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46"/>
  </p:notesMasterIdLst>
  <p:sldIdLst>
    <p:sldId id="447" r:id="rId2"/>
    <p:sldId id="342" r:id="rId3"/>
    <p:sldId id="471" r:id="rId4"/>
    <p:sldId id="343" r:id="rId5"/>
    <p:sldId id="448" r:id="rId6"/>
    <p:sldId id="344" r:id="rId7"/>
    <p:sldId id="449" r:id="rId8"/>
    <p:sldId id="472" r:id="rId9"/>
    <p:sldId id="345" r:id="rId10"/>
    <p:sldId id="346" r:id="rId11"/>
    <p:sldId id="347" r:id="rId12"/>
    <p:sldId id="474" r:id="rId13"/>
    <p:sldId id="475" r:id="rId14"/>
    <p:sldId id="473" r:id="rId15"/>
    <p:sldId id="476" r:id="rId16"/>
    <p:sldId id="348" r:id="rId17"/>
    <p:sldId id="349" r:id="rId18"/>
    <p:sldId id="477" r:id="rId19"/>
    <p:sldId id="478" r:id="rId20"/>
    <p:sldId id="479" r:id="rId21"/>
    <p:sldId id="480" r:id="rId22"/>
    <p:sldId id="481" r:id="rId23"/>
    <p:sldId id="482" r:id="rId24"/>
    <p:sldId id="483" r:id="rId25"/>
    <p:sldId id="484" r:id="rId26"/>
    <p:sldId id="351" r:id="rId27"/>
    <p:sldId id="485" r:id="rId28"/>
    <p:sldId id="352" r:id="rId29"/>
    <p:sldId id="450" r:id="rId30"/>
    <p:sldId id="353" r:id="rId31"/>
    <p:sldId id="354" r:id="rId32"/>
    <p:sldId id="355" r:id="rId33"/>
    <p:sldId id="356" r:id="rId34"/>
    <p:sldId id="357" r:id="rId35"/>
    <p:sldId id="358" r:id="rId36"/>
    <p:sldId id="359" r:id="rId37"/>
    <p:sldId id="360" r:id="rId38"/>
    <p:sldId id="362" r:id="rId39"/>
    <p:sldId id="363" r:id="rId40"/>
    <p:sldId id="364" r:id="rId41"/>
    <p:sldId id="365" r:id="rId42"/>
    <p:sldId id="366" r:id="rId43"/>
    <p:sldId id="368" r:id="rId44"/>
    <p:sldId id="486" r:id="rId4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9488"/>
    <a:srgbClr val="65C6C1"/>
    <a:srgbClr val="606060"/>
    <a:srgbClr val="FF5050"/>
    <a:srgbClr val="9F9F9F"/>
    <a:srgbClr val="969696"/>
    <a:srgbClr val="C55A11"/>
    <a:srgbClr val="7F7F7F"/>
    <a:srgbClr val="548EC3"/>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0588" autoAdjust="0"/>
    <p:restoredTop sz="86482" autoAdjust="0"/>
  </p:normalViewPr>
  <p:slideViewPr>
    <p:cSldViewPr snapToGrid="0">
      <p:cViewPr>
        <p:scale>
          <a:sx n="70" d="100"/>
          <a:sy n="70" d="100"/>
        </p:scale>
        <p:origin x="-468" y="-246"/>
      </p:cViewPr>
      <p:guideLst>
        <p:guide orient="horz" pos="2183"/>
        <p:guide pos="3840"/>
      </p:guideLst>
    </p:cSldViewPr>
  </p:slideViewPr>
  <p:outlineViewPr>
    <p:cViewPr>
      <p:scale>
        <a:sx n="33" d="100"/>
        <a:sy n="33" d="100"/>
      </p:scale>
      <p:origin x="0" y="-119496"/>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DD5AE7-281C-450D-9110-42FBCFD61E77}" type="datetimeFigureOut">
              <a:rPr lang="zh-CN" altLang="en-US" smtClean="0"/>
              <a:t>2018/3/12/Monday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0B26E9-17C2-463B-8B8C-B33A23FFCF8F}" type="slidenum">
              <a:rPr lang="zh-CN" altLang="en-US" smtClean="0"/>
              <a:t>‹#›</a:t>
            </a:fld>
            <a:endParaRPr lang="zh-CN" altLang="en-US"/>
          </a:p>
        </p:txBody>
      </p:sp>
    </p:spTree>
    <p:extLst>
      <p:ext uri="{BB962C8B-B14F-4D97-AF65-F5344CB8AC3E}">
        <p14:creationId xmlns:p14="http://schemas.microsoft.com/office/powerpoint/2010/main" val="36602164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C593718-D90C-42E2-AD72-105FD509CBDD}"/>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F335DE87-7DE0-4BF8-9C81-B939B34A92B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406B22EA-147E-4FBF-91BF-A37F96EB0856}"/>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5" name="页脚占位符 4">
            <a:extLst>
              <a:ext uri="{FF2B5EF4-FFF2-40B4-BE49-F238E27FC236}">
                <a16:creationId xmlns="" xmlns:a16="http://schemas.microsoft.com/office/drawing/2014/main" id="{C36B9E65-B212-4C01-9330-5EF97AEC944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1E773BC5-D39B-4819-95EB-D372751B8B19}"/>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3668395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C15B867-6D8F-43A5-B189-1233C44FBD8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A0AABF7A-0CDF-4515-8560-2634B8E45C1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14280AFC-5E00-4D5B-8F4E-3755C391280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D59CDA98-2367-44AF-8D83-CAB64DF303E5}"/>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6" name="页脚占位符 5">
            <a:extLst>
              <a:ext uri="{FF2B5EF4-FFF2-40B4-BE49-F238E27FC236}">
                <a16:creationId xmlns="" xmlns:a16="http://schemas.microsoft.com/office/drawing/2014/main" id="{B64DF7CC-2315-4B30-B5EF-6C4676139E1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1074BD92-D85D-4FF0-A168-28CCAB037E6B}"/>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14085709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038F384-3FA4-47BF-B4D6-E3B2AB980F5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8C70BCBD-6E6E-4F5E-BB47-FE8CDEA6CCD7}"/>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F01D25AC-2D8B-4225-BAD1-B1E071757AD0}"/>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5" name="页脚占位符 4">
            <a:extLst>
              <a:ext uri="{FF2B5EF4-FFF2-40B4-BE49-F238E27FC236}">
                <a16:creationId xmlns="" xmlns:a16="http://schemas.microsoft.com/office/drawing/2014/main" id="{22042F40-F43E-49F5-B717-A41A78B3CA1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2F15983B-CAE6-4BA3-BDA4-F4F698569D07}"/>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23140649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3D23EB05-F7F8-4004-8691-E44AE0722067}"/>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5B4FBD01-4403-45F8-A931-E851F097A1E7}"/>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370311DE-4BF5-452D-8693-F252EFFE92F9}"/>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5" name="页脚占位符 4">
            <a:extLst>
              <a:ext uri="{FF2B5EF4-FFF2-40B4-BE49-F238E27FC236}">
                <a16:creationId xmlns="" xmlns:a16="http://schemas.microsoft.com/office/drawing/2014/main" id="{42FC1B8D-4A4D-4CD4-88D5-595D9D79486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3EFA7E9C-05D8-4CF1-8E8C-374477153E7C}"/>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35759828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4192256-EB11-4F3B-9673-9C991DD61A57}"/>
              </a:ext>
            </a:extLst>
          </p:cNvPr>
          <p:cNvSpPr>
            <a:spLocks noGrp="1"/>
          </p:cNvSpPr>
          <p:nvPr>
            <p:ph type="title"/>
          </p:nvPr>
        </p:nvSpPr>
        <p:spPr>
          <a:xfrm>
            <a:off x="838200" y="636974"/>
            <a:ext cx="10515600" cy="5454907"/>
          </a:xfrm>
        </p:spPr>
        <p:txBody>
          <a:bodyPr anchor="t">
            <a:normAutofit/>
          </a:bodyPr>
          <a:lstStyle>
            <a:lvl1pPr>
              <a:lnSpc>
                <a:spcPct val="130000"/>
              </a:lnSpc>
              <a:defRPr sz="2000">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4" name="日期占位符 3">
            <a:extLst>
              <a:ext uri="{FF2B5EF4-FFF2-40B4-BE49-F238E27FC236}">
                <a16:creationId xmlns="" xmlns:a16="http://schemas.microsoft.com/office/drawing/2014/main" id="{9562EDA8-7701-474F-A52A-959D62881065}"/>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5" name="页脚占位符 4">
            <a:extLst>
              <a:ext uri="{FF2B5EF4-FFF2-40B4-BE49-F238E27FC236}">
                <a16:creationId xmlns="" xmlns:a16="http://schemas.microsoft.com/office/drawing/2014/main" id="{2FDC2D35-FAD6-421F-8054-30BFD684EF2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ED2E92B-FEBE-4C8E-B88A-7F191342CBCD}"/>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9841376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7" name="Picture 2" descr="C:\Users\Administrator\Desktop\67.jpg">
            <a:extLst>
              <a:ext uri="{FF2B5EF4-FFF2-40B4-BE49-F238E27FC236}">
                <a16:creationId xmlns="" xmlns:a16="http://schemas.microsoft.com/office/drawing/2014/main" id="{3A468A50-CF98-416C-BD82-B64F61DE8BA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27384"/>
            <a:ext cx="12192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a:extLst>
              <a:ext uri="{FF2B5EF4-FFF2-40B4-BE49-F238E27FC236}">
                <a16:creationId xmlns="" xmlns:a16="http://schemas.microsoft.com/office/drawing/2014/main" id="{04192256-EB11-4F3B-9673-9C991DD61A57}"/>
              </a:ext>
            </a:extLst>
          </p:cNvPr>
          <p:cNvSpPr>
            <a:spLocks noGrp="1"/>
          </p:cNvSpPr>
          <p:nvPr>
            <p:ph type="title"/>
          </p:nvPr>
        </p:nvSpPr>
        <p:spPr>
          <a:xfrm>
            <a:off x="838200" y="636974"/>
            <a:ext cx="10515600" cy="5454907"/>
          </a:xfrm>
        </p:spPr>
        <p:txBody>
          <a:bodyPr anchor="ctr">
            <a:normAutofit/>
          </a:bodyPr>
          <a:lstStyle>
            <a:lvl1pPr algn="ctr">
              <a:defRPr sz="4800">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4" name="日期占位符 3">
            <a:extLst>
              <a:ext uri="{FF2B5EF4-FFF2-40B4-BE49-F238E27FC236}">
                <a16:creationId xmlns="" xmlns:a16="http://schemas.microsoft.com/office/drawing/2014/main" id="{9562EDA8-7701-474F-A52A-959D62881065}"/>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5" name="页脚占位符 4">
            <a:extLst>
              <a:ext uri="{FF2B5EF4-FFF2-40B4-BE49-F238E27FC236}">
                <a16:creationId xmlns="" xmlns:a16="http://schemas.microsoft.com/office/drawing/2014/main" id="{2FDC2D35-FAD6-421F-8054-30BFD684EF2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ED2E92B-FEBE-4C8E-B88A-7F191342CBCD}"/>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1216099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52EDB76-D2F4-4C64-A568-224F00EBE0E2}"/>
              </a:ext>
            </a:extLst>
          </p:cNvPr>
          <p:cNvSpPr>
            <a:spLocks noGrp="1"/>
          </p:cNvSpPr>
          <p:nvPr>
            <p:ph type="title"/>
          </p:nvPr>
        </p:nvSpPr>
        <p:spPr>
          <a:xfrm>
            <a:off x="831850" y="1709738"/>
            <a:ext cx="10515600" cy="2852737"/>
          </a:xfrm>
        </p:spPr>
        <p:txBody>
          <a:bodyPr anchor="b"/>
          <a:lstStyle>
            <a:lvl1pPr>
              <a:defRPr sz="6000"/>
            </a:lvl1pPr>
          </a:lstStyle>
          <a:p>
            <a:r>
              <a:rPr lang="zh-CN" altLang="en-US" dirty="0"/>
              <a:t>单击此处编辑母版标题样式</a:t>
            </a:r>
          </a:p>
        </p:txBody>
      </p:sp>
      <p:sp>
        <p:nvSpPr>
          <p:cNvPr id="3" name="文本占位符 2">
            <a:extLst>
              <a:ext uri="{FF2B5EF4-FFF2-40B4-BE49-F238E27FC236}">
                <a16:creationId xmlns="" xmlns:a16="http://schemas.microsoft.com/office/drawing/2014/main" id="{F7C64847-D402-4D7E-9467-826533455E7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5AB3997C-521A-47D5-A45F-E484D1C4835E}"/>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5" name="页脚占位符 4">
            <a:extLst>
              <a:ext uri="{FF2B5EF4-FFF2-40B4-BE49-F238E27FC236}">
                <a16:creationId xmlns="" xmlns:a16="http://schemas.microsoft.com/office/drawing/2014/main" id="{FFFEA2A6-9501-41AB-8390-2E02E8A97CD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85656ACB-283F-4C84-952D-802E61CF0946}"/>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29327827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15FE947-AA55-4E85-909F-BEB4F6C885C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75540C7A-71DF-4B61-A0AF-E480966CCDD8}"/>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60E4045E-2287-4A28-85C4-04EF0371ED8E}"/>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BFF63B06-CB95-4520-8592-DD9FFC2E7067}"/>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6" name="页脚占位符 5">
            <a:extLst>
              <a:ext uri="{FF2B5EF4-FFF2-40B4-BE49-F238E27FC236}">
                <a16:creationId xmlns="" xmlns:a16="http://schemas.microsoft.com/office/drawing/2014/main" id="{7F9ED17C-7FFE-47DA-9D4A-E267138D240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1A89AF5F-BDF1-4CF1-BEFA-BFF4B399847F}"/>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18455843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E04538D-5EA2-4E5B-A441-DAF1459A4052}"/>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FC23D37B-9A81-4467-90AB-7C27C505C0C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28ACA1C2-9B35-41D3-B641-8A43B615E146}"/>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F08613B2-7AB3-493B-B285-C54FA7A8946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1DC31E84-25BD-430F-BA5F-C6C43375663A}"/>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BFF95FE1-778B-4A32-AEC7-996BC045F333}"/>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8" name="页脚占位符 7">
            <a:extLst>
              <a:ext uri="{FF2B5EF4-FFF2-40B4-BE49-F238E27FC236}">
                <a16:creationId xmlns="" xmlns:a16="http://schemas.microsoft.com/office/drawing/2014/main" id="{CE3B89D4-BEEE-4120-AEFB-F00D6E8CC020}"/>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49DC8349-3EAC-41EB-8AED-64F39DB2EC4E}"/>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10977252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D6E3933-0A85-4802-815F-051F6E5F2629}"/>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65679E15-AA6A-4A04-87D3-75DBFFC25F16}"/>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4" name="页脚占位符 3">
            <a:extLst>
              <a:ext uri="{FF2B5EF4-FFF2-40B4-BE49-F238E27FC236}">
                <a16:creationId xmlns="" xmlns:a16="http://schemas.microsoft.com/office/drawing/2014/main" id="{34BF1A13-DE2F-46B0-9764-4F389FF3E31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BAAD8673-0559-4627-9B08-2B2534A95D75}"/>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1649360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6A1932BD-4E57-435D-A947-D8DE7A4CAA4F}"/>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3" name="页脚占位符 2">
            <a:extLst>
              <a:ext uri="{FF2B5EF4-FFF2-40B4-BE49-F238E27FC236}">
                <a16:creationId xmlns="" xmlns:a16="http://schemas.microsoft.com/office/drawing/2014/main" id="{7D1FD3EC-0A8B-4752-8E00-B6C4F1555BD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58EA46A2-2F73-4DEE-B72C-ED82C85BEA91}"/>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22821050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0950274-3F88-440D-84AC-9DB3AA49C73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1020E670-F56C-4650-B1C1-093C9F95EF5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6B224F5D-6C66-4BE1-905E-A2849E3956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C2BDDD17-60DD-4F46-9538-2939699E7CE3}"/>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6" name="页脚占位符 5">
            <a:extLst>
              <a:ext uri="{FF2B5EF4-FFF2-40B4-BE49-F238E27FC236}">
                <a16:creationId xmlns="" xmlns:a16="http://schemas.microsoft.com/office/drawing/2014/main" id="{EFC5305E-DE83-43A3-9160-7CCF70F2A4A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00CC25AF-629B-47A3-A8C5-50CC9A598139}"/>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4716938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20DC848A-A085-474E-97A2-FA2CD075F6B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3BE19C4C-3100-426A-907E-37CF611CAE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EC1BB7A6-D150-4935-B7E4-8C0B0202FEB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F4A535-4D82-476D-AED1-4170E3826EDA}" type="datetimeFigureOut">
              <a:rPr lang="zh-CN" altLang="en-US" smtClean="0"/>
              <a:t>2018/3/12/Monday</a:t>
            </a:fld>
            <a:endParaRPr lang="zh-CN" altLang="en-US"/>
          </a:p>
        </p:txBody>
      </p:sp>
      <p:sp>
        <p:nvSpPr>
          <p:cNvPr id="5" name="页脚占位符 4">
            <a:extLst>
              <a:ext uri="{FF2B5EF4-FFF2-40B4-BE49-F238E27FC236}">
                <a16:creationId xmlns="" xmlns:a16="http://schemas.microsoft.com/office/drawing/2014/main" id="{5440463F-5AB1-4256-9A53-EB37D4C88A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6B2B64CB-340A-478E-9567-DEA444BC575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32256187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EBAA01C4-997D-4433-98F3-1F344DDB89B4}"/>
              </a:ext>
            </a:extLst>
          </p:cNvPr>
          <p:cNvSpPr/>
          <p:nvPr/>
        </p:nvSpPr>
        <p:spPr>
          <a:xfrm>
            <a:off x="0" y="2024844"/>
            <a:ext cx="12190413" cy="2808312"/>
          </a:xfrm>
          <a:prstGeom prst="rect">
            <a:avLst/>
          </a:prstGeom>
          <a:solidFill>
            <a:schemeClr val="accent5">
              <a:lumMod val="75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 xmlns:a16="http://schemas.microsoft.com/office/drawing/2014/main" id="{D9F22985-2C37-4B44-9996-BEA18F9DE6AA}"/>
              </a:ext>
            </a:extLst>
          </p:cNvPr>
          <p:cNvSpPr>
            <a:spLocks noGrp="1"/>
          </p:cNvSpPr>
          <p:nvPr>
            <p:ph type="title"/>
          </p:nvPr>
        </p:nvSpPr>
        <p:spPr/>
        <p:txBody>
          <a:bodyPr/>
          <a:lstStyle/>
          <a:p>
            <a:r>
              <a:rPr lang="zh-CN" altLang="zh-CN" b="1" dirty="0">
                <a:solidFill>
                  <a:schemeClr val="bg1"/>
                </a:solidFill>
              </a:rPr>
              <a:t>第六章</a:t>
            </a:r>
            <a:r>
              <a:rPr lang="en-US" altLang="zh-CN" b="1" dirty="0">
                <a:solidFill>
                  <a:schemeClr val="bg1"/>
                </a:solidFill>
              </a:rPr>
              <a:t>  </a:t>
            </a:r>
            <a:r>
              <a:rPr lang="zh-CN" altLang="zh-CN" b="1" dirty="0">
                <a:solidFill>
                  <a:schemeClr val="bg1"/>
                </a:solidFill>
              </a:rPr>
              <a:t>科学管理时间</a:t>
            </a:r>
            <a:endParaRPr lang="zh-CN" altLang="en-US" dirty="0">
              <a:solidFill>
                <a:schemeClr val="bg1"/>
              </a:solidFill>
            </a:endParaRPr>
          </a:p>
        </p:txBody>
      </p:sp>
    </p:spTree>
    <p:extLst>
      <p:ext uri="{BB962C8B-B14F-4D97-AF65-F5344CB8AC3E}">
        <p14:creationId xmlns:p14="http://schemas.microsoft.com/office/powerpoint/2010/main" val="30666715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D75CC28-2AAD-4D1D-90DC-E7ACFF4AA51E}"/>
              </a:ext>
            </a:extLst>
          </p:cNvPr>
          <p:cNvSpPr>
            <a:spLocks noGrp="1"/>
          </p:cNvSpPr>
          <p:nvPr>
            <p:ph type="title"/>
          </p:nvPr>
        </p:nvSpPr>
        <p:spPr/>
        <p:txBody>
          <a:bodyPr>
            <a:normAutofit/>
          </a:bodyPr>
          <a:lstStyle/>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在国内，时间管理倾向的概念是由黄希庭和张志杰最先提出并作出界定的。他们在分析国外有关时间管理的心理学研究的基础上，从个体支配和利用时间的人格特质的角度提出了时间管理倾向的概念及相应的三维理论模型，并编制了青少年时间管理倾向量表。张锋对时间管理倾向的三个维度中的时间监控观做了进一步的深化和研究。于是在开放式调查结果和理论分析的基础上，张锋根据心理结构抽象程度的不同，把时间管理自我监控分为整体监控和具体监控两个层次，并编制了中学生时间管理自我监控量表，以便于开展中学生群体的时间管理。此后，时间管理倾向立刻成为国内心理学领域内的一个热门话题，相关研究也层出不穷。</a:t>
            </a:r>
          </a:p>
          <a:p>
            <a:endParaRPr lang="zh-CN" altLang="en-US" dirty="0"/>
          </a:p>
        </p:txBody>
      </p:sp>
      <p:sp>
        <p:nvSpPr>
          <p:cNvPr id="3" name="矩形 2">
            <a:extLst>
              <a:ext uri="{FF2B5EF4-FFF2-40B4-BE49-F238E27FC236}">
                <a16:creationId xmlns="" xmlns:a16="http://schemas.microsoft.com/office/drawing/2014/main" id="{C4482D1F-70E5-4DD3-BD31-874C07022C46}"/>
              </a:ext>
            </a:extLst>
          </p:cNvPr>
          <p:cNvSpPr/>
          <p:nvPr/>
        </p:nvSpPr>
        <p:spPr>
          <a:xfrm>
            <a:off x="0" y="2024844"/>
            <a:ext cx="428625" cy="2808312"/>
          </a:xfrm>
          <a:prstGeom prst="rect">
            <a:avLst/>
          </a:prstGeom>
          <a:solidFill>
            <a:schemeClr val="accent5">
              <a:lumMod val="75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205907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030F07A-CC8B-45CF-8CB6-67A236CCE0DE}"/>
              </a:ext>
            </a:extLst>
          </p:cNvPr>
          <p:cNvSpPr>
            <a:spLocks noGrp="1"/>
          </p:cNvSpPr>
          <p:nvPr>
            <p:ph type="title"/>
          </p:nvPr>
        </p:nvSpPr>
        <p:spPr>
          <a:xfrm>
            <a:off x="838200" y="485775"/>
            <a:ext cx="10515600" cy="6015037"/>
          </a:xfrm>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一、国内关于时间管理的实证研究</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1. </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与学业成绩的相关研究</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en-US" dirty="0"/>
              <a:t>李茹锦和陈以洁的研究均发现大学生学业成绩与时间管理倾向总分及其监控观、时间效能 感两个维度得分相关，但与时间价值感不相关。 其中特别是时间监控观是对学业成绩起作用的关键因子。还有的研究是从实验的角度来探讨时间管理策略训练对学生的学业成绩的影响。</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2. </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与自我概念相关的实证研究</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en-US" dirty="0"/>
              <a:t>张志杰、程科等的研究均表明时间管理倾向各维度与总体、一般和特殊自我价值感之间存 在显著的正相关。时间管理倾向对不同抽象程度的自我价值感都具有良好的预测作用。</a:t>
            </a:r>
            <a:r>
              <a:rPr lang="en-US" altLang="zh-CN" dirty="0"/>
              <a:t/>
            </a:r>
            <a:br>
              <a:rPr lang="en-US" altLang="zh-CN" dirty="0"/>
            </a:br>
            <a:r>
              <a:rPr lang="en-US" altLang="zh-CN" dirty="0"/>
              <a:t>       </a:t>
            </a:r>
            <a:r>
              <a:rPr lang="zh-CN" altLang="en-US" dirty="0"/>
              <a:t>除了以大、中学生为研究对象外，还有一些研究是从特殊群体出发，探讨了时间管理与自我价值 感的关系。</a:t>
            </a:r>
            <a:r>
              <a:rPr lang="en-US" altLang="zh-CN" dirty="0"/>
              <a:t/>
            </a:r>
            <a:br>
              <a:rPr lang="en-US" altLang="zh-CN" dirty="0"/>
            </a:br>
            <a:r>
              <a:rPr lang="en-US" altLang="zh-CN" dirty="0"/>
              <a:t>      </a:t>
            </a:r>
            <a:r>
              <a:rPr lang="zh-CN" altLang="en-US" dirty="0"/>
              <a:t> 张甜、古玉等则是从自信的维度来探讨其与时间管理倾向的关系，张甜的研究认为高自信 水平的学生有较正面的自我观念，能够清楚地认识到时间的重要性，因此时间管理倾向得分较 高；而低自信的学生则相反，因此得分较低。 </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p:txBody>
      </p:sp>
      <p:sp>
        <p:nvSpPr>
          <p:cNvPr id="3" name="矩形 2">
            <a:extLst>
              <a:ext uri="{FF2B5EF4-FFF2-40B4-BE49-F238E27FC236}">
                <a16:creationId xmlns="" xmlns:a16="http://schemas.microsoft.com/office/drawing/2014/main" id="{BC0AB6FE-0956-4690-8FDF-B33D44B27582}"/>
              </a:ext>
            </a:extLst>
          </p:cNvPr>
          <p:cNvSpPr/>
          <p:nvPr/>
        </p:nvSpPr>
        <p:spPr>
          <a:xfrm>
            <a:off x="0" y="2024844"/>
            <a:ext cx="428625" cy="2808312"/>
          </a:xfrm>
          <a:prstGeom prst="rect">
            <a:avLst/>
          </a:prstGeom>
          <a:solidFill>
            <a:schemeClr val="accent5">
              <a:lumMod val="75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453210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FA2CC7A-CD97-484B-8D03-016CBFB7138B}"/>
              </a:ext>
            </a:extLst>
          </p:cNvPr>
          <p:cNvSpPr>
            <a:spLocks noGrp="1"/>
          </p:cNvSpPr>
          <p:nvPr>
            <p:ph type="title"/>
          </p:nvPr>
        </p:nvSpPr>
        <p:spPr/>
        <p:txBody>
          <a:bodyPr/>
          <a:lstStyle/>
          <a:p>
            <a:r>
              <a:rPr lang="en-US" altLang="zh-CN" b="1" dirty="0"/>
              <a:t> 3. </a:t>
            </a:r>
            <a:r>
              <a:rPr lang="zh-CN" altLang="zh-CN" b="1" dirty="0"/>
              <a:t>与主观幸福感及心理健康的相关研究</a:t>
            </a:r>
            <a:r>
              <a:rPr lang="en-US" altLang="zh-CN" dirty="0"/>
              <a:t/>
            </a:r>
            <a:br>
              <a:rPr lang="en-US" altLang="zh-CN" dirty="0"/>
            </a:br>
            <a:r>
              <a:rPr lang="en-US" altLang="zh-CN" dirty="0"/>
              <a:t>       </a:t>
            </a:r>
            <a:r>
              <a:rPr lang="zh-CN" altLang="en-US" dirty="0"/>
              <a:t>张志杰、黄希庭等的研究表明，时间管理倾向各维度与积极情绪之间存在显著正相关，与 消极情绪之间存在显著负相关。因此，他们认为时间管理的好坏可能是影响主观幸福感的一个 重要因素。秦启文研究了社区居民时间管理倾向与生活质量以及心理健康之间的关系，表明三 者之间存在一定程度的相关，时间管理倾向及其各维度主要与心理健康中的躯体化、焦虑和抑 郁三个因子有显著的负相关。邓凌等的研究也发现时间管理倾向对抑郁有调节作用。     </a:t>
            </a:r>
            <a:r>
              <a:rPr lang="en-US" altLang="zh-CN" dirty="0"/>
              <a:t/>
            </a:r>
            <a:br>
              <a:rPr lang="en-US" altLang="zh-CN" dirty="0"/>
            </a:br>
            <a:r>
              <a:rPr lang="en-US" altLang="zh-CN" dirty="0"/>
              <a:t>       </a:t>
            </a:r>
            <a:r>
              <a:rPr lang="zh-CN" altLang="en-US" dirty="0"/>
              <a:t>陈本友、廖婷婷等均采用焦虑自评量表分别对大学生进行了调查，结果表明时间管理倾向 的各维度与焦虑存在显著的负相关。这与秦启文对社区居民的研究结果相一致。</a:t>
            </a:r>
            <a:r>
              <a:rPr lang="en-US" altLang="zh-CN" dirty="0"/>
              <a:t/>
            </a:r>
            <a:br>
              <a:rPr lang="en-US" altLang="zh-CN" dirty="0"/>
            </a:br>
            <a:r>
              <a:rPr lang="en-US" altLang="zh-CN" dirty="0"/>
              <a:t>       </a:t>
            </a:r>
            <a:r>
              <a:rPr lang="zh-CN" altLang="en-US" dirty="0"/>
              <a:t>邓文君等通过分层抽样的方法采用自我和谐量表对青少年进行了施测，结果表明时间价值 感的高低与自我和谐无显著相关，而时间监控观与时间效能感对自我和谐有显著影响。 </a:t>
            </a:r>
            <a:r>
              <a:rPr lang="zh-CN" altLang="zh-CN" dirty="0"/>
              <a:t/>
            </a:r>
            <a:br>
              <a:rPr lang="zh-CN" altLang="zh-CN" dirty="0"/>
            </a:br>
            <a:r>
              <a:rPr lang="en-US" altLang="zh-CN" dirty="0"/>
              <a:t>     </a:t>
            </a:r>
            <a:endParaRPr lang="zh-CN" altLang="en-US" dirty="0"/>
          </a:p>
        </p:txBody>
      </p:sp>
      <p:sp>
        <p:nvSpPr>
          <p:cNvPr id="3" name="矩形 2">
            <a:extLst>
              <a:ext uri="{FF2B5EF4-FFF2-40B4-BE49-F238E27FC236}">
                <a16:creationId xmlns="" xmlns:a16="http://schemas.microsoft.com/office/drawing/2014/main" id="{5E5A9831-A683-4F22-BEA8-30FC87FD2AC4}"/>
              </a:ext>
            </a:extLst>
          </p:cNvPr>
          <p:cNvSpPr/>
          <p:nvPr/>
        </p:nvSpPr>
        <p:spPr>
          <a:xfrm>
            <a:off x="0" y="2024844"/>
            <a:ext cx="428625" cy="2808312"/>
          </a:xfrm>
          <a:prstGeom prst="rect">
            <a:avLst/>
          </a:prstGeom>
          <a:solidFill>
            <a:schemeClr val="accent5">
              <a:lumMod val="75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122177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0B1E47F-5812-4796-A790-477CC4A3CFCA}"/>
              </a:ext>
            </a:extLst>
          </p:cNvPr>
          <p:cNvSpPr>
            <a:spLocks noGrp="1"/>
          </p:cNvSpPr>
          <p:nvPr>
            <p:ph type="title"/>
          </p:nvPr>
        </p:nvSpPr>
        <p:spPr/>
        <p:txBody>
          <a:bodyPr/>
          <a:lstStyle/>
          <a:p>
            <a:r>
              <a:rPr lang="en-US" altLang="zh-CN" b="1" dirty="0"/>
              <a:t> 4. </a:t>
            </a:r>
            <a:r>
              <a:rPr lang="zh-CN" altLang="zh-CN" b="1" dirty="0"/>
              <a:t>与其他人格特征的相关研究</a:t>
            </a:r>
            <a:r>
              <a:rPr lang="en-US" altLang="zh-CN" dirty="0"/>
              <a:t/>
            </a:r>
            <a:br>
              <a:rPr lang="en-US" altLang="zh-CN" dirty="0"/>
            </a:br>
            <a:r>
              <a:rPr lang="en-US" altLang="zh-CN" dirty="0"/>
              <a:t>        </a:t>
            </a:r>
            <a:r>
              <a:rPr lang="zh-CN" altLang="en-US" dirty="0"/>
              <a:t>陈以洁通过对时间管理倾向与卡特尔</a:t>
            </a:r>
            <a:r>
              <a:rPr lang="en-US" altLang="zh-CN" dirty="0"/>
              <a:t>16</a:t>
            </a:r>
            <a:r>
              <a:rPr lang="zh-CN" altLang="en-US" dirty="0"/>
              <a:t>人格因素的关系研究表明时间管理倾向与有恒性、自 律性呈非常显著的正相关，与忧虑性、紧张性呈显著负相关，联系最紧密的因子是有恒性，并且通 过对不同层次高校的大学生时间管理的研究进一步论证时间管理倾向确实是一种人格特征。 </a:t>
            </a:r>
            <a:r>
              <a:rPr lang="en-US" altLang="zh-CN" dirty="0"/>
              <a:t/>
            </a:r>
            <a:br>
              <a:rPr lang="en-US" altLang="zh-CN" dirty="0"/>
            </a:br>
            <a:r>
              <a:rPr lang="en-US" altLang="zh-CN" dirty="0"/>
              <a:t>       </a:t>
            </a:r>
            <a:r>
              <a:rPr lang="zh-CN" altLang="en-US" dirty="0"/>
              <a:t>孙圣涛等探讨了大学生的时间管理倾向与人格特征的关系，结果显示时间管理倾向与抑郁 性、循环性、自卑感、神经质等存在不同程度的负相关，与攻击性、支配性、社会外向性存在不 同程度的正相关。 </a:t>
            </a:r>
            <a:r>
              <a:rPr lang="en-US" altLang="zh-CN" dirty="0"/>
              <a:t/>
            </a:r>
            <a:br>
              <a:rPr lang="en-US" altLang="zh-CN" dirty="0"/>
            </a:br>
            <a:r>
              <a:rPr lang="en-US" altLang="zh-CN" dirty="0"/>
              <a:t>      </a:t>
            </a:r>
            <a:r>
              <a:rPr lang="zh-CN" altLang="en-US" dirty="0"/>
              <a:t>通过以上对时间管理的相关研究的综述，我们发现，它不但与自我价值感、主观幸福感、 心理健康、生活质量，心理控制源、</a:t>
            </a:r>
            <a:r>
              <a:rPr lang="en-US" altLang="zh-CN" dirty="0"/>
              <a:t>A </a:t>
            </a:r>
            <a:r>
              <a:rPr lang="zh-CN" altLang="en-US" dirty="0"/>
              <a:t>型人格、自信水平等动机、人格等因素相关外，还对大、 中学生的学业成绩具有重要的预测作用。</a:t>
            </a:r>
            <a:br>
              <a:rPr lang="zh-CN" altLang="en-US" dirty="0"/>
            </a:br>
            <a:endParaRPr lang="zh-CN" altLang="en-US" dirty="0"/>
          </a:p>
        </p:txBody>
      </p:sp>
      <p:sp>
        <p:nvSpPr>
          <p:cNvPr id="3" name="矩形 2">
            <a:extLst>
              <a:ext uri="{FF2B5EF4-FFF2-40B4-BE49-F238E27FC236}">
                <a16:creationId xmlns="" xmlns:a16="http://schemas.microsoft.com/office/drawing/2014/main" id="{656BB1CB-1C72-425F-9BA1-5F7EDF016C29}"/>
              </a:ext>
            </a:extLst>
          </p:cNvPr>
          <p:cNvSpPr/>
          <p:nvPr/>
        </p:nvSpPr>
        <p:spPr>
          <a:xfrm>
            <a:off x="0" y="2024844"/>
            <a:ext cx="428625" cy="2808312"/>
          </a:xfrm>
          <a:prstGeom prst="rect">
            <a:avLst/>
          </a:prstGeom>
          <a:solidFill>
            <a:schemeClr val="accent5">
              <a:lumMod val="75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91804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178F5C5-6275-4E6C-95DD-144A0347A9B2}"/>
              </a:ext>
            </a:extLst>
          </p:cNvPr>
          <p:cNvSpPr>
            <a:spLocks noGrp="1"/>
          </p:cNvSpPr>
          <p:nvPr>
            <p:ph type="title"/>
          </p:nvPr>
        </p:nvSpPr>
        <p:spPr/>
        <p:txBody>
          <a:bodyPr/>
          <a:lstStyle/>
          <a:p>
            <a:r>
              <a:rPr lang="zh-CN" altLang="zh-CN" sz="2800" dirty="0"/>
              <a:t>二、国外关于时间管理的实证研究</a:t>
            </a:r>
            <a:r>
              <a:rPr lang="zh-CN" altLang="zh-CN" dirty="0"/>
              <a:t/>
            </a:r>
            <a:br>
              <a:rPr lang="zh-CN" altLang="zh-CN" dirty="0"/>
            </a:br>
            <a:r>
              <a:rPr lang="en-US" altLang="zh-CN" b="1" dirty="0"/>
              <a:t>1.</a:t>
            </a:r>
            <a:r>
              <a:rPr lang="zh-CN" altLang="zh-CN" b="1" dirty="0"/>
              <a:t>与学业成绩的相关研究</a:t>
            </a:r>
            <a:r>
              <a:rPr lang="en-US" altLang="zh-CN" dirty="0"/>
              <a:t/>
            </a:r>
            <a:br>
              <a:rPr lang="en-US" altLang="zh-CN" dirty="0"/>
            </a:br>
            <a:r>
              <a:rPr lang="en-US" altLang="zh-CN" dirty="0"/>
              <a:t>       </a:t>
            </a:r>
            <a:r>
              <a:rPr lang="en-US" altLang="zh-CN" dirty="0" err="1"/>
              <a:t>Ranjita</a:t>
            </a:r>
            <a:r>
              <a:rPr lang="zh-CN" altLang="en-US" dirty="0"/>
              <a:t>和</a:t>
            </a:r>
            <a:r>
              <a:rPr lang="en-US" altLang="zh-CN" dirty="0"/>
              <a:t>Michelle</a:t>
            </a:r>
            <a:r>
              <a:rPr lang="zh-CN" altLang="en-US" dirty="0"/>
              <a:t>对大学生的研究是在课程开始时按大学生在时间管理量表上的得分把 他们分为高、中、低三组。课程结束时发现在得 </a:t>
            </a:r>
            <a:r>
              <a:rPr lang="en-US" altLang="zh-CN" dirty="0"/>
              <a:t>A </a:t>
            </a:r>
            <a:r>
              <a:rPr lang="zh-CN" altLang="en-US" dirty="0"/>
              <a:t>或 </a:t>
            </a:r>
            <a:r>
              <a:rPr lang="en-US" altLang="zh-CN" dirty="0"/>
              <a:t>B </a:t>
            </a:r>
            <a:r>
              <a:rPr lang="zh-CN" altLang="en-US" dirty="0"/>
              <a:t>的学生中，有 </a:t>
            </a:r>
            <a:r>
              <a:rPr lang="en-US" altLang="zh-CN" dirty="0"/>
              <a:t>69</a:t>
            </a:r>
            <a:r>
              <a:rPr lang="zh-CN" altLang="en-US" dirty="0"/>
              <a:t>％的人属于时间管理高 分组，得 </a:t>
            </a:r>
            <a:r>
              <a:rPr lang="en-US" altLang="zh-CN" dirty="0"/>
              <a:t>D </a:t>
            </a:r>
            <a:r>
              <a:rPr lang="zh-CN" altLang="en-US" dirty="0"/>
              <a:t>或 </a:t>
            </a:r>
            <a:r>
              <a:rPr lang="en-US" altLang="zh-CN" dirty="0"/>
              <a:t>F </a:t>
            </a:r>
            <a:r>
              <a:rPr lang="zh-CN" altLang="en-US" dirty="0"/>
              <a:t>的学生中，有 </a:t>
            </a:r>
            <a:r>
              <a:rPr lang="en-US" altLang="zh-CN" dirty="0"/>
              <a:t>56</a:t>
            </a:r>
            <a:r>
              <a:rPr lang="zh-CN" altLang="en-US" dirty="0"/>
              <a:t>％的人属于时间管理低分组。他们的研究也表明时间管理对学 业压力具有较大的缓冲作用。</a:t>
            </a:r>
            <a:r>
              <a:rPr lang="en-US" altLang="zh-CN" dirty="0" err="1"/>
              <a:t>Eilam</a:t>
            </a:r>
            <a:r>
              <a:rPr lang="en-US" altLang="zh-CN" dirty="0"/>
              <a:t> </a:t>
            </a:r>
            <a:r>
              <a:rPr lang="zh-CN" altLang="en-US" dirty="0"/>
              <a:t>和 </a:t>
            </a:r>
            <a:r>
              <a:rPr lang="en-US" altLang="zh-CN" dirty="0" err="1"/>
              <a:t>Aharon</a:t>
            </a:r>
            <a:r>
              <a:rPr lang="en-US" altLang="zh-CN" dirty="0"/>
              <a:t> </a:t>
            </a:r>
            <a:r>
              <a:rPr lang="zh-CN" altLang="en-US" dirty="0"/>
              <a:t>则是把时间管理看作学生自我调节学习行为的一 个重要组成部分，其研究证实了成绩优秀学生比中等水平学生在学习中能运用更多的自我调节 技巧，他们是更好的时间规划者和管理者。</a:t>
            </a:r>
            <a:r>
              <a:rPr lang="en-US" altLang="zh-CN" dirty="0"/>
              <a:t>Maribeth </a:t>
            </a:r>
            <a:r>
              <a:rPr lang="en-US" altLang="zh-CN" dirty="0" err="1"/>
              <a:t>Gettinger</a:t>
            </a:r>
            <a:r>
              <a:rPr lang="en-US" altLang="zh-CN" dirty="0"/>
              <a:t> </a:t>
            </a:r>
            <a:r>
              <a:rPr lang="zh-CN" altLang="en-US" dirty="0"/>
              <a:t>所进行的研究表明，学习时间的 花费或分配不够对学习成绩有直接的负面结果。 </a:t>
            </a:r>
            <a:r>
              <a:rPr lang="en-US" altLang="zh-CN" dirty="0" err="1"/>
              <a:t>Macan</a:t>
            </a:r>
            <a:r>
              <a:rPr lang="en-US" altLang="zh-CN" dirty="0"/>
              <a:t> </a:t>
            </a:r>
            <a:r>
              <a:rPr lang="zh-CN" altLang="en-US" dirty="0"/>
              <a:t>等分别探讨了大学生与职员两个群体的时间管理行为及其学业（工作）成绩和压力 的关系，研究结果显示，个体的时间管理行为与学业（工作）成绩之间呈正相关，且通过时间 管理行为所形成的时间控制感，是导致压力降低和满意度升高的直接原因。 </a:t>
            </a:r>
          </a:p>
        </p:txBody>
      </p:sp>
      <p:sp>
        <p:nvSpPr>
          <p:cNvPr id="3" name="矩形 2">
            <a:extLst>
              <a:ext uri="{FF2B5EF4-FFF2-40B4-BE49-F238E27FC236}">
                <a16:creationId xmlns="" xmlns:a16="http://schemas.microsoft.com/office/drawing/2014/main" id="{49B75156-7448-48BA-9ED3-D53EBBC52B45}"/>
              </a:ext>
            </a:extLst>
          </p:cNvPr>
          <p:cNvSpPr/>
          <p:nvPr/>
        </p:nvSpPr>
        <p:spPr>
          <a:xfrm>
            <a:off x="0" y="2024844"/>
            <a:ext cx="428625" cy="2808312"/>
          </a:xfrm>
          <a:prstGeom prst="rect">
            <a:avLst/>
          </a:prstGeom>
          <a:solidFill>
            <a:schemeClr val="accent5">
              <a:lumMod val="75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636036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CF5AEF2-937F-4353-8BAB-B8D4DA0243CB}"/>
              </a:ext>
            </a:extLst>
          </p:cNvPr>
          <p:cNvSpPr>
            <a:spLocks noGrp="1"/>
          </p:cNvSpPr>
          <p:nvPr>
            <p:ph type="title"/>
          </p:nvPr>
        </p:nvSpPr>
        <p:spPr/>
        <p:txBody>
          <a:bodyPr>
            <a:normAutofit/>
          </a:bodyPr>
          <a:lstStyle/>
          <a:p>
            <a:r>
              <a:rPr lang="en-US" altLang="zh-CN" dirty="0"/>
              <a:t> </a:t>
            </a:r>
            <a:r>
              <a:rPr lang="en-US" altLang="zh-CN" b="1" dirty="0"/>
              <a:t>2. </a:t>
            </a:r>
            <a:r>
              <a:rPr lang="zh-CN" altLang="zh-CN" b="1" dirty="0"/>
              <a:t>与心理健康和人格等其他方面的相关研究</a:t>
            </a:r>
            <a:r>
              <a:rPr lang="en-US" altLang="zh-CN" dirty="0"/>
              <a:t/>
            </a:r>
            <a:br>
              <a:rPr lang="en-US" altLang="zh-CN" dirty="0"/>
            </a:br>
            <a:r>
              <a:rPr lang="en-US" altLang="zh-CN" dirty="0"/>
              <a:t>       </a:t>
            </a:r>
            <a:r>
              <a:rPr lang="en-US" altLang="zh-CN" dirty="0" err="1"/>
              <a:t>Ranjia</a:t>
            </a:r>
            <a:r>
              <a:rPr lang="en-US" altLang="zh-CN" dirty="0"/>
              <a:t> </a:t>
            </a:r>
            <a:r>
              <a:rPr lang="zh-CN" altLang="en-US" dirty="0"/>
              <a:t>和 </a:t>
            </a:r>
            <a:r>
              <a:rPr lang="en-US" altLang="zh-CN" dirty="0"/>
              <a:t>Bond </a:t>
            </a:r>
            <a:r>
              <a:rPr lang="zh-CN" altLang="en-US" dirty="0"/>
              <a:t>的研究均表明时间管理与主观幸福感存在显著的正相关。这说明时间管理在提升个人生活质量等方面是一个有益的指标，同时 </a:t>
            </a:r>
            <a:r>
              <a:rPr lang="en-US" altLang="zh-CN" dirty="0"/>
              <a:t>Bond </a:t>
            </a:r>
            <a:r>
              <a:rPr lang="zh-CN" altLang="en-US" dirty="0"/>
              <a:t>的研究还发现时间管理与抑郁、焦 虑、躯体紧张之间存在显著的负相关，这与国内秦启文的研究结果相一致。不过 </a:t>
            </a:r>
            <a:r>
              <a:rPr lang="en-US" altLang="zh-CN" dirty="0"/>
              <a:t>Kelly </a:t>
            </a:r>
            <a:r>
              <a:rPr lang="zh-CN" altLang="en-US" dirty="0"/>
              <a:t>的研究却 显示，时间管理行为与焦虑无关。 </a:t>
            </a:r>
            <a:r>
              <a:rPr lang="en-US" altLang="zh-CN" dirty="0"/>
              <a:t/>
            </a:r>
            <a:br>
              <a:rPr lang="en-US" altLang="zh-CN" dirty="0"/>
            </a:br>
            <a:r>
              <a:rPr lang="en-US" altLang="zh-CN" dirty="0"/>
              <a:t>       </a:t>
            </a:r>
            <a:r>
              <a:rPr lang="en-US" altLang="zh-CN" dirty="0" err="1"/>
              <a:t>Jex</a:t>
            </a:r>
            <a:r>
              <a:rPr lang="en-US" altLang="zh-CN" dirty="0"/>
              <a:t> </a:t>
            </a:r>
            <a:r>
              <a:rPr lang="zh-CN" altLang="en-US" dirty="0"/>
              <a:t>等以企业员工为被试者，在时间管理、压力源和员工工作紧张关系的研究中发现，时间 管理作为一种调节变量，通过时间管理行为所形成的时间控制感。</a:t>
            </a:r>
            <a:r>
              <a:rPr lang="en-US" altLang="zh-CN" dirty="0"/>
              <a:t>Adams </a:t>
            </a:r>
            <a:r>
              <a:rPr lang="zh-CN" altLang="en-US" dirty="0"/>
              <a:t>和 </a:t>
            </a:r>
            <a:r>
              <a:rPr lang="en-US" altLang="zh-CN" dirty="0" err="1"/>
              <a:t>Jex</a:t>
            </a:r>
            <a:r>
              <a:rPr lang="en-US" altLang="zh-CN" dirty="0"/>
              <a:t> </a:t>
            </a:r>
            <a:r>
              <a:rPr lang="zh-CN" altLang="en-US" dirty="0"/>
              <a:t>的另一项研究 还发现知觉的时间控制在工作满意度、健康和时间管理行为之间也具有中介作用。</a:t>
            </a:r>
            <a:r>
              <a:rPr lang="en-US" altLang="zh-CN" dirty="0"/>
              <a:t/>
            </a:r>
            <a:br>
              <a:rPr lang="en-US" altLang="zh-CN" dirty="0"/>
            </a:br>
            <a:r>
              <a:rPr lang="en-US" altLang="zh-CN" dirty="0"/>
              <a:t>      </a:t>
            </a:r>
            <a:r>
              <a:rPr lang="zh-CN" altLang="en-US" dirty="0"/>
              <a:t>不过 </a:t>
            </a:r>
            <a:r>
              <a:rPr lang="en-US" altLang="zh-CN" dirty="0" err="1"/>
              <a:t>Claessens</a:t>
            </a:r>
            <a:r>
              <a:rPr lang="en-US" altLang="zh-CN" dirty="0"/>
              <a:t> </a:t>
            </a:r>
            <a:r>
              <a:rPr lang="zh-CN" altLang="en-US" dirty="0"/>
              <a:t>等则认为，并没有多少证据表明，时间管理对各种结果变量的作用全都受制 于个体知觉的时间控制。恰恰相反，时间管理对结果变量既有直接影响也有间接影响。      </a:t>
            </a:r>
            <a:r>
              <a:rPr lang="en-US" altLang="zh-CN" dirty="0"/>
              <a:t/>
            </a:r>
            <a:br>
              <a:rPr lang="en-US" altLang="zh-CN" dirty="0"/>
            </a:br>
            <a:r>
              <a:rPr lang="en-US" altLang="zh-CN" dirty="0"/>
              <a:t>       </a:t>
            </a:r>
            <a:r>
              <a:rPr lang="zh-CN" altLang="en-US" dirty="0"/>
              <a:t>进行时间管理可以使个体在资源与需求之间形成一种更好的时间匹配，从而使个体能够更 有效地分配自己的精力和注意力，以避免或者减少拖延。</a:t>
            </a:r>
            <a:br>
              <a:rPr lang="zh-CN" altLang="en-US" dirty="0"/>
            </a:br>
            <a:endParaRPr lang="zh-CN" altLang="en-US" dirty="0"/>
          </a:p>
        </p:txBody>
      </p:sp>
      <p:sp>
        <p:nvSpPr>
          <p:cNvPr id="3" name="矩形 2">
            <a:extLst>
              <a:ext uri="{FF2B5EF4-FFF2-40B4-BE49-F238E27FC236}">
                <a16:creationId xmlns="" xmlns:a16="http://schemas.microsoft.com/office/drawing/2014/main" id="{3420F69B-EB09-4DE7-8330-F489B642894D}"/>
              </a:ext>
            </a:extLst>
          </p:cNvPr>
          <p:cNvSpPr/>
          <p:nvPr/>
        </p:nvSpPr>
        <p:spPr>
          <a:xfrm>
            <a:off x="0" y="2024844"/>
            <a:ext cx="428625" cy="2808312"/>
          </a:xfrm>
          <a:prstGeom prst="rect">
            <a:avLst/>
          </a:prstGeom>
          <a:solidFill>
            <a:schemeClr val="accent5">
              <a:lumMod val="75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953358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5C93504-40AC-4E61-A1ED-AB3DB14EA3D4}"/>
              </a:ext>
            </a:extLst>
          </p:cNvPr>
          <p:cNvSpPr>
            <a:spLocks noGrp="1"/>
          </p:cNvSpPr>
          <p:nvPr>
            <p:ph type="title"/>
          </p:nvPr>
        </p:nvSpPr>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三、时间管理的研究展望</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通过前面对时间管理的研究综述我们不难发现，虽然众多的研究均表明时间管理可能是影响学业成绩的一个重要因素。但正如黄希庭所言，时间管理是一种人格特征，它具有一定的稳定性，所以用时间管理倾向的训练来提升学业成绩，目前并没有得到相应的支持。但同时实验也证明了它可以减轻学生的学业压力，提高学生的适应能力，增进学生的心理平衡，这样有可能间接的提升学业成绩。而这样需要一段时间的积累，并不是一定时间的训练后马上就可以显现出来的。在国外，很早就有学者对如何改善个人时间管理的策略进行过研究，大学里这方面的培训教程也很多，还有相关的专著。但国内目前关于时间管理的培训并不多，且多是针对企业和行政管理的，专门针对学生的几乎没有。</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另一方面，通过对时间管理和其他各方面的研究成果的展示，我们也发现时间管理对许多方面都有影响。比如主观幸福感、心理健康、生活质量，自信水平等，这也足以说明提高和改善个体的时间管理倾向的重要性。所以关于时间管理的培训及相应的培训方案内容是我们以后进一步努力的方向。</a:t>
            </a:r>
          </a:p>
          <a:p>
            <a:endParaRPr lang="zh-CN" altLang="en-US" dirty="0"/>
          </a:p>
        </p:txBody>
      </p:sp>
      <p:sp>
        <p:nvSpPr>
          <p:cNvPr id="3" name="矩形 2">
            <a:extLst>
              <a:ext uri="{FF2B5EF4-FFF2-40B4-BE49-F238E27FC236}">
                <a16:creationId xmlns="" xmlns:a16="http://schemas.microsoft.com/office/drawing/2014/main" id="{622EDEDB-FDF4-4E21-B634-DF3C4531C51F}"/>
              </a:ext>
            </a:extLst>
          </p:cNvPr>
          <p:cNvSpPr/>
          <p:nvPr/>
        </p:nvSpPr>
        <p:spPr>
          <a:xfrm>
            <a:off x="0" y="2024844"/>
            <a:ext cx="428625" cy="2808312"/>
          </a:xfrm>
          <a:prstGeom prst="rect">
            <a:avLst/>
          </a:prstGeom>
          <a:solidFill>
            <a:schemeClr val="accent5">
              <a:lumMod val="75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070710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323D311-912F-4924-B1B6-D300391CA945}"/>
              </a:ext>
            </a:extLst>
          </p:cNvPr>
          <p:cNvSpPr>
            <a:spLocks noGrp="1"/>
          </p:cNvSpPr>
          <p:nvPr>
            <p:ph type="title"/>
          </p:nvPr>
        </p:nvSpPr>
        <p:spPr>
          <a:xfrm>
            <a:off x="838200" y="528640"/>
            <a:ext cx="10515600" cy="5729287"/>
          </a:xfrm>
        </p:spPr>
        <p:txBody>
          <a:bodyPr>
            <a:normAutofit/>
          </a:bodyPr>
          <a:lstStyle/>
          <a:p>
            <a:r>
              <a:rPr lang="en-US" altLang="zh-CN" sz="32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3200" kern="1200" dirty="0">
                <a:solidFill>
                  <a:schemeClr val="tx1"/>
                </a:solidFill>
                <a:effectLst/>
                <a:latin typeface="微软雅黑" panose="020B0503020204020204" pitchFamily="34" charset="-122"/>
                <a:ea typeface="微软雅黑" panose="020B0503020204020204" pitchFamily="34" charset="-122"/>
                <a:cs typeface="+mj-cs"/>
              </a:rPr>
              <a:t>第四节</a:t>
            </a:r>
            <a:r>
              <a:rPr lang="en-US" altLang="zh-CN" sz="32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3200" kern="1200" dirty="0">
                <a:solidFill>
                  <a:schemeClr val="tx1"/>
                </a:solidFill>
                <a:effectLst/>
                <a:latin typeface="微软雅黑" panose="020B0503020204020204" pitchFamily="34" charset="-122"/>
                <a:ea typeface="微软雅黑" panose="020B0503020204020204" pitchFamily="34" charset="-122"/>
                <a:cs typeface="+mj-cs"/>
              </a:rPr>
              <a:t>时间管理的</a:t>
            </a:r>
            <a:r>
              <a:rPr lang="zh-CN" altLang="en-US" sz="3200" dirty="0"/>
              <a:t>策略</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zh-CN" altLang="en-US" sz="2800" dirty="0"/>
              <a:t>一、目标原则</a:t>
            </a:r>
            <a:r>
              <a:rPr lang="zh-CN" altLang="en-US" dirty="0"/>
              <a:t/>
            </a:r>
            <a:br>
              <a:rPr lang="zh-CN" altLang="en-US" dirty="0"/>
            </a:br>
            <a:r>
              <a:rPr lang="zh-CN" altLang="en-US" dirty="0"/>
              <a:t>       目标的功能在于让你在面临各种选择时有一个清晰的认识，使你的行动更有效率。清晰的目标，可以使人在同样的时间内，更高效地完成工作，也最能刺激我们奋勇前进， 引导我们发挥潜能。 </a:t>
            </a:r>
            <a:r>
              <a:rPr lang="en-US" altLang="zh-CN" dirty="0"/>
              <a:t/>
            </a:r>
            <a:br>
              <a:rPr lang="en-US" altLang="zh-CN" dirty="0"/>
            </a:br>
            <a:r>
              <a:rPr lang="en-US" altLang="zh-CN" dirty="0"/>
              <a:t>       </a:t>
            </a:r>
            <a:r>
              <a:rPr lang="zh-CN" altLang="en-US" dirty="0"/>
              <a:t>根据 </a:t>
            </a:r>
            <a:r>
              <a:rPr lang="en-US" altLang="zh-CN" dirty="0"/>
              <a:t>SMART </a:t>
            </a:r>
            <a:r>
              <a:rPr lang="zh-CN" altLang="en-US" dirty="0"/>
              <a:t>原则，有效的目标应遵循具体明确（</a:t>
            </a:r>
            <a:r>
              <a:rPr lang="en-US" altLang="zh-CN" dirty="0"/>
              <a:t>Specific</a:t>
            </a:r>
            <a:r>
              <a:rPr lang="zh-CN" altLang="en-US" dirty="0"/>
              <a:t>）、可衡量（</a:t>
            </a:r>
            <a:r>
              <a:rPr lang="en-US" altLang="zh-CN" dirty="0"/>
              <a:t>Measurable</a:t>
            </a:r>
            <a:r>
              <a:rPr lang="zh-CN" altLang="en-US" dirty="0"/>
              <a:t>）、可实 现但有挑战性（</a:t>
            </a:r>
            <a:r>
              <a:rPr lang="en-US" altLang="zh-CN" dirty="0"/>
              <a:t>Achievable and challenging</a:t>
            </a:r>
            <a:r>
              <a:rPr lang="zh-CN" altLang="en-US" dirty="0"/>
              <a:t>）、有意义（</a:t>
            </a:r>
            <a:r>
              <a:rPr lang="en-US" altLang="zh-CN" dirty="0"/>
              <a:t>Rewarding</a:t>
            </a:r>
            <a:r>
              <a:rPr lang="zh-CN" altLang="en-US" dirty="0"/>
              <a:t>）、有明确期限（</a:t>
            </a:r>
            <a:r>
              <a:rPr lang="en-US" altLang="zh-CN" dirty="0"/>
              <a:t>Time-Bounded</a:t>
            </a:r>
            <a:r>
              <a:rPr lang="zh-CN" altLang="en-US" dirty="0"/>
              <a:t>） 五项原则。同时，还必须具有书面性和可操作性。 </a:t>
            </a:r>
            <a:r>
              <a:rPr lang="en-US" altLang="zh-CN" dirty="0"/>
              <a:t/>
            </a:r>
            <a:br>
              <a:rPr lang="en-US" altLang="zh-CN" dirty="0"/>
            </a:br>
            <a:r>
              <a:rPr lang="en-US" altLang="zh-CN" dirty="0"/>
              <a:t>       </a:t>
            </a:r>
            <a:r>
              <a:rPr lang="zh-CN" altLang="en-US" dirty="0"/>
              <a:t>需要清楚的是，任何一个目标的设定，时间限定都是一个重要内容，很多目标无法实现的 重要原因，就是没有时间上的限定。</a:t>
            </a:r>
          </a:p>
        </p:txBody>
      </p:sp>
      <p:sp>
        <p:nvSpPr>
          <p:cNvPr id="3" name="矩形 2">
            <a:extLst>
              <a:ext uri="{FF2B5EF4-FFF2-40B4-BE49-F238E27FC236}">
                <a16:creationId xmlns="" xmlns:a16="http://schemas.microsoft.com/office/drawing/2014/main" id="{645F2274-E29C-438E-9147-1EEA9CACD0CF}"/>
              </a:ext>
            </a:extLst>
          </p:cNvPr>
          <p:cNvSpPr/>
          <p:nvPr/>
        </p:nvSpPr>
        <p:spPr>
          <a:xfrm>
            <a:off x="0" y="2024844"/>
            <a:ext cx="428625" cy="2808312"/>
          </a:xfrm>
          <a:prstGeom prst="rect">
            <a:avLst/>
          </a:prstGeom>
          <a:solidFill>
            <a:schemeClr val="accent5">
              <a:lumMod val="75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7">
            <a:extLst>
              <a:ext uri="{FF2B5EF4-FFF2-40B4-BE49-F238E27FC236}">
                <a16:creationId xmlns="" xmlns:a16="http://schemas.microsoft.com/office/drawing/2014/main" id="{B42D280B-F138-459E-8EFD-1BFCB0F51BF7}"/>
              </a:ext>
            </a:extLst>
          </p:cNvPr>
          <p:cNvSpPr>
            <a:spLocks noEditPoints="1"/>
          </p:cNvSpPr>
          <p:nvPr/>
        </p:nvSpPr>
        <p:spPr bwMode="auto">
          <a:xfrm>
            <a:off x="3084521" y="637527"/>
            <a:ext cx="353844" cy="42692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rgbClr val="548EC3"/>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372773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B643081-9256-4A60-B390-1218FE823E80}"/>
              </a:ext>
            </a:extLst>
          </p:cNvPr>
          <p:cNvSpPr>
            <a:spLocks noGrp="1"/>
          </p:cNvSpPr>
          <p:nvPr>
            <p:ph type="title"/>
          </p:nvPr>
        </p:nvSpPr>
        <p:spPr>
          <a:xfrm>
            <a:off x="838200" y="585787"/>
            <a:ext cx="10515600" cy="1200151"/>
          </a:xfrm>
        </p:spPr>
        <p:txBody>
          <a:bodyPr/>
          <a:lstStyle/>
          <a:p>
            <a:r>
              <a:rPr lang="zh-CN" altLang="en-US" sz="2800" dirty="0"/>
              <a:t>二、四象限原则</a:t>
            </a:r>
            <a:r>
              <a:rPr lang="zh-CN" altLang="en-US" dirty="0"/>
              <a:t/>
            </a:r>
            <a:br>
              <a:rPr lang="zh-CN" altLang="en-US" dirty="0"/>
            </a:br>
            <a:r>
              <a:rPr lang="zh-CN" altLang="en-US" dirty="0"/>
              <a:t>处理事情的优先顺序的判断依据是轻重缓急，常用四象限原则来作为判断依据</a:t>
            </a:r>
          </a:p>
        </p:txBody>
      </p:sp>
      <p:sp>
        <p:nvSpPr>
          <p:cNvPr id="19" name="标题 1">
            <a:extLst>
              <a:ext uri="{FF2B5EF4-FFF2-40B4-BE49-F238E27FC236}">
                <a16:creationId xmlns="" xmlns:a16="http://schemas.microsoft.com/office/drawing/2014/main" id="{1BF3E900-916D-4921-99C1-759FC4D629FA}"/>
              </a:ext>
            </a:extLst>
          </p:cNvPr>
          <p:cNvSpPr txBox="1">
            <a:spLocks/>
          </p:cNvSpPr>
          <p:nvPr/>
        </p:nvSpPr>
        <p:spPr>
          <a:xfrm>
            <a:off x="7475942" y="2041494"/>
            <a:ext cx="3720704" cy="1968947"/>
          </a:xfrm>
          <a:prstGeom prst="rect">
            <a:avLst/>
          </a:prstGeom>
        </p:spPr>
        <p:txBody>
          <a:bodyPr vert="horz" lIns="91440" tIns="45720" rIns="91440" bIns="45720" rtlCol="0" anchor="t">
            <a:normAutofit/>
          </a:bodyPr>
          <a:lstStyle>
            <a:lvl1pPr algn="l" defTabSz="914400" rtl="0" eaLnBrk="1" latinLnBrk="0" hangingPunct="1">
              <a:lnSpc>
                <a:spcPct val="130000"/>
              </a:lnSpc>
              <a:spcBef>
                <a:spcPct val="0"/>
              </a:spcBef>
              <a:buNone/>
              <a:defRPr sz="20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dirty="0"/>
              <a:t>      第一类（</a:t>
            </a:r>
            <a:r>
              <a:rPr lang="en-US" altLang="zh-CN" dirty="0"/>
              <a:t>A</a:t>
            </a:r>
            <a:r>
              <a:rPr lang="zh-CN" altLang="en-US" dirty="0"/>
              <a:t>）是重要而且紧迫的事情。包括紧急事件、有期限要求的项目或需要立即解决 的问题，需要引起高度重视。 </a:t>
            </a:r>
          </a:p>
        </p:txBody>
      </p:sp>
      <p:sp>
        <p:nvSpPr>
          <p:cNvPr id="20" name="标题 2">
            <a:extLst>
              <a:ext uri="{FF2B5EF4-FFF2-40B4-BE49-F238E27FC236}">
                <a16:creationId xmlns="" xmlns:a16="http://schemas.microsoft.com/office/drawing/2014/main" id="{5E35D022-E0F3-4713-B9B4-336E08299937}"/>
              </a:ext>
            </a:extLst>
          </p:cNvPr>
          <p:cNvSpPr txBox="1">
            <a:spLocks/>
          </p:cNvSpPr>
          <p:nvPr/>
        </p:nvSpPr>
        <p:spPr>
          <a:xfrm>
            <a:off x="1407315" y="2140147"/>
            <a:ext cx="3448050" cy="1491864"/>
          </a:xfrm>
          <a:prstGeom prst="rect">
            <a:avLst/>
          </a:prstGeom>
        </p:spPr>
        <p:txBody>
          <a:bodyPr vert="horz" lIns="91440" tIns="45720" rIns="91440" bIns="45720" rtlCol="0" anchor="t">
            <a:normAutofit/>
          </a:bodyPr>
          <a:lstStyle>
            <a:lvl1pPr algn="l" defTabSz="914400" rtl="0" eaLnBrk="1" latinLnBrk="0" hangingPunct="1">
              <a:lnSpc>
                <a:spcPct val="130000"/>
              </a:lnSpc>
              <a:spcBef>
                <a:spcPct val="0"/>
              </a:spcBef>
              <a:buNone/>
              <a:defRPr sz="20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dirty="0"/>
              <a:t>第二类（</a:t>
            </a:r>
            <a:r>
              <a:rPr lang="en-US" altLang="zh-CN" dirty="0"/>
              <a:t>B</a:t>
            </a:r>
            <a:r>
              <a:rPr lang="zh-CN" altLang="en-US" dirty="0"/>
              <a:t>）是重要但不紧迫的事情。包括策划、建立关系、网络工作、个人发展。 </a:t>
            </a:r>
          </a:p>
        </p:txBody>
      </p:sp>
      <p:sp>
        <p:nvSpPr>
          <p:cNvPr id="21" name="标题 3">
            <a:extLst>
              <a:ext uri="{FF2B5EF4-FFF2-40B4-BE49-F238E27FC236}">
                <a16:creationId xmlns="" xmlns:a16="http://schemas.microsoft.com/office/drawing/2014/main" id="{8155753F-9D5C-4688-8453-F7AD46FAB0FF}"/>
              </a:ext>
            </a:extLst>
          </p:cNvPr>
          <p:cNvSpPr txBox="1">
            <a:spLocks/>
          </p:cNvSpPr>
          <p:nvPr/>
        </p:nvSpPr>
        <p:spPr>
          <a:xfrm>
            <a:off x="7336634" y="4256600"/>
            <a:ext cx="3720700" cy="1707391"/>
          </a:xfrm>
          <a:prstGeom prst="rect">
            <a:avLst/>
          </a:prstGeom>
        </p:spPr>
        <p:txBody>
          <a:bodyPr vert="horz" lIns="91440" tIns="45720" rIns="91440" bIns="45720" rtlCol="0" anchor="t">
            <a:normAutofit/>
          </a:bodyPr>
          <a:lstStyle>
            <a:lvl1pPr algn="l" defTabSz="914400" rtl="0" eaLnBrk="1" latinLnBrk="0" hangingPunct="1">
              <a:lnSpc>
                <a:spcPct val="130000"/>
              </a:lnSpc>
              <a:spcBef>
                <a:spcPct val="0"/>
              </a:spcBef>
              <a:buNone/>
              <a:defRPr sz="20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dirty="0"/>
              <a:t>      第三类（</a:t>
            </a:r>
            <a:r>
              <a:rPr lang="en-US" altLang="zh-CN" dirty="0"/>
              <a:t>C</a:t>
            </a:r>
            <a:r>
              <a:rPr lang="zh-CN" altLang="en-US" dirty="0"/>
              <a:t>）是紧迫但不重要的事情。包括应付干扰、处理一些电话及电子邮件、参加会 议、处理其他人关心的事情。 </a:t>
            </a:r>
          </a:p>
        </p:txBody>
      </p:sp>
      <p:sp>
        <p:nvSpPr>
          <p:cNvPr id="22" name="标题 4">
            <a:extLst>
              <a:ext uri="{FF2B5EF4-FFF2-40B4-BE49-F238E27FC236}">
                <a16:creationId xmlns="" xmlns:a16="http://schemas.microsoft.com/office/drawing/2014/main" id="{CBADC219-9DCA-4D32-A410-DBE2DEF98D24}"/>
              </a:ext>
            </a:extLst>
          </p:cNvPr>
          <p:cNvSpPr txBox="1">
            <a:spLocks/>
          </p:cNvSpPr>
          <p:nvPr/>
        </p:nvSpPr>
        <p:spPr>
          <a:xfrm>
            <a:off x="623889" y="4434115"/>
            <a:ext cx="4291013" cy="1891914"/>
          </a:xfrm>
          <a:prstGeom prst="rect">
            <a:avLst/>
          </a:prstGeom>
        </p:spPr>
        <p:txBody>
          <a:bodyPr vert="horz" lIns="91440" tIns="45720" rIns="91440" bIns="45720" rtlCol="0" anchor="t">
            <a:normAutofit/>
          </a:bodyPr>
          <a:lstStyle>
            <a:lvl1pPr algn="l" defTabSz="914400" rtl="0" eaLnBrk="1" latinLnBrk="0" hangingPunct="1">
              <a:lnSpc>
                <a:spcPct val="130000"/>
              </a:lnSpc>
              <a:spcBef>
                <a:spcPct val="0"/>
              </a:spcBef>
              <a:buNone/>
              <a:defRPr sz="20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dirty="0"/>
              <a:t>       第四类（</a:t>
            </a:r>
            <a:r>
              <a:rPr lang="en-US" altLang="zh-CN" dirty="0"/>
              <a:t>D</a:t>
            </a:r>
            <a:r>
              <a:rPr lang="zh-CN" altLang="en-US" dirty="0"/>
              <a:t>）是不重要而且也不紧迫的事情。包括处理垃圾邮件、直销信件、浪费时间的 工作、与同事的社交活动以及个人感兴趣的事。</a:t>
            </a:r>
          </a:p>
        </p:txBody>
      </p:sp>
      <p:sp>
        <p:nvSpPr>
          <p:cNvPr id="25" name="矩形 24">
            <a:extLst>
              <a:ext uri="{FF2B5EF4-FFF2-40B4-BE49-F238E27FC236}">
                <a16:creationId xmlns="" xmlns:a16="http://schemas.microsoft.com/office/drawing/2014/main" id="{BA084051-A45B-4CD7-B790-4ECF5B436624}"/>
              </a:ext>
            </a:extLst>
          </p:cNvPr>
          <p:cNvSpPr/>
          <p:nvPr/>
        </p:nvSpPr>
        <p:spPr>
          <a:xfrm>
            <a:off x="0" y="2024844"/>
            <a:ext cx="428625" cy="2808312"/>
          </a:xfrm>
          <a:prstGeom prst="rect">
            <a:avLst/>
          </a:prstGeom>
          <a:solidFill>
            <a:schemeClr val="accent5">
              <a:lumMod val="75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 xmlns:a16="http://schemas.microsoft.com/office/drawing/2014/main" id="{893E12FD-167E-479C-8E73-1DBB90777552}"/>
              </a:ext>
            </a:extLst>
          </p:cNvPr>
          <p:cNvGrpSpPr/>
          <p:nvPr/>
        </p:nvGrpSpPr>
        <p:grpSpPr>
          <a:xfrm>
            <a:off x="1600200" y="1552182"/>
            <a:ext cx="10145332" cy="4471190"/>
            <a:chOff x="1600200" y="1552182"/>
            <a:chExt cx="10145332" cy="4471190"/>
          </a:xfrm>
        </p:grpSpPr>
        <p:cxnSp>
          <p:nvCxnSpPr>
            <p:cNvPr id="4" name="直接连接符 3">
              <a:extLst>
                <a:ext uri="{FF2B5EF4-FFF2-40B4-BE49-F238E27FC236}">
                  <a16:creationId xmlns="" xmlns:a16="http://schemas.microsoft.com/office/drawing/2014/main" id="{4EE87475-16EC-4200-8BA5-741FED1B9BAA}"/>
                </a:ext>
              </a:extLst>
            </p:cNvPr>
            <p:cNvCxnSpPr>
              <a:cxnSpLocks/>
            </p:cNvCxnSpPr>
            <p:nvPr/>
          </p:nvCxnSpPr>
          <p:spPr>
            <a:xfrm>
              <a:off x="1600200" y="3929063"/>
              <a:ext cx="9372600" cy="0"/>
            </a:xfrm>
            <a:prstGeom prst="line">
              <a:avLst/>
            </a:prstGeom>
            <a:ln w="5715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 xmlns:a16="http://schemas.microsoft.com/office/drawing/2014/main" id="{6512A460-D4CA-483A-9AEB-EC6204A3C31B}"/>
                </a:ext>
              </a:extLst>
            </p:cNvPr>
            <p:cNvCxnSpPr>
              <a:cxnSpLocks/>
            </p:cNvCxnSpPr>
            <p:nvPr/>
          </p:nvCxnSpPr>
          <p:spPr>
            <a:xfrm>
              <a:off x="6095999" y="1834754"/>
              <a:ext cx="1" cy="4188618"/>
            </a:xfrm>
            <a:prstGeom prst="line">
              <a:avLst/>
            </a:prstGeom>
            <a:ln w="5715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4" name="不完整圆 13">
              <a:extLst>
                <a:ext uri="{FF2B5EF4-FFF2-40B4-BE49-F238E27FC236}">
                  <a16:creationId xmlns="" xmlns:a16="http://schemas.microsoft.com/office/drawing/2014/main" id="{B1F64EA5-D14F-4A1F-978F-BBFD5FEAACAF}"/>
                </a:ext>
              </a:extLst>
            </p:cNvPr>
            <p:cNvSpPr/>
            <p:nvPr/>
          </p:nvSpPr>
          <p:spPr>
            <a:xfrm rot="5400000">
              <a:off x="5122083" y="2558528"/>
              <a:ext cx="2250257" cy="2336001"/>
            </a:xfrm>
            <a:prstGeom prst="pie">
              <a:avLst>
                <a:gd name="adj1" fmla="val 10800000"/>
                <a:gd name="adj2" fmla="val 16200000"/>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6" name="不完整圆 15">
              <a:extLst>
                <a:ext uri="{FF2B5EF4-FFF2-40B4-BE49-F238E27FC236}">
                  <a16:creationId xmlns="" xmlns:a16="http://schemas.microsoft.com/office/drawing/2014/main" id="{34BBA6BB-1B3B-4E66-B1BA-327BE43333D9}"/>
                </a:ext>
              </a:extLst>
            </p:cNvPr>
            <p:cNvSpPr/>
            <p:nvPr/>
          </p:nvSpPr>
          <p:spPr>
            <a:xfrm rot="16200000" flipV="1">
              <a:off x="5122083" y="2957526"/>
              <a:ext cx="2250257" cy="2336001"/>
            </a:xfrm>
            <a:prstGeom prst="pie">
              <a:avLst>
                <a:gd name="adj1" fmla="val 10800000"/>
                <a:gd name="adj2" fmla="val 1620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不完整圆 16">
              <a:extLst>
                <a:ext uri="{FF2B5EF4-FFF2-40B4-BE49-F238E27FC236}">
                  <a16:creationId xmlns="" xmlns:a16="http://schemas.microsoft.com/office/drawing/2014/main" id="{756CA1F8-2A0A-4A07-8F34-5EC1865B0A76}"/>
                </a:ext>
              </a:extLst>
            </p:cNvPr>
            <p:cNvSpPr/>
            <p:nvPr/>
          </p:nvSpPr>
          <p:spPr>
            <a:xfrm rot="5400000" flipH="1" flipV="1">
              <a:off x="4793465" y="2957526"/>
              <a:ext cx="2250257" cy="2336001"/>
            </a:xfrm>
            <a:prstGeom prst="pie">
              <a:avLst>
                <a:gd name="adj1" fmla="val 10800000"/>
                <a:gd name="adj2" fmla="val 16200000"/>
              </a:avLst>
            </a:prstGeom>
            <a:solidFill>
              <a:srgbClr val="548E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不完整圆 17">
              <a:extLst>
                <a:ext uri="{FF2B5EF4-FFF2-40B4-BE49-F238E27FC236}">
                  <a16:creationId xmlns="" xmlns:a16="http://schemas.microsoft.com/office/drawing/2014/main" id="{C6C9C23B-B873-40DD-8EAD-AE656E3B73D6}"/>
                </a:ext>
              </a:extLst>
            </p:cNvPr>
            <p:cNvSpPr/>
            <p:nvPr/>
          </p:nvSpPr>
          <p:spPr>
            <a:xfrm rot="16200000" flipH="1">
              <a:off x="4793465" y="2543184"/>
              <a:ext cx="2250257" cy="2336001"/>
            </a:xfrm>
            <a:prstGeom prst="pie">
              <a:avLst>
                <a:gd name="adj1" fmla="val 10800000"/>
                <a:gd name="adj2" fmla="val 16200000"/>
              </a:avLst>
            </a:prstGeom>
            <a:solidFill>
              <a:srgbClr val="FC948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标题 5">
              <a:extLst>
                <a:ext uri="{FF2B5EF4-FFF2-40B4-BE49-F238E27FC236}">
                  <a16:creationId xmlns="" xmlns:a16="http://schemas.microsoft.com/office/drawing/2014/main" id="{79046921-6D82-4622-B42E-620D8F0CF9B8}"/>
                </a:ext>
              </a:extLst>
            </p:cNvPr>
            <p:cNvSpPr txBox="1">
              <a:spLocks/>
            </p:cNvSpPr>
            <p:nvPr/>
          </p:nvSpPr>
          <p:spPr>
            <a:xfrm>
              <a:off x="10769219" y="3929063"/>
              <a:ext cx="976313" cy="548889"/>
            </a:xfrm>
            <a:prstGeom prst="rect">
              <a:avLst/>
            </a:prstGeom>
          </p:spPr>
          <p:txBody>
            <a:bodyPr vert="horz" lIns="91440" tIns="45720" rIns="91440" bIns="45720" rtlCol="0" anchor="t">
              <a:normAutofit/>
            </a:bodyPr>
            <a:lstStyle>
              <a:lvl1pPr algn="l" defTabSz="914400" rtl="0" eaLnBrk="1" latinLnBrk="0" hangingPunct="1">
                <a:lnSpc>
                  <a:spcPct val="130000"/>
                </a:lnSpc>
                <a:spcBef>
                  <a:spcPct val="0"/>
                </a:spcBef>
                <a:buNone/>
                <a:defRPr sz="20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b="1" dirty="0">
                  <a:solidFill>
                    <a:schemeClr val="accent1"/>
                  </a:solidFill>
                </a:rPr>
                <a:t>重要</a:t>
              </a:r>
            </a:p>
          </p:txBody>
        </p:sp>
        <p:sp>
          <p:nvSpPr>
            <p:cNvPr id="24" name="标题 5">
              <a:extLst>
                <a:ext uri="{FF2B5EF4-FFF2-40B4-BE49-F238E27FC236}">
                  <a16:creationId xmlns="" xmlns:a16="http://schemas.microsoft.com/office/drawing/2014/main" id="{3C77E818-7085-43DC-BCD6-40FEC9DF8F9E}"/>
                </a:ext>
              </a:extLst>
            </p:cNvPr>
            <p:cNvSpPr txBox="1">
              <a:spLocks/>
            </p:cNvSpPr>
            <p:nvPr/>
          </p:nvSpPr>
          <p:spPr>
            <a:xfrm>
              <a:off x="6304955" y="1552182"/>
              <a:ext cx="976313" cy="548889"/>
            </a:xfrm>
            <a:prstGeom prst="rect">
              <a:avLst/>
            </a:prstGeom>
          </p:spPr>
          <p:txBody>
            <a:bodyPr vert="horz" lIns="91440" tIns="45720" rIns="91440" bIns="45720" rtlCol="0" anchor="t">
              <a:normAutofit/>
            </a:bodyPr>
            <a:lstStyle>
              <a:lvl1pPr algn="l" defTabSz="914400" rtl="0" eaLnBrk="1" latinLnBrk="0" hangingPunct="1">
                <a:lnSpc>
                  <a:spcPct val="130000"/>
                </a:lnSpc>
                <a:spcBef>
                  <a:spcPct val="0"/>
                </a:spcBef>
                <a:buNone/>
                <a:defRPr sz="20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b="1" dirty="0">
                  <a:solidFill>
                    <a:schemeClr val="accent1"/>
                  </a:solidFill>
                </a:rPr>
                <a:t>紧急</a:t>
              </a:r>
            </a:p>
          </p:txBody>
        </p:sp>
        <p:sp>
          <p:nvSpPr>
            <p:cNvPr id="3" name="文本框 2">
              <a:extLst>
                <a:ext uri="{FF2B5EF4-FFF2-40B4-BE49-F238E27FC236}">
                  <a16:creationId xmlns="" xmlns:a16="http://schemas.microsoft.com/office/drawing/2014/main" id="{36ABE18E-CEC1-4EAB-A3F1-AB7370B6D74D}"/>
                </a:ext>
              </a:extLst>
            </p:cNvPr>
            <p:cNvSpPr txBox="1"/>
            <p:nvPr/>
          </p:nvSpPr>
          <p:spPr>
            <a:xfrm>
              <a:off x="6485348" y="2868953"/>
              <a:ext cx="554960" cy="707886"/>
            </a:xfrm>
            <a:prstGeom prst="rect">
              <a:avLst/>
            </a:prstGeom>
            <a:noFill/>
          </p:spPr>
          <p:txBody>
            <a:bodyPr wrap="none" rtlCol="0">
              <a:spAutoFit/>
            </a:bodyPr>
            <a:lstStyle/>
            <a:p>
              <a:r>
                <a:rPr lang="en-US" altLang="zh-CN" sz="4000" b="1" dirty="0">
                  <a:solidFill>
                    <a:schemeClr val="bg1"/>
                  </a:solidFill>
                  <a:latin typeface="Arial" panose="020B0604020202020204" pitchFamily="34" charset="0"/>
                  <a:ea typeface="微软雅黑" panose="020B0503020204020204" pitchFamily="34" charset="-122"/>
                  <a:cs typeface="Arial" panose="020B0604020202020204" pitchFamily="34" charset="0"/>
                </a:rPr>
                <a:t>A</a:t>
              </a:r>
              <a:endParaRPr lang="zh-CN" altLang="en-US" sz="40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6" name="文本框 25">
              <a:extLst>
                <a:ext uri="{FF2B5EF4-FFF2-40B4-BE49-F238E27FC236}">
                  <a16:creationId xmlns="" xmlns:a16="http://schemas.microsoft.com/office/drawing/2014/main" id="{32D9E688-DDC6-4CB5-8F89-512869D02194}"/>
                </a:ext>
              </a:extLst>
            </p:cNvPr>
            <p:cNvSpPr txBox="1"/>
            <p:nvPr/>
          </p:nvSpPr>
          <p:spPr>
            <a:xfrm>
              <a:off x="5237564" y="2864185"/>
              <a:ext cx="554960" cy="707886"/>
            </a:xfrm>
            <a:prstGeom prst="rect">
              <a:avLst/>
            </a:prstGeom>
            <a:noFill/>
          </p:spPr>
          <p:txBody>
            <a:bodyPr wrap="none" rtlCol="0">
              <a:spAutoFit/>
            </a:bodyPr>
            <a:lstStyle/>
            <a:p>
              <a:r>
                <a:rPr lang="en-US" altLang="zh-CN" sz="4000" b="1" dirty="0">
                  <a:solidFill>
                    <a:schemeClr val="bg1"/>
                  </a:solidFill>
                  <a:latin typeface="Arial" panose="020B0604020202020204" pitchFamily="34" charset="0"/>
                  <a:ea typeface="微软雅黑" panose="020B0503020204020204" pitchFamily="34" charset="-122"/>
                  <a:cs typeface="Arial" panose="020B0604020202020204" pitchFamily="34" charset="0"/>
                </a:rPr>
                <a:t>B</a:t>
              </a:r>
              <a:endParaRPr lang="zh-CN" altLang="en-US" sz="40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7" name="文本框 26">
              <a:extLst>
                <a:ext uri="{FF2B5EF4-FFF2-40B4-BE49-F238E27FC236}">
                  <a16:creationId xmlns="" xmlns:a16="http://schemas.microsoft.com/office/drawing/2014/main" id="{AB583DDC-191E-4D08-BF30-23BD86529CB7}"/>
                </a:ext>
              </a:extLst>
            </p:cNvPr>
            <p:cNvSpPr txBox="1"/>
            <p:nvPr/>
          </p:nvSpPr>
          <p:spPr>
            <a:xfrm>
              <a:off x="5232796" y="4159595"/>
              <a:ext cx="554960" cy="707886"/>
            </a:xfrm>
            <a:prstGeom prst="rect">
              <a:avLst/>
            </a:prstGeom>
            <a:noFill/>
          </p:spPr>
          <p:txBody>
            <a:bodyPr wrap="none" rtlCol="0">
              <a:spAutoFit/>
            </a:bodyPr>
            <a:lstStyle/>
            <a:p>
              <a:r>
                <a:rPr lang="en-US" altLang="zh-CN" sz="4000" b="1" dirty="0">
                  <a:solidFill>
                    <a:schemeClr val="bg1"/>
                  </a:solidFill>
                  <a:latin typeface="Arial" panose="020B0604020202020204" pitchFamily="34" charset="0"/>
                  <a:ea typeface="微软雅黑" panose="020B0503020204020204" pitchFamily="34" charset="-122"/>
                  <a:cs typeface="Arial" panose="020B0604020202020204" pitchFamily="34" charset="0"/>
                </a:rPr>
                <a:t>D</a:t>
              </a:r>
              <a:endParaRPr lang="zh-CN" altLang="en-US" sz="40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8" name="文本框 27">
              <a:extLst>
                <a:ext uri="{FF2B5EF4-FFF2-40B4-BE49-F238E27FC236}">
                  <a16:creationId xmlns="" xmlns:a16="http://schemas.microsoft.com/office/drawing/2014/main" id="{BE97F0E4-4826-4182-9EC3-C2DAAE4F838B}"/>
                </a:ext>
              </a:extLst>
            </p:cNvPr>
            <p:cNvSpPr txBox="1"/>
            <p:nvPr/>
          </p:nvSpPr>
          <p:spPr>
            <a:xfrm>
              <a:off x="6432961" y="4145307"/>
              <a:ext cx="554960" cy="707886"/>
            </a:xfrm>
            <a:prstGeom prst="rect">
              <a:avLst/>
            </a:prstGeom>
            <a:noFill/>
          </p:spPr>
          <p:txBody>
            <a:bodyPr wrap="none" rtlCol="0">
              <a:spAutoFit/>
            </a:bodyPr>
            <a:lstStyle/>
            <a:p>
              <a:r>
                <a:rPr lang="en-US" altLang="zh-CN" sz="4000" b="1" dirty="0">
                  <a:solidFill>
                    <a:schemeClr val="bg1"/>
                  </a:solidFill>
                  <a:latin typeface="Arial" panose="020B0604020202020204" pitchFamily="34" charset="0"/>
                  <a:ea typeface="微软雅黑" panose="020B0503020204020204" pitchFamily="34" charset="-122"/>
                  <a:cs typeface="Arial" panose="020B0604020202020204" pitchFamily="34" charset="0"/>
                </a:rPr>
                <a:t>C</a:t>
              </a:r>
              <a:endParaRPr lang="zh-CN" altLang="en-US" sz="40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23386528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a:extLst>
              <a:ext uri="{FF2B5EF4-FFF2-40B4-BE49-F238E27FC236}">
                <a16:creationId xmlns="" xmlns:a16="http://schemas.microsoft.com/office/drawing/2014/main" id="{5EC73413-5EC9-42EB-A41B-20E682CD63D8}"/>
              </a:ext>
            </a:extLst>
          </p:cNvPr>
          <p:cNvSpPr>
            <a:spLocks noGrp="1"/>
          </p:cNvSpPr>
          <p:nvPr>
            <p:ph type="title"/>
          </p:nvPr>
        </p:nvSpPr>
        <p:spPr/>
        <p:txBody>
          <a:bodyPr/>
          <a:lstStyle/>
          <a:p>
            <a:r>
              <a:rPr lang="zh-CN" altLang="en-US" sz="2800" dirty="0"/>
              <a:t>三、分清事情的轻重缓急</a:t>
            </a:r>
            <a:r>
              <a:rPr lang="en-US" altLang="zh-CN" sz="2800" dirty="0"/>
              <a:t>——</a:t>
            </a:r>
            <a:r>
              <a:rPr lang="zh-CN" altLang="en-US" sz="2800" dirty="0"/>
              <a:t>时间管理矩阵</a:t>
            </a:r>
            <a:br>
              <a:rPr lang="zh-CN" altLang="en-US" sz="2800" dirty="0"/>
            </a:br>
            <a:r>
              <a:rPr lang="zh-CN" altLang="en-US" sz="2800" dirty="0"/>
              <a:t>      </a:t>
            </a:r>
            <a:r>
              <a:rPr lang="zh-CN" altLang="en-US" dirty="0"/>
              <a:t>美国科学家柯维博士提出了时间管理四象限法则，将工作按照紧急和重要两个维度进行划 分，执行者可以对待办事项进行分类，进而形成时间管理矩阵</a:t>
            </a:r>
          </a:p>
        </p:txBody>
      </p:sp>
      <p:pic>
        <p:nvPicPr>
          <p:cNvPr id="15" name="图片 14">
            <a:extLst>
              <a:ext uri="{FF2B5EF4-FFF2-40B4-BE49-F238E27FC236}">
                <a16:creationId xmlns="" xmlns:a16="http://schemas.microsoft.com/office/drawing/2014/main" id="{85DD48B0-F514-416A-B7E5-36504E6A06A5}"/>
              </a:ext>
            </a:extLst>
          </p:cNvPr>
          <p:cNvPicPr>
            <a:picLocks noChangeAspect="1"/>
          </p:cNvPicPr>
          <p:nvPr/>
        </p:nvPicPr>
        <p:blipFill>
          <a:blip r:embed="rId2"/>
          <a:stretch>
            <a:fillRect/>
          </a:stretch>
        </p:blipFill>
        <p:spPr>
          <a:xfrm>
            <a:off x="838200" y="2293058"/>
            <a:ext cx="6115050" cy="3927968"/>
          </a:xfrm>
          <a:prstGeom prst="rect">
            <a:avLst/>
          </a:prstGeom>
        </p:spPr>
      </p:pic>
      <p:sp>
        <p:nvSpPr>
          <p:cNvPr id="16" name="标题 1">
            <a:extLst>
              <a:ext uri="{FF2B5EF4-FFF2-40B4-BE49-F238E27FC236}">
                <a16:creationId xmlns="" xmlns:a16="http://schemas.microsoft.com/office/drawing/2014/main" id="{70D395F8-8A0F-41FB-B1A7-7F7C37D3E28E}"/>
              </a:ext>
            </a:extLst>
          </p:cNvPr>
          <p:cNvSpPr txBox="1">
            <a:spLocks/>
          </p:cNvSpPr>
          <p:nvPr/>
        </p:nvSpPr>
        <p:spPr>
          <a:xfrm>
            <a:off x="7115175" y="2163913"/>
            <a:ext cx="4529139" cy="4412477"/>
          </a:xfrm>
          <a:prstGeom prst="rect">
            <a:avLst/>
          </a:prstGeom>
        </p:spPr>
        <p:txBody>
          <a:bodyPr vert="horz" lIns="91440" tIns="45720" rIns="91440" bIns="45720" rtlCol="0" anchor="t">
            <a:normAutofit/>
          </a:bodyPr>
          <a:lstStyle>
            <a:lvl1pPr algn="l" defTabSz="914400" rtl="0" eaLnBrk="1" latinLnBrk="0" hangingPunct="1">
              <a:lnSpc>
                <a:spcPct val="130000"/>
              </a:lnSpc>
              <a:spcBef>
                <a:spcPct val="0"/>
              </a:spcBef>
              <a:buNone/>
              <a:defRPr sz="20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dirty="0"/>
              <a:t>执行时间管理矩阵遵循的步骤如下：</a:t>
            </a:r>
            <a:r>
              <a:rPr lang="en-US" altLang="zh-CN" dirty="0"/>
              <a:t/>
            </a:r>
            <a:br>
              <a:rPr lang="en-US" altLang="zh-CN" dirty="0"/>
            </a:br>
            <a:r>
              <a:rPr lang="en-US" altLang="zh-CN" dirty="0"/>
              <a:t>    </a:t>
            </a:r>
            <a:r>
              <a:rPr lang="zh-CN" altLang="en-US" dirty="0"/>
              <a:t> （</a:t>
            </a:r>
            <a:r>
              <a:rPr lang="en-US" altLang="zh-CN" dirty="0"/>
              <a:t>1</a:t>
            </a:r>
            <a:r>
              <a:rPr lang="zh-CN" altLang="en-US" dirty="0"/>
              <a:t>）将有待完成的事项列一份清单。 </a:t>
            </a:r>
            <a:r>
              <a:rPr lang="en-US" altLang="zh-CN" dirty="0"/>
              <a:t/>
            </a:r>
            <a:br>
              <a:rPr lang="en-US" altLang="zh-CN" dirty="0"/>
            </a:br>
            <a:r>
              <a:rPr lang="en-US" altLang="zh-CN" dirty="0"/>
              <a:t>     </a:t>
            </a:r>
            <a:r>
              <a:rPr lang="zh-CN" altLang="en-US" dirty="0"/>
              <a:t>（</a:t>
            </a:r>
            <a:r>
              <a:rPr lang="en-US" altLang="zh-CN" dirty="0"/>
              <a:t>2</a:t>
            </a:r>
            <a:r>
              <a:rPr lang="zh-CN" altLang="en-US" dirty="0"/>
              <a:t>）绘制时间管理矩阵草图，根据每一个代办事项的重要程度和紧迫程度的差异，将其填 入四个象限的不同位置。</a:t>
            </a:r>
            <a:br>
              <a:rPr lang="zh-CN" altLang="en-US" dirty="0"/>
            </a:br>
            <a:r>
              <a:rPr lang="en-US" altLang="zh-CN" dirty="0"/>
              <a:t>     </a:t>
            </a:r>
            <a:r>
              <a:rPr lang="zh-CN" altLang="en-US" dirty="0"/>
              <a:t>（</a:t>
            </a:r>
            <a:r>
              <a:rPr lang="en-US" altLang="zh-CN" dirty="0"/>
              <a:t>3</a:t>
            </a:r>
            <a:r>
              <a:rPr lang="zh-CN" altLang="en-US" dirty="0"/>
              <a:t>）根据待办事项所在象限的位置，确定它们的优先顺序。 </a:t>
            </a:r>
            <a:r>
              <a:rPr lang="en-US" altLang="zh-CN" dirty="0"/>
              <a:t/>
            </a:r>
            <a:br>
              <a:rPr lang="en-US" altLang="zh-CN" dirty="0"/>
            </a:br>
            <a:r>
              <a:rPr lang="en-US" altLang="zh-CN" dirty="0"/>
              <a:t>     </a:t>
            </a:r>
            <a:r>
              <a:rPr lang="zh-CN" altLang="en-US" dirty="0"/>
              <a:t>（</a:t>
            </a:r>
            <a:r>
              <a:rPr lang="en-US" altLang="zh-CN" dirty="0"/>
              <a:t>4</a:t>
            </a:r>
            <a:r>
              <a:rPr lang="zh-CN" altLang="en-US" dirty="0"/>
              <a:t>）根据优先顺序逐步推进各类事件的执行。 </a:t>
            </a:r>
          </a:p>
        </p:txBody>
      </p:sp>
      <p:sp>
        <p:nvSpPr>
          <p:cNvPr id="17" name="矩形 16">
            <a:extLst>
              <a:ext uri="{FF2B5EF4-FFF2-40B4-BE49-F238E27FC236}">
                <a16:creationId xmlns="" xmlns:a16="http://schemas.microsoft.com/office/drawing/2014/main" id="{5042F9DD-8603-4610-BDB3-65D8E5BB2B00}"/>
              </a:ext>
            </a:extLst>
          </p:cNvPr>
          <p:cNvSpPr/>
          <p:nvPr/>
        </p:nvSpPr>
        <p:spPr>
          <a:xfrm>
            <a:off x="0" y="2024844"/>
            <a:ext cx="428625" cy="2808312"/>
          </a:xfrm>
          <a:prstGeom prst="rect">
            <a:avLst/>
          </a:prstGeom>
          <a:solidFill>
            <a:schemeClr val="accent5">
              <a:lumMod val="75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箭头: 五边形 1">
            <a:extLst>
              <a:ext uri="{FF2B5EF4-FFF2-40B4-BE49-F238E27FC236}">
                <a16:creationId xmlns="" xmlns:a16="http://schemas.microsoft.com/office/drawing/2014/main" id="{5C033703-184E-407C-B229-E6D6A6C294F9}"/>
              </a:ext>
            </a:extLst>
          </p:cNvPr>
          <p:cNvSpPr/>
          <p:nvPr/>
        </p:nvSpPr>
        <p:spPr>
          <a:xfrm>
            <a:off x="7315200" y="2643188"/>
            <a:ext cx="228600" cy="242887"/>
          </a:xfrm>
          <a:prstGeom prst="homePlate">
            <a:avLst/>
          </a:prstGeom>
          <a:solidFill>
            <a:srgbClr val="FC94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箭头: 五边形 7">
            <a:extLst>
              <a:ext uri="{FF2B5EF4-FFF2-40B4-BE49-F238E27FC236}">
                <a16:creationId xmlns="" xmlns:a16="http://schemas.microsoft.com/office/drawing/2014/main" id="{40562967-99BE-4403-846C-7F5ADBEBB1AA}"/>
              </a:ext>
            </a:extLst>
          </p:cNvPr>
          <p:cNvSpPr/>
          <p:nvPr/>
        </p:nvSpPr>
        <p:spPr>
          <a:xfrm>
            <a:off x="7315200" y="3071810"/>
            <a:ext cx="228600" cy="242887"/>
          </a:xfrm>
          <a:prstGeom prst="homePlate">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箭头: 五边形 8">
            <a:extLst>
              <a:ext uri="{FF2B5EF4-FFF2-40B4-BE49-F238E27FC236}">
                <a16:creationId xmlns="" xmlns:a16="http://schemas.microsoft.com/office/drawing/2014/main" id="{B6D17410-7F48-4E2B-A88E-E14186F9810B}"/>
              </a:ext>
            </a:extLst>
          </p:cNvPr>
          <p:cNvSpPr/>
          <p:nvPr/>
        </p:nvSpPr>
        <p:spPr>
          <a:xfrm>
            <a:off x="7315200" y="4657739"/>
            <a:ext cx="228600" cy="242887"/>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箭头: 五边形 9">
            <a:extLst>
              <a:ext uri="{FF2B5EF4-FFF2-40B4-BE49-F238E27FC236}">
                <a16:creationId xmlns="" xmlns:a16="http://schemas.microsoft.com/office/drawing/2014/main" id="{DD07A32D-DC6C-4CC0-ADEF-A914E00FF726}"/>
              </a:ext>
            </a:extLst>
          </p:cNvPr>
          <p:cNvSpPr/>
          <p:nvPr/>
        </p:nvSpPr>
        <p:spPr>
          <a:xfrm>
            <a:off x="7315200" y="5486419"/>
            <a:ext cx="228600" cy="242887"/>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a:extLst>
              <a:ext uri="{FF2B5EF4-FFF2-40B4-BE49-F238E27FC236}">
                <a16:creationId xmlns="" xmlns:a16="http://schemas.microsoft.com/office/drawing/2014/main" id="{254C8E43-420A-40C5-A473-A69A1F61F981}"/>
              </a:ext>
            </a:extLst>
          </p:cNvPr>
          <p:cNvCxnSpPr/>
          <p:nvPr/>
        </p:nvCxnSpPr>
        <p:spPr>
          <a:xfrm>
            <a:off x="7115175" y="2643188"/>
            <a:ext cx="0" cy="3577838"/>
          </a:xfrm>
          <a:prstGeom prst="line">
            <a:avLst/>
          </a:prstGeom>
          <a:ln w="38100">
            <a:solidFill>
              <a:srgbClr val="969696"/>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15120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598613F-3F86-4134-93AA-ADFA61D2D967}"/>
              </a:ext>
            </a:extLst>
          </p:cNvPr>
          <p:cNvSpPr>
            <a:spLocks noGrp="1"/>
          </p:cNvSpPr>
          <p:nvPr>
            <p:ph type="title"/>
          </p:nvPr>
        </p:nvSpPr>
        <p:spPr/>
        <p:txBody>
          <a:bodyPr>
            <a:normAutofit/>
          </a:bodyPr>
          <a:lstStyle/>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3200" kern="1200" dirty="0">
                <a:solidFill>
                  <a:schemeClr val="tx1"/>
                </a:solidFill>
                <a:effectLst/>
                <a:latin typeface="微软雅黑" panose="020B0503020204020204" pitchFamily="34" charset="-122"/>
                <a:ea typeface="微软雅黑" panose="020B0503020204020204" pitchFamily="34" charset="-122"/>
                <a:cs typeface="+mj-cs"/>
              </a:rPr>
              <a:t>第一节</a:t>
            </a:r>
            <a:r>
              <a:rPr lang="en-US" altLang="zh-CN" sz="32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3200" kern="1200" dirty="0">
                <a:solidFill>
                  <a:schemeClr val="tx1"/>
                </a:solidFill>
                <a:effectLst/>
                <a:latin typeface="微软雅黑" panose="020B0503020204020204" pitchFamily="34" charset="-122"/>
                <a:ea typeface="微软雅黑" panose="020B0503020204020204" pitchFamily="34" charset="-122"/>
                <a:cs typeface="+mj-cs"/>
              </a:rPr>
              <a:t>认识时间</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一、正确认识时间</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时间对任何一个人都是公平的，不论这个人是年少还是年老，贫穷还是富有，有没有地位，是不是聪明。时间可以说是上苍给我们的最公平的资源，时间也是我们所能使用的重要的一个资源。</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1.</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公平性</a:t>
            </a:r>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en-US" dirty="0"/>
              <a:t>阿诺德</a:t>
            </a:r>
            <a:r>
              <a:rPr lang="en-US" altLang="zh-CN" dirty="0"/>
              <a:t>·</a:t>
            </a:r>
            <a:r>
              <a:rPr lang="zh-CN" altLang="en-US" dirty="0"/>
              <a:t>贝内特说过：“时间真可谓典型的民主。在时间王国里，既没有财富的贵族，也没 有才智的贵族。即使天才，也没有一天多一小时。而且还没有惩罚，你可以尽情挥霍你宝贵的 时间，它不会因你的阻止而不到来。”人生来有很多方面是不平等的，如财富、地位、健康、外 貌等。这些不平等使有些人处于优势，而有些人处于劣势。但在时间上，大家都是平等的。每 个人每天都是 </a:t>
            </a:r>
            <a:r>
              <a:rPr lang="en-US" altLang="zh-CN" dirty="0"/>
              <a:t>24 </a:t>
            </a:r>
            <a:r>
              <a:rPr lang="zh-CN" altLang="en-US" dirty="0"/>
              <a:t>个小时，不会多一分或少一秒。每个人都可以充分利用时间去实现自己的梦 想，但如果不去利用它，你什么都实现不了。</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en-US" dirty="0"/>
          </a:p>
        </p:txBody>
      </p:sp>
      <p:sp>
        <p:nvSpPr>
          <p:cNvPr id="3" name="矩形 2">
            <a:extLst>
              <a:ext uri="{FF2B5EF4-FFF2-40B4-BE49-F238E27FC236}">
                <a16:creationId xmlns="" xmlns:a16="http://schemas.microsoft.com/office/drawing/2014/main" id="{3B30199C-D7E8-49FA-AA30-DE9A0C587281}"/>
              </a:ext>
            </a:extLst>
          </p:cNvPr>
          <p:cNvSpPr/>
          <p:nvPr/>
        </p:nvSpPr>
        <p:spPr>
          <a:xfrm>
            <a:off x="0" y="2024844"/>
            <a:ext cx="428625" cy="2808312"/>
          </a:xfrm>
          <a:prstGeom prst="rect">
            <a:avLst/>
          </a:prstGeom>
          <a:solidFill>
            <a:schemeClr val="accent5">
              <a:lumMod val="75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7">
            <a:extLst>
              <a:ext uri="{FF2B5EF4-FFF2-40B4-BE49-F238E27FC236}">
                <a16:creationId xmlns="" xmlns:a16="http://schemas.microsoft.com/office/drawing/2014/main" id="{8CD54704-2AAA-45AB-87BD-256987880827}"/>
              </a:ext>
            </a:extLst>
          </p:cNvPr>
          <p:cNvSpPr>
            <a:spLocks noEditPoints="1"/>
          </p:cNvSpPr>
          <p:nvPr/>
        </p:nvSpPr>
        <p:spPr bwMode="auto">
          <a:xfrm>
            <a:off x="3570298" y="766119"/>
            <a:ext cx="353844" cy="42692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rgbClr val="548EC3"/>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04802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20185B2F-A43A-439B-A8EF-1B786EBCC196}"/>
              </a:ext>
            </a:extLst>
          </p:cNvPr>
          <p:cNvSpPr>
            <a:spLocks noGrp="1"/>
          </p:cNvSpPr>
          <p:nvPr>
            <p:ph type="title"/>
          </p:nvPr>
        </p:nvSpPr>
        <p:spPr>
          <a:xfrm>
            <a:off x="838200" y="465524"/>
            <a:ext cx="10515600" cy="5454907"/>
          </a:xfrm>
        </p:spPr>
        <p:txBody>
          <a:bodyPr/>
          <a:lstStyle/>
          <a:p>
            <a:r>
              <a:rPr lang="zh-CN" altLang="en-US" sz="2800" dirty="0"/>
              <a:t>四、二八原则</a:t>
            </a:r>
            <a:r>
              <a:rPr lang="zh-CN" altLang="en-US" dirty="0"/>
              <a:t/>
            </a:r>
            <a:br>
              <a:rPr lang="zh-CN" altLang="en-US" dirty="0"/>
            </a:br>
            <a:r>
              <a:rPr lang="zh-CN" altLang="en-US" dirty="0"/>
              <a:t>       二八原则又称帕累托定律，是意大利经济学家帕累托在对 </a:t>
            </a:r>
            <a:r>
              <a:rPr lang="en-US" altLang="zh-CN" dirty="0"/>
              <a:t>19 </a:t>
            </a:r>
            <a:r>
              <a:rPr lang="zh-CN" altLang="en-US" dirty="0"/>
              <a:t>世纪英国社会各阶层的财富 和收益统计分析时发现，</a:t>
            </a:r>
            <a:r>
              <a:rPr lang="en-US" altLang="zh-CN" dirty="0"/>
              <a:t>80% </a:t>
            </a:r>
            <a:r>
              <a:rPr lang="zh-CN" altLang="en-US" dirty="0"/>
              <a:t>的社会财富集中在 </a:t>
            </a:r>
            <a:r>
              <a:rPr lang="en-US" altLang="zh-CN" dirty="0"/>
              <a:t>20% </a:t>
            </a:r>
            <a:r>
              <a:rPr lang="zh-CN" altLang="en-US" dirty="0"/>
              <a:t>的人手里，而剩余的 </a:t>
            </a:r>
            <a:r>
              <a:rPr lang="en-US" altLang="zh-CN" dirty="0"/>
              <a:t>80% </a:t>
            </a:r>
            <a:r>
              <a:rPr lang="zh-CN" altLang="en-US" dirty="0"/>
              <a:t>的人只拥有 </a:t>
            </a:r>
            <a:r>
              <a:rPr lang="en-US" altLang="zh-CN" dirty="0"/>
              <a:t>20% </a:t>
            </a:r>
            <a:r>
              <a:rPr lang="zh-CN" altLang="en-US" dirty="0"/>
              <a:t>的社会财富。随后哈佛大学语言学教授吉普夫和罗马尼亚裔的美国工程师朱伦进一步完善 了二八原则</a:t>
            </a:r>
          </a:p>
        </p:txBody>
      </p:sp>
      <p:pic>
        <p:nvPicPr>
          <p:cNvPr id="4" name="图片 3">
            <a:extLst>
              <a:ext uri="{FF2B5EF4-FFF2-40B4-BE49-F238E27FC236}">
                <a16:creationId xmlns="" xmlns:a16="http://schemas.microsoft.com/office/drawing/2014/main" id="{FA4E7423-1E7F-4841-BD8B-95B46AE58215}"/>
              </a:ext>
            </a:extLst>
          </p:cNvPr>
          <p:cNvPicPr>
            <a:picLocks noChangeAspect="1"/>
          </p:cNvPicPr>
          <p:nvPr/>
        </p:nvPicPr>
        <p:blipFill>
          <a:blip r:embed="rId2"/>
          <a:stretch>
            <a:fillRect/>
          </a:stretch>
        </p:blipFill>
        <p:spPr>
          <a:xfrm>
            <a:off x="1047748" y="2871789"/>
            <a:ext cx="4824651" cy="3377256"/>
          </a:xfrm>
          <a:prstGeom prst="rect">
            <a:avLst/>
          </a:prstGeom>
        </p:spPr>
      </p:pic>
      <p:sp>
        <p:nvSpPr>
          <p:cNvPr id="5" name="标题 1">
            <a:extLst>
              <a:ext uri="{FF2B5EF4-FFF2-40B4-BE49-F238E27FC236}">
                <a16:creationId xmlns="" xmlns:a16="http://schemas.microsoft.com/office/drawing/2014/main" id="{DF54A764-DA56-4200-90BE-166B2AD38F37}"/>
              </a:ext>
            </a:extLst>
          </p:cNvPr>
          <p:cNvSpPr txBox="1">
            <a:spLocks/>
          </p:cNvSpPr>
          <p:nvPr/>
        </p:nvSpPr>
        <p:spPr>
          <a:xfrm>
            <a:off x="6191011" y="2985538"/>
            <a:ext cx="5257800" cy="3449251"/>
          </a:xfrm>
          <a:prstGeom prst="rect">
            <a:avLst/>
          </a:prstGeom>
        </p:spPr>
        <p:txBody>
          <a:bodyPr vert="horz" lIns="91440" tIns="45720" rIns="91440" bIns="45720" rtlCol="0" anchor="t">
            <a:normAutofit/>
          </a:bodyPr>
          <a:lstStyle>
            <a:lvl1pPr algn="l" defTabSz="914400" rtl="0" eaLnBrk="1" latinLnBrk="0" hangingPunct="1">
              <a:lnSpc>
                <a:spcPct val="130000"/>
              </a:lnSpc>
              <a:spcBef>
                <a:spcPct val="0"/>
              </a:spcBef>
              <a:buNone/>
              <a:defRPr sz="20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dirty="0"/>
              <a:t>       二八原则提示我们，并不是所有的产品都一样重要，并不是所有的顾客都同等重要，并不 是所有的投入都同样重要，并不是所有的原则都同样重要。在任何一组事物中，最重要的只占 一小部分，即 </a:t>
            </a:r>
            <a:r>
              <a:rPr lang="en-US" altLang="zh-CN" dirty="0"/>
              <a:t>20%</a:t>
            </a:r>
            <a:r>
              <a:rPr lang="zh-CN" altLang="en-US" dirty="0"/>
              <a:t>，而其余 </a:t>
            </a:r>
            <a:r>
              <a:rPr lang="en-US" altLang="zh-CN" dirty="0"/>
              <a:t>80% </a:t>
            </a:r>
            <a:r>
              <a:rPr lang="zh-CN" altLang="en-US" dirty="0"/>
              <a:t>虽然占多数，却是次要的。如果想取得人生的辉煌和事业的成 就，就必须学会找出你心中事物的优先顺序，抓住重点。</a:t>
            </a:r>
          </a:p>
        </p:txBody>
      </p:sp>
      <p:sp>
        <p:nvSpPr>
          <p:cNvPr id="6" name="矩形 5">
            <a:extLst>
              <a:ext uri="{FF2B5EF4-FFF2-40B4-BE49-F238E27FC236}">
                <a16:creationId xmlns="" xmlns:a16="http://schemas.microsoft.com/office/drawing/2014/main" id="{EAC5D4D4-2685-4946-85D8-2F1E126C1D8A}"/>
              </a:ext>
            </a:extLst>
          </p:cNvPr>
          <p:cNvSpPr/>
          <p:nvPr/>
        </p:nvSpPr>
        <p:spPr>
          <a:xfrm>
            <a:off x="0" y="2024844"/>
            <a:ext cx="428625" cy="2808312"/>
          </a:xfrm>
          <a:prstGeom prst="rect">
            <a:avLst/>
          </a:prstGeom>
          <a:solidFill>
            <a:schemeClr val="accent5">
              <a:lumMod val="75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连接符: 肘形 6">
            <a:extLst>
              <a:ext uri="{FF2B5EF4-FFF2-40B4-BE49-F238E27FC236}">
                <a16:creationId xmlns="" xmlns:a16="http://schemas.microsoft.com/office/drawing/2014/main" id="{AFC96AE3-24F1-4E26-81DE-F10DDBD2BD09}"/>
              </a:ext>
            </a:extLst>
          </p:cNvPr>
          <p:cNvCxnSpPr>
            <a:cxnSpLocks/>
          </p:cNvCxnSpPr>
          <p:nvPr/>
        </p:nvCxnSpPr>
        <p:spPr>
          <a:xfrm>
            <a:off x="7632019" y="2871789"/>
            <a:ext cx="3616760" cy="1838371"/>
          </a:xfrm>
          <a:prstGeom prst="bentConnector3">
            <a:avLst>
              <a:gd name="adj1" fmla="val 106490"/>
            </a:avLst>
          </a:prstGeom>
          <a:ln>
            <a:solidFill>
              <a:srgbClr val="969696"/>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9" name="KSO_Shape">
            <a:extLst>
              <a:ext uri="{FF2B5EF4-FFF2-40B4-BE49-F238E27FC236}">
                <a16:creationId xmlns="" xmlns:a16="http://schemas.microsoft.com/office/drawing/2014/main" id="{BBBDDF31-E83D-4F13-931A-5AC000FD4B52}"/>
              </a:ext>
            </a:extLst>
          </p:cNvPr>
          <p:cNvSpPr/>
          <p:nvPr/>
        </p:nvSpPr>
        <p:spPr bwMode="auto">
          <a:xfrm>
            <a:off x="6717365" y="2425558"/>
            <a:ext cx="596042" cy="559980"/>
          </a:xfrm>
          <a:custGeom>
            <a:avLst/>
            <a:gdLst>
              <a:gd name="T0" fmla="*/ 1264650 w 2063750"/>
              <a:gd name="T1" fmla="*/ 933236 h 1925638"/>
              <a:gd name="T2" fmla="*/ 1205010 w 2063750"/>
              <a:gd name="T3" fmla="*/ 981200 h 1925638"/>
              <a:gd name="T4" fmla="*/ 1169637 w 2063750"/>
              <a:gd name="T5" fmla="*/ 913641 h 1925638"/>
              <a:gd name="T6" fmla="*/ 1863628 w 2063750"/>
              <a:gd name="T7" fmla="*/ 619424 h 1925638"/>
              <a:gd name="T8" fmla="*/ 1873035 w 2063750"/>
              <a:gd name="T9" fmla="*/ 667280 h 1925638"/>
              <a:gd name="T10" fmla="*/ 1691374 w 2063750"/>
              <a:gd name="T11" fmla="*/ 669322 h 1925638"/>
              <a:gd name="T12" fmla="*/ 1696077 w 2063750"/>
              <a:gd name="T13" fmla="*/ 621175 h 1925638"/>
              <a:gd name="T14" fmla="*/ 742063 w 2063750"/>
              <a:gd name="T15" fmla="*/ 629637 h 1925638"/>
              <a:gd name="T16" fmla="*/ 727975 w 2063750"/>
              <a:gd name="T17" fmla="*/ 676034 h 1925638"/>
              <a:gd name="T18" fmla="*/ 550987 w 2063750"/>
              <a:gd name="T19" fmla="*/ 656483 h 1925638"/>
              <a:gd name="T20" fmla="*/ 577990 w 2063750"/>
              <a:gd name="T21" fmla="*/ 615922 h 1925638"/>
              <a:gd name="T22" fmla="*/ 1273128 w 2063750"/>
              <a:gd name="T23" fmla="*/ 560052 h 1925638"/>
              <a:gd name="T24" fmla="*/ 1196826 w 2063750"/>
              <a:gd name="T25" fmla="*/ 846374 h 1925638"/>
              <a:gd name="T26" fmla="*/ 1157651 w 2063750"/>
              <a:gd name="T27" fmla="*/ 551279 h 1925638"/>
              <a:gd name="T28" fmla="*/ 1196634 w 2063750"/>
              <a:gd name="T29" fmla="*/ 394965 h 1925638"/>
              <a:gd name="T30" fmla="*/ 1004375 w 2063750"/>
              <a:gd name="T31" fmla="*/ 453667 h 1925638"/>
              <a:gd name="T32" fmla="*/ 916159 w 2063750"/>
              <a:gd name="T33" fmla="*/ 617446 h 1925638"/>
              <a:gd name="T34" fmla="*/ 942243 w 2063750"/>
              <a:gd name="T35" fmla="*/ 775648 h 1925638"/>
              <a:gd name="T36" fmla="*/ 1065042 w 2063750"/>
              <a:gd name="T37" fmla="*/ 952636 h 1925638"/>
              <a:gd name="T38" fmla="*/ 1352258 w 2063750"/>
              <a:gd name="T39" fmla="*/ 1009577 h 1925638"/>
              <a:gd name="T40" fmla="*/ 1456007 w 2063750"/>
              <a:gd name="T41" fmla="*/ 831122 h 1925638"/>
              <a:gd name="T42" fmla="*/ 1514915 w 2063750"/>
              <a:gd name="T43" fmla="*/ 694346 h 1925638"/>
              <a:gd name="T44" fmla="*/ 1484729 w 2063750"/>
              <a:gd name="T45" fmla="*/ 506499 h 1925638"/>
              <a:gd name="T46" fmla="*/ 1323829 w 2063750"/>
              <a:gd name="T47" fmla="*/ 407879 h 1925638"/>
              <a:gd name="T48" fmla="*/ 1277230 w 2063750"/>
              <a:gd name="T49" fmla="*/ 330686 h 1925638"/>
              <a:gd name="T50" fmla="*/ 1483556 w 2063750"/>
              <a:gd name="T51" fmla="*/ 408467 h 1925638"/>
              <a:gd name="T52" fmla="*/ 1585840 w 2063750"/>
              <a:gd name="T53" fmla="*/ 598074 h 1925638"/>
              <a:gd name="T54" fmla="*/ 1556532 w 2063750"/>
              <a:gd name="T55" fmla="*/ 799717 h 1925638"/>
              <a:gd name="T56" fmla="*/ 1444577 w 2063750"/>
              <a:gd name="T57" fmla="*/ 953809 h 1925638"/>
              <a:gd name="T58" fmla="*/ 1379514 w 2063750"/>
              <a:gd name="T59" fmla="*/ 1234993 h 1925638"/>
              <a:gd name="T60" fmla="*/ 1224769 w 2063750"/>
              <a:gd name="T61" fmla="*/ 1299859 h 1925638"/>
              <a:gd name="T62" fmla="*/ 973458 w 2063750"/>
              <a:gd name="T63" fmla="*/ 1301550 h 1925638"/>
              <a:gd name="T64" fmla="*/ 884643 w 2063750"/>
              <a:gd name="T65" fmla="*/ 1352828 h 1925638"/>
              <a:gd name="T66" fmla="*/ 1171315 w 2063750"/>
              <a:gd name="T67" fmla="*/ 1381250 h 1925638"/>
              <a:gd name="T68" fmla="*/ 1609826 w 2063750"/>
              <a:gd name="T69" fmla="*/ 1205732 h 1925638"/>
              <a:gd name="T70" fmla="*/ 1769285 w 2063750"/>
              <a:gd name="T71" fmla="*/ 1202215 h 1925638"/>
              <a:gd name="T72" fmla="*/ 1698033 w 2063750"/>
              <a:gd name="T73" fmla="*/ 1343539 h 1925638"/>
              <a:gd name="T74" fmla="*/ 1830840 w 2063750"/>
              <a:gd name="T75" fmla="*/ 1309461 h 1925638"/>
              <a:gd name="T76" fmla="*/ 1902362 w 2063750"/>
              <a:gd name="T77" fmla="*/ 1344330 h 1925638"/>
              <a:gd name="T78" fmla="*/ 1805632 w 2063750"/>
              <a:gd name="T79" fmla="*/ 1426962 h 1925638"/>
              <a:gd name="T80" fmla="*/ 1115916 w 2063750"/>
              <a:gd name="T81" fmla="*/ 1759833 h 1925638"/>
              <a:gd name="T82" fmla="*/ 544327 w 2063750"/>
              <a:gd name="T83" fmla="*/ 1713829 h 1925638"/>
              <a:gd name="T84" fmla="*/ 50124 w 2063750"/>
              <a:gd name="T85" fmla="*/ 1388576 h 1925638"/>
              <a:gd name="T86" fmla="*/ 277587 w 2063750"/>
              <a:gd name="T87" fmla="*/ 1364841 h 1925638"/>
              <a:gd name="T88" fmla="*/ 557812 w 2063750"/>
              <a:gd name="T89" fmla="*/ 1209541 h 1925638"/>
              <a:gd name="T90" fmla="*/ 1023426 w 2063750"/>
              <a:gd name="T91" fmla="*/ 1057126 h 1925638"/>
              <a:gd name="T92" fmla="*/ 919090 w 2063750"/>
              <a:gd name="T93" fmla="*/ 864876 h 1925638"/>
              <a:gd name="T94" fmla="*/ 854320 w 2063750"/>
              <a:gd name="T95" fmla="*/ 707847 h 1925638"/>
              <a:gd name="T96" fmla="*/ 887730 w 2063750"/>
              <a:gd name="T97" fmla="*/ 478909 h 1925638"/>
              <a:gd name="T98" fmla="*/ 1065042 w 2063750"/>
              <a:gd name="T99" fmla="*/ 350938 h 1925638"/>
              <a:gd name="T100" fmla="*/ 1690144 w 2063750"/>
              <a:gd name="T101" fmla="*/ 203159 h 1925638"/>
              <a:gd name="T102" fmla="*/ 1700127 w 2063750"/>
              <a:gd name="T103" fmla="*/ 250943 h 1925638"/>
              <a:gd name="T104" fmla="*/ 1558014 w 2063750"/>
              <a:gd name="T105" fmla="*/ 348271 h 1925638"/>
              <a:gd name="T106" fmla="*/ 1655497 w 2063750"/>
              <a:gd name="T107" fmla="*/ 206383 h 1925638"/>
              <a:gd name="T108" fmla="*/ 904489 w 2063750"/>
              <a:gd name="T109" fmla="*/ 306056 h 1925638"/>
              <a:gd name="T110" fmla="*/ 895180 w 2063750"/>
              <a:gd name="T111" fmla="*/ 353841 h 1925638"/>
              <a:gd name="T112" fmla="*/ 757001 w 2063750"/>
              <a:gd name="T113" fmla="*/ 243028 h 1925638"/>
              <a:gd name="T114" fmla="*/ 779982 w 2063750"/>
              <a:gd name="T115" fmla="*/ 199933 h 1925638"/>
              <a:gd name="T116" fmla="*/ 1248509 w 2063750"/>
              <a:gd name="T117" fmla="*/ 28478 h 1925638"/>
              <a:gd name="T118" fmla="*/ 1217149 w 2063750"/>
              <a:gd name="T119" fmla="*/ 197882 h 1925638"/>
              <a:gd name="T120" fmla="*/ 1185497 w 2063750"/>
              <a:gd name="T121" fmla="*/ 28478 h 1925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063750" h="1925638">
                <a:moveTo>
                  <a:pt x="1310496" y="957198"/>
                </a:moveTo>
                <a:lnTo>
                  <a:pt x="1315880" y="957198"/>
                </a:lnTo>
                <a:lnTo>
                  <a:pt x="1321581" y="957198"/>
                </a:lnTo>
                <a:lnTo>
                  <a:pt x="1326965" y="958465"/>
                </a:lnTo>
                <a:lnTo>
                  <a:pt x="1332032" y="959732"/>
                </a:lnTo>
                <a:lnTo>
                  <a:pt x="1337099" y="961316"/>
                </a:lnTo>
                <a:lnTo>
                  <a:pt x="1341850" y="963533"/>
                </a:lnTo>
                <a:lnTo>
                  <a:pt x="1346284" y="966383"/>
                </a:lnTo>
                <a:lnTo>
                  <a:pt x="1350718" y="969234"/>
                </a:lnTo>
                <a:lnTo>
                  <a:pt x="1354202" y="973035"/>
                </a:lnTo>
                <a:lnTo>
                  <a:pt x="1357685" y="976519"/>
                </a:lnTo>
                <a:lnTo>
                  <a:pt x="1360536" y="980637"/>
                </a:lnTo>
                <a:lnTo>
                  <a:pt x="1363386" y="985072"/>
                </a:lnTo>
                <a:lnTo>
                  <a:pt x="1365603" y="989506"/>
                </a:lnTo>
                <a:lnTo>
                  <a:pt x="1367503" y="994574"/>
                </a:lnTo>
                <a:lnTo>
                  <a:pt x="1369087" y="999959"/>
                </a:lnTo>
                <a:lnTo>
                  <a:pt x="1369720" y="1005344"/>
                </a:lnTo>
                <a:lnTo>
                  <a:pt x="1370037" y="1010728"/>
                </a:lnTo>
                <a:lnTo>
                  <a:pt x="1369720" y="1016113"/>
                </a:lnTo>
                <a:lnTo>
                  <a:pt x="1369087" y="1021181"/>
                </a:lnTo>
                <a:lnTo>
                  <a:pt x="1367503" y="1026566"/>
                </a:lnTo>
                <a:lnTo>
                  <a:pt x="1365603" y="1031634"/>
                </a:lnTo>
                <a:lnTo>
                  <a:pt x="1363386" y="1036385"/>
                </a:lnTo>
                <a:lnTo>
                  <a:pt x="1360536" y="1040503"/>
                </a:lnTo>
                <a:lnTo>
                  <a:pt x="1357685" y="1044620"/>
                </a:lnTo>
                <a:lnTo>
                  <a:pt x="1354202" y="1048738"/>
                </a:lnTo>
                <a:lnTo>
                  <a:pt x="1350718" y="1051906"/>
                </a:lnTo>
                <a:lnTo>
                  <a:pt x="1346284" y="1055073"/>
                </a:lnTo>
                <a:lnTo>
                  <a:pt x="1341850" y="1057290"/>
                </a:lnTo>
                <a:lnTo>
                  <a:pt x="1337099" y="1059507"/>
                </a:lnTo>
                <a:lnTo>
                  <a:pt x="1332032" y="1061408"/>
                </a:lnTo>
                <a:lnTo>
                  <a:pt x="1326965" y="1062675"/>
                </a:lnTo>
                <a:lnTo>
                  <a:pt x="1321581" y="1063308"/>
                </a:lnTo>
                <a:lnTo>
                  <a:pt x="1315880" y="1063625"/>
                </a:lnTo>
                <a:lnTo>
                  <a:pt x="1310496" y="1063308"/>
                </a:lnTo>
                <a:lnTo>
                  <a:pt x="1305428" y="1062675"/>
                </a:lnTo>
                <a:lnTo>
                  <a:pt x="1300361" y="1061408"/>
                </a:lnTo>
                <a:lnTo>
                  <a:pt x="1295294" y="1059507"/>
                </a:lnTo>
                <a:lnTo>
                  <a:pt x="1290543" y="1057290"/>
                </a:lnTo>
                <a:lnTo>
                  <a:pt x="1286109" y="1055073"/>
                </a:lnTo>
                <a:lnTo>
                  <a:pt x="1281992" y="1051906"/>
                </a:lnTo>
                <a:lnTo>
                  <a:pt x="1278191" y="1048738"/>
                </a:lnTo>
                <a:lnTo>
                  <a:pt x="1275024" y="1044620"/>
                </a:lnTo>
                <a:lnTo>
                  <a:pt x="1271857" y="1040503"/>
                </a:lnTo>
                <a:lnTo>
                  <a:pt x="1269324" y="1036385"/>
                </a:lnTo>
                <a:lnTo>
                  <a:pt x="1267107" y="1031634"/>
                </a:lnTo>
                <a:lnTo>
                  <a:pt x="1265206" y="1026566"/>
                </a:lnTo>
                <a:lnTo>
                  <a:pt x="1263940" y="1021181"/>
                </a:lnTo>
                <a:lnTo>
                  <a:pt x="1263306" y="1016113"/>
                </a:lnTo>
                <a:lnTo>
                  <a:pt x="1262989" y="1010728"/>
                </a:lnTo>
                <a:lnTo>
                  <a:pt x="1263306" y="1005344"/>
                </a:lnTo>
                <a:lnTo>
                  <a:pt x="1263940" y="999959"/>
                </a:lnTo>
                <a:lnTo>
                  <a:pt x="1265206" y="994574"/>
                </a:lnTo>
                <a:lnTo>
                  <a:pt x="1267107" y="989506"/>
                </a:lnTo>
                <a:lnTo>
                  <a:pt x="1269324" y="985072"/>
                </a:lnTo>
                <a:lnTo>
                  <a:pt x="1271857" y="980637"/>
                </a:lnTo>
                <a:lnTo>
                  <a:pt x="1275024" y="976519"/>
                </a:lnTo>
                <a:lnTo>
                  <a:pt x="1278191" y="973035"/>
                </a:lnTo>
                <a:lnTo>
                  <a:pt x="1281992" y="969234"/>
                </a:lnTo>
                <a:lnTo>
                  <a:pt x="1286109" y="966383"/>
                </a:lnTo>
                <a:lnTo>
                  <a:pt x="1290543" y="963533"/>
                </a:lnTo>
                <a:lnTo>
                  <a:pt x="1295294" y="961316"/>
                </a:lnTo>
                <a:lnTo>
                  <a:pt x="1300361" y="959732"/>
                </a:lnTo>
                <a:lnTo>
                  <a:pt x="1305428" y="958465"/>
                </a:lnTo>
                <a:lnTo>
                  <a:pt x="1310496" y="957198"/>
                </a:lnTo>
                <a:close/>
                <a:moveTo>
                  <a:pt x="1856524" y="666750"/>
                </a:moveTo>
                <a:lnTo>
                  <a:pt x="2002690" y="666750"/>
                </a:lnTo>
                <a:lnTo>
                  <a:pt x="2005874" y="667066"/>
                </a:lnTo>
                <a:lnTo>
                  <a:pt x="2009695" y="667382"/>
                </a:lnTo>
                <a:lnTo>
                  <a:pt x="2012561" y="668330"/>
                </a:lnTo>
                <a:lnTo>
                  <a:pt x="2016064" y="669595"/>
                </a:lnTo>
                <a:lnTo>
                  <a:pt x="2018930" y="670859"/>
                </a:lnTo>
                <a:lnTo>
                  <a:pt x="2021796" y="672755"/>
                </a:lnTo>
                <a:lnTo>
                  <a:pt x="2024344" y="674335"/>
                </a:lnTo>
                <a:lnTo>
                  <a:pt x="2026891" y="676863"/>
                </a:lnTo>
                <a:lnTo>
                  <a:pt x="2029121" y="679076"/>
                </a:lnTo>
                <a:lnTo>
                  <a:pt x="2031031" y="681920"/>
                </a:lnTo>
                <a:lnTo>
                  <a:pt x="2032623" y="684764"/>
                </a:lnTo>
                <a:lnTo>
                  <a:pt x="2034216" y="687292"/>
                </a:lnTo>
                <a:lnTo>
                  <a:pt x="2035489" y="690769"/>
                </a:lnTo>
                <a:lnTo>
                  <a:pt x="2036126" y="693929"/>
                </a:lnTo>
                <a:lnTo>
                  <a:pt x="2036763" y="697405"/>
                </a:lnTo>
                <a:lnTo>
                  <a:pt x="2036763" y="700566"/>
                </a:lnTo>
                <a:lnTo>
                  <a:pt x="2036763" y="704358"/>
                </a:lnTo>
                <a:lnTo>
                  <a:pt x="2036126" y="707834"/>
                </a:lnTo>
                <a:lnTo>
                  <a:pt x="2035489" y="710995"/>
                </a:lnTo>
                <a:lnTo>
                  <a:pt x="2034216" y="714155"/>
                </a:lnTo>
                <a:lnTo>
                  <a:pt x="2032623" y="716999"/>
                </a:lnTo>
                <a:lnTo>
                  <a:pt x="2031031" y="720160"/>
                </a:lnTo>
                <a:lnTo>
                  <a:pt x="2029121" y="722688"/>
                </a:lnTo>
                <a:lnTo>
                  <a:pt x="2026891" y="724900"/>
                </a:lnTo>
                <a:lnTo>
                  <a:pt x="2024344" y="727112"/>
                </a:lnTo>
                <a:lnTo>
                  <a:pt x="2021796" y="729009"/>
                </a:lnTo>
                <a:lnTo>
                  <a:pt x="2018930" y="730905"/>
                </a:lnTo>
                <a:lnTo>
                  <a:pt x="2016064" y="732169"/>
                </a:lnTo>
                <a:lnTo>
                  <a:pt x="2012561" y="733433"/>
                </a:lnTo>
                <a:lnTo>
                  <a:pt x="2009695" y="734381"/>
                </a:lnTo>
                <a:lnTo>
                  <a:pt x="2005874" y="734697"/>
                </a:lnTo>
                <a:lnTo>
                  <a:pt x="2002690" y="735013"/>
                </a:lnTo>
                <a:lnTo>
                  <a:pt x="1856524" y="735013"/>
                </a:lnTo>
                <a:lnTo>
                  <a:pt x="1853339" y="734697"/>
                </a:lnTo>
                <a:lnTo>
                  <a:pt x="1849518" y="734381"/>
                </a:lnTo>
                <a:lnTo>
                  <a:pt x="1846652" y="733433"/>
                </a:lnTo>
                <a:lnTo>
                  <a:pt x="1843149" y="732169"/>
                </a:lnTo>
                <a:lnTo>
                  <a:pt x="1840283" y="730905"/>
                </a:lnTo>
                <a:lnTo>
                  <a:pt x="1837417" y="729009"/>
                </a:lnTo>
                <a:lnTo>
                  <a:pt x="1834870" y="727112"/>
                </a:lnTo>
                <a:lnTo>
                  <a:pt x="1832322" y="724900"/>
                </a:lnTo>
                <a:lnTo>
                  <a:pt x="1830093" y="722688"/>
                </a:lnTo>
                <a:lnTo>
                  <a:pt x="1828182" y="720160"/>
                </a:lnTo>
                <a:lnTo>
                  <a:pt x="1826590" y="716999"/>
                </a:lnTo>
                <a:lnTo>
                  <a:pt x="1824998" y="714155"/>
                </a:lnTo>
                <a:lnTo>
                  <a:pt x="1823724" y="710995"/>
                </a:lnTo>
                <a:lnTo>
                  <a:pt x="1823087" y="707834"/>
                </a:lnTo>
                <a:lnTo>
                  <a:pt x="1822450" y="704358"/>
                </a:lnTo>
                <a:lnTo>
                  <a:pt x="1822450" y="700566"/>
                </a:lnTo>
                <a:lnTo>
                  <a:pt x="1822450" y="697405"/>
                </a:lnTo>
                <a:lnTo>
                  <a:pt x="1823087" y="693929"/>
                </a:lnTo>
                <a:lnTo>
                  <a:pt x="1823724" y="690769"/>
                </a:lnTo>
                <a:lnTo>
                  <a:pt x="1824998" y="687292"/>
                </a:lnTo>
                <a:lnTo>
                  <a:pt x="1826590" y="684764"/>
                </a:lnTo>
                <a:lnTo>
                  <a:pt x="1828182" y="681920"/>
                </a:lnTo>
                <a:lnTo>
                  <a:pt x="1830093" y="679076"/>
                </a:lnTo>
                <a:lnTo>
                  <a:pt x="1832322" y="676863"/>
                </a:lnTo>
                <a:lnTo>
                  <a:pt x="1834870" y="674335"/>
                </a:lnTo>
                <a:lnTo>
                  <a:pt x="1837417" y="672755"/>
                </a:lnTo>
                <a:lnTo>
                  <a:pt x="1840283" y="670859"/>
                </a:lnTo>
                <a:lnTo>
                  <a:pt x="1843149" y="669595"/>
                </a:lnTo>
                <a:lnTo>
                  <a:pt x="1846652" y="668330"/>
                </a:lnTo>
                <a:lnTo>
                  <a:pt x="1849518" y="667382"/>
                </a:lnTo>
                <a:lnTo>
                  <a:pt x="1853339" y="667066"/>
                </a:lnTo>
                <a:lnTo>
                  <a:pt x="1856524" y="666750"/>
                </a:lnTo>
                <a:close/>
                <a:moveTo>
                  <a:pt x="629654" y="666750"/>
                </a:moveTo>
                <a:lnTo>
                  <a:pt x="775285" y="666750"/>
                </a:lnTo>
                <a:lnTo>
                  <a:pt x="778783" y="667066"/>
                </a:lnTo>
                <a:lnTo>
                  <a:pt x="781962" y="667382"/>
                </a:lnTo>
                <a:lnTo>
                  <a:pt x="785460" y="668330"/>
                </a:lnTo>
                <a:lnTo>
                  <a:pt x="788640" y="669595"/>
                </a:lnTo>
                <a:lnTo>
                  <a:pt x="791819" y="670859"/>
                </a:lnTo>
                <a:lnTo>
                  <a:pt x="794363" y="672755"/>
                </a:lnTo>
                <a:lnTo>
                  <a:pt x="797225" y="674335"/>
                </a:lnTo>
                <a:lnTo>
                  <a:pt x="799451" y="676863"/>
                </a:lnTo>
                <a:lnTo>
                  <a:pt x="801677" y="679076"/>
                </a:lnTo>
                <a:lnTo>
                  <a:pt x="803902" y="681920"/>
                </a:lnTo>
                <a:lnTo>
                  <a:pt x="805492" y="684764"/>
                </a:lnTo>
                <a:lnTo>
                  <a:pt x="806764" y="687292"/>
                </a:lnTo>
                <a:lnTo>
                  <a:pt x="808036" y="690769"/>
                </a:lnTo>
                <a:lnTo>
                  <a:pt x="808990" y="693929"/>
                </a:lnTo>
                <a:lnTo>
                  <a:pt x="809626" y="697405"/>
                </a:lnTo>
                <a:lnTo>
                  <a:pt x="809626" y="700566"/>
                </a:lnTo>
                <a:lnTo>
                  <a:pt x="809626" y="704358"/>
                </a:lnTo>
                <a:lnTo>
                  <a:pt x="808990" y="707834"/>
                </a:lnTo>
                <a:lnTo>
                  <a:pt x="808036" y="710995"/>
                </a:lnTo>
                <a:lnTo>
                  <a:pt x="806764" y="714155"/>
                </a:lnTo>
                <a:lnTo>
                  <a:pt x="805492" y="716999"/>
                </a:lnTo>
                <a:lnTo>
                  <a:pt x="803902" y="720160"/>
                </a:lnTo>
                <a:lnTo>
                  <a:pt x="801677" y="722688"/>
                </a:lnTo>
                <a:lnTo>
                  <a:pt x="799451" y="724900"/>
                </a:lnTo>
                <a:lnTo>
                  <a:pt x="797225" y="727112"/>
                </a:lnTo>
                <a:lnTo>
                  <a:pt x="794363" y="729009"/>
                </a:lnTo>
                <a:lnTo>
                  <a:pt x="791819" y="730905"/>
                </a:lnTo>
                <a:lnTo>
                  <a:pt x="788640" y="732169"/>
                </a:lnTo>
                <a:lnTo>
                  <a:pt x="785460" y="733433"/>
                </a:lnTo>
                <a:lnTo>
                  <a:pt x="781962" y="734381"/>
                </a:lnTo>
                <a:lnTo>
                  <a:pt x="778783" y="734697"/>
                </a:lnTo>
                <a:lnTo>
                  <a:pt x="775285" y="735013"/>
                </a:lnTo>
                <a:lnTo>
                  <a:pt x="629654" y="735013"/>
                </a:lnTo>
                <a:lnTo>
                  <a:pt x="626156" y="734697"/>
                </a:lnTo>
                <a:lnTo>
                  <a:pt x="622976" y="734381"/>
                </a:lnTo>
                <a:lnTo>
                  <a:pt x="619479" y="733433"/>
                </a:lnTo>
                <a:lnTo>
                  <a:pt x="616299" y="732169"/>
                </a:lnTo>
                <a:lnTo>
                  <a:pt x="613119" y="730905"/>
                </a:lnTo>
                <a:lnTo>
                  <a:pt x="610576" y="729009"/>
                </a:lnTo>
                <a:lnTo>
                  <a:pt x="607714" y="727112"/>
                </a:lnTo>
                <a:lnTo>
                  <a:pt x="605488" y="724900"/>
                </a:lnTo>
                <a:lnTo>
                  <a:pt x="603262" y="722688"/>
                </a:lnTo>
                <a:lnTo>
                  <a:pt x="601036" y="720160"/>
                </a:lnTo>
                <a:lnTo>
                  <a:pt x="599447" y="716999"/>
                </a:lnTo>
                <a:lnTo>
                  <a:pt x="598175" y="714155"/>
                </a:lnTo>
                <a:lnTo>
                  <a:pt x="596903" y="710995"/>
                </a:lnTo>
                <a:lnTo>
                  <a:pt x="596267" y="707834"/>
                </a:lnTo>
                <a:lnTo>
                  <a:pt x="595313" y="704358"/>
                </a:lnTo>
                <a:lnTo>
                  <a:pt x="595313" y="700566"/>
                </a:lnTo>
                <a:lnTo>
                  <a:pt x="595313" y="697405"/>
                </a:lnTo>
                <a:lnTo>
                  <a:pt x="596267" y="693929"/>
                </a:lnTo>
                <a:lnTo>
                  <a:pt x="596903" y="690769"/>
                </a:lnTo>
                <a:lnTo>
                  <a:pt x="598175" y="687292"/>
                </a:lnTo>
                <a:lnTo>
                  <a:pt x="599447" y="684764"/>
                </a:lnTo>
                <a:lnTo>
                  <a:pt x="601036" y="681920"/>
                </a:lnTo>
                <a:lnTo>
                  <a:pt x="603262" y="679076"/>
                </a:lnTo>
                <a:lnTo>
                  <a:pt x="605488" y="676863"/>
                </a:lnTo>
                <a:lnTo>
                  <a:pt x="607714" y="674335"/>
                </a:lnTo>
                <a:lnTo>
                  <a:pt x="610576" y="672755"/>
                </a:lnTo>
                <a:lnTo>
                  <a:pt x="613119" y="670859"/>
                </a:lnTo>
                <a:lnTo>
                  <a:pt x="616299" y="669595"/>
                </a:lnTo>
                <a:lnTo>
                  <a:pt x="619479" y="668330"/>
                </a:lnTo>
                <a:lnTo>
                  <a:pt x="622976" y="667382"/>
                </a:lnTo>
                <a:lnTo>
                  <a:pt x="626156" y="667066"/>
                </a:lnTo>
                <a:lnTo>
                  <a:pt x="629654" y="666750"/>
                </a:lnTo>
                <a:close/>
                <a:moveTo>
                  <a:pt x="1315880" y="528637"/>
                </a:moveTo>
                <a:lnTo>
                  <a:pt x="1321897" y="528954"/>
                </a:lnTo>
                <a:lnTo>
                  <a:pt x="1327598" y="529904"/>
                </a:lnTo>
                <a:lnTo>
                  <a:pt x="1333615" y="531805"/>
                </a:lnTo>
                <a:lnTo>
                  <a:pt x="1339316" y="534655"/>
                </a:lnTo>
                <a:lnTo>
                  <a:pt x="1345017" y="537823"/>
                </a:lnTo>
                <a:lnTo>
                  <a:pt x="1350084" y="541941"/>
                </a:lnTo>
                <a:lnTo>
                  <a:pt x="1354835" y="546375"/>
                </a:lnTo>
                <a:lnTo>
                  <a:pt x="1359586" y="551760"/>
                </a:lnTo>
                <a:lnTo>
                  <a:pt x="1364020" y="557778"/>
                </a:lnTo>
                <a:lnTo>
                  <a:pt x="1367503" y="564430"/>
                </a:lnTo>
                <a:lnTo>
                  <a:pt x="1370987" y="571398"/>
                </a:lnTo>
                <a:lnTo>
                  <a:pt x="1373837" y="579634"/>
                </a:lnTo>
                <a:lnTo>
                  <a:pt x="1375104" y="583751"/>
                </a:lnTo>
                <a:lnTo>
                  <a:pt x="1376371" y="588186"/>
                </a:lnTo>
                <a:lnTo>
                  <a:pt x="1377955" y="597055"/>
                </a:lnTo>
                <a:lnTo>
                  <a:pt x="1379222" y="606557"/>
                </a:lnTo>
                <a:lnTo>
                  <a:pt x="1379538" y="616377"/>
                </a:lnTo>
                <a:lnTo>
                  <a:pt x="1379222" y="627463"/>
                </a:lnTo>
                <a:lnTo>
                  <a:pt x="1378905" y="637915"/>
                </a:lnTo>
                <a:lnTo>
                  <a:pt x="1378588" y="647101"/>
                </a:lnTo>
                <a:lnTo>
                  <a:pt x="1377955" y="655970"/>
                </a:lnTo>
                <a:lnTo>
                  <a:pt x="1376054" y="673074"/>
                </a:lnTo>
                <a:lnTo>
                  <a:pt x="1373204" y="690179"/>
                </a:lnTo>
                <a:lnTo>
                  <a:pt x="1370037" y="706967"/>
                </a:lnTo>
                <a:lnTo>
                  <a:pt x="1366237" y="725021"/>
                </a:lnTo>
                <a:lnTo>
                  <a:pt x="1361803" y="745293"/>
                </a:lnTo>
                <a:lnTo>
                  <a:pt x="1357369" y="769366"/>
                </a:lnTo>
                <a:lnTo>
                  <a:pt x="1352301" y="797873"/>
                </a:lnTo>
                <a:lnTo>
                  <a:pt x="1346917" y="830815"/>
                </a:lnTo>
                <a:lnTo>
                  <a:pt x="1344384" y="849503"/>
                </a:lnTo>
                <a:lnTo>
                  <a:pt x="1341533" y="870092"/>
                </a:lnTo>
                <a:lnTo>
                  <a:pt x="1338683" y="892264"/>
                </a:lnTo>
                <a:lnTo>
                  <a:pt x="1335832" y="916654"/>
                </a:lnTo>
                <a:lnTo>
                  <a:pt x="1296561" y="916654"/>
                </a:lnTo>
                <a:lnTo>
                  <a:pt x="1293710" y="892264"/>
                </a:lnTo>
                <a:lnTo>
                  <a:pt x="1290860" y="870092"/>
                </a:lnTo>
                <a:lnTo>
                  <a:pt x="1288326" y="849820"/>
                </a:lnTo>
                <a:lnTo>
                  <a:pt x="1285792" y="831132"/>
                </a:lnTo>
                <a:lnTo>
                  <a:pt x="1280092" y="797873"/>
                </a:lnTo>
                <a:lnTo>
                  <a:pt x="1275341" y="769366"/>
                </a:lnTo>
                <a:lnTo>
                  <a:pt x="1270590" y="745293"/>
                </a:lnTo>
                <a:lnTo>
                  <a:pt x="1266473" y="725021"/>
                </a:lnTo>
                <a:lnTo>
                  <a:pt x="1262356" y="706967"/>
                </a:lnTo>
                <a:lnTo>
                  <a:pt x="1258872" y="690179"/>
                </a:lnTo>
                <a:lnTo>
                  <a:pt x="1256339" y="673074"/>
                </a:lnTo>
                <a:lnTo>
                  <a:pt x="1254438" y="655970"/>
                </a:lnTo>
                <a:lnTo>
                  <a:pt x="1253805" y="647101"/>
                </a:lnTo>
                <a:lnTo>
                  <a:pt x="1252855" y="637915"/>
                </a:lnTo>
                <a:lnTo>
                  <a:pt x="1252538" y="627463"/>
                </a:lnTo>
                <a:lnTo>
                  <a:pt x="1252538" y="616377"/>
                </a:lnTo>
                <a:lnTo>
                  <a:pt x="1252855" y="606557"/>
                </a:lnTo>
                <a:lnTo>
                  <a:pt x="1254122" y="597055"/>
                </a:lnTo>
                <a:lnTo>
                  <a:pt x="1255705" y="588186"/>
                </a:lnTo>
                <a:lnTo>
                  <a:pt x="1256972" y="583751"/>
                </a:lnTo>
                <a:lnTo>
                  <a:pt x="1258239" y="579634"/>
                </a:lnTo>
                <a:lnTo>
                  <a:pt x="1261406" y="571398"/>
                </a:lnTo>
                <a:lnTo>
                  <a:pt x="1264573" y="564430"/>
                </a:lnTo>
                <a:lnTo>
                  <a:pt x="1268374" y="557778"/>
                </a:lnTo>
                <a:lnTo>
                  <a:pt x="1272807" y="551760"/>
                </a:lnTo>
                <a:lnTo>
                  <a:pt x="1277241" y="546375"/>
                </a:lnTo>
                <a:lnTo>
                  <a:pt x="1281992" y="541941"/>
                </a:lnTo>
                <a:lnTo>
                  <a:pt x="1287376" y="537823"/>
                </a:lnTo>
                <a:lnTo>
                  <a:pt x="1293077" y="534655"/>
                </a:lnTo>
                <a:lnTo>
                  <a:pt x="1298778" y="531805"/>
                </a:lnTo>
                <a:lnTo>
                  <a:pt x="1304162" y="529904"/>
                </a:lnTo>
                <a:lnTo>
                  <a:pt x="1310179" y="528954"/>
                </a:lnTo>
                <a:lnTo>
                  <a:pt x="1315880" y="528637"/>
                </a:lnTo>
                <a:close/>
                <a:moveTo>
                  <a:pt x="1316038" y="427125"/>
                </a:moveTo>
                <a:lnTo>
                  <a:pt x="1306196" y="427443"/>
                </a:lnTo>
                <a:lnTo>
                  <a:pt x="1296353" y="427761"/>
                </a:lnTo>
                <a:lnTo>
                  <a:pt x="1283971" y="428715"/>
                </a:lnTo>
                <a:lnTo>
                  <a:pt x="1269048" y="430622"/>
                </a:lnTo>
                <a:lnTo>
                  <a:pt x="1252221" y="432529"/>
                </a:lnTo>
                <a:lnTo>
                  <a:pt x="1233806" y="435390"/>
                </a:lnTo>
                <a:lnTo>
                  <a:pt x="1224281" y="437615"/>
                </a:lnTo>
                <a:lnTo>
                  <a:pt x="1214121" y="439523"/>
                </a:lnTo>
                <a:lnTo>
                  <a:pt x="1204278" y="441748"/>
                </a:lnTo>
                <a:lnTo>
                  <a:pt x="1193483" y="444609"/>
                </a:lnTo>
                <a:lnTo>
                  <a:pt x="1183323" y="447470"/>
                </a:lnTo>
                <a:lnTo>
                  <a:pt x="1172528" y="450967"/>
                </a:lnTo>
                <a:lnTo>
                  <a:pt x="1161733" y="454463"/>
                </a:lnTo>
                <a:lnTo>
                  <a:pt x="1150938" y="458914"/>
                </a:lnTo>
                <a:lnTo>
                  <a:pt x="1140143" y="463364"/>
                </a:lnTo>
                <a:lnTo>
                  <a:pt x="1129348" y="467814"/>
                </a:lnTo>
                <a:lnTo>
                  <a:pt x="1118871" y="473218"/>
                </a:lnTo>
                <a:lnTo>
                  <a:pt x="1108393" y="478940"/>
                </a:lnTo>
                <a:lnTo>
                  <a:pt x="1097916" y="484980"/>
                </a:lnTo>
                <a:lnTo>
                  <a:pt x="1088073" y="491338"/>
                </a:lnTo>
                <a:lnTo>
                  <a:pt x="1078231" y="498331"/>
                </a:lnTo>
                <a:lnTo>
                  <a:pt x="1069023" y="505960"/>
                </a:lnTo>
                <a:lnTo>
                  <a:pt x="1059498" y="514225"/>
                </a:lnTo>
                <a:lnTo>
                  <a:pt x="1050926" y="522808"/>
                </a:lnTo>
                <a:lnTo>
                  <a:pt x="1043623" y="530755"/>
                </a:lnTo>
                <a:lnTo>
                  <a:pt x="1036638" y="539656"/>
                </a:lnTo>
                <a:lnTo>
                  <a:pt x="1029971" y="548557"/>
                </a:lnTo>
                <a:lnTo>
                  <a:pt x="1023938" y="557775"/>
                </a:lnTo>
                <a:lnTo>
                  <a:pt x="1018541" y="567312"/>
                </a:lnTo>
                <a:lnTo>
                  <a:pt x="1013461" y="577166"/>
                </a:lnTo>
                <a:lnTo>
                  <a:pt x="1009333" y="587656"/>
                </a:lnTo>
                <a:lnTo>
                  <a:pt x="1005206" y="598464"/>
                </a:lnTo>
                <a:lnTo>
                  <a:pt x="1001713" y="608954"/>
                </a:lnTo>
                <a:lnTo>
                  <a:pt x="998856" y="620398"/>
                </a:lnTo>
                <a:lnTo>
                  <a:pt x="996633" y="632160"/>
                </a:lnTo>
                <a:lnTo>
                  <a:pt x="994728" y="643922"/>
                </a:lnTo>
                <a:lnTo>
                  <a:pt x="993458" y="656319"/>
                </a:lnTo>
                <a:lnTo>
                  <a:pt x="992506" y="668716"/>
                </a:lnTo>
                <a:lnTo>
                  <a:pt x="992506" y="681750"/>
                </a:lnTo>
                <a:lnTo>
                  <a:pt x="992506" y="694783"/>
                </a:lnTo>
                <a:lnTo>
                  <a:pt x="993141" y="707498"/>
                </a:lnTo>
                <a:lnTo>
                  <a:pt x="994093" y="719260"/>
                </a:lnTo>
                <a:lnTo>
                  <a:pt x="994728" y="730704"/>
                </a:lnTo>
                <a:lnTo>
                  <a:pt x="996316" y="741829"/>
                </a:lnTo>
                <a:lnTo>
                  <a:pt x="997586" y="752002"/>
                </a:lnTo>
                <a:lnTo>
                  <a:pt x="998856" y="762174"/>
                </a:lnTo>
                <a:lnTo>
                  <a:pt x="1000443" y="771393"/>
                </a:lnTo>
                <a:lnTo>
                  <a:pt x="1002031" y="780611"/>
                </a:lnTo>
                <a:lnTo>
                  <a:pt x="1003936" y="789194"/>
                </a:lnTo>
                <a:lnTo>
                  <a:pt x="1005841" y="797777"/>
                </a:lnTo>
                <a:lnTo>
                  <a:pt x="1008063" y="805724"/>
                </a:lnTo>
                <a:lnTo>
                  <a:pt x="1010603" y="813035"/>
                </a:lnTo>
                <a:lnTo>
                  <a:pt x="1012826" y="820347"/>
                </a:lnTo>
                <a:lnTo>
                  <a:pt x="1015683" y="827022"/>
                </a:lnTo>
                <a:lnTo>
                  <a:pt x="1018223" y="833698"/>
                </a:lnTo>
                <a:lnTo>
                  <a:pt x="1020763" y="840055"/>
                </a:lnTo>
                <a:lnTo>
                  <a:pt x="1023621" y="846095"/>
                </a:lnTo>
                <a:lnTo>
                  <a:pt x="1026478" y="851817"/>
                </a:lnTo>
                <a:lnTo>
                  <a:pt x="1032828" y="862943"/>
                </a:lnTo>
                <a:lnTo>
                  <a:pt x="1039496" y="872797"/>
                </a:lnTo>
                <a:lnTo>
                  <a:pt x="1046481" y="882652"/>
                </a:lnTo>
                <a:lnTo>
                  <a:pt x="1053466" y="891552"/>
                </a:lnTo>
                <a:lnTo>
                  <a:pt x="1061086" y="900135"/>
                </a:lnTo>
                <a:lnTo>
                  <a:pt x="1076643" y="917301"/>
                </a:lnTo>
                <a:lnTo>
                  <a:pt x="1091883" y="934467"/>
                </a:lnTo>
                <a:lnTo>
                  <a:pt x="1099821" y="943367"/>
                </a:lnTo>
                <a:lnTo>
                  <a:pt x="1107441" y="952904"/>
                </a:lnTo>
                <a:lnTo>
                  <a:pt x="1115061" y="962758"/>
                </a:lnTo>
                <a:lnTo>
                  <a:pt x="1122681" y="973566"/>
                </a:lnTo>
                <a:lnTo>
                  <a:pt x="1129983" y="985010"/>
                </a:lnTo>
                <a:lnTo>
                  <a:pt x="1136968" y="996772"/>
                </a:lnTo>
                <a:lnTo>
                  <a:pt x="1143953" y="1009805"/>
                </a:lnTo>
                <a:lnTo>
                  <a:pt x="1150938" y="1024427"/>
                </a:lnTo>
                <a:lnTo>
                  <a:pt x="1153796" y="1031739"/>
                </a:lnTo>
                <a:lnTo>
                  <a:pt x="1157288" y="1039686"/>
                </a:lnTo>
                <a:lnTo>
                  <a:pt x="1160146" y="1047633"/>
                </a:lnTo>
                <a:lnTo>
                  <a:pt x="1162686" y="1056216"/>
                </a:lnTo>
                <a:lnTo>
                  <a:pt x="1165543" y="1064799"/>
                </a:lnTo>
                <a:lnTo>
                  <a:pt x="1168083" y="1074017"/>
                </a:lnTo>
                <a:lnTo>
                  <a:pt x="1170941" y="1083554"/>
                </a:lnTo>
                <a:lnTo>
                  <a:pt x="1173163" y="1093408"/>
                </a:lnTo>
                <a:lnTo>
                  <a:pt x="1175386" y="1103580"/>
                </a:lnTo>
                <a:lnTo>
                  <a:pt x="1177608" y="1114388"/>
                </a:lnTo>
                <a:lnTo>
                  <a:pt x="1179513" y="1125196"/>
                </a:lnTo>
                <a:lnTo>
                  <a:pt x="1181418" y="1136958"/>
                </a:lnTo>
                <a:lnTo>
                  <a:pt x="1181680" y="1141412"/>
                </a:lnTo>
                <a:lnTo>
                  <a:pt x="1456680" y="1141412"/>
                </a:lnTo>
                <a:lnTo>
                  <a:pt x="1456691" y="1136958"/>
                </a:lnTo>
                <a:lnTo>
                  <a:pt x="1458596" y="1125196"/>
                </a:lnTo>
                <a:lnTo>
                  <a:pt x="1460818" y="1114388"/>
                </a:lnTo>
                <a:lnTo>
                  <a:pt x="1462723" y="1103580"/>
                </a:lnTo>
                <a:lnTo>
                  <a:pt x="1464946" y="1093408"/>
                </a:lnTo>
                <a:lnTo>
                  <a:pt x="1467486" y="1083554"/>
                </a:lnTo>
                <a:lnTo>
                  <a:pt x="1470026" y="1074017"/>
                </a:lnTo>
                <a:lnTo>
                  <a:pt x="1472883" y="1064799"/>
                </a:lnTo>
                <a:lnTo>
                  <a:pt x="1475423" y="1056216"/>
                </a:lnTo>
                <a:lnTo>
                  <a:pt x="1478281" y="1047633"/>
                </a:lnTo>
                <a:lnTo>
                  <a:pt x="1481456" y="1039686"/>
                </a:lnTo>
                <a:lnTo>
                  <a:pt x="1484313" y="1031739"/>
                </a:lnTo>
                <a:lnTo>
                  <a:pt x="1487806" y="1024427"/>
                </a:lnTo>
                <a:lnTo>
                  <a:pt x="1494156" y="1009805"/>
                </a:lnTo>
                <a:lnTo>
                  <a:pt x="1501141" y="996772"/>
                </a:lnTo>
                <a:lnTo>
                  <a:pt x="1508443" y="985010"/>
                </a:lnTo>
                <a:lnTo>
                  <a:pt x="1515746" y="973566"/>
                </a:lnTo>
                <a:lnTo>
                  <a:pt x="1523048" y="962758"/>
                </a:lnTo>
                <a:lnTo>
                  <a:pt x="1530986" y="952904"/>
                </a:lnTo>
                <a:lnTo>
                  <a:pt x="1538606" y="943367"/>
                </a:lnTo>
                <a:lnTo>
                  <a:pt x="1546543" y="934467"/>
                </a:lnTo>
                <a:lnTo>
                  <a:pt x="1561466" y="917301"/>
                </a:lnTo>
                <a:lnTo>
                  <a:pt x="1577341" y="900135"/>
                </a:lnTo>
                <a:lnTo>
                  <a:pt x="1584643" y="891552"/>
                </a:lnTo>
                <a:lnTo>
                  <a:pt x="1591946" y="882652"/>
                </a:lnTo>
                <a:lnTo>
                  <a:pt x="1598613" y="872797"/>
                </a:lnTo>
                <a:lnTo>
                  <a:pt x="1605281" y="862943"/>
                </a:lnTo>
                <a:lnTo>
                  <a:pt x="1611631" y="851817"/>
                </a:lnTo>
                <a:lnTo>
                  <a:pt x="1614806" y="846095"/>
                </a:lnTo>
                <a:lnTo>
                  <a:pt x="1617346" y="840055"/>
                </a:lnTo>
                <a:lnTo>
                  <a:pt x="1620203" y="833698"/>
                </a:lnTo>
                <a:lnTo>
                  <a:pt x="1623061" y="827022"/>
                </a:lnTo>
                <a:lnTo>
                  <a:pt x="1625283" y="820347"/>
                </a:lnTo>
                <a:lnTo>
                  <a:pt x="1628141" y="813035"/>
                </a:lnTo>
                <a:lnTo>
                  <a:pt x="1630046" y="805724"/>
                </a:lnTo>
                <a:lnTo>
                  <a:pt x="1632268" y="797777"/>
                </a:lnTo>
                <a:lnTo>
                  <a:pt x="1634491" y="789194"/>
                </a:lnTo>
                <a:lnTo>
                  <a:pt x="1636396" y="780611"/>
                </a:lnTo>
                <a:lnTo>
                  <a:pt x="1637983" y="771393"/>
                </a:lnTo>
                <a:lnTo>
                  <a:pt x="1639571" y="762174"/>
                </a:lnTo>
                <a:lnTo>
                  <a:pt x="1641158" y="752002"/>
                </a:lnTo>
                <a:lnTo>
                  <a:pt x="1642428" y="741829"/>
                </a:lnTo>
                <a:lnTo>
                  <a:pt x="1643381" y="730704"/>
                </a:lnTo>
                <a:lnTo>
                  <a:pt x="1644333" y="719260"/>
                </a:lnTo>
                <a:lnTo>
                  <a:pt x="1644968" y="707498"/>
                </a:lnTo>
                <a:lnTo>
                  <a:pt x="1645603" y="694783"/>
                </a:lnTo>
                <a:lnTo>
                  <a:pt x="1645921" y="681750"/>
                </a:lnTo>
                <a:lnTo>
                  <a:pt x="1645603" y="668716"/>
                </a:lnTo>
                <a:lnTo>
                  <a:pt x="1644968" y="656319"/>
                </a:lnTo>
                <a:lnTo>
                  <a:pt x="1643698" y="643922"/>
                </a:lnTo>
                <a:lnTo>
                  <a:pt x="1641793" y="632160"/>
                </a:lnTo>
                <a:lnTo>
                  <a:pt x="1639253" y="620398"/>
                </a:lnTo>
                <a:lnTo>
                  <a:pt x="1636396" y="608954"/>
                </a:lnTo>
                <a:lnTo>
                  <a:pt x="1632903" y="598464"/>
                </a:lnTo>
                <a:lnTo>
                  <a:pt x="1629411" y="587656"/>
                </a:lnTo>
                <a:lnTo>
                  <a:pt x="1624648" y="577166"/>
                </a:lnTo>
                <a:lnTo>
                  <a:pt x="1619568" y="567312"/>
                </a:lnTo>
                <a:lnTo>
                  <a:pt x="1614488" y="557775"/>
                </a:lnTo>
                <a:lnTo>
                  <a:pt x="1608456" y="548557"/>
                </a:lnTo>
                <a:lnTo>
                  <a:pt x="1602106" y="539656"/>
                </a:lnTo>
                <a:lnTo>
                  <a:pt x="1595121" y="530755"/>
                </a:lnTo>
                <a:lnTo>
                  <a:pt x="1587183" y="522808"/>
                </a:lnTo>
                <a:lnTo>
                  <a:pt x="1578611" y="514225"/>
                </a:lnTo>
                <a:lnTo>
                  <a:pt x="1569721" y="505960"/>
                </a:lnTo>
                <a:lnTo>
                  <a:pt x="1559878" y="498331"/>
                </a:lnTo>
                <a:lnTo>
                  <a:pt x="1550353" y="491338"/>
                </a:lnTo>
                <a:lnTo>
                  <a:pt x="1540193" y="484980"/>
                </a:lnTo>
                <a:lnTo>
                  <a:pt x="1529716" y="478622"/>
                </a:lnTo>
                <a:lnTo>
                  <a:pt x="1519556" y="473218"/>
                </a:lnTo>
                <a:lnTo>
                  <a:pt x="1508761" y="467814"/>
                </a:lnTo>
                <a:lnTo>
                  <a:pt x="1497966" y="463046"/>
                </a:lnTo>
                <a:lnTo>
                  <a:pt x="1487488" y="458596"/>
                </a:lnTo>
                <a:lnTo>
                  <a:pt x="1476376" y="454463"/>
                </a:lnTo>
                <a:lnTo>
                  <a:pt x="1465581" y="450967"/>
                </a:lnTo>
                <a:lnTo>
                  <a:pt x="1455103" y="447470"/>
                </a:lnTo>
                <a:lnTo>
                  <a:pt x="1444308" y="444609"/>
                </a:lnTo>
                <a:lnTo>
                  <a:pt x="1434148" y="441748"/>
                </a:lnTo>
                <a:lnTo>
                  <a:pt x="1423988" y="439523"/>
                </a:lnTo>
                <a:lnTo>
                  <a:pt x="1413828" y="437615"/>
                </a:lnTo>
                <a:lnTo>
                  <a:pt x="1404303" y="435390"/>
                </a:lnTo>
                <a:lnTo>
                  <a:pt x="1385888" y="432529"/>
                </a:lnTo>
                <a:lnTo>
                  <a:pt x="1369061" y="430304"/>
                </a:lnTo>
                <a:lnTo>
                  <a:pt x="1354456" y="428715"/>
                </a:lnTo>
                <a:lnTo>
                  <a:pt x="1342073" y="427761"/>
                </a:lnTo>
                <a:lnTo>
                  <a:pt x="1332866" y="427443"/>
                </a:lnTo>
                <a:lnTo>
                  <a:pt x="1323023" y="427125"/>
                </a:lnTo>
                <a:lnTo>
                  <a:pt x="1316038" y="427125"/>
                </a:lnTo>
                <a:close/>
                <a:moveTo>
                  <a:pt x="1309371" y="354012"/>
                </a:moveTo>
                <a:lnTo>
                  <a:pt x="1315403" y="354012"/>
                </a:lnTo>
                <a:lnTo>
                  <a:pt x="1322071" y="354012"/>
                </a:lnTo>
                <a:lnTo>
                  <a:pt x="1328103" y="354012"/>
                </a:lnTo>
                <a:lnTo>
                  <a:pt x="1337628" y="354330"/>
                </a:lnTo>
                <a:lnTo>
                  <a:pt x="1350011" y="354966"/>
                </a:lnTo>
                <a:lnTo>
                  <a:pt x="1365568" y="356237"/>
                </a:lnTo>
                <a:lnTo>
                  <a:pt x="1383666" y="358145"/>
                </a:lnTo>
                <a:lnTo>
                  <a:pt x="1403351" y="361006"/>
                </a:lnTo>
                <a:lnTo>
                  <a:pt x="1413828" y="362913"/>
                </a:lnTo>
                <a:lnTo>
                  <a:pt x="1424941" y="364820"/>
                </a:lnTo>
                <a:lnTo>
                  <a:pt x="1436371" y="367363"/>
                </a:lnTo>
                <a:lnTo>
                  <a:pt x="1448118" y="369906"/>
                </a:lnTo>
                <a:lnTo>
                  <a:pt x="1460183" y="373085"/>
                </a:lnTo>
                <a:lnTo>
                  <a:pt x="1471931" y="376264"/>
                </a:lnTo>
                <a:lnTo>
                  <a:pt x="1484313" y="380079"/>
                </a:lnTo>
                <a:lnTo>
                  <a:pt x="1497013" y="383893"/>
                </a:lnTo>
                <a:lnTo>
                  <a:pt x="1509396" y="388661"/>
                </a:lnTo>
                <a:lnTo>
                  <a:pt x="1522096" y="393748"/>
                </a:lnTo>
                <a:lnTo>
                  <a:pt x="1534478" y="399152"/>
                </a:lnTo>
                <a:lnTo>
                  <a:pt x="1547178" y="405191"/>
                </a:lnTo>
                <a:lnTo>
                  <a:pt x="1559561" y="411549"/>
                </a:lnTo>
                <a:lnTo>
                  <a:pt x="1571943" y="418542"/>
                </a:lnTo>
                <a:lnTo>
                  <a:pt x="1584008" y="425854"/>
                </a:lnTo>
                <a:lnTo>
                  <a:pt x="1595756" y="433801"/>
                </a:lnTo>
                <a:lnTo>
                  <a:pt x="1607186" y="442384"/>
                </a:lnTo>
                <a:lnTo>
                  <a:pt x="1618616" y="451602"/>
                </a:lnTo>
                <a:lnTo>
                  <a:pt x="1629728" y="461139"/>
                </a:lnTo>
                <a:lnTo>
                  <a:pt x="1640206" y="471629"/>
                </a:lnTo>
                <a:lnTo>
                  <a:pt x="1650366" y="483073"/>
                </a:lnTo>
                <a:lnTo>
                  <a:pt x="1659891" y="494199"/>
                </a:lnTo>
                <a:lnTo>
                  <a:pt x="1668463" y="506278"/>
                </a:lnTo>
                <a:lnTo>
                  <a:pt x="1672591" y="512318"/>
                </a:lnTo>
                <a:lnTo>
                  <a:pt x="1676401" y="518676"/>
                </a:lnTo>
                <a:lnTo>
                  <a:pt x="1680211" y="525033"/>
                </a:lnTo>
                <a:lnTo>
                  <a:pt x="1683703" y="531391"/>
                </a:lnTo>
                <a:lnTo>
                  <a:pt x="1690371" y="544424"/>
                </a:lnTo>
                <a:lnTo>
                  <a:pt x="1696403" y="558093"/>
                </a:lnTo>
                <a:lnTo>
                  <a:pt x="1701801" y="572398"/>
                </a:lnTo>
                <a:lnTo>
                  <a:pt x="1706563" y="586703"/>
                </a:lnTo>
                <a:lnTo>
                  <a:pt x="1710056" y="601325"/>
                </a:lnTo>
                <a:lnTo>
                  <a:pt x="1713548" y="616266"/>
                </a:lnTo>
                <a:lnTo>
                  <a:pt x="1715771" y="631842"/>
                </a:lnTo>
                <a:lnTo>
                  <a:pt x="1717993" y="647736"/>
                </a:lnTo>
                <a:lnTo>
                  <a:pt x="1718946" y="663948"/>
                </a:lnTo>
                <a:lnTo>
                  <a:pt x="1719263" y="680478"/>
                </a:lnTo>
                <a:lnTo>
                  <a:pt x="1718946" y="697644"/>
                </a:lnTo>
                <a:lnTo>
                  <a:pt x="1718311" y="712584"/>
                </a:lnTo>
                <a:lnTo>
                  <a:pt x="1717041" y="727207"/>
                </a:lnTo>
                <a:lnTo>
                  <a:pt x="1716088" y="740876"/>
                </a:lnTo>
                <a:lnTo>
                  <a:pt x="1714501" y="753909"/>
                </a:lnTo>
                <a:lnTo>
                  <a:pt x="1712913" y="766624"/>
                </a:lnTo>
                <a:lnTo>
                  <a:pt x="1711326" y="778704"/>
                </a:lnTo>
                <a:lnTo>
                  <a:pt x="1709103" y="790148"/>
                </a:lnTo>
                <a:lnTo>
                  <a:pt x="1706881" y="801274"/>
                </a:lnTo>
                <a:lnTo>
                  <a:pt x="1704658" y="812082"/>
                </a:lnTo>
                <a:lnTo>
                  <a:pt x="1701801" y="821936"/>
                </a:lnTo>
                <a:lnTo>
                  <a:pt x="1698943" y="831790"/>
                </a:lnTo>
                <a:lnTo>
                  <a:pt x="1696086" y="841009"/>
                </a:lnTo>
                <a:lnTo>
                  <a:pt x="1692911" y="849910"/>
                </a:lnTo>
                <a:lnTo>
                  <a:pt x="1689736" y="858175"/>
                </a:lnTo>
                <a:lnTo>
                  <a:pt x="1686243" y="866122"/>
                </a:lnTo>
                <a:lnTo>
                  <a:pt x="1682751" y="874069"/>
                </a:lnTo>
                <a:lnTo>
                  <a:pt x="1679258" y="881698"/>
                </a:lnTo>
                <a:lnTo>
                  <a:pt x="1675448" y="888691"/>
                </a:lnTo>
                <a:lnTo>
                  <a:pt x="1671321" y="895367"/>
                </a:lnTo>
                <a:lnTo>
                  <a:pt x="1667828" y="902042"/>
                </a:lnTo>
                <a:lnTo>
                  <a:pt x="1659573" y="914440"/>
                </a:lnTo>
                <a:lnTo>
                  <a:pt x="1651001" y="925884"/>
                </a:lnTo>
                <a:lnTo>
                  <a:pt x="1642428" y="936692"/>
                </a:lnTo>
                <a:lnTo>
                  <a:pt x="1633856" y="947182"/>
                </a:lnTo>
                <a:lnTo>
                  <a:pt x="1624648" y="957036"/>
                </a:lnTo>
                <a:lnTo>
                  <a:pt x="1615758" y="966891"/>
                </a:lnTo>
                <a:lnTo>
                  <a:pt x="1602423" y="981831"/>
                </a:lnTo>
                <a:lnTo>
                  <a:pt x="1595756" y="989460"/>
                </a:lnTo>
                <a:lnTo>
                  <a:pt x="1589406" y="997407"/>
                </a:lnTo>
                <a:lnTo>
                  <a:pt x="1583056" y="1005672"/>
                </a:lnTo>
                <a:lnTo>
                  <a:pt x="1576706" y="1014255"/>
                </a:lnTo>
                <a:lnTo>
                  <a:pt x="1570991" y="1023474"/>
                </a:lnTo>
                <a:lnTo>
                  <a:pt x="1564958" y="1033010"/>
                </a:lnTo>
                <a:lnTo>
                  <a:pt x="1559561" y="1043818"/>
                </a:lnTo>
                <a:lnTo>
                  <a:pt x="1554163" y="1054626"/>
                </a:lnTo>
                <a:lnTo>
                  <a:pt x="1549083" y="1067024"/>
                </a:lnTo>
                <a:lnTo>
                  <a:pt x="1544638" y="1080057"/>
                </a:lnTo>
                <a:lnTo>
                  <a:pt x="1540193" y="1094680"/>
                </a:lnTo>
                <a:lnTo>
                  <a:pt x="1536383" y="1110256"/>
                </a:lnTo>
                <a:lnTo>
                  <a:pt x="1532891" y="1127104"/>
                </a:lnTo>
                <a:lnTo>
                  <a:pt x="1529716" y="1144905"/>
                </a:lnTo>
                <a:lnTo>
                  <a:pt x="1529716" y="1286999"/>
                </a:lnTo>
                <a:lnTo>
                  <a:pt x="1526858" y="1293992"/>
                </a:lnTo>
                <a:lnTo>
                  <a:pt x="1525906" y="1296535"/>
                </a:lnTo>
                <a:lnTo>
                  <a:pt x="1523366" y="1300986"/>
                </a:lnTo>
                <a:lnTo>
                  <a:pt x="1520508" y="1306072"/>
                </a:lnTo>
                <a:lnTo>
                  <a:pt x="1516063" y="1312747"/>
                </a:lnTo>
                <a:lnTo>
                  <a:pt x="1510348" y="1320694"/>
                </a:lnTo>
                <a:lnTo>
                  <a:pt x="1503046" y="1328641"/>
                </a:lnTo>
                <a:lnTo>
                  <a:pt x="1499236" y="1333410"/>
                </a:lnTo>
                <a:lnTo>
                  <a:pt x="1494473" y="1337542"/>
                </a:lnTo>
                <a:lnTo>
                  <a:pt x="1489393" y="1342310"/>
                </a:lnTo>
                <a:lnTo>
                  <a:pt x="1483996" y="1346761"/>
                </a:lnTo>
                <a:lnTo>
                  <a:pt x="1478281" y="1351211"/>
                </a:lnTo>
                <a:lnTo>
                  <a:pt x="1471931" y="1355979"/>
                </a:lnTo>
                <a:lnTo>
                  <a:pt x="1465263" y="1360748"/>
                </a:lnTo>
                <a:lnTo>
                  <a:pt x="1457961" y="1365516"/>
                </a:lnTo>
                <a:lnTo>
                  <a:pt x="1450341" y="1369648"/>
                </a:lnTo>
                <a:lnTo>
                  <a:pt x="1442086" y="1374417"/>
                </a:lnTo>
                <a:lnTo>
                  <a:pt x="1432878" y="1378867"/>
                </a:lnTo>
                <a:lnTo>
                  <a:pt x="1423671" y="1382682"/>
                </a:lnTo>
                <a:lnTo>
                  <a:pt x="1413511" y="1386814"/>
                </a:lnTo>
                <a:lnTo>
                  <a:pt x="1403351" y="1390311"/>
                </a:lnTo>
                <a:lnTo>
                  <a:pt x="1392238" y="1394125"/>
                </a:lnTo>
                <a:lnTo>
                  <a:pt x="1380173" y="1397622"/>
                </a:lnTo>
                <a:lnTo>
                  <a:pt x="1367791" y="1400483"/>
                </a:lnTo>
                <a:lnTo>
                  <a:pt x="1354773" y="1403662"/>
                </a:lnTo>
                <a:lnTo>
                  <a:pt x="1341121" y="1405887"/>
                </a:lnTo>
                <a:lnTo>
                  <a:pt x="1326833" y="1407794"/>
                </a:lnTo>
                <a:lnTo>
                  <a:pt x="1324611" y="1408112"/>
                </a:lnTo>
                <a:lnTo>
                  <a:pt x="1311276" y="1407794"/>
                </a:lnTo>
                <a:lnTo>
                  <a:pt x="1296988" y="1405887"/>
                </a:lnTo>
                <a:lnTo>
                  <a:pt x="1283336" y="1403662"/>
                </a:lnTo>
                <a:lnTo>
                  <a:pt x="1270318" y="1400483"/>
                </a:lnTo>
                <a:lnTo>
                  <a:pt x="1257936" y="1397622"/>
                </a:lnTo>
                <a:lnTo>
                  <a:pt x="1246188" y="1394125"/>
                </a:lnTo>
                <a:lnTo>
                  <a:pt x="1235076" y="1390311"/>
                </a:lnTo>
                <a:lnTo>
                  <a:pt x="1224598" y="1386814"/>
                </a:lnTo>
                <a:lnTo>
                  <a:pt x="1214438" y="1382682"/>
                </a:lnTo>
                <a:lnTo>
                  <a:pt x="1205231" y="1378867"/>
                </a:lnTo>
                <a:lnTo>
                  <a:pt x="1196658" y="1374417"/>
                </a:lnTo>
                <a:lnTo>
                  <a:pt x="1192940" y="1372348"/>
                </a:lnTo>
                <a:lnTo>
                  <a:pt x="1177471" y="1376937"/>
                </a:lnTo>
                <a:lnTo>
                  <a:pt x="1156831" y="1382967"/>
                </a:lnTo>
                <a:lnTo>
                  <a:pt x="1135872" y="1388679"/>
                </a:lnTo>
                <a:lnTo>
                  <a:pt x="1094591" y="1399787"/>
                </a:lnTo>
                <a:lnTo>
                  <a:pt x="1054580" y="1409625"/>
                </a:lnTo>
                <a:lnTo>
                  <a:pt x="1017744" y="1419462"/>
                </a:lnTo>
                <a:lnTo>
                  <a:pt x="985672" y="1428031"/>
                </a:lnTo>
                <a:lnTo>
                  <a:pt x="971700" y="1432157"/>
                </a:lnTo>
                <a:lnTo>
                  <a:pt x="959633" y="1436282"/>
                </a:lnTo>
                <a:lnTo>
                  <a:pt x="949471" y="1439773"/>
                </a:lnTo>
                <a:lnTo>
                  <a:pt x="941215" y="1443581"/>
                </a:lnTo>
                <a:lnTo>
                  <a:pt x="938357" y="1445168"/>
                </a:lnTo>
                <a:lnTo>
                  <a:pt x="935499" y="1446755"/>
                </a:lnTo>
                <a:lnTo>
                  <a:pt x="933594" y="1448024"/>
                </a:lnTo>
                <a:lnTo>
                  <a:pt x="932324" y="1449928"/>
                </a:lnTo>
                <a:lnTo>
                  <a:pt x="932006" y="1451198"/>
                </a:lnTo>
                <a:lnTo>
                  <a:pt x="932006" y="1452784"/>
                </a:lnTo>
                <a:lnTo>
                  <a:pt x="932641" y="1454054"/>
                </a:lnTo>
                <a:lnTo>
                  <a:pt x="934229" y="1455641"/>
                </a:lnTo>
                <a:lnTo>
                  <a:pt x="938675" y="1457862"/>
                </a:lnTo>
                <a:lnTo>
                  <a:pt x="944390" y="1460401"/>
                </a:lnTo>
                <a:lnTo>
                  <a:pt x="950741" y="1462940"/>
                </a:lnTo>
                <a:lnTo>
                  <a:pt x="958363" y="1465161"/>
                </a:lnTo>
                <a:lnTo>
                  <a:pt x="966619" y="1467065"/>
                </a:lnTo>
                <a:lnTo>
                  <a:pt x="976145" y="1469604"/>
                </a:lnTo>
                <a:lnTo>
                  <a:pt x="985672" y="1471508"/>
                </a:lnTo>
                <a:lnTo>
                  <a:pt x="996468" y="1473412"/>
                </a:lnTo>
                <a:lnTo>
                  <a:pt x="1019014" y="1477538"/>
                </a:lnTo>
                <a:lnTo>
                  <a:pt x="1043783" y="1481029"/>
                </a:lnTo>
                <a:lnTo>
                  <a:pt x="1069505" y="1484202"/>
                </a:lnTo>
                <a:lnTo>
                  <a:pt x="1095861" y="1486741"/>
                </a:lnTo>
                <a:lnTo>
                  <a:pt x="1122218" y="1489597"/>
                </a:lnTo>
                <a:lnTo>
                  <a:pt x="1147939" y="1491819"/>
                </a:lnTo>
                <a:lnTo>
                  <a:pt x="1172708" y="1493723"/>
                </a:lnTo>
                <a:lnTo>
                  <a:pt x="1195889" y="1495309"/>
                </a:lnTo>
                <a:lnTo>
                  <a:pt x="1233995" y="1497214"/>
                </a:lnTo>
                <a:lnTo>
                  <a:pt x="1247967" y="1497848"/>
                </a:lnTo>
                <a:lnTo>
                  <a:pt x="1257811" y="1497848"/>
                </a:lnTo>
                <a:lnTo>
                  <a:pt x="1260034" y="1497848"/>
                </a:lnTo>
                <a:lnTo>
                  <a:pt x="1262574" y="1497531"/>
                </a:lnTo>
                <a:lnTo>
                  <a:pt x="1268925" y="1495944"/>
                </a:lnTo>
                <a:lnTo>
                  <a:pt x="1276864" y="1493723"/>
                </a:lnTo>
                <a:lnTo>
                  <a:pt x="1286391" y="1490549"/>
                </a:lnTo>
                <a:lnTo>
                  <a:pt x="1297187" y="1486106"/>
                </a:lnTo>
                <a:lnTo>
                  <a:pt x="1309254" y="1481663"/>
                </a:lnTo>
                <a:lnTo>
                  <a:pt x="1337516" y="1470239"/>
                </a:lnTo>
                <a:lnTo>
                  <a:pt x="1369588" y="1456593"/>
                </a:lnTo>
                <a:lnTo>
                  <a:pt x="1404836" y="1440725"/>
                </a:lnTo>
                <a:lnTo>
                  <a:pt x="1483271" y="1406768"/>
                </a:lnTo>
                <a:lnTo>
                  <a:pt x="1524870" y="1388679"/>
                </a:lnTo>
                <a:lnTo>
                  <a:pt x="1566786" y="1370908"/>
                </a:lnTo>
                <a:lnTo>
                  <a:pt x="1608703" y="1354088"/>
                </a:lnTo>
                <a:lnTo>
                  <a:pt x="1629343" y="1346154"/>
                </a:lnTo>
                <a:lnTo>
                  <a:pt x="1649666" y="1337903"/>
                </a:lnTo>
                <a:lnTo>
                  <a:pt x="1669672" y="1330604"/>
                </a:lnTo>
                <a:lnTo>
                  <a:pt x="1689043" y="1323622"/>
                </a:lnTo>
                <a:lnTo>
                  <a:pt x="1708095" y="1317275"/>
                </a:lnTo>
                <a:lnTo>
                  <a:pt x="1726513" y="1311246"/>
                </a:lnTo>
                <a:lnTo>
                  <a:pt x="1743978" y="1305851"/>
                </a:lnTo>
                <a:lnTo>
                  <a:pt x="1760491" y="1301725"/>
                </a:lnTo>
                <a:lnTo>
                  <a:pt x="1776368" y="1297599"/>
                </a:lnTo>
                <a:lnTo>
                  <a:pt x="1790976" y="1294743"/>
                </a:lnTo>
                <a:lnTo>
                  <a:pt x="1804630" y="1292204"/>
                </a:lnTo>
                <a:lnTo>
                  <a:pt x="1817650" y="1290618"/>
                </a:lnTo>
                <a:lnTo>
                  <a:pt x="1829717" y="1289031"/>
                </a:lnTo>
                <a:lnTo>
                  <a:pt x="1840831" y="1288396"/>
                </a:lnTo>
                <a:lnTo>
                  <a:pt x="1851310" y="1287762"/>
                </a:lnTo>
                <a:lnTo>
                  <a:pt x="1860836" y="1287127"/>
                </a:lnTo>
                <a:lnTo>
                  <a:pt x="1869728" y="1287762"/>
                </a:lnTo>
                <a:lnTo>
                  <a:pt x="1877984" y="1288396"/>
                </a:lnTo>
                <a:lnTo>
                  <a:pt x="1885605" y="1289348"/>
                </a:lnTo>
                <a:lnTo>
                  <a:pt x="1892274" y="1290618"/>
                </a:lnTo>
                <a:lnTo>
                  <a:pt x="1898307" y="1292204"/>
                </a:lnTo>
                <a:lnTo>
                  <a:pt x="1904023" y="1294426"/>
                </a:lnTo>
                <a:lnTo>
                  <a:pt x="1908469" y="1296647"/>
                </a:lnTo>
                <a:lnTo>
                  <a:pt x="1912914" y="1298869"/>
                </a:lnTo>
                <a:lnTo>
                  <a:pt x="1916725" y="1302042"/>
                </a:lnTo>
                <a:lnTo>
                  <a:pt x="1919901" y="1304899"/>
                </a:lnTo>
                <a:lnTo>
                  <a:pt x="1922441" y="1308389"/>
                </a:lnTo>
                <a:lnTo>
                  <a:pt x="1924664" y="1311880"/>
                </a:lnTo>
                <a:lnTo>
                  <a:pt x="1926252" y="1315688"/>
                </a:lnTo>
                <a:lnTo>
                  <a:pt x="1927522" y="1319497"/>
                </a:lnTo>
                <a:lnTo>
                  <a:pt x="1928157" y="1323622"/>
                </a:lnTo>
                <a:lnTo>
                  <a:pt x="1928474" y="1328065"/>
                </a:lnTo>
                <a:lnTo>
                  <a:pt x="1928474" y="1332825"/>
                </a:lnTo>
                <a:lnTo>
                  <a:pt x="1928157" y="1336951"/>
                </a:lnTo>
                <a:lnTo>
                  <a:pt x="1927522" y="1342029"/>
                </a:lnTo>
                <a:lnTo>
                  <a:pt x="1926252" y="1346789"/>
                </a:lnTo>
                <a:lnTo>
                  <a:pt x="1924981" y="1351549"/>
                </a:lnTo>
                <a:lnTo>
                  <a:pt x="1923711" y="1356627"/>
                </a:lnTo>
                <a:lnTo>
                  <a:pt x="1921488" y="1361704"/>
                </a:lnTo>
                <a:lnTo>
                  <a:pt x="1919583" y="1366782"/>
                </a:lnTo>
                <a:lnTo>
                  <a:pt x="1917728" y="1370490"/>
                </a:lnTo>
                <a:lnTo>
                  <a:pt x="1673225" y="1539875"/>
                </a:lnTo>
                <a:lnTo>
                  <a:pt x="1839536" y="1455101"/>
                </a:lnTo>
                <a:lnTo>
                  <a:pt x="1835829" y="1457509"/>
                </a:lnTo>
                <a:lnTo>
                  <a:pt x="1835750" y="1457545"/>
                </a:lnTo>
                <a:lnTo>
                  <a:pt x="1831940" y="1459449"/>
                </a:lnTo>
                <a:lnTo>
                  <a:pt x="1834797" y="1458179"/>
                </a:lnTo>
                <a:lnTo>
                  <a:pt x="1835829" y="1457509"/>
                </a:lnTo>
                <a:lnTo>
                  <a:pt x="1846229" y="1452784"/>
                </a:lnTo>
                <a:lnTo>
                  <a:pt x="1861789" y="1446437"/>
                </a:lnTo>
                <a:lnTo>
                  <a:pt x="1871633" y="1442629"/>
                </a:lnTo>
                <a:lnTo>
                  <a:pt x="1882112" y="1438821"/>
                </a:lnTo>
                <a:lnTo>
                  <a:pt x="1893226" y="1435013"/>
                </a:lnTo>
                <a:lnTo>
                  <a:pt x="1905293" y="1431204"/>
                </a:lnTo>
                <a:lnTo>
                  <a:pt x="1917995" y="1427714"/>
                </a:lnTo>
                <a:lnTo>
                  <a:pt x="1930697" y="1424857"/>
                </a:lnTo>
                <a:lnTo>
                  <a:pt x="1944034" y="1422001"/>
                </a:lnTo>
                <a:lnTo>
                  <a:pt x="1957054" y="1420097"/>
                </a:lnTo>
                <a:lnTo>
                  <a:pt x="1970391" y="1418828"/>
                </a:lnTo>
                <a:lnTo>
                  <a:pt x="1977059" y="1418510"/>
                </a:lnTo>
                <a:lnTo>
                  <a:pt x="1983410" y="1418193"/>
                </a:lnTo>
                <a:lnTo>
                  <a:pt x="1989761" y="1418510"/>
                </a:lnTo>
                <a:lnTo>
                  <a:pt x="1995795" y="1418828"/>
                </a:lnTo>
                <a:lnTo>
                  <a:pt x="2001828" y="1419780"/>
                </a:lnTo>
                <a:lnTo>
                  <a:pt x="2007862" y="1420732"/>
                </a:lnTo>
                <a:lnTo>
                  <a:pt x="2013577" y="1421684"/>
                </a:lnTo>
                <a:lnTo>
                  <a:pt x="2018658" y="1423588"/>
                </a:lnTo>
                <a:lnTo>
                  <a:pt x="2023739" y="1425175"/>
                </a:lnTo>
                <a:lnTo>
                  <a:pt x="2028820" y="1427079"/>
                </a:lnTo>
                <a:lnTo>
                  <a:pt x="2033265" y="1429618"/>
                </a:lnTo>
                <a:lnTo>
                  <a:pt x="2037394" y="1431839"/>
                </a:lnTo>
                <a:lnTo>
                  <a:pt x="2041839" y="1434378"/>
                </a:lnTo>
                <a:lnTo>
                  <a:pt x="2045650" y="1437234"/>
                </a:lnTo>
                <a:lnTo>
                  <a:pt x="2048825" y="1439773"/>
                </a:lnTo>
                <a:lnTo>
                  <a:pt x="2052001" y="1442946"/>
                </a:lnTo>
                <a:lnTo>
                  <a:pt x="2054859" y="1445803"/>
                </a:lnTo>
                <a:lnTo>
                  <a:pt x="2057082" y="1449294"/>
                </a:lnTo>
                <a:lnTo>
                  <a:pt x="2059305" y="1452467"/>
                </a:lnTo>
                <a:lnTo>
                  <a:pt x="2060892" y="1455958"/>
                </a:lnTo>
                <a:lnTo>
                  <a:pt x="2062162" y="1459131"/>
                </a:lnTo>
                <a:lnTo>
                  <a:pt x="2063115" y="1462622"/>
                </a:lnTo>
                <a:lnTo>
                  <a:pt x="2063433" y="1465796"/>
                </a:lnTo>
                <a:lnTo>
                  <a:pt x="2063750" y="1469287"/>
                </a:lnTo>
                <a:lnTo>
                  <a:pt x="2063433" y="1472778"/>
                </a:lnTo>
                <a:lnTo>
                  <a:pt x="2062480" y="1476268"/>
                </a:lnTo>
                <a:lnTo>
                  <a:pt x="2061210" y="1479442"/>
                </a:lnTo>
                <a:lnTo>
                  <a:pt x="2059622" y="1482933"/>
                </a:lnTo>
                <a:lnTo>
                  <a:pt x="2057082" y="1485789"/>
                </a:lnTo>
                <a:lnTo>
                  <a:pt x="2054541" y="1489280"/>
                </a:lnTo>
                <a:lnTo>
                  <a:pt x="2051048" y="1492136"/>
                </a:lnTo>
                <a:lnTo>
                  <a:pt x="2047555" y="1495309"/>
                </a:lnTo>
                <a:lnTo>
                  <a:pt x="2043110" y="1497848"/>
                </a:lnTo>
                <a:lnTo>
                  <a:pt x="2038029" y="1500704"/>
                </a:lnTo>
                <a:lnTo>
                  <a:pt x="2017071" y="1511494"/>
                </a:lnTo>
                <a:lnTo>
                  <a:pt x="1995795" y="1522919"/>
                </a:lnTo>
                <a:lnTo>
                  <a:pt x="1975154" y="1534344"/>
                </a:lnTo>
                <a:lnTo>
                  <a:pt x="1956101" y="1545451"/>
                </a:lnTo>
                <a:lnTo>
                  <a:pt x="1926252" y="1562271"/>
                </a:lnTo>
                <a:lnTo>
                  <a:pt x="1914502" y="1569252"/>
                </a:lnTo>
                <a:lnTo>
                  <a:pt x="1983410" y="1527997"/>
                </a:lnTo>
                <a:lnTo>
                  <a:pt x="1511215" y="1778704"/>
                </a:lnTo>
                <a:lnTo>
                  <a:pt x="1498196" y="1785369"/>
                </a:lnTo>
                <a:lnTo>
                  <a:pt x="1482953" y="1792985"/>
                </a:lnTo>
                <a:lnTo>
                  <a:pt x="1462948" y="1802823"/>
                </a:lnTo>
                <a:lnTo>
                  <a:pt x="1438814" y="1814248"/>
                </a:lnTo>
                <a:lnTo>
                  <a:pt x="1410870" y="1827259"/>
                </a:lnTo>
                <a:lnTo>
                  <a:pt x="1380385" y="1841223"/>
                </a:lnTo>
                <a:lnTo>
                  <a:pt x="1347678" y="1855186"/>
                </a:lnTo>
                <a:lnTo>
                  <a:pt x="1313382" y="1869150"/>
                </a:lnTo>
                <a:lnTo>
                  <a:pt x="1295917" y="1876131"/>
                </a:lnTo>
                <a:lnTo>
                  <a:pt x="1278769" y="1882796"/>
                </a:lnTo>
                <a:lnTo>
                  <a:pt x="1260987" y="1889143"/>
                </a:lnTo>
                <a:lnTo>
                  <a:pt x="1243204" y="1895172"/>
                </a:lnTo>
                <a:lnTo>
                  <a:pt x="1225739" y="1900885"/>
                </a:lnTo>
                <a:lnTo>
                  <a:pt x="1208909" y="1905962"/>
                </a:lnTo>
                <a:lnTo>
                  <a:pt x="1191761" y="1910723"/>
                </a:lnTo>
                <a:lnTo>
                  <a:pt x="1175248" y="1914848"/>
                </a:lnTo>
                <a:lnTo>
                  <a:pt x="1159371" y="1918656"/>
                </a:lnTo>
                <a:lnTo>
                  <a:pt x="1144129" y="1921513"/>
                </a:lnTo>
                <a:lnTo>
                  <a:pt x="1129204" y="1923417"/>
                </a:lnTo>
                <a:lnTo>
                  <a:pt x="1115232" y="1925004"/>
                </a:lnTo>
                <a:lnTo>
                  <a:pt x="1108563" y="1925321"/>
                </a:lnTo>
                <a:lnTo>
                  <a:pt x="1102212" y="1925638"/>
                </a:lnTo>
                <a:lnTo>
                  <a:pt x="1095861" y="1925638"/>
                </a:lnTo>
                <a:lnTo>
                  <a:pt x="1089828" y="1925321"/>
                </a:lnTo>
                <a:lnTo>
                  <a:pt x="1076808" y="1924051"/>
                </a:lnTo>
                <a:lnTo>
                  <a:pt x="1061884" y="1922465"/>
                </a:lnTo>
                <a:lnTo>
                  <a:pt x="1025683" y="1918656"/>
                </a:lnTo>
                <a:lnTo>
                  <a:pt x="983131" y="1912944"/>
                </a:lnTo>
                <a:lnTo>
                  <a:pt x="934546" y="1906280"/>
                </a:lnTo>
                <a:lnTo>
                  <a:pt x="824992" y="1890412"/>
                </a:lnTo>
                <a:lnTo>
                  <a:pt x="707181" y="1872958"/>
                </a:lnTo>
                <a:lnTo>
                  <a:pt x="589688" y="1856138"/>
                </a:lnTo>
                <a:lnTo>
                  <a:pt x="534117" y="1848522"/>
                </a:lnTo>
                <a:lnTo>
                  <a:pt x="482357" y="1841540"/>
                </a:lnTo>
                <a:lnTo>
                  <a:pt x="435677" y="1835828"/>
                </a:lnTo>
                <a:lnTo>
                  <a:pt x="394713" y="1831385"/>
                </a:lnTo>
                <a:lnTo>
                  <a:pt x="376613" y="1829798"/>
                </a:lnTo>
                <a:lnTo>
                  <a:pt x="361053" y="1828529"/>
                </a:lnTo>
                <a:lnTo>
                  <a:pt x="347399" y="1827577"/>
                </a:lnTo>
                <a:lnTo>
                  <a:pt x="335967" y="1827259"/>
                </a:lnTo>
                <a:lnTo>
                  <a:pt x="314056" y="1827577"/>
                </a:lnTo>
                <a:lnTo>
                  <a:pt x="289922" y="1827894"/>
                </a:lnTo>
                <a:lnTo>
                  <a:pt x="237209" y="1829481"/>
                </a:lnTo>
                <a:lnTo>
                  <a:pt x="181321" y="1831385"/>
                </a:lnTo>
                <a:lnTo>
                  <a:pt x="126702" y="1833606"/>
                </a:lnTo>
                <a:lnTo>
                  <a:pt x="37153" y="1837732"/>
                </a:lnTo>
                <a:lnTo>
                  <a:pt x="0" y="1839636"/>
                </a:lnTo>
                <a:lnTo>
                  <a:pt x="19053" y="1500704"/>
                </a:lnTo>
                <a:lnTo>
                  <a:pt x="28580" y="1501657"/>
                </a:lnTo>
                <a:lnTo>
                  <a:pt x="54301" y="1503878"/>
                </a:lnTo>
                <a:lnTo>
                  <a:pt x="72084" y="1505147"/>
                </a:lnTo>
                <a:lnTo>
                  <a:pt x="92089" y="1506099"/>
                </a:lnTo>
                <a:lnTo>
                  <a:pt x="114318" y="1507369"/>
                </a:lnTo>
                <a:lnTo>
                  <a:pt x="137499" y="1507686"/>
                </a:lnTo>
                <a:lnTo>
                  <a:pt x="161632" y="1507369"/>
                </a:lnTo>
                <a:lnTo>
                  <a:pt x="173699" y="1506734"/>
                </a:lnTo>
                <a:lnTo>
                  <a:pt x="186084" y="1505782"/>
                </a:lnTo>
                <a:lnTo>
                  <a:pt x="198151" y="1504830"/>
                </a:lnTo>
                <a:lnTo>
                  <a:pt x="210217" y="1503878"/>
                </a:lnTo>
                <a:lnTo>
                  <a:pt x="221649" y="1502291"/>
                </a:lnTo>
                <a:lnTo>
                  <a:pt x="233399" y="1500704"/>
                </a:lnTo>
                <a:lnTo>
                  <a:pt x="244513" y="1498483"/>
                </a:lnTo>
                <a:lnTo>
                  <a:pt x="255627" y="1496262"/>
                </a:lnTo>
                <a:lnTo>
                  <a:pt x="265471" y="1493088"/>
                </a:lnTo>
                <a:lnTo>
                  <a:pt x="275315" y="1490232"/>
                </a:lnTo>
                <a:lnTo>
                  <a:pt x="284524" y="1486424"/>
                </a:lnTo>
                <a:lnTo>
                  <a:pt x="292780" y="1482615"/>
                </a:lnTo>
                <a:lnTo>
                  <a:pt x="300719" y="1478172"/>
                </a:lnTo>
                <a:lnTo>
                  <a:pt x="304212" y="1475634"/>
                </a:lnTo>
                <a:lnTo>
                  <a:pt x="307705" y="1473095"/>
                </a:lnTo>
                <a:lnTo>
                  <a:pt x="321677" y="1462622"/>
                </a:lnTo>
                <a:lnTo>
                  <a:pt x="337872" y="1450880"/>
                </a:lnTo>
                <a:lnTo>
                  <a:pt x="355972" y="1438821"/>
                </a:lnTo>
                <a:lnTo>
                  <a:pt x="375978" y="1426127"/>
                </a:lnTo>
                <a:lnTo>
                  <a:pt x="396936" y="1413433"/>
                </a:lnTo>
                <a:lnTo>
                  <a:pt x="418847" y="1400421"/>
                </a:lnTo>
                <a:lnTo>
                  <a:pt x="441075" y="1387727"/>
                </a:lnTo>
                <a:lnTo>
                  <a:pt x="463621" y="1375351"/>
                </a:lnTo>
                <a:lnTo>
                  <a:pt x="485850" y="1363291"/>
                </a:lnTo>
                <a:lnTo>
                  <a:pt x="508078" y="1352184"/>
                </a:lnTo>
                <a:lnTo>
                  <a:pt x="529037" y="1341711"/>
                </a:lnTo>
                <a:lnTo>
                  <a:pt x="549042" y="1332191"/>
                </a:lnTo>
                <a:lnTo>
                  <a:pt x="567142" y="1323940"/>
                </a:lnTo>
                <a:lnTo>
                  <a:pt x="583972" y="1317275"/>
                </a:lnTo>
                <a:lnTo>
                  <a:pt x="597945" y="1311880"/>
                </a:lnTo>
                <a:lnTo>
                  <a:pt x="604296" y="1309976"/>
                </a:lnTo>
                <a:lnTo>
                  <a:pt x="609694" y="1308389"/>
                </a:lnTo>
                <a:lnTo>
                  <a:pt x="616680" y="1307120"/>
                </a:lnTo>
                <a:lnTo>
                  <a:pt x="626524" y="1304899"/>
                </a:lnTo>
                <a:lnTo>
                  <a:pt x="655103" y="1299821"/>
                </a:lnTo>
                <a:lnTo>
                  <a:pt x="693844" y="1293474"/>
                </a:lnTo>
                <a:lnTo>
                  <a:pt x="740842" y="1286492"/>
                </a:lnTo>
                <a:lnTo>
                  <a:pt x="794507" y="1279193"/>
                </a:lnTo>
                <a:lnTo>
                  <a:pt x="853254" y="1271894"/>
                </a:lnTo>
                <a:lnTo>
                  <a:pt x="884056" y="1268403"/>
                </a:lnTo>
                <a:lnTo>
                  <a:pt x="915176" y="1264912"/>
                </a:lnTo>
                <a:lnTo>
                  <a:pt x="946931" y="1261421"/>
                </a:lnTo>
                <a:lnTo>
                  <a:pt x="979003" y="1258565"/>
                </a:lnTo>
                <a:lnTo>
                  <a:pt x="1010758" y="1256026"/>
                </a:lnTo>
                <a:lnTo>
                  <a:pt x="1042195" y="1253488"/>
                </a:lnTo>
                <a:lnTo>
                  <a:pt x="1073633" y="1251583"/>
                </a:lnTo>
                <a:lnTo>
                  <a:pt x="1103800" y="1249997"/>
                </a:lnTo>
                <a:lnTo>
                  <a:pt x="1108711" y="1249733"/>
                </a:lnTo>
                <a:lnTo>
                  <a:pt x="1108711" y="1144905"/>
                </a:lnTo>
                <a:lnTo>
                  <a:pt x="1105218" y="1127104"/>
                </a:lnTo>
                <a:lnTo>
                  <a:pt x="1102043" y="1110256"/>
                </a:lnTo>
                <a:lnTo>
                  <a:pt x="1097916" y="1094680"/>
                </a:lnTo>
                <a:lnTo>
                  <a:pt x="1093788" y="1080057"/>
                </a:lnTo>
                <a:lnTo>
                  <a:pt x="1089026" y="1067024"/>
                </a:lnTo>
                <a:lnTo>
                  <a:pt x="1083946" y="1054626"/>
                </a:lnTo>
                <a:lnTo>
                  <a:pt x="1078866" y="1043818"/>
                </a:lnTo>
                <a:lnTo>
                  <a:pt x="1073468" y="1033010"/>
                </a:lnTo>
                <a:lnTo>
                  <a:pt x="1067753" y="1023474"/>
                </a:lnTo>
                <a:lnTo>
                  <a:pt x="1061721" y="1014255"/>
                </a:lnTo>
                <a:lnTo>
                  <a:pt x="1055371" y="1005672"/>
                </a:lnTo>
                <a:lnTo>
                  <a:pt x="1049021" y="997407"/>
                </a:lnTo>
                <a:lnTo>
                  <a:pt x="1042671" y="989460"/>
                </a:lnTo>
                <a:lnTo>
                  <a:pt x="1036003" y="981831"/>
                </a:lnTo>
                <a:lnTo>
                  <a:pt x="1022668" y="966891"/>
                </a:lnTo>
                <a:lnTo>
                  <a:pt x="1013461" y="957036"/>
                </a:lnTo>
                <a:lnTo>
                  <a:pt x="1004888" y="947182"/>
                </a:lnTo>
                <a:lnTo>
                  <a:pt x="995681" y="936692"/>
                </a:lnTo>
                <a:lnTo>
                  <a:pt x="987108" y="925884"/>
                </a:lnTo>
                <a:lnTo>
                  <a:pt x="978853" y="914440"/>
                </a:lnTo>
                <a:lnTo>
                  <a:pt x="970916" y="902042"/>
                </a:lnTo>
                <a:lnTo>
                  <a:pt x="966788" y="895367"/>
                </a:lnTo>
                <a:lnTo>
                  <a:pt x="962978" y="888691"/>
                </a:lnTo>
                <a:lnTo>
                  <a:pt x="959168" y="881698"/>
                </a:lnTo>
                <a:lnTo>
                  <a:pt x="955676" y="874069"/>
                </a:lnTo>
                <a:lnTo>
                  <a:pt x="952183" y="866122"/>
                </a:lnTo>
                <a:lnTo>
                  <a:pt x="948691" y="858175"/>
                </a:lnTo>
                <a:lnTo>
                  <a:pt x="945516" y="849910"/>
                </a:lnTo>
                <a:lnTo>
                  <a:pt x="942341" y="841009"/>
                </a:lnTo>
                <a:lnTo>
                  <a:pt x="939483" y="831790"/>
                </a:lnTo>
                <a:lnTo>
                  <a:pt x="936626" y="821936"/>
                </a:lnTo>
                <a:lnTo>
                  <a:pt x="934086" y="812082"/>
                </a:lnTo>
                <a:lnTo>
                  <a:pt x="931863" y="801274"/>
                </a:lnTo>
                <a:lnTo>
                  <a:pt x="929323" y="790148"/>
                </a:lnTo>
                <a:lnTo>
                  <a:pt x="927418" y="778704"/>
                </a:lnTo>
                <a:lnTo>
                  <a:pt x="925513" y="766624"/>
                </a:lnTo>
                <a:lnTo>
                  <a:pt x="923608" y="753909"/>
                </a:lnTo>
                <a:lnTo>
                  <a:pt x="922338" y="740876"/>
                </a:lnTo>
                <a:lnTo>
                  <a:pt x="921068" y="727207"/>
                </a:lnTo>
                <a:lnTo>
                  <a:pt x="920433" y="712584"/>
                </a:lnTo>
                <a:lnTo>
                  <a:pt x="919481" y="697644"/>
                </a:lnTo>
                <a:lnTo>
                  <a:pt x="919163" y="680478"/>
                </a:lnTo>
                <a:lnTo>
                  <a:pt x="919481" y="663948"/>
                </a:lnTo>
                <a:lnTo>
                  <a:pt x="920751" y="647736"/>
                </a:lnTo>
                <a:lnTo>
                  <a:pt x="922338" y="631842"/>
                </a:lnTo>
                <a:lnTo>
                  <a:pt x="924561" y="616266"/>
                </a:lnTo>
                <a:lnTo>
                  <a:pt x="928053" y="601325"/>
                </a:lnTo>
                <a:lnTo>
                  <a:pt x="932181" y="586703"/>
                </a:lnTo>
                <a:lnTo>
                  <a:pt x="936308" y="572398"/>
                </a:lnTo>
                <a:lnTo>
                  <a:pt x="941706" y="558093"/>
                </a:lnTo>
                <a:lnTo>
                  <a:pt x="947738" y="544424"/>
                </a:lnTo>
                <a:lnTo>
                  <a:pt x="954406" y="531391"/>
                </a:lnTo>
                <a:lnTo>
                  <a:pt x="958216" y="525033"/>
                </a:lnTo>
                <a:lnTo>
                  <a:pt x="961708" y="518676"/>
                </a:lnTo>
                <a:lnTo>
                  <a:pt x="965836" y="512318"/>
                </a:lnTo>
                <a:lnTo>
                  <a:pt x="969646" y="506278"/>
                </a:lnTo>
                <a:lnTo>
                  <a:pt x="978853" y="494199"/>
                </a:lnTo>
                <a:lnTo>
                  <a:pt x="988061" y="483073"/>
                </a:lnTo>
                <a:lnTo>
                  <a:pt x="998221" y="471629"/>
                </a:lnTo>
                <a:lnTo>
                  <a:pt x="1008698" y="461139"/>
                </a:lnTo>
                <a:lnTo>
                  <a:pt x="1019811" y="451602"/>
                </a:lnTo>
                <a:lnTo>
                  <a:pt x="1030923" y="442384"/>
                </a:lnTo>
                <a:lnTo>
                  <a:pt x="1042671" y="433801"/>
                </a:lnTo>
                <a:lnTo>
                  <a:pt x="1054736" y="425854"/>
                </a:lnTo>
                <a:lnTo>
                  <a:pt x="1066483" y="418542"/>
                </a:lnTo>
                <a:lnTo>
                  <a:pt x="1078866" y="411549"/>
                </a:lnTo>
                <a:lnTo>
                  <a:pt x="1091248" y="405191"/>
                </a:lnTo>
                <a:lnTo>
                  <a:pt x="1103631" y="399152"/>
                </a:lnTo>
                <a:lnTo>
                  <a:pt x="1116331" y="393748"/>
                </a:lnTo>
                <a:lnTo>
                  <a:pt x="1128713" y="388661"/>
                </a:lnTo>
                <a:lnTo>
                  <a:pt x="1141413" y="383893"/>
                </a:lnTo>
                <a:lnTo>
                  <a:pt x="1153796" y="380079"/>
                </a:lnTo>
                <a:lnTo>
                  <a:pt x="1166178" y="376264"/>
                </a:lnTo>
                <a:lnTo>
                  <a:pt x="1178243" y="373085"/>
                </a:lnTo>
                <a:lnTo>
                  <a:pt x="1190308" y="369906"/>
                </a:lnTo>
                <a:lnTo>
                  <a:pt x="1201738" y="367363"/>
                </a:lnTo>
                <a:lnTo>
                  <a:pt x="1213168" y="364820"/>
                </a:lnTo>
                <a:lnTo>
                  <a:pt x="1224281" y="362595"/>
                </a:lnTo>
                <a:lnTo>
                  <a:pt x="1235076" y="361006"/>
                </a:lnTo>
                <a:lnTo>
                  <a:pt x="1254761" y="358145"/>
                </a:lnTo>
                <a:lnTo>
                  <a:pt x="1272223" y="356237"/>
                </a:lnTo>
                <a:lnTo>
                  <a:pt x="1287781" y="354966"/>
                </a:lnTo>
                <a:lnTo>
                  <a:pt x="1300163" y="354330"/>
                </a:lnTo>
                <a:lnTo>
                  <a:pt x="1309371" y="354012"/>
                </a:lnTo>
                <a:close/>
                <a:moveTo>
                  <a:pt x="1815403" y="215900"/>
                </a:moveTo>
                <a:lnTo>
                  <a:pt x="1818266" y="216218"/>
                </a:lnTo>
                <a:lnTo>
                  <a:pt x="1821764" y="216535"/>
                </a:lnTo>
                <a:lnTo>
                  <a:pt x="1824945" y="217170"/>
                </a:lnTo>
                <a:lnTo>
                  <a:pt x="1828126" y="218758"/>
                </a:lnTo>
                <a:lnTo>
                  <a:pt x="1830989" y="220028"/>
                </a:lnTo>
                <a:lnTo>
                  <a:pt x="1834170" y="221615"/>
                </a:lnTo>
                <a:lnTo>
                  <a:pt x="1836715" y="223520"/>
                </a:lnTo>
                <a:lnTo>
                  <a:pt x="1839577" y="226060"/>
                </a:lnTo>
                <a:lnTo>
                  <a:pt x="1841804" y="228600"/>
                </a:lnTo>
                <a:lnTo>
                  <a:pt x="1843713" y="231458"/>
                </a:lnTo>
                <a:lnTo>
                  <a:pt x="1845621" y="234315"/>
                </a:lnTo>
                <a:lnTo>
                  <a:pt x="1847212" y="237490"/>
                </a:lnTo>
                <a:lnTo>
                  <a:pt x="1848166" y="240348"/>
                </a:lnTo>
                <a:lnTo>
                  <a:pt x="1848802" y="243523"/>
                </a:lnTo>
                <a:lnTo>
                  <a:pt x="1849438" y="247015"/>
                </a:lnTo>
                <a:lnTo>
                  <a:pt x="1849438" y="250508"/>
                </a:lnTo>
                <a:lnTo>
                  <a:pt x="1849438" y="253365"/>
                </a:lnTo>
                <a:lnTo>
                  <a:pt x="1848802" y="256858"/>
                </a:lnTo>
                <a:lnTo>
                  <a:pt x="1848166" y="260033"/>
                </a:lnTo>
                <a:lnTo>
                  <a:pt x="1847212" y="263208"/>
                </a:lnTo>
                <a:lnTo>
                  <a:pt x="1845621" y="266065"/>
                </a:lnTo>
                <a:lnTo>
                  <a:pt x="1843713" y="268923"/>
                </a:lnTo>
                <a:lnTo>
                  <a:pt x="1841804" y="271780"/>
                </a:lnTo>
                <a:lnTo>
                  <a:pt x="1839577" y="274320"/>
                </a:lnTo>
                <a:lnTo>
                  <a:pt x="1736517" y="377190"/>
                </a:lnTo>
                <a:lnTo>
                  <a:pt x="1733654" y="379730"/>
                </a:lnTo>
                <a:lnTo>
                  <a:pt x="1731109" y="381635"/>
                </a:lnTo>
                <a:lnTo>
                  <a:pt x="1727928" y="383223"/>
                </a:lnTo>
                <a:lnTo>
                  <a:pt x="1725065" y="384810"/>
                </a:lnTo>
                <a:lnTo>
                  <a:pt x="1721885" y="386080"/>
                </a:lnTo>
                <a:lnTo>
                  <a:pt x="1718704" y="386715"/>
                </a:lnTo>
                <a:lnTo>
                  <a:pt x="1715205" y="387350"/>
                </a:lnTo>
                <a:lnTo>
                  <a:pt x="1712342" y="387350"/>
                </a:lnTo>
                <a:lnTo>
                  <a:pt x="1708843" y="387350"/>
                </a:lnTo>
                <a:lnTo>
                  <a:pt x="1705662" y="386715"/>
                </a:lnTo>
                <a:lnTo>
                  <a:pt x="1702163" y="386080"/>
                </a:lnTo>
                <a:lnTo>
                  <a:pt x="1699300" y="384810"/>
                </a:lnTo>
                <a:lnTo>
                  <a:pt x="1696119" y="383223"/>
                </a:lnTo>
                <a:lnTo>
                  <a:pt x="1693257" y="381635"/>
                </a:lnTo>
                <a:lnTo>
                  <a:pt x="1690394" y="379730"/>
                </a:lnTo>
                <a:lnTo>
                  <a:pt x="1687849" y="377190"/>
                </a:lnTo>
                <a:lnTo>
                  <a:pt x="1685622" y="374650"/>
                </a:lnTo>
                <a:lnTo>
                  <a:pt x="1683396" y="371793"/>
                </a:lnTo>
                <a:lnTo>
                  <a:pt x="1681805" y="368935"/>
                </a:lnTo>
                <a:lnTo>
                  <a:pt x="1680533" y="365760"/>
                </a:lnTo>
                <a:lnTo>
                  <a:pt x="1679261" y="362903"/>
                </a:lnTo>
                <a:lnTo>
                  <a:pt x="1678624" y="359410"/>
                </a:lnTo>
                <a:lnTo>
                  <a:pt x="1678306" y="356235"/>
                </a:lnTo>
                <a:lnTo>
                  <a:pt x="1677988" y="353378"/>
                </a:lnTo>
                <a:lnTo>
                  <a:pt x="1678306" y="349885"/>
                </a:lnTo>
                <a:lnTo>
                  <a:pt x="1678624" y="346393"/>
                </a:lnTo>
                <a:lnTo>
                  <a:pt x="1679261" y="343218"/>
                </a:lnTo>
                <a:lnTo>
                  <a:pt x="1680533" y="340043"/>
                </a:lnTo>
                <a:lnTo>
                  <a:pt x="1681805" y="337185"/>
                </a:lnTo>
                <a:lnTo>
                  <a:pt x="1683396" y="334328"/>
                </a:lnTo>
                <a:lnTo>
                  <a:pt x="1685622" y="331470"/>
                </a:lnTo>
                <a:lnTo>
                  <a:pt x="1687849" y="328930"/>
                </a:lnTo>
                <a:lnTo>
                  <a:pt x="1790910" y="226060"/>
                </a:lnTo>
                <a:lnTo>
                  <a:pt x="1793455" y="223520"/>
                </a:lnTo>
                <a:lnTo>
                  <a:pt x="1796317" y="221615"/>
                </a:lnTo>
                <a:lnTo>
                  <a:pt x="1799180" y="220028"/>
                </a:lnTo>
                <a:lnTo>
                  <a:pt x="1802361" y="218758"/>
                </a:lnTo>
                <a:lnTo>
                  <a:pt x="1805224" y="217170"/>
                </a:lnTo>
                <a:lnTo>
                  <a:pt x="1808723" y="216535"/>
                </a:lnTo>
                <a:lnTo>
                  <a:pt x="1811904" y="216218"/>
                </a:lnTo>
                <a:lnTo>
                  <a:pt x="1815403" y="215900"/>
                </a:lnTo>
                <a:close/>
                <a:moveTo>
                  <a:pt x="851599" y="215900"/>
                </a:moveTo>
                <a:lnTo>
                  <a:pt x="855065" y="216218"/>
                </a:lnTo>
                <a:lnTo>
                  <a:pt x="857902" y="216535"/>
                </a:lnTo>
                <a:lnTo>
                  <a:pt x="861368" y="217170"/>
                </a:lnTo>
                <a:lnTo>
                  <a:pt x="864205" y="218758"/>
                </a:lnTo>
                <a:lnTo>
                  <a:pt x="867356" y="220028"/>
                </a:lnTo>
                <a:lnTo>
                  <a:pt x="870192" y="221615"/>
                </a:lnTo>
                <a:lnTo>
                  <a:pt x="872713" y="223520"/>
                </a:lnTo>
                <a:lnTo>
                  <a:pt x="875550" y="226060"/>
                </a:lnTo>
                <a:lnTo>
                  <a:pt x="977657" y="328930"/>
                </a:lnTo>
                <a:lnTo>
                  <a:pt x="979863" y="331470"/>
                </a:lnTo>
                <a:lnTo>
                  <a:pt x="981754" y="334328"/>
                </a:lnTo>
                <a:lnTo>
                  <a:pt x="983960" y="337185"/>
                </a:lnTo>
                <a:lnTo>
                  <a:pt x="985220" y="340043"/>
                </a:lnTo>
                <a:lnTo>
                  <a:pt x="986166" y="343218"/>
                </a:lnTo>
                <a:lnTo>
                  <a:pt x="986796" y="346393"/>
                </a:lnTo>
                <a:lnTo>
                  <a:pt x="987426" y="349885"/>
                </a:lnTo>
                <a:lnTo>
                  <a:pt x="987426" y="353378"/>
                </a:lnTo>
                <a:lnTo>
                  <a:pt x="987426" y="356235"/>
                </a:lnTo>
                <a:lnTo>
                  <a:pt x="986796" y="359410"/>
                </a:lnTo>
                <a:lnTo>
                  <a:pt x="986166" y="362903"/>
                </a:lnTo>
                <a:lnTo>
                  <a:pt x="985220" y="365760"/>
                </a:lnTo>
                <a:lnTo>
                  <a:pt x="983960" y="368935"/>
                </a:lnTo>
                <a:lnTo>
                  <a:pt x="981754" y="371793"/>
                </a:lnTo>
                <a:lnTo>
                  <a:pt x="979863" y="374650"/>
                </a:lnTo>
                <a:lnTo>
                  <a:pt x="977657" y="377190"/>
                </a:lnTo>
                <a:lnTo>
                  <a:pt x="975135" y="379730"/>
                </a:lnTo>
                <a:lnTo>
                  <a:pt x="972299" y="381635"/>
                </a:lnTo>
                <a:lnTo>
                  <a:pt x="969778" y="383223"/>
                </a:lnTo>
                <a:lnTo>
                  <a:pt x="966627" y="384810"/>
                </a:lnTo>
                <a:lnTo>
                  <a:pt x="963475" y="386080"/>
                </a:lnTo>
                <a:lnTo>
                  <a:pt x="960324" y="386715"/>
                </a:lnTo>
                <a:lnTo>
                  <a:pt x="957172" y="387350"/>
                </a:lnTo>
                <a:lnTo>
                  <a:pt x="953706" y="387350"/>
                </a:lnTo>
                <a:lnTo>
                  <a:pt x="950554" y="387350"/>
                </a:lnTo>
                <a:lnTo>
                  <a:pt x="947088" y="386715"/>
                </a:lnTo>
                <a:lnTo>
                  <a:pt x="944251" y="386080"/>
                </a:lnTo>
                <a:lnTo>
                  <a:pt x="940785" y="384810"/>
                </a:lnTo>
                <a:lnTo>
                  <a:pt x="937948" y="383223"/>
                </a:lnTo>
                <a:lnTo>
                  <a:pt x="935112" y="381635"/>
                </a:lnTo>
                <a:lnTo>
                  <a:pt x="932276" y="379730"/>
                </a:lnTo>
                <a:lnTo>
                  <a:pt x="929440" y="377190"/>
                </a:lnTo>
                <a:lnTo>
                  <a:pt x="827333" y="274320"/>
                </a:lnTo>
                <a:lnTo>
                  <a:pt x="825127" y="271780"/>
                </a:lnTo>
                <a:lnTo>
                  <a:pt x="823236" y="268923"/>
                </a:lnTo>
                <a:lnTo>
                  <a:pt x="821345" y="266065"/>
                </a:lnTo>
                <a:lnTo>
                  <a:pt x="820084" y="263208"/>
                </a:lnTo>
                <a:lnTo>
                  <a:pt x="819139" y="260033"/>
                </a:lnTo>
                <a:lnTo>
                  <a:pt x="818193" y="256858"/>
                </a:lnTo>
                <a:lnTo>
                  <a:pt x="817878" y="253365"/>
                </a:lnTo>
                <a:lnTo>
                  <a:pt x="817563" y="250508"/>
                </a:lnTo>
                <a:lnTo>
                  <a:pt x="817878" y="247015"/>
                </a:lnTo>
                <a:lnTo>
                  <a:pt x="818193" y="243523"/>
                </a:lnTo>
                <a:lnTo>
                  <a:pt x="819139" y="240348"/>
                </a:lnTo>
                <a:lnTo>
                  <a:pt x="820084" y="237490"/>
                </a:lnTo>
                <a:lnTo>
                  <a:pt x="821345" y="234315"/>
                </a:lnTo>
                <a:lnTo>
                  <a:pt x="823236" y="231458"/>
                </a:lnTo>
                <a:lnTo>
                  <a:pt x="825127" y="228600"/>
                </a:lnTo>
                <a:lnTo>
                  <a:pt x="827333" y="226060"/>
                </a:lnTo>
                <a:lnTo>
                  <a:pt x="830169" y="223520"/>
                </a:lnTo>
                <a:lnTo>
                  <a:pt x="832690" y="221615"/>
                </a:lnTo>
                <a:lnTo>
                  <a:pt x="835842" y="220028"/>
                </a:lnTo>
                <a:lnTo>
                  <a:pt x="838678" y="218758"/>
                </a:lnTo>
                <a:lnTo>
                  <a:pt x="842144" y="217170"/>
                </a:lnTo>
                <a:lnTo>
                  <a:pt x="844981" y="216535"/>
                </a:lnTo>
                <a:lnTo>
                  <a:pt x="848447" y="216218"/>
                </a:lnTo>
                <a:lnTo>
                  <a:pt x="851599" y="215900"/>
                </a:lnTo>
                <a:close/>
                <a:moveTo>
                  <a:pt x="1318578" y="0"/>
                </a:moveTo>
                <a:lnTo>
                  <a:pt x="1321753" y="318"/>
                </a:lnTo>
                <a:lnTo>
                  <a:pt x="1325563" y="636"/>
                </a:lnTo>
                <a:lnTo>
                  <a:pt x="1328421" y="1590"/>
                </a:lnTo>
                <a:lnTo>
                  <a:pt x="1331913" y="2544"/>
                </a:lnTo>
                <a:lnTo>
                  <a:pt x="1334771" y="4133"/>
                </a:lnTo>
                <a:lnTo>
                  <a:pt x="1337629" y="6041"/>
                </a:lnTo>
                <a:lnTo>
                  <a:pt x="1340169" y="7949"/>
                </a:lnTo>
                <a:lnTo>
                  <a:pt x="1342391" y="9857"/>
                </a:lnTo>
                <a:lnTo>
                  <a:pt x="1344931" y="12719"/>
                </a:lnTo>
                <a:lnTo>
                  <a:pt x="1346836" y="15262"/>
                </a:lnTo>
                <a:lnTo>
                  <a:pt x="1348424" y="18124"/>
                </a:lnTo>
                <a:lnTo>
                  <a:pt x="1350011" y="20986"/>
                </a:lnTo>
                <a:lnTo>
                  <a:pt x="1351281" y="23848"/>
                </a:lnTo>
                <a:lnTo>
                  <a:pt x="1351916" y="27345"/>
                </a:lnTo>
                <a:lnTo>
                  <a:pt x="1352551" y="30843"/>
                </a:lnTo>
                <a:lnTo>
                  <a:pt x="1352551" y="34341"/>
                </a:lnTo>
                <a:lnTo>
                  <a:pt x="1352551" y="180290"/>
                </a:lnTo>
                <a:lnTo>
                  <a:pt x="1352551" y="183469"/>
                </a:lnTo>
                <a:lnTo>
                  <a:pt x="1351916" y="186967"/>
                </a:lnTo>
                <a:lnTo>
                  <a:pt x="1351281" y="190147"/>
                </a:lnTo>
                <a:lnTo>
                  <a:pt x="1350011" y="193327"/>
                </a:lnTo>
                <a:lnTo>
                  <a:pt x="1348424" y="196188"/>
                </a:lnTo>
                <a:lnTo>
                  <a:pt x="1346836" y="199368"/>
                </a:lnTo>
                <a:lnTo>
                  <a:pt x="1344931" y="201912"/>
                </a:lnTo>
                <a:lnTo>
                  <a:pt x="1342391" y="204138"/>
                </a:lnTo>
                <a:lnTo>
                  <a:pt x="1340169" y="206681"/>
                </a:lnTo>
                <a:lnTo>
                  <a:pt x="1337629" y="208271"/>
                </a:lnTo>
                <a:lnTo>
                  <a:pt x="1334771" y="210179"/>
                </a:lnTo>
                <a:lnTo>
                  <a:pt x="1331913" y="211769"/>
                </a:lnTo>
                <a:lnTo>
                  <a:pt x="1328421" y="212723"/>
                </a:lnTo>
                <a:lnTo>
                  <a:pt x="1325563" y="213677"/>
                </a:lnTo>
                <a:lnTo>
                  <a:pt x="1321753" y="213995"/>
                </a:lnTo>
                <a:lnTo>
                  <a:pt x="1318578" y="214313"/>
                </a:lnTo>
                <a:lnTo>
                  <a:pt x="1315086" y="213995"/>
                </a:lnTo>
                <a:lnTo>
                  <a:pt x="1311593" y="213677"/>
                </a:lnTo>
                <a:lnTo>
                  <a:pt x="1308418" y="212723"/>
                </a:lnTo>
                <a:lnTo>
                  <a:pt x="1305243" y="211769"/>
                </a:lnTo>
                <a:lnTo>
                  <a:pt x="1302068" y="210179"/>
                </a:lnTo>
                <a:lnTo>
                  <a:pt x="1299528" y="208271"/>
                </a:lnTo>
                <a:lnTo>
                  <a:pt x="1296671" y="206681"/>
                </a:lnTo>
                <a:lnTo>
                  <a:pt x="1294448" y="204138"/>
                </a:lnTo>
                <a:lnTo>
                  <a:pt x="1292226" y="201912"/>
                </a:lnTo>
                <a:lnTo>
                  <a:pt x="1290003" y="199368"/>
                </a:lnTo>
                <a:lnTo>
                  <a:pt x="1288416" y="196188"/>
                </a:lnTo>
                <a:lnTo>
                  <a:pt x="1287146" y="193327"/>
                </a:lnTo>
                <a:lnTo>
                  <a:pt x="1285876" y="190147"/>
                </a:lnTo>
                <a:lnTo>
                  <a:pt x="1285241" y="186967"/>
                </a:lnTo>
                <a:lnTo>
                  <a:pt x="1284288" y="183469"/>
                </a:lnTo>
                <a:lnTo>
                  <a:pt x="1284288" y="180290"/>
                </a:lnTo>
                <a:lnTo>
                  <a:pt x="1284288" y="34341"/>
                </a:lnTo>
                <a:lnTo>
                  <a:pt x="1284288" y="30843"/>
                </a:lnTo>
                <a:lnTo>
                  <a:pt x="1285241" y="27345"/>
                </a:lnTo>
                <a:lnTo>
                  <a:pt x="1285876" y="23848"/>
                </a:lnTo>
                <a:lnTo>
                  <a:pt x="1287146" y="20986"/>
                </a:lnTo>
                <a:lnTo>
                  <a:pt x="1288416" y="18124"/>
                </a:lnTo>
                <a:lnTo>
                  <a:pt x="1290003" y="15262"/>
                </a:lnTo>
                <a:lnTo>
                  <a:pt x="1292226" y="12719"/>
                </a:lnTo>
                <a:lnTo>
                  <a:pt x="1294448" y="9857"/>
                </a:lnTo>
                <a:lnTo>
                  <a:pt x="1296671" y="7949"/>
                </a:lnTo>
                <a:lnTo>
                  <a:pt x="1299528" y="6041"/>
                </a:lnTo>
                <a:lnTo>
                  <a:pt x="1302068" y="4133"/>
                </a:lnTo>
                <a:lnTo>
                  <a:pt x="1305243" y="2544"/>
                </a:lnTo>
                <a:lnTo>
                  <a:pt x="1308418" y="1590"/>
                </a:lnTo>
                <a:lnTo>
                  <a:pt x="1311593" y="636"/>
                </a:lnTo>
                <a:lnTo>
                  <a:pt x="1315086" y="318"/>
                </a:lnTo>
                <a:lnTo>
                  <a:pt x="1318578" y="0"/>
                </a:lnTo>
                <a:close/>
              </a:path>
            </a:pathLst>
          </a:custGeom>
          <a:solidFill>
            <a:srgbClr val="FF3300"/>
          </a:solidFill>
          <a:ln>
            <a:noFill/>
          </a:ln>
          <a:effectLst>
            <a:innerShdw blurRad="63500" dist="50800" dir="13500000">
              <a:prstClr val="black">
                <a:alpha val="50000"/>
              </a:prstClr>
            </a:innerShdw>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12" name="椭圆 11">
            <a:extLst>
              <a:ext uri="{FF2B5EF4-FFF2-40B4-BE49-F238E27FC236}">
                <a16:creationId xmlns="" xmlns:a16="http://schemas.microsoft.com/office/drawing/2014/main" id="{63845FC5-447A-4133-ADF3-4600EBE1F7A5}"/>
              </a:ext>
            </a:extLst>
          </p:cNvPr>
          <p:cNvSpPr/>
          <p:nvPr/>
        </p:nvSpPr>
        <p:spPr>
          <a:xfrm>
            <a:off x="6617600" y="2321679"/>
            <a:ext cx="809632" cy="746267"/>
          </a:xfrm>
          <a:prstGeom prst="ellipse">
            <a:avLst/>
          </a:prstGeom>
          <a:noFill/>
          <a:ln w="57150" cmpd="thickThi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442298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E8724DFB-3DFC-45D0-9805-6D6FECB0D93B}"/>
              </a:ext>
            </a:extLst>
          </p:cNvPr>
          <p:cNvSpPr>
            <a:spLocks noGrp="1"/>
          </p:cNvSpPr>
          <p:nvPr>
            <p:ph type="title"/>
          </p:nvPr>
        </p:nvSpPr>
        <p:spPr/>
        <p:txBody>
          <a:bodyPr/>
          <a:lstStyle/>
          <a:p>
            <a:r>
              <a:rPr lang="zh-CN" altLang="en-US" sz="2800" dirty="0"/>
              <a:t>五、避免干扰原则</a:t>
            </a:r>
            <a:r>
              <a:rPr lang="zh-CN" altLang="en-US" dirty="0"/>
              <a:t/>
            </a:r>
            <a:br>
              <a:rPr lang="zh-CN" altLang="en-US" dirty="0"/>
            </a:br>
            <a:r>
              <a:rPr lang="zh-CN" altLang="en-US" dirty="0"/>
              <a:t>        凡是没有规定日程的拜访或电话都是干扰。虽然干扰未必都是不必要或不利的，但是，干 扰会中断计划中的事情，影响正常的工作。那么，常见的干扰及对策有哪些呢？</a:t>
            </a:r>
            <a:r>
              <a:rPr lang="en-US" altLang="zh-CN" dirty="0"/>
              <a:t/>
            </a:r>
            <a:br>
              <a:rPr lang="en-US" altLang="zh-CN" dirty="0"/>
            </a:br>
            <a:r>
              <a:rPr lang="en-US" altLang="zh-CN" dirty="0"/>
              <a:t/>
            </a:r>
            <a:br>
              <a:rPr lang="en-US" altLang="zh-CN" dirty="0"/>
            </a:br>
            <a:r>
              <a:rPr lang="en-US" altLang="zh-CN" b="1" dirty="0"/>
              <a:t>1. </a:t>
            </a:r>
            <a:r>
              <a:rPr lang="zh-CN" altLang="en-US" b="1" dirty="0"/>
              <a:t>来自上司的干扰 对策：</a:t>
            </a:r>
            <a:r>
              <a:rPr lang="en-US" altLang="zh-CN" dirty="0"/>
              <a:t/>
            </a:r>
            <a:br>
              <a:rPr lang="en-US" altLang="zh-CN" dirty="0"/>
            </a:br>
            <a:r>
              <a:rPr lang="en-US" altLang="zh-CN" dirty="0"/>
              <a:t>       </a:t>
            </a:r>
            <a:r>
              <a:rPr lang="zh-CN" altLang="en-US" dirty="0"/>
              <a:t>①让上司清楚知道你的工作目标；②主动约见你的上司。</a:t>
            </a:r>
            <a:r>
              <a:rPr lang="en-US" altLang="zh-CN" dirty="0"/>
              <a:t/>
            </a:r>
            <a:br>
              <a:rPr lang="en-US" altLang="zh-CN" dirty="0"/>
            </a:br>
            <a:r>
              <a:rPr lang="en-US" altLang="zh-CN" b="1" dirty="0"/>
              <a:t>2. </a:t>
            </a:r>
            <a:r>
              <a:rPr lang="zh-CN" altLang="en-US" b="1" dirty="0"/>
              <a:t>来自同事的干扰 对策：</a:t>
            </a:r>
            <a:r>
              <a:rPr lang="en-US" altLang="zh-CN" dirty="0"/>
              <a:t/>
            </a:r>
            <a:br>
              <a:rPr lang="en-US" altLang="zh-CN" dirty="0"/>
            </a:br>
            <a:r>
              <a:rPr lang="en-US" altLang="zh-CN" dirty="0"/>
              <a:t>       </a:t>
            </a:r>
            <a:r>
              <a:rPr lang="zh-CN" altLang="en-US" dirty="0"/>
              <a:t>①如果有人找你，就站起来接待他；②建议公司设立“人人安静一小时”制度。 </a:t>
            </a:r>
            <a:r>
              <a:rPr lang="en-US" altLang="zh-CN" dirty="0"/>
              <a:t/>
            </a:r>
            <a:br>
              <a:rPr lang="en-US" altLang="zh-CN" dirty="0"/>
            </a:br>
            <a:r>
              <a:rPr lang="en-US" altLang="zh-CN" b="1" dirty="0"/>
              <a:t>3. </a:t>
            </a:r>
            <a:r>
              <a:rPr lang="zh-CN" altLang="en-US" b="1" dirty="0"/>
              <a:t>来自下属的干扰 对策：</a:t>
            </a:r>
            <a:r>
              <a:rPr lang="en-US" altLang="zh-CN" dirty="0"/>
              <a:t/>
            </a:r>
            <a:br>
              <a:rPr lang="en-US" altLang="zh-CN" dirty="0"/>
            </a:br>
            <a:r>
              <a:rPr lang="en-US" altLang="zh-CN" dirty="0"/>
              <a:t>       </a:t>
            </a:r>
            <a:r>
              <a:rPr lang="zh-CN" altLang="en-US" dirty="0"/>
              <a:t>①安排固定时间供下属汇报工作；②保留固定时间供下属讨论问题；③安排其他时 间处理非紧急事件。</a:t>
            </a:r>
            <a:br>
              <a:rPr lang="zh-CN" altLang="en-US" dirty="0"/>
            </a:br>
            <a:endParaRPr lang="zh-CN" altLang="en-US" dirty="0"/>
          </a:p>
        </p:txBody>
      </p:sp>
      <p:sp>
        <p:nvSpPr>
          <p:cNvPr id="4" name="矩形 3">
            <a:extLst>
              <a:ext uri="{FF2B5EF4-FFF2-40B4-BE49-F238E27FC236}">
                <a16:creationId xmlns="" xmlns:a16="http://schemas.microsoft.com/office/drawing/2014/main" id="{DBE76D88-E053-45A7-B213-6C26A2357711}"/>
              </a:ext>
            </a:extLst>
          </p:cNvPr>
          <p:cNvSpPr/>
          <p:nvPr/>
        </p:nvSpPr>
        <p:spPr>
          <a:xfrm>
            <a:off x="0" y="2024844"/>
            <a:ext cx="428625" cy="2808312"/>
          </a:xfrm>
          <a:prstGeom prst="rect">
            <a:avLst/>
          </a:prstGeom>
          <a:solidFill>
            <a:schemeClr val="accent5">
              <a:lumMod val="75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399526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0E02E34-6B50-4E6C-ADE1-579343D3248C}"/>
              </a:ext>
            </a:extLst>
          </p:cNvPr>
          <p:cNvSpPr>
            <a:spLocks noGrp="1"/>
          </p:cNvSpPr>
          <p:nvPr>
            <p:ph type="title"/>
          </p:nvPr>
        </p:nvSpPr>
        <p:spPr/>
        <p:txBody>
          <a:bodyPr/>
          <a:lstStyle/>
          <a:p>
            <a:r>
              <a:rPr lang="zh-CN" altLang="en-US" sz="2800" dirty="0"/>
              <a:t>六、黄金时间法则</a:t>
            </a:r>
            <a:r>
              <a:rPr lang="zh-CN" altLang="en-US" dirty="0"/>
              <a:t/>
            </a:r>
            <a:br>
              <a:rPr lang="zh-CN" altLang="en-US" dirty="0"/>
            </a:br>
            <a:r>
              <a:rPr lang="zh-CN" altLang="en-US" dirty="0"/>
              <a:t>        通常人一天的变化规律为早上思维最敏捷，下午精力有所减退，晚上精力得到恢复但没有 达到高峰。在实际生活中，人的生物钟是有个体差异的，差异最大的是“百灵鸟”“夜猫子”。 从名称上我们可以看出，有人白天效率高，有人夜晚效率高。但是，不管何种类型，其生物钟的 模式设定规律是一致的，即思维敏捷、精力减退、精力恢复。</a:t>
            </a:r>
            <a:r>
              <a:rPr lang="en-US" altLang="zh-CN" dirty="0"/>
              <a:t/>
            </a:r>
            <a:br>
              <a:rPr lang="en-US" altLang="zh-CN" dirty="0"/>
            </a:br>
            <a:r>
              <a:rPr lang="en-US" altLang="zh-CN" dirty="0"/>
              <a:t>       </a:t>
            </a:r>
            <a:r>
              <a:rPr lang="zh-CN" altLang="en-US" dirty="0"/>
              <a:t>了解自己生物钟的变化规律，认真 根据自己的精力周期进行日程安排，可提高工作效率。 根据生物钟一般规律的黄金时间法则，日程安排如下。①智力任务：安排在思维敏捷阶 段，这是制定决策的最佳时间，通常是在早上；②思考性或创造性工作：精力减退期是思考、 处理信息和长期记忆的理想时间，这一时期通常是在下午；③日常工作：精力恢复期适合做需 要集中精力的日常工作或重复性工作，这个时期通常是在晚上。</a:t>
            </a:r>
            <a:br>
              <a:rPr lang="zh-CN" altLang="en-US" dirty="0"/>
            </a:br>
            <a:endParaRPr lang="zh-CN" altLang="en-US" dirty="0"/>
          </a:p>
        </p:txBody>
      </p:sp>
      <p:sp>
        <p:nvSpPr>
          <p:cNvPr id="3" name="矩形 2">
            <a:extLst>
              <a:ext uri="{FF2B5EF4-FFF2-40B4-BE49-F238E27FC236}">
                <a16:creationId xmlns="" xmlns:a16="http://schemas.microsoft.com/office/drawing/2014/main" id="{C432BF96-5244-423D-B33E-9A04031A84AD}"/>
              </a:ext>
            </a:extLst>
          </p:cNvPr>
          <p:cNvSpPr/>
          <p:nvPr/>
        </p:nvSpPr>
        <p:spPr>
          <a:xfrm>
            <a:off x="0" y="2024844"/>
            <a:ext cx="428625" cy="2808312"/>
          </a:xfrm>
          <a:prstGeom prst="rect">
            <a:avLst/>
          </a:prstGeom>
          <a:solidFill>
            <a:schemeClr val="accent5">
              <a:lumMod val="75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08455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DAB6E90-5806-4089-B89F-5E00522B226C}"/>
              </a:ext>
            </a:extLst>
          </p:cNvPr>
          <p:cNvSpPr>
            <a:spLocks noGrp="1"/>
          </p:cNvSpPr>
          <p:nvPr>
            <p:ph type="title"/>
          </p:nvPr>
        </p:nvSpPr>
        <p:spPr/>
        <p:txBody>
          <a:bodyPr/>
          <a:lstStyle/>
          <a:p>
            <a:r>
              <a:rPr lang="zh-CN" altLang="en-US" sz="2800" dirty="0"/>
              <a:t>七、大块时间法则</a:t>
            </a:r>
            <a:r>
              <a:rPr lang="zh-CN" altLang="en-US" dirty="0"/>
              <a:t/>
            </a:r>
            <a:br>
              <a:rPr lang="zh-CN" altLang="en-US" dirty="0"/>
            </a:br>
            <a:r>
              <a:rPr lang="zh-CN" altLang="en-US" dirty="0"/>
              <a:t>       大块时间法则是培养工作情绪的法则，即在前 </a:t>
            </a:r>
            <a:r>
              <a:rPr lang="en-US" altLang="zh-CN" dirty="0"/>
              <a:t>30 </a:t>
            </a:r>
            <a:r>
              <a:rPr lang="zh-CN" altLang="en-US" dirty="0"/>
              <a:t>分钟做容易做的事情，让事情看起来有 进度，在后 </a:t>
            </a:r>
            <a:r>
              <a:rPr lang="en-US" altLang="zh-CN" dirty="0"/>
              <a:t>90 </a:t>
            </a:r>
            <a:r>
              <a:rPr lang="zh-CN" altLang="en-US" dirty="0"/>
              <a:t>分钟做最重要的事情。具体方法包括：</a:t>
            </a:r>
            <a:r>
              <a:rPr lang="en-US" altLang="zh-CN" dirty="0"/>
              <a:t/>
            </a:r>
            <a:br>
              <a:rPr lang="en-US" altLang="zh-CN" dirty="0"/>
            </a:br>
            <a:r>
              <a:rPr lang="en-US" altLang="zh-CN" dirty="0"/>
              <a:t>       </a:t>
            </a:r>
            <a:r>
              <a:rPr lang="zh-CN" altLang="en-US" dirty="0"/>
              <a:t>①列举今天所有要做的事情，将其分为容 易的、重要的及其他事情，用二八原则排出事情的优先顺序；</a:t>
            </a:r>
            <a:r>
              <a:rPr lang="en-US" altLang="zh-CN" dirty="0"/>
              <a:t/>
            </a:r>
            <a:br>
              <a:rPr lang="en-US" altLang="zh-CN" dirty="0"/>
            </a:br>
            <a:r>
              <a:rPr lang="en-US" altLang="zh-CN" dirty="0"/>
              <a:t>       </a:t>
            </a:r>
            <a:r>
              <a:rPr lang="zh-CN" altLang="en-US" dirty="0"/>
              <a:t>②在前 </a:t>
            </a:r>
            <a:r>
              <a:rPr lang="en-US" altLang="zh-CN" dirty="0"/>
              <a:t>30 </a:t>
            </a:r>
            <a:r>
              <a:rPr lang="zh-CN" altLang="en-US" dirty="0"/>
              <a:t>分钟完成最容易做的事 情，时间一到，不管是否完成都要将手里的工作告一段落；</a:t>
            </a:r>
            <a:r>
              <a:rPr lang="en-US" altLang="zh-CN" dirty="0"/>
              <a:t/>
            </a:r>
            <a:br>
              <a:rPr lang="en-US" altLang="zh-CN" dirty="0"/>
            </a:br>
            <a:r>
              <a:rPr lang="en-US" altLang="zh-CN" dirty="0"/>
              <a:t>       </a:t>
            </a:r>
            <a:r>
              <a:rPr lang="zh-CN" altLang="en-US" dirty="0"/>
              <a:t>③在后 </a:t>
            </a:r>
            <a:r>
              <a:rPr lang="en-US" altLang="zh-CN" dirty="0"/>
              <a:t>90 </a:t>
            </a:r>
            <a:r>
              <a:rPr lang="zh-CN" altLang="en-US" dirty="0"/>
              <a:t>分钟完成最重要的事情， 如果顺利，可以持续工作；</a:t>
            </a:r>
            <a:r>
              <a:rPr lang="en-US" altLang="zh-CN" dirty="0"/>
              <a:t/>
            </a:r>
            <a:br>
              <a:rPr lang="en-US" altLang="zh-CN" dirty="0"/>
            </a:br>
            <a:r>
              <a:rPr lang="en-US" altLang="zh-CN" dirty="0"/>
              <a:t>       </a:t>
            </a:r>
            <a:r>
              <a:rPr lang="zh-CN" altLang="en-US" dirty="0"/>
              <a:t>④在空余时间完成遗留的容易的事情。</a:t>
            </a:r>
            <a:br>
              <a:rPr lang="zh-CN" altLang="en-US" dirty="0"/>
            </a:br>
            <a:endParaRPr lang="zh-CN" altLang="en-US" dirty="0"/>
          </a:p>
        </p:txBody>
      </p:sp>
      <p:sp>
        <p:nvSpPr>
          <p:cNvPr id="3" name="矩形 2">
            <a:extLst>
              <a:ext uri="{FF2B5EF4-FFF2-40B4-BE49-F238E27FC236}">
                <a16:creationId xmlns="" xmlns:a16="http://schemas.microsoft.com/office/drawing/2014/main" id="{E72A10FD-25E5-457E-8BBA-E61DDC4FF636}"/>
              </a:ext>
            </a:extLst>
          </p:cNvPr>
          <p:cNvSpPr/>
          <p:nvPr/>
        </p:nvSpPr>
        <p:spPr>
          <a:xfrm>
            <a:off x="0" y="2024844"/>
            <a:ext cx="428625" cy="2808312"/>
          </a:xfrm>
          <a:prstGeom prst="rect">
            <a:avLst/>
          </a:prstGeom>
          <a:solidFill>
            <a:schemeClr val="accent5">
              <a:lumMod val="75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882009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B63BAD5-2CB6-4091-9318-9DEE9794DED5}"/>
              </a:ext>
            </a:extLst>
          </p:cNvPr>
          <p:cNvSpPr>
            <a:spLocks noGrp="1"/>
          </p:cNvSpPr>
          <p:nvPr>
            <p:ph type="title"/>
          </p:nvPr>
        </p:nvSpPr>
        <p:spPr/>
        <p:txBody>
          <a:bodyPr/>
          <a:lstStyle/>
          <a:p>
            <a:r>
              <a:rPr lang="zh-CN" altLang="en-US" sz="2800" dirty="0"/>
              <a:t>八、抓大放小</a:t>
            </a:r>
            <a:r>
              <a:rPr lang="en-US" altLang="zh-CN" sz="2800" dirty="0"/>
              <a:t>——ABCD </a:t>
            </a:r>
            <a:r>
              <a:rPr lang="zh-CN" altLang="en-US" sz="2800" dirty="0"/>
              <a:t>时间管理法</a:t>
            </a:r>
            <a:br>
              <a:rPr lang="zh-CN" altLang="en-US" sz="2800" dirty="0"/>
            </a:br>
            <a:r>
              <a:rPr lang="zh-CN" altLang="en-US" sz="2800" dirty="0"/>
              <a:t>      </a:t>
            </a:r>
            <a:r>
              <a:rPr lang="zh-CN" altLang="en-US" dirty="0"/>
              <a:t>在安排计划的优先顺序时，有一种简单的 </a:t>
            </a:r>
            <a:r>
              <a:rPr lang="en-US" altLang="zh-CN" dirty="0"/>
              <a:t>ABCD </a:t>
            </a:r>
            <a:r>
              <a:rPr lang="zh-CN" altLang="en-US" dirty="0"/>
              <a:t>法非常实用。所谓 </a:t>
            </a:r>
            <a:r>
              <a:rPr lang="en-US" altLang="zh-CN" dirty="0"/>
              <a:t>ABCD </a:t>
            </a:r>
            <a:r>
              <a:rPr lang="zh-CN" altLang="en-US" dirty="0"/>
              <a:t>法，是根据自己 的目标，将计划中最为主要的事情归于 </a:t>
            </a:r>
            <a:r>
              <a:rPr lang="en-US" altLang="zh-CN" dirty="0"/>
              <a:t>A </a:t>
            </a:r>
            <a:r>
              <a:rPr lang="zh-CN" altLang="en-US" dirty="0"/>
              <a:t>类，如果 </a:t>
            </a:r>
            <a:r>
              <a:rPr lang="en-US" altLang="zh-CN" dirty="0"/>
              <a:t>A </a:t>
            </a:r>
            <a:r>
              <a:rPr lang="zh-CN" altLang="en-US" dirty="0"/>
              <a:t>类事情没有完成，后果会非常严重；将次 要的事情归于</a:t>
            </a:r>
            <a:r>
              <a:rPr lang="en-US" altLang="zh-CN" dirty="0"/>
              <a:t>B</a:t>
            </a:r>
            <a:r>
              <a:rPr lang="zh-CN" altLang="en-US" dirty="0"/>
              <a:t>类，它们需要你去做，但如果没有完成，后果也不会太严重；把那些做了更好、 不做也行、是否做都不会产生太大影响的事情归于 </a:t>
            </a:r>
            <a:r>
              <a:rPr lang="en-US" altLang="zh-CN" dirty="0"/>
              <a:t>C </a:t>
            </a:r>
            <a:r>
              <a:rPr lang="zh-CN" altLang="en-US" dirty="0"/>
              <a:t>类；把刻意交给别人去完成，或完全可以 取消、是否做没有差别的事情归为 </a:t>
            </a:r>
            <a:r>
              <a:rPr lang="en-US" altLang="zh-CN" dirty="0"/>
              <a:t>D </a:t>
            </a:r>
            <a:r>
              <a:rPr lang="zh-CN" altLang="en-US" dirty="0"/>
              <a:t>类。 </a:t>
            </a:r>
          </a:p>
        </p:txBody>
      </p:sp>
      <p:sp>
        <p:nvSpPr>
          <p:cNvPr id="3" name="矩形 2">
            <a:extLst>
              <a:ext uri="{FF2B5EF4-FFF2-40B4-BE49-F238E27FC236}">
                <a16:creationId xmlns="" xmlns:a16="http://schemas.microsoft.com/office/drawing/2014/main" id="{953CB126-7825-4469-B350-07FF5D9D5855}"/>
              </a:ext>
            </a:extLst>
          </p:cNvPr>
          <p:cNvSpPr/>
          <p:nvPr/>
        </p:nvSpPr>
        <p:spPr>
          <a:xfrm>
            <a:off x="0" y="2024844"/>
            <a:ext cx="428625" cy="2808312"/>
          </a:xfrm>
          <a:prstGeom prst="rect">
            <a:avLst/>
          </a:prstGeom>
          <a:solidFill>
            <a:schemeClr val="accent5">
              <a:lumMod val="75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279479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A48B2FC-BF66-4964-9331-D0D69E9F8695}"/>
              </a:ext>
            </a:extLst>
          </p:cNvPr>
          <p:cNvSpPr>
            <a:spLocks noGrp="1"/>
          </p:cNvSpPr>
          <p:nvPr>
            <p:ph type="title"/>
          </p:nvPr>
        </p:nvSpPr>
        <p:spPr/>
        <p:txBody>
          <a:bodyPr/>
          <a:lstStyle/>
          <a:p>
            <a:r>
              <a:rPr lang="en-US" altLang="zh-CN" sz="3200" dirty="0"/>
              <a:t>			</a:t>
            </a:r>
            <a:r>
              <a:rPr lang="zh-CN" altLang="en-US" sz="3200" dirty="0"/>
              <a:t>第五节　养成时间管理的习惯</a:t>
            </a:r>
            <a:r>
              <a:rPr lang="zh-CN" altLang="en-US" dirty="0"/>
              <a:t/>
            </a:r>
            <a:br>
              <a:rPr lang="zh-CN" altLang="en-US" dirty="0"/>
            </a:br>
            <a:r>
              <a:rPr lang="zh-CN" altLang="en-US" dirty="0"/>
              <a:t/>
            </a:r>
            <a:br>
              <a:rPr lang="zh-CN" altLang="en-US" dirty="0"/>
            </a:br>
            <a:endParaRPr lang="zh-CN" altLang="en-US" dirty="0"/>
          </a:p>
        </p:txBody>
      </p:sp>
      <p:sp>
        <p:nvSpPr>
          <p:cNvPr id="3" name="矩形 2">
            <a:extLst>
              <a:ext uri="{FF2B5EF4-FFF2-40B4-BE49-F238E27FC236}">
                <a16:creationId xmlns="" xmlns:a16="http://schemas.microsoft.com/office/drawing/2014/main" id="{B367DAA1-D89C-4022-8EB9-3A18A3D85E8A}"/>
              </a:ext>
            </a:extLst>
          </p:cNvPr>
          <p:cNvSpPr/>
          <p:nvPr/>
        </p:nvSpPr>
        <p:spPr>
          <a:xfrm>
            <a:off x="0" y="2024844"/>
            <a:ext cx="428625" cy="2808312"/>
          </a:xfrm>
          <a:prstGeom prst="rect">
            <a:avLst/>
          </a:prstGeom>
          <a:solidFill>
            <a:schemeClr val="accent5">
              <a:lumMod val="75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7">
            <a:extLst>
              <a:ext uri="{FF2B5EF4-FFF2-40B4-BE49-F238E27FC236}">
                <a16:creationId xmlns="" xmlns:a16="http://schemas.microsoft.com/office/drawing/2014/main" id="{1D546F8C-67B2-43F5-8399-6210A4D787BD}"/>
              </a:ext>
            </a:extLst>
          </p:cNvPr>
          <p:cNvSpPr>
            <a:spLocks noEditPoints="1"/>
          </p:cNvSpPr>
          <p:nvPr/>
        </p:nvSpPr>
        <p:spPr bwMode="auto">
          <a:xfrm>
            <a:off x="3041659" y="766119"/>
            <a:ext cx="353844" cy="42692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rgbClr val="548EC3"/>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 name="标题 1">
            <a:extLst>
              <a:ext uri="{FF2B5EF4-FFF2-40B4-BE49-F238E27FC236}">
                <a16:creationId xmlns="" xmlns:a16="http://schemas.microsoft.com/office/drawing/2014/main" id="{2BE4CD27-86F5-423B-8937-F259087778A3}"/>
              </a:ext>
            </a:extLst>
          </p:cNvPr>
          <p:cNvSpPr txBox="1">
            <a:spLocks/>
          </p:cNvSpPr>
          <p:nvPr/>
        </p:nvSpPr>
        <p:spPr>
          <a:xfrm>
            <a:off x="1057282" y="1885392"/>
            <a:ext cx="5534018" cy="4206489"/>
          </a:xfrm>
          <a:prstGeom prst="rect">
            <a:avLst/>
          </a:prstGeom>
        </p:spPr>
        <p:txBody>
          <a:bodyPr vert="horz" lIns="91440" tIns="45720" rIns="91440" bIns="45720" rtlCol="0" anchor="t">
            <a:normAutofit/>
          </a:bodyPr>
          <a:lstStyle>
            <a:lvl1pPr algn="l" defTabSz="914400" rtl="0" eaLnBrk="1" latinLnBrk="0" hangingPunct="1">
              <a:lnSpc>
                <a:spcPct val="130000"/>
              </a:lnSpc>
              <a:spcBef>
                <a:spcPct val="0"/>
              </a:spcBef>
              <a:buNone/>
              <a:defRPr sz="20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sz="2800" dirty="0"/>
              <a:t>一、克服拖延</a:t>
            </a:r>
            <a:r>
              <a:rPr lang="zh-CN" altLang="en-US" dirty="0"/>
              <a:t/>
            </a:r>
            <a:br>
              <a:rPr lang="zh-CN" altLang="en-US" dirty="0"/>
            </a:br>
            <a:r>
              <a:rPr lang="zh-CN" altLang="en-US" dirty="0"/>
              <a:t>    （</a:t>
            </a:r>
            <a:r>
              <a:rPr lang="en-US" altLang="zh-CN" dirty="0"/>
              <a:t>1</a:t>
            </a:r>
            <a:r>
              <a:rPr lang="zh-CN" altLang="en-US" dirty="0"/>
              <a:t>）合理规划。将要做的事进行规划安排，能马上做的就马上做，不能马上做的，制定明 确的时间。 </a:t>
            </a:r>
            <a:r>
              <a:rPr lang="en-US" altLang="zh-CN" dirty="0"/>
              <a:t/>
            </a:r>
            <a:br>
              <a:rPr lang="en-US" altLang="zh-CN" dirty="0"/>
            </a:br>
            <a:r>
              <a:rPr lang="en-US" altLang="zh-CN" dirty="0"/>
              <a:t>    </a:t>
            </a:r>
            <a:r>
              <a:rPr lang="zh-CN" altLang="en-US" dirty="0"/>
              <a:t>（</a:t>
            </a:r>
            <a:r>
              <a:rPr lang="en-US" altLang="zh-CN" dirty="0"/>
              <a:t>2</a:t>
            </a:r>
            <a:r>
              <a:rPr lang="zh-CN" altLang="en-US" dirty="0"/>
              <a:t>）化整为零。将繁杂的工作适当分解为许多小的工作，有计划、有步骤地完成任务。     </a:t>
            </a:r>
            <a:r>
              <a:rPr lang="en-US" altLang="zh-CN" dirty="0"/>
              <a:t/>
            </a:r>
            <a:br>
              <a:rPr lang="en-US" altLang="zh-CN" dirty="0"/>
            </a:br>
            <a:r>
              <a:rPr lang="en-US" altLang="zh-CN" dirty="0"/>
              <a:t>    </a:t>
            </a:r>
            <a:r>
              <a:rPr lang="zh-CN" altLang="en-US" dirty="0"/>
              <a:t>（</a:t>
            </a:r>
            <a:r>
              <a:rPr lang="en-US" altLang="zh-CN" dirty="0"/>
              <a:t>3</a:t>
            </a:r>
            <a:r>
              <a:rPr lang="zh-CN" altLang="en-US" dirty="0"/>
              <a:t>）限时完成任务。给自己一定的激励和约束。自己限定完成时间，如果按时完成则奖 励自己，否则惩罚自己。</a:t>
            </a:r>
          </a:p>
        </p:txBody>
      </p:sp>
      <p:pic>
        <p:nvPicPr>
          <p:cNvPr id="6" name="图片 5">
            <a:extLst>
              <a:ext uri="{FF2B5EF4-FFF2-40B4-BE49-F238E27FC236}">
                <a16:creationId xmlns="" xmlns:a16="http://schemas.microsoft.com/office/drawing/2014/main" id="{B7C6D7BB-64AE-47C6-A009-B5D5CF7443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91300" y="2039131"/>
            <a:ext cx="4762500" cy="3924300"/>
          </a:xfrm>
          <a:prstGeom prst="rect">
            <a:avLst/>
          </a:prstGeom>
        </p:spPr>
      </p:pic>
    </p:spTree>
    <p:extLst>
      <p:ext uri="{BB962C8B-B14F-4D97-AF65-F5344CB8AC3E}">
        <p14:creationId xmlns:p14="http://schemas.microsoft.com/office/powerpoint/2010/main" val="9209625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2A1AAEC-064B-4202-B33B-B6A5184D4F9B}"/>
              </a:ext>
            </a:extLst>
          </p:cNvPr>
          <p:cNvSpPr>
            <a:spLocks noGrp="1"/>
          </p:cNvSpPr>
          <p:nvPr>
            <p:ph type="title"/>
          </p:nvPr>
        </p:nvSpPr>
        <p:spPr>
          <a:xfrm>
            <a:off x="838200" y="657225"/>
            <a:ext cx="10515600" cy="5800724"/>
          </a:xfrm>
        </p:spPr>
        <p:txBody>
          <a:bodyPr>
            <a:normAutofit/>
          </a:bodyPr>
          <a:lstStyle/>
          <a:p>
            <a:r>
              <a:rPr lang="zh-CN" altLang="en-US" sz="3100" dirty="0"/>
              <a:t>二、善用空当时间</a:t>
            </a:r>
            <a:r>
              <a:rPr lang="zh-CN" altLang="en-US" sz="3200" dirty="0"/>
              <a:t/>
            </a:r>
            <a:br>
              <a:rPr lang="zh-CN" altLang="en-US" sz="3200" dirty="0"/>
            </a:br>
            <a:r>
              <a:rPr lang="zh-CN" altLang="en-US" sz="3200" dirty="0"/>
              <a:t>   </a:t>
            </a:r>
            <a:r>
              <a:rPr lang="zh-CN" altLang="en-US" dirty="0"/>
              <a:t>（</a:t>
            </a:r>
            <a:r>
              <a:rPr lang="en-US" altLang="zh-CN" dirty="0"/>
              <a:t>1</a:t>
            </a:r>
            <a:r>
              <a:rPr lang="zh-CN" altLang="en-US" dirty="0"/>
              <a:t>）善用一切空当时间。我们需要采用一切可能的方式和手段充分利用每一分钟。</a:t>
            </a:r>
            <a:r>
              <a:rPr lang="en-US" altLang="zh-CN" dirty="0"/>
              <a:t/>
            </a:r>
            <a:br>
              <a:rPr lang="en-US" altLang="zh-CN" dirty="0"/>
            </a:br>
            <a:r>
              <a:rPr lang="en-US" altLang="zh-CN" dirty="0"/>
              <a:t>	</a:t>
            </a:r>
            <a:r>
              <a:rPr lang="zh-CN" altLang="en-US" dirty="0"/>
              <a:t>①并列式，即在同一时间里做两件事，如在做饭、散步，或者是上下班的路上，都可以适当 地一心两用。</a:t>
            </a:r>
            <a:r>
              <a:rPr lang="en-US" altLang="zh-CN" dirty="0"/>
              <a:t/>
            </a:r>
            <a:br>
              <a:rPr lang="en-US" altLang="zh-CN" dirty="0"/>
            </a:br>
            <a:r>
              <a:rPr lang="en-US" altLang="zh-CN" dirty="0"/>
              <a:t>	</a:t>
            </a:r>
            <a:r>
              <a:rPr lang="zh-CN" altLang="en-US" dirty="0"/>
              <a:t>②嵌入式，即在空白的零碎时间里加进充实的内容。 </a:t>
            </a:r>
            <a:r>
              <a:rPr lang="en-US" altLang="zh-CN" dirty="0"/>
              <a:t/>
            </a:r>
            <a:br>
              <a:rPr lang="en-US" altLang="zh-CN" dirty="0"/>
            </a:br>
            <a:r>
              <a:rPr lang="en-US" altLang="zh-CN" dirty="0"/>
              <a:t>	</a:t>
            </a:r>
            <a:r>
              <a:rPr lang="zh-CN" altLang="en-US" dirty="0"/>
              <a:t>③压缩式，即在必要的时候延长自己某次活动的时间，把其间的零碎时间压缩到最低限 度，免去很长的过渡时间。 </a:t>
            </a:r>
            <a:r>
              <a:rPr lang="en-US" altLang="zh-CN" dirty="0"/>
              <a:t/>
            </a:r>
            <a:br>
              <a:rPr lang="en-US" altLang="zh-CN" dirty="0"/>
            </a:br>
            <a:r>
              <a:rPr lang="en-US" altLang="zh-CN" dirty="0"/>
              <a:t>     </a:t>
            </a:r>
            <a:r>
              <a:rPr lang="zh-CN" altLang="en-US" dirty="0"/>
              <a:t>（</a:t>
            </a:r>
            <a:r>
              <a:rPr lang="en-US" altLang="zh-CN" dirty="0"/>
              <a:t>2</a:t>
            </a:r>
            <a:r>
              <a:rPr lang="zh-CN" altLang="en-US" dirty="0"/>
              <a:t>）逆势操作赚取时间。将逆势操作原则运用在时间管理上，就是别人干这件事的时候 我偏不去干，等没人干的时候我再去干。</a:t>
            </a:r>
            <a:r>
              <a:rPr lang="en-US" altLang="zh-CN" dirty="0"/>
              <a:t/>
            </a:r>
            <a:br>
              <a:rPr lang="en-US" altLang="zh-CN" dirty="0"/>
            </a:br>
            <a:r>
              <a:rPr lang="en-US" altLang="zh-CN" dirty="0"/>
              <a:t>     </a:t>
            </a:r>
            <a:r>
              <a:rPr lang="zh-CN" altLang="en-US" dirty="0"/>
              <a:t>（</a:t>
            </a:r>
            <a:r>
              <a:rPr lang="en-US" altLang="zh-CN" dirty="0"/>
              <a:t>3</a:t>
            </a:r>
            <a:r>
              <a:rPr lang="zh-CN" altLang="en-US" dirty="0"/>
              <a:t>）合零为整。日常工作中，人们总会被一些琐事牵绊，它们不是很重要，但又必须去做。这 些事情虽然不需要花费很多时间，做起来也并不复杂，但它们造成了时间的分散，打断工作思路。</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en-US" dirty="0"/>
          </a:p>
        </p:txBody>
      </p:sp>
      <p:sp>
        <p:nvSpPr>
          <p:cNvPr id="3" name="矩形 2">
            <a:extLst>
              <a:ext uri="{FF2B5EF4-FFF2-40B4-BE49-F238E27FC236}">
                <a16:creationId xmlns="" xmlns:a16="http://schemas.microsoft.com/office/drawing/2014/main" id="{B0686D69-3248-4E33-82D1-3A37EB1DF774}"/>
              </a:ext>
            </a:extLst>
          </p:cNvPr>
          <p:cNvSpPr/>
          <p:nvPr/>
        </p:nvSpPr>
        <p:spPr>
          <a:xfrm>
            <a:off x="0" y="2024844"/>
            <a:ext cx="428625" cy="2808312"/>
          </a:xfrm>
          <a:prstGeom prst="rect">
            <a:avLst/>
          </a:prstGeom>
          <a:solidFill>
            <a:schemeClr val="accent5">
              <a:lumMod val="75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942746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AF09FDB-1399-447D-8710-8594AD666D0C}"/>
              </a:ext>
            </a:extLst>
          </p:cNvPr>
          <p:cNvSpPr>
            <a:spLocks noGrp="1"/>
          </p:cNvSpPr>
          <p:nvPr>
            <p:ph type="title"/>
          </p:nvPr>
        </p:nvSpPr>
        <p:spPr/>
        <p:txBody>
          <a:bodyPr/>
          <a:lstStyle/>
          <a:p>
            <a:r>
              <a:rPr lang="zh-CN" altLang="en-US" sz="2800" dirty="0"/>
              <a:t>三、让每一分钟更有价值</a:t>
            </a:r>
            <a:r>
              <a:rPr lang="zh-CN" altLang="en-US" dirty="0"/>
              <a:t/>
            </a:r>
            <a:br>
              <a:rPr lang="zh-CN" altLang="en-US" dirty="0"/>
            </a:br>
            <a:r>
              <a:rPr lang="zh-CN" altLang="en-US" dirty="0"/>
              <a:t>       李开复说过：“我一直认为人生的时间是有限并不可变的，所以要有效率地用每一分钟，不 用好就是一种浪费。” </a:t>
            </a:r>
            <a:r>
              <a:rPr lang="en-US" altLang="zh-CN" dirty="0"/>
              <a:t/>
            </a:r>
            <a:br>
              <a:rPr lang="en-US" altLang="zh-CN" dirty="0"/>
            </a:br>
            <a:r>
              <a:rPr lang="en-US" altLang="zh-CN" dirty="0"/>
              <a:t>       </a:t>
            </a:r>
            <a:r>
              <a:rPr lang="zh-CN" altLang="en-US" dirty="0"/>
              <a:t>充分利用每一分钟，让每一分钟都体现出应有的价值，提升单位时间内的价值产出，缩短取得 成果所需要耗费的时间，提升行动速度，在有限的时间内尽可能做更多的事情，提高执行效率。</a:t>
            </a:r>
            <a:br>
              <a:rPr lang="zh-CN" altLang="en-US" dirty="0"/>
            </a:br>
            <a:endParaRPr lang="zh-CN" altLang="en-US" dirty="0"/>
          </a:p>
        </p:txBody>
      </p:sp>
      <p:sp>
        <p:nvSpPr>
          <p:cNvPr id="3" name="矩形 2">
            <a:extLst>
              <a:ext uri="{FF2B5EF4-FFF2-40B4-BE49-F238E27FC236}">
                <a16:creationId xmlns="" xmlns:a16="http://schemas.microsoft.com/office/drawing/2014/main" id="{ACFA8E2F-9A58-4470-9D34-9267D17C2902}"/>
              </a:ext>
            </a:extLst>
          </p:cNvPr>
          <p:cNvSpPr/>
          <p:nvPr/>
        </p:nvSpPr>
        <p:spPr>
          <a:xfrm>
            <a:off x="0" y="2024844"/>
            <a:ext cx="428625" cy="2808312"/>
          </a:xfrm>
          <a:prstGeom prst="rect">
            <a:avLst/>
          </a:prstGeom>
          <a:solidFill>
            <a:schemeClr val="accent5">
              <a:lumMod val="75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983471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BDCE496-CC14-4ED1-96F5-385253F14D98}"/>
              </a:ext>
            </a:extLst>
          </p:cNvPr>
          <p:cNvSpPr>
            <a:spLocks noGrp="1"/>
          </p:cNvSpPr>
          <p:nvPr>
            <p:ph type="title"/>
          </p:nvPr>
        </p:nvSpPr>
        <p:spPr/>
        <p:txBody>
          <a:bodyPr>
            <a:normAutofit/>
          </a:bodyPr>
          <a:lstStyle/>
          <a:p>
            <a:r>
              <a:rPr lang="en-US" altLang="zh-CN" sz="36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3600" kern="1200" dirty="0">
                <a:solidFill>
                  <a:schemeClr val="tx1"/>
                </a:solidFill>
                <a:effectLst/>
                <a:latin typeface="微软雅黑" panose="020B0503020204020204" pitchFamily="34" charset="-122"/>
                <a:ea typeface="微软雅黑" panose="020B0503020204020204" pitchFamily="34" charset="-122"/>
                <a:cs typeface="+mj-cs"/>
              </a:rPr>
              <a:t>第</a:t>
            </a:r>
            <a:r>
              <a:rPr lang="zh-CN" altLang="en-US" sz="3600" kern="1200" dirty="0">
                <a:solidFill>
                  <a:schemeClr val="tx1"/>
                </a:solidFill>
                <a:effectLst/>
                <a:latin typeface="微软雅黑" panose="020B0503020204020204" pitchFamily="34" charset="-122"/>
                <a:ea typeface="微软雅黑" panose="020B0503020204020204" pitchFamily="34" charset="-122"/>
                <a:cs typeface="+mj-cs"/>
              </a:rPr>
              <a:t>六</a:t>
            </a:r>
            <a:r>
              <a:rPr lang="zh-CN" altLang="zh-CN" sz="3600" kern="1200" dirty="0">
                <a:solidFill>
                  <a:schemeClr val="tx1"/>
                </a:solidFill>
                <a:effectLst/>
                <a:latin typeface="微软雅黑" panose="020B0503020204020204" pitchFamily="34" charset="-122"/>
                <a:ea typeface="微软雅黑" panose="020B0503020204020204" pitchFamily="34" charset="-122"/>
                <a:cs typeface="+mj-cs"/>
              </a:rPr>
              <a:t>节</a:t>
            </a:r>
            <a:r>
              <a:rPr lang="en-US" altLang="zh-CN" sz="36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3600" kern="1200" dirty="0">
                <a:solidFill>
                  <a:schemeClr val="tx1"/>
                </a:solidFill>
                <a:effectLst/>
                <a:latin typeface="微软雅黑" panose="020B0503020204020204" pitchFamily="34" charset="-122"/>
                <a:ea typeface="微软雅黑" panose="020B0503020204020204" pitchFamily="34" charset="-122"/>
                <a:cs typeface="+mj-cs"/>
              </a:rPr>
              <a:t>有效的时间管理</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一、有效的时间管理</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学会有效的时间管理方法不仅仅表示学会组织和安排职业任务的策略，而且还表示要学会改变自身的东西。</a:t>
            </a:r>
          </a:p>
          <a:p>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1.</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摆脱完美主义</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在职业生涯中，完美主义是造成压力的主要根源，也是造成时间浪费的主要原因之一。完美主义者往往错误地相信某件事情花的时间越多，它就一定做得越好。这种观念忽视了报酬递减定律，这一定律在时间管理方面，在帕雷托的时间原理或者</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80</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20</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原理中得到最精辟的表述。</a:t>
            </a:r>
          </a:p>
          <a:p>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en-US" dirty="0"/>
          </a:p>
        </p:txBody>
      </p:sp>
      <p:sp>
        <p:nvSpPr>
          <p:cNvPr id="3" name="矩形 2">
            <a:extLst>
              <a:ext uri="{FF2B5EF4-FFF2-40B4-BE49-F238E27FC236}">
                <a16:creationId xmlns="" xmlns:a16="http://schemas.microsoft.com/office/drawing/2014/main" id="{5F32C0EF-4242-4C10-8B0A-32E465BD8DE3}"/>
              </a:ext>
            </a:extLst>
          </p:cNvPr>
          <p:cNvSpPr/>
          <p:nvPr/>
        </p:nvSpPr>
        <p:spPr>
          <a:xfrm>
            <a:off x="0" y="2024844"/>
            <a:ext cx="428625" cy="2808312"/>
          </a:xfrm>
          <a:prstGeom prst="rect">
            <a:avLst/>
          </a:prstGeom>
          <a:solidFill>
            <a:schemeClr val="accent5">
              <a:lumMod val="75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7">
            <a:extLst>
              <a:ext uri="{FF2B5EF4-FFF2-40B4-BE49-F238E27FC236}">
                <a16:creationId xmlns="" xmlns:a16="http://schemas.microsoft.com/office/drawing/2014/main" id="{2A41CD05-D757-4133-99DC-5AC95ED642A4}"/>
              </a:ext>
            </a:extLst>
          </p:cNvPr>
          <p:cNvSpPr>
            <a:spLocks noEditPoints="1"/>
          </p:cNvSpPr>
          <p:nvPr/>
        </p:nvSpPr>
        <p:spPr bwMode="auto">
          <a:xfrm>
            <a:off x="3084521" y="794695"/>
            <a:ext cx="353844" cy="42692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rgbClr val="548EC3"/>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184109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6A02E30-3F0E-45E8-9930-237AE66A5D15}"/>
              </a:ext>
            </a:extLst>
          </p:cNvPr>
          <p:cNvSpPr>
            <a:spLocks noGrp="1"/>
          </p:cNvSpPr>
          <p:nvPr>
            <p:ph type="title"/>
          </p:nvPr>
        </p:nvSpPr>
        <p:spPr/>
        <p:txBody>
          <a:bodyPr/>
          <a:lstStyle/>
          <a:p>
            <a:r>
              <a:rPr lang="en-US" altLang="zh-CN" dirty="0"/>
              <a:t>        </a:t>
            </a:r>
            <a:r>
              <a:rPr lang="zh-CN" altLang="zh-CN" dirty="0"/>
              <a:t>以意大利经济学家维尔弗雷多•帕雷托（</a:t>
            </a:r>
            <a:r>
              <a:rPr lang="en-US" altLang="zh-CN" dirty="0"/>
              <a:t>1848</a:t>
            </a:r>
            <a:r>
              <a:rPr lang="zh-CN" altLang="zh-CN" dirty="0"/>
              <a:t>－－</a:t>
            </a:r>
            <a:r>
              <a:rPr lang="en-US" altLang="zh-CN" dirty="0"/>
              <a:t>1923</a:t>
            </a:r>
            <a:r>
              <a:rPr lang="zh-CN" altLang="zh-CN" dirty="0"/>
              <a:t>）命名的帕雷托时间原理告诉我们：无论处于什么系统中，其趋势都是有些组成要素会比其他组成要素产生大得多的利润；总要素的</a:t>
            </a:r>
            <a:r>
              <a:rPr lang="en-US" altLang="zh-CN" dirty="0"/>
              <a:t>20</a:t>
            </a:r>
            <a:r>
              <a:rPr lang="zh-CN" altLang="zh-CN" dirty="0"/>
              <a:t>％是高产量者，</a:t>
            </a:r>
            <a:r>
              <a:rPr lang="en-US" altLang="zh-CN" dirty="0"/>
              <a:t>80</a:t>
            </a:r>
            <a:r>
              <a:rPr lang="zh-CN" altLang="zh-CN" dirty="0"/>
              <a:t>％是低产量者；而高产量者能生产总利润的</a:t>
            </a:r>
            <a:r>
              <a:rPr lang="en-US" altLang="zh-CN" dirty="0"/>
              <a:t>80</a:t>
            </a:r>
            <a:r>
              <a:rPr lang="zh-CN" altLang="zh-CN" dirty="0"/>
              <a:t>％，低产量者只能产生</a:t>
            </a:r>
            <a:r>
              <a:rPr lang="en-US" altLang="zh-CN" dirty="0"/>
              <a:t>20</a:t>
            </a:r>
            <a:r>
              <a:rPr lang="zh-CN" altLang="zh-CN" dirty="0"/>
              <a:t>％的利润。就时间管理和生产率而言，它暗示你花费在某件事情上的</a:t>
            </a:r>
            <a:r>
              <a:rPr lang="en-US" altLang="zh-CN" dirty="0"/>
              <a:t>20</a:t>
            </a:r>
            <a:r>
              <a:rPr lang="zh-CN" altLang="zh-CN" dirty="0"/>
              <a:t>％的时间可能会产生</a:t>
            </a:r>
            <a:r>
              <a:rPr lang="en-US" altLang="zh-CN" dirty="0"/>
              <a:t>80</a:t>
            </a:r>
            <a:r>
              <a:rPr lang="zh-CN" altLang="zh-CN" dirty="0"/>
              <a:t>％的最终产量。而你剩下的</a:t>
            </a:r>
            <a:r>
              <a:rPr lang="en-US" altLang="zh-CN" dirty="0"/>
              <a:t>80</a:t>
            </a:r>
            <a:r>
              <a:rPr lang="zh-CN" altLang="zh-CN" dirty="0"/>
              <a:t>％时间仅仅会获得</a:t>
            </a:r>
            <a:r>
              <a:rPr lang="en-US" altLang="zh-CN" dirty="0"/>
              <a:t>20</a:t>
            </a:r>
            <a:r>
              <a:rPr lang="zh-CN" altLang="zh-CN" dirty="0"/>
              <a:t>％的最终产量。甚至在写作这样一类具有特性的生活中，这个时间原理也是倾向于适用的。花大约</a:t>
            </a:r>
            <a:r>
              <a:rPr lang="en-US" altLang="zh-CN" dirty="0"/>
              <a:t>20</a:t>
            </a:r>
            <a:r>
              <a:rPr lang="zh-CN" altLang="zh-CN" dirty="0"/>
              <a:t>％的时间来激起灵感就能使</a:t>
            </a:r>
            <a:r>
              <a:rPr lang="en-US" altLang="zh-CN" dirty="0"/>
              <a:t>80</a:t>
            </a:r>
            <a:r>
              <a:rPr lang="zh-CN" altLang="zh-CN" dirty="0"/>
              <a:t>％的工作得到完成；同时，</a:t>
            </a:r>
            <a:r>
              <a:rPr lang="en-US" altLang="zh-CN" dirty="0"/>
              <a:t>80</a:t>
            </a:r>
            <a:r>
              <a:rPr lang="zh-CN" altLang="zh-CN" dirty="0"/>
              <a:t>％花在修订、编辑、推敲和监视电脑游标的时间就只能完成余下的</a:t>
            </a:r>
            <a:r>
              <a:rPr lang="en-US" altLang="zh-CN" dirty="0"/>
              <a:t>20</a:t>
            </a:r>
            <a:r>
              <a:rPr lang="zh-CN" altLang="zh-CN" dirty="0"/>
              <a:t>％。</a:t>
            </a:r>
            <a:endParaRPr lang="zh-CN" altLang="en-US" dirty="0"/>
          </a:p>
        </p:txBody>
      </p:sp>
      <p:sp>
        <p:nvSpPr>
          <p:cNvPr id="3" name="矩形 2">
            <a:extLst>
              <a:ext uri="{FF2B5EF4-FFF2-40B4-BE49-F238E27FC236}">
                <a16:creationId xmlns="" xmlns:a16="http://schemas.microsoft.com/office/drawing/2014/main" id="{1DA367A7-2EBB-4821-9D19-176ADAB88B8A}"/>
              </a:ext>
            </a:extLst>
          </p:cNvPr>
          <p:cNvSpPr/>
          <p:nvPr/>
        </p:nvSpPr>
        <p:spPr>
          <a:xfrm>
            <a:off x="0" y="2024844"/>
            <a:ext cx="428625" cy="2808312"/>
          </a:xfrm>
          <a:prstGeom prst="rect">
            <a:avLst/>
          </a:prstGeom>
          <a:solidFill>
            <a:schemeClr val="accent5">
              <a:lumMod val="75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41177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B6C5F17-1FB0-420D-99BD-6BAEBDBF6CE4}"/>
              </a:ext>
            </a:extLst>
          </p:cNvPr>
          <p:cNvSpPr>
            <a:spLocks noGrp="1"/>
          </p:cNvSpPr>
          <p:nvPr>
            <p:ph type="title"/>
          </p:nvPr>
        </p:nvSpPr>
        <p:spPr/>
        <p:txBody>
          <a:bodyPr/>
          <a:lstStyle/>
          <a:p>
            <a:r>
              <a:rPr lang="en-US" altLang="zh-CN" b="1" dirty="0"/>
              <a:t>2.</a:t>
            </a:r>
            <a:r>
              <a:rPr lang="zh-CN" altLang="zh-CN" b="1" dirty="0"/>
              <a:t>珍贵性</a:t>
            </a:r>
            <a:r>
              <a:rPr lang="en-US" altLang="zh-CN" dirty="0"/>
              <a:t/>
            </a:r>
            <a:br>
              <a:rPr lang="en-US" altLang="zh-CN" dirty="0"/>
            </a:br>
            <a:r>
              <a:rPr lang="en-US" altLang="zh-CN" dirty="0"/>
              <a:t>       </a:t>
            </a:r>
            <a:r>
              <a:rPr lang="zh-CN" altLang="en-US" dirty="0"/>
              <a:t>本杰明</a:t>
            </a:r>
            <a:r>
              <a:rPr lang="en-US" altLang="zh-CN" dirty="0"/>
              <a:t>·</a:t>
            </a:r>
            <a:r>
              <a:rPr lang="zh-CN" altLang="en-US" dirty="0"/>
              <a:t>富兰克林把时间比作金钱，并告诫世人：“你热爱生命吗？请不要浪费时间，因为 它是生命的一部分。” 在“</a:t>
            </a:r>
            <a:r>
              <a:rPr lang="en-US" altLang="zh-CN" dirty="0"/>
              <a:t/>
            </a:r>
            <a:br>
              <a:rPr lang="en-US" altLang="zh-CN" dirty="0"/>
            </a:br>
            <a:r>
              <a:rPr lang="en-US" altLang="zh-CN" dirty="0"/>
              <a:t>       </a:t>
            </a:r>
            <a:r>
              <a:rPr lang="zh-CN" altLang="en-US" dirty="0"/>
              <a:t>时间就是金钱”这个比喻的启发下，有一个更为形象的比喻就是：昨天是过期的支票， 明天是期票，今天是钞票，用吧！</a:t>
            </a:r>
            <a:r>
              <a:rPr lang="en-US" altLang="zh-CN" dirty="0"/>
              <a:t/>
            </a:r>
            <a:br>
              <a:rPr lang="en-US" altLang="zh-CN" dirty="0"/>
            </a:br>
            <a:r>
              <a:rPr lang="en-US" altLang="zh-CN" dirty="0"/>
              <a:t>      </a:t>
            </a:r>
            <a:r>
              <a:rPr lang="zh-CN" altLang="en-US" dirty="0"/>
              <a:t> 时间的珍贵性主要体现在其有限性，即每个人的生命总会有一个尽头，并且不可重来。</a:t>
            </a:r>
            <a:r>
              <a:rPr lang="en-US" altLang="zh-CN" dirty="0"/>
              <a:t/>
            </a:r>
            <a:br>
              <a:rPr lang="en-US" altLang="zh-CN" dirty="0"/>
            </a:br>
            <a:r>
              <a:rPr lang="en-US" altLang="zh-CN" b="1" dirty="0"/>
              <a:t>3.</a:t>
            </a:r>
            <a:r>
              <a:rPr lang="zh-CN" altLang="zh-CN" b="1" dirty="0"/>
              <a:t>效用性</a:t>
            </a:r>
            <a:r>
              <a:rPr lang="zh-CN" altLang="en-US" dirty="0"/>
              <a:t/>
            </a:r>
            <a:br>
              <a:rPr lang="zh-CN" altLang="en-US" dirty="0"/>
            </a:br>
            <a:r>
              <a:rPr lang="zh-CN" altLang="en-US" dirty="0"/>
              <a:t>        时间的效用就是人们在单位时间内创造的价值，这种效用值的大小和人的能力及从事的 活动有关。如果用金钱来衡量，这也就造成了贫富之间的差异。当然时间的效用还可以体现在 其他方面，对于医生来说是治愈患者的数量和成功率，对于教师来说是学生的知识和技能的掌 握，对于学生来说是知识的获得和个人修养的提升。</a:t>
            </a:r>
            <a:r>
              <a:rPr lang="zh-CN" altLang="zh-CN" dirty="0"/>
              <a:t/>
            </a:r>
            <a:br>
              <a:rPr lang="zh-CN" altLang="zh-CN" dirty="0"/>
            </a:br>
            <a:r>
              <a:rPr lang="en-US" altLang="zh-CN" dirty="0"/>
              <a:t>	</a:t>
            </a:r>
            <a:endParaRPr lang="zh-CN" altLang="en-US" dirty="0"/>
          </a:p>
        </p:txBody>
      </p:sp>
      <p:sp>
        <p:nvSpPr>
          <p:cNvPr id="6" name="矩形 5">
            <a:extLst>
              <a:ext uri="{FF2B5EF4-FFF2-40B4-BE49-F238E27FC236}">
                <a16:creationId xmlns="" xmlns:a16="http://schemas.microsoft.com/office/drawing/2014/main" id="{E124EE32-CC1E-472E-8817-C573E5F7AF93}"/>
              </a:ext>
            </a:extLst>
          </p:cNvPr>
          <p:cNvSpPr/>
          <p:nvPr/>
        </p:nvSpPr>
        <p:spPr>
          <a:xfrm>
            <a:off x="0" y="2024844"/>
            <a:ext cx="428625" cy="2808312"/>
          </a:xfrm>
          <a:prstGeom prst="rect">
            <a:avLst/>
          </a:prstGeom>
          <a:solidFill>
            <a:schemeClr val="accent5">
              <a:lumMod val="75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4112422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0CC4385-AA05-4B98-9BA6-37FD7C84F165}"/>
              </a:ext>
            </a:extLst>
          </p:cNvPr>
          <p:cNvSpPr>
            <a:spLocks noGrp="1"/>
          </p:cNvSpPr>
          <p:nvPr>
            <p:ph type="title"/>
          </p:nvPr>
        </p:nvSpPr>
        <p:spPr/>
        <p:txBody>
          <a:bodyPr>
            <a:normAutofit/>
          </a:bodyPr>
          <a:lstStyle/>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显然</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80</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20</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的比率并非固定不变的，对于极端的拖延时间、浪费时间者和完美主义者来说，高产量与低产量之间的比率可能比</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80</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20</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还糟得多；而对于正确的时间管理者来说比率又会好得多。因此，关键在于我们改变帕雷托时间原理的力量。帕雷托时间原理只是作为一个指引来告诉我们不掌握工作的主动权将会发生的情况。一旦我们理解了这个原理，我们就能对于花在一项任务上大比例的时间能否真的产生同量的结果这个问题有一个实际的看法。是否我在某项特别任务上所花的</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80</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％的时间只产生我的结果的</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20</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％呢？为了得到一两处令人生疑的改进而额外花时间，对某事进行一遍又一遍的重温，这样花时间果真花得对吗？在实施一项任务以前用于思考和讨论这项任务的一时间真是对最后结果有贡献吗？</a:t>
            </a:r>
          </a:p>
          <a:p>
            <a:endParaRPr lang="zh-CN" altLang="en-US" dirty="0"/>
          </a:p>
        </p:txBody>
      </p:sp>
      <p:sp>
        <p:nvSpPr>
          <p:cNvPr id="3" name="矩形 2">
            <a:extLst>
              <a:ext uri="{FF2B5EF4-FFF2-40B4-BE49-F238E27FC236}">
                <a16:creationId xmlns="" xmlns:a16="http://schemas.microsoft.com/office/drawing/2014/main" id="{6BA8AF26-72FA-455B-B3A2-EF8DA02D30C4}"/>
              </a:ext>
            </a:extLst>
          </p:cNvPr>
          <p:cNvSpPr/>
          <p:nvPr/>
        </p:nvSpPr>
        <p:spPr>
          <a:xfrm>
            <a:off x="0" y="2024844"/>
            <a:ext cx="428625" cy="2808312"/>
          </a:xfrm>
          <a:prstGeom prst="rect">
            <a:avLst/>
          </a:prstGeom>
          <a:solidFill>
            <a:schemeClr val="accent5">
              <a:lumMod val="75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986271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1176CFF-54DE-4956-91B7-82F7CDD73E3C}"/>
              </a:ext>
            </a:extLst>
          </p:cNvPr>
          <p:cNvSpPr>
            <a:spLocks noGrp="1"/>
          </p:cNvSpPr>
          <p:nvPr>
            <p:ph type="title"/>
          </p:nvPr>
        </p:nvSpPr>
        <p:spPr/>
        <p:txBody>
          <a:bodyPr>
            <a:normAutofit/>
          </a:bodyPr>
          <a:lstStyle/>
          <a:p>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2.</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不要太忙碌</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现实生活中，我们有时会有这样的感觉：忙忙碌碌却任何事情也没干成。我说的任何事情也没干，意思是指那些无论对我们自己还是对他人来说都没有真正价值的东西。这就是错误的时间管理达到了最糟糕的地步。由于忙忙碌碌，我们便没有时间去查看身边究竟需要做些什么，没有时间制定目标和着手干我们有优先权的任务，没有时间评估一下我们所做的那么多的事情为什么实际上只等于这么少。我们没有任何时间和空间来休息、充电、酝酿新观点、关注我们的身心健康和世界的发展。</a:t>
            </a:r>
          </a:p>
          <a:p>
            <a:endParaRPr lang="zh-CN" altLang="en-US" dirty="0"/>
          </a:p>
        </p:txBody>
      </p:sp>
      <p:sp>
        <p:nvSpPr>
          <p:cNvPr id="3" name="矩形 2">
            <a:extLst>
              <a:ext uri="{FF2B5EF4-FFF2-40B4-BE49-F238E27FC236}">
                <a16:creationId xmlns="" xmlns:a16="http://schemas.microsoft.com/office/drawing/2014/main" id="{790E8F9D-ECC5-40F7-90EB-66136B9667FB}"/>
              </a:ext>
            </a:extLst>
          </p:cNvPr>
          <p:cNvSpPr/>
          <p:nvPr/>
        </p:nvSpPr>
        <p:spPr>
          <a:xfrm>
            <a:off x="0" y="2024844"/>
            <a:ext cx="428625" cy="2808312"/>
          </a:xfrm>
          <a:prstGeom prst="rect">
            <a:avLst/>
          </a:prstGeom>
          <a:solidFill>
            <a:schemeClr val="accent5">
              <a:lumMod val="75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 xmlns:a16="http://schemas.microsoft.com/office/drawing/2014/main" id="{D4CF7714-1798-4F0B-8DBC-3A628613E827}"/>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5600" b="94600" l="10000" r="90000">
                        <a14:foregroundMark x1="43600" y1="44000" x2="43600" y2="44000"/>
                        <a14:foregroundMark x1="53800" y1="51800" x2="53800" y2="51800"/>
                        <a14:foregroundMark x1="70600" y1="55000" x2="70600" y2="55000"/>
                        <a14:foregroundMark x1="58200" y1="26800" x2="58200" y2="26800"/>
                        <a14:foregroundMark x1="48400" y1="15200" x2="48400" y2="15200"/>
                        <a14:foregroundMark x1="46000" y1="29200" x2="46000" y2="29200"/>
                        <a14:foregroundMark x1="45600" y1="32600" x2="45600" y2="32600"/>
                        <a14:foregroundMark x1="51600" y1="35000" x2="51600" y2="35000"/>
                        <a14:foregroundMark x1="52200" y1="31000" x2="52200" y2="31000"/>
                        <a14:foregroundMark x1="55200" y1="28400" x2="55200" y2="28400"/>
                        <a14:foregroundMark x1="46600" y1="35200" x2="46600" y2="35200"/>
                      </a14:backgroundRemoval>
                    </a14:imgEffect>
                  </a14:imgLayer>
                </a14:imgProps>
              </a:ext>
              <a:ext uri="{28A0092B-C50C-407E-A947-70E740481C1C}">
                <a14:useLocalDpi xmlns:a14="http://schemas.microsoft.com/office/drawing/2010/main" val="0"/>
              </a:ext>
            </a:extLst>
          </a:blip>
          <a:srcRect b="5000"/>
          <a:stretch/>
        </p:blipFill>
        <p:spPr>
          <a:xfrm>
            <a:off x="7986711" y="3192977"/>
            <a:ext cx="2686051" cy="2551748"/>
          </a:xfrm>
          <a:prstGeom prst="rect">
            <a:avLst/>
          </a:prstGeom>
        </p:spPr>
      </p:pic>
    </p:spTree>
    <p:extLst>
      <p:ext uri="{BB962C8B-B14F-4D97-AF65-F5344CB8AC3E}">
        <p14:creationId xmlns:p14="http://schemas.microsoft.com/office/powerpoint/2010/main" val="42755606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10EE6EA-5D56-46A6-B954-A122BE3C3E32}"/>
              </a:ext>
            </a:extLst>
          </p:cNvPr>
          <p:cNvSpPr>
            <a:spLocks noGrp="1"/>
          </p:cNvSpPr>
          <p:nvPr>
            <p:ph type="title"/>
          </p:nvPr>
        </p:nvSpPr>
        <p:spPr/>
        <p:txBody>
          <a:bodyPr>
            <a:normAutofit/>
          </a:bodyPr>
          <a:lstStyle/>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可是，无论我们的忙碌有无实际目的，都很有必要记住这个有时在管理训练中引用的规则，那就是：如果你忙碌得不能休息，那你就太忙了。我们只有让自己得到充分的休息，才能提高工作效率。一个粗略的经验之谈是——你绝不应该忙碌得：</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每天睡觉前没有一小时的休息时间（为了你的睡眠）；</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每天没有一小时追求某种爱好（为了你健全的心智）；</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每周没有至少四次、每次半小时的锻炼（为了你的身体）；</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每天饭后没有两个半小时不受干扰的时间（为了你的消化系统）。</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这就是说，每天平均至少要有</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4</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个半小时不用工作的时间。这时间并不多，粗略地假定每天有</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8</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个小时用于睡觉，你每天仍然有</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11</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个多小时可以花在工作上。这当然是绰绰有余的，尤其是如果你能把这</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11</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个小时安排得实用合理。</a:t>
            </a:r>
          </a:p>
          <a:p>
            <a:endParaRPr lang="zh-CN" altLang="en-US" dirty="0"/>
          </a:p>
        </p:txBody>
      </p:sp>
      <p:sp>
        <p:nvSpPr>
          <p:cNvPr id="3" name="矩形 2">
            <a:extLst>
              <a:ext uri="{FF2B5EF4-FFF2-40B4-BE49-F238E27FC236}">
                <a16:creationId xmlns="" xmlns:a16="http://schemas.microsoft.com/office/drawing/2014/main" id="{D2D69693-2E01-435D-B115-5B3FFDF2B0F2}"/>
              </a:ext>
            </a:extLst>
          </p:cNvPr>
          <p:cNvSpPr/>
          <p:nvPr/>
        </p:nvSpPr>
        <p:spPr>
          <a:xfrm>
            <a:off x="0" y="2024844"/>
            <a:ext cx="428625" cy="2808312"/>
          </a:xfrm>
          <a:prstGeom prst="rect">
            <a:avLst/>
          </a:prstGeom>
          <a:solidFill>
            <a:schemeClr val="accent5">
              <a:lumMod val="75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346389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A834E52-E2A4-4A99-8207-1662FA7D6E0C}"/>
              </a:ext>
            </a:extLst>
          </p:cNvPr>
          <p:cNvSpPr>
            <a:spLocks noGrp="1"/>
          </p:cNvSpPr>
          <p:nvPr>
            <p:ph type="title"/>
          </p:nvPr>
        </p:nvSpPr>
        <p:spPr/>
        <p:txBody>
          <a:bodyPr>
            <a:normAutofit/>
          </a:bodyPr>
          <a:lstStyle/>
          <a:p>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3.</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懂得何时干何事</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为了有效地管理时间，注意你自己的生理节奏，制定出相应的日间工作计划。一项工作在你处在最佳状态时可能只花</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10</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分钟就能完成，而在你处于欠佳状态时可能要花双倍的时间才能完成。如果你感觉在早上更能有效地处理问题和产生新想法，那么就用这个时间来干你比较有创造性的工作，而把日常的事情放到下午去做。如果你感觉早晨情绪不佳，午餐后心情较好，那么把接受访问和会见客户一类的工作推迟到午后去做。如果你在下午</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3</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点左右感到疲倦和烦躁不安，那么就利用这个时间去完成那些让你走出办公室的任务。</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大多数人会感到把日常工作带到家中做要比在上班时做乏味一倍。无论你的生理节奏如何，你最好努力在办公时间内完成你的日常工作，如果你不得不把工作带回家中的话，必须保证这些工作是比较有趣的。不管怎么说，假如你经常将日常工作带回家中，它暗示你已经出现了不妥现象。要么是你没有把时间安排好，要么是你白天的工作负荷太重。无论是哪个原因，你都应采取补救的办法。</a:t>
            </a:r>
          </a:p>
          <a:p>
            <a:endParaRPr lang="zh-CN" altLang="en-US" dirty="0"/>
          </a:p>
        </p:txBody>
      </p:sp>
      <p:sp>
        <p:nvSpPr>
          <p:cNvPr id="3" name="矩形 2">
            <a:extLst>
              <a:ext uri="{FF2B5EF4-FFF2-40B4-BE49-F238E27FC236}">
                <a16:creationId xmlns="" xmlns:a16="http://schemas.microsoft.com/office/drawing/2014/main" id="{A8071135-8E11-4E42-8E54-F22A57438E02}"/>
              </a:ext>
            </a:extLst>
          </p:cNvPr>
          <p:cNvSpPr/>
          <p:nvPr/>
        </p:nvSpPr>
        <p:spPr>
          <a:xfrm>
            <a:off x="0" y="2024844"/>
            <a:ext cx="428625" cy="2808312"/>
          </a:xfrm>
          <a:prstGeom prst="rect">
            <a:avLst/>
          </a:prstGeom>
          <a:solidFill>
            <a:schemeClr val="accent5">
              <a:lumMod val="75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649012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118CF5D-4C74-4611-803D-F39E98268D46}"/>
              </a:ext>
            </a:extLst>
          </p:cNvPr>
          <p:cNvSpPr>
            <a:spLocks noGrp="1"/>
          </p:cNvSpPr>
          <p:nvPr>
            <p:ph type="title"/>
          </p:nvPr>
        </p:nvSpPr>
        <p:spPr/>
        <p:txBody>
          <a:bodyPr>
            <a:normAutofit/>
          </a:bodyPr>
          <a:lstStyle/>
          <a:p>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4.</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在积极的情绪下开始和结束一天的工作</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积极的情绪在你完成任务的过程中起着很大的促进作用。下面介绍三种帮助你创造积极情绪的有效策略：</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每天开始工作时，要保证有一件愉快的事情在盼望之中，哪怕是件微小的事情。你可以在开始工作之前做一件有趣的事情，喝一杯咖啡，照料一下办公室里的花草或整理一下书架，但不要被吸引去与同事聊天。虽然这样做是有趣的，但它却浪费了你很多的时间，并且还会使你的工作前奏缺乏以往的吸引力。</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下决心每天都在相同的时间开始工作，并要持之以恒。无论你使用什么技巧来让自己在轻松愉快的情绪下投入一天的工作，你都应保证在规定的时间开始你的第一个任务。这样你不仅能避免工作之前不知不觉地浪费掉</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10</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分钟时间（它很容易会扩展到</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15</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分钟，然后</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30</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分钟），而且还可以将你的心境转到工作状态中。</a:t>
            </a:r>
          </a:p>
          <a:p>
            <a:endParaRPr lang="zh-CN" altLang="en-US" dirty="0"/>
          </a:p>
        </p:txBody>
      </p:sp>
      <p:sp>
        <p:nvSpPr>
          <p:cNvPr id="3" name="矩形 2">
            <a:extLst>
              <a:ext uri="{FF2B5EF4-FFF2-40B4-BE49-F238E27FC236}">
                <a16:creationId xmlns="" xmlns:a16="http://schemas.microsoft.com/office/drawing/2014/main" id="{EDCA54BB-AF17-468D-8892-D83503784494}"/>
              </a:ext>
            </a:extLst>
          </p:cNvPr>
          <p:cNvSpPr/>
          <p:nvPr/>
        </p:nvSpPr>
        <p:spPr>
          <a:xfrm>
            <a:off x="0" y="2024844"/>
            <a:ext cx="428625" cy="2808312"/>
          </a:xfrm>
          <a:prstGeom prst="rect">
            <a:avLst/>
          </a:prstGeom>
          <a:solidFill>
            <a:schemeClr val="accent5">
              <a:lumMod val="75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188372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6DF8379-F69B-4ADC-8406-8F96BDE65F41}"/>
              </a:ext>
            </a:extLst>
          </p:cNvPr>
          <p:cNvSpPr>
            <a:spLocks noGrp="1"/>
          </p:cNvSpPr>
          <p:nvPr>
            <p:ph type="title"/>
          </p:nvPr>
        </p:nvSpPr>
        <p:spPr/>
        <p:txBody>
          <a:bodyPr>
            <a:normAutofit/>
          </a:bodyPr>
          <a:lstStyle/>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设法做到对第二天的任务以及其先后次序了如指掌，这样你才不会浪费时间去思考从哪里着手这一个吓人的问题。一个确保你这样做的方法是：在前一天工作结束之前，列一张第二天任务排列表，然后把任务表放在你的书桌上，以便确切了解从何处着手。</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如果你想有效地管理时间，在积极的情绪下开始一天的工作是很重要的。同样，在积极的情绪下结束一天的工作也很重要。假如你是以一种对周围的一切人和物都感到厌烦的情绪来结束一天的工作，那么你对第二天重新工作并不会有太大的热情。而要确保你有一个积极情绪的最好方法就是把当日所有工作都完成。只有这样，你才会对一天的劳动感到满意。你可以制定出一天的计划安排来帮助自己实现这个目标，这样到下午结束工作之前，你就会有一个短暂的喘息时间。你可以用这段时间做一件令人愉快和相对缓和的工作，而不至于为完成一切任务而狂热地工作到最后一分钟。</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假如你在竭尽全力以后，一天的工作仍未达到满意的效果，你不用浪费时间进行不必要的思虑，明天情况会好起来的，至少会变得比较好。不过，即使情形并非如此，对不尽如人意的事情进行无休止的思考也是无济于事的。回顾发生的一切，汲取一天的教训。</a:t>
            </a:r>
          </a:p>
          <a:p>
            <a:endParaRPr lang="zh-CN" altLang="en-US" dirty="0"/>
          </a:p>
        </p:txBody>
      </p:sp>
      <p:sp>
        <p:nvSpPr>
          <p:cNvPr id="3" name="矩形 2">
            <a:extLst>
              <a:ext uri="{FF2B5EF4-FFF2-40B4-BE49-F238E27FC236}">
                <a16:creationId xmlns="" xmlns:a16="http://schemas.microsoft.com/office/drawing/2014/main" id="{45413151-BE2D-42E6-9C8B-43B100E78022}"/>
              </a:ext>
            </a:extLst>
          </p:cNvPr>
          <p:cNvSpPr/>
          <p:nvPr/>
        </p:nvSpPr>
        <p:spPr>
          <a:xfrm>
            <a:off x="0" y="2024844"/>
            <a:ext cx="428625" cy="2808312"/>
          </a:xfrm>
          <a:prstGeom prst="rect">
            <a:avLst/>
          </a:prstGeom>
          <a:solidFill>
            <a:schemeClr val="accent5">
              <a:lumMod val="75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18781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FDC0CEC-B0E1-4850-BE60-12457EF77CDD}"/>
              </a:ext>
            </a:extLst>
          </p:cNvPr>
          <p:cNvSpPr>
            <a:spLocks noGrp="1"/>
          </p:cNvSpPr>
          <p:nvPr>
            <p:ph type="title"/>
          </p:nvPr>
        </p:nvSpPr>
        <p:spPr/>
        <p:txBody>
          <a:bodyPr>
            <a:normAutofit/>
          </a:bodyPr>
          <a:lstStyle/>
          <a:p>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5.</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不要推延不愉快的工作</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我们总爱把不喜欢的工作延期到“以后”再做。然而，假如这些工作目前不受欢迎，它们也不可能变得以后会受欢迎一些。况且，在此期间，我们心里总是惦记着还有工作等待着我们去完成。因此，现在就把它们完成，不仅可以扫除任务的障碍，而且还可以消除内疚的情感。</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拖延不愉快的任务还有另一个弊端，它会造成任务的堆积。我们面对的不是一两件任务，而是半打或者更多的任务，你会走到将它们忘记得一干二净的地步，有时还会造成惨重的损失。在遇到不喜欢的任务时，你要牢记一个永恒的原理，这个原理就是：做事情的惟一办法就是去做它。这个法则值得强调，因为它是正确的时间管理的最卓越秘诀。认识它、采纳它和将它付诸行动，这时你已经赢得了时间管理中战斗的大半胜利。这个法则的推论更简单，同时也很值得强调，那就是：无论需要你做什么，如果可能，你应该现在就做。</a:t>
            </a:r>
          </a:p>
          <a:p>
            <a:endParaRPr lang="zh-CN" altLang="en-US" dirty="0"/>
          </a:p>
        </p:txBody>
      </p:sp>
      <p:sp>
        <p:nvSpPr>
          <p:cNvPr id="3" name="矩形 2">
            <a:extLst>
              <a:ext uri="{FF2B5EF4-FFF2-40B4-BE49-F238E27FC236}">
                <a16:creationId xmlns="" xmlns:a16="http://schemas.microsoft.com/office/drawing/2014/main" id="{073B8279-FF8B-46CB-AE2F-7321E656D41E}"/>
              </a:ext>
            </a:extLst>
          </p:cNvPr>
          <p:cNvSpPr/>
          <p:nvPr/>
        </p:nvSpPr>
        <p:spPr>
          <a:xfrm>
            <a:off x="0" y="2024844"/>
            <a:ext cx="428625" cy="2808312"/>
          </a:xfrm>
          <a:prstGeom prst="rect">
            <a:avLst/>
          </a:prstGeom>
          <a:solidFill>
            <a:schemeClr val="accent5">
              <a:lumMod val="75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239941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FE3CD51-5852-4236-9C64-802F9009EEAC}"/>
              </a:ext>
            </a:extLst>
          </p:cNvPr>
          <p:cNvSpPr>
            <a:spLocks noGrp="1"/>
          </p:cNvSpPr>
          <p:nvPr>
            <p:ph type="title"/>
          </p:nvPr>
        </p:nvSpPr>
        <p:spPr/>
        <p:txBody>
          <a:bodyPr>
            <a:normAutofit/>
          </a:bodyPr>
          <a:lstStyle/>
          <a:p>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6.</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不要耽搁作决定</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同样法则是适用于作决定的：作决定的惟一办法就是去决定它。当然，如果这些决定还需要依赖情报资料，而目前这些情报资料还未到手，或者很明显时机并未成熟，那么把它们耽搁一下是恰当的。但是，只要你一获得这些情报资料，同时时机已到，如果你仍然采取犹豫不决的态度，你不但会浪费机会，而且会浪费时间。记住，也许你不太可能做出一个完美无瑕的决定，但至少你可以作出一个最好的决定。</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b="1" dirty="0"/>
              <a:t>7.</a:t>
            </a:r>
            <a:r>
              <a:rPr lang="zh-CN" altLang="zh-CN" b="1" dirty="0"/>
              <a:t>宁主动先行，毋被动随从</a:t>
            </a:r>
            <a:br>
              <a:rPr lang="zh-CN" altLang="zh-CN" b="1" dirty="0"/>
            </a:br>
            <a:r>
              <a:rPr lang="en-US" altLang="zh-CN" dirty="0"/>
              <a:t>       </a:t>
            </a:r>
            <a:r>
              <a:rPr lang="zh-CN" altLang="zh-CN" dirty="0"/>
              <a:t>主动先行与被动随从相比较，我们显然会主张前者。主动先行的意思是预先估计可能发生的事情，并随时准备一旦时机成熟就采取适当行动。主动先行者通常是先行一步的人，他们总是显得时地两宜，并且比其他人都更加消息灵通。我们很多人都喜欢过安乐的生活，因此热衷于充当被动的随从者，我们对刚刚冒出来的挑战和时机并未警觉，结果，挑战剥夺了我们的席位，或者机会在我们面前流逝，而我们甚至还未真正意识到它们来到面前。</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en-US" dirty="0"/>
          </a:p>
        </p:txBody>
      </p:sp>
      <p:sp>
        <p:nvSpPr>
          <p:cNvPr id="3" name="矩形 2">
            <a:extLst>
              <a:ext uri="{FF2B5EF4-FFF2-40B4-BE49-F238E27FC236}">
                <a16:creationId xmlns="" xmlns:a16="http://schemas.microsoft.com/office/drawing/2014/main" id="{918B34E9-CB00-4DA4-9C26-2C95F83C960D}"/>
              </a:ext>
            </a:extLst>
          </p:cNvPr>
          <p:cNvSpPr/>
          <p:nvPr/>
        </p:nvSpPr>
        <p:spPr>
          <a:xfrm>
            <a:off x="0" y="2024844"/>
            <a:ext cx="428625" cy="2808312"/>
          </a:xfrm>
          <a:prstGeom prst="rect">
            <a:avLst/>
          </a:prstGeom>
          <a:solidFill>
            <a:schemeClr val="accent5">
              <a:lumMod val="75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7658490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8969B67-BE53-4CB3-89C1-D49D86393460}"/>
              </a:ext>
            </a:extLst>
          </p:cNvPr>
          <p:cNvSpPr>
            <a:spLocks noGrp="1"/>
          </p:cNvSpPr>
          <p:nvPr>
            <p:ph type="title"/>
          </p:nvPr>
        </p:nvSpPr>
        <p:spPr/>
        <p:txBody>
          <a:bodyPr>
            <a:normAutofit/>
          </a:bodyPr>
          <a:lstStyle/>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事物总是不以人们的意志为转移的。要生存就要经历变化、生长、退化和重新生长这个过程。要使自己在这一过程中成功地运转，我们就必须随着这一过程的变化而变化；我们越是能掌握这一变化而不是等待着它来驱使我们，我们就越可能成功。</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你应该经常抽时间坐下来对可能发生的将来情况进行估计，正像你坐下来对刚刚流逝的过去进行反思一样，以此来培养自己主动先行的能力。绘制一张表格，记录下今后的发展和危机，用</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1</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5</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的排列分别给它们以恰当的等级，且认清那些等级较高的部分可能对你产生的影响，并思考一旦它们真的出现时你将采取的最佳行动。</a:t>
            </a:r>
          </a:p>
          <a:p>
            <a:endParaRPr lang="zh-CN" altLang="en-US" dirty="0"/>
          </a:p>
        </p:txBody>
      </p:sp>
      <p:sp>
        <p:nvSpPr>
          <p:cNvPr id="3" name="矩形 2">
            <a:extLst>
              <a:ext uri="{FF2B5EF4-FFF2-40B4-BE49-F238E27FC236}">
                <a16:creationId xmlns="" xmlns:a16="http://schemas.microsoft.com/office/drawing/2014/main" id="{23FFC167-B5B2-4827-9E52-5ACEA5C5F00F}"/>
              </a:ext>
            </a:extLst>
          </p:cNvPr>
          <p:cNvSpPr/>
          <p:nvPr/>
        </p:nvSpPr>
        <p:spPr>
          <a:xfrm>
            <a:off x="0" y="2024844"/>
            <a:ext cx="428625" cy="2808312"/>
          </a:xfrm>
          <a:prstGeom prst="rect">
            <a:avLst/>
          </a:prstGeom>
          <a:solidFill>
            <a:schemeClr val="accent5">
              <a:lumMod val="75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9220309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13480DB-B307-4D40-A967-7404BF51997B}"/>
              </a:ext>
            </a:extLst>
          </p:cNvPr>
          <p:cNvSpPr>
            <a:spLocks noGrp="1"/>
          </p:cNvSpPr>
          <p:nvPr>
            <p:ph type="title"/>
          </p:nvPr>
        </p:nvSpPr>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二、走出时间管理的盲区</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掌控了自己的时间，就掌控了自己的未来。时间管理，是管理者落实工作目标、提高工作效率的重要方法和手段，它是长期坚持才养成的好习惯，也是自我管理的重要组成部分。在时间管理上容易出现的六大问题包括：</a:t>
            </a:r>
          </a:p>
          <a:p>
            <a:pPr>
              <a:buClr>
                <a:srgbClr val="FF5050"/>
              </a:buClr>
            </a:pP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1.</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计划管理“空”。</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应重视计划的拟定以避免徒劳无功。所谓计划，即指未来行动纲领的先期决策。计划拟定大致要指出：“你要往哪里去？”以及“你要怎么走？”这是实际采取行动之前的一种思考模式。倘若你不做这一番的思考与盘算，则你必将沦为一位随波逐流迷失自我的人。人人都有计划安排，却容易犯下面的毛病。一是制定计划一厢情愿，二是制定计划不从实际出发，要知道拍脑袋式的时间管理计划是注定要流产的。</a:t>
            </a:r>
          </a:p>
          <a:p>
            <a:endParaRPr lang="zh-CN" altLang="en-US" dirty="0"/>
          </a:p>
        </p:txBody>
      </p:sp>
      <p:sp>
        <p:nvSpPr>
          <p:cNvPr id="3" name="矩形 2">
            <a:extLst>
              <a:ext uri="{FF2B5EF4-FFF2-40B4-BE49-F238E27FC236}">
                <a16:creationId xmlns="" xmlns:a16="http://schemas.microsoft.com/office/drawing/2014/main" id="{C9AB4793-BF4F-40C7-B235-E789D996CEC2}"/>
              </a:ext>
            </a:extLst>
          </p:cNvPr>
          <p:cNvSpPr/>
          <p:nvPr/>
        </p:nvSpPr>
        <p:spPr>
          <a:xfrm>
            <a:off x="0" y="2024844"/>
            <a:ext cx="428625" cy="2808312"/>
          </a:xfrm>
          <a:prstGeom prst="rect">
            <a:avLst/>
          </a:prstGeom>
          <a:solidFill>
            <a:schemeClr val="accent5">
              <a:lumMod val="75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410449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E389E0F-C105-4B0D-9F87-BA30C6C6936E}"/>
              </a:ext>
            </a:extLst>
          </p:cNvPr>
          <p:cNvSpPr>
            <a:spLocks noGrp="1"/>
          </p:cNvSpPr>
          <p:nvPr>
            <p:ph type="title"/>
          </p:nvPr>
        </p:nvSpPr>
        <p:spPr/>
        <p:txBody>
          <a:bodyPr>
            <a:normAutofit/>
          </a:bodyPr>
          <a:lstStyle/>
          <a:p>
            <a:r>
              <a:rPr lang="en-US" altLang="zh-CN" sz="32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3200" kern="1200" dirty="0">
                <a:solidFill>
                  <a:schemeClr val="tx1"/>
                </a:solidFill>
                <a:effectLst/>
                <a:latin typeface="微软雅黑" panose="020B0503020204020204" pitchFamily="34" charset="-122"/>
                <a:ea typeface="微软雅黑" panose="020B0503020204020204" pitchFamily="34" charset="-122"/>
                <a:cs typeface="+mj-cs"/>
              </a:rPr>
              <a:t>第二节</a:t>
            </a:r>
            <a:r>
              <a:rPr lang="en-US" altLang="zh-CN" sz="32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3200" kern="1200" dirty="0">
                <a:solidFill>
                  <a:schemeClr val="tx1"/>
                </a:solidFill>
                <a:effectLst/>
                <a:latin typeface="微软雅黑" panose="020B0503020204020204" pitchFamily="34" charset="-122"/>
                <a:ea typeface="微软雅黑" panose="020B0503020204020204" pitchFamily="34" charset="-122"/>
                <a:cs typeface="+mj-cs"/>
              </a:rPr>
              <a:t>认识时间管理</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一、时间管理</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如何面对时间的流动而进行自我的管理，其所持的态度是将过去作为现在改善的参考，把未来作为现在努力的方向，而好好地把握现在，立刻去运用正确的方法做正确的事。这便是时间管理的涵义。</a:t>
            </a:r>
          </a:p>
          <a:p>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en-US" dirty="0"/>
          </a:p>
        </p:txBody>
      </p:sp>
      <p:sp>
        <p:nvSpPr>
          <p:cNvPr id="3" name="矩形 2">
            <a:extLst>
              <a:ext uri="{FF2B5EF4-FFF2-40B4-BE49-F238E27FC236}">
                <a16:creationId xmlns="" xmlns:a16="http://schemas.microsoft.com/office/drawing/2014/main" id="{8CB9DF5C-63D6-444E-8A48-FCD9E9D9F4CB}"/>
              </a:ext>
            </a:extLst>
          </p:cNvPr>
          <p:cNvSpPr/>
          <p:nvPr/>
        </p:nvSpPr>
        <p:spPr>
          <a:xfrm>
            <a:off x="0" y="2024844"/>
            <a:ext cx="428625" cy="2808312"/>
          </a:xfrm>
          <a:prstGeom prst="rect">
            <a:avLst/>
          </a:prstGeom>
          <a:solidFill>
            <a:schemeClr val="accent5">
              <a:lumMod val="75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7">
            <a:extLst>
              <a:ext uri="{FF2B5EF4-FFF2-40B4-BE49-F238E27FC236}">
                <a16:creationId xmlns="" xmlns:a16="http://schemas.microsoft.com/office/drawing/2014/main" id="{D8D820CB-A17F-4625-9038-A33E8799ECA4}"/>
              </a:ext>
            </a:extLst>
          </p:cNvPr>
          <p:cNvSpPr>
            <a:spLocks noEditPoints="1"/>
          </p:cNvSpPr>
          <p:nvPr/>
        </p:nvSpPr>
        <p:spPr bwMode="auto">
          <a:xfrm>
            <a:off x="3127385" y="766119"/>
            <a:ext cx="353844" cy="42692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rgbClr val="548EC3"/>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nvGrpSpPr>
          <p:cNvPr id="5" name="组合 4">
            <a:extLst>
              <a:ext uri="{FF2B5EF4-FFF2-40B4-BE49-F238E27FC236}">
                <a16:creationId xmlns="" xmlns:a16="http://schemas.microsoft.com/office/drawing/2014/main" id="{C7DB6176-D688-455A-944E-40C442EE1129}"/>
              </a:ext>
            </a:extLst>
          </p:cNvPr>
          <p:cNvGrpSpPr/>
          <p:nvPr/>
        </p:nvGrpSpPr>
        <p:grpSpPr>
          <a:xfrm>
            <a:off x="2424120" y="3429000"/>
            <a:ext cx="2847968" cy="2792026"/>
            <a:chOff x="2017569" y="2294999"/>
            <a:chExt cx="2277355" cy="2308154"/>
          </a:xfrm>
        </p:grpSpPr>
        <p:grpSp>
          <p:nvGrpSpPr>
            <p:cNvPr id="6" name="组合 5">
              <a:extLst>
                <a:ext uri="{FF2B5EF4-FFF2-40B4-BE49-F238E27FC236}">
                  <a16:creationId xmlns="" xmlns:a16="http://schemas.microsoft.com/office/drawing/2014/main" id="{A6C4F1A9-4061-4E4A-AE8C-5B0A44121D9C}"/>
                </a:ext>
              </a:extLst>
            </p:cNvPr>
            <p:cNvGrpSpPr/>
            <p:nvPr/>
          </p:nvGrpSpPr>
          <p:grpSpPr>
            <a:xfrm>
              <a:off x="2017569" y="2294999"/>
              <a:ext cx="2268000" cy="2268001"/>
              <a:chOff x="3176814" y="2273198"/>
              <a:chExt cx="4093048" cy="5177482"/>
            </a:xfrm>
          </p:grpSpPr>
          <p:sp>
            <p:nvSpPr>
              <p:cNvPr id="21" name="椭圆 20">
                <a:extLst>
                  <a:ext uri="{FF2B5EF4-FFF2-40B4-BE49-F238E27FC236}">
                    <a16:creationId xmlns="" xmlns:a16="http://schemas.microsoft.com/office/drawing/2014/main" id="{E313580D-897E-4B77-8CAA-B4F33F0263E0}"/>
                  </a:ext>
                </a:extLst>
              </p:cNvPr>
              <p:cNvSpPr/>
              <p:nvPr/>
            </p:nvSpPr>
            <p:spPr>
              <a:xfrm>
                <a:off x="3176814" y="2273198"/>
                <a:ext cx="4093048" cy="5177482"/>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 xmlns:a16="http://schemas.microsoft.com/office/drawing/2014/main" id="{2553AAF7-5856-45BB-9787-39A99DA5E8EF}"/>
                  </a:ext>
                </a:extLst>
              </p:cNvPr>
              <p:cNvSpPr/>
              <p:nvPr/>
            </p:nvSpPr>
            <p:spPr>
              <a:xfrm>
                <a:off x="3274268" y="2396471"/>
                <a:ext cx="3898141" cy="4930935"/>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圆角矩形 35">
              <a:extLst>
                <a:ext uri="{FF2B5EF4-FFF2-40B4-BE49-F238E27FC236}">
                  <a16:creationId xmlns="" xmlns:a16="http://schemas.microsoft.com/office/drawing/2014/main" id="{238DF0D2-3310-4DE2-853E-6E476F7C36E0}"/>
                </a:ext>
              </a:extLst>
            </p:cNvPr>
            <p:cNvSpPr/>
            <p:nvPr/>
          </p:nvSpPr>
          <p:spPr>
            <a:xfrm rot="18866618">
              <a:off x="2358098" y="3615182"/>
              <a:ext cx="1203767" cy="77273"/>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36">
              <a:extLst>
                <a:ext uri="{FF2B5EF4-FFF2-40B4-BE49-F238E27FC236}">
                  <a16:creationId xmlns="" xmlns:a16="http://schemas.microsoft.com/office/drawing/2014/main" id="{993E76FE-2CA6-4CC8-9CA9-3AA827BB9CF2}"/>
                </a:ext>
              </a:extLst>
            </p:cNvPr>
            <p:cNvSpPr/>
            <p:nvPr/>
          </p:nvSpPr>
          <p:spPr>
            <a:xfrm rot="16200000">
              <a:off x="2780324" y="2950687"/>
              <a:ext cx="790290" cy="47802"/>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37">
              <a:extLst>
                <a:ext uri="{FF2B5EF4-FFF2-40B4-BE49-F238E27FC236}">
                  <a16:creationId xmlns="" xmlns:a16="http://schemas.microsoft.com/office/drawing/2014/main" id="{1E14C9D0-6DEC-459A-BAAF-642B9761A68A}"/>
                </a:ext>
              </a:extLst>
            </p:cNvPr>
            <p:cNvSpPr/>
            <p:nvPr/>
          </p:nvSpPr>
          <p:spPr>
            <a:xfrm>
              <a:off x="3218080" y="3369733"/>
              <a:ext cx="540763" cy="45719"/>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 xmlns:a16="http://schemas.microsoft.com/office/drawing/2014/main" id="{623ECBFA-7FAE-4F1E-BDF6-08F648750682}"/>
                </a:ext>
              </a:extLst>
            </p:cNvPr>
            <p:cNvGrpSpPr/>
            <p:nvPr/>
          </p:nvGrpSpPr>
          <p:grpSpPr>
            <a:xfrm>
              <a:off x="3047606" y="3302732"/>
              <a:ext cx="252535" cy="252535"/>
              <a:chOff x="3176814" y="2273198"/>
              <a:chExt cx="4093048" cy="5177482"/>
            </a:xfrm>
            <a:solidFill>
              <a:schemeClr val="bg1"/>
            </a:solidFill>
          </p:grpSpPr>
          <p:sp>
            <p:nvSpPr>
              <p:cNvPr id="19" name="椭圆 18">
                <a:extLst>
                  <a:ext uri="{FF2B5EF4-FFF2-40B4-BE49-F238E27FC236}">
                    <a16:creationId xmlns="" xmlns:a16="http://schemas.microsoft.com/office/drawing/2014/main" id="{68CE0D26-041F-4719-9989-2230A0A67EBE}"/>
                  </a:ext>
                </a:extLst>
              </p:cNvPr>
              <p:cNvSpPr/>
              <p:nvPr/>
            </p:nvSpPr>
            <p:spPr>
              <a:xfrm>
                <a:off x="3176814" y="2273198"/>
                <a:ext cx="4093048" cy="5177482"/>
              </a:xfrm>
              <a:prstGeom prst="ellipse">
                <a:avLst/>
              </a:prstGeom>
              <a:grp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 xmlns:a16="http://schemas.microsoft.com/office/drawing/2014/main" id="{C7F9A3E2-BAD9-4205-B67C-87620CAE2D9E}"/>
                  </a:ext>
                </a:extLst>
              </p:cNvPr>
              <p:cNvSpPr/>
              <p:nvPr/>
            </p:nvSpPr>
            <p:spPr>
              <a:xfrm>
                <a:off x="3274268" y="2396471"/>
                <a:ext cx="3898141" cy="493093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椭圆 10">
              <a:extLst>
                <a:ext uri="{FF2B5EF4-FFF2-40B4-BE49-F238E27FC236}">
                  <a16:creationId xmlns="" xmlns:a16="http://schemas.microsoft.com/office/drawing/2014/main" id="{A07BE728-5BD2-4483-81BE-55FCA8104EAC}"/>
                </a:ext>
              </a:extLst>
            </p:cNvPr>
            <p:cNvSpPr/>
            <p:nvPr/>
          </p:nvSpPr>
          <p:spPr>
            <a:xfrm>
              <a:off x="2071569" y="3321515"/>
              <a:ext cx="228600" cy="2286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 xmlns:a16="http://schemas.microsoft.com/office/drawing/2014/main" id="{408DE59B-5CCB-4323-B911-0B43EABC9C39}"/>
                </a:ext>
              </a:extLst>
            </p:cNvPr>
            <p:cNvSpPr/>
            <p:nvPr/>
          </p:nvSpPr>
          <p:spPr>
            <a:xfrm>
              <a:off x="4066324" y="3321515"/>
              <a:ext cx="228600" cy="2286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 xmlns:a16="http://schemas.microsoft.com/office/drawing/2014/main" id="{627BAE0E-113F-4FEE-8850-45E2B2666911}"/>
                </a:ext>
              </a:extLst>
            </p:cNvPr>
            <p:cNvSpPr/>
            <p:nvPr/>
          </p:nvSpPr>
          <p:spPr>
            <a:xfrm>
              <a:off x="3037268" y="4374553"/>
              <a:ext cx="228600" cy="2286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 xmlns:a16="http://schemas.microsoft.com/office/drawing/2014/main" id="{F46C429B-0426-4046-A68F-78E270D58C9A}"/>
                </a:ext>
              </a:extLst>
            </p:cNvPr>
            <p:cNvSpPr/>
            <p:nvPr/>
          </p:nvSpPr>
          <p:spPr>
            <a:xfrm>
              <a:off x="3065529" y="2308846"/>
              <a:ext cx="228600" cy="2286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 xmlns:a16="http://schemas.microsoft.com/office/drawing/2014/main" id="{BA67A572-7AE9-45D0-81AF-6D38B104119C}"/>
                </a:ext>
              </a:extLst>
            </p:cNvPr>
            <p:cNvSpPr/>
            <p:nvPr/>
          </p:nvSpPr>
          <p:spPr>
            <a:xfrm>
              <a:off x="2357702" y="2695794"/>
              <a:ext cx="153251" cy="15325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 xmlns:a16="http://schemas.microsoft.com/office/drawing/2014/main" id="{489C20DE-3696-4EA4-9E30-872B723882B9}"/>
                </a:ext>
              </a:extLst>
            </p:cNvPr>
            <p:cNvSpPr/>
            <p:nvPr/>
          </p:nvSpPr>
          <p:spPr>
            <a:xfrm>
              <a:off x="2357703" y="4060956"/>
              <a:ext cx="153251" cy="15325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 xmlns:a16="http://schemas.microsoft.com/office/drawing/2014/main" id="{D45403CF-3638-450F-AE0B-2E085B673563}"/>
                </a:ext>
              </a:extLst>
            </p:cNvPr>
            <p:cNvSpPr/>
            <p:nvPr/>
          </p:nvSpPr>
          <p:spPr>
            <a:xfrm>
              <a:off x="3739791" y="4110581"/>
              <a:ext cx="153251" cy="15325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 xmlns:a16="http://schemas.microsoft.com/office/drawing/2014/main" id="{00DFD750-A3DB-42D7-AB2E-F6FF22964E39}"/>
                </a:ext>
              </a:extLst>
            </p:cNvPr>
            <p:cNvSpPr/>
            <p:nvPr/>
          </p:nvSpPr>
          <p:spPr>
            <a:xfrm>
              <a:off x="3758841" y="2650882"/>
              <a:ext cx="153251" cy="15325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a:extLst>
              <a:ext uri="{FF2B5EF4-FFF2-40B4-BE49-F238E27FC236}">
                <a16:creationId xmlns="" xmlns:a16="http://schemas.microsoft.com/office/drawing/2014/main" id="{B7C6091A-4641-470C-B143-890BE7A881D8}"/>
              </a:ext>
            </a:extLst>
          </p:cNvPr>
          <p:cNvGrpSpPr/>
          <p:nvPr/>
        </p:nvGrpSpPr>
        <p:grpSpPr>
          <a:xfrm>
            <a:off x="5032595" y="2827769"/>
            <a:ext cx="7182105" cy="3372159"/>
            <a:chOff x="5058210" y="2800296"/>
            <a:chExt cx="7182105" cy="3372159"/>
          </a:xfrm>
        </p:grpSpPr>
        <p:grpSp>
          <p:nvGrpSpPr>
            <p:cNvPr id="42" name="组合 41">
              <a:extLst>
                <a:ext uri="{FF2B5EF4-FFF2-40B4-BE49-F238E27FC236}">
                  <a16:creationId xmlns="" xmlns:a16="http://schemas.microsoft.com/office/drawing/2014/main" id="{83C47399-E281-4289-B13C-21E40A54C57B}"/>
                </a:ext>
              </a:extLst>
            </p:cNvPr>
            <p:cNvGrpSpPr/>
            <p:nvPr/>
          </p:nvGrpSpPr>
          <p:grpSpPr>
            <a:xfrm rot="3627073" flipH="1">
              <a:off x="10809308" y="3561547"/>
              <a:ext cx="190652" cy="2671362"/>
              <a:chOff x="3291075" y="5088929"/>
              <a:chExt cx="143405" cy="1769072"/>
            </a:xfrm>
          </p:grpSpPr>
          <p:cxnSp>
            <p:nvCxnSpPr>
              <p:cNvPr id="43" name="直接连接符 42">
                <a:extLst>
                  <a:ext uri="{FF2B5EF4-FFF2-40B4-BE49-F238E27FC236}">
                    <a16:creationId xmlns="" xmlns:a16="http://schemas.microsoft.com/office/drawing/2014/main" id="{7A442AFC-5582-43CF-9D9C-D85BA546A7D7}"/>
                  </a:ext>
                </a:extLst>
              </p:cNvPr>
              <p:cNvCxnSpPr>
                <a:cxnSpLocks/>
              </p:cNvCxnSpPr>
              <p:nvPr/>
            </p:nvCxnSpPr>
            <p:spPr>
              <a:xfrm flipH="1">
                <a:off x="3359976" y="5088928"/>
                <a:ext cx="1" cy="1769072"/>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4" name="椭圆 43">
                <a:extLst>
                  <a:ext uri="{FF2B5EF4-FFF2-40B4-BE49-F238E27FC236}">
                    <a16:creationId xmlns="" xmlns:a16="http://schemas.microsoft.com/office/drawing/2014/main" id="{A2610C92-410E-4781-8929-1F46BD5E0802}"/>
                  </a:ext>
                </a:extLst>
              </p:cNvPr>
              <p:cNvSpPr/>
              <p:nvPr/>
            </p:nvSpPr>
            <p:spPr>
              <a:xfrm>
                <a:off x="3301034" y="5698531"/>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椭圆 44">
                <a:extLst>
                  <a:ext uri="{FF2B5EF4-FFF2-40B4-BE49-F238E27FC236}">
                    <a16:creationId xmlns="" xmlns:a16="http://schemas.microsoft.com/office/drawing/2014/main" id="{7C470ECA-FD5D-4661-9DEE-5D545EC31AB0}"/>
                  </a:ext>
                </a:extLst>
              </p:cNvPr>
              <p:cNvSpPr/>
              <p:nvPr/>
            </p:nvSpPr>
            <p:spPr>
              <a:xfrm>
                <a:off x="3291075" y="6551018"/>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a:extLst>
                <a:ext uri="{FF2B5EF4-FFF2-40B4-BE49-F238E27FC236}">
                  <a16:creationId xmlns="" xmlns:a16="http://schemas.microsoft.com/office/drawing/2014/main" id="{07FFD0F5-3DBB-485C-A1D9-4BAB0EF655B6}"/>
                </a:ext>
              </a:extLst>
            </p:cNvPr>
            <p:cNvGrpSpPr/>
            <p:nvPr/>
          </p:nvGrpSpPr>
          <p:grpSpPr>
            <a:xfrm rot="13832583">
              <a:off x="5710821" y="3610847"/>
              <a:ext cx="104002" cy="1409223"/>
              <a:chOff x="3301034" y="5088928"/>
              <a:chExt cx="133446" cy="1769072"/>
            </a:xfrm>
          </p:grpSpPr>
          <p:cxnSp>
            <p:nvCxnSpPr>
              <p:cNvPr id="24" name="直接连接符 23">
                <a:extLst>
                  <a:ext uri="{FF2B5EF4-FFF2-40B4-BE49-F238E27FC236}">
                    <a16:creationId xmlns="" xmlns:a16="http://schemas.microsoft.com/office/drawing/2014/main" id="{2E8FDD1D-AA01-4620-8785-E6B08B33E632}"/>
                  </a:ext>
                </a:extLst>
              </p:cNvPr>
              <p:cNvCxnSpPr>
                <a:cxnSpLocks/>
              </p:cNvCxnSpPr>
              <p:nvPr/>
            </p:nvCxnSpPr>
            <p:spPr>
              <a:xfrm flipH="1">
                <a:off x="3359976" y="5088928"/>
                <a:ext cx="1" cy="1769072"/>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5" name="椭圆 24">
                <a:extLst>
                  <a:ext uri="{FF2B5EF4-FFF2-40B4-BE49-F238E27FC236}">
                    <a16:creationId xmlns="" xmlns:a16="http://schemas.microsoft.com/office/drawing/2014/main" id="{C6FC377A-63E0-4222-9D02-7B4DB54347FB}"/>
                  </a:ext>
                </a:extLst>
              </p:cNvPr>
              <p:cNvSpPr/>
              <p:nvPr/>
            </p:nvSpPr>
            <p:spPr>
              <a:xfrm>
                <a:off x="3301034" y="5698531"/>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椭圆 25">
                <a:extLst>
                  <a:ext uri="{FF2B5EF4-FFF2-40B4-BE49-F238E27FC236}">
                    <a16:creationId xmlns="" xmlns:a16="http://schemas.microsoft.com/office/drawing/2014/main" id="{AFDEAAF6-89B5-472F-8883-2FE7D5BAF2A1}"/>
                  </a:ext>
                </a:extLst>
              </p:cNvPr>
              <p:cNvSpPr/>
              <p:nvPr/>
            </p:nvSpPr>
            <p:spPr>
              <a:xfrm flipV="1">
                <a:off x="3310131" y="6129027"/>
                <a:ext cx="115248" cy="8888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KSO_Shape">
              <a:extLst>
                <a:ext uri="{FF2B5EF4-FFF2-40B4-BE49-F238E27FC236}">
                  <a16:creationId xmlns="" xmlns:a16="http://schemas.microsoft.com/office/drawing/2014/main" id="{E56EB2B4-8BCD-405C-B130-B4C247D479B5}"/>
                </a:ext>
              </a:extLst>
            </p:cNvPr>
            <p:cNvSpPr/>
            <p:nvPr/>
          </p:nvSpPr>
          <p:spPr bwMode="auto">
            <a:xfrm>
              <a:off x="9515475" y="4780607"/>
              <a:ext cx="1592343" cy="1391848"/>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rgbClr val="C55A1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p>
          </p:txBody>
        </p:sp>
        <p:grpSp>
          <p:nvGrpSpPr>
            <p:cNvPr id="30" name="组合 29">
              <a:extLst>
                <a:ext uri="{FF2B5EF4-FFF2-40B4-BE49-F238E27FC236}">
                  <a16:creationId xmlns="" xmlns:a16="http://schemas.microsoft.com/office/drawing/2014/main" id="{524CF468-2A3A-4BB9-A1E3-2FC5E6975105}"/>
                </a:ext>
              </a:extLst>
            </p:cNvPr>
            <p:cNvGrpSpPr/>
            <p:nvPr/>
          </p:nvGrpSpPr>
          <p:grpSpPr>
            <a:xfrm rot="18804671">
              <a:off x="6959031" y="3480524"/>
              <a:ext cx="177473" cy="2235570"/>
              <a:chOff x="3289181" y="5040169"/>
              <a:chExt cx="144585" cy="1817831"/>
            </a:xfrm>
          </p:grpSpPr>
          <p:cxnSp>
            <p:nvCxnSpPr>
              <p:cNvPr id="31" name="直接连接符 30">
                <a:extLst>
                  <a:ext uri="{FF2B5EF4-FFF2-40B4-BE49-F238E27FC236}">
                    <a16:creationId xmlns="" xmlns:a16="http://schemas.microsoft.com/office/drawing/2014/main" id="{DDAF1459-6415-439F-AA78-98E3D07144F1}"/>
                  </a:ext>
                </a:extLst>
              </p:cNvPr>
              <p:cNvCxnSpPr>
                <a:cxnSpLocks/>
              </p:cNvCxnSpPr>
              <p:nvPr/>
            </p:nvCxnSpPr>
            <p:spPr>
              <a:xfrm flipH="1">
                <a:off x="3359976" y="5088928"/>
                <a:ext cx="1" cy="1769072"/>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2" name="椭圆 31">
                <a:extLst>
                  <a:ext uri="{FF2B5EF4-FFF2-40B4-BE49-F238E27FC236}">
                    <a16:creationId xmlns="" xmlns:a16="http://schemas.microsoft.com/office/drawing/2014/main" id="{FBC3BBF6-3BF3-482C-95E3-FE5BA499DDEB}"/>
                  </a:ext>
                </a:extLst>
              </p:cNvPr>
              <p:cNvSpPr/>
              <p:nvPr/>
            </p:nvSpPr>
            <p:spPr>
              <a:xfrm>
                <a:off x="3289181" y="5040169"/>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椭圆 32">
                <a:extLst>
                  <a:ext uri="{FF2B5EF4-FFF2-40B4-BE49-F238E27FC236}">
                    <a16:creationId xmlns="" xmlns:a16="http://schemas.microsoft.com/office/drawing/2014/main" id="{0D93AB4F-0154-49CB-9C32-8A127DDDFCD7}"/>
                  </a:ext>
                </a:extLst>
              </p:cNvPr>
              <p:cNvSpPr/>
              <p:nvPr/>
            </p:nvSpPr>
            <p:spPr>
              <a:xfrm>
                <a:off x="3300320" y="5966818"/>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4" name="组合 33">
              <a:extLst>
                <a:ext uri="{FF2B5EF4-FFF2-40B4-BE49-F238E27FC236}">
                  <a16:creationId xmlns="" xmlns:a16="http://schemas.microsoft.com/office/drawing/2014/main" id="{4ED8B844-EAA8-44C0-BDE1-D9FAD1BC5381}"/>
                </a:ext>
              </a:extLst>
            </p:cNvPr>
            <p:cNvGrpSpPr/>
            <p:nvPr/>
          </p:nvGrpSpPr>
          <p:grpSpPr>
            <a:xfrm rot="2325515">
              <a:off x="8640906" y="2800296"/>
              <a:ext cx="240242" cy="2917360"/>
              <a:chOff x="3277786" y="5088928"/>
              <a:chExt cx="156694" cy="1791588"/>
            </a:xfrm>
          </p:grpSpPr>
          <p:cxnSp>
            <p:nvCxnSpPr>
              <p:cNvPr id="35" name="直接连接符 34">
                <a:extLst>
                  <a:ext uri="{FF2B5EF4-FFF2-40B4-BE49-F238E27FC236}">
                    <a16:creationId xmlns="" xmlns:a16="http://schemas.microsoft.com/office/drawing/2014/main" id="{726885C0-29DE-4018-A88C-68FA5F18601C}"/>
                  </a:ext>
                </a:extLst>
              </p:cNvPr>
              <p:cNvCxnSpPr>
                <a:cxnSpLocks/>
              </p:cNvCxnSpPr>
              <p:nvPr/>
            </p:nvCxnSpPr>
            <p:spPr>
              <a:xfrm flipH="1">
                <a:off x="3359976" y="5088928"/>
                <a:ext cx="1" cy="1769072"/>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6" name="椭圆 35">
                <a:extLst>
                  <a:ext uri="{FF2B5EF4-FFF2-40B4-BE49-F238E27FC236}">
                    <a16:creationId xmlns="" xmlns:a16="http://schemas.microsoft.com/office/drawing/2014/main" id="{4456588A-DA81-41AF-A4C3-2CF340E9DF8A}"/>
                  </a:ext>
                </a:extLst>
              </p:cNvPr>
              <p:cNvSpPr/>
              <p:nvPr/>
            </p:nvSpPr>
            <p:spPr>
              <a:xfrm>
                <a:off x="3301034" y="5698531"/>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 name="椭圆 36">
                <a:extLst>
                  <a:ext uri="{FF2B5EF4-FFF2-40B4-BE49-F238E27FC236}">
                    <a16:creationId xmlns="" xmlns:a16="http://schemas.microsoft.com/office/drawing/2014/main" id="{DBB5A458-84F7-4671-96C2-D894E1F66C0B}"/>
                  </a:ext>
                </a:extLst>
              </p:cNvPr>
              <p:cNvSpPr/>
              <p:nvPr/>
            </p:nvSpPr>
            <p:spPr>
              <a:xfrm>
                <a:off x="3277786" y="674707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a:extLst>
                <a:ext uri="{FF2B5EF4-FFF2-40B4-BE49-F238E27FC236}">
                  <a16:creationId xmlns="" xmlns:a16="http://schemas.microsoft.com/office/drawing/2014/main" id="{7AEE958C-3E8D-48E3-A67D-D1182D175269}"/>
                </a:ext>
              </a:extLst>
            </p:cNvPr>
            <p:cNvGrpSpPr/>
            <p:nvPr/>
          </p:nvGrpSpPr>
          <p:grpSpPr>
            <a:xfrm rot="10800000" flipH="1">
              <a:off x="9547823" y="3125200"/>
              <a:ext cx="232547" cy="2497365"/>
              <a:chOff x="3276713" y="5088928"/>
              <a:chExt cx="157767" cy="1791769"/>
            </a:xfrm>
          </p:grpSpPr>
          <p:cxnSp>
            <p:nvCxnSpPr>
              <p:cNvPr id="39" name="直接连接符 38">
                <a:extLst>
                  <a:ext uri="{FF2B5EF4-FFF2-40B4-BE49-F238E27FC236}">
                    <a16:creationId xmlns="" xmlns:a16="http://schemas.microsoft.com/office/drawing/2014/main" id="{636305EC-A2DC-450D-BA7B-4D49EB7E563B}"/>
                  </a:ext>
                </a:extLst>
              </p:cNvPr>
              <p:cNvCxnSpPr>
                <a:cxnSpLocks/>
              </p:cNvCxnSpPr>
              <p:nvPr/>
            </p:nvCxnSpPr>
            <p:spPr>
              <a:xfrm flipH="1">
                <a:off x="3359976" y="5088928"/>
                <a:ext cx="1" cy="1769072"/>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0" name="椭圆 39">
                <a:extLst>
                  <a:ext uri="{FF2B5EF4-FFF2-40B4-BE49-F238E27FC236}">
                    <a16:creationId xmlns="" xmlns:a16="http://schemas.microsoft.com/office/drawing/2014/main" id="{90644469-949A-427D-A935-BF0D7337F968}"/>
                  </a:ext>
                </a:extLst>
              </p:cNvPr>
              <p:cNvSpPr/>
              <p:nvPr/>
            </p:nvSpPr>
            <p:spPr>
              <a:xfrm>
                <a:off x="3301034" y="5698531"/>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椭圆 40">
                <a:extLst>
                  <a:ext uri="{FF2B5EF4-FFF2-40B4-BE49-F238E27FC236}">
                    <a16:creationId xmlns="" xmlns:a16="http://schemas.microsoft.com/office/drawing/2014/main" id="{10801866-4C36-40BC-9C3B-CB0CDD332313}"/>
                  </a:ext>
                </a:extLst>
              </p:cNvPr>
              <p:cNvSpPr/>
              <p:nvPr/>
            </p:nvSpPr>
            <p:spPr>
              <a:xfrm>
                <a:off x="3276713" y="6747251"/>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25234710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0A5080B-2196-4EA0-8FBA-DEE32BB68AA5}"/>
              </a:ext>
            </a:extLst>
          </p:cNvPr>
          <p:cNvSpPr>
            <a:spLocks noGrp="1"/>
          </p:cNvSpPr>
          <p:nvPr>
            <p:ph type="title"/>
          </p:nvPr>
        </p:nvSpPr>
        <p:spPr/>
        <p:txBody>
          <a:bodyPr>
            <a:normAutofit/>
          </a:bodyPr>
          <a:lstStyle/>
          <a:p>
            <a:pPr>
              <a:buClr>
                <a:srgbClr val="FF5050"/>
              </a:buClr>
            </a:pP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  2.</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对上管理“无”</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。通常，你时间计划执行受到干扰的</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50</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这部分源自于你的上级，做好对上级的时间管理是你能否完成自己的时间管理的前提。方法有两条：一是主动出击，一上班就到领导那儿去请示，根据领导的安排，调整自己的计划。二是提前汇报，把自己今天的主要安排向领导汇报。如“我</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9</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11</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点钟集中撰写你要的某项目工作报告”等。主动出击，可减少领导的临时安排，调整好自己的时间。如原准备上午用两个小时写总结，领导要开会，就可安排下午再写。提前汇报，让领导知道你在干什么。如无大事但需找你时，可考虑在</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11</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点钟以后，这就是对上级进行有效的时间管理。</a:t>
            </a:r>
          </a:p>
          <a:p>
            <a:pPr>
              <a:buClr>
                <a:srgbClr val="FF5050"/>
              </a:buClr>
            </a:pPr>
            <a:r>
              <a:rPr lang="en-US" altLang="zh-CN" dirty="0"/>
              <a:t> </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3.</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同级管理“差”。</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同样，干扰你时间计划的</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15</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％来自你的同级，处理不好会影响相互关系。一上班给你的关联单位领导打电话，问有无需要商议的问题，告知近期完成领导的重要工作，上午</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11</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点钟后、下午</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4</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点钟后有时间商议、碰头。此时开协调会，会议效率高，不会影响时间安排。</a:t>
            </a:r>
          </a:p>
          <a:p>
            <a:endParaRPr lang="zh-CN" altLang="en-US" dirty="0"/>
          </a:p>
        </p:txBody>
      </p:sp>
      <p:sp>
        <p:nvSpPr>
          <p:cNvPr id="3" name="矩形 2">
            <a:extLst>
              <a:ext uri="{FF2B5EF4-FFF2-40B4-BE49-F238E27FC236}">
                <a16:creationId xmlns="" xmlns:a16="http://schemas.microsoft.com/office/drawing/2014/main" id="{D7CECCD6-04AB-485A-9B04-A58601157088}"/>
              </a:ext>
            </a:extLst>
          </p:cNvPr>
          <p:cNvSpPr/>
          <p:nvPr/>
        </p:nvSpPr>
        <p:spPr>
          <a:xfrm>
            <a:off x="0" y="2024844"/>
            <a:ext cx="428625" cy="2808312"/>
          </a:xfrm>
          <a:prstGeom prst="rect">
            <a:avLst/>
          </a:prstGeom>
          <a:solidFill>
            <a:schemeClr val="accent5">
              <a:lumMod val="75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1820293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71817EF-7759-48AA-BFD3-669BC05CD8C3}"/>
              </a:ext>
            </a:extLst>
          </p:cNvPr>
          <p:cNvSpPr>
            <a:spLocks noGrp="1"/>
          </p:cNvSpPr>
          <p:nvPr>
            <p:ph type="title"/>
          </p:nvPr>
        </p:nvSpPr>
        <p:spPr>
          <a:xfrm>
            <a:off x="600075" y="636974"/>
            <a:ext cx="11058525" cy="5406639"/>
          </a:xfrm>
        </p:spPr>
        <p:txBody>
          <a:bodyPr>
            <a:normAutofit/>
          </a:bodyPr>
          <a:lstStyle/>
          <a:p>
            <a:pPr>
              <a:buClr>
                <a:srgbClr val="FF5050"/>
              </a:buClr>
            </a:pPr>
            <a:r>
              <a:rPr lang="en-US" altLang="zh-CN" dirty="0"/>
              <a:t>    </a:t>
            </a:r>
            <a:r>
              <a:rPr lang="en-US" altLang="zh-CN" b="1" dirty="0"/>
              <a:t>   4.</a:t>
            </a:r>
            <a:r>
              <a:rPr lang="zh-CN" altLang="zh-CN" b="1" dirty="0"/>
              <a:t>下级管理“松”。</a:t>
            </a:r>
            <a:r>
              <a:rPr lang="zh-CN" altLang="zh-CN" dirty="0"/>
              <a:t>干扰你的时间计划的</a:t>
            </a:r>
            <a:r>
              <a:rPr lang="en-US" altLang="zh-CN" dirty="0"/>
              <a:t>20</a:t>
            </a:r>
            <a:r>
              <a:rPr lang="zh-CN" altLang="zh-CN" dirty="0"/>
              <a:t>％来自你的下级，产生这种问题的原因一是授权不明确，请示汇报多；二是喜欢事必躬亲，下级则有事必报；三是要求不明确。改进办法，可规定每天一个固定时段为内部事务、请示汇报时间。</a:t>
            </a:r>
          </a:p>
          <a:p>
            <a:pPr>
              <a:buClr>
                <a:srgbClr val="FF5050"/>
              </a:buClr>
            </a:pP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    5.</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变通管理“少”</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。计划得再好也赶不上变化，要留出自己的变通时间。每天计划安排不要超过</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6</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小时为好，留下</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2</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小时为机动时间。</a:t>
            </a:r>
          </a:p>
          <a:p>
            <a:pPr>
              <a:buClr>
                <a:srgbClr val="FF5050"/>
              </a:buClr>
            </a:pP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 6.</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接受事务委托。</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当一个人能够克服“不好意思拒绝”的心理，并具备“拒绝他人”的技巧，则他由免于履行自己所不情愿履行的承诺而节省的时间将极为可观。相信绝大多数的人都同意这一见解，但是真正能够克服不好意思拒绝的心理障碍以及具备拒绝技巧的人并不多。</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en-US" altLang="zh-CN" dirty="0"/>
              <a:t>    </a:t>
            </a:r>
            <a:r>
              <a:rPr lang="en-US" altLang="zh-CN" b="1" dirty="0"/>
              <a:t> 7.</a:t>
            </a:r>
            <a:r>
              <a:rPr lang="zh-CN" altLang="zh-CN" b="1" dirty="0"/>
              <a:t>不速之客的干扰</a:t>
            </a:r>
            <a:r>
              <a:rPr lang="zh-CN" altLang="zh-CN" dirty="0"/>
              <a:t>。不速之客——泛指未经预约的访客，主要来源为属下员工，其次是同一阶层的同事，再其次是组织以外的人士。为有效地应付不速之客的干扰，秘书人员的协助几乎是不可或缺的。当然在一般组织里，通常无秘书协助可言。不过就算组织内部并没有秘书，经理也可要求部属权充秘书，在他需要专心处理事物或思考问题时，协助他对付不速之客的干扰。</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p:txBody>
      </p:sp>
      <p:sp>
        <p:nvSpPr>
          <p:cNvPr id="3" name="矩形 2">
            <a:extLst>
              <a:ext uri="{FF2B5EF4-FFF2-40B4-BE49-F238E27FC236}">
                <a16:creationId xmlns="" xmlns:a16="http://schemas.microsoft.com/office/drawing/2014/main" id="{D2DEE9E2-750C-4872-A86C-FC9308CB30B9}"/>
              </a:ext>
            </a:extLst>
          </p:cNvPr>
          <p:cNvSpPr/>
          <p:nvPr/>
        </p:nvSpPr>
        <p:spPr>
          <a:xfrm>
            <a:off x="0" y="2024844"/>
            <a:ext cx="428625" cy="2808312"/>
          </a:xfrm>
          <a:prstGeom prst="rect">
            <a:avLst/>
          </a:prstGeom>
          <a:solidFill>
            <a:schemeClr val="accent5">
              <a:lumMod val="75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8997114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292661C-A2B0-4F05-AE13-3A9FCC48701D}"/>
              </a:ext>
            </a:extLst>
          </p:cNvPr>
          <p:cNvSpPr>
            <a:spLocks noGrp="1"/>
          </p:cNvSpPr>
          <p:nvPr>
            <p:ph type="title"/>
          </p:nvPr>
        </p:nvSpPr>
        <p:spPr>
          <a:xfrm>
            <a:off x="838200" y="533078"/>
            <a:ext cx="10515600" cy="5791843"/>
          </a:xfrm>
        </p:spPr>
        <p:txBody>
          <a:bodyPr>
            <a:normAutofit/>
          </a:bodyPr>
          <a:lstStyle/>
          <a:p>
            <a:pPr>
              <a:buClr>
                <a:srgbClr val="FF5050"/>
              </a:buClr>
            </a:pP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8.</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无端电话干扰。</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电话的使用本来旨在免除笔写、面谈、开会，甚至在旅途奔波所引起的时间浪费，但电话被普遍使用后却成为浪费时间的重要来源，这是极具讽刺性的一件事。不难发现，有些人不但不能支配电话，反而为电话所支配。</a:t>
            </a:r>
          </a:p>
          <a:p>
            <a:pPr>
              <a:buClr>
                <a:srgbClr val="FF5050"/>
              </a:buClr>
            </a:pP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 9.</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“会议病”困扰。</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会议本来是沟通意见、解决问题、制定决策的一种有力手段。但是，它却经常被滥加使用，以致成为一种费时有碍正常运作的疾病。试问：哪一个组织的经理人——特别是中、上层的经理人——不耗费大量的时间参与许多无效率又无效能的会议？不少的中、上层经理人曾经指出，会议竟占去他们的日常工作时间的</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1</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4</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，甚至</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1</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3</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。然而更令他们感慨莫名其妙的是，在这么多的会议时间之中，几乎有一半是徒劳无功的浪费！</a:t>
            </a:r>
            <a:r>
              <a:rPr lang="en-US" altLang="zh-CN" dirty="0"/>
              <a:t/>
            </a:r>
            <a:br>
              <a:rPr lang="en-US" altLang="zh-CN" dirty="0"/>
            </a:br>
            <a:r>
              <a:rPr lang="en-US" altLang="zh-CN" dirty="0"/>
              <a:t>     </a:t>
            </a:r>
            <a:r>
              <a:rPr lang="en-US" altLang="zh-CN" b="1" dirty="0"/>
              <a:t> 10.</a:t>
            </a:r>
            <a:r>
              <a:rPr lang="zh-CN" altLang="zh-CN" b="1" dirty="0"/>
              <a:t>失约或迟到。</a:t>
            </a:r>
            <a:r>
              <a:rPr lang="zh-CN" altLang="zh-CN" dirty="0"/>
              <a:t>不要以为约会迟到只是一件稀松平常的事，更不要以为它不足以产生严重的不良后果。事实上，在“守时”被视同美德的社会里，“迟到”是一种难以令人接受的恶习。试想：有谁愿意无端地枯守等候你？又有谁在枯守等候你的时候，不去思索你的种种缺失？</a:t>
            </a:r>
            <a:br>
              <a:rPr lang="zh-CN" altLang="zh-CN" dirty="0"/>
            </a:br>
            <a:r>
              <a:rPr lang="en-US" altLang="zh-CN" dirty="0"/>
              <a:t>       </a:t>
            </a:r>
            <a:r>
              <a:rPr lang="zh-CN" altLang="zh-CN" dirty="0"/>
              <a:t>掌控了你的时间，成功就完成了一半。真正成为时间的主人，工作会变得更充实、主动，富有活力。</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p:txBody>
      </p:sp>
      <p:sp>
        <p:nvSpPr>
          <p:cNvPr id="3" name="矩形 2">
            <a:extLst>
              <a:ext uri="{FF2B5EF4-FFF2-40B4-BE49-F238E27FC236}">
                <a16:creationId xmlns="" xmlns:a16="http://schemas.microsoft.com/office/drawing/2014/main" id="{78A59A0D-CA50-4722-A801-DA29D6541C4B}"/>
              </a:ext>
            </a:extLst>
          </p:cNvPr>
          <p:cNvSpPr/>
          <p:nvPr/>
        </p:nvSpPr>
        <p:spPr>
          <a:xfrm>
            <a:off x="0" y="2024844"/>
            <a:ext cx="428625" cy="2808312"/>
          </a:xfrm>
          <a:prstGeom prst="rect">
            <a:avLst/>
          </a:prstGeom>
          <a:solidFill>
            <a:schemeClr val="accent5">
              <a:lumMod val="75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6853027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ABF68F8-8219-4FC8-9B73-ECD654254275}"/>
              </a:ext>
            </a:extLst>
          </p:cNvPr>
          <p:cNvSpPr>
            <a:spLocks noGrp="1"/>
          </p:cNvSpPr>
          <p:nvPr>
            <p:ph type="title"/>
          </p:nvPr>
        </p:nvSpPr>
        <p:spPr/>
        <p:txBody>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三、时间管理哲学</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任何组织或个人的奋斗中时间恐怕可以看作最需要竭尽全力争取的最有价值的资源。即使时间是一个没有终点的货品，但它是一个不可复制而日益衰竭的资源，一旦丢失便永远不可追回。时间管理其实堪称一门有效利用时间的艺术和科学。</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时间管理是效率管理的关键因素。善于管理时间的组织和个人在商业社会中能更具竞争力地面对个人和专业的挑战。时间不仅成为用于组织研究的一个工具，也是市场竞争中获得优势的手段。基于时间的管理，循环时间减少和时间增值这些理念已经成为竞争策略不可或缺的关键特性。必须加强培养个人的时间管理哲学：①要有远大的眼光，要有延后满足的能力；②培养个人的特质，在行动中自我操练；③要记住时间等于金钱，要以每小时的工资为基础，来衡量每一件你被期待去做的事；④时间管理是一生的技巧，要努力完成较高价值的工作；⑤以榜样去引导你的部属，学会平衡与适度相结合，放轻松，要休假和运动；⑥确定你的目标与价值的一致性；⑦定期健康检查，下定决心活到</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100</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岁。 </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en-US" dirty="0"/>
          </a:p>
        </p:txBody>
      </p:sp>
      <p:sp>
        <p:nvSpPr>
          <p:cNvPr id="3" name="矩形 2">
            <a:extLst>
              <a:ext uri="{FF2B5EF4-FFF2-40B4-BE49-F238E27FC236}">
                <a16:creationId xmlns="" xmlns:a16="http://schemas.microsoft.com/office/drawing/2014/main" id="{2AF40462-A37D-4163-975B-59B3CB8C7F9C}"/>
              </a:ext>
            </a:extLst>
          </p:cNvPr>
          <p:cNvSpPr/>
          <p:nvPr/>
        </p:nvSpPr>
        <p:spPr>
          <a:xfrm>
            <a:off x="0" y="2024844"/>
            <a:ext cx="428625" cy="2808312"/>
          </a:xfrm>
          <a:prstGeom prst="rect">
            <a:avLst/>
          </a:prstGeom>
          <a:solidFill>
            <a:schemeClr val="accent5">
              <a:lumMod val="75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7644867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EBAA01C4-997D-4433-98F3-1F344DDB89B4}"/>
              </a:ext>
            </a:extLst>
          </p:cNvPr>
          <p:cNvSpPr/>
          <p:nvPr/>
        </p:nvSpPr>
        <p:spPr>
          <a:xfrm>
            <a:off x="0" y="2024844"/>
            <a:ext cx="12190413" cy="2808312"/>
          </a:xfrm>
          <a:prstGeom prst="rect">
            <a:avLst/>
          </a:prstGeom>
          <a:solidFill>
            <a:schemeClr val="accent5">
              <a:lumMod val="75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 xmlns:a16="http://schemas.microsoft.com/office/drawing/2014/main" id="{D9F22985-2C37-4B44-9996-BEA18F9DE6AA}"/>
              </a:ext>
            </a:extLst>
          </p:cNvPr>
          <p:cNvSpPr>
            <a:spLocks noGrp="1"/>
          </p:cNvSpPr>
          <p:nvPr>
            <p:ph type="title"/>
          </p:nvPr>
        </p:nvSpPr>
        <p:spPr/>
        <p:txBody>
          <a:bodyPr/>
          <a:lstStyle/>
          <a:p>
            <a:r>
              <a:rPr lang="zh-CN" altLang="en-US" smtClean="0">
                <a:solidFill>
                  <a:schemeClr val="bg1"/>
                </a:solidFill>
              </a:rPr>
              <a:t>本章结束</a:t>
            </a:r>
            <a:endParaRPr lang="zh-CN" altLang="en-US" dirty="0">
              <a:solidFill>
                <a:schemeClr val="bg1"/>
              </a:solidFill>
            </a:endParaRPr>
          </a:p>
        </p:txBody>
      </p:sp>
    </p:spTree>
    <p:extLst>
      <p:ext uri="{BB962C8B-B14F-4D97-AF65-F5344CB8AC3E}">
        <p14:creationId xmlns:p14="http://schemas.microsoft.com/office/powerpoint/2010/main" val="35453154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635ACB9-2141-4F51-8C88-A2D5975502A4}"/>
              </a:ext>
            </a:extLst>
          </p:cNvPr>
          <p:cNvSpPr>
            <a:spLocks noGrp="1"/>
          </p:cNvSpPr>
          <p:nvPr>
            <p:ph type="title"/>
          </p:nvPr>
        </p:nvSpPr>
        <p:spPr/>
        <p:txBody>
          <a:bodyPr/>
          <a:lstStyle/>
          <a:p>
            <a:r>
              <a:rPr lang="zh-CN" altLang="zh-CN" sz="2800" dirty="0"/>
              <a:t>二、时间管理的实质</a:t>
            </a:r>
            <a:r>
              <a:rPr lang="zh-CN" altLang="zh-CN" b="1" dirty="0"/>
              <a:t/>
            </a:r>
            <a:br>
              <a:rPr lang="zh-CN" altLang="zh-CN" b="1" dirty="0"/>
            </a:br>
            <a:r>
              <a:rPr lang="en-US" altLang="zh-CN" b="1" dirty="0"/>
              <a:t>        </a:t>
            </a:r>
            <a:r>
              <a:rPr lang="zh-CN" altLang="zh-CN" dirty="0"/>
              <a:t>时间是一种重要的资源，却无法开拓、积存与取代，每个人一天的时间都是相同的，但是每个人却有不同的心态与结果，主要是人们对时间的态度颇为主观。不同经历与不同职务的人，对时间都会有不同的看法，于是在时间的运用上就千变万化了。</a:t>
            </a:r>
            <a:br>
              <a:rPr lang="zh-CN" altLang="zh-CN" dirty="0"/>
            </a:br>
            <a:r>
              <a:rPr lang="en-US" altLang="zh-CN" dirty="0"/>
              <a:t>       </a:t>
            </a:r>
            <a:r>
              <a:rPr lang="zh-CN" altLang="zh-CN" dirty="0"/>
              <a:t>对时间管理应有怎样的认识，所持有的态度与方法又该如何？以任何一个人而言，都具有人生严肃的一面及品质衡量的角度。</a:t>
            </a:r>
            <a:br>
              <a:rPr lang="zh-CN" altLang="zh-CN" dirty="0"/>
            </a:br>
            <a:r>
              <a:rPr lang="en-US" altLang="zh-CN" dirty="0"/>
              <a:t>  </a:t>
            </a:r>
            <a:endParaRPr lang="zh-CN" altLang="en-US" dirty="0"/>
          </a:p>
        </p:txBody>
      </p:sp>
      <p:sp>
        <p:nvSpPr>
          <p:cNvPr id="3" name="矩形 2">
            <a:extLst>
              <a:ext uri="{FF2B5EF4-FFF2-40B4-BE49-F238E27FC236}">
                <a16:creationId xmlns="" xmlns:a16="http://schemas.microsoft.com/office/drawing/2014/main" id="{53ECF6D8-DA0E-4BE9-8DF1-36DE554251DB}"/>
              </a:ext>
            </a:extLst>
          </p:cNvPr>
          <p:cNvSpPr/>
          <p:nvPr/>
        </p:nvSpPr>
        <p:spPr>
          <a:xfrm>
            <a:off x="0" y="2024844"/>
            <a:ext cx="428625" cy="2808312"/>
          </a:xfrm>
          <a:prstGeom prst="rect">
            <a:avLst/>
          </a:prstGeom>
          <a:solidFill>
            <a:schemeClr val="accent5">
              <a:lumMod val="75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 xmlns:a16="http://schemas.microsoft.com/office/drawing/2014/main" id="{7C73489A-A6AD-43FE-9748-22493F31B82D}"/>
              </a:ext>
            </a:extLst>
          </p:cNvPr>
          <p:cNvGrpSpPr/>
          <p:nvPr/>
        </p:nvGrpSpPr>
        <p:grpSpPr>
          <a:xfrm rot="20910798">
            <a:off x="506933" y="3076324"/>
            <a:ext cx="1456439" cy="764251"/>
            <a:chOff x="1046273" y="5698530"/>
            <a:chExt cx="2388207" cy="1253186"/>
          </a:xfrm>
        </p:grpSpPr>
        <p:cxnSp>
          <p:nvCxnSpPr>
            <p:cNvPr id="51" name="直接连接符 50">
              <a:extLst>
                <a:ext uri="{FF2B5EF4-FFF2-40B4-BE49-F238E27FC236}">
                  <a16:creationId xmlns="" xmlns:a16="http://schemas.microsoft.com/office/drawing/2014/main" id="{720C3D5C-8C6F-457E-96B6-4F416750A8AC}"/>
                </a:ext>
              </a:extLst>
            </p:cNvPr>
            <p:cNvCxnSpPr>
              <a:cxnSpLocks/>
            </p:cNvCxnSpPr>
            <p:nvPr/>
          </p:nvCxnSpPr>
          <p:spPr>
            <a:xfrm>
              <a:off x="1046273" y="6463929"/>
              <a:ext cx="2313705" cy="487787"/>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2" name="椭圆 51">
              <a:extLst>
                <a:ext uri="{FF2B5EF4-FFF2-40B4-BE49-F238E27FC236}">
                  <a16:creationId xmlns="" xmlns:a16="http://schemas.microsoft.com/office/drawing/2014/main" id="{6129E55D-26A3-4363-A66C-28E7912B5752}"/>
                </a:ext>
              </a:extLst>
            </p:cNvPr>
            <p:cNvSpPr/>
            <p:nvPr/>
          </p:nvSpPr>
          <p:spPr>
            <a:xfrm>
              <a:off x="3301034" y="569853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 xmlns:a16="http://schemas.microsoft.com/office/drawing/2014/main" id="{46B20E4A-FFB7-4FE7-94F3-B89BEC52C3BD}"/>
              </a:ext>
            </a:extLst>
          </p:cNvPr>
          <p:cNvGrpSpPr/>
          <p:nvPr/>
        </p:nvGrpSpPr>
        <p:grpSpPr>
          <a:xfrm>
            <a:off x="1361233" y="3766363"/>
            <a:ext cx="1810095" cy="1867859"/>
            <a:chOff x="1918208" y="2026091"/>
            <a:chExt cx="2968117" cy="3062837"/>
          </a:xfrm>
        </p:grpSpPr>
        <p:sp>
          <p:nvSpPr>
            <p:cNvPr id="37" name="圆角矩形 7">
              <a:extLst>
                <a:ext uri="{FF2B5EF4-FFF2-40B4-BE49-F238E27FC236}">
                  <a16:creationId xmlns="" xmlns:a16="http://schemas.microsoft.com/office/drawing/2014/main" id="{1737EC3B-D106-4A9D-96B4-8C93FE24FA7D}"/>
                </a:ext>
              </a:extLst>
            </p:cNvPr>
            <p:cNvSpPr/>
            <p:nvPr/>
          </p:nvSpPr>
          <p:spPr>
            <a:xfrm rot="18866618">
              <a:off x="2300716" y="3770014"/>
              <a:ext cx="1606996" cy="103157"/>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8">
              <a:extLst>
                <a:ext uri="{FF2B5EF4-FFF2-40B4-BE49-F238E27FC236}">
                  <a16:creationId xmlns="" xmlns:a16="http://schemas.microsoft.com/office/drawing/2014/main" id="{E728C44F-E52F-4172-B1A4-96C786796942}"/>
                </a:ext>
              </a:extLst>
            </p:cNvPr>
            <p:cNvSpPr/>
            <p:nvPr/>
          </p:nvSpPr>
          <p:spPr>
            <a:xfrm rot="16200000">
              <a:off x="2864376" y="2882931"/>
              <a:ext cx="1055015" cy="63814"/>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9">
              <a:extLst>
                <a:ext uri="{FF2B5EF4-FFF2-40B4-BE49-F238E27FC236}">
                  <a16:creationId xmlns="" xmlns:a16="http://schemas.microsoft.com/office/drawing/2014/main" id="{7453C9A4-6ED8-4E91-AF98-E3008347DA35}"/>
                </a:ext>
              </a:extLst>
            </p:cNvPr>
            <p:cNvSpPr/>
            <p:nvPr/>
          </p:nvSpPr>
          <p:spPr>
            <a:xfrm>
              <a:off x="3448768" y="3442346"/>
              <a:ext cx="721904" cy="61034"/>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a:extLst>
                <a:ext uri="{FF2B5EF4-FFF2-40B4-BE49-F238E27FC236}">
                  <a16:creationId xmlns="" xmlns:a16="http://schemas.microsoft.com/office/drawing/2014/main" id="{BC827A6A-CF5F-480A-9D14-B2B0DFFFF407}"/>
                </a:ext>
              </a:extLst>
            </p:cNvPr>
            <p:cNvGrpSpPr/>
            <p:nvPr/>
          </p:nvGrpSpPr>
          <p:grpSpPr>
            <a:xfrm>
              <a:off x="3221190" y="3352902"/>
              <a:ext cx="337127" cy="337127"/>
              <a:chOff x="3176814" y="2273198"/>
              <a:chExt cx="4093048" cy="5177482"/>
            </a:xfrm>
            <a:solidFill>
              <a:schemeClr val="bg1"/>
            </a:solidFill>
          </p:grpSpPr>
          <p:sp>
            <p:nvSpPr>
              <p:cNvPr id="49" name="椭圆 48">
                <a:extLst>
                  <a:ext uri="{FF2B5EF4-FFF2-40B4-BE49-F238E27FC236}">
                    <a16:creationId xmlns="" xmlns:a16="http://schemas.microsoft.com/office/drawing/2014/main" id="{27ACEDCE-34B1-46DB-B213-C3E73A54518D}"/>
                  </a:ext>
                </a:extLst>
              </p:cNvPr>
              <p:cNvSpPr/>
              <p:nvPr/>
            </p:nvSpPr>
            <p:spPr>
              <a:xfrm>
                <a:off x="3176814" y="2273198"/>
                <a:ext cx="4093048" cy="5177482"/>
              </a:xfrm>
              <a:prstGeom prst="ellipse">
                <a:avLst/>
              </a:prstGeom>
              <a:grp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 xmlns:a16="http://schemas.microsoft.com/office/drawing/2014/main" id="{808CC113-2975-4E00-8DBB-1CAFF2E8C6F2}"/>
                  </a:ext>
                </a:extLst>
              </p:cNvPr>
              <p:cNvSpPr/>
              <p:nvPr/>
            </p:nvSpPr>
            <p:spPr>
              <a:xfrm>
                <a:off x="3274268" y="2396471"/>
                <a:ext cx="3898141" cy="493093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椭圆 40">
              <a:extLst>
                <a:ext uri="{FF2B5EF4-FFF2-40B4-BE49-F238E27FC236}">
                  <a16:creationId xmlns="" xmlns:a16="http://schemas.microsoft.com/office/drawing/2014/main" id="{0A8CE173-BBD3-4BF2-9581-B9C3D894D3C0}"/>
                </a:ext>
              </a:extLst>
            </p:cNvPr>
            <p:cNvSpPr/>
            <p:nvPr/>
          </p:nvSpPr>
          <p:spPr>
            <a:xfrm>
              <a:off x="1918208" y="3377977"/>
              <a:ext cx="305175" cy="30517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 xmlns:a16="http://schemas.microsoft.com/office/drawing/2014/main" id="{DDAB60D5-B3E9-4FCB-8EF6-8E2E40E9F45E}"/>
                </a:ext>
              </a:extLst>
            </p:cNvPr>
            <p:cNvSpPr/>
            <p:nvPr/>
          </p:nvSpPr>
          <p:spPr>
            <a:xfrm>
              <a:off x="4581150" y="3377977"/>
              <a:ext cx="305175" cy="30517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 xmlns:a16="http://schemas.microsoft.com/office/drawing/2014/main" id="{0F79E31D-ECC5-4966-95DF-63475E9C49BC}"/>
                </a:ext>
              </a:extLst>
            </p:cNvPr>
            <p:cNvSpPr/>
            <p:nvPr/>
          </p:nvSpPr>
          <p:spPr>
            <a:xfrm>
              <a:off x="3207389" y="4783753"/>
              <a:ext cx="305175" cy="30517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 xmlns:a16="http://schemas.microsoft.com/office/drawing/2014/main" id="{CB819D58-EA4C-4EC7-971E-60B9AE105584}"/>
                </a:ext>
              </a:extLst>
            </p:cNvPr>
            <p:cNvSpPr/>
            <p:nvPr/>
          </p:nvSpPr>
          <p:spPr>
            <a:xfrm>
              <a:off x="3245117" y="2026091"/>
              <a:ext cx="305175" cy="30517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 xmlns:a16="http://schemas.microsoft.com/office/drawing/2014/main" id="{06FEA4B9-9CF8-48C5-9485-5B636C32235F}"/>
                </a:ext>
              </a:extLst>
            </p:cNvPr>
            <p:cNvSpPr/>
            <p:nvPr/>
          </p:nvSpPr>
          <p:spPr>
            <a:xfrm>
              <a:off x="2300187" y="2542656"/>
              <a:ext cx="204586" cy="2045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 xmlns:a16="http://schemas.microsoft.com/office/drawing/2014/main" id="{E047C46C-CFA1-42D6-8290-C31443BE403F}"/>
                </a:ext>
              </a:extLst>
            </p:cNvPr>
            <p:cNvSpPr/>
            <p:nvPr/>
          </p:nvSpPr>
          <p:spPr>
            <a:xfrm>
              <a:off x="2300188" y="4365110"/>
              <a:ext cx="204586" cy="2045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 xmlns:a16="http://schemas.microsoft.com/office/drawing/2014/main" id="{25E4ED7F-C699-407B-B03D-BBFE3C6A13F9}"/>
                </a:ext>
              </a:extLst>
            </p:cNvPr>
            <p:cNvSpPr/>
            <p:nvPr/>
          </p:nvSpPr>
          <p:spPr>
            <a:xfrm>
              <a:off x="4145238" y="4431358"/>
              <a:ext cx="204586" cy="2045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 xmlns:a16="http://schemas.microsoft.com/office/drawing/2014/main" id="{C91909EC-AB87-4AAA-9043-C15C0A4BE8F3}"/>
                </a:ext>
              </a:extLst>
            </p:cNvPr>
            <p:cNvSpPr/>
            <p:nvPr/>
          </p:nvSpPr>
          <p:spPr>
            <a:xfrm>
              <a:off x="4170669" y="2482700"/>
              <a:ext cx="204586" cy="2045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椭圆 6">
            <a:extLst>
              <a:ext uri="{FF2B5EF4-FFF2-40B4-BE49-F238E27FC236}">
                <a16:creationId xmlns="" xmlns:a16="http://schemas.microsoft.com/office/drawing/2014/main" id="{7155319B-F925-4C63-B77F-2BBADA34C213}"/>
              </a:ext>
            </a:extLst>
          </p:cNvPr>
          <p:cNvSpPr/>
          <p:nvPr/>
        </p:nvSpPr>
        <p:spPr>
          <a:xfrm>
            <a:off x="1289733" y="3687711"/>
            <a:ext cx="1964605" cy="1964605"/>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 xmlns:a16="http://schemas.microsoft.com/office/drawing/2014/main" id="{E1C40157-E915-4BB4-BFCD-9740741710C2}"/>
              </a:ext>
            </a:extLst>
          </p:cNvPr>
          <p:cNvGrpSpPr/>
          <p:nvPr/>
        </p:nvGrpSpPr>
        <p:grpSpPr>
          <a:xfrm>
            <a:off x="3211566" y="3185930"/>
            <a:ext cx="658978" cy="658979"/>
            <a:chOff x="1488310" y="1579494"/>
            <a:chExt cx="1414094" cy="1414094"/>
          </a:xfrm>
        </p:grpSpPr>
        <p:grpSp>
          <p:nvGrpSpPr>
            <p:cNvPr id="33" name="组合 32">
              <a:extLst>
                <a:ext uri="{FF2B5EF4-FFF2-40B4-BE49-F238E27FC236}">
                  <a16:creationId xmlns="" xmlns:a16="http://schemas.microsoft.com/office/drawing/2014/main" id="{1E43A7F6-E6F2-49AB-AF5C-4E915BF0AE20}"/>
                </a:ext>
              </a:extLst>
            </p:cNvPr>
            <p:cNvGrpSpPr/>
            <p:nvPr/>
          </p:nvGrpSpPr>
          <p:grpSpPr>
            <a:xfrm>
              <a:off x="1488310" y="1579494"/>
              <a:ext cx="1414094" cy="1414094"/>
              <a:chOff x="3176812" y="2273198"/>
              <a:chExt cx="2641825" cy="2726239"/>
            </a:xfrm>
          </p:grpSpPr>
          <p:sp>
            <p:nvSpPr>
              <p:cNvPr id="35" name="椭圆 34">
                <a:extLst>
                  <a:ext uri="{FF2B5EF4-FFF2-40B4-BE49-F238E27FC236}">
                    <a16:creationId xmlns="" xmlns:a16="http://schemas.microsoft.com/office/drawing/2014/main" id="{D72BA1DA-0CF1-4160-81DB-E29C4C662C37}"/>
                  </a:ext>
                </a:extLst>
              </p:cNvPr>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a:extLst>
                  <a:ext uri="{FF2B5EF4-FFF2-40B4-BE49-F238E27FC236}">
                    <a16:creationId xmlns="" xmlns:a16="http://schemas.microsoft.com/office/drawing/2014/main" id="{BB741C50-28AF-42C2-ADF1-23D77E1C5012}"/>
                  </a:ext>
                </a:extLst>
              </p:cNvPr>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4" name="文本框 33">
              <a:extLst>
                <a:ext uri="{FF2B5EF4-FFF2-40B4-BE49-F238E27FC236}">
                  <a16:creationId xmlns="" xmlns:a16="http://schemas.microsoft.com/office/drawing/2014/main" id="{EA218772-382D-47E7-AFCA-B9472D5E6D47}"/>
                </a:ext>
              </a:extLst>
            </p:cNvPr>
            <p:cNvSpPr txBox="1"/>
            <p:nvPr/>
          </p:nvSpPr>
          <p:spPr>
            <a:xfrm>
              <a:off x="1914228" y="1654885"/>
              <a:ext cx="642342" cy="845829"/>
            </a:xfrm>
            <a:prstGeom prst="rect">
              <a:avLst/>
            </a:prstGeom>
            <a:noFill/>
          </p:spPr>
          <p:txBody>
            <a:bodyPr wrap="none" rtlCol="0">
              <a:spAutoFit/>
            </a:bodyPr>
            <a:lstStyle/>
            <a:p>
              <a:pPr algn="ctr"/>
              <a:r>
                <a:rPr lang="en-US" altLang="zh-CN" sz="3600" dirty="0">
                  <a:solidFill>
                    <a:schemeClr val="accent2">
                      <a:lumMod val="75000"/>
                    </a:schemeClr>
                  </a:solidFill>
                  <a:latin typeface="方正超粗黑_GBK" panose="03000509000000000000" pitchFamily="65" charset="-122"/>
                  <a:ea typeface="方正超粗黑_GBK" panose="03000509000000000000" pitchFamily="65" charset="-122"/>
                </a:rPr>
                <a:t>1</a:t>
              </a:r>
              <a:endParaRPr lang="zh-CN" altLang="en-US" sz="3600" dirty="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10" name="组合 9">
            <a:extLst>
              <a:ext uri="{FF2B5EF4-FFF2-40B4-BE49-F238E27FC236}">
                <a16:creationId xmlns="" xmlns:a16="http://schemas.microsoft.com/office/drawing/2014/main" id="{D0E2F364-2CEA-42B5-BA59-63B21166E257}"/>
              </a:ext>
            </a:extLst>
          </p:cNvPr>
          <p:cNvGrpSpPr/>
          <p:nvPr/>
        </p:nvGrpSpPr>
        <p:grpSpPr>
          <a:xfrm>
            <a:off x="3922816" y="3749138"/>
            <a:ext cx="658978" cy="658982"/>
            <a:chOff x="1488310" y="1579488"/>
            <a:chExt cx="1414094" cy="1414100"/>
          </a:xfrm>
        </p:grpSpPr>
        <p:grpSp>
          <p:nvGrpSpPr>
            <p:cNvPr id="29" name="组合 28">
              <a:extLst>
                <a:ext uri="{FF2B5EF4-FFF2-40B4-BE49-F238E27FC236}">
                  <a16:creationId xmlns="" xmlns:a16="http://schemas.microsoft.com/office/drawing/2014/main" id="{41D5C930-2756-438A-B7F0-EC8D3992BA43}"/>
                </a:ext>
              </a:extLst>
            </p:cNvPr>
            <p:cNvGrpSpPr/>
            <p:nvPr/>
          </p:nvGrpSpPr>
          <p:grpSpPr>
            <a:xfrm>
              <a:off x="1488310" y="1579494"/>
              <a:ext cx="1414094" cy="1414094"/>
              <a:chOff x="3176812" y="2273198"/>
              <a:chExt cx="2641825" cy="2726239"/>
            </a:xfrm>
          </p:grpSpPr>
          <p:sp>
            <p:nvSpPr>
              <p:cNvPr id="31" name="椭圆 30">
                <a:extLst>
                  <a:ext uri="{FF2B5EF4-FFF2-40B4-BE49-F238E27FC236}">
                    <a16:creationId xmlns="" xmlns:a16="http://schemas.microsoft.com/office/drawing/2014/main" id="{5605C77F-4D0E-455B-992C-103145AD68F9}"/>
                  </a:ext>
                </a:extLst>
              </p:cNvPr>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椭圆 31">
                <a:extLst>
                  <a:ext uri="{FF2B5EF4-FFF2-40B4-BE49-F238E27FC236}">
                    <a16:creationId xmlns="" xmlns:a16="http://schemas.microsoft.com/office/drawing/2014/main" id="{14ADD00D-909C-4D76-854D-B37FEDC39F1E}"/>
                  </a:ext>
                </a:extLst>
              </p:cNvPr>
              <p:cNvSpPr/>
              <p:nvPr/>
            </p:nvSpPr>
            <p:spPr>
              <a:xfrm>
                <a:off x="3268970" y="2368293"/>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sp>
          <p:nvSpPr>
            <p:cNvPr id="30" name="文本框 29">
              <a:extLst>
                <a:ext uri="{FF2B5EF4-FFF2-40B4-BE49-F238E27FC236}">
                  <a16:creationId xmlns="" xmlns:a16="http://schemas.microsoft.com/office/drawing/2014/main" id="{73F55E22-20CB-4F01-B73F-69D28FD22AAC}"/>
                </a:ext>
              </a:extLst>
            </p:cNvPr>
            <p:cNvSpPr txBox="1"/>
            <p:nvPr/>
          </p:nvSpPr>
          <p:spPr>
            <a:xfrm>
              <a:off x="1874186" y="1579488"/>
              <a:ext cx="642342" cy="845829"/>
            </a:xfrm>
            <a:prstGeom prst="rect">
              <a:avLst/>
            </a:prstGeom>
            <a:noFill/>
          </p:spPr>
          <p:txBody>
            <a:bodyPr wrap="none" rtlCol="0">
              <a:spAutoFit/>
            </a:bodyPr>
            <a:lstStyle/>
            <a:p>
              <a:pPr algn="ctr"/>
              <a:r>
                <a:rPr lang="en-US" altLang="zh-CN" sz="3600" dirty="0">
                  <a:solidFill>
                    <a:schemeClr val="accent2">
                      <a:lumMod val="75000"/>
                    </a:schemeClr>
                  </a:solidFill>
                  <a:latin typeface="方正超粗黑_GBK" panose="03000509000000000000" pitchFamily="65" charset="-122"/>
                  <a:ea typeface="方正超粗黑_GBK" panose="03000509000000000000" pitchFamily="65" charset="-122"/>
                </a:rPr>
                <a:t>2</a:t>
              </a:r>
              <a:endParaRPr lang="zh-CN" altLang="en-US" sz="3600" dirty="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11" name="组合 10">
            <a:extLst>
              <a:ext uri="{FF2B5EF4-FFF2-40B4-BE49-F238E27FC236}">
                <a16:creationId xmlns="" xmlns:a16="http://schemas.microsoft.com/office/drawing/2014/main" id="{700E6829-D839-4D6C-A5A3-588C14538EFE}"/>
              </a:ext>
            </a:extLst>
          </p:cNvPr>
          <p:cNvGrpSpPr/>
          <p:nvPr/>
        </p:nvGrpSpPr>
        <p:grpSpPr>
          <a:xfrm>
            <a:off x="4553783" y="4317043"/>
            <a:ext cx="658978" cy="658979"/>
            <a:chOff x="1488310" y="1579494"/>
            <a:chExt cx="1414094" cy="1414094"/>
          </a:xfrm>
        </p:grpSpPr>
        <p:grpSp>
          <p:nvGrpSpPr>
            <p:cNvPr id="25" name="组合 24">
              <a:extLst>
                <a:ext uri="{FF2B5EF4-FFF2-40B4-BE49-F238E27FC236}">
                  <a16:creationId xmlns="" xmlns:a16="http://schemas.microsoft.com/office/drawing/2014/main" id="{019CB280-69BE-4DA0-B933-33A272C880D3}"/>
                </a:ext>
              </a:extLst>
            </p:cNvPr>
            <p:cNvGrpSpPr/>
            <p:nvPr/>
          </p:nvGrpSpPr>
          <p:grpSpPr>
            <a:xfrm>
              <a:off x="1488310" y="1579494"/>
              <a:ext cx="1414094" cy="1414094"/>
              <a:chOff x="3176812" y="2273198"/>
              <a:chExt cx="2641825" cy="2726239"/>
            </a:xfrm>
          </p:grpSpPr>
          <p:sp>
            <p:nvSpPr>
              <p:cNvPr id="27" name="椭圆 26">
                <a:extLst>
                  <a:ext uri="{FF2B5EF4-FFF2-40B4-BE49-F238E27FC236}">
                    <a16:creationId xmlns="" xmlns:a16="http://schemas.microsoft.com/office/drawing/2014/main" id="{BC1D8140-C543-4559-AB28-AD63881B94DA}"/>
                  </a:ext>
                </a:extLst>
              </p:cNvPr>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椭圆 27">
                <a:extLst>
                  <a:ext uri="{FF2B5EF4-FFF2-40B4-BE49-F238E27FC236}">
                    <a16:creationId xmlns="" xmlns:a16="http://schemas.microsoft.com/office/drawing/2014/main" id="{F5D264A3-B497-47B3-8D97-2F2BEB3CF3D0}"/>
                  </a:ext>
                </a:extLst>
              </p:cNvPr>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6" name="文本框 25">
              <a:extLst>
                <a:ext uri="{FF2B5EF4-FFF2-40B4-BE49-F238E27FC236}">
                  <a16:creationId xmlns="" xmlns:a16="http://schemas.microsoft.com/office/drawing/2014/main" id="{7F141E75-9BA1-4053-9512-17C9F166E778}"/>
                </a:ext>
              </a:extLst>
            </p:cNvPr>
            <p:cNvSpPr txBox="1"/>
            <p:nvPr/>
          </p:nvSpPr>
          <p:spPr>
            <a:xfrm>
              <a:off x="1914228" y="1653804"/>
              <a:ext cx="642342" cy="845829"/>
            </a:xfrm>
            <a:prstGeom prst="rect">
              <a:avLst/>
            </a:prstGeom>
            <a:noFill/>
          </p:spPr>
          <p:txBody>
            <a:bodyPr wrap="none" rtlCol="0">
              <a:spAutoFit/>
            </a:bodyPr>
            <a:lstStyle/>
            <a:p>
              <a:pPr algn="ctr"/>
              <a:r>
                <a:rPr lang="en-US" altLang="zh-CN" sz="3600" dirty="0">
                  <a:solidFill>
                    <a:schemeClr val="accent2">
                      <a:lumMod val="75000"/>
                    </a:schemeClr>
                  </a:solidFill>
                  <a:latin typeface="方正超粗黑_GBK" panose="03000509000000000000" pitchFamily="65" charset="-122"/>
                  <a:ea typeface="方正超粗黑_GBK" panose="03000509000000000000" pitchFamily="65" charset="-122"/>
                </a:rPr>
                <a:t>3</a:t>
              </a:r>
              <a:endParaRPr lang="zh-CN" altLang="en-US" sz="3600" dirty="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17" name="组合 16">
            <a:extLst>
              <a:ext uri="{FF2B5EF4-FFF2-40B4-BE49-F238E27FC236}">
                <a16:creationId xmlns="" xmlns:a16="http://schemas.microsoft.com/office/drawing/2014/main" id="{816E3BCE-8909-41DE-BEC5-84DB873A2E9C}"/>
              </a:ext>
            </a:extLst>
          </p:cNvPr>
          <p:cNvGrpSpPr/>
          <p:nvPr/>
        </p:nvGrpSpPr>
        <p:grpSpPr>
          <a:xfrm flipH="1">
            <a:off x="2238781" y="5704276"/>
            <a:ext cx="1863855" cy="1224884"/>
            <a:chOff x="-338651" y="5088928"/>
            <a:chExt cx="3698631" cy="1938684"/>
          </a:xfrm>
        </p:grpSpPr>
        <p:cxnSp>
          <p:nvCxnSpPr>
            <p:cNvPr id="18" name="直接连接符 17">
              <a:extLst>
                <a:ext uri="{FF2B5EF4-FFF2-40B4-BE49-F238E27FC236}">
                  <a16:creationId xmlns="" xmlns:a16="http://schemas.microsoft.com/office/drawing/2014/main" id="{254DF5EE-EF37-48BC-A2A5-C7B12AD6109C}"/>
                </a:ext>
              </a:extLst>
            </p:cNvPr>
            <p:cNvCxnSpPr>
              <a:cxnSpLocks/>
            </p:cNvCxnSpPr>
            <p:nvPr/>
          </p:nvCxnSpPr>
          <p:spPr>
            <a:xfrm flipH="1">
              <a:off x="-338651" y="5088928"/>
              <a:ext cx="3698631" cy="1938684"/>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9" name="椭圆 18">
              <a:extLst>
                <a:ext uri="{FF2B5EF4-FFF2-40B4-BE49-F238E27FC236}">
                  <a16:creationId xmlns="" xmlns:a16="http://schemas.microsoft.com/office/drawing/2014/main" id="{3881FF5D-BCF8-4350-B9CE-F46D72F4C067}"/>
                </a:ext>
              </a:extLst>
            </p:cNvPr>
            <p:cNvSpPr/>
            <p:nvPr/>
          </p:nvSpPr>
          <p:spPr>
            <a:xfrm>
              <a:off x="2156278" y="5589338"/>
              <a:ext cx="219230" cy="191658"/>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椭圆 55">
            <a:extLst>
              <a:ext uri="{FF2B5EF4-FFF2-40B4-BE49-F238E27FC236}">
                <a16:creationId xmlns="" xmlns:a16="http://schemas.microsoft.com/office/drawing/2014/main" id="{0979F7C1-4FDF-4997-9625-D88AD6F80AF3}"/>
              </a:ext>
            </a:extLst>
          </p:cNvPr>
          <p:cNvSpPr/>
          <p:nvPr/>
        </p:nvSpPr>
        <p:spPr>
          <a:xfrm flipH="1">
            <a:off x="3455446" y="6467480"/>
            <a:ext cx="122747" cy="14269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a:extLst>
              <a:ext uri="{FF2B5EF4-FFF2-40B4-BE49-F238E27FC236}">
                <a16:creationId xmlns="" xmlns:a16="http://schemas.microsoft.com/office/drawing/2014/main" id="{0CE30C7E-D3E3-450B-82C7-E479932BC5F1}"/>
              </a:ext>
            </a:extLst>
          </p:cNvPr>
          <p:cNvGrpSpPr/>
          <p:nvPr/>
        </p:nvGrpSpPr>
        <p:grpSpPr>
          <a:xfrm>
            <a:off x="5168153" y="4888539"/>
            <a:ext cx="658978" cy="680960"/>
            <a:chOff x="1488310" y="1579494"/>
            <a:chExt cx="1414094" cy="1461263"/>
          </a:xfrm>
        </p:grpSpPr>
        <p:grpSp>
          <p:nvGrpSpPr>
            <p:cNvPr id="58" name="组合 57">
              <a:extLst>
                <a:ext uri="{FF2B5EF4-FFF2-40B4-BE49-F238E27FC236}">
                  <a16:creationId xmlns="" xmlns:a16="http://schemas.microsoft.com/office/drawing/2014/main" id="{4FFCA702-24D9-4AA6-978F-897BBD444B6E}"/>
                </a:ext>
              </a:extLst>
            </p:cNvPr>
            <p:cNvGrpSpPr/>
            <p:nvPr/>
          </p:nvGrpSpPr>
          <p:grpSpPr>
            <a:xfrm>
              <a:off x="1488310" y="1579494"/>
              <a:ext cx="1414094" cy="1414094"/>
              <a:chOff x="3176812" y="2273198"/>
              <a:chExt cx="2641825" cy="2726239"/>
            </a:xfrm>
          </p:grpSpPr>
          <p:sp>
            <p:nvSpPr>
              <p:cNvPr id="60" name="椭圆 59">
                <a:extLst>
                  <a:ext uri="{FF2B5EF4-FFF2-40B4-BE49-F238E27FC236}">
                    <a16:creationId xmlns="" xmlns:a16="http://schemas.microsoft.com/office/drawing/2014/main" id="{3EE2C79E-4399-4987-ABA4-51A1106453EB}"/>
                  </a:ext>
                </a:extLst>
              </p:cNvPr>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椭圆 60">
                <a:extLst>
                  <a:ext uri="{FF2B5EF4-FFF2-40B4-BE49-F238E27FC236}">
                    <a16:creationId xmlns="" xmlns:a16="http://schemas.microsoft.com/office/drawing/2014/main" id="{3CB19655-6E42-458E-AF9D-83D674C5C5C9}"/>
                  </a:ext>
                </a:extLst>
              </p:cNvPr>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9" name="文本框 58">
              <a:extLst>
                <a:ext uri="{FF2B5EF4-FFF2-40B4-BE49-F238E27FC236}">
                  <a16:creationId xmlns="" xmlns:a16="http://schemas.microsoft.com/office/drawing/2014/main" id="{45802B46-B78A-491B-8FBA-4F9BAF26CCA1}"/>
                </a:ext>
              </a:extLst>
            </p:cNvPr>
            <p:cNvSpPr txBox="1"/>
            <p:nvPr/>
          </p:nvSpPr>
          <p:spPr>
            <a:xfrm>
              <a:off x="1746594" y="1653804"/>
              <a:ext cx="977611" cy="1386953"/>
            </a:xfrm>
            <a:prstGeom prst="rect">
              <a:avLst/>
            </a:prstGeom>
            <a:noFill/>
          </p:spPr>
          <p:txBody>
            <a:bodyPr wrap="none" rtlCol="0">
              <a:spAutoFit/>
            </a:bodyPr>
            <a:lstStyle/>
            <a:p>
              <a:pPr algn="ctr"/>
              <a:r>
                <a:rPr lang="en-US" altLang="zh-CN" sz="3600" dirty="0">
                  <a:solidFill>
                    <a:schemeClr val="accent2">
                      <a:lumMod val="75000"/>
                    </a:schemeClr>
                  </a:solidFill>
                  <a:latin typeface="方正超粗黑_GBK" panose="03000509000000000000" pitchFamily="65" charset="-122"/>
                  <a:ea typeface="方正超粗黑_GBK" panose="03000509000000000000" pitchFamily="65" charset="-122"/>
                </a:rPr>
                <a:t>4</a:t>
              </a:r>
              <a:endParaRPr lang="zh-CN" altLang="en-US" sz="3600" dirty="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62" name="组合 61">
            <a:extLst>
              <a:ext uri="{FF2B5EF4-FFF2-40B4-BE49-F238E27FC236}">
                <a16:creationId xmlns="" xmlns:a16="http://schemas.microsoft.com/office/drawing/2014/main" id="{C5975BA4-1626-4C1C-9794-1DAC404F7B1A}"/>
              </a:ext>
            </a:extLst>
          </p:cNvPr>
          <p:cNvGrpSpPr/>
          <p:nvPr/>
        </p:nvGrpSpPr>
        <p:grpSpPr>
          <a:xfrm>
            <a:off x="5782529" y="5474332"/>
            <a:ext cx="658978" cy="680960"/>
            <a:chOff x="1488310" y="1579494"/>
            <a:chExt cx="1414094" cy="1461263"/>
          </a:xfrm>
        </p:grpSpPr>
        <p:grpSp>
          <p:nvGrpSpPr>
            <p:cNvPr id="63" name="组合 62">
              <a:extLst>
                <a:ext uri="{FF2B5EF4-FFF2-40B4-BE49-F238E27FC236}">
                  <a16:creationId xmlns="" xmlns:a16="http://schemas.microsoft.com/office/drawing/2014/main" id="{45E85E71-CBD3-434C-B689-824F847E7927}"/>
                </a:ext>
              </a:extLst>
            </p:cNvPr>
            <p:cNvGrpSpPr/>
            <p:nvPr/>
          </p:nvGrpSpPr>
          <p:grpSpPr>
            <a:xfrm>
              <a:off x="1488310" y="1579494"/>
              <a:ext cx="1414094" cy="1414094"/>
              <a:chOff x="3176812" y="2273198"/>
              <a:chExt cx="2641825" cy="2726239"/>
            </a:xfrm>
          </p:grpSpPr>
          <p:sp>
            <p:nvSpPr>
              <p:cNvPr id="65" name="椭圆 64">
                <a:extLst>
                  <a:ext uri="{FF2B5EF4-FFF2-40B4-BE49-F238E27FC236}">
                    <a16:creationId xmlns="" xmlns:a16="http://schemas.microsoft.com/office/drawing/2014/main" id="{E47E1736-E9E6-4C3A-B155-EB65EE4784DD}"/>
                  </a:ext>
                </a:extLst>
              </p:cNvPr>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椭圆 65">
                <a:extLst>
                  <a:ext uri="{FF2B5EF4-FFF2-40B4-BE49-F238E27FC236}">
                    <a16:creationId xmlns="" xmlns:a16="http://schemas.microsoft.com/office/drawing/2014/main" id="{2910A19A-3AA8-4C1D-8D2D-0EADF76C81AD}"/>
                  </a:ext>
                </a:extLst>
              </p:cNvPr>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4" name="文本框 63">
              <a:extLst>
                <a:ext uri="{FF2B5EF4-FFF2-40B4-BE49-F238E27FC236}">
                  <a16:creationId xmlns="" xmlns:a16="http://schemas.microsoft.com/office/drawing/2014/main" id="{065D3F02-9AB1-4D5C-8CDC-84F881422D58}"/>
                </a:ext>
              </a:extLst>
            </p:cNvPr>
            <p:cNvSpPr txBox="1"/>
            <p:nvPr/>
          </p:nvSpPr>
          <p:spPr>
            <a:xfrm>
              <a:off x="1746594" y="1653804"/>
              <a:ext cx="977611" cy="1386953"/>
            </a:xfrm>
            <a:prstGeom prst="rect">
              <a:avLst/>
            </a:prstGeom>
            <a:noFill/>
          </p:spPr>
          <p:txBody>
            <a:bodyPr wrap="none" rtlCol="0">
              <a:spAutoFit/>
            </a:bodyPr>
            <a:lstStyle/>
            <a:p>
              <a:pPr algn="ctr"/>
              <a:r>
                <a:rPr lang="en-US" altLang="zh-CN" sz="3600" dirty="0">
                  <a:solidFill>
                    <a:schemeClr val="accent2">
                      <a:lumMod val="75000"/>
                    </a:schemeClr>
                  </a:solidFill>
                  <a:latin typeface="方正超粗黑_GBK" panose="03000509000000000000" pitchFamily="65" charset="-122"/>
                  <a:ea typeface="方正超粗黑_GBK" panose="03000509000000000000" pitchFamily="65" charset="-122"/>
                </a:rPr>
                <a:t>5</a:t>
              </a:r>
              <a:endParaRPr lang="zh-CN" altLang="en-US" sz="3600" dirty="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sp>
        <p:nvSpPr>
          <p:cNvPr id="67" name="矩形 66">
            <a:extLst>
              <a:ext uri="{FF2B5EF4-FFF2-40B4-BE49-F238E27FC236}">
                <a16:creationId xmlns="" xmlns:a16="http://schemas.microsoft.com/office/drawing/2014/main" id="{F1E9515A-C6D0-44F7-824B-D810DC371A28}"/>
              </a:ext>
            </a:extLst>
          </p:cNvPr>
          <p:cNvSpPr/>
          <p:nvPr/>
        </p:nvSpPr>
        <p:spPr>
          <a:xfrm>
            <a:off x="4522653" y="3301888"/>
            <a:ext cx="3038011" cy="400110"/>
          </a:xfrm>
          <a:prstGeom prst="rect">
            <a:avLst/>
          </a:prstGeom>
        </p:spPr>
        <p:txBody>
          <a:bodyPr wrap="none">
            <a:spAutoFit/>
          </a:bodyPr>
          <a:lstStyle/>
          <a:p>
            <a:r>
              <a:rPr lang="en-US" altLang="zh-CN" sz="2000" dirty="0">
                <a:latin typeface="微软雅黑" panose="020B0503020204020204" pitchFamily="34" charset="-122"/>
                <a:ea typeface="微软雅黑" panose="020B0503020204020204" pitchFamily="34" charset="-122"/>
              </a:rPr>
              <a:t> 1.</a:t>
            </a:r>
            <a:r>
              <a:rPr lang="zh-CN" altLang="zh-CN" sz="2000" dirty="0">
                <a:latin typeface="微软雅黑" panose="020B0503020204020204" pitchFamily="34" charset="-122"/>
                <a:ea typeface="微软雅黑" panose="020B0503020204020204" pitchFamily="34" charset="-122"/>
              </a:rPr>
              <a:t>时间管理的远近分配。</a:t>
            </a:r>
            <a:endParaRPr lang="zh-CN" altLang="en-US" sz="2000" dirty="0">
              <a:latin typeface="微软雅黑" panose="020B0503020204020204" pitchFamily="34" charset="-122"/>
              <a:ea typeface="微软雅黑" panose="020B0503020204020204" pitchFamily="34" charset="-122"/>
            </a:endParaRPr>
          </a:p>
        </p:txBody>
      </p:sp>
      <p:sp>
        <p:nvSpPr>
          <p:cNvPr id="68" name="矩形 67">
            <a:extLst>
              <a:ext uri="{FF2B5EF4-FFF2-40B4-BE49-F238E27FC236}">
                <a16:creationId xmlns="" xmlns:a16="http://schemas.microsoft.com/office/drawing/2014/main" id="{D8D2A75A-320F-4723-B7C0-D4CB2AF6A1EA}"/>
              </a:ext>
            </a:extLst>
          </p:cNvPr>
          <p:cNvSpPr/>
          <p:nvPr/>
        </p:nvSpPr>
        <p:spPr>
          <a:xfrm>
            <a:off x="5189407" y="3768618"/>
            <a:ext cx="3113353" cy="400110"/>
          </a:xfrm>
          <a:prstGeom prst="rect">
            <a:avLst/>
          </a:prstGeom>
        </p:spPr>
        <p:txBody>
          <a:bodyPr wrap="none">
            <a:spAutoFit/>
          </a:bodyPr>
          <a:lstStyle/>
          <a:p>
            <a:r>
              <a:rPr lang="en-US" altLang="zh-CN" sz="2000" dirty="0">
                <a:latin typeface="微软雅黑" panose="020B0503020204020204" pitchFamily="34" charset="-122"/>
                <a:ea typeface="微软雅黑" panose="020B0503020204020204" pitchFamily="34" charset="-122"/>
              </a:rPr>
              <a:t> 2.</a:t>
            </a:r>
            <a:r>
              <a:rPr lang="zh-CN" altLang="zh-CN" sz="2000" dirty="0">
                <a:latin typeface="微软雅黑" panose="020B0503020204020204" pitchFamily="34" charset="-122"/>
                <a:ea typeface="微软雅黑" panose="020B0503020204020204" pitchFamily="34" charset="-122"/>
              </a:rPr>
              <a:t>时间管理的优先顺序。</a:t>
            </a:r>
            <a:endParaRPr lang="zh-CN" altLang="en-US" sz="2000" dirty="0">
              <a:latin typeface="微软雅黑" panose="020B0503020204020204" pitchFamily="34" charset="-122"/>
              <a:ea typeface="微软雅黑" panose="020B0503020204020204" pitchFamily="34" charset="-122"/>
            </a:endParaRPr>
          </a:p>
        </p:txBody>
      </p:sp>
      <p:cxnSp>
        <p:nvCxnSpPr>
          <p:cNvPr id="69" name="直接连接符 68">
            <a:extLst>
              <a:ext uri="{FF2B5EF4-FFF2-40B4-BE49-F238E27FC236}">
                <a16:creationId xmlns="" xmlns:a16="http://schemas.microsoft.com/office/drawing/2014/main" id="{06C7FA2A-4450-4F97-94FF-6A7F35D6C52A}"/>
              </a:ext>
            </a:extLst>
          </p:cNvPr>
          <p:cNvCxnSpPr>
            <a:cxnSpLocks/>
          </p:cNvCxnSpPr>
          <p:nvPr/>
        </p:nvCxnSpPr>
        <p:spPr>
          <a:xfrm>
            <a:off x="4322621" y="3687711"/>
            <a:ext cx="3549785" cy="17056"/>
          </a:xfrm>
          <a:prstGeom prst="line">
            <a:avLst/>
          </a:prstGeom>
          <a:ln w="9525">
            <a:solidFill>
              <a:srgbClr val="7F7F7F"/>
            </a:solidFill>
            <a:prstDash val="dash"/>
            <a:tailEnd type="oval" w="sm" len="sm"/>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 xmlns:a16="http://schemas.microsoft.com/office/drawing/2014/main" id="{535896C0-180A-4F77-A574-DFD6A35B6483}"/>
              </a:ext>
            </a:extLst>
          </p:cNvPr>
          <p:cNvCxnSpPr>
            <a:cxnSpLocks/>
          </p:cNvCxnSpPr>
          <p:nvPr/>
        </p:nvCxnSpPr>
        <p:spPr>
          <a:xfrm>
            <a:off x="4717909" y="4225877"/>
            <a:ext cx="3549785" cy="17056"/>
          </a:xfrm>
          <a:prstGeom prst="line">
            <a:avLst/>
          </a:prstGeom>
          <a:ln w="9525">
            <a:solidFill>
              <a:srgbClr val="7F7F7F"/>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73" name="矩形 72">
            <a:extLst>
              <a:ext uri="{FF2B5EF4-FFF2-40B4-BE49-F238E27FC236}">
                <a16:creationId xmlns="" xmlns:a16="http://schemas.microsoft.com/office/drawing/2014/main" id="{2C688B48-6AE3-46FB-9A83-A027DD4530E5}"/>
              </a:ext>
            </a:extLst>
          </p:cNvPr>
          <p:cNvSpPr/>
          <p:nvPr/>
        </p:nvSpPr>
        <p:spPr>
          <a:xfrm>
            <a:off x="5813299" y="4335360"/>
            <a:ext cx="2781531" cy="400110"/>
          </a:xfrm>
          <a:prstGeom prst="rect">
            <a:avLst/>
          </a:prstGeom>
        </p:spPr>
        <p:txBody>
          <a:bodyPr wrap="none">
            <a:spAutoFit/>
          </a:bodyPr>
          <a:lstStyle/>
          <a:p>
            <a:r>
              <a:rPr lang="en-US" altLang="zh-CN" sz="2000" dirty="0">
                <a:latin typeface="微软雅黑" panose="020B0503020204020204" pitchFamily="34" charset="-122"/>
                <a:ea typeface="微软雅黑" panose="020B0503020204020204" pitchFamily="34" charset="-122"/>
              </a:rPr>
              <a:t> 3.</a:t>
            </a:r>
            <a:r>
              <a:rPr lang="zh-CN" altLang="zh-CN" sz="2000" dirty="0">
                <a:latin typeface="微软雅黑" panose="020B0503020204020204" pitchFamily="34" charset="-122"/>
                <a:ea typeface="微软雅黑" panose="020B0503020204020204" pitchFamily="34" charset="-122"/>
              </a:rPr>
              <a:t>时间管理的限制突破</a:t>
            </a:r>
            <a:endParaRPr lang="zh-CN" altLang="en-US" sz="2000" dirty="0">
              <a:latin typeface="微软雅黑" panose="020B0503020204020204" pitchFamily="34" charset="-122"/>
              <a:ea typeface="微软雅黑" panose="020B0503020204020204" pitchFamily="34" charset="-122"/>
            </a:endParaRPr>
          </a:p>
        </p:txBody>
      </p:sp>
      <p:cxnSp>
        <p:nvCxnSpPr>
          <p:cNvPr id="74" name="直接连接符 73">
            <a:extLst>
              <a:ext uri="{FF2B5EF4-FFF2-40B4-BE49-F238E27FC236}">
                <a16:creationId xmlns="" xmlns:a16="http://schemas.microsoft.com/office/drawing/2014/main" id="{C0B01995-DFAF-442A-907C-F13F9C487C60}"/>
              </a:ext>
            </a:extLst>
          </p:cNvPr>
          <p:cNvCxnSpPr>
            <a:cxnSpLocks/>
          </p:cNvCxnSpPr>
          <p:nvPr/>
        </p:nvCxnSpPr>
        <p:spPr>
          <a:xfrm>
            <a:off x="5288515" y="4821831"/>
            <a:ext cx="3549785" cy="17056"/>
          </a:xfrm>
          <a:prstGeom prst="line">
            <a:avLst/>
          </a:prstGeom>
          <a:ln w="9525">
            <a:solidFill>
              <a:srgbClr val="7F7F7F"/>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75" name="矩形 74">
            <a:extLst>
              <a:ext uri="{FF2B5EF4-FFF2-40B4-BE49-F238E27FC236}">
                <a16:creationId xmlns="" xmlns:a16="http://schemas.microsoft.com/office/drawing/2014/main" id="{ED4FF09F-7A1A-4927-B2DC-6A634ADCF9D0}"/>
              </a:ext>
            </a:extLst>
          </p:cNvPr>
          <p:cNvSpPr/>
          <p:nvPr/>
        </p:nvSpPr>
        <p:spPr>
          <a:xfrm>
            <a:off x="6394325" y="4959250"/>
            <a:ext cx="3015569" cy="400110"/>
          </a:xfrm>
          <a:prstGeom prst="rect">
            <a:avLst/>
          </a:prstGeom>
        </p:spPr>
        <p:txBody>
          <a:bodyPr wrap="none">
            <a:spAutoFit/>
          </a:bodyPr>
          <a:lstStyle/>
          <a:p>
            <a:r>
              <a:rPr lang="en-US" altLang="zh-CN" sz="2000" dirty="0">
                <a:latin typeface="微软雅黑" panose="020B0503020204020204" pitchFamily="34" charset="-122"/>
                <a:ea typeface="微软雅黑" panose="020B0503020204020204" pitchFamily="34" charset="-122"/>
              </a:rPr>
              <a:t> 4.</a:t>
            </a:r>
            <a:r>
              <a:rPr lang="zh-CN" altLang="zh-CN" sz="2000" dirty="0">
                <a:latin typeface="微软雅黑" panose="020B0503020204020204" pitchFamily="34" charset="-122"/>
                <a:ea typeface="微软雅黑" panose="020B0503020204020204" pitchFamily="34" charset="-122"/>
              </a:rPr>
              <a:t>时间管理的计划效率。</a:t>
            </a:r>
            <a:endParaRPr lang="zh-CN" altLang="en-US" sz="2000" dirty="0">
              <a:latin typeface="微软雅黑" panose="020B0503020204020204" pitchFamily="34" charset="-122"/>
              <a:ea typeface="微软雅黑" panose="020B0503020204020204" pitchFamily="34" charset="-122"/>
            </a:endParaRPr>
          </a:p>
        </p:txBody>
      </p:sp>
      <p:cxnSp>
        <p:nvCxnSpPr>
          <p:cNvPr id="76" name="直接连接符 75">
            <a:extLst>
              <a:ext uri="{FF2B5EF4-FFF2-40B4-BE49-F238E27FC236}">
                <a16:creationId xmlns="" xmlns:a16="http://schemas.microsoft.com/office/drawing/2014/main" id="{2F4989EC-4FBC-4CCA-B611-5C9C367C1958}"/>
              </a:ext>
            </a:extLst>
          </p:cNvPr>
          <p:cNvCxnSpPr>
            <a:cxnSpLocks/>
          </p:cNvCxnSpPr>
          <p:nvPr/>
        </p:nvCxnSpPr>
        <p:spPr>
          <a:xfrm>
            <a:off x="5798109" y="5374287"/>
            <a:ext cx="3549785" cy="17056"/>
          </a:xfrm>
          <a:prstGeom prst="line">
            <a:avLst/>
          </a:prstGeom>
          <a:ln w="9525">
            <a:solidFill>
              <a:srgbClr val="7F7F7F"/>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77" name="矩形 76">
            <a:extLst>
              <a:ext uri="{FF2B5EF4-FFF2-40B4-BE49-F238E27FC236}">
                <a16:creationId xmlns="" xmlns:a16="http://schemas.microsoft.com/office/drawing/2014/main" id="{9623638C-0C04-485D-BF09-7B9CF3C46665}"/>
              </a:ext>
            </a:extLst>
          </p:cNvPr>
          <p:cNvSpPr/>
          <p:nvPr/>
        </p:nvSpPr>
        <p:spPr>
          <a:xfrm>
            <a:off x="6875341" y="5597428"/>
            <a:ext cx="3272050" cy="400110"/>
          </a:xfrm>
          <a:prstGeom prst="rect">
            <a:avLst/>
          </a:prstGeom>
        </p:spPr>
        <p:txBody>
          <a:bodyPr wrap="none">
            <a:spAutoFit/>
          </a:bodyPr>
          <a:lstStyle/>
          <a:p>
            <a:r>
              <a:rPr lang="en-US" altLang="zh-CN" sz="2000" dirty="0">
                <a:latin typeface="微软雅黑" panose="020B0503020204020204" pitchFamily="34" charset="-122"/>
                <a:ea typeface="微软雅黑" panose="020B0503020204020204" pitchFamily="34" charset="-122"/>
              </a:rPr>
              <a:t> 5.</a:t>
            </a:r>
            <a:r>
              <a:rPr lang="zh-CN" altLang="zh-CN" sz="2000" dirty="0">
                <a:latin typeface="微软雅黑" panose="020B0503020204020204" pitchFamily="34" charset="-122"/>
                <a:ea typeface="微软雅黑" panose="020B0503020204020204" pitchFamily="34" charset="-122"/>
              </a:rPr>
              <a:t>时间管理的结果、评估。</a:t>
            </a:r>
            <a:endParaRPr lang="zh-CN" altLang="en-US" sz="2000" dirty="0">
              <a:latin typeface="微软雅黑" panose="020B0503020204020204" pitchFamily="34" charset="-122"/>
              <a:ea typeface="微软雅黑" panose="020B0503020204020204" pitchFamily="34" charset="-122"/>
            </a:endParaRPr>
          </a:p>
        </p:txBody>
      </p:sp>
      <p:cxnSp>
        <p:nvCxnSpPr>
          <p:cNvPr id="78" name="直接连接符 77">
            <a:extLst>
              <a:ext uri="{FF2B5EF4-FFF2-40B4-BE49-F238E27FC236}">
                <a16:creationId xmlns="" xmlns:a16="http://schemas.microsoft.com/office/drawing/2014/main" id="{D2C393CC-9C2C-47F7-AC62-7A2153AC3E6A}"/>
              </a:ext>
            </a:extLst>
          </p:cNvPr>
          <p:cNvCxnSpPr>
            <a:cxnSpLocks/>
          </p:cNvCxnSpPr>
          <p:nvPr/>
        </p:nvCxnSpPr>
        <p:spPr>
          <a:xfrm>
            <a:off x="6464856" y="5983889"/>
            <a:ext cx="3549785" cy="17056"/>
          </a:xfrm>
          <a:prstGeom prst="line">
            <a:avLst/>
          </a:prstGeom>
          <a:ln w="9525">
            <a:solidFill>
              <a:srgbClr val="7F7F7F"/>
            </a:solidFill>
            <a:prstDash val="dash"/>
            <a:tailEnd type="oval"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41795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023EEAA-22D3-457B-BF52-6598BBDE9976}"/>
              </a:ext>
            </a:extLst>
          </p:cNvPr>
          <p:cNvSpPr>
            <a:spLocks noGrp="1"/>
          </p:cNvSpPr>
          <p:nvPr>
            <p:ph type="title"/>
          </p:nvPr>
        </p:nvSpPr>
        <p:spPr>
          <a:xfrm>
            <a:off x="838200" y="357188"/>
            <a:ext cx="10515600" cy="5957887"/>
          </a:xfrm>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三、时间管理的原则</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时间毕竟是个常数，人的精力总是有限的，但只要能够遵循管理时间的原则，便能提高管理工作的有效性，便能争取时间产生巨大的经济效益。为了有效地利用时间，必须掌握以下三条基本原则：</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1.</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时间的科学诊断</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zh-CN" altLang="en-US" dirty="0"/>
              <a:t>其目的在于知道自己的时间是如何耗用的。为此，要记录时间的 耗用情况。要掌握用精力最好的时间干最重要的事。精力最好的时间因人而异。每个人都应该 掌握自己的生活规律，把自己精力最充沛的时间集中起来，专心去处理最费精力、最重要的工 作。否则，常会把最有效的时间切割成无用的或者低效率的零碎时间。 </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2.</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时间的有效分析</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zh-CN" altLang="en-US" dirty="0"/>
              <a:t>首先，应该确定哪些事根本不必做，哪些事做了也是白费功夫。凡发现 这类事情，应立即停止这项工作；或者明确应该由别人干的工作，包括不必由你干，或别人干比你更 适合的，则交给别人去干；其次，还要检查自己是否有浪费别人时间的行为，如有，也应立即停止。 </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3.</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时间浪费的排除。</a:t>
            </a:r>
            <a:r>
              <a:rPr lang="zh-CN" altLang="en-US" dirty="0"/>
              <a:t>在日常生产经营活动中产生时间浪费的原因很多，如单位的制度 不健全、环节过多、信息不灵、人浮于事、相互扯皮等都会造成时间上的惊人浪费。</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en-US" dirty="0"/>
          </a:p>
        </p:txBody>
      </p:sp>
      <p:sp>
        <p:nvSpPr>
          <p:cNvPr id="3" name="矩形 2">
            <a:extLst>
              <a:ext uri="{FF2B5EF4-FFF2-40B4-BE49-F238E27FC236}">
                <a16:creationId xmlns="" xmlns:a16="http://schemas.microsoft.com/office/drawing/2014/main" id="{2B124E30-8141-45BB-862C-32E0860A7D02}"/>
              </a:ext>
            </a:extLst>
          </p:cNvPr>
          <p:cNvSpPr/>
          <p:nvPr/>
        </p:nvSpPr>
        <p:spPr>
          <a:xfrm>
            <a:off x="0" y="2024844"/>
            <a:ext cx="428625" cy="2808312"/>
          </a:xfrm>
          <a:prstGeom prst="rect">
            <a:avLst/>
          </a:prstGeom>
          <a:solidFill>
            <a:schemeClr val="accent5">
              <a:lumMod val="75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311150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A6EE235-B3BC-41E9-B331-0E5E69F84CD2}"/>
              </a:ext>
            </a:extLst>
          </p:cNvPr>
          <p:cNvSpPr>
            <a:spLocks noGrp="1"/>
          </p:cNvSpPr>
          <p:nvPr>
            <p:ph type="title"/>
          </p:nvPr>
        </p:nvSpPr>
        <p:spPr/>
        <p:txBody>
          <a:bodyPr/>
          <a:lstStyle/>
          <a:p>
            <a:r>
              <a:rPr lang="zh-CN" altLang="zh-CN" sz="2800" dirty="0"/>
              <a:t>四、时间管理的技巧</a:t>
            </a:r>
            <a:r>
              <a:rPr lang="zh-CN" altLang="zh-CN" b="1" dirty="0"/>
              <a:t/>
            </a:r>
            <a:br>
              <a:rPr lang="zh-CN" altLang="zh-CN" b="1" dirty="0"/>
            </a:br>
            <a:r>
              <a:rPr lang="en-US" altLang="zh-CN" b="1" dirty="0"/>
              <a:t>       </a:t>
            </a:r>
            <a:r>
              <a:rPr lang="zh-CN" altLang="zh-CN" dirty="0"/>
              <a:t>一个人之所以成功，时间管理是非常重要的关键因素，如果我们想要成功，就必须让我们的时间管理做得更好，要把时间管理好，最重要的就是做好以结果为导向的目标管理。</a:t>
            </a:r>
            <a:br>
              <a:rPr lang="zh-CN" altLang="zh-CN" dirty="0"/>
            </a:br>
            <a:r>
              <a:rPr lang="en-US" altLang="zh-CN" dirty="0"/>
              <a:t>    </a:t>
            </a:r>
            <a:r>
              <a:rPr lang="en-US" altLang="zh-CN" b="1" dirty="0"/>
              <a:t> 1.</a:t>
            </a:r>
            <a:r>
              <a:rPr lang="zh-CN" altLang="zh-CN" b="1" dirty="0"/>
              <a:t>时间管理心理学。</a:t>
            </a:r>
            <a:r>
              <a:rPr lang="en-US" altLang="zh-CN" b="1" dirty="0"/>
              <a:t/>
            </a:r>
            <a:br>
              <a:rPr lang="en-US" altLang="zh-CN" b="1" dirty="0"/>
            </a:br>
            <a:r>
              <a:rPr lang="en-US" altLang="zh-CN" b="1" dirty="0"/>
              <a:t>      </a:t>
            </a:r>
            <a:r>
              <a:rPr lang="zh-CN" altLang="en-US" dirty="0"/>
              <a:t>一是要把时间管理好，基本上要先做自我心理建设。你要有事情做好、时间管理好的强烈 欲望；决定达成做好时间管理的目标；目标管理是一种技巧，观念与行为有一段差距，必须经 常地去演练，才能养成良好的习惯；下定决心持续学习，直到能运用自如。</a:t>
            </a:r>
            <a:r>
              <a:rPr lang="en-US" altLang="zh-CN" dirty="0"/>
              <a:t/>
            </a:r>
            <a:br>
              <a:rPr lang="en-US" altLang="zh-CN" dirty="0"/>
            </a:br>
            <a:r>
              <a:rPr lang="en-US" altLang="zh-CN" dirty="0"/>
              <a:t>       </a:t>
            </a:r>
            <a:r>
              <a:rPr lang="zh-CN" altLang="en-US" dirty="0"/>
              <a:t>二是时间＝金钱＝ 生活，甚至时间＞金钱，即时间比金钱还重要。若时间管理得好，才能够达到自我理想，建立自 我形象，进一步提升自我价值。</a:t>
            </a:r>
            <a:r>
              <a:rPr lang="en-US" altLang="zh-CN" dirty="0"/>
              <a:t/>
            </a:r>
            <a:br>
              <a:rPr lang="en-US" altLang="zh-CN" dirty="0"/>
            </a:br>
            <a:r>
              <a:rPr lang="en-US" altLang="zh-CN" dirty="0"/>
              <a:t>       </a:t>
            </a:r>
            <a:r>
              <a:rPr lang="zh-CN" altLang="en-US" dirty="0"/>
              <a:t>三是引起动机的关键就是成就感。要成就一件事情，一定要以 目标为导向，才会把事情做好，把握“现在”，专注于“今天”，每一分每一秒都要好好把握。 </a:t>
            </a:r>
            <a:r>
              <a:rPr lang="zh-CN" altLang="zh-CN" dirty="0"/>
              <a:t/>
            </a:r>
            <a:br>
              <a:rPr lang="zh-CN" altLang="zh-CN" dirty="0"/>
            </a:br>
            <a:r>
              <a:rPr lang="en-US" altLang="zh-CN" dirty="0"/>
              <a:t>    </a:t>
            </a:r>
            <a:endParaRPr lang="zh-CN" altLang="en-US" dirty="0"/>
          </a:p>
        </p:txBody>
      </p:sp>
      <p:sp>
        <p:nvSpPr>
          <p:cNvPr id="3" name="矩形 2">
            <a:extLst>
              <a:ext uri="{FF2B5EF4-FFF2-40B4-BE49-F238E27FC236}">
                <a16:creationId xmlns="" xmlns:a16="http://schemas.microsoft.com/office/drawing/2014/main" id="{DDC95E94-7A95-451C-A326-B6A3BC85D802}"/>
              </a:ext>
            </a:extLst>
          </p:cNvPr>
          <p:cNvSpPr/>
          <p:nvPr/>
        </p:nvSpPr>
        <p:spPr>
          <a:xfrm>
            <a:off x="0" y="2024844"/>
            <a:ext cx="428625" cy="2808312"/>
          </a:xfrm>
          <a:prstGeom prst="rect">
            <a:avLst/>
          </a:prstGeom>
          <a:solidFill>
            <a:schemeClr val="accent5">
              <a:lumMod val="75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320688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775AB25-A3AC-4882-BABB-D9FA0063A764}"/>
              </a:ext>
            </a:extLst>
          </p:cNvPr>
          <p:cNvSpPr>
            <a:spLocks noGrp="1"/>
          </p:cNvSpPr>
          <p:nvPr>
            <p:ph type="title"/>
          </p:nvPr>
        </p:nvSpPr>
        <p:spPr/>
        <p:txBody>
          <a:bodyPr>
            <a:normAutofit/>
          </a:bodyPr>
          <a:lstStyle/>
          <a:p>
            <a:r>
              <a:rPr lang="en-US" altLang="zh-CN" dirty="0"/>
              <a:t> </a:t>
            </a:r>
            <a:r>
              <a:rPr lang="en-US" altLang="zh-CN" b="1" dirty="0"/>
              <a:t>2.</a:t>
            </a:r>
            <a:r>
              <a:rPr lang="zh-CN" altLang="zh-CN" b="1" dirty="0"/>
              <a:t>设定优先次序。</a:t>
            </a:r>
            <a:r>
              <a:rPr lang="en-US" altLang="zh-CN" dirty="0"/>
              <a:t/>
            </a:r>
            <a:br>
              <a:rPr lang="en-US" altLang="zh-CN" dirty="0"/>
            </a:br>
            <a:r>
              <a:rPr lang="en-US" altLang="zh-CN" dirty="0"/>
              <a:t>     </a:t>
            </a:r>
            <a:r>
              <a:rPr lang="zh-CN" altLang="en-US" dirty="0"/>
              <a:t>（</a:t>
            </a:r>
            <a:r>
              <a:rPr lang="en-US" altLang="zh-CN" dirty="0"/>
              <a:t>1</a:t>
            </a:r>
            <a:r>
              <a:rPr lang="zh-CN" altLang="en-US" dirty="0"/>
              <a:t>）每个人每天都有非常多的事情要做，为此有效时间管理一定要设定其优先次序；会 设定优先次序是快速晋升职位者的人格特质。 </a:t>
            </a:r>
            <a:r>
              <a:rPr lang="en-US" altLang="zh-CN" dirty="0"/>
              <a:t/>
            </a:r>
            <a:br>
              <a:rPr lang="en-US" altLang="zh-CN" dirty="0"/>
            </a:br>
            <a:r>
              <a:rPr lang="en-US" altLang="zh-CN" dirty="0"/>
              <a:t>     </a:t>
            </a:r>
            <a:r>
              <a:rPr lang="zh-CN" altLang="en-US" dirty="0"/>
              <a:t>（</a:t>
            </a:r>
            <a:r>
              <a:rPr lang="en-US" altLang="zh-CN" dirty="0"/>
              <a:t>2</a:t>
            </a:r>
            <a:r>
              <a:rPr lang="zh-CN" altLang="en-US" dirty="0"/>
              <a:t>）根据帕累托二八原则，在日常工作中，有 </a:t>
            </a:r>
            <a:r>
              <a:rPr lang="en-US" altLang="zh-CN" dirty="0"/>
              <a:t>20</a:t>
            </a:r>
            <a:r>
              <a:rPr lang="zh-CN" altLang="en-US" dirty="0"/>
              <a:t>％的事情可决定 </a:t>
            </a:r>
            <a:r>
              <a:rPr lang="en-US" altLang="zh-CN" dirty="0"/>
              <a:t>80</a:t>
            </a:r>
            <a:r>
              <a:rPr lang="zh-CN" altLang="en-US" dirty="0"/>
              <a:t>％的成果。 </a:t>
            </a:r>
            <a:r>
              <a:rPr lang="en-US" altLang="zh-CN" dirty="0"/>
              <a:t/>
            </a:r>
            <a:br>
              <a:rPr lang="en-US" altLang="zh-CN" dirty="0"/>
            </a:br>
            <a:r>
              <a:rPr lang="en-US" altLang="zh-CN" dirty="0"/>
              <a:t>     </a:t>
            </a:r>
            <a:r>
              <a:rPr lang="zh-CN" altLang="en-US" dirty="0"/>
              <a:t>（</a:t>
            </a:r>
            <a:r>
              <a:rPr lang="en-US" altLang="zh-CN" dirty="0"/>
              <a:t>3</a:t>
            </a:r>
            <a:r>
              <a:rPr lang="zh-CN" altLang="en-US" dirty="0"/>
              <a:t>）目标必须与人生、事业的价值观相符合，如此才不至于浪费力气。 </a:t>
            </a:r>
            <a:r>
              <a:rPr lang="en-US" altLang="zh-CN" dirty="0"/>
              <a:t/>
            </a:r>
            <a:br>
              <a:rPr lang="en-US" altLang="zh-CN" dirty="0"/>
            </a:br>
            <a:r>
              <a:rPr lang="en-US" altLang="zh-CN" dirty="0"/>
              <a:t>     </a:t>
            </a:r>
            <a:r>
              <a:rPr lang="zh-CN" altLang="en-US" dirty="0"/>
              <a:t>（</a:t>
            </a:r>
            <a:r>
              <a:rPr lang="en-US" altLang="zh-CN" dirty="0"/>
              <a:t>4</a:t>
            </a:r>
            <a:r>
              <a:rPr lang="zh-CN" altLang="en-US" dirty="0"/>
              <a:t>）发展专长，从事高价值的活动。无益身心的低价值活动，会腐蚀我们的精力与精神， 尽量不要去做。 </a:t>
            </a:r>
            <a:r>
              <a:rPr lang="en-US" altLang="zh-CN" dirty="0"/>
              <a:t/>
            </a:r>
            <a:br>
              <a:rPr lang="en-US" altLang="zh-CN" dirty="0"/>
            </a:br>
            <a:r>
              <a:rPr lang="en-US" altLang="zh-CN" dirty="0"/>
              <a:t>     </a:t>
            </a:r>
            <a:r>
              <a:rPr lang="zh-CN" altLang="en-US" dirty="0"/>
              <a:t>（</a:t>
            </a:r>
            <a:r>
              <a:rPr lang="en-US" altLang="zh-CN" dirty="0"/>
              <a:t>5</a:t>
            </a:r>
            <a:r>
              <a:rPr lang="zh-CN" altLang="en-US" dirty="0"/>
              <a:t>）要设定优先顺序，将事情依紧急、不紧急以及重要、不重要分为四大类，一般人每天习惯于应付很多紧急且重要的事，但接下来会去做一些看来紧急其实不太重要的事，整天不知 在忙什么。其实最重要的是要去做重要但是看起来不紧急的事，如读书、进修等，若你不优先 去做，则人生远大的目标将不易达成。 </a:t>
            </a:r>
            <a:r>
              <a:rPr lang="en-US" altLang="zh-CN" dirty="0"/>
              <a:t/>
            </a:r>
            <a:br>
              <a:rPr lang="en-US" altLang="zh-CN" dirty="0"/>
            </a:br>
            <a:r>
              <a:rPr lang="en-US" altLang="zh-CN" b="1" dirty="0"/>
              <a:t>3.</a:t>
            </a:r>
            <a:r>
              <a:rPr lang="zh-CN" altLang="zh-CN" b="1" dirty="0"/>
              <a:t>规划与组织。</a:t>
            </a:r>
            <a:r>
              <a:rPr lang="en-US" altLang="zh-CN" dirty="0"/>
              <a:t/>
            </a:r>
            <a:br>
              <a:rPr lang="en-US" altLang="zh-CN" dirty="0"/>
            </a:br>
            <a:r>
              <a:rPr lang="zh-CN" altLang="en-US" dirty="0"/>
              <a:t>一定要合理地规划和组织自己的时间，实现时间的最大利用率。</a:t>
            </a:r>
          </a:p>
        </p:txBody>
      </p:sp>
      <p:sp>
        <p:nvSpPr>
          <p:cNvPr id="3" name="矩形 2">
            <a:extLst>
              <a:ext uri="{FF2B5EF4-FFF2-40B4-BE49-F238E27FC236}">
                <a16:creationId xmlns="" xmlns:a16="http://schemas.microsoft.com/office/drawing/2014/main" id="{E5B59385-B4C6-4E89-B6A2-F27C41FDF26C}"/>
              </a:ext>
            </a:extLst>
          </p:cNvPr>
          <p:cNvSpPr/>
          <p:nvPr/>
        </p:nvSpPr>
        <p:spPr>
          <a:xfrm>
            <a:off x="0" y="2024844"/>
            <a:ext cx="428625" cy="2808312"/>
          </a:xfrm>
          <a:prstGeom prst="rect">
            <a:avLst/>
          </a:prstGeom>
          <a:solidFill>
            <a:schemeClr val="accent5">
              <a:lumMod val="75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910966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B09BC63-6FA5-4312-B8B2-30DDEEEA66E1}"/>
              </a:ext>
            </a:extLst>
          </p:cNvPr>
          <p:cNvSpPr>
            <a:spLocks noGrp="1"/>
          </p:cNvSpPr>
          <p:nvPr>
            <p:ph type="title"/>
          </p:nvPr>
        </p:nvSpPr>
        <p:spPr/>
        <p:txBody>
          <a:bodyPr>
            <a:normAutofit/>
          </a:bodyPr>
          <a:lstStyle/>
          <a:p>
            <a:r>
              <a:rPr lang="en-US" altLang="zh-CN" sz="32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3200" kern="1200" dirty="0">
                <a:solidFill>
                  <a:schemeClr val="tx1"/>
                </a:solidFill>
                <a:effectLst/>
                <a:latin typeface="微软雅黑" panose="020B0503020204020204" pitchFamily="34" charset="-122"/>
                <a:ea typeface="微软雅黑" panose="020B0503020204020204" pitchFamily="34" charset="-122"/>
                <a:cs typeface="+mj-cs"/>
              </a:rPr>
              <a:t>第三节</a:t>
            </a:r>
            <a:r>
              <a:rPr lang="en-US" altLang="zh-CN" sz="32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3200" kern="1200" dirty="0">
                <a:solidFill>
                  <a:schemeClr val="tx1"/>
                </a:solidFill>
                <a:effectLst/>
                <a:latin typeface="微软雅黑" panose="020B0503020204020204" pitchFamily="34" charset="-122"/>
                <a:ea typeface="微软雅黑" panose="020B0503020204020204" pitchFamily="34" charset="-122"/>
                <a:cs typeface="+mj-cs"/>
              </a:rPr>
              <a:t>国内外关于时间管理的相关研究</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有关时间管理的研究已有相当长的历史，之前都是从管理学的角度来研究的，在企业管理和行政管理方面，都已有研究及专著。可以说一直以来时间管理并没有引起心理学界的注意，直到</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20</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世纪</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80</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年代以后，有关时间心理学的研究得到很多学者的重视，从而使时间管理正式成为心理学的研究对象之一。首先是</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Feather</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和</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Bond</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从时间管理对心理效应影响的角度进行了研究及量表编制。接下来</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Britton</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和</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Glynn</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从信息加工的角度提出了时间管理的认知模型，然后</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Britton</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和</a:t>
            </a:r>
            <a:r>
              <a:rPr lang="en-US" altLang="zh-CN" sz="2000" kern="1200" dirty="0" err="1">
                <a:solidFill>
                  <a:schemeClr val="tx1"/>
                </a:solidFill>
                <a:effectLst/>
                <a:latin typeface="微软雅黑" panose="020B0503020204020204" pitchFamily="34" charset="-122"/>
                <a:ea typeface="微软雅黑" panose="020B0503020204020204" pitchFamily="34" charset="-122"/>
                <a:cs typeface="+mj-cs"/>
              </a:rPr>
              <a:t>Tesser</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在此理论的基础上编制了时间管理量表。随后，</a:t>
            </a:r>
            <a:r>
              <a:rPr lang="en-US" altLang="zh-CN" sz="2000" kern="1200" dirty="0" err="1">
                <a:solidFill>
                  <a:schemeClr val="tx1"/>
                </a:solidFill>
                <a:effectLst/>
                <a:latin typeface="微软雅黑" panose="020B0503020204020204" pitchFamily="34" charset="-122"/>
                <a:ea typeface="微软雅黑" panose="020B0503020204020204" pitchFamily="34" charset="-122"/>
                <a:cs typeface="+mj-cs"/>
              </a:rPr>
              <a:t>Macan</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又提出了时间管理的过程模型，并依照此模型编制了时间管理行为量表。</a:t>
            </a:r>
          </a:p>
          <a:p>
            <a:endParaRPr lang="zh-CN" altLang="en-US" dirty="0"/>
          </a:p>
        </p:txBody>
      </p:sp>
      <p:sp>
        <p:nvSpPr>
          <p:cNvPr id="3" name="矩形 2">
            <a:extLst>
              <a:ext uri="{FF2B5EF4-FFF2-40B4-BE49-F238E27FC236}">
                <a16:creationId xmlns="" xmlns:a16="http://schemas.microsoft.com/office/drawing/2014/main" id="{869E1F88-512A-4AA2-BD2E-FD7029E8D819}"/>
              </a:ext>
            </a:extLst>
          </p:cNvPr>
          <p:cNvSpPr/>
          <p:nvPr/>
        </p:nvSpPr>
        <p:spPr>
          <a:xfrm>
            <a:off x="0" y="2024844"/>
            <a:ext cx="428625" cy="2808312"/>
          </a:xfrm>
          <a:prstGeom prst="rect">
            <a:avLst/>
          </a:prstGeom>
          <a:solidFill>
            <a:schemeClr val="accent5">
              <a:lumMod val="75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7">
            <a:extLst>
              <a:ext uri="{FF2B5EF4-FFF2-40B4-BE49-F238E27FC236}">
                <a16:creationId xmlns="" xmlns:a16="http://schemas.microsoft.com/office/drawing/2014/main" id="{17833B37-F3CD-4A45-9CB4-CD7D33FDB851}"/>
              </a:ext>
            </a:extLst>
          </p:cNvPr>
          <p:cNvSpPr>
            <a:spLocks noEditPoints="1"/>
          </p:cNvSpPr>
          <p:nvPr/>
        </p:nvSpPr>
        <p:spPr bwMode="auto">
          <a:xfrm>
            <a:off x="2184410" y="766119"/>
            <a:ext cx="353844" cy="42692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rgbClr val="548EC3"/>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8612320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3732</Words>
  <Application>Microsoft Office PowerPoint</Application>
  <PresentationFormat>自定义</PresentationFormat>
  <Paragraphs>111</Paragraphs>
  <Slides>44</Slides>
  <Notes>0</Notes>
  <HiddenSlides>0</HiddenSlides>
  <MMClips>0</MMClips>
  <ScaleCrop>false</ScaleCrop>
  <HeadingPairs>
    <vt:vector size="4" baseType="variant">
      <vt:variant>
        <vt:lpstr>主题</vt:lpstr>
      </vt:variant>
      <vt:variant>
        <vt:i4>1</vt:i4>
      </vt:variant>
      <vt:variant>
        <vt:lpstr>幻灯片标题</vt:lpstr>
      </vt:variant>
      <vt:variant>
        <vt:i4>44</vt:i4>
      </vt:variant>
    </vt:vector>
  </HeadingPairs>
  <TitlesOfParts>
    <vt:vector size="45" baseType="lpstr">
      <vt:lpstr>Office 主题​​</vt:lpstr>
      <vt:lpstr>第六章  科学管理时间</vt:lpstr>
      <vt:lpstr>   　　第一节  认识时间 一、正确认识时间       时间对任何一个人都是公平的，不论这个人是年少还是年老，贫穷还是富有，有没有地位，是不是聪明。时间可以说是上苍给我们的最公平的资源，时间也是我们所能使用的重要的一个资源。 1.公平性         阿诺德·贝内特说过：“时间真可谓典型的民主。在时间王国里，既没有财富的贵族，也没 有才智的贵族。即使天才，也没有一天多一小时。而且还没有惩罚，你可以尽情挥霍你宝贵的 时间，它不会因你的阻止而不到来。”人生来有很多方面是不平等的，如财富、地位、健康、外 貌等。这些不平等使有些人处于优势，而有些人处于劣势。但在时间上，大家都是平等的。每 个人每天都是 24 个小时，不会多一分或少一秒。每个人都可以充分利用时间去实现自己的梦 想，但如果不去利用它，你什么都实现不了。  </vt:lpstr>
      <vt:lpstr>2.珍贵性        本杰明·富兰克林把时间比作金钱，并告诫世人：“你热爱生命吗？请不要浪费时间，因为 它是生命的一部分。” 在“        时间就是金钱”这个比喻的启发下，有一个更为形象的比喻就是：昨天是过期的支票， 明天是期票，今天是钞票，用吧！        时间的珍贵性主要体现在其有限性，即每个人的生命总会有一个尽头，并且不可重来。 3.效用性         时间的效用就是人们在单位时间内创造的价值，这种效用值的大小和人的能力及从事的 活动有关。如果用金钱来衡量，这也就造成了贫富之间的差异。当然时间的效用还可以体现在 其他方面，对于医生来说是治愈患者的数量和成功率，对于教师来说是学生的知识和技能的掌 握，对于学生来说是知识的获得和个人修养的提升。  </vt:lpstr>
      <vt:lpstr>   第二节  认识时间管理 一、时间管理        如何面对时间的流动而进行自我的管理，其所持的态度是将过去作为现在改善的参考，把未来作为现在努力的方向，而好好地把握现在，立刻去运用正确的方法做正确的事。这便是时间管理的涵义。  </vt:lpstr>
      <vt:lpstr>二、时间管理的实质         时间是一种重要的资源，却无法开拓、积存与取代，每个人一天的时间都是相同的，但是每个人却有不同的心态与结果，主要是人们对时间的态度颇为主观。不同经历与不同职务的人，对时间都会有不同的看法，于是在时间的运用上就千变万化了。        对时间管理应有怎样的认识，所持有的态度与方法又该如何？以任何一个人而言，都具有人生严肃的一面及品质衡量的角度。   </vt:lpstr>
      <vt:lpstr>三、时间管理的原则        时间毕竟是个常数，人的精力总是有限的，但只要能够遵循管理时间的原则，便能提高管理工作的有效性，便能争取时间产生巨大的经济效益。为了有效地利用时间，必须掌握以下三条基本原则：       1.时间的科学诊断。其目的在于知道自己的时间是如何耗用的。为此，要记录时间的 耗用情况。要掌握用精力最好的时间干最重要的事。精力最好的时间因人而异。每个人都应该 掌握自己的生活规律，把自己精力最充沛的时间集中起来，专心去处理最费精力、最重要的工 作。否则，常会把最有效的时间切割成无用的或者低效率的零碎时间。        2.时间的有效分析。首先，应该确定哪些事根本不必做，哪些事做了也是白费功夫。凡发现 这类事情，应立即停止这项工作；或者明确应该由别人干的工作，包括不必由你干，或别人干比你更 适合的，则交给别人去干；其次，还要检查自己是否有浪费别人时间的行为，如有，也应立即停止。        3.时间浪费的排除。在日常生产经营活动中产生时间浪费的原因很多，如单位的制度 不健全、环节过多、信息不灵、人浮于事、相互扯皮等都会造成时间上的惊人浪费。  </vt:lpstr>
      <vt:lpstr>四、时间管理的技巧        一个人之所以成功，时间管理是非常重要的关键因素，如果我们想要成功，就必须让我们的时间管理做得更好，要把时间管理好，最重要的就是做好以结果为导向的目标管理。      1.时间管理心理学。       一是要把时间管理好，基本上要先做自我心理建设。你要有事情做好、时间管理好的强烈 欲望；决定达成做好时间管理的目标；目标管理是一种技巧，观念与行为有一段差距，必须经 常地去演练，才能养成良好的习惯；下定决心持续学习，直到能运用自如。        二是时间＝金钱＝ 生活，甚至时间＞金钱，即时间比金钱还重要。若时间管理得好，才能够达到自我理想，建立自 我形象，进一步提升自我价值。        三是引起动机的关键就是成就感。要成就一件事情，一定要以 目标为导向，才会把事情做好，把握“现在”，专注于“今天”，每一分每一秒都要好好把握。      </vt:lpstr>
      <vt:lpstr> 2.设定优先次序。      （1）每个人每天都有非常多的事情要做，为此有效时间管理一定要设定其优先次序；会 设定优先次序是快速晋升职位者的人格特质。       （2）根据帕累托二八原则，在日常工作中，有 20％的事情可决定 80％的成果。       （3）目标必须与人生、事业的价值观相符合，如此才不至于浪费力气。       （4）发展专长，从事高价值的活动。无益身心的低价值活动，会腐蚀我们的精力与精神， 尽量不要去做。       （5）要设定优先顺序，将事情依紧急、不紧急以及重要、不重要分为四大类，一般人每天习惯于应付很多紧急且重要的事，但接下来会去做一些看来紧急其实不太重要的事，整天不知 在忙什么。其实最重要的是要去做重要但是看起来不紧急的事，如读书、进修等，若你不优先 去做，则人生远大的目标将不易达成。  3.规划与组织。 一定要合理地规划和组织自己的时间，实现时间的最大利用率。</vt:lpstr>
      <vt:lpstr>  第三节  国内外关于时间管理的相关研究 　　有关时间管理的研究已有相当长的历史，之前都是从管理学的角度来研究的，在企业管理和行政管理方面，都已有研究及专著。可以说一直以来时间管理并没有引起心理学界的注意，直到20世纪80年代以后，有关时间心理学的研究得到很多学者的重视，从而使时间管理正式成为心理学的研究对象之一。首先是Feather和Bond从时间管理对心理效应影响的角度进行了研究及量表编制。接下来Britton和Glynn从信息加工的角度提出了时间管理的认知模型，然后Britton和Tesser在此理论的基础上编制了时间管理量表。随后，Macan又提出了时间管理的过程模型，并依照此模型编制了时间管理行为量表。 </vt:lpstr>
      <vt:lpstr>      在国内，时间管理倾向的概念是由黄希庭和张志杰最先提出并作出界定的。他们在分析国外有关时间管理的心理学研究的基础上，从个体支配和利用时间的人格特质的角度提出了时间管理倾向的概念及相应的三维理论模型，并编制了青少年时间管理倾向量表。张锋对时间管理倾向的三个维度中的时间监控观做了进一步的深化和研究。于是在开放式调查结果和理论分析的基础上，张锋根据心理结构抽象程度的不同，把时间管理自我监控分为整体监控和具体监控两个层次，并编制了中学生时间管理自我监控量表，以便于开展中学生群体的时间管理。此后，时间管理倾向立刻成为国内心理学领域内的一个热门话题，相关研究也层出不穷。 </vt:lpstr>
      <vt:lpstr>一、国内关于时间管理的实证研究       1. 与学业成绩的相关研究        李茹锦和陈以洁的研究均发现大学生学业成绩与时间管理倾向总分及其监控观、时间效能 感两个维度得分相关，但与时间价值感不相关。 其中特别是时间监控观是对学业成绩起作用的关键因子。还有的研究是从实验的角度来探讨时间管理策略训练对学生的学业成绩的影响。       2. 与自我概念相关的实证研究        张志杰、程科等的研究均表明时间管理倾向各维度与总体、一般和特殊自我价值感之间存 在显著的正相关。时间管理倾向对不同抽象程度的自我价值感都具有良好的预测作用。        除了以大、中学生为研究对象外，还有一些研究是从特殊群体出发，探讨了时间管理与自我价值 感的关系。        张甜、古玉等则是从自信的维度来探讨其与时间管理倾向的关系，张甜的研究认为高自信 水平的学生有较正面的自我观念，能够清楚地认识到时间的重要性，因此时间管理倾向得分较 高；而低自信的学生则相反，因此得分较低。 </vt:lpstr>
      <vt:lpstr> 3. 与主观幸福感及心理健康的相关研究        张志杰、黄希庭等的研究表明，时间管理倾向各维度与积极情绪之间存在显著正相关，与 消极情绪之间存在显著负相关。因此，他们认为时间管理的好坏可能是影响主观幸福感的一个 重要因素。秦启文研究了社区居民时间管理倾向与生活质量以及心理健康之间的关系，表明三 者之间存在一定程度的相关，时间管理倾向及其各维度主要与心理健康中的躯体化、焦虑和抑 郁三个因子有显著的负相关。邓凌等的研究也发现时间管理倾向对抑郁有调节作用。             陈本友、廖婷婷等均采用焦虑自评量表分别对大学生进行了调查，结果表明时间管理倾向 的各维度与焦虑存在显著的负相关。这与秦启文对社区居民的研究结果相一致。        邓文君等通过分层抽样的方法采用自我和谐量表对青少年进行了施测，结果表明时间价值 感的高低与自我和谐无显著相关，而时间监控观与时间效能感对自我和谐有显著影响。       </vt:lpstr>
      <vt:lpstr> 4. 与其他人格特征的相关研究         陈以洁通过对时间管理倾向与卡特尔16人格因素的关系研究表明时间管理倾向与有恒性、自 律性呈非常显著的正相关，与忧虑性、紧张性呈显著负相关，联系最紧密的因子是有恒性，并且通 过对不同层次高校的大学生时间管理的研究进一步论证时间管理倾向确实是一种人格特征。         孙圣涛等探讨了大学生的时间管理倾向与人格特征的关系，结果显示时间管理倾向与抑郁 性、循环性、自卑感、神经质等存在不同程度的负相关，与攻击性、支配性、社会外向性存在不 同程度的正相关。        通过以上对时间管理的相关研究的综述，我们发现，它不但与自我价值感、主观幸福感、 心理健康、生活质量，心理控制源、A 型人格、自信水平等动机、人格等因素相关外，还对大、 中学生的学业成绩具有重要的预测作用。 </vt:lpstr>
      <vt:lpstr>二、国外关于时间管理的实证研究 1.与学业成绩的相关研究        Ranjita和Michelle对大学生的研究是在课程开始时按大学生在时间管理量表上的得分把 他们分为高、中、低三组。课程结束时发现在得 A 或 B 的学生中，有 69％的人属于时间管理高 分组，得 D 或 F 的学生中，有 56％的人属于时间管理低分组。他们的研究也表明时间管理对学 业压力具有较大的缓冲作用。Eilam 和 Aharon 则是把时间管理看作学生自我调节学习行为的一 个重要组成部分，其研究证实了成绩优秀学生比中等水平学生在学习中能运用更多的自我调节 技巧，他们是更好的时间规划者和管理者。Maribeth Gettinger 所进行的研究表明，学习时间的 花费或分配不够对学习成绩有直接的负面结果。 Macan 等分别探讨了大学生与职员两个群体的时间管理行为及其学业（工作）成绩和压力 的关系，研究结果显示，个体的时间管理行为与学业（工作）成绩之间呈正相关，且通过时间 管理行为所形成的时间控制感，是导致压力降低和满意度升高的直接原因。 </vt:lpstr>
      <vt:lpstr> 2. 与心理健康和人格等其他方面的相关研究        Ranjia 和 Bond 的研究均表明时间管理与主观幸福感存在显著的正相关。这说明时间管理在提升个人生活质量等方面是一个有益的指标，同时 Bond 的研究还发现时间管理与抑郁、焦 虑、躯体紧张之间存在显著的负相关，这与国内秦启文的研究结果相一致。不过 Kelly 的研究却 显示，时间管理行为与焦虑无关。         Jex 等以企业员工为被试者，在时间管理、压力源和员工工作紧张关系的研究中发现，时间 管理作为一种调节变量，通过时间管理行为所形成的时间控制感。Adams 和 Jex 的另一项研究 还发现知觉的时间控制在工作满意度、健康和时间管理行为之间也具有中介作用。       不过 Claessens 等则认为，并没有多少证据表明，时间管理对各种结果变量的作用全都受制 于个体知觉的时间控制。恰恰相反，时间管理对结果变量既有直接影响也有间接影响。              进行时间管理可以使个体在资源与需求之间形成一种更好的时间匹配，从而使个体能够更 有效地分配自己的精力和注意力，以避免或者减少拖延。 </vt:lpstr>
      <vt:lpstr>三、时间管理的研究展望 　　通过前面对时间管理的研究综述我们不难发现，虽然众多的研究均表明时间管理可能是影响学业成绩的一个重要因素。但正如黄希庭所言，时间管理是一种人格特征，它具有一定的稳定性，所以用时间管理倾向的训练来提升学业成绩，目前并没有得到相应的支持。但同时实验也证明了它可以减轻学生的学业压力，提高学生的适应能力，增进学生的心理平衡，这样有可能间接的提升学业成绩。而这样需要一段时间的积累，并不是一定时间的训练后马上就可以显现出来的。在国外，很早就有学者对如何改善个人时间管理的策略进行过研究，大学里这方面的培训教程也很多，还有相关的专著。但国内目前关于时间管理的培训并不多，且多是针对企业和行政管理的，专门针对学生的几乎没有。        另一方面，通过对时间管理和其他各方面的研究成果的展示，我们也发现时间管理对许多方面都有影响。比如主观幸福感、心理健康、生活质量，自信水平等，这也足以说明提高和改善个体的时间管理倾向的重要性。所以关于时间管理的培训及相应的培训方案内容是我们以后进一步努力的方向。 </vt:lpstr>
      <vt:lpstr>   第四节  时间管理的策略 一、目标原则        目标的功能在于让你在面临各种选择时有一个清晰的认识，使你的行动更有效率。清晰的目标，可以使人在同样的时间内，更高效地完成工作，也最能刺激我们奋勇前进， 引导我们发挥潜能。         根据 SMART 原则，有效的目标应遵循具体明确（Specific）、可衡量（Measurable）、可实 现但有挑战性（Achievable and challenging）、有意义（Rewarding）、有明确期限（Time-Bounded） 五项原则。同时，还必须具有书面性和可操作性。         需要清楚的是，任何一个目标的设定，时间限定都是一个重要内容，很多目标无法实现的 重要原因，就是没有时间上的限定。</vt:lpstr>
      <vt:lpstr>二、四象限原则 处理事情的优先顺序的判断依据是轻重缓急，常用四象限原则来作为判断依据</vt:lpstr>
      <vt:lpstr>三、分清事情的轻重缓急——时间管理矩阵       美国科学家柯维博士提出了时间管理四象限法则，将工作按照紧急和重要两个维度进行划 分，执行者可以对待办事项进行分类，进而形成时间管理矩阵</vt:lpstr>
      <vt:lpstr>四、二八原则        二八原则又称帕累托定律，是意大利经济学家帕累托在对 19 世纪英国社会各阶层的财富 和收益统计分析时发现，80% 的社会财富集中在 20% 的人手里，而剩余的 80% 的人只拥有 20% 的社会财富。随后哈佛大学语言学教授吉普夫和罗马尼亚裔的美国工程师朱伦进一步完善 了二八原则</vt:lpstr>
      <vt:lpstr>五、避免干扰原则         凡是没有规定日程的拜访或电话都是干扰。虽然干扰未必都是不必要或不利的，但是，干 扰会中断计划中的事情，影响正常的工作。那么，常见的干扰及对策有哪些呢？  1. 来自上司的干扰 对策：        ①让上司清楚知道你的工作目标；②主动约见你的上司。 2. 来自同事的干扰 对策：        ①如果有人找你，就站起来接待他；②建议公司设立“人人安静一小时”制度。  3. 来自下属的干扰 对策：        ①安排固定时间供下属汇报工作；②保留固定时间供下属讨论问题；③安排其他时 间处理非紧急事件。 </vt:lpstr>
      <vt:lpstr>六、黄金时间法则         通常人一天的变化规律为早上思维最敏捷，下午精力有所减退，晚上精力得到恢复但没有 达到高峰。在实际生活中，人的生物钟是有个体差异的，差异最大的是“百灵鸟”“夜猫子”。 从名称上我们可以看出，有人白天效率高，有人夜晚效率高。但是，不管何种类型，其生物钟的 模式设定规律是一致的，即思维敏捷、精力减退、精力恢复。        了解自己生物钟的变化规律，认真 根据自己的精力周期进行日程安排，可提高工作效率。 根据生物钟一般规律的黄金时间法则，日程安排如下。①智力任务：安排在思维敏捷阶 段，这是制定决策的最佳时间，通常是在早上；②思考性或创造性工作：精力减退期是思考、 处理信息和长期记忆的理想时间，这一时期通常是在下午；③日常工作：精力恢复期适合做需 要集中精力的日常工作或重复性工作，这个时期通常是在晚上。 </vt:lpstr>
      <vt:lpstr>七、大块时间法则        大块时间法则是培养工作情绪的法则，即在前 30 分钟做容易做的事情，让事情看起来有 进度，在后 90 分钟做最重要的事情。具体方法包括：        ①列举今天所有要做的事情，将其分为容 易的、重要的及其他事情，用二八原则排出事情的优先顺序；        ②在前 30 分钟完成最容易做的事 情，时间一到，不管是否完成都要将手里的工作告一段落；        ③在后 90 分钟完成最重要的事情， 如果顺利，可以持续工作；        ④在空余时间完成遗留的容易的事情。 </vt:lpstr>
      <vt:lpstr>八、抓大放小——ABCD 时间管理法       在安排计划的优先顺序时，有一种简单的 ABCD 法非常实用。所谓 ABCD 法，是根据自己 的目标，将计划中最为主要的事情归于 A 类，如果 A 类事情没有完成，后果会非常严重；将次 要的事情归于B类，它们需要你去做，但如果没有完成，后果也不会太严重；把那些做了更好、 不做也行、是否做都不会产生太大影响的事情归于 C 类；把刻意交给别人去完成，或完全可以 取消、是否做没有差别的事情归为 D 类。 </vt:lpstr>
      <vt:lpstr>   第五节　养成时间管理的习惯  </vt:lpstr>
      <vt:lpstr>二、善用空当时间    （1）善用一切空当时间。我们需要采用一切可能的方式和手段充分利用每一分钟。  ①并列式，即在同一时间里做两件事，如在做饭、散步，或者是上下班的路上，都可以适当 地一心两用。  ②嵌入式，即在空白的零碎时间里加进充实的内容。   ③压缩式，即在必要的时候延长自己某次活动的时间，把其间的零碎时间压缩到最低限 度，免去很长的过渡时间。       （2）逆势操作赚取时间。将逆势操作原则运用在时间管理上，就是别人干这件事的时候 我偏不去干，等没人干的时候我再去干。      （3）合零为整。日常工作中，人们总会被一些琐事牵绊，它们不是很重要，但又必须去做。这 些事情虽然不需要花费很多时间，做起来也并不复杂，但它们造成了时间的分散，打断工作思路。 </vt:lpstr>
      <vt:lpstr>三、让每一分钟更有价值        李开复说过：“我一直认为人生的时间是有限并不可变的，所以要有效率地用每一分钟，不 用好就是一种浪费。”         充分利用每一分钟，让每一分钟都体现出应有的价值，提升单位时间内的价值产出，缩短取得 成果所需要耗费的时间，提升行动速度，在有限的时间内尽可能做更多的事情，提高执行效率。 </vt:lpstr>
      <vt:lpstr>   第六节  有效的时间管理 一、有效的时间管理        学会有效的时间管理方法不仅仅表示学会组织和安排职业任务的策略，而且还表示要学会改变自身的东西。 1.摆脱完美主义        在职业生涯中，完美主义是造成压力的主要根源，也是造成时间浪费的主要原因之一。完美主义者往往错误地相信某件事情花的时间越多，它就一定做得越好。这种观念忽视了报酬递减定律，这一定律在时间管理方面，在帕雷托的时间原理或者80：20原理中得到最精辟的表述。  </vt:lpstr>
      <vt:lpstr>        以意大利经济学家维尔弗雷多•帕雷托（1848－－1923）命名的帕雷托时间原理告诉我们：无论处于什么系统中，其趋势都是有些组成要素会比其他组成要素产生大得多的利润；总要素的20％是高产量者，80％是低产量者；而高产量者能生产总利润的80％，低产量者只能产生20％的利润。就时间管理和生产率而言，它暗示你花费在某件事情上的20％的时间可能会产生80％的最终产量。而你剩下的80％时间仅仅会获得20％的最终产量。甚至在写作这样一类具有特性的生活中，这个时间原理也是倾向于适用的。花大约20％的时间来激起灵感就能使80％的工作得到完成；同时，80％花在修订、编辑、推敲和监视电脑游标的时间就只能完成余下的20％。</vt:lpstr>
      <vt:lpstr>       显然80：20的比率并非固定不变的，对于极端的拖延时间、浪费时间者和完美主义者来说，高产量与低产量之间的比率可能比80：20还糟得多；而对于正确的时间管理者来说比率又会好得多。因此，关键在于我们改变帕雷托时间原理的力量。帕雷托时间原理只是作为一个指引来告诉我们不掌握工作的主动权将会发生的情况。一旦我们理解了这个原理，我们就能对于花在一项任务上大比例的时间能否真的产生同量的结果这个问题有一个实际的看法。是否我在某项特别任务上所花的80％的时间只产生我的结果的20％呢？为了得到一两处令人生疑的改进而额外花时间，对某事进行一遍又一遍的重温，这样花时间果真花得对吗？在实施一项任务以前用于思考和讨论这项任务的一时间真是对最后结果有贡献吗？ </vt:lpstr>
      <vt:lpstr>2.不要太忙碌        现实生活中，我们有时会有这样的感觉：忙忙碌碌却任何事情也没干成。我说的任何事情也没干，意思是指那些无论对我们自己还是对他人来说都没有真正价值的东西。这就是错误的时间管理达到了最糟糕的地步。由于忙忙碌碌，我们便没有时间去查看身边究竟需要做些什么，没有时间制定目标和着手干我们有优先权的任务，没有时间评估一下我们所做的那么多的事情为什么实际上只等于这么少。我们没有任何时间和空间来休息、充电、酝酿新观点、关注我们的身心健康和世界的发展。 </vt:lpstr>
      <vt:lpstr>       可是，无论我们的忙碌有无实际目的，都很有必要记住这个有时在管理训练中引用的规则，那就是：如果你忙碌得不能休息，那你就太忙了。我们只有让自己得到充分的休息，才能提高工作效率。一个粗略的经验之谈是——你绝不应该忙碌得： 每天睡觉前没有一小时的休息时间（为了你的睡眠）； 每天没有一小时追求某种爱好（为了你健全的心智）； 每周没有至少四次、每次半小时的锻炼（为了你的身体）； 每天饭后没有两个半小时不受干扰的时间（为了你的消化系统）。 这就是说，每天平均至少要有4个半小时不用工作的时间。这时间并不多，粗略地假定每天有8个小时用于睡觉，你每天仍然有11个多小时可以花在工作上。这当然是绰绰有余的，尤其是如果你能把这11个小时安排得实用合理。 </vt:lpstr>
      <vt:lpstr>3.懂得何时干何事        为了有效地管理时间，注意你自己的生理节奏，制定出相应的日间工作计划。一项工作在你处在最佳状态时可能只花10分钟就能完成，而在你处于欠佳状态时可能要花双倍的时间才能完成。如果你感觉在早上更能有效地处理问题和产生新想法，那么就用这个时间来干你比较有创造性的工作，而把日常的事情放到下午去做。如果你感觉早晨情绪不佳，午餐后心情较好，那么把接受访问和会见客户一类的工作推迟到午后去做。如果你在下午3点左右感到疲倦和烦躁不安，那么就利用这个时间去完成那些让你走出办公室的任务。         大多数人会感到把日常工作带到家中做要比在上班时做乏味一倍。无论你的生理节奏如何，你最好努力在办公时间内完成你的日常工作，如果你不得不把工作带回家中的话，必须保证这些工作是比较有趣的。不管怎么说，假如你经常将日常工作带回家中，它暗示你已经出现了不妥现象。要么是你没有把时间安排好，要么是你白天的工作负荷太重。无论是哪个原因，你都应采取补救的办法。 </vt:lpstr>
      <vt:lpstr>4.在积极的情绪下开始和结束一天的工作        积极的情绪在你完成任务的过程中起着很大的促进作用。下面介绍三种帮助你创造积极情绪的有效策略：        每天开始工作时，要保证有一件愉快的事情在盼望之中，哪怕是件微小的事情。你可以在开始工作之前做一件有趣的事情，喝一杯咖啡，照料一下办公室里的花草或整理一下书架，但不要被吸引去与同事聊天。虽然这样做是有趣的，但它却浪费了你很多的时间，并且还会使你的工作前奏缺乏以往的吸引力。        下决心每天都在相同的时间开始工作，并要持之以恒。无论你使用什么技巧来让自己在轻松愉快的情绪下投入一天的工作，你都应保证在规定的时间开始你的第一个任务。这样你不仅能避免工作之前不知不觉地浪费掉10分钟时间（它很容易会扩展到15分钟，然后30分钟），而且还可以将你的心境转到工作状态中。 </vt:lpstr>
      <vt:lpstr>       设法做到对第二天的任务以及其先后次序了如指掌，这样你才不会浪费时间去思考从哪里着手这一个吓人的问题。一个确保你这样做的方法是：在前一天工作结束之前，列一张第二天任务排列表，然后把任务表放在你的书桌上，以便确切了解从何处着手。        如果你想有效地管理时间，在积极的情绪下开始一天的工作是很重要的。同样，在积极的情绪下结束一天的工作也很重要。假如你是以一种对周围的一切人和物都感到厌烦的情绪来结束一天的工作，那么你对第二天重新工作并不会有太大的热情。而要确保你有一个积极情绪的最好方法就是把当日所有工作都完成。只有这样，你才会对一天的劳动感到满意。你可以制定出一天的计划安排来帮助自己实现这个目标，这样到下午结束工作之前，你就会有一个短暂的喘息时间。你可以用这段时间做一件令人愉快和相对缓和的工作，而不至于为完成一切任务而狂热地工作到最后一分钟。        假如你在竭尽全力以后，一天的工作仍未达到满意的效果，你不用浪费时间进行不必要的思虑，明天情况会好起来的，至少会变得比较好。不过，即使情形并非如此，对不尽如人意的事情进行无休止的思考也是无济于事的。回顾发生的一切，汲取一天的教训。 </vt:lpstr>
      <vt:lpstr>5.不要推延不愉快的工作         我们总爱把不喜欢的工作延期到“以后”再做。然而，假如这些工作目前不受欢迎，它们也不可能变得以后会受欢迎一些。况且，在此期间，我们心里总是惦记着还有工作等待着我们去完成。因此，现在就把它们完成，不仅可以扫除任务的障碍，而且还可以消除内疚的情感。        拖延不愉快的任务还有另一个弊端，它会造成任务的堆积。我们面对的不是一两件任务，而是半打或者更多的任务，你会走到将它们忘记得一干二净的地步，有时还会造成惨重的损失。在遇到不喜欢的任务时，你要牢记一个永恒的原理，这个原理就是：做事情的惟一办法就是去做它。这个法则值得强调，因为它是正确的时间管理的最卓越秘诀。认识它、采纳它和将它付诸行动，这时你已经赢得了时间管理中战斗的大半胜利。这个法则的推论更简单，同时也很值得强调，那就是：无论需要你做什么，如果可能，你应该现在就做。 </vt:lpstr>
      <vt:lpstr>6.不要耽搁作决定         同样法则是适用于作决定的：作决定的惟一办法就是去决定它。当然，如果这些决定还需要依赖情报资料，而目前这些情报资料还未到手，或者很明显时机并未成熟，那么把它们耽搁一下是恰当的。但是，只要你一获得这些情报资料，同时时机已到，如果你仍然采取犹豫不决的态度，你不但会浪费机会，而且会浪费时间。记住，也许你不太可能做出一个完美无瑕的决定，但至少你可以作出一个最好的决定。 7.宁主动先行，毋被动随从        主动先行与被动随从相比较，我们显然会主张前者。主动先行的意思是预先估计可能发生的事情，并随时准备一旦时机成熟就采取适当行动。主动先行者通常是先行一步的人，他们总是显得时地两宜，并且比其他人都更加消息灵通。我们很多人都喜欢过安乐的生活，因此热衷于充当被动的随从者，我们对刚刚冒出来的挑战和时机并未警觉，结果，挑战剥夺了我们的席位，或者机会在我们面前流逝，而我们甚至还未真正意识到它们来到面前。 </vt:lpstr>
      <vt:lpstr>       事物总是不以人们的意志为转移的。要生存就要经历变化、生长、退化和重新生长这个过程。要使自己在这一过程中成功地运转，我们就必须随着这一过程的变化而变化；我们越是能掌握这一变化而不是等待着它来驱使我们，我们就越可能成功。        你应该经常抽时间坐下来对可能发生的将来情况进行估计，正像你坐下来对刚刚流逝的过去进行反思一样，以此来培养自己主动先行的能力。绘制一张表格，记录下今后的发展和危机，用1－5的排列分别给它们以恰当的等级，且认清那些等级较高的部分可能对你产生的影响，并思考一旦它们真的出现时你将采取的最佳行动。 </vt:lpstr>
      <vt:lpstr>二、走出时间管理的盲区        掌控了自己的时间，就掌控了自己的未来。时间管理，是管理者落实工作目标、提高工作效率的重要方法和手段，它是长期坚持才养成的好习惯，也是自我管理的重要组成部分。在时间管理上容易出现的六大问题包括：        1.计划管理“空”。应重视计划的拟定以避免徒劳无功。所谓计划，即指未来行动纲领的先期决策。计划拟定大致要指出：“你要往哪里去？”以及“你要怎么走？”这是实际采取行动之前的一种思考模式。倘若你不做这一番的思考与盘算，则你必将沦为一位随波逐流迷失自我的人。人人都有计划安排，却容易犯下面的毛病。一是制定计划一厢情愿，二是制定计划不从实际出发，要知道拍脑袋式的时间管理计划是注定要流产的。 </vt:lpstr>
      <vt:lpstr>        2.对上管理“无”。通常，你时间计划执行受到干扰的50％这部分源自于你的上级，做好对上级的时间管理是你能否完成自己的时间管理的前提。方法有两条：一是主动出击，一上班就到领导那儿去请示，根据领导的安排，调整自己的计划。二是提前汇报，把自己今天的主要安排向领导汇报。如“我9～11点钟集中撰写你要的某项目工作报告”等。主动出击，可减少领导的临时安排，调整好自己的时间。如原准备上午用两个小时写总结，领导要开会，就可安排下午再写。提前汇报，让领导知道你在干什么。如无大事但需找你时，可考虑在11点钟以后，这就是对上级进行有效的时间管理。        3.同级管理“差”。同样，干扰你时间计划的15％来自你的同级，处理不好会影响相互关系。一上班给你的关联单位领导打电话，问有无需要商议的问题，告知近期完成领导的重要工作，上午11点钟后、下午4点钟后有时间商议、碰头。此时开协调会，会议效率高，不会影响时间安排。 </vt:lpstr>
      <vt:lpstr>       4.下级管理“松”。干扰你的时间计划的20％来自你的下级，产生这种问题的原因一是授权不明确，请示汇报多；二是喜欢事必躬亲，下级则有事必报；三是要求不明确。改进办法，可规定每天一个固定时段为内部事务、请示汇报时间。        5.变通管理“少”。计划得再好也赶不上变化，要留出自己的变通时间。每天计划安排不要超过6小时为好，留下2小时为机动时间。        6.接受事务委托。当一个人能够克服“不好意思拒绝”的心理，并具备“拒绝他人”的技巧，则他由免于履行自己所不情愿履行的承诺而节省的时间将极为可观。相信绝大多数的人都同意这一见解，但是真正能够克服不好意思拒绝的心理障碍以及具备拒绝技巧的人并不多。         7.不速之客的干扰。不速之客——泛指未经预约的访客，主要来源为属下员工，其次是同一阶层的同事，再其次是组织以外的人士。为有效地应付不速之客的干扰，秘书人员的协助几乎是不可或缺的。当然在一般组织里，通常无秘书协助可言。不过就算组织内部并没有秘书，经理也可要求部属权充秘书，在他需要专心处理事物或思考问题时，协助他对付不速之客的干扰。</vt:lpstr>
      <vt:lpstr>       8.无端电话干扰。电话的使用本来旨在免除笔写、面谈、开会，甚至在旅途奔波所引起的时间浪费，但电话被普遍使用后却成为浪费时间的重要来源，这是极具讽刺性的一件事。不难发现，有些人不但不能支配电话，反而为电话所支配。        9.“会议病”困扰。会议本来是沟通意见、解决问题、制定决策的一种有力手段。但是，它却经常被滥加使用，以致成为一种费时有碍正常运作的疾病。试问：哪一个组织的经理人——特别是中、上层的经理人——不耗费大量的时间参与许多无效率又无效能的会议？不少的中、上层经理人曾经指出，会议竟占去他们的日常工作时间的1／4，甚至1／3。然而更令他们感慨莫名其妙的是，在这么多的会议时间之中，几乎有一半是徒劳无功的浪费！       10.失约或迟到。不要以为约会迟到只是一件稀松平常的事，更不要以为它不足以产生严重的不良后果。事实上，在“守时”被视同美德的社会里，“迟到”是一种难以令人接受的恶习。试想：有谁愿意无端地枯守等候你？又有谁在枯守等候你的时候，不去思索你的种种缺失？        掌控了你的时间，成功就完成了一半。真正成为时间的主人，工作会变得更充实、主动，富有活力。</vt:lpstr>
      <vt:lpstr>三、时间管理哲学 　　任何组织或个人的奋斗中时间恐怕可以看作最需要竭尽全力争取的最有价值的资源。即使时间是一个没有终点的货品，但它是一个不可复制而日益衰竭的资源，一旦丢失便永远不可追回。时间管理其实堪称一门有效利用时间的艺术和科学。 时间管理是效率管理的关键因素。善于管理时间的组织和个人在商业社会中能更具竞争力地面对个人和专业的挑战。时间不仅成为用于组织研究的一个工具，也是市场竞争中获得优势的手段。基于时间的管理，循环时间减少和时间增值这些理念已经成为竞争策略不可或缺的关键特性。必须加强培养个人的时间管理哲学：①要有远大的眼光，要有延后满足的能力；②培养个人的特质，在行动中自我操练；③要记住时间等于金钱，要以每小时的工资为基础，来衡量每一件你被期待去做的事；④时间管理是一生的技巧，要努力完成较高价值的工作；⑤以榜样去引导你的部属，学会平衡与适度相结合，放轻松，要休假和运动；⑥确定你的目标与价值的一致性；⑦定期健康检查，下定决心活到100岁。    </vt:lpstr>
      <vt:lpstr>本章结束</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2018-03-11T08:02:38Z</dcterms:created>
  <dcterms:modified xsi:type="dcterms:W3CDTF">2018-03-12T05:46:44Z</dcterms:modified>
</cp:coreProperties>
</file>