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7"/>
  </p:notesMasterIdLst>
  <p:sldIdLst>
    <p:sldId id="439" r:id="rId2"/>
    <p:sldId id="284" r:id="rId3"/>
    <p:sldId id="287" r:id="rId4"/>
    <p:sldId id="288" r:id="rId5"/>
    <p:sldId id="457" r:id="rId6"/>
    <p:sldId id="458" r:id="rId7"/>
    <p:sldId id="289" r:id="rId8"/>
    <p:sldId id="459" r:id="rId9"/>
    <p:sldId id="460" r:id="rId10"/>
    <p:sldId id="290" r:id="rId11"/>
    <p:sldId id="291" r:id="rId12"/>
    <p:sldId id="441" r:id="rId13"/>
    <p:sldId id="292" r:id="rId14"/>
    <p:sldId id="293" r:id="rId15"/>
    <p:sldId id="294" r:id="rId16"/>
    <p:sldId id="295" r:id="rId17"/>
    <p:sldId id="296" r:id="rId18"/>
    <p:sldId id="297" r:id="rId19"/>
    <p:sldId id="298" r:id="rId20"/>
    <p:sldId id="299" r:id="rId21"/>
    <p:sldId id="301" r:id="rId22"/>
    <p:sldId id="302" r:id="rId23"/>
    <p:sldId id="303" r:id="rId24"/>
    <p:sldId id="305" r:id="rId25"/>
    <p:sldId id="461"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9488"/>
    <a:srgbClr val="65C6C1"/>
    <a:srgbClr val="606060"/>
    <a:srgbClr val="FF5050"/>
    <a:srgbClr val="9F9F9F"/>
    <a:srgbClr val="969696"/>
    <a:srgbClr val="C55A11"/>
    <a:srgbClr val="7F7F7F"/>
    <a:srgbClr val="548EC3"/>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0588" autoAdjust="0"/>
    <p:restoredTop sz="86482" autoAdjust="0"/>
  </p:normalViewPr>
  <p:slideViewPr>
    <p:cSldViewPr snapToGrid="0">
      <p:cViewPr>
        <p:scale>
          <a:sx n="70" d="100"/>
          <a:sy n="70" d="100"/>
        </p:scale>
        <p:origin x="-468" y="-246"/>
      </p:cViewPr>
      <p:guideLst>
        <p:guide orient="horz" pos="2183"/>
        <p:guide pos="3840"/>
      </p:guideLst>
    </p:cSldViewPr>
  </p:slideViewPr>
  <p:outlineViewPr>
    <p:cViewPr>
      <p:scale>
        <a:sx n="33" d="100"/>
        <a:sy n="33" d="100"/>
      </p:scale>
      <p:origin x="0" y="-119496"/>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DD5AE7-281C-450D-9110-42FBCFD61E77}" type="datetimeFigureOut">
              <a:rPr lang="zh-CN" altLang="en-US" smtClean="0"/>
              <a:t>2018/3/12/Monday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0B26E9-17C2-463B-8B8C-B33A23FFCF8F}" type="slidenum">
              <a:rPr lang="zh-CN" altLang="en-US" smtClean="0"/>
              <a:t>‹#›</a:t>
            </a:fld>
            <a:endParaRPr lang="zh-CN" altLang="en-US"/>
          </a:p>
        </p:txBody>
      </p:sp>
    </p:spTree>
    <p:extLst>
      <p:ext uri="{BB962C8B-B14F-4D97-AF65-F5344CB8AC3E}">
        <p14:creationId xmlns:p14="http://schemas.microsoft.com/office/powerpoint/2010/main" val="36602164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C593718-D90C-42E2-AD72-105FD509CBDD}"/>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F335DE87-7DE0-4BF8-9C81-B939B34A92B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406B22EA-147E-4FBF-91BF-A37F96EB0856}"/>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5" name="页脚占位符 4">
            <a:extLst>
              <a:ext uri="{FF2B5EF4-FFF2-40B4-BE49-F238E27FC236}">
                <a16:creationId xmlns:a16="http://schemas.microsoft.com/office/drawing/2014/main" xmlns="" id="{C36B9E65-B212-4C01-9330-5EF97AEC944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E773BC5-D39B-4819-95EB-D372751B8B19}"/>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3668395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C15B867-6D8F-43A5-B189-1233C44FBD8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A0AABF7A-0CDF-4515-8560-2634B8E45C1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14280AFC-5E00-4D5B-8F4E-3755C391280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D59CDA98-2367-44AF-8D83-CAB64DF303E5}"/>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6" name="页脚占位符 5">
            <a:extLst>
              <a:ext uri="{FF2B5EF4-FFF2-40B4-BE49-F238E27FC236}">
                <a16:creationId xmlns:a16="http://schemas.microsoft.com/office/drawing/2014/main" xmlns="" id="{B64DF7CC-2315-4B30-B5EF-6C4676139E1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1074BD92-D85D-4FF0-A168-28CCAB037E6B}"/>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14085709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038F384-3FA4-47BF-B4D6-E3B2AB980F5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8C70BCBD-6E6E-4F5E-BB47-FE8CDEA6CCD7}"/>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01D25AC-2D8B-4225-BAD1-B1E071757AD0}"/>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5" name="页脚占位符 4">
            <a:extLst>
              <a:ext uri="{FF2B5EF4-FFF2-40B4-BE49-F238E27FC236}">
                <a16:creationId xmlns:a16="http://schemas.microsoft.com/office/drawing/2014/main" xmlns="" id="{22042F40-F43E-49F5-B717-A41A78B3CA1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F15983B-CAE6-4BA3-BDA4-F4F698569D07}"/>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23140649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3D23EB05-F7F8-4004-8691-E44AE0722067}"/>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5B4FBD01-4403-45F8-A931-E851F097A1E7}"/>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370311DE-4BF5-452D-8693-F252EFFE92F9}"/>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5" name="页脚占位符 4">
            <a:extLst>
              <a:ext uri="{FF2B5EF4-FFF2-40B4-BE49-F238E27FC236}">
                <a16:creationId xmlns:a16="http://schemas.microsoft.com/office/drawing/2014/main" xmlns="" id="{42FC1B8D-4A4D-4CD4-88D5-595D9D79486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EFA7E9C-05D8-4CF1-8E8C-374477153E7C}"/>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35759828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4192256-EB11-4F3B-9673-9C991DD61A57}"/>
              </a:ext>
            </a:extLst>
          </p:cNvPr>
          <p:cNvSpPr>
            <a:spLocks noGrp="1"/>
          </p:cNvSpPr>
          <p:nvPr>
            <p:ph type="title"/>
          </p:nvPr>
        </p:nvSpPr>
        <p:spPr>
          <a:xfrm>
            <a:off x="838200" y="636974"/>
            <a:ext cx="10515600" cy="5454907"/>
          </a:xfrm>
        </p:spPr>
        <p:txBody>
          <a:bodyPr anchor="t">
            <a:normAutofit/>
          </a:bodyPr>
          <a:lstStyle>
            <a:lvl1pPr>
              <a:lnSpc>
                <a:spcPct val="130000"/>
              </a:lnSpc>
              <a:defRPr sz="2000">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4" name="日期占位符 3">
            <a:extLst>
              <a:ext uri="{FF2B5EF4-FFF2-40B4-BE49-F238E27FC236}">
                <a16:creationId xmlns:a16="http://schemas.microsoft.com/office/drawing/2014/main" xmlns="" id="{9562EDA8-7701-474F-A52A-959D62881065}"/>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5" name="页脚占位符 4">
            <a:extLst>
              <a:ext uri="{FF2B5EF4-FFF2-40B4-BE49-F238E27FC236}">
                <a16:creationId xmlns:a16="http://schemas.microsoft.com/office/drawing/2014/main" xmlns="" id="{2FDC2D35-FAD6-421F-8054-30BFD684EF2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ED2E92B-FEBE-4C8E-B88A-7F191342CBCD}"/>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9841376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7" name="Picture 2" descr="C:\Users\Administrator\Desktop\67.jpg">
            <a:extLst>
              <a:ext uri="{FF2B5EF4-FFF2-40B4-BE49-F238E27FC236}">
                <a16:creationId xmlns:a16="http://schemas.microsoft.com/office/drawing/2014/main" xmlns="" id="{3A468A50-CF98-416C-BD82-B64F61DE8BA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27384"/>
            <a:ext cx="12192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a:extLst>
              <a:ext uri="{FF2B5EF4-FFF2-40B4-BE49-F238E27FC236}">
                <a16:creationId xmlns:a16="http://schemas.microsoft.com/office/drawing/2014/main" xmlns="" id="{04192256-EB11-4F3B-9673-9C991DD61A57}"/>
              </a:ext>
            </a:extLst>
          </p:cNvPr>
          <p:cNvSpPr>
            <a:spLocks noGrp="1"/>
          </p:cNvSpPr>
          <p:nvPr>
            <p:ph type="title"/>
          </p:nvPr>
        </p:nvSpPr>
        <p:spPr>
          <a:xfrm>
            <a:off x="838200" y="636974"/>
            <a:ext cx="10515600" cy="5454907"/>
          </a:xfrm>
        </p:spPr>
        <p:txBody>
          <a:bodyPr anchor="ctr">
            <a:normAutofit/>
          </a:bodyPr>
          <a:lstStyle>
            <a:lvl1pPr algn="ctr">
              <a:defRPr sz="4800">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4" name="日期占位符 3">
            <a:extLst>
              <a:ext uri="{FF2B5EF4-FFF2-40B4-BE49-F238E27FC236}">
                <a16:creationId xmlns:a16="http://schemas.microsoft.com/office/drawing/2014/main" xmlns="" id="{9562EDA8-7701-474F-A52A-959D62881065}"/>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5" name="页脚占位符 4">
            <a:extLst>
              <a:ext uri="{FF2B5EF4-FFF2-40B4-BE49-F238E27FC236}">
                <a16:creationId xmlns:a16="http://schemas.microsoft.com/office/drawing/2014/main" xmlns="" id="{2FDC2D35-FAD6-421F-8054-30BFD684EF2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ED2E92B-FEBE-4C8E-B88A-7F191342CBCD}"/>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1216099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52EDB76-D2F4-4C64-A568-224F00EBE0E2}"/>
              </a:ext>
            </a:extLst>
          </p:cNvPr>
          <p:cNvSpPr>
            <a:spLocks noGrp="1"/>
          </p:cNvSpPr>
          <p:nvPr>
            <p:ph type="title"/>
          </p:nvPr>
        </p:nvSpPr>
        <p:spPr>
          <a:xfrm>
            <a:off x="831850" y="1709738"/>
            <a:ext cx="10515600" cy="2852737"/>
          </a:xfrm>
        </p:spPr>
        <p:txBody>
          <a:bodyPr anchor="b"/>
          <a:lstStyle>
            <a:lvl1pPr>
              <a:defRPr sz="6000"/>
            </a:lvl1pPr>
          </a:lstStyle>
          <a:p>
            <a:r>
              <a:rPr lang="zh-CN" altLang="en-US" dirty="0"/>
              <a:t>单击此处编辑母版标题样式</a:t>
            </a:r>
          </a:p>
        </p:txBody>
      </p:sp>
      <p:sp>
        <p:nvSpPr>
          <p:cNvPr id="3" name="文本占位符 2">
            <a:extLst>
              <a:ext uri="{FF2B5EF4-FFF2-40B4-BE49-F238E27FC236}">
                <a16:creationId xmlns:a16="http://schemas.microsoft.com/office/drawing/2014/main" xmlns="" id="{F7C64847-D402-4D7E-9467-826533455E7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5AB3997C-521A-47D5-A45F-E484D1C4835E}"/>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5" name="页脚占位符 4">
            <a:extLst>
              <a:ext uri="{FF2B5EF4-FFF2-40B4-BE49-F238E27FC236}">
                <a16:creationId xmlns:a16="http://schemas.microsoft.com/office/drawing/2014/main" xmlns="" id="{FFFEA2A6-9501-41AB-8390-2E02E8A97CD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85656ACB-283F-4C84-952D-802E61CF0946}"/>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29327827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15FE947-AA55-4E85-909F-BEB4F6C885C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75540C7A-71DF-4B61-A0AF-E480966CCDD8}"/>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60E4045E-2287-4A28-85C4-04EF0371ED8E}"/>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BFF63B06-CB95-4520-8592-DD9FFC2E7067}"/>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6" name="页脚占位符 5">
            <a:extLst>
              <a:ext uri="{FF2B5EF4-FFF2-40B4-BE49-F238E27FC236}">
                <a16:creationId xmlns:a16="http://schemas.microsoft.com/office/drawing/2014/main" xmlns="" id="{7F9ED17C-7FFE-47DA-9D4A-E267138D240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1A89AF5F-BDF1-4CF1-BEFA-BFF4B399847F}"/>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18455843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E04538D-5EA2-4E5B-A441-DAF1459A4052}"/>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FC23D37B-9A81-4467-90AB-7C27C505C0C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28ACA1C2-9B35-41D3-B641-8A43B615E146}"/>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F08613B2-7AB3-493B-B285-C54FA7A8946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1DC31E84-25BD-430F-BA5F-C6C43375663A}"/>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BFF95FE1-778B-4A32-AEC7-996BC045F333}"/>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8" name="页脚占位符 7">
            <a:extLst>
              <a:ext uri="{FF2B5EF4-FFF2-40B4-BE49-F238E27FC236}">
                <a16:creationId xmlns:a16="http://schemas.microsoft.com/office/drawing/2014/main" xmlns="" id="{CE3B89D4-BEEE-4120-AEFB-F00D6E8CC020}"/>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49DC8349-3EAC-41EB-8AED-64F39DB2EC4E}"/>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10977252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D6E3933-0A85-4802-815F-051F6E5F2629}"/>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65679E15-AA6A-4A04-87D3-75DBFFC25F16}"/>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4" name="页脚占位符 3">
            <a:extLst>
              <a:ext uri="{FF2B5EF4-FFF2-40B4-BE49-F238E27FC236}">
                <a16:creationId xmlns:a16="http://schemas.microsoft.com/office/drawing/2014/main" xmlns="" id="{34BF1A13-DE2F-46B0-9764-4F389FF3E31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BAAD8673-0559-4627-9B08-2B2534A95D75}"/>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1649360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6A1932BD-4E57-435D-A947-D8DE7A4CAA4F}"/>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3" name="页脚占位符 2">
            <a:extLst>
              <a:ext uri="{FF2B5EF4-FFF2-40B4-BE49-F238E27FC236}">
                <a16:creationId xmlns:a16="http://schemas.microsoft.com/office/drawing/2014/main" xmlns="" id="{7D1FD3EC-0A8B-4752-8E00-B6C4F1555BD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58EA46A2-2F73-4DEE-B72C-ED82C85BEA91}"/>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22821050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0950274-3F88-440D-84AC-9DB3AA49C73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1020E670-F56C-4650-B1C1-093C9F95EF5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6B224F5D-6C66-4BE1-905E-A2849E3956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C2BDDD17-60DD-4F46-9538-2939699E7CE3}"/>
              </a:ext>
            </a:extLst>
          </p:cNvPr>
          <p:cNvSpPr>
            <a:spLocks noGrp="1"/>
          </p:cNvSpPr>
          <p:nvPr>
            <p:ph type="dt" sz="half" idx="10"/>
          </p:nvPr>
        </p:nvSpPr>
        <p:spPr/>
        <p:txBody>
          <a:bodyPr/>
          <a:lstStyle/>
          <a:p>
            <a:fld id="{35F4A535-4D82-476D-AED1-4170E3826EDA}" type="datetimeFigureOut">
              <a:rPr lang="zh-CN" altLang="en-US" smtClean="0"/>
              <a:t>2018/3/12/Monday</a:t>
            </a:fld>
            <a:endParaRPr lang="zh-CN" altLang="en-US"/>
          </a:p>
        </p:txBody>
      </p:sp>
      <p:sp>
        <p:nvSpPr>
          <p:cNvPr id="6" name="页脚占位符 5">
            <a:extLst>
              <a:ext uri="{FF2B5EF4-FFF2-40B4-BE49-F238E27FC236}">
                <a16:creationId xmlns:a16="http://schemas.microsoft.com/office/drawing/2014/main" xmlns="" id="{EFC5305E-DE83-43A3-9160-7CCF70F2A4A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00CC25AF-629B-47A3-A8C5-50CC9A598139}"/>
              </a:ext>
            </a:extLst>
          </p:cNvPr>
          <p:cNvSpPr>
            <a:spLocks noGrp="1"/>
          </p:cNvSpPr>
          <p:nvPr>
            <p:ph type="sldNum" sz="quarter" idx="12"/>
          </p:nvPr>
        </p:nvSpPr>
        <p:spPr/>
        <p:txBody>
          <a:body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4716938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20DC848A-A085-474E-97A2-FA2CD075F6B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3BE19C4C-3100-426A-907E-37CF611CAE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C1BB7A6-D150-4935-B7E4-8C0B0202FEB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F4A535-4D82-476D-AED1-4170E3826EDA}" type="datetimeFigureOut">
              <a:rPr lang="zh-CN" altLang="en-US" smtClean="0"/>
              <a:t>2018/3/12/Monday</a:t>
            </a:fld>
            <a:endParaRPr lang="zh-CN" altLang="en-US"/>
          </a:p>
        </p:txBody>
      </p:sp>
      <p:sp>
        <p:nvSpPr>
          <p:cNvPr id="5" name="页脚占位符 4">
            <a:extLst>
              <a:ext uri="{FF2B5EF4-FFF2-40B4-BE49-F238E27FC236}">
                <a16:creationId xmlns:a16="http://schemas.microsoft.com/office/drawing/2014/main" xmlns="" id="{5440463F-5AB1-4256-9A53-EB37D4C88A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6B2B64CB-340A-478E-9567-DEA444BC575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117A47-8B04-4FF2-89D5-463D9385E960}" type="slidenum">
              <a:rPr lang="zh-CN" altLang="en-US" smtClean="0"/>
              <a:t>‹#›</a:t>
            </a:fld>
            <a:endParaRPr lang="zh-CN" altLang="en-US"/>
          </a:p>
        </p:txBody>
      </p:sp>
    </p:spTree>
    <p:extLst>
      <p:ext uri="{BB962C8B-B14F-4D97-AF65-F5344CB8AC3E}">
        <p14:creationId xmlns:p14="http://schemas.microsoft.com/office/powerpoint/2010/main" val="32256187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6737FDD3-2DCD-4196-B767-334B0E9B46F4}"/>
              </a:ext>
            </a:extLst>
          </p:cNvPr>
          <p:cNvSpPr/>
          <p:nvPr/>
        </p:nvSpPr>
        <p:spPr>
          <a:xfrm>
            <a:off x="0" y="1914987"/>
            <a:ext cx="12190413"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xmlns="" id="{677BEDB0-A1C6-4E28-977F-54E4AF3B13C9}"/>
              </a:ext>
            </a:extLst>
          </p:cNvPr>
          <p:cNvSpPr>
            <a:spLocks noGrp="1"/>
          </p:cNvSpPr>
          <p:nvPr>
            <p:ph type="title"/>
          </p:nvPr>
        </p:nvSpPr>
        <p:spPr/>
        <p:txBody>
          <a:bodyPr/>
          <a:lstStyle/>
          <a:p>
            <a:r>
              <a:rPr lang="zh-CN" altLang="zh-CN" b="1" dirty="0">
                <a:solidFill>
                  <a:schemeClr val="bg1"/>
                </a:solidFill>
              </a:rPr>
              <a:t>第三章</a:t>
            </a:r>
            <a:r>
              <a:rPr lang="en-US" altLang="zh-CN" b="1" dirty="0">
                <a:solidFill>
                  <a:schemeClr val="bg1"/>
                </a:solidFill>
              </a:rPr>
              <a:t>  </a:t>
            </a:r>
            <a:r>
              <a:rPr lang="zh-CN" altLang="en-US" b="1" dirty="0">
                <a:solidFill>
                  <a:schemeClr val="bg1"/>
                </a:solidFill>
              </a:rPr>
              <a:t>生涯平衡</a:t>
            </a:r>
            <a:endParaRPr lang="zh-CN" altLang="en-US" dirty="0">
              <a:solidFill>
                <a:schemeClr val="bg1"/>
              </a:solidFill>
            </a:endParaRPr>
          </a:p>
        </p:txBody>
      </p:sp>
    </p:spTree>
    <p:extLst>
      <p:ext uri="{BB962C8B-B14F-4D97-AF65-F5344CB8AC3E}">
        <p14:creationId xmlns:p14="http://schemas.microsoft.com/office/powerpoint/2010/main" val="21243378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BADF0DA-7AB5-408D-A2E7-C1A25A9B72C5}"/>
              </a:ext>
            </a:extLst>
          </p:cNvPr>
          <p:cNvSpPr>
            <a:spLocks noGrp="1"/>
          </p:cNvSpPr>
          <p:nvPr>
            <p:ph type="title"/>
          </p:nvPr>
        </p:nvSpPr>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五、情绪的功能</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情绪对于大脑就好比软件对于计算机，它们根据具体任务的需要而改变各种参数。情绪一旦被激活，就具有大范围改变大脑程序的能力（改变知觉和注意的方向，如集中注意逼近的危险并检查危险源是否也注意到了自己；改变概念的结构，如这不再是一个安全的环境；对记忆过程重新定向，如有关事件的可用信息有哪些；改变沟通方式，如保持安静；激活行为决策规则，如逃跑等）；还有生理上的一些变化，如肾上腺素增加等。</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对于一个生物体来说，具有能够安全逃避危险的能力、形成一种既快又好的对于恐惧的通用</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配置</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比起避免偶尔的错误来说要重要得多。情绪允许具有适应意义的问题首先得到解决，即使这种优先性有时会犯错误。例如，当我们穿过茂密的森林，忽然发现在地上有一个修长而蜷曲的物体时，我们的反应首先是害怕，而当意识到那仅仅是一条蜷曲的树根而不是一条毒蛇时，害怕以及惊恐反应才烟消云散。　</a:t>
            </a:r>
          </a:p>
          <a:p>
            <a:endParaRPr lang="zh-CN" altLang="en-US" dirty="0"/>
          </a:p>
        </p:txBody>
      </p:sp>
      <p:sp>
        <p:nvSpPr>
          <p:cNvPr id="3" name="矩形 2">
            <a:extLst>
              <a:ext uri="{FF2B5EF4-FFF2-40B4-BE49-F238E27FC236}">
                <a16:creationId xmlns:a16="http://schemas.microsoft.com/office/drawing/2014/main" xmlns="" id="{CDF0E138-BC99-4180-9F35-528F37F4D160}"/>
              </a:ext>
            </a:extLst>
          </p:cNvPr>
          <p:cNvSpPr/>
          <p:nvPr/>
        </p:nvSpPr>
        <p:spPr>
          <a:xfrm>
            <a:off x="1" y="1914987"/>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949631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8CF86BD-9D93-4273-B340-FCD5E22D5636}"/>
              </a:ext>
            </a:extLst>
          </p:cNvPr>
          <p:cNvSpPr>
            <a:spLocks noGrp="1"/>
          </p:cNvSpPr>
          <p:nvPr>
            <p:ph type="title"/>
          </p:nvPr>
        </p:nvSpPr>
        <p:spPr/>
        <p:txBody>
          <a:bodyPr>
            <a:normAutofit/>
          </a:bodyPr>
          <a:lstStyle/>
          <a:p>
            <a:r>
              <a:rPr lang="en-US" altLang="zh-CN" sz="36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3600" kern="1200" dirty="0">
                <a:solidFill>
                  <a:schemeClr val="tx1"/>
                </a:solidFill>
                <a:effectLst/>
                <a:latin typeface="微软雅黑" panose="020B0503020204020204" pitchFamily="34" charset="-122"/>
                <a:ea typeface="微软雅黑" panose="020B0503020204020204" pitchFamily="34" charset="-122"/>
                <a:cs typeface="+mj-cs"/>
              </a:rPr>
              <a:t>第二节 </a:t>
            </a:r>
            <a:r>
              <a:rPr lang="en-US" altLang="zh-CN" sz="36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3600" kern="1200" dirty="0">
                <a:solidFill>
                  <a:schemeClr val="tx1"/>
                </a:solidFill>
                <a:effectLst/>
                <a:latin typeface="微软雅黑" panose="020B0503020204020204" pitchFamily="34" charset="-122"/>
                <a:ea typeface="微软雅黑" panose="020B0503020204020204" pitchFamily="34" charset="-122"/>
                <a:cs typeface="+mj-cs"/>
              </a:rPr>
              <a:t> 情绪管理</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情绪管理就是对自我、他人或企业（部门）情绪进行有效地识别、调控和组织，以最大限度地激发个体自身、他人或企业（部门）成员之间的工作积极性和主观能动性，完成工作目标的一种过程。情绪管理在每一个人身上都自觉或不自觉地进行着。因此，情绪管理问题在企业管理实践中迫切性和重要性就显得更加突出。成功企业大多实施情绪管理，并在此基础上建设良好的企业文化。例如，神华宁煤集团运销公司就是通过部门周晨会、发放调查问卷、召开联谊会、落实员工年薪假问题，对员工家属进行慰问等多种方式，提高员工的凝聚力，激发主人翁责任感。</a:t>
            </a:r>
          </a:p>
          <a:p>
            <a:endParaRPr lang="zh-CN" altLang="en-US" dirty="0"/>
          </a:p>
        </p:txBody>
      </p:sp>
      <p:sp>
        <p:nvSpPr>
          <p:cNvPr id="3" name="矩形 2">
            <a:extLst>
              <a:ext uri="{FF2B5EF4-FFF2-40B4-BE49-F238E27FC236}">
                <a16:creationId xmlns:a16="http://schemas.microsoft.com/office/drawing/2014/main" xmlns="" id="{8ECB2EBA-B2E4-4319-B831-242D5F6B7E13}"/>
              </a:ext>
            </a:extLst>
          </p:cNvPr>
          <p:cNvSpPr/>
          <p:nvPr/>
        </p:nvSpPr>
        <p:spPr>
          <a:xfrm>
            <a:off x="1" y="1914987"/>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7">
            <a:extLst>
              <a:ext uri="{FF2B5EF4-FFF2-40B4-BE49-F238E27FC236}">
                <a16:creationId xmlns:a16="http://schemas.microsoft.com/office/drawing/2014/main" xmlns="" id="{F092B5B4-872E-40FE-B10B-A2763181886E}"/>
              </a:ext>
            </a:extLst>
          </p:cNvPr>
          <p:cNvSpPr>
            <a:spLocks noEditPoints="1"/>
          </p:cNvSpPr>
          <p:nvPr/>
        </p:nvSpPr>
        <p:spPr bwMode="auto">
          <a:xfrm>
            <a:off x="3927486" y="766119"/>
            <a:ext cx="353844" cy="42692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rgbClr val="FB7D6E"/>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812323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D717142-6C01-4752-B888-FD4019340CBF}"/>
              </a:ext>
            </a:extLst>
          </p:cNvPr>
          <p:cNvSpPr>
            <a:spLocks noGrp="1"/>
          </p:cNvSpPr>
          <p:nvPr>
            <p:ph type="title"/>
          </p:nvPr>
        </p:nvSpPr>
        <p:spPr>
          <a:xfrm>
            <a:off x="838200" y="636974"/>
            <a:ext cx="10515600" cy="5967026"/>
          </a:xfrm>
        </p:spPr>
        <p:txBody>
          <a:bodyPr>
            <a:normAutofit/>
          </a:bodyPr>
          <a:lstStyle/>
          <a:p>
            <a:r>
              <a:rPr lang="zh-CN" altLang="zh-CN" sz="2800" dirty="0"/>
              <a:t>一、情绪管理的涵义</a:t>
            </a:r>
            <a:r>
              <a:rPr lang="zh-CN" altLang="zh-CN" b="1" dirty="0"/>
              <a:t/>
            </a:r>
            <a:br>
              <a:rPr lang="zh-CN" altLang="zh-CN" b="1" dirty="0"/>
            </a:br>
            <a:r>
              <a:rPr lang="en-US" altLang="zh-CN" b="1" dirty="0"/>
              <a:t>      </a:t>
            </a:r>
            <a:r>
              <a:rPr lang="zh-CN" altLang="zh-CN" dirty="0"/>
              <a:t>情绪管理可以概括为对企业中个人情绪和组织情绪的管理，组织情绪是个人情绪互动后产生的一种组织心理氛围。情绪管理的基本内容包括以下三个方面：</a:t>
            </a:r>
            <a:br>
              <a:rPr lang="zh-CN" altLang="zh-CN" dirty="0"/>
            </a:br>
            <a:r>
              <a:rPr lang="en-US" altLang="zh-CN" dirty="0"/>
              <a:t>      1.</a:t>
            </a:r>
            <a:r>
              <a:rPr lang="zh-CN" altLang="zh-CN" dirty="0"/>
              <a:t>要能够准确地识别自己和他人的情绪状态</a:t>
            </a:r>
            <a:br>
              <a:rPr lang="zh-CN" altLang="zh-CN" dirty="0"/>
            </a:br>
            <a:r>
              <a:rPr lang="en-US" altLang="zh-CN" dirty="0"/>
              <a:t>      2.</a:t>
            </a:r>
            <a:r>
              <a:rPr lang="zh-CN" altLang="zh-CN" dirty="0"/>
              <a:t>自觉地调节情绪</a:t>
            </a:r>
            <a:br>
              <a:rPr lang="zh-CN" altLang="zh-CN" dirty="0"/>
            </a:br>
            <a:r>
              <a:rPr lang="en-US" altLang="zh-CN" dirty="0"/>
              <a:t>      3.</a:t>
            </a:r>
            <a:r>
              <a:rPr lang="zh-CN" altLang="zh-CN" dirty="0"/>
              <a:t>熟练运用情绪提高工作质量和效率</a:t>
            </a:r>
            <a:r>
              <a:rPr lang="en-US" altLang="zh-CN" dirty="0"/>
              <a:t/>
            </a:r>
            <a:br>
              <a:rPr lang="en-US" altLang="zh-CN" dirty="0"/>
            </a:br>
            <a:r>
              <a:rPr lang="zh-CN" altLang="zh-CN" sz="2800" dirty="0"/>
              <a:t>二、情绪管理的主要方式</a:t>
            </a:r>
            <a:r>
              <a:rPr lang="zh-CN" altLang="zh-CN" b="1" dirty="0"/>
              <a:t/>
            </a:r>
            <a:br>
              <a:rPr lang="zh-CN" altLang="zh-CN" b="1" dirty="0"/>
            </a:br>
            <a:r>
              <a:rPr lang="en-US" altLang="zh-CN" b="1" dirty="0"/>
              <a:t>      </a:t>
            </a:r>
            <a:r>
              <a:rPr lang="en-US" altLang="zh-CN" dirty="0"/>
              <a:t>1.</a:t>
            </a:r>
            <a:r>
              <a:rPr lang="zh-CN" altLang="zh-CN" dirty="0"/>
              <a:t>正确识别情绪</a:t>
            </a:r>
            <a:br>
              <a:rPr lang="zh-CN" altLang="zh-CN" dirty="0"/>
            </a:br>
            <a:r>
              <a:rPr lang="en-US" altLang="zh-CN" dirty="0"/>
              <a:t>      2.</a:t>
            </a:r>
            <a:r>
              <a:rPr lang="zh-CN" altLang="zh-CN" dirty="0"/>
              <a:t>熟练进行自我调节</a:t>
            </a:r>
            <a:br>
              <a:rPr lang="zh-CN" altLang="zh-CN" dirty="0"/>
            </a:br>
            <a:r>
              <a:rPr lang="en-US" altLang="zh-CN" dirty="0"/>
              <a:t>      3.</a:t>
            </a:r>
            <a:r>
              <a:rPr lang="zh-CN" altLang="zh-CN" dirty="0"/>
              <a:t>提高不良情绪的耐受水平</a:t>
            </a:r>
            <a:br>
              <a:rPr lang="zh-CN" altLang="zh-CN" dirty="0"/>
            </a:br>
            <a:r>
              <a:rPr lang="en-US" altLang="zh-CN" dirty="0"/>
              <a:t>      4.</a:t>
            </a:r>
            <a:r>
              <a:rPr lang="zh-CN" altLang="zh-CN" dirty="0"/>
              <a:t>增强情绪感染力</a:t>
            </a:r>
            <a:br>
              <a:rPr lang="zh-CN" altLang="zh-CN" dirty="0"/>
            </a:br>
            <a:r>
              <a:rPr lang="en-US" altLang="zh-CN" dirty="0"/>
              <a:t>      5.</a:t>
            </a:r>
            <a:r>
              <a:rPr lang="zh-CN" altLang="zh-CN" dirty="0"/>
              <a:t>组建企业内的心理契约</a:t>
            </a:r>
            <a:br>
              <a:rPr lang="zh-CN" altLang="zh-CN" dirty="0"/>
            </a:br>
            <a:r>
              <a:rPr lang="en-US" altLang="zh-CN" dirty="0"/>
              <a:t>      6.</a:t>
            </a:r>
            <a:r>
              <a:rPr lang="zh-CN" altLang="zh-CN" dirty="0"/>
              <a:t>建设情感文化</a:t>
            </a:r>
            <a:endParaRPr lang="zh-CN" altLang="en-US" dirty="0"/>
          </a:p>
        </p:txBody>
      </p:sp>
      <p:sp>
        <p:nvSpPr>
          <p:cNvPr id="3" name="矩形 2">
            <a:extLst>
              <a:ext uri="{FF2B5EF4-FFF2-40B4-BE49-F238E27FC236}">
                <a16:creationId xmlns:a16="http://schemas.microsoft.com/office/drawing/2014/main" xmlns="" id="{E4988A61-F7B7-4ACD-A16F-D10E7BF5C644}"/>
              </a:ext>
            </a:extLst>
          </p:cNvPr>
          <p:cNvSpPr/>
          <p:nvPr/>
        </p:nvSpPr>
        <p:spPr>
          <a:xfrm>
            <a:off x="1" y="1914987"/>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247893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D55B36C-E11C-4B92-A5D2-3552A379528C}"/>
              </a:ext>
            </a:extLst>
          </p:cNvPr>
          <p:cNvSpPr>
            <a:spLocks noGrp="1"/>
          </p:cNvSpPr>
          <p:nvPr>
            <p:ph type="title"/>
          </p:nvPr>
        </p:nvSpPr>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三、情绪管理与社会的人情</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人情在中国人的日常工作、生活中具有十分重要的现实意义，它是人们判断和决定人与人之间人情关系的重要依据之一。情绪管理透过日常工作、生活中的人情，不断传递着中国人与人之间人情交往的法则。同样，人情法则如果运用在企业的管理中，又能够强化企业情绪管理的功能。</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1.</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通过人情法则发挥了情绪管理的功能</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2.</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人情主义的控制强化了情绪管理的作用</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总之，企业的员工情绪管理与制度管理结合起来，可以创造出更好科学、合理的员工管理控制模式，当然，只靠情绪管理是不可能完全规范员工的行为，所以在讲情绪管理的基础上要建立完善的制度及管理体系，相互补充，共同作用，形成合情又合理的管理体制，才能最大限度的调动员工积极性，创造出最佳业绩。</a:t>
            </a:r>
          </a:p>
          <a:p>
            <a:endParaRPr lang="zh-CN" altLang="en-US" dirty="0"/>
          </a:p>
        </p:txBody>
      </p:sp>
      <p:sp>
        <p:nvSpPr>
          <p:cNvPr id="3" name="矩形 2">
            <a:extLst>
              <a:ext uri="{FF2B5EF4-FFF2-40B4-BE49-F238E27FC236}">
                <a16:creationId xmlns:a16="http://schemas.microsoft.com/office/drawing/2014/main" xmlns="" id="{2158999B-567A-4388-8B88-0D80C10E08D8}"/>
              </a:ext>
            </a:extLst>
          </p:cNvPr>
          <p:cNvSpPr/>
          <p:nvPr/>
        </p:nvSpPr>
        <p:spPr>
          <a:xfrm>
            <a:off x="1" y="1914987"/>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779672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582EC8D-6671-4259-826B-3AC91D23B5A9}"/>
              </a:ext>
            </a:extLst>
          </p:cNvPr>
          <p:cNvSpPr>
            <a:spLocks noGrp="1"/>
          </p:cNvSpPr>
          <p:nvPr>
            <p:ph type="title"/>
          </p:nvPr>
        </p:nvSpPr>
        <p:spPr>
          <a:xfrm>
            <a:off x="1571625" y="827716"/>
            <a:ext cx="4919663" cy="5158748"/>
          </a:xfrm>
          <a:ln w="3175">
            <a:solidFill>
              <a:schemeClr val="bg1">
                <a:lumMod val="65000"/>
              </a:schemeClr>
            </a:solidFill>
          </a:ln>
          <a:effectLst/>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四、合理调整情绪</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1.</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意识控制。</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2.</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自我鼓励。</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3.</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语言调节。</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4.</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环境制约。</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5.</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安慰。</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6.</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转移。</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7.</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宣泄。</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8.</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幽默。</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9.</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走进大自然。</a:t>
            </a:r>
          </a:p>
          <a:p>
            <a:endParaRPr lang="zh-CN" altLang="en-US" dirty="0"/>
          </a:p>
        </p:txBody>
      </p:sp>
      <p:sp>
        <p:nvSpPr>
          <p:cNvPr id="3" name="矩形 2">
            <a:extLst>
              <a:ext uri="{FF2B5EF4-FFF2-40B4-BE49-F238E27FC236}">
                <a16:creationId xmlns:a16="http://schemas.microsoft.com/office/drawing/2014/main" xmlns="" id="{DE3C42E3-0055-49C7-A9F2-715EECE751C4}"/>
              </a:ext>
            </a:extLst>
          </p:cNvPr>
          <p:cNvSpPr/>
          <p:nvPr/>
        </p:nvSpPr>
        <p:spPr>
          <a:xfrm>
            <a:off x="1" y="1914987"/>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xmlns="" id="{44693EFA-EC7F-4812-91A4-7D1014431C7D}"/>
              </a:ext>
            </a:extLst>
          </p:cNvPr>
          <p:cNvPicPr>
            <a:picLocks noChangeAspect="1"/>
          </p:cNvPicPr>
          <p:nvPr/>
        </p:nvPicPr>
        <p:blipFill>
          <a:blip r:embed="rId2">
            <a:extLst/>
          </a:blip>
          <a:stretch>
            <a:fillRect/>
          </a:stretch>
        </p:blipFill>
        <p:spPr>
          <a:xfrm>
            <a:off x="4972050" y="3555169"/>
            <a:ext cx="3843338" cy="3302831"/>
          </a:xfrm>
          <a:prstGeom prst="rect">
            <a:avLst/>
          </a:prstGeom>
        </p:spPr>
      </p:pic>
      <p:sp>
        <p:nvSpPr>
          <p:cNvPr id="5" name="椭圆 4">
            <a:extLst>
              <a:ext uri="{FF2B5EF4-FFF2-40B4-BE49-F238E27FC236}">
                <a16:creationId xmlns:a16="http://schemas.microsoft.com/office/drawing/2014/main" xmlns="" id="{C6DB666F-64C9-4F1C-B72C-C93F2F4BDE68}"/>
              </a:ext>
            </a:extLst>
          </p:cNvPr>
          <p:cNvSpPr/>
          <p:nvPr/>
        </p:nvSpPr>
        <p:spPr>
          <a:xfrm>
            <a:off x="6946115" y="2514600"/>
            <a:ext cx="726273" cy="689161"/>
          </a:xfrm>
          <a:prstGeom prst="ellipse">
            <a:avLst/>
          </a:prstGeom>
          <a:no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solidFill>
                  <a:srgbClr val="548EC3"/>
                </a:solidFill>
                <a:latin typeface="微软雅黑" panose="020B0503020204020204" pitchFamily="34" charset="-122"/>
                <a:ea typeface="微软雅黑" panose="020B0503020204020204" pitchFamily="34" charset="-122"/>
              </a:rPr>
              <a:t>喜</a:t>
            </a:r>
          </a:p>
        </p:txBody>
      </p:sp>
      <p:sp>
        <p:nvSpPr>
          <p:cNvPr id="6" name="椭圆 5">
            <a:extLst>
              <a:ext uri="{FF2B5EF4-FFF2-40B4-BE49-F238E27FC236}">
                <a16:creationId xmlns:a16="http://schemas.microsoft.com/office/drawing/2014/main" xmlns="" id="{403F2B9D-352E-47FB-A68A-A2D4B7E06219}"/>
              </a:ext>
            </a:extLst>
          </p:cNvPr>
          <p:cNvSpPr/>
          <p:nvPr/>
        </p:nvSpPr>
        <p:spPr>
          <a:xfrm>
            <a:off x="8234363" y="2867961"/>
            <a:ext cx="852487" cy="829423"/>
          </a:xfrm>
          <a:prstGeom prst="ellipse">
            <a:avLst/>
          </a:prstGeom>
          <a:noFill/>
          <a:ln w="3175">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solidFill>
                  <a:srgbClr val="65C6C1"/>
                </a:solidFill>
                <a:latin typeface="微软雅黑" panose="020B0503020204020204" pitchFamily="34" charset="-122"/>
                <a:ea typeface="微软雅黑" panose="020B0503020204020204" pitchFamily="34" charset="-122"/>
              </a:rPr>
              <a:t>怒</a:t>
            </a:r>
          </a:p>
        </p:txBody>
      </p:sp>
      <p:sp>
        <p:nvSpPr>
          <p:cNvPr id="7" name="椭圆 6">
            <a:extLst>
              <a:ext uri="{FF2B5EF4-FFF2-40B4-BE49-F238E27FC236}">
                <a16:creationId xmlns:a16="http://schemas.microsoft.com/office/drawing/2014/main" xmlns="" id="{ACA2DF28-CCB8-4C72-A1AE-97268802ED8A}"/>
              </a:ext>
            </a:extLst>
          </p:cNvPr>
          <p:cNvSpPr/>
          <p:nvPr/>
        </p:nvSpPr>
        <p:spPr>
          <a:xfrm>
            <a:off x="9253537" y="5115989"/>
            <a:ext cx="661980" cy="602463"/>
          </a:xfrm>
          <a:prstGeom prst="ellipse">
            <a:avLst/>
          </a:prstGeom>
          <a:noFill/>
          <a:ln w="3175">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solidFill>
                  <a:srgbClr val="F8B53E"/>
                </a:solidFill>
                <a:latin typeface="微软雅黑" panose="020B0503020204020204" pitchFamily="34" charset="-122"/>
                <a:ea typeface="微软雅黑" panose="020B0503020204020204" pitchFamily="34" charset="-122"/>
              </a:rPr>
              <a:t>哀</a:t>
            </a:r>
          </a:p>
        </p:txBody>
      </p:sp>
      <p:sp>
        <p:nvSpPr>
          <p:cNvPr id="8" name="椭圆 7">
            <a:extLst>
              <a:ext uri="{FF2B5EF4-FFF2-40B4-BE49-F238E27FC236}">
                <a16:creationId xmlns:a16="http://schemas.microsoft.com/office/drawing/2014/main" xmlns="" id="{7A11788D-FA65-4977-B911-54475901866C}"/>
              </a:ext>
            </a:extLst>
          </p:cNvPr>
          <p:cNvSpPr/>
          <p:nvPr/>
        </p:nvSpPr>
        <p:spPr>
          <a:xfrm>
            <a:off x="9139239" y="3754909"/>
            <a:ext cx="852487" cy="829423"/>
          </a:xfrm>
          <a:prstGeom prst="ellipse">
            <a:avLst/>
          </a:prstGeom>
          <a:no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solidFill>
                  <a:srgbClr val="FC9488"/>
                </a:solidFill>
                <a:latin typeface="微软雅黑" panose="020B0503020204020204" pitchFamily="34" charset="-122"/>
                <a:ea typeface="微软雅黑" panose="020B0503020204020204" pitchFamily="34" charset="-122"/>
              </a:rPr>
              <a:t>乐</a:t>
            </a:r>
          </a:p>
        </p:txBody>
      </p:sp>
    </p:spTree>
    <p:extLst>
      <p:ext uri="{BB962C8B-B14F-4D97-AF65-F5344CB8AC3E}">
        <p14:creationId xmlns:p14="http://schemas.microsoft.com/office/powerpoint/2010/main" val="9915262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A9950BD-F656-4EF1-8125-270B25372A87}"/>
              </a:ext>
            </a:extLst>
          </p:cNvPr>
          <p:cNvSpPr>
            <a:spLocks noGrp="1"/>
          </p:cNvSpPr>
          <p:nvPr>
            <p:ph type="title"/>
          </p:nvPr>
        </p:nvSpPr>
        <p:spPr/>
        <p:txBody>
          <a:bodyPr>
            <a:normAutofit/>
          </a:bodyPr>
          <a:lstStyle/>
          <a:p>
            <a:r>
              <a:rPr lang="en-US" altLang="zh-CN" sz="3200" kern="1200" dirty="0">
                <a:solidFill>
                  <a:schemeClr val="tx1"/>
                </a:solidFill>
                <a:effectLst/>
                <a:latin typeface="微软雅黑" panose="020B0503020204020204" pitchFamily="34" charset="-122"/>
                <a:ea typeface="微软雅黑" panose="020B0503020204020204" pitchFamily="34" charset="-122"/>
                <a:cs typeface="+mj-cs"/>
              </a:rPr>
              <a:t>			</a:t>
            </a:r>
            <a:r>
              <a:rPr lang="en-US" altLang="zh-CN" sz="3200" dirty="0"/>
              <a:t>   </a:t>
            </a:r>
            <a:r>
              <a:rPr lang="zh-CN" altLang="zh-CN" sz="3200" kern="1200" dirty="0">
                <a:solidFill>
                  <a:schemeClr val="tx1"/>
                </a:solidFill>
                <a:effectLst/>
                <a:latin typeface="微软雅黑" panose="020B0503020204020204" pitchFamily="34" charset="-122"/>
                <a:ea typeface="微软雅黑" panose="020B0503020204020204" pitchFamily="34" charset="-122"/>
                <a:cs typeface="+mj-cs"/>
              </a:rPr>
              <a:t>第三节  提升个人的情商</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一、自我认识的能力</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首先要做到认识自我。知道自己是一个什么样的人：内向／外向，谦虚／傲慢，热情／冷漠，大度／自私，诚实／虚荣。学生在自己的学习和生活中产生厌学以及悲，忧，怒，愁等消极情绪都是不良心理和不良心态的表现。产生这种现象并不是问题，而问题的关键是自己如何解决这个问题。此时应先问自己几个问题：我现在是什么情绪状态？假如是不良的情绪，原因是什么？这种情绪有什么消极后果？应该如何控制？给自己和别人应有的情绪空间：容许自己和别人都停下来观察自己情绪的时间和空间，才不至于在冲动下做出不适当的决定。在人与环境的相互作用中，及时调节自我、控制自我、驾驭自我，树立信心，战胜自我，才能成为生活的主宰。</a:t>
            </a:r>
          </a:p>
          <a:p>
            <a:endParaRPr lang="zh-CN" altLang="en-US" dirty="0"/>
          </a:p>
        </p:txBody>
      </p:sp>
      <p:sp>
        <p:nvSpPr>
          <p:cNvPr id="3" name="矩形 2">
            <a:extLst>
              <a:ext uri="{FF2B5EF4-FFF2-40B4-BE49-F238E27FC236}">
                <a16:creationId xmlns:a16="http://schemas.microsoft.com/office/drawing/2014/main" xmlns="" id="{7D00D8E2-5A23-4EF9-8482-ED3E0D06C25C}"/>
              </a:ext>
            </a:extLst>
          </p:cNvPr>
          <p:cNvSpPr/>
          <p:nvPr/>
        </p:nvSpPr>
        <p:spPr>
          <a:xfrm>
            <a:off x="1" y="1914987"/>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7">
            <a:extLst>
              <a:ext uri="{FF2B5EF4-FFF2-40B4-BE49-F238E27FC236}">
                <a16:creationId xmlns:a16="http://schemas.microsoft.com/office/drawing/2014/main" xmlns="" id="{0EAE22AB-B2D1-478C-9208-2A39E8CA21B3}"/>
              </a:ext>
            </a:extLst>
          </p:cNvPr>
          <p:cNvSpPr>
            <a:spLocks noEditPoints="1"/>
          </p:cNvSpPr>
          <p:nvPr/>
        </p:nvSpPr>
        <p:spPr bwMode="auto">
          <a:xfrm>
            <a:off x="3313123" y="766119"/>
            <a:ext cx="353844" cy="42692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rgbClr val="FB7D6E"/>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947701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78F59D9-8D1D-40FC-8869-707A3C6A536A}"/>
              </a:ext>
            </a:extLst>
          </p:cNvPr>
          <p:cNvSpPr>
            <a:spLocks noGrp="1"/>
          </p:cNvSpPr>
          <p:nvPr>
            <p:ph type="title"/>
          </p:nvPr>
        </p:nvSpPr>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二、自我控制能力</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培养自制力，首先从克制冲动的练习做起。因为人的情绪具有很难控制的特点，而失控的冲动会丧失主动权，冲动的危险就有可能影响人的一生的命运。因此，培养自控力，就抓住了提高情商</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EQ</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的关键。当冲动的堤坝一旦崩溃，情绪的潮水就会如泄洪般疯狂肆虐。为了一句话或一件小事冲动失控的偶发恶性案件，在各地中小学生中，屡见不鲜。可见自制力就是从做小事入手，逐渐磨练成功。还要在抵制诱惑，约束过度欲望上下功夫。一位职务之高达到了国家法律制定者的地位，对国家法律不会不知。但他不顾党纪国法，个人欲望膨胀，放弃对自己的约束，最后丧失了自我克制的能力，这就是他遭到身败名裂下场的根本原因。情商高的人，在成功面前，不会得意忘形；在困难和挫折面前，善于自我调节、自我解脱、自我安慰。尽快摆脱恐惧、悲伤、焦虑的情绪，能用辩证观点分析和对待挫折带来的痛苦，把痛苦升华为某种高尚追求的动力；让绊脚石变为帮助自己更上一层楼的垫脚石。</a:t>
            </a:r>
          </a:p>
          <a:p>
            <a:endParaRPr lang="zh-CN" altLang="en-US" dirty="0"/>
          </a:p>
        </p:txBody>
      </p:sp>
      <p:sp>
        <p:nvSpPr>
          <p:cNvPr id="3" name="矩形 2">
            <a:extLst>
              <a:ext uri="{FF2B5EF4-FFF2-40B4-BE49-F238E27FC236}">
                <a16:creationId xmlns:a16="http://schemas.microsoft.com/office/drawing/2014/main" xmlns="" id="{6DFC10AD-6A73-45D4-95BC-339249B0AF87}"/>
              </a:ext>
            </a:extLst>
          </p:cNvPr>
          <p:cNvSpPr/>
          <p:nvPr/>
        </p:nvSpPr>
        <p:spPr>
          <a:xfrm>
            <a:off x="1" y="1914987"/>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543487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2746A6E-36E9-44DC-8958-C617DFBB5DC2}"/>
              </a:ext>
            </a:extLst>
          </p:cNvPr>
          <p:cNvSpPr>
            <a:spLocks noGrp="1"/>
          </p:cNvSpPr>
          <p:nvPr>
            <p:ph type="title"/>
          </p:nvPr>
        </p:nvSpPr>
        <p:spPr>
          <a:xfrm>
            <a:off x="838200" y="591689"/>
            <a:ext cx="10515600" cy="5454907"/>
          </a:xfrm>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三、自我激励的能力</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确立清晰而远大的目标是自我激励的最有效的方法。然后根据这个目标来确立自己的短期目标和长远目标，并让他时常看到成功的希望，时常享受实现目标后的快乐，那么他就会在希望心理的鼓舞下走向成功。记得一副对联是这样说的，说你行你就行，不行也行；说不行就不行，行也不行，让我们给这对联改动一下，那就是“自我激励”，你认为行，你就能行，你认为不行，那就真的不行。</a:t>
            </a:r>
          </a:p>
          <a:p>
            <a:endParaRPr lang="zh-CN" altLang="en-US" dirty="0"/>
          </a:p>
        </p:txBody>
      </p:sp>
      <p:sp>
        <p:nvSpPr>
          <p:cNvPr id="3" name="矩形 2">
            <a:extLst>
              <a:ext uri="{FF2B5EF4-FFF2-40B4-BE49-F238E27FC236}">
                <a16:creationId xmlns:a16="http://schemas.microsoft.com/office/drawing/2014/main" xmlns="" id="{4B7595DA-8799-43A4-828C-9101A00EBFBC}"/>
              </a:ext>
            </a:extLst>
          </p:cNvPr>
          <p:cNvSpPr/>
          <p:nvPr/>
        </p:nvSpPr>
        <p:spPr>
          <a:xfrm>
            <a:off x="1" y="1914987"/>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98">
            <a:extLst>
              <a:ext uri="{FF2B5EF4-FFF2-40B4-BE49-F238E27FC236}">
                <a16:creationId xmlns:a16="http://schemas.microsoft.com/office/drawing/2014/main" xmlns="" id="{B8E5C382-5861-4C4A-B2DB-A3A437BFB47E}"/>
              </a:ext>
            </a:extLst>
          </p:cNvPr>
          <p:cNvSpPr/>
          <p:nvPr/>
        </p:nvSpPr>
        <p:spPr bwMode="auto">
          <a:xfrm>
            <a:off x="5317367" y="3317648"/>
            <a:ext cx="939872" cy="2140171"/>
          </a:xfrm>
          <a:custGeom>
            <a:avLst/>
            <a:gdLst>
              <a:gd name="T0" fmla="*/ 209 w 236"/>
              <a:gd name="T1" fmla="*/ 439 h 540"/>
              <a:gd name="T2" fmla="*/ 224 w 236"/>
              <a:gd name="T3" fmla="*/ 304 h 540"/>
              <a:gd name="T4" fmla="*/ 151 w 236"/>
              <a:gd name="T5" fmla="*/ 250 h 540"/>
              <a:gd name="T6" fmla="*/ 189 w 236"/>
              <a:gd name="T7" fmla="*/ 240 h 540"/>
              <a:gd name="T8" fmla="*/ 191 w 236"/>
              <a:gd name="T9" fmla="*/ 237 h 540"/>
              <a:gd name="T10" fmla="*/ 217 w 236"/>
              <a:gd name="T11" fmla="*/ 247 h 540"/>
              <a:gd name="T12" fmla="*/ 227 w 236"/>
              <a:gd name="T13" fmla="*/ 237 h 540"/>
              <a:gd name="T14" fmla="*/ 228 w 236"/>
              <a:gd name="T15" fmla="*/ 222 h 540"/>
              <a:gd name="T16" fmla="*/ 218 w 236"/>
              <a:gd name="T17" fmla="*/ 217 h 540"/>
              <a:gd name="T18" fmla="*/ 198 w 236"/>
              <a:gd name="T19" fmla="*/ 219 h 540"/>
              <a:gd name="T20" fmla="*/ 142 w 236"/>
              <a:gd name="T21" fmla="*/ 195 h 540"/>
              <a:gd name="T22" fmla="*/ 126 w 236"/>
              <a:gd name="T23" fmla="*/ 135 h 540"/>
              <a:gd name="T24" fmla="*/ 117 w 236"/>
              <a:gd name="T25" fmla="*/ 97 h 540"/>
              <a:gd name="T26" fmla="*/ 109 w 236"/>
              <a:gd name="T27" fmla="*/ 78 h 540"/>
              <a:gd name="T28" fmla="*/ 119 w 236"/>
              <a:gd name="T29" fmla="*/ 79 h 540"/>
              <a:gd name="T30" fmla="*/ 121 w 236"/>
              <a:gd name="T31" fmla="*/ 70 h 540"/>
              <a:gd name="T32" fmla="*/ 123 w 236"/>
              <a:gd name="T33" fmla="*/ 60 h 540"/>
              <a:gd name="T34" fmla="*/ 121 w 236"/>
              <a:gd name="T35" fmla="*/ 51 h 540"/>
              <a:gd name="T36" fmla="*/ 125 w 236"/>
              <a:gd name="T37" fmla="*/ 43 h 540"/>
              <a:gd name="T38" fmla="*/ 122 w 236"/>
              <a:gd name="T39" fmla="*/ 32 h 540"/>
              <a:gd name="T40" fmla="*/ 116 w 236"/>
              <a:gd name="T41" fmla="*/ 21 h 540"/>
              <a:gd name="T42" fmla="*/ 81 w 236"/>
              <a:gd name="T43" fmla="*/ 6 h 540"/>
              <a:gd name="T44" fmla="*/ 67 w 236"/>
              <a:gd name="T45" fmla="*/ 68 h 540"/>
              <a:gd name="T46" fmla="*/ 70 w 236"/>
              <a:gd name="T47" fmla="*/ 72 h 540"/>
              <a:gd name="T48" fmla="*/ 70 w 236"/>
              <a:gd name="T49" fmla="*/ 82 h 540"/>
              <a:gd name="T50" fmla="*/ 41 w 236"/>
              <a:gd name="T51" fmla="*/ 139 h 540"/>
              <a:gd name="T52" fmla="*/ 35 w 236"/>
              <a:gd name="T53" fmla="*/ 266 h 540"/>
              <a:gd name="T54" fmla="*/ 38 w 236"/>
              <a:gd name="T55" fmla="*/ 285 h 540"/>
              <a:gd name="T56" fmla="*/ 59 w 236"/>
              <a:gd name="T57" fmla="*/ 313 h 540"/>
              <a:gd name="T58" fmla="*/ 1 w 236"/>
              <a:gd name="T59" fmla="*/ 323 h 540"/>
              <a:gd name="T60" fmla="*/ 8 w 236"/>
              <a:gd name="T61" fmla="*/ 426 h 540"/>
              <a:gd name="T62" fmla="*/ 25 w 236"/>
              <a:gd name="T63" fmla="*/ 430 h 540"/>
              <a:gd name="T64" fmla="*/ 41 w 236"/>
              <a:gd name="T65" fmla="*/ 427 h 540"/>
              <a:gd name="T66" fmla="*/ 14 w 236"/>
              <a:gd name="T67" fmla="*/ 498 h 540"/>
              <a:gd name="T68" fmla="*/ 19 w 236"/>
              <a:gd name="T69" fmla="*/ 522 h 540"/>
              <a:gd name="T70" fmla="*/ 26 w 236"/>
              <a:gd name="T71" fmla="*/ 526 h 540"/>
              <a:gd name="T72" fmla="*/ 84 w 236"/>
              <a:gd name="T73" fmla="*/ 538 h 540"/>
              <a:gd name="T74" fmla="*/ 48 w 236"/>
              <a:gd name="T75" fmla="*/ 505 h 540"/>
              <a:gd name="T76" fmla="*/ 122 w 236"/>
              <a:gd name="T77" fmla="*/ 427 h 540"/>
              <a:gd name="T78" fmla="*/ 140 w 236"/>
              <a:gd name="T79" fmla="*/ 430 h 540"/>
              <a:gd name="T80" fmla="*/ 150 w 236"/>
              <a:gd name="T81" fmla="*/ 427 h 540"/>
              <a:gd name="T82" fmla="*/ 110 w 236"/>
              <a:gd name="T83" fmla="*/ 324 h 540"/>
              <a:gd name="T84" fmla="*/ 172 w 236"/>
              <a:gd name="T85" fmla="*/ 320 h 540"/>
              <a:gd name="T86" fmla="*/ 164 w 236"/>
              <a:gd name="T87" fmla="*/ 435 h 540"/>
              <a:gd name="T88" fmla="*/ 164 w 236"/>
              <a:gd name="T89" fmla="*/ 457 h 540"/>
              <a:gd name="T90" fmla="*/ 183 w 236"/>
              <a:gd name="T91" fmla="*/ 453 h 540"/>
              <a:gd name="T92" fmla="*/ 235 w 236"/>
              <a:gd name="T93" fmla="*/ 457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6" h="540">
                <a:moveTo>
                  <a:pt x="234" y="454"/>
                </a:moveTo>
                <a:cubicBezTo>
                  <a:pt x="224" y="446"/>
                  <a:pt x="221" y="444"/>
                  <a:pt x="209" y="439"/>
                </a:cubicBezTo>
                <a:cubicBezTo>
                  <a:pt x="196" y="433"/>
                  <a:pt x="202" y="419"/>
                  <a:pt x="202" y="419"/>
                </a:cubicBezTo>
                <a:cubicBezTo>
                  <a:pt x="224" y="304"/>
                  <a:pt x="224" y="304"/>
                  <a:pt x="224" y="304"/>
                </a:cubicBezTo>
                <a:cubicBezTo>
                  <a:pt x="227" y="284"/>
                  <a:pt x="215" y="277"/>
                  <a:pt x="215" y="277"/>
                </a:cubicBezTo>
                <a:cubicBezTo>
                  <a:pt x="209" y="272"/>
                  <a:pt x="151" y="250"/>
                  <a:pt x="151" y="250"/>
                </a:cubicBezTo>
                <a:cubicBezTo>
                  <a:pt x="151" y="250"/>
                  <a:pt x="149" y="240"/>
                  <a:pt x="147" y="228"/>
                </a:cubicBezTo>
                <a:cubicBezTo>
                  <a:pt x="189" y="240"/>
                  <a:pt x="189" y="240"/>
                  <a:pt x="189" y="240"/>
                </a:cubicBezTo>
                <a:cubicBezTo>
                  <a:pt x="190" y="237"/>
                  <a:pt x="190" y="237"/>
                  <a:pt x="190" y="237"/>
                </a:cubicBezTo>
                <a:cubicBezTo>
                  <a:pt x="191" y="237"/>
                  <a:pt x="191" y="237"/>
                  <a:pt x="191" y="237"/>
                </a:cubicBezTo>
                <a:cubicBezTo>
                  <a:pt x="194" y="239"/>
                  <a:pt x="197" y="242"/>
                  <a:pt x="200" y="245"/>
                </a:cubicBezTo>
                <a:cubicBezTo>
                  <a:pt x="203" y="249"/>
                  <a:pt x="214" y="247"/>
                  <a:pt x="217" y="247"/>
                </a:cubicBezTo>
                <a:cubicBezTo>
                  <a:pt x="221" y="246"/>
                  <a:pt x="222" y="246"/>
                  <a:pt x="222" y="244"/>
                </a:cubicBezTo>
                <a:cubicBezTo>
                  <a:pt x="223" y="241"/>
                  <a:pt x="227" y="239"/>
                  <a:pt x="227" y="237"/>
                </a:cubicBezTo>
                <a:cubicBezTo>
                  <a:pt x="227" y="235"/>
                  <a:pt x="229" y="231"/>
                  <a:pt x="229" y="229"/>
                </a:cubicBezTo>
                <a:cubicBezTo>
                  <a:pt x="230" y="227"/>
                  <a:pt x="230" y="224"/>
                  <a:pt x="228" y="222"/>
                </a:cubicBezTo>
                <a:cubicBezTo>
                  <a:pt x="226" y="220"/>
                  <a:pt x="219" y="220"/>
                  <a:pt x="219" y="220"/>
                </a:cubicBezTo>
                <a:cubicBezTo>
                  <a:pt x="219" y="220"/>
                  <a:pt x="219" y="220"/>
                  <a:pt x="218" y="217"/>
                </a:cubicBezTo>
                <a:cubicBezTo>
                  <a:pt x="218" y="214"/>
                  <a:pt x="214" y="216"/>
                  <a:pt x="208" y="216"/>
                </a:cubicBezTo>
                <a:cubicBezTo>
                  <a:pt x="203" y="217"/>
                  <a:pt x="199" y="219"/>
                  <a:pt x="198" y="219"/>
                </a:cubicBezTo>
                <a:cubicBezTo>
                  <a:pt x="199" y="216"/>
                  <a:pt x="199" y="216"/>
                  <a:pt x="199" y="216"/>
                </a:cubicBezTo>
                <a:cubicBezTo>
                  <a:pt x="142" y="195"/>
                  <a:pt x="142" y="195"/>
                  <a:pt x="142" y="195"/>
                </a:cubicBezTo>
                <a:cubicBezTo>
                  <a:pt x="142" y="190"/>
                  <a:pt x="141" y="186"/>
                  <a:pt x="141" y="183"/>
                </a:cubicBezTo>
                <a:cubicBezTo>
                  <a:pt x="140" y="168"/>
                  <a:pt x="131" y="143"/>
                  <a:pt x="126" y="135"/>
                </a:cubicBezTo>
                <a:cubicBezTo>
                  <a:pt x="121" y="127"/>
                  <a:pt x="116" y="114"/>
                  <a:pt x="116" y="114"/>
                </a:cubicBezTo>
                <a:cubicBezTo>
                  <a:pt x="116" y="114"/>
                  <a:pt x="118" y="103"/>
                  <a:pt x="117" y="97"/>
                </a:cubicBezTo>
                <a:cubicBezTo>
                  <a:pt x="116" y="91"/>
                  <a:pt x="107" y="88"/>
                  <a:pt x="107" y="88"/>
                </a:cubicBezTo>
                <a:cubicBezTo>
                  <a:pt x="109" y="78"/>
                  <a:pt x="109" y="78"/>
                  <a:pt x="109" y="78"/>
                </a:cubicBezTo>
                <a:cubicBezTo>
                  <a:pt x="111" y="79"/>
                  <a:pt x="112" y="80"/>
                  <a:pt x="114" y="80"/>
                </a:cubicBezTo>
                <a:cubicBezTo>
                  <a:pt x="117" y="80"/>
                  <a:pt x="117" y="80"/>
                  <a:pt x="119" y="79"/>
                </a:cubicBezTo>
                <a:cubicBezTo>
                  <a:pt x="120" y="78"/>
                  <a:pt x="122" y="78"/>
                  <a:pt x="121" y="76"/>
                </a:cubicBezTo>
                <a:cubicBezTo>
                  <a:pt x="121" y="73"/>
                  <a:pt x="122" y="72"/>
                  <a:pt x="121" y="70"/>
                </a:cubicBezTo>
                <a:cubicBezTo>
                  <a:pt x="121" y="69"/>
                  <a:pt x="122" y="67"/>
                  <a:pt x="123" y="65"/>
                </a:cubicBezTo>
                <a:cubicBezTo>
                  <a:pt x="123" y="62"/>
                  <a:pt x="123" y="60"/>
                  <a:pt x="123" y="60"/>
                </a:cubicBezTo>
                <a:cubicBezTo>
                  <a:pt x="123" y="60"/>
                  <a:pt x="123" y="58"/>
                  <a:pt x="122" y="57"/>
                </a:cubicBezTo>
                <a:cubicBezTo>
                  <a:pt x="122" y="56"/>
                  <a:pt x="121" y="51"/>
                  <a:pt x="121" y="51"/>
                </a:cubicBezTo>
                <a:cubicBezTo>
                  <a:pt x="121" y="51"/>
                  <a:pt x="123" y="50"/>
                  <a:pt x="125" y="47"/>
                </a:cubicBezTo>
                <a:cubicBezTo>
                  <a:pt x="127" y="45"/>
                  <a:pt x="125" y="43"/>
                  <a:pt x="125" y="43"/>
                </a:cubicBezTo>
                <a:cubicBezTo>
                  <a:pt x="123" y="43"/>
                  <a:pt x="120" y="39"/>
                  <a:pt x="120" y="39"/>
                </a:cubicBezTo>
                <a:cubicBezTo>
                  <a:pt x="120" y="39"/>
                  <a:pt x="122" y="34"/>
                  <a:pt x="122" y="32"/>
                </a:cubicBezTo>
                <a:cubicBezTo>
                  <a:pt x="122" y="30"/>
                  <a:pt x="120" y="29"/>
                  <a:pt x="119" y="29"/>
                </a:cubicBezTo>
                <a:cubicBezTo>
                  <a:pt x="119" y="28"/>
                  <a:pt x="117" y="25"/>
                  <a:pt x="116" y="21"/>
                </a:cubicBezTo>
                <a:cubicBezTo>
                  <a:pt x="115" y="17"/>
                  <a:pt x="108" y="13"/>
                  <a:pt x="108" y="13"/>
                </a:cubicBezTo>
                <a:cubicBezTo>
                  <a:pt x="111" y="6"/>
                  <a:pt x="107" y="0"/>
                  <a:pt x="81" y="6"/>
                </a:cubicBezTo>
                <a:cubicBezTo>
                  <a:pt x="55" y="13"/>
                  <a:pt x="54" y="31"/>
                  <a:pt x="57" y="43"/>
                </a:cubicBezTo>
                <a:cubicBezTo>
                  <a:pt x="59" y="55"/>
                  <a:pt x="66" y="66"/>
                  <a:pt x="67" y="68"/>
                </a:cubicBezTo>
                <a:cubicBezTo>
                  <a:pt x="68" y="70"/>
                  <a:pt x="68" y="75"/>
                  <a:pt x="68" y="75"/>
                </a:cubicBezTo>
                <a:cubicBezTo>
                  <a:pt x="68" y="75"/>
                  <a:pt x="69" y="71"/>
                  <a:pt x="70" y="72"/>
                </a:cubicBezTo>
                <a:cubicBezTo>
                  <a:pt x="70" y="73"/>
                  <a:pt x="70" y="75"/>
                  <a:pt x="70" y="78"/>
                </a:cubicBezTo>
                <a:cubicBezTo>
                  <a:pt x="70" y="79"/>
                  <a:pt x="70" y="80"/>
                  <a:pt x="70" y="82"/>
                </a:cubicBezTo>
                <a:cubicBezTo>
                  <a:pt x="65" y="92"/>
                  <a:pt x="54" y="108"/>
                  <a:pt x="49" y="119"/>
                </a:cubicBezTo>
                <a:cubicBezTo>
                  <a:pt x="48" y="120"/>
                  <a:pt x="44" y="131"/>
                  <a:pt x="41" y="139"/>
                </a:cubicBezTo>
                <a:cubicBezTo>
                  <a:pt x="20" y="176"/>
                  <a:pt x="20" y="176"/>
                  <a:pt x="20" y="176"/>
                </a:cubicBezTo>
                <a:cubicBezTo>
                  <a:pt x="35" y="266"/>
                  <a:pt x="35" y="266"/>
                  <a:pt x="35" y="266"/>
                </a:cubicBezTo>
                <a:cubicBezTo>
                  <a:pt x="41" y="266"/>
                  <a:pt x="41" y="266"/>
                  <a:pt x="41" y="266"/>
                </a:cubicBezTo>
                <a:cubicBezTo>
                  <a:pt x="39" y="276"/>
                  <a:pt x="38" y="285"/>
                  <a:pt x="38" y="285"/>
                </a:cubicBezTo>
                <a:cubicBezTo>
                  <a:pt x="59" y="293"/>
                  <a:pt x="59" y="293"/>
                  <a:pt x="59" y="293"/>
                </a:cubicBezTo>
                <a:cubicBezTo>
                  <a:pt x="59" y="313"/>
                  <a:pt x="59" y="313"/>
                  <a:pt x="59" y="313"/>
                </a:cubicBezTo>
                <a:cubicBezTo>
                  <a:pt x="57" y="316"/>
                  <a:pt x="56" y="319"/>
                  <a:pt x="56" y="324"/>
                </a:cubicBezTo>
                <a:cubicBezTo>
                  <a:pt x="1" y="323"/>
                  <a:pt x="1" y="323"/>
                  <a:pt x="1" y="323"/>
                </a:cubicBezTo>
                <a:cubicBezTo>
                  <a:pt x="0" y="426"/>
                  <a:pt x="0" y="426"/>
                  <a:pt x="0" y="426"/>
                </a:cubicBezTo>
                <a:cubicBezTo>
                  <a:pt x="8" y="426"/>
                  <a:pt x="8" y="426"/>
                  <a:pt x="8" y="426"/>
                </a:cubicBezTo>
                <a:cubicBezTo>
                  <a:pt x="8" y="430"/>
                  <a:pt x="8" y="430"/>
                  <a:pt x="8" y="430"/>
                </a:cubicBezTo>
                <a:cubicBezTo>
                  <a:pt x="25" y="430"/>
                  <a:pt x="25" y="430"/>
                  <a:pt x="25" y="430"/>
                </a:cubicBezTo>
                <a:cubicBezTo>
                  <a:pt x="25" y="426"/>
                  <a:pt x="25" y="426"/>
                  <a:pt x="25" y="426"/>
                </a:cubicBezTo>
                <a:cubicBezTo>
                  <a:pt x="41" y="427"/>
                  <a:pt x="41" y="427"/>
                  <a:pt x="41" y="427"/>
                </a:cubicBezTo>
                <a:cubicBezTo>
                  <a:pt x="14" y="494"/>
                  <a:pt x="14" y="494"/>
                  <a:pt x="14" y="494"/>
                </a:cubicBezTo>
                <a:cubicBezTo>
                  <a:pt x="14" y="498"/>
                  <a:pt x="14" y="498"/>
                  <a:pt x="14" y="498"/>
                </a:cubicBezTo>
                <a:cubicBezTo>
                  <a:pt x="16" y="499"/>
                  <a:pt x="6" y="511"/>
                  <a:pt x="8" y="513"/>
                </a:cubicBezTo>
                <a:cubicBezTo>
                  <a:pt x="10" y="516"/>
                  <a:pt x="14" y="519"/>
                  <a:pt x="19" y="522"/>
                </a:cubicBezTo>
                <a:cubicBezTo>
                  <a:pt x="20" y="523"/>
                  <a:pt x="23" y="521"/>
                  <a:pt x="24" y="521"/>
                </a:cubicBezTo>
                <a:cubicBezTo>
                  <a:pt x="26" y="522"/>
                  <a:pt x="25" y="526"/>
                  <a:pt x="26" y="526"/>
                </a:cubicBezTo>
                <a:cubicBezTo>
                  <a:pt x="35" y="531"/>
                  <a:pt x="44" y="536"/>
                  <a:pt x="49" y="537"/>
                </a:cubicBezTo>
                <a:cubicBezTo>
                  <a:pt x="59" y="539"/>
                  <a:pt x="77" y="540"/>
                  <a:pt x="84" y="538"/>
                </a:cubicBezTo>
                <a:cubicBezTo>
                  <a:pt x="92" y="535"/>
                  <a:pt x="73" y="526"/>
                  <a:pt x="66" y="522"/>
                </a:cubicBezTo>
                <a:cubicBezTo>
                  <a:pt x="58" y="519"/>
                  <a:pt x="48" y="505"/>
                  <a:pt x="48" y="505"/>
                </a:cubicBezTo>
                <a:cubicBezTo>
                  <a:pt x="48" y="505"/>
                  <a:pt x="71" y="457"/>
                  <a:pt x="86" y="427"/>
                </a:cubicBezTo>
                <a:cubicBezTo>
                  <a:pt x="122" y="427"/>
                  <a:pt x="122" y="427"/>
                  <a:pt x="122" y="427"/>
                </a:cubicBezTo>
                <a:cubicBezTo>
                  <a:pt x="122" y="430"/>
                  <a:pt x="122" y="430"/>
                  <a:pt x="122" y="430"/>
                </a:cubicBezTo>
                <a:cubicBezTo>
                  <a:pt x="140" y="430"/>
                  <a:pt x="140" y="430"/>
                  <a:pt x="140" y="430"/>
                </a:cubicBezTo>
                <a:cubicBezTo>
                  <a:pt x="140" y="427"/>
                  <a:pt x="140" y="427"/>
                  <a:pt x="140" y="427"/>
                </a:cubicBezTo>
                <a:cubicBezTo>
                  <a:pt x="150" y="427"/>
                  <a:pt x="150" y="427"/>
                  <a:pt x="150" y="427"/>
                </a:cubicBezTo>
                <a:cubicBezTo>
                  <a:pt x="150" y="324"/>
                  <a:pt x="150" y="324"/>
                  <a:pt x="150" y="324"/>
                </a:cubicBezTo>
                <a:cubicBezTo>
                  <a:pt x="110" y="324"/>
                  <a:pt x="110" y="324"/>
                  <a:pt x="110" y="324"/>
                </a:cubicBezTo>
                <a:cubicBezTo>
                  <a:pt x="112" y="311"/>
                  <a:pt x="113" y="301"/>
                  <a:pt x="113" y="301"/>
                </a:cubicBezTo>
                <a:cubicBezTo>
                  <a:pt x="172" y="320"/>
                  <a:pt x="172" y="320"/>
                  <a:pt x="172" y="320"/>
                </a:cubicBezTo>
                <a:cubicBezTo>
                  <a:pt x="179" y="323"/>
                  <a:pt x="177" y="326"/>
                  <a:pt x="177" y="326"/>
                </a:cubicBezTo>
                <a:cubicBezTo>
                  <a:pt x="176" y="331"/>
                  <a:pt x="164" y="435"/>
                  <a:pt x="164" y="435"/>
                </a:cubicBezTo>
                <a:cubicBezTo>
                  <a:pt x="166" y="437"/>
                  <a:pt x="166" y="437"/>
                  <a:pt x="166" y="437"/>
                </a:cubicBezTo>
                <a:cubicBezTo>
                  <a:pt x="161" y="443"/>
                  <a:pt x="164" y="457"/>
                  <a:pt x="164" y="457"/>
                </a:cubicBezTo>
                <a:cubicBezTo>
                  <a:pt x="179" y="457"/>
                  <a:pt x="179" y="457"/>
                  <a:pt x="179" y="457"/>
                </a:cubicBezTo>
                <a:cubicBezTo>
                  <a:pt x="180" y="456"/>
                  <a:pt x="183" y="453"/>
                  <a:pt x="183" y="453"/>
                </a:cubicBezTo>
                <a:cubicBezTo>
                  <a:pt x="186" y="456"/>
                  <a:pt x="190" y="457"/>
                  <a:pt x="190" y="457"/>
                </a:cubicBezTo>
                <a:cubicBezTo>
                  <a:pt x="195" y="458"/>
                  <a:pt x="235" y="458"/>
                  <a:pt x="235" y="457"/>
                </a:cubicBezTo>
                <a:cubicBezTo>
                  <a:pt x="236" y="456"/>
                  <a:pt x="234" y="454"/>
                  <a:pt x="234" y="454"/>
                </a:cubicBezTo>
                <a:close/>
              </a:path>
            </a:pathLst>
          </a:custGeom>
          <a:solidFill>
            <a:schemeClr val="bg1">
              <a:lumMod val="50000"/>
            </a:schemeClr>
          </a:solidFill>
          <a:ln>
            <a:solidFill>
              <a:schemeClr val="bg1">
                <a:lumMod val="95000"/>
              </a:schemeClr>
            </a:solidFill>
          </a:ln>
        </p:spPr>
        <p:txBody>
          <a:bodyPr vert="horz" wrap="square" lIns="91440" tIns="45720" rIns="91440" bIns="45720" numCol="1" anchor="t" anchorCtr="0" compatLnSpc="1"/>
          <a:lstStyle/>
          <a:p>
            <a:endParaRPr lang="zh-CN" altLang="en-US" dirty="0"/>
          </a:p>
        </p:txBody>
      </p:sp>
      <p:sp>
        <p:nvSpPr>
          <p:cNvPr id="4" name="矩形 3">
            <a:extLst>
              <a:ext uri="{FF2B5EF4-FFF2-40B4-BE49-F238E27FC236}">
                <a16:creationId xmlns:a16="http://schemas.microsoft.com/office/drawing/2014/main" xmlns="" id="{CC8F41CD-CF88-431C-BF68-BE23D11D2CE6}"/>
              </a:ext>
            </a:extLst>
          </p:cNvPr>
          <p:cNvSpPr/>
          <p:nvPr/>
        </p:nvSpPr>
        <p:spPr>
          <a:xfrm>
            <a:off x="4541931" y="5486400"/>
            <a:ext cx="1485900" cy="1358794"/>
          </a:xfrm>
          <a:prstGeom prst="rect">
            <a:avLst/>
          </a:prstGeom>
          <a:noFill/>
          <a:ln w="28575">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29724719-A0D4-46A5-B9C5-1DADFC62B473}"/>
              </a:ext>
            </a:extLst>
          </p:cNvPr>
          <p:cNvSpPr/>
          <p:nvPr/>
        </p:nvSpPr>
        <p:spPr>
          <a:xfrm>
            <a:off x="6131211" y="5172075"/>
            <a:ext cx="1485900" cy="1701694"/>
          </a:xfrm>
          <a:prstGeom prst="rect">
            <a:avLst/>
          </a:prstGeom>
          <a:noFill/>
          <a:ln w="28575">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9D2DA40B-8CD7-4509-8294-E41E697F5E8C}"/>
              </a:ext>
            </a:extLst>
          </p:cNvPr>
          <p:cNvSpPr/>
          <p:nvPr/>
        </p:nvSpPr>
        <p:spPr>
          <a:xfrm>
            <a:off x="7720491" y="4457700"/>
            <a:ext cx="1485900" cy="2401782"/>
          </a:xfrm>
          <a:prstGeom prst="rect">
            <a:avLst/>
          </a:prstGeom>
          <a:noFill/>
          <a:ln w="28575">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5">
            <a:extLst>
              <a:ext uri="{FF2B5EF4-FFF2-40B4-BE49-F238E27FC236}">
                <a16:creationId xmlns:a16="http://schemas.microsoft.com/office/drawing/2014/main" xmlns="" id="{1EF43EA7-17E4-493F-BB3C-1C297FDE6F5B}"/>
              </a:ext>
            </a:extLst>
          </p:cNvPr>
          <p:cNvSpPr/>
          <p:nvPr/>
        </p:nvSpPr>
        <p:spPr bwMode="auto">
          <a:xfrm>
            <a:off x="5284881" y="3729039"/>
            <a:ext cx="534209" cy="584290"/>
          </a:xfrm>
          <a:custGeom>
            <a:avLst/>
            <a:gdLst>
              <a:gd name="T0" fmla="*/ 123 w 132"/>
              <a:gd name="T1" fmla="*/ 20 h 145"/>
              <a:gd name="T2" fmla="*/ 61 w 132"/>
              <a:gd name="T3" fmla="*/ 74 h 145"/>
              <a:gd name="T4" fmla="*/ 31 w 132"/>
              <a:gd name="T5" fmla="*/ 138 h 145"/>
              <a:gd name="T6" fmla="*/ 2 w 132"/>
              <a:gd name="T7" fmla="*/ 145 h 145"/>
              <a:gd name="T8" fmla="*/ 0 w 132"/>
              <a:gd name="T9" fmla="*/ 130 h 145"/>
              <a:gd name="T10" fmla="*/ 113 w 132"/>
              <a:gd name="T11" fmla="*/ 18 h 145"/>
              <a:gd name="T12" fmla="*/ 121 w 132"/>
              <a:gd name="T13" fmla="*/ 0 h 145"/>
              <a:gd name="T14" fmla="*/ 123 w 132"/>
              <a:gd name="T15" fmla="*/ 20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45">
                <a:moveTo>
                  <a:pt x="123" y="20"/>
                </a:moveTo>
                <a:cubicBezTo>
                  <a:pt x="123" y="20"/>
                  <a:pt x="85" y="47"/>
                  <a:pt x="61" y="74"/>
                </a:cubicBezTo>
                <a:cubicBezTo>
                  <a:pt x="38" y="102"/>
                  <a:pt x="32" y="125"/>
                  <a:pt x="31" y="138"/>
                </a:cubicBezTo>
                <a:cubicBezTo>
                  <a:pt x="2" y="145"/>
                  <a:pt x="2" y="145"/>
                  <a:pt x="2" y="145"/>
                </a:cubicBezTo>
                <a:cubicBezTo>
                  <a:pt x="0" y="130"/>
                  <a:pt x="0" y="130"/>
                  <a:pt x="0" y="130"/>
                </a:cubicBezTo>
                <a:cubicBezTo>
                  <a:pt x="0" y="130"/>
                  <a:pt x="39" y="47"/>
                  <a:pt x="113" y="18"/>
                </a:cubicBezTo>
                <a:cubicBezTo>
                  <a:pt x="113" y="18"/>
                  <a:pt x="126" y="11"/>
                  <a:pt x="121" y="0"/>
                </a:cubicBezTo>
                <a:cubicBezTo>
                  <a:pt x="121" y="0"/>
                  <a:pt x="132" y="5"/>
                  <a:pt x="123" y="20"/>
                </a:cubicBezTo>
                <a:close/>
              </a:path>
            </a:pathLst>
          </a:custGeom>
          <a:solidFill>
            <a:schemeClr val="accent1">
              <a:lumMod val="60000"/>
              <a:lumOff val="40000"/>
            </a:schemeClr>
          </a:solidFill>
          <a:ln>
            <a:noFill/>
          </a:ln>
          <a:extLst/>
        </p:spPr>
        <p:txBody>
          <a:bodyPr vert="horz" wrap="square" lIns="91440" tIns="45720" rIns="91440" bIns="45720" numCol="1" anchor="t" anchorCtr="0" compatLnSpc="1"/>
          <a:lstStyle/>
          <a:p>
            <a:endParaRPr lang="zh-CN" altLang="en-US"/>
          </a:p>
        </p:txBody>
      </p:sp>
      <p:sp>
        <p:nvSpPr>
          <p:cNvPr id="9" name="矩形 8">
            <a:extLst>
              <a:ext uri="{FF2B5EF4-FFF2-40B4-BE49-F238E27FC236}">
                <a16:creationId xmlns:a16="http://schemas.microsoft.com/office/drawing/2014/main" xmlns="" id="{EF681970-5094-4840-A554-5059CAD96592}"/>
              </a:ext>
            </a:extLst>
          </p:cNvPr>
          <p:cNvSpPr/>
          <p:nvPr/>
        </p:nvSpPr>
        <p:spPr>
          <a:xfrm>
            <a:off x="9309771" y="3729040"/>
            <a:ext cx="1485900" cy="3144730"/>
          </a:xfrm>
          <a:prstGeom prst="rect">
            <a:avLst/>
          </a:prstGeom>
          <a:noFill/>
          <a:ln w="28575">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446825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4F287B5-D180-489E-B13A-2FA88B3084F3}"/>
              </a:ext>
            </a:extLst>
          </p:cNvPr>
          <p:cNvSpPr>
            <a:spLocks noGrp="1"/>
          </p:cNvSpPr>
          <p:nvPr>
            <p:ph type="title"/>
          </p:nvPr>
        </p:nvSpPr>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四、感受别人的能力</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就是对他人要赋予同情、怜悯和理解。同时，还要达到设身处地为他人着想的境界。能够站在对方的角度考虑问题，体察别人的情绪，感受他人的感受，达到善解人意。“理解万岁”，正是人们对此发出的肺腑呼喊！大抵可从以下几方面作一尝试：与人为善，用心感受换位思考，感同身受。运用非语言情感交流，体察他人的情绪，进行换位思考。在发泄自己的情绪时，不伤自己，不伤他人。</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因此，在有各种不快的情绪时，如厌倦、沮丧、惆怅、孤独、愤怒、焦急、伤心、内疚等等，都应及时消除和缓解。在不伤害自己和他人的原则约束下，有一些渲泄情绪的方法不妨自己创造性地试一试。例如漫无目的的练练字；自娱自乐唱一唱喜爱的卡拉</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OK</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歌曲；与朋友、老师、家人或心理医生沟通、倾诉心声；到舒心的地方散步、游玩；清理环境，打扫卫生；作无名的好事；邀请亲朋，好友来家做客；做一件能体现自己成就感的事等等。</a:t>
            </a:r>
          </a:p>
          <a:p>
            <a:endParaRPr lang="zh-CN" altLang="en-US" dirty="0"/>
          </a:p>
        </p:txBody>
      </p:sp>
      <p:sp>
        <p:nvSpPr>
          <p:cNvPr id="3" name="矩形 2">
            <a:extLst>
              <a:ext uri="{FF2B5EF4-FFF2-40B4-BE49-F238E27FC236}">
                <a16:creationId xmlns:a16="http://schemas.microsoft.com/office/drawing/2014/main" xmlns="" id="{6CD3A31D-E81D-4361-B145-FDD52F24D360}"/>
              </a:ext>
            </a:extLst>
          </p:cNvPr>
          <p:cNvSpPr/>
          <p:nvPr/>
        </p:nvSpPr>
        <p:spPr>
          <a:xfrm>
            <a:off x="1" y="1914987"/>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89643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8546D60-57C5-4B19-AAF5-CC34BC55ECF1}"/>
              </a:ext>
            </a:extLst>
          </p:cNvPr>
          <p:cNvSpPr>
            <a:spLocks noGrp="1"/>
          </p:cNvSpPr>
          <p:nvPr>
            <p:ph type="title"/>
          </p:nvPr>
        </p:nvSpPr>
        <p:spPr>
          <a:xfrm>
            <a:off x="938213" y="803762"/>
            <a:ext cx="10563225" cy="5454907"/>
          </a:xfrm>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五、融洽的人际关系</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人际关系是人与人之间协调的关系，是构成一个人和一个集体及事业成功的重要环节，是如今社会做人的一门技巧和学问。赢家往往就是在人际关系上略高一筹。在当今社会，事业的完成需要团队的力量，不可能单打独斗，独木不能成林，一个人撑不了天。</a:t>
            </a:r>
            <a:r>
              <a:rPr lang="en-US" altLang="zh-CN" dirty="0"/>
              <a:t/>
            </a:r>
            <a:br>
              <a:rPr lang="en-US" altLang="zh-CN" dirty="0"/>
            </a:br>
            <a:endParaRPr lang="zh-CN" altLang="en-US" dirty="0"/>
          </a:p>
        </p:txBody>
      </p:sp>
      <p:sp>
        <p:nvSpPr>
          <p:cNvPr id="3" name="矩形 2">
            <a:extLst>
              <a:ext uri="{FF2B5EF4-FFF2-40B4-BE49-F238E27FC236}">
                <a16:creationId xmlns:a16="http://schemas.microsoft.com/office/drawing/2014/main" xmlns="" id="{C2E0F38E-4172-4B26-A76D-3EB972DF7D6D}"/>
              </a:ext>
            </a:extLst>
          </p:cNvPr>
          <p:cNvSpPr/>
          <p:nvPr/>
        </p:nvSpPr>
        <p:spPr>
          <a:xfrm>
            <a:off x="1" y="1914987"/>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a:extLst>
              <a:ext uri="{FF2B5EF4-FFF2-40B4-BE49-F238E27FC236}">
                <a16:creationId xmlns:a16="http://schemas.microsoft.com/office/drawing/2014/main" xmlns="" id="{47763090-7B5D-4744-8356-74949621195C}"/>
              </a:ext>
            </a:extLst>
          </p:cNvPr>
          <p:cNvSpPr/>
          <p:nvPr/>
        </p:nvSpPr>
        <p:spPr bwMode="auto">
          <a:xfrm>
            <a:off x="7800976" y="2814639"/>
            <a:ext cx="3114673" cy="3082438"/>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rgbClr val="7F7F7F"/>
          </a:solidFill>
          <a:ln>
            <a:noFill/>
          </a:ln>
          <a:effectLst>
            <a:innerShdw blurRad="63500" dist="50800" dir="13500000">
              <a:prstClr val="black">
                <a:alpha val="50000"/>
              </a:prstClr>
            </a:innerShdw>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6" name="标题 1">
            <a:extLst>
              <a:ext uri="{FF2B5EF4-FFF2-40B4-BE49-F238E27FC236}">
                <a16:creationId xmlns:a16="http://schemas.microsoft.com/office/drawing/2014/main" xmlns="" id="{A5E3438E-EF42-4962-9BDC-348C2AE99422}"/>
              </a:ext>
            </a:extLst>
          </p:cNvPr>
          <p:cNvSpPr txBox="1">
            <a:spLocks/>
          </p:cNvSpPr>
          <p:nvPr/>
        </p:nvSpPr>
        <p:spPr>
          <a:xfrm>
            <a:off x="938213" y="3037275"/>
            <a:ext cx="6648450" cy="2291964"/>
          </a:xfrm>
          <a:prstGeom prst="rect">
            <a:avLst/>
          </a:prstGeom>
        </p:spPr>
        <p:txBody>
          <a:bodyPr vert="horz" lIns="91440" tIns="45720" rIns="91440" bIns="45720" rtlCol="0" anchor="t">
            <a:normAutofit/>
          </a:bodyPr>
          <a:lstStyle>
            <a:lvl1pPr algn="l" defTabSz="914400" rtl="0" eaLnBrk="1" latinLnBrk="0" hangingPunct="1">
              <a:lnSpc>
                <a:spcPct val="130000"/>
              </a:lnSpc>
              <a:spcBef>
                <a:spcPct val="0"/>
              </a:spcBef>
              <a:buNone/>
              <a:defRPr sz="2000" kern="1200">
                <a:solidFill>
                  <a:schemeClr val="tx1"/>
                </a:solidFill>
                <a:latin typeface="微软雅黑" panose="020B0503020204020204" pitchFamily="34" charset="-122"/>
                <a:ea typeface="微软雅黑" panose="020B0503020204020204" pitchFamily="34" charset="-122"/>
                <a:cs typeface="+mj-cs"/>
              </a:defRPr>
            </a:lvl1pPr>
          </a:lstStyle>
          <a:p>
            <a:r>
              <a:rPr lang="en-US" altLang="zh-CN" dirty="0"/>
              <a:t>       </a:t>
            </a:r>
            <a:r>
              <a:rPr lang="zh-CN" altLang="zh-CN" dirty="0"/>
              <a:t>对自己估计得过高，就会丧失集体的力量和效应，个人价值无法实现。大家是在一个相互依赖，共同生存的空间中求发展。要建立良好的人际关系，起码自身要讲做人的基本原则。如：做人要讲诚信；做人要宽厚、包容；做人要有责任感；做人应知恩图报；做人必须光明磊落等。</a:t>
            </a:r>
            <a:endParaRPr lang="zh-CN" altLang="en-US" dirty="0"/>
          </a:p>
        </p:txBody>
      </p:sp>
    </p:spTree>
    <p:extLst>
      <p:ext uri="{BB962C8B-B14F-4D97-AF65-F5344CB8AC3E}">
        <p14:creationId xmlns:p14="http://schemas.microsoft.com/office/powerpoint/2010/main" val="19771686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4D2ED94-74A9-420A-93BD-C203749826B1}"/>
              </a:ext>
            </a:extLst>
          </p:cNvPr>
          <p:cNvSpPr>
            <a:spLocks noGrp="1"/>
          </p:cNvSpPr>
          <p:nvPr>
            <p:ph type="title"/>
          </p:nvPr>
        </p:nvSpPr>
        <p:spPr/>
        <p:txBody>
          <a:bodyPr>
            <a:normAutofit/>
          </a:bodyPr>
          <a:lstStyle/>
          <a:p>
            <a:r>
              <a:rPr lang="en-US" altLang="zh-CN" sz="32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3200" kern="1200" dirty="0">
                <a:solidFill>
                  <a:schemeClr val="tx1"/>
                </a:solidFill>
                <a:effectLst/>
                <a:latin typeface="微软雅黑" panose="020B0503020204020204" pitchFamily="34" charset="-122"/>
                <a:ea typeface="微软雅黑" panose="020B0503020204020204" pitchFamily="34" charset="-122"/>
                <a:cs typeface="+mj-cs"/>
              </a:rPr>
              <a:t>第一节  科学认识情绪</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一、情绪概念 </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情绪是个体对外界是否能够满足自己需要的一种反映或体验。情绪是人的一种基本心理现象，情绪对人的工作、学习与生活有着深刻长远地影响。如果自己的某种需要得到了基本满足，自然就会产生出喜悦、快乐等积极向上的情绪；反之，则会产生烦恼、沮丧等消极情绪。因此，情绪总是伴随着个体周边环境的变化或是自身的情感变化而变化，即使个人想尽一切办法想掩饰、抵抗或否认，都不能够消除因情绪变化背后的主观体验。情绪表现虽然纷繁复杂，但基本上可以划分为喜悦、愤怒、哀伤、恐惧四种类型。</a:t>
            </a:r>
          </a:p>
          <a:p>
            <a:endParaRPr lang="zh-CN" altLang="en-US" dirty="0"/>
          </a:p>
        </p:txBody>
      </p:sp>
      <p:sp>
        <p:nvSpPr>
          <p:cNvPr id="3" name="Freeform 7">
            <a:extLst>
              <a:ext uri="{FF2B5EF4-FFF2-40B4-BE49-F238E27FC236}">
                <a16:creationId xmlns:a16="http://schemas.microsoft.com/office/drawing/2014/main" xmlns="" id="{F63C3EC2-1C71-4984-AA45-EBE138DA3EE2}"/>
              </a:ext>
            </a:extLst>
          </p:cNvPr>
          <p:cNvSpPr>
            <a:spLocks noEditPoints="1"/>
          </p:cNvSpPr>
          <p:nvPr/>
        </p:nvSpPr>
        <p:spPr bwMode="auto">
          <a:xfrm>
            <a:off x="3127385" y="751831"/>
            <a:ext cx="353844" cy="42692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rgbClr val="FB7D6E"/>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xmlns="" id="{637C65EF-A12B-4DB8-AA71-661ADA7E1633}"/>
              </a:ext>
            </a:extLst>
          </p:cNvPr>
          <p:cNvSpPr/>
          <p:nvPr/>
        </p:nvSpPr>
        <p:spPr>
          <a:xfrm>
            <a:off x="1" y="1914987"/>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372903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25DB427-22B4-4415-B561-147AF6ACA121}"/>
              </a:ext>
            </a:extLst>
          </p:cNvPr>
          <p:cNvSpPr>
            <a:spLocks noGrp="1"/>
          </p:cNvSpPr>
          <p:nvPr>
            <p:ph type="title"/>
          </p:nvPr>
        </p:nvSpPr>
        <p:spPr>
          <a:xfrm>
            <a:off x="838200" y="693827"/>
            <a:ext cx="10515600" cy="5670967"/>
          </a:xfrm>
        </p:spPr>
        <p:txBody>
          <a:bodyPr>
            <a:normAutofit/>
          </a:bodyPr>
          <a:lstStyle/>
          <a:p>
            <a:r>
              <a:rPr lang="en-US" altLang="zh-CN" sz="32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3200" kern="1200" dirty="0">
                <a:solidFill>
                  <a:schemeClr val="tx1"/>
                </a:solidFill>
                <a:effectLst/>
                <a:latin typeface="微软雅黑" panose="020B0503020204020204" pitchFamily="34" charset="-122"/>
                <a:ea typeface="微软雅黑" panose="020B0503020204020204" pitchFamily="34" charset="-122"/>
                <a:cs typeface="+mj-cs"/>
              </a:rPr>
              <a:t>第四节 </a:t>
            </a:r>
            <a:r>
              <a:rPr lang="en-US" altLang="zh-CN" sz="32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3200" kern="1200" dirty="0">
                <a:solidFill>
                  <a:schemeClr val="tx1"/>
                </a:solidFill>
                <a:effectLst/>
                <a:latin typeface="微软雅黑" panose="020B0503020204020204" pitchFamily="34" charset="-122"/>
                <a:ea typeface="微软雅黑" panose="020B0503020204020204" pitchFamily="34" charset="-122"/>
                <a:cs typeface="+mj-cs"/>
              </a:rPr>
              <a:t> 打造良好的职业心态</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英国著名的文豪狄更斯曾经说过：一个健全的心态，比一百种智慧都更有力量。这句不朽的名言告诉我们一个真理：有什么样的心态，就会有什么样的人生。积极的职业心态滋养创造你的职业人生，消极的职业心态消耗阻碍你的职业人生。今年大学毕业生人数高达</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400</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多万，就业竞争更加激烈。如果把简历等表面的包装喻为招式的话，那么职业心态的修炼就是内功。我们知道常常都是内力深厚之人会笑到了最后。大学毕业生学习职业化，开始进入向职业人角色转换的过程，学习修炼自己的职业心态，为自己的就业增加了核心竞争力，就是为自己的职业发展奠定了良好的基础。</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dirty="0"/>
              <a:t>职业心态由一般性职业心态和专业性职业心态组成。一般性职业心态是共性的，是所有职业都需要的。它包含的内容很丰富：归零的心态，积极的心态、团队的心态、双赢的心态、包容的心态、学习的心态、奉献的心态、服从的心态、竞争的心态、专注的心态、感恩的心态等等。专业性职业心态更多的是在工作过程中历练而成的。如：销售人员的坚持不懈，财务人员的认真严谨等等。</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en-US" dirty="0"/>
          </a:p>
        </p:txBody>
      </p:sp>
      <p:sp>
        <p:nvSpPr>
          <p:cNvPr id="3" name="矩形 2">
            <a:extLst>
              <a:ext uri="{FF2B5EF4-FFF2-40B4-BE49-F238E27FC236}">
                <a16:creationId xmlns:a16="http://schemas.microsoft.com/office/drawing/2014/main" xmlns="" id="{78136281-BA04-44D7-890A-BBA1C545A8B6}"/>
              </a:ext>
            </a:extLst>
          </p:cNvPr>
          <p:cNvSpPr/>
          <p:nvPr/>
        </p:nvSpPr>
        <p:spPr>
          <a:xfrm>
            <a:off x="1" y="1914987"/>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7">
            <a:extLst>
              <a:ext uri="{FF2B5EF4-FFF2-40B4-BE49-F238E27FC236}">
                <a16:creationId xmlns:a16="http://schemas.microsoft.com/office/drawing/2014/main" xmlns="" id="{451F8184-142F-4A7B-BD96-C02458F85050}"/>
              </a:ext>
            </a:extLst>
          </p:cNvPr>
          <p:cNvSpPr>
            <a:spLocks noEditPoints="1"/>
          </p:cNvSpPr>
          <p:nvPr/>
        </p:nvSpPr>
        <p:spPr bwMode="auto">
          <a:xfrm>
            <a:off x="3113098" y="837553"/>
            <a:ext cx="353844" cy="42692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rgbClr val="FB7D6E"/>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313953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93E5012-D7B7-460C-A0C5-45663A2DB686}"/>
              </a:ext>
            </a:extLst>
          </p:cNvPr>
          <p:cNvSpPr>
            <a:spLocks noGrp="1"/>
          </p:cNvSpPr>
          <p:nvPr>
            <p:ph type="title"/>
          </p:nvPr>
        </p:nvSpPr>
        <p:spPr>
          <a:xfrm>
            <a:off x="838200" y="577402"/>
            <a:ext cx="7040896" cy="5454907"/>
          </a:xfrm>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一、塑造良好职业心态的重要意义</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成功是一种心态，态度决定一切。首先良好的职业心态是滋润自身心灵健康和智慧的营养液。其次良好的职业心态能起到很好的激励作用。以积极的职业心态激励自己和他人，鼓舞自己和别人做出抉择并付诸行动，良好的职业心态有助于对团队形成极强的凝聚力。以积极心态帮助他人，逐渐影响别人，通过长期的感染，形成一致的信仰、动机、兴趣，使团队产生共同的使命感、归属感、认同感，从而使员工齐心协力朝着一个目标努力。</a:t>
            </a:r>
          </a:p>
          <a:p>
            <a:endParaRPr lang="zh-CN" altLang="en-US" dirty="0"/>
          </a:p>
        </p:txBody>
      </p:sp>
      <p:sp>
        <p:nvSpPr>
          <p:cNvPr id="3" name="矩形 2">
            <a:extLst>
              <a:ext uri="{FF2B5EF4-FFF2-40B4-BE49-F238E27FC236}">
                <a16:creationId xmlns:a16="http://schemas.microsoft.com/office/drawing/2014/main" xmlns="" id="{38BE5287-57E7-47A9-B1CD-D648C4DA035F}"/>
              </a:ext>
            </a:extLst>
          </p:cNvPr>
          <p:cNvSpPr/>
          <p:nvPr/>
        </p:nvSpPr>
        <p:spPr>
          <a:xfrm>
            <a:off x="1" y="1914987"/>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a:extLst>
              <a:ext uri="{FF2B5EF4-FFF2-40B4-BE49-F238E27FC236}">
                <a16:creationId xmlns:a16="http://schemas.microsoft.com/office/drawing/2014/main" xmlns="" id="{D3EADB06-8262-4D0F-91D6-B8BBD5664B57}"/>
              </a:ext>
            </a:extLst>
          </p:cNvPr>
          <p:cNvSpPr/>
          <p:nvPr/>
        </p:nvSpPr>
        <p:spPr>
          <a:xfrm>
            <a:off x="0" y="5488733"/>
            <a:ext cx="12516787" cy="1484299"/>
          </a:xfrm>
          <a:custGeom>
            <a:avLst/>
            <a:gdLst>
              <a:gd name="connsiteX0" fmla="*/ 0 w 12376813"/>
              <a:gd name="connsiteY0" fmla="*/ 1893179 h 2070979"/>
              <a:gd name="connsiteX1" fmla="*/ 50800 w 12376813"/>
              <a:gd name="connsiteY1" fmla="*/ 1855079 h 2070979"/>
              <a:gd name="connsiteX2" fmla="*/ 355600 w 12376813"/>
              <a:gd name="connsiteY2" fmla="*/ 1601079 h 2070979"/>
              <a:gd name="connsiteX3" fmla="*/ 825500 w 12376813"/>
              <a:gd name="connsiteY3" fmla="*/ 1347079 h 2070979"/>
              <a:gd name="connsiteX4" fmla="*/ 1739900 w 12376813"/>
              <a:gd name="connsiteY4" fmla="*/ 1499479 h 2070979"/>
              <a:gd name="connsiteX5" fmla="*/ 2336800 w 12376813"/>
              <a:gd name="connsiteY5" fmla="*/ 877179 h 2070979"/>
              <a:gd name="connsiteX6" fmla="*/ 2743200 w 12376813"/>
              <a:gd name="connsiteY6" fmla="*/ 775579 h 2070979"/>
              <a:gd name="connsiteX7" fmla="*/ 3136900 w 12376813"/>
              <a:gd name="connsiteY7" fmla="*/ 648579 h 2070979"/>
              <a:gd name="connsiteX8" fmla="*/ 3683000 w 12376813"/>
              <a:gd name="connsiteY8" fmla="*/ 585079 h 2070979"/>
              <a:gd name="connsiteX9" fmla="*/ 4152900 w 12376813"/>
              <a:gd name="connsiteY9" fmla="*/ 419979 h 2070979"/>
              <a:gd name="connsiteX10" fmla="*/ 4584700 w 12376813"/>
              <a:gd name="connsiteY10" fmla="*/ 191379 h 2070979"/>
              <a:gd name="connsiteX11" fmla="*/ 4597400 w 12376813"/>
              <a:gd name="connsiteY11" fmla="*/ 178679 h 2070979"/>
              <a:gd name="connsiteX12" fmla="*/ 4711700 w 12376813"/>
              <a:gd name="connsiteY12" fmla="*/ 127879 h 2070979"/>
              <a:gd name="connsiteX13" fmla="*/ 5130800 w 12376813"/>
              <a:gd name="connsiteY13" fmla="*/ 165979 h 2070979"/>
              <a:gd name="connsiteX14" fmla="*/ 5892800 w 12376813"/>
              <a:gd name="connsiteY14" fmla="*/ 153279 h 2070979"/>
              <a:gd name="connsiteX15" fmla="*/ 6121400 w 12376813"/>
              <a:gd name="connsiteY15" fmla="*/ 140579 h 2070979"/>
              <a:gd name="connsiteX16" fmla="*/ 6565900 w 12376813"/>
              <a:gd name="connsiteY16" fmla="*/ 140579 h 2070979"/>
              <a:gd name="connsiteX17" fmla="*/ 7467600 w 12376813"/>
              <a:gd name="connsiteY17" fmla="*/ 229479 h 2070979"/>
              <a:gd name="connsiteX18" fmla="*/ 8267700 w 12376813"/>
              <a:gd name="connsiteY18" fmla="*/ 229479 h 2070979"/>
              <a:gd name="connsiteX19" fmla="*/ 8966200 w 12376813"/>
              <a:gd name="connsiteY19" fmla="*/ 229479 h 2070979"/>
              <a:gd name="connsiteX20" fmla="*/ 9283700 w 12376813"/>
              <a:gd name="connsiteY20" fmla="*/ 153279 h 2070979"/>
              <a:gd name="connsiteX21" fmla="*/ 9398000 w 12376813"/>
              <a:gd name="connsiteY21" fmla="*/ 77079 h 2070979"/>
              <a:gd name="connsiteX22" fmla="*/ 9575800 w 12376813"/>
              <a:gd name="connsiteY22" fmla="*/ 879 h 2070979"/>
              <a:gd name="connsiteX23" fmla="*/ 9626600 w 12376813"/>
              <a:gd name="connsiteY23" fmla="*/ 38979 h 2070979"/>
              <a:gd name="connsiteX24" fmla="*/ 9664700 w 12376813"/>
              <a:gd name="connsiteY24" fmla="*/ 89779 h 2070979"/>
              <a:gd name="connsiteX25" fmla="*/ 9677400 w 12376813"/>
              <a:gd name="connsiteY25" fmla="*/ 127879 h 2070979"/>
              <a:gd name="connsiteX26" fmla="*/ 9804400 w 12376813"/>
              <a:gd name="connsiteY26" fmla="*/ 204079 h 2070979"/>
              <a:gd name="connsiteX27" fmla="*/ 10007600 w 12376813"/>
              <a:gd name="connsiteY27" fmla="*/ 267579 h 2070979"/>
              <a:gd name="connsiteX28" fmla="*/ 10541000 w 12376813"/>
              <a:gd name="connsiteY28" fmla="*/ 292979 h 2070979"/>
              <a:gd name="connsiteX29" fmla="*/ 10998200 w 12376813"/>
              <a:gd name="connsiteY29" fmla="*/ 419979 h 2070979"/>
              <a:gd name="connsiteX30" fmla="*/ 11226800 w 12376813"/>
              <a:gd name="connsiteY30" fmla="*/ 597779 h 2070979"/>
              <a:gd name="connsiteX31" fmla="*/ 11607800 w 12376813"/>
              <a:gd name="connsiteY31" fmla="*/ 1169279 h 2070979"/>
              <a:gd name="connsiteX32" fmla="*/ 11734800 w 12376813"/>
              <a:gd name="connsiteY32" fmla="*/ 1270879 h 2070979"/>
              <a:gd name="connsiteX33" fmla="*/ 12065000 w 12376813"/>
              <a:gd name="connsiteY33" fmla="*/ 1677279 h 2070979"/>
              <a:gd name="connsiteX34" fmla="*/ 12255500 w 12376813"/>
              <a:gd name="connsiteY34" fmla="*/ 1943979 h 2070979"/>
              <a:gd name="connsiteX35" fmla="*/ 10096500 w 12376813"/>
              <a:gd name="connsiteY35" fmla="*/ 2032879 h 2070979"/>
              <a:gd name="connsiteX36" fmla="*/ 2362200 w 12376813"/>
              <a:gd name="connsiteY36" fmla="*/ 2070979 h 2070979"/>
              <a:gd name="connsiteX0-1" fmla="*/ 0 w 12376813"/>
              <a:gd name="connsiteY0-2" fmla="*/ 1893179 h 2070979"/>
              <a:gd name="connsiteX1-3" fmla="*/ 50800 w 12376813"/>
              <a:gd name="connsiteY1-4" fmla="*/ 1855079 h 2070979"/>
              <a:gd name="connsiteX2-5" fmla="*/ 355600 w 12376813"/>
              <a:gd name="connsiteY2-6" fmla="*/ 1601079 h 2070979"/>
              <a:gd name="connsiteX3-7" fmla="*/ 825500 w 12376813"/>
              <a:gd name="connsiteY3-8" fmla="*/ 1347079 h 2070979"/>
              <a:gd name="connsiteX4-9" fmla="*/ 1739900 w 12376813"/>
              <a:gd name="connsiteY4-10" fmla="*/ 1499479 h 2070979"/>
              <a:gd name="connsiteX5-11" fmla="*/ 2336800 w 12376813"/>
              <a:gd name="connsiteY5-12" fmla="*/ 877179 h 2070979"/>
              <a:gd name="connsiteX6-13" fmla="*/ 2743200 w 12376813"/>
              <a:gd name="connsiteY6-14" fmla="*/ 775579 h 2070979"/>
              <a:gd name="connsiteX7-15" fmla="*/ 3136900 w 12376813"/>
              <a:gd name="connsiteY7-16" fmla="*/ 648579 h 2070979"/>
              <a:gd name="connsiteX8-17" fmla="*/ 3683000 w 12376813"/>
              <a:gd name="connsiteY8-18" fmla="*/ 585079 h 2070979"/>
              <a:gd name="connsiteX9-19" fmla="*/ 4152900 w 12376813"/>
              <a:gd name="connsiteY9-20" fmla="*/ 419979 h 2070979"/>
              <a:gd name="connsiteX10-21" fmla="*/ 4584700 w 12376813"/>
              <a:gd name="connsiteY10-22" fmla="*/ 191379 h 2070979"/>
              <a:gd name="connsiteX11-23" fmla="*/ 4597400 w 12376813"/>
              <a:gd name="connsiteY11-24" fmla="*/ 178679 h 2070979"/>
              <a:gd name="connsiteX12-25" fmla="*/ 4711700 w 12376813"/>
              <a:gd name="connsiteY12-26" fmla="*/ 127879 h 2070979"/>
              <a:gd name="connsiteX13-27" fmla="*/ 5130800 w 12376813"/>
              <a:gd name="connsiteY13-28" fmla="*/ 165979 h 2070979"/>
              <a:gd name="connsiteX14-29" fmla="*/ 5892800 w 12376813"/>
              <a:gd name="connsiteY14-30" fmla="*/ 153279 h 2070979"/>
              <a:gd name="connsiteX15-31" fmla="*/ 6121400 w 12376813"/>
              <a:gd name="connsiteY15-32" fmla="*/ 140579 h 2070979"/>
              <a:gd name="connsiteX16-33" fmla="*/ 6565900 w 12376813"/>
              <a:gd name="connsiteY16-34" fmla="*/ 140579 h 2070979"/>
              <a:gd name="connsiteX17-35" fmla="*/ 7467600 w 12376813"/>
              <a:gd name="connsiteY17-36" fmla="*/ 229479 h 2070979"/>
              <a:gd name="connsiteX18-37" fmla="*/ 8267700 w 12376813"/>
              <a:gd name="connsiteY18-38" fmla="*/ 229479 h 2070979"/>
              <a:gd name="connsiteX19-39" fmla="*/ 8966200 w 12376813"/>
              <a:gd name="connsiteY19-40" fmla="*/ 229479 h 2070979"/>
              <a:gd name="connsiteX20-41" fmla="*/ 9051944 w 12376813"/>
              <a:gd name="connsiteY20-42" fmla="*/ 23786 h 2070979"/>
              <a:gd name="connsiteX21-43" fmla="*/ 9398000 w 12376813"/>
              <a:gd name="connsiteY21-44" fmla="*/ 77079 h 2070979"/>
              <a:gd name="connsiteX22-45" fmla="*/ 9575800 w 12376813"/>
              <a:gd name="connsiteY22-46" fmla="*/ 879 h 2070979"/>
              <a:gd name="connsiteX23-47" fmla="*/ 9626600 w 12376813"/>
              <a:gd name="connsiteY23-48" fmla="*/ 38979 h 2070979"/>
              <a:gd name="connsiteX24-49" fmla="*/ 9664700 w 12376813"/>
              <a:gd name="connsiteY24-50" fmla="*/ 89779 h 2070979"/>
              <a:gd name="connsiteX25-51" fmla="*/ 9677400 w 12376813"/>
              <a:gd name="connsiteY25-52" fmla="*/ 127879 h 2070979"/>
              <a:gd name="connsiteX26-53" fmla="*/ 9804400 w 12376813"/>
              <a:gd name="connsiteY26-54" fmla="*/ 204079 h 2070979"/>
              <a:gd name="connsiteX27-55" fmla="*/ 10007600 w 12376813"/>
              <a:gd name="connsiteY27-56" fmla="*/ 267579 h 2070979"/>
              <a:gd name="connsiteX28-57" fmla="*/ 10541000 w 12376813"/>
              <a:gd name="connsiteY28-58" fmla="*/ 292979 h 2070979"/>
              <a:gd name="connsiteX29-59" fmla="*/ 10998200 w 12376813"/>
              <a:gd name="connsiteY29-60" fmla="*/ 419979 h 2070979"/>
              <a:gd name="connsiteX30-61" fmla="*/ 11226800 w 12376813"/>
              <a:gd name="connsiteY30-62" fmla="*/ 597779 h 2070979"/>
              <a:gd name="connsiteX31-63" fmla="*/ 11607800 w 12376813"/>
              <a:gd name="connsiteY31-64" fmla="*/ 1169279 h 2070979"/>
              <a:gd name="connsiteX32-65" fmla="*/ 11734800 w 12376813"/>
              <a:gd name="connsiteY32-66" fmla="*/ 1270879 h 2070979"/>
              <a:gd name="connsiteX33-67" fmla="*/ 12065000 w 12376813"/>
              <a:gd name="connsiteY33-68" fmla="*/ 1677279 h 2070979"/>
              <a:gd name="connsiteX34-69" fmla="*/ 12255500 w 12376813"/>
              <a:gd name="connsiteY34-70" fmla="*/ 1943979 h 2070979"/>
              <a:gd name="connsiteX35-71" fmla="*/ 10096500 w 12376813"/>
              <a:gd name="connsiteY35-72" fmla="*/ 2032879 h 2070979"/>
              <a:gd name="connsiteX36-73" fmla="*/ 2362200 w 12376813"/>
              <a:gd name="connsiteY36-74" fmla="*/ 2070979 h 2070979"/>
              <a:gd name="connsiteX0-75" fmla="*/ 0 w 12376813"/>
              <a:gd name="connsiteY0-76" fmla="*/ 1956587 h 2134387"/>
              <a:gd name="connsiteX1-77" fmla="*/ 50800 w 12376813"/>
              <a:gd name="connsiteY1-78" fmla="*/ 1918487 h 2134387"/>
              <a:gd name="connsiteX2-79" fmla="*/ 355600 w 12376813"/>
              <a:gd name="connsiteY2-80" fmla="*/ 1664487 h 2134387"/>
              <a:gd name="connsiteX3-81" fmla="*/ 825500 w 12376813"/>
              <a:gd name="connsiteY3-82" fmla="*/ 1410487 h 2134387"/>
              <a:gd name="connsiteX4-83" fmla="*/ 1739900 w 12376813"/>
              <a:gd name="connsiteY4-84" fmla="*/ 1562887 h 2134387"/>
              <a:gd name="connsiteX5-85" fmla="*/ 2336800 w 12376813"/>
              <a:gd name="connsiteY5-86" fmla="*/ 940587 h 2134387"/>
              <a:gd name="connsiteX6-87" fmla="*/ 2743200 w 12376813"/>
              <a:gd name="connsiteY6-88" fmla="*/ 838987 h 2134387"/>
              <a:gd name="connsiteX7-89" fmla="*/ 3136900 w 12376813"/>
              <a:gd name="connsiteY7-90" fmla="*/ 711987 h 2134387"/>
              <a:gd name="connsiteX8-91" fmla="*/ 3683000 w 12376813"/>
              <a:gd name="connsiteY8-92" fmla="*/ 648487 h 2134387"/>
              <a:gd name="connsiteX9-93" fmla="*/ 4152900 w 12376813"/>
              <a:gd name="connsiteY9-94" fmla="*/ 483387 h 2134387"/>
              <a:gd name="connsiteX10-95" fmla="*/ 4584700 w 12376813"/>
              <a:gd name="connsiteY10-96" fmla="*/ 254787 h 2134387"/>
              <a:gd name="connsiteX11-97" fmla="*/ 4597400 w 12376813"/>
              <a:gd name="connsiteY11-98" fmla="*/ 242087 h 2134387"/>
              <a:gd name="connsiteX12-99" fmla="*/ 4711700 w 12376813"/>
              <a:gd name="connsiteY12-100" fmla="*/ 191287 h 2134387"/>
              <a:gd name="connsiteX13-101" fmla="*/ 5130800 w 12376813"/>
              <a:gd name="connsiteY13-102" fmla="*/ 229387 h 2134387"/>
              <a:gd name="connsiteX14-103" fmla="*/ 5892800 w 12376813"/>
              <a:gd name="connsiteY14-104" fmla="*/ 216687 h 2134387"/>
              <a:gd name="connsiteX15-105" fmla="*/ 6121400 w 12376813"/>
              <a:gd name="connsiteY15-106" fmla="*/ 203987 h 2134387"/>
              <a:gd name="connsiteX16-107" fmla="*/ 6565900 w 12376813"/>
              <a:gd name="connsiteY16-108" fmla="*/ 203987 h 2134387"/>
              <a:gd name="connsiteX17-109" fmla="*/ 7467600 w 12376813"/>
              <a:gd name="connsiteY17-110" fmla="*/ 292887 h 2134387"/>
              <a:gd name="connsiteX18-111" fmla="*/ 8267700 w 12376813"/>
              <a:gd name="connsiteY18-112" fmla="*/ 292887 h 2134387"/>
              <a:gd name="connsiteX19-113" fmla="*/ 8966200 w 12376813"/>
              <a:gd name="connsiteY19-114" fmla="*/ 292887 h 2134387"/>
              <a:gd name="connsiteX20-115" fmla="*/ 9051944 w 12376813"/>
              <a:gd name="connsiteY20-116" fmla="*/ 87194 h 2134387"/>
              <a:gd name="connsiteX21-117" fmla="*/ 9080860 w 12376813"/>
              <a:gd name="connsiteY21-118" fmla="*/ 203 h 2134387"/>
              <a:gd name="connsiteX22-119" fmla="*/ 9575800 w 12376813"/>
              <a:gd name="connsiteY22-120" fmla="*/ 64287 h 2134387"/>
              <a:gd name="connsiteX23-121" fmla="*/ 9626600 w 12376813"/>
              <a:gd name="connsiteY23-122" fmla="*/ 102387 h 2134387"/>
              <a:gd name="connsiteX24-123" fmla="*/ 9664700 w 12376813"/>
              <a:gd name="connsiteY24-124" fmla="*/ 153187 h 2134387"/>
              <a:gd name="connsiteX25-125" fmla="*/ 9677400 w 12376813"/>
              <a:gd name="connsiteY25-126" fmla="*/ 191287 h 2134387"/>
              <a:gd name="connsiteX26-127" fmla="*/ 9804400 w 12376813"/>
              <a:gd name="connsiteY26-128" fmla="*/ 267487 h 2134387"/>
              <a:gd name="connsiteX27-129" fmla="*/ 10007600 w 12376813"/>
              <a:gd name="connsiteY27-130" fmla="*/ 330987 h 2134387"/>
              <a:gd name="connsiteX28-131" fmla="*/ 10541000 w 12376813"/>
              <a:gd name="connsiteY28-132" fmla="*/ 356387 h 2134387"/>
              <a:gd name="connsiteX29-133" fmla="*/ 10998200 w 12376813"/>
              <a:gd name="connsiteY29-134" fmla="*/ 483387 h 2134387"/>
              <a:gd name="connsiteX30-135" fmla="*/ 11226800 w 12376813"/>
              <a:gd name="connsiteY30-136" fmla="*/ 661187 h 2134387"/>
              <a:gd name="connsiteX31-137" fmla="*/ 11607800 w 12376813"/>
              <a:gd name="connsiteY31-138" fmla="*/ 1232687 h 2134387"/>
              <a:gd name="connsiteX32-139" fmla="*/ 11734800 w 12376813"/>
              <a:gd name="connsiteY32-140" fmla="*/ 1334287 h 2134387"/>
              <a:gd name="connsiteX33-141" fmla="*/ 12065000 w 12376813"/>
              <a:gd name="connsiteY33-142" fmla="*/ 1740687 h 2134387"/>
              <a:gd name="connsiteX34-143" fmla="*/ 12255500 w 12376813"/>
              <a:gd name="connsiteY34-144" fmla="*/ 2007387 h 2134387"/>
              <a:gd name="connsiteX35-145" fmla="*/ 10096500 w 12376813"/>
              <a:gd name="connsiteY35-146" fmla="*/ 2096287 h 2134387"/>
              <a:gd name="connsiteX36-147" fmla="*/ 2362200 w 12376813"/>
              <a:gd name="connsiteY36-148" fmla="*/ 2134387 h 2134387"/>
              <a:gd name="connsiteX0" fmla="*/ 0 w 12115761"/>
              <a:gd name="connsiteY0" fmla="*/ 1956587 h 2134387"/>
              <a:gd name="connsiteX1" fmla="*/ 50800 w 12115761"/>
              <a:gd name="connsiteY1" fmla="*/ 1918487 h 2134387"/>
              <a:gd name="connsiteX2" fmla="*/ 355600 w 12115761"/>
              <a:gd name="connsiteY2" fmla="*/ 1664487 h 2134387"/>
              <a:gd name="connsiteX3" fmla="*/ 825500 w 12115761"/>
              <a:gd name="connsiteY3" fmla="*/ 1410487 h 2134387"/>
              <a:gd name="connsiteX4" fmla="*/ 1739900 w 12115761"/>
              <a:gd name="connsiteY4" fmla="*/ 1562887 h 2134387"/>
              <a:gd name="connsiteX5" fmla="*/ 2336800 w 12115761"/>
              <a:gd name="connsiteY5" fmla="*/ 940587 h 2134387"/>
              <a:gd name="connsiteX6" fmla="*/ 2743200 w 12115761"/>
              <a:gd name="connsiteY6" fmla="*/ 838987 h 2134387"/>
              <a:gd name="connsiteX7" fmla="*/ 3136900 w 12115761"/>
              <a:gd name="connsiteY7" fmla="*/ 711987 h 2134387"/>
              <a:gd name="connsiteX8" fmla="*/ 3683000 w 12115761"/>
              <a:gd name="connsiteY8" fmla="*/ 648487 h 2134387"/>
              <a:gd name="connsiteX9" fmla="*/ 4152900 w 12115761"/>
              <a:gd name="connsiteY9" fmla="*/ 483387 h 2134387"/>
              <a:gd name="connsiteX10" fmla="*/ 4584700 w 12115761"/>
              <a:gd name="connsiteY10" fmla="*/ 254787 h 2134387"/>
              <a:gd name="connsiteX11" fmla="*/ 4597400 w 12115761"/>
              <a:gd name="connsiteY11" fmla="*/ 242087 h 2134387"/>
              <a:gd name="connsiteX12" fmla="*/ 4711700 w 12115761"/>
              <a:gd name="connsiteY12" fmla="*/ 191287 h 2134387"/>
              <a:gd name="connsiteX13" fmla="*/ 5130800 w 12115761"/>
              <a:gd name="connsiteY13" fmla="*/ 229387 h 2134387"/>
              <a:gd name="connsiteX14" fmla="*/ 5892800 w 12115761"/>
              <a:gd name="connsiteY14" fmla="*/ 216687 h 2134387"/>
              <a:gd name="connsiteX15" fmla="*/ 6121400 w 12115761"/>
              <a:gd name="connsiteY15" fmla="*/ 203987 h 2134387"/>
              <a:gd name="connsiteX16" fmla="*/ 6565900 w 12115761"/>
              <a:gd name="connsiteY16" fmla="*/ 203987 h 2134387"/>
              <a:gd name="connsiteX17" fmla="*/ 7467600 w 12115761"/>
              <a:gd name="connsiteY17" fmla="*/ 292887 h 2134387"/>
              <a:gd name="connsiteX18" fmla="*/ 8267700 w 12115761"/>
              <a:gd name="connsiteY18" fmla="*/ 292887 h 2134387"/>
              <a:gd name="connsiteX19" fmla="*/ 8966200 w 12115761"/>
              <a:gd name="connsiteY19" fmla="*/ 292887 h 2134387"/>
              <a:gd name="connsiteX20" fmla="*/ 9051944 w 12115761"/>
              <a:gd name="connsiteY20" fmla="*/ 87194 h 2134387"/>
              <a:gd name="connsiteX21" fmla="*/ 9080860 w 12115761"/>
              <a:gd name="connsiteY21" fmla="*/ 203 h 2134387"/>
              <a:gd name="connsiteX22" fmla="*/ 9575800 w 12115761"/>
              <a:gd name="connsiteY22" fmla="*/ 64287 h 2134387"/>
              <a:gd name="connsiteX23" fmla="*/ 9626600 w 12115761"/>
              <a:gd name="connsiteY23" fmla="*/ 102387 h 2134387"/>
              <a:gd name="connsiteX24" fmla="*/ 9664700 w 12115761"/>
              <a:gd name="connsiteY24" fmla="*/ 153187 h 2134387"/>
              <a:gd name="connsiteX25" fmla="*/ 9677400 w 12115761"/>
              <a:gd name="connsiteY25" fmla="*/ 191287 h 2134387"/>
              <a:gd name="connsiteX26" fmla="*/ 9804400 w 12115761"/>
              <a:gd name="connsiteY26" fmla="*/ 267487 h 2134387"/>
              <a:gd name="connsiteX27" fmla="*/ 10007600 w 12115761"/>
              <a:gd name="connsiteY27" fmla="*/ 330987 h 2134387"/>
              <a:gd name="connsiteX28" fmla="*/ 10541000 w 12115761"/>
              <a:gd name="connsiteY28" fmla="*/ 356387 h 2134387"/>
              <a:gd name="connsiteX29" fmla="*/ 10998200 w 12115761"/>
              <a:gd name="connsiteY29" fmla="*/ 483387 h 2134387"/>
              <a:gd name="connsiteX30" fmla="*/ 11226800 w 12115761"/>
              <a:gd name="connsiteY30" fmla="*/ 661187 h 2134387"/>
              <a:gd name="connsiteX31" fmla="*/ 11607800 w 12115761"/>
              <a:gd name="connsiteY31" fmla="*/ 1232687 h 2134387"/>
              <a:gd name="connsiteX32" fmla="*/ 11734800 w 12115761"/>
              <a:gd name="connsiteY32" fmla="*/ 1334287 h 2134387"/>
              <a:gd name="connsiteX33" fmla="*/ 12065000 w 12115761"/>
              <a:gd name="connsiteY33" fmla="*/ 1740687 h 2134387"/>
              <a:gd name="connsiteX34" fmla="*/ 10529698 w 12115761"/>
              <a:gd name="connsiteY34" fmla="*/ 1965529 h 2134387"/>
              <a:gd name="connsiteX35" fmla="*/ 10096500 w 12115761"/>
              <a:gd name="connsiteY35" fmla="*/ 2096287 h 2134387"/>
              <a:gd name="connsiteX36" fmla="*/ 2362200 w 12115761"/>
              <a:gd name="connsiteY36" fmla="*/ 2134387 h 2134387"/>
              <a:gd name="connsiteX0" fmla="*/ 0 w 11784248"/>
              <a:gd name="connsiteY0" fmla="*/ 1956587 h 2134387"/>
              <a:gd name="connsiteX1" fmla="*/ 50800 w 11784248"/>
              <a:gd name="connsiteY1" fmla="*/ 1918487 h 2134387"/>
              <a:gd name="connsiteX2" fmla="*/ 355600 w 11784248"/>
              <a:gd name="connsiteY2" fmla="*/ 1664487 h 2134387"/>
              <a:gd name="connsiteX3" fmla="*/ 825500 w 11784248"/>
              <a:gd name="connsiteY3" fmla="*/ 1410487 h 2134387"/>
              <a:gd name="connsiteX4" fmla="*/ 1739900 w 11784248"/>
              <a:gd name="connsiteY4" fmla="*/ 1562887 h 2134387"/>
              <a:gd name="connsiteX5" fmla="*/ 2336800 w 11784248"/>
              <a:gd name="connsiteY5" fmla="*/ 940587 h 2134387"/>
              <a:gd name="connsiteX6" fmla="*/ 2743200 w 11784248"/>
              <a:gd name="connsiteY6" fmla="*/ 838987 h 2134387"/>
              <a:gd name="connsiteX7" fmla="*/ 3136900 w 11784248"/>
              <a:gd name="connsiteY7" fmla="*/ 711987 h 2134387"/>
              <a:gd name="connsiteX8" fmla="*/ 3683000 w 11784248"/>
              <a:gd name="connsiteY8" fmla="*/ 648487 h 2134387"/>
              <a:gd name="connsiteX9" fmla="*/ 4152900 w 11784248"/>
              <a:gd name="connsiteY9" fmla="*/ 483387 h 2134387"/>
              <a:gd name="connsiteX10" fmla="*/ 4584700 w 11784248"/>
              <a:gd name="connsiteY10" fmla="*/ 254787 h 2134387"/>
              <a:gd name="connsiteX11" fmla="*/ 4597400 w 11784248"/>
              <a:gd name="connsiteY11" fmla="*/ 242087 h 2134387"/>
              <a:gd name="connsiteX12" fmla="*/ 4711700 w 11784248"/>
              <a:gd name="connsiteY12" fmla="*/ 191287 h 2134387"/>
              <a:gd name="connsiteX13" fmla="*/ 5130800 w 11784248"/>
              <a:gd name="connsiteY13" fmla="*/ 229387 h 2134387"/>
              <a:gd name="connsiteX14" fmla="*/ 5892800 w 11784248"/>
              <a:gd name="connsiteY14" fmla="*/ 216687 h 2134387"/>
              <a:gd name="connsiteX15" fmla="*/ 6121400 w 11784248"/>
              <a:gd name="connsiteY15" fmla="*/ 203987 h 2134387"/>
              <a:gd name="connsiteX16" fmla="*/ 6565900 w 11784248"/>
              <a:gd name="connsiteY16" fmla="*/ 203987 h 2134387"/>
              <a:gd name="connsiteX17" fmla="*/ 7467600 w 11784248"/>
              <a:gd name="connsiteY17" fmla="*/ 292887 h 2134387"/>
              <a:gd name="connsiteX18" fmla="*/ 8267700 w 11784248"/>
              <a:gd name="connsiteY18" fmla="*/ 292887 h 2134387"/>
              <a:gd name="connsiteX19" fmla="*/ 8966200 w 11784248"/>
              <a:gd name="connsiteY19" fmla="*/ 292887 h 2134387"/>
              <a:gd name="connsiteX20" fmla="*/ 9051944 w 11784248"/>
              <a:gd name="connsiteY20" fmla="*/ 87194 h 2134387"/>
              <a:gd name="connsiteX21" fmla="*/ 9080860 w 11784248"/>
              <a:gd name="connsiteY21" fmla="*/ 203 h 2134387"/>
              <a:gd name="connsiteX22" fmla="*/ 9575800 w 11784248"/>
              <a:gd name="connsiteY22" fmla="*/ 64287 h 2134387"/>
              <a:gd name="connsiteX23" fmla="*/ 9626600 w 11784248"/>
              <a:gd name="connsiteY23" fmla="*/ 102387 h 2134387"/>
              <a:gd name="connsiteX24" fmla="*/ 9664700 w 11784248"/>
              <a:gd name="connsiteY24" fmla="*/ 153187 h 2134387"/>
              <a:gd name="connsiteX25" fmla="*/ 9677400 w 11784248"/>
              <a:gd name="connsiteY25" fmla="*/ 191287 h 2134387"/>
              <a:gd name="connsiteX26" fmla="*/ 9804400 w 11784248"/>
              <a:gd name="connsiteY26" fmla="*/ 267487 h 2134387"/>
              <a:gd name="connsiteX27" fmla="*/ 10007600 w 11784248"/>
              <a:gd name="connsiteY27" fmla="*/ 330987 h 2134387"/>
              <a:gd name="connsiteX28" fmla="*/ 10541000 w 11784248"/>
              <a:gd name="connsiteY28" fmla="*/ 356387 h 2134387"/>
              <a:gd name="connsiteX29" fmla="*/ 10998200 w 11784248"/>
              <a:gd name="connsiteY29" fmla="*/ 483387 h 2134387"/>
              <a:gd name="connsiteX30" fmla="*/ 11226800 w 11784248"/>
              <a:gd name="connsiteY30" fmla="*/ 661187 h 2134387"/>
              <a:gd name="connsiteX31" fmla="*/ 11607800 w 11784248"/>
              <a:gd name="connsiteY31" fmla="*/ 1232687 h 2134387"/>
              <a:gd name="connsiteX32" fmla="*/ 11734800 w 11784248"/>
              <a:gd name="connsiteY32" fmla="*/ 1334287 h 2134387"/>
              <a:gd name="connsiteX33" fmla="*/ 10792587 w 11784248"/>
              <a:gd name="connsiteY33" fmla="*/ 1510472 h 2134387"/>
              <a:gd name="connsiteX34" fmla="*/ 10529698 w 11784248"/>
              <a:gd name="connsiteY34" fmla="*/ 1965529 h 2134387"/>
              <a:gd name="connsiteX35" fmla="*/ 10096500 w 11784248"/>
              <a:gd name="connsiteY35" fmla="*/ 2096287 h 2134387"/>
              <a:gd name="connsiteX36" fmla="*/ 2362200 w 11784248"/>
              <a:gd name="connsiteY36" fmla="*/ 2134387 h 2134387"/>
              <a:gd name="connsiteX0" fmla="*/ 0 w 11734862"/>
              <a:gd name="connsiteY0" fmla="*/ 1956587 h 2134387"/>
              <a:gd name="connsiteX1" fmla="*/ 50800 w 11734862"/>
              <a:gd name="connsiteY1" fmla="*/ 1918487 h 2134387"/>
              <a:gd name="connsiteX2" fmla="*/ 355600 w 11734862"/>
              <a:gd name="connsiteY2" fmla="*/ 1664487 h 2134387"/>
              <a:gd name="connsiteX3" fmla="*/ 825500 w 11734862"/>
              <a:gd name="connsiteY3" fmla="*/ 1410487 h 2134387"/>
              <a:gd name="connsiteX4" fmla="*/ 1739900 w 11734862"/>
              <a:gd name="connsiteY4" fmla="*/ 1562887 h 2134387"/>
              <a:gd name="connsiteX5" fmla="*/ 2336800 w 11734862"/>
              <a:gd name="connsiteY5" fmla="*/ 940587 h 2134387"/>
              <a:gd name="connsiteX6" fmla="*/ 2743200 w 11734862"/>
              <a:gd name="connsiteY6" fmla="*/ 838987 h 2134387"/>
              <a:gd name="connsiteX7" fmla="*/ 3136900 w 11734862"/>
              <a:gd name="connsiteY7" fmla="*/ 711987 h 2134387"/>
              <a:gd name="connsiteX8" fmla="*/ 3683000 w 11734862"/>
              <a:gd name="connsiteY8" fmla="*/ 648487 h 2134387"/>
              <a:gd name="connsiteX9" fmla="*/ 4152900 w 11734862"/>
              <a:gd name="connsiteY9" fmla="*/ 483387 h 2134387"/>
              <a:gd name="connsiteX10" fmla="*/ 4584700 w 11734862"/>
              <a:gd name="connsiteY10" fmla="*/ 254787 h 2134387"/>
              <a:gd name="connsiteX11" fmla="*/ 4597400 w 11734862"/>
              <a:gd name="connsiteY11" fmla="*/ 242087 h 2134387"/>
              <a:gd name="connsiteX12" fmla="*/ 4711700 w 11734862"/>
              <a:gd name="connsiteY12" fmla="*/ 191287 h 2134387"/>
              <a:gd name="connsiteX13" fmla="*/ 5130800 w 11734862"/>
              <a:gd name="connsiteY13" fmla="*/ 229387 h 2134387"/>
              <a:gd name="connsiteX14" fmla="*/ 5892800 w 11734862"/>
              <a:gd name="connsiteY14" fmla="*/ 216687 h 2134387"/>
              <a:gd name="connsiteX15" fmla="*/ 6121400 w 11734862"/>
              <a:gd name="connsiteY15" fmla="*/ 203987 h 2134387"/>
              <a:gd name="connsiteX16" fmla="*/ 6565900 w 11734862"/>
              <a:gd name="connsiteY16" fmla="*/ 203987 h 2134387"/>
              <a:gd name="connsiteX17" fmla="*/ 7467600 w 11734862"/>
              <a:gd name="connsiteY17" fmla="*/ 292887 h 2134387"/>
              <a:gd name="connsiteX18" fmla="*/ 8267700 w 11734862"/>
              <a:gd name="connsiteY18" fmla="*/ 292887 h 2134387"/>
              <a:gd name="connsiteX19" fmla="*/ 8966200 w 11734862"/>
              <a:gd name="connsiteY19" fmla="*/ 292887 h 2134387"/>
              <a:gd name="connsiteX20" fmla="*/ 9051944 w 11734862"/>
              <a:gd name="connsiteY20" fmla="*/ 87194 h 2134387"/>
              <a:gd name="connsiteX21" fmla="*/ 9080860 w 11734862"/>
              <a:gd name="connsiteY21" fmla="*/ 203 h 2134387"/>
              <a:gd name="connsiteX22" fmla="*/ 9575800 w 11734862"/>
              <a:gd name="connsiteY22" fmla="*/ 64287 h 2134387"/>
              <a:gd name="connsiteX23" fmla="*/ 9626600 w 11734862"/>
              <a:gd name="connsiteY23" fmla="*/ 102387 h 2134387"/>
              <a:gd name="connsiteX24" fmla="*/ 9664700 w 11734862"/>
              <a:gd name="connsiteY24" fmla="*/ 153187 h 2134387"/>
              <a:gd name="connsiteX25" fmla="*/ 9677400 w 11734862"/>
              <a:gd name="connsiteY25" fmla="*/ 191287 h 2134387"/>
              <a:gd name="connsiteX26" fmla="*/ 9804400 w 11734862"/>
              <a:gd name="connsiteY26" fmla="*/ 267487 h 2134387"/>
              <a:gd name="connsiteX27" fmla="*/ 10007600 w 11734862"/>
              <a:gd name="connsiteY27" fmla="*/ 330987 h 2134387"/>
              <a:gd name="connsiteX28" fmla="*/ 10541000 w 11734862"/>
              <a:gd name="connsiteY28" fmla="*/ 356387 h 2134387"/>
              <a:gd name="connsiteX29" fmla="*/ 10998200 w 11734862"/>
              <a:gd name="connsiteY29" fmla="*/ 483387 h 2134387"/>
              <a:gd name="connsiteX30" fmla="*/ 11226800 w 11734862"/>
              <a:gd name="connsiteY30" fmla="*/ 661187 h 2134387"/>
              <a:gd name="connsiteX31" fmla="*/ 10744899 w 11734862"/>
              <a:gd name="connsiteY31" fmla="*/ 939687 h 2134387"/>
              <a:gd name="connsiteX32" fmla="*/ 11734800 w 11734862"/>
              <a:gd name="connsiteY32" fmla="*/ 1334287 h 2134387"/>
              <a:gd name="connsiteX33" fmla="*/ 10792587 w 11734862"/>
              <a:gd name="connsiteY33" fmla="*/ 1510472 h 2134387"/>
              <a:gd name="connsiteX34" fmla="*/ 10529698 w 11734862"/>
              <a:gd name="connsiteY34" fmla="*/ 1965529 h 2134387"/>
              <a:gd name="connsiteX35" fmla="*/ 10096500 w 11734862"/>
              <a:gd name="connsiteY35" fmla="*/ 2096287 h 2134387"/>
              <a:gd name="connsiteX36" fmla="*/ 2362200 w 11734862"/>
              <a:gd name="connsiteY36" fmla="*/ 2134387 h 2134387"/>
              <a:gd name="connsiteX0" fmla="*/ 0 w 11233846"/>
              <a:gd name="connsiteY0" fmla="*/ 1956587 h 2134387"/>
              <a:gd name="connsiteX1" fmla="*/ 50800 w 11233846"/>
              <a:gd name="connsiteY1" fmla="*/ 1918487 h 2134387"/>
              <a:gd name="connsiteX2" fmla="*/ 355600 w 11233846"/>
              <a:gd name="connsiteY2" fmla="*/ 1664487 h 2134387"/>
              <a:gd name="connsiteX3" fmla="*/ 825500 w 11233846"/>
              <a:gd name="connsiteY3" fmla="*/ 1410487 h 2134387"/>
              <a:gd name="connsiteX4" fmla="*/ 1739900 w 11233846"/>
              <a:gd name="connsiteY4" fmla="*/ 1562887 h 2134387"/>
              <a:gd name="connsiteX5" fmla="*/ 2336800 w 11233846"/>
              <a:gd name="connsiteY5" fmla="*/ 940587 h 2134387"/>
              <a:gd name="connsiteX6" fmla="*/ 2743200 w 11233846"/>
              <a:gd name="connsiteY6" fmla="*/ 838987 h 2134387"/>
              <a:gd name="connsiteX7" fmla="*/ 3136900 w 11233846"/>
              <a:gd name="connsiteY7" fmla="*/ 711987 h 2134387"/>
              <a:gd name="connsiteX8" fmla="*/ 3683000 w 11233846"/>
              <a:gd name="connsiteY8" fmla="*/ 648487 h 2134387"/>
              <a:gd name="connsiteX9" fmla="*/ 4152900 w 11233846"/>
              <a:gd name="connsiteY9" fmla="*/ 483387 h 2134387"/>
              <a:gd name="connsiteX10" fmla="*/ 4584700 w 11233846"/>
              <a:gd name="connsiteY10" fmla="*/ 254787 h 2134387"/>
              <a:gd name="connsiteX11" fmla="*/ 4597400 w 11233846"/>
              <a:gd name="connsiteY11" fmla="*/ 242087 h 2134387"/>
              <a:gd name="connsiteX12" fmla="*/ 4711700 w 11233846"/>
              <a:gd name="connsiteY12" fmla="*/ 191287 h 2134387"/>
              <a:gd name="connsiteX13" fmla="*/ 5130800 w 11233846"/>
              <a:gd name="connsiteY13" fmla="*/ 229387 h 2134387"/>
              <a:gd name="connsiteX14" fmla="*/ 5892800 w 11233846"/>
              <a:gd name="connsiteY14" fmla="*/ 216687 h 2134387"/>
              <a:gd name="connsiteX15" fmla="*/ 6121400 w 11233846"/>
              <a:gd name="connsiteY15" fmla="*/ 203987 h 2134387"/>
              <a:gd name="connsiteX16" fmla="*/ 6565900 w 11233846"/>
              <a:gd name="connsiteY16" fmla="*/ 203987 h 2134387"/>
              <a:gd name="connsiteX17" fmla="*/ 7467600 w 11233846"/>
              <a:gd name="connsiteY17" fmla="*/ 292887 h 2134387"/>
              <a:gd name="connsiteX18" fmla="*/ 8267700 w 11233846"/>
              <a:gd name="connsiteY18" fmla="*/ 292887 h 2134387"/>
              <a:gd name="connsiteX19" fmla="*/ 8966200 w 11233846"/>
              <a:gd name="connsiteY19" fmla="*/ 292887 h 2134387"/>
              <a:gd name="connsiteX20" fmla="*/ 9051944 w 11233846"/>
              <a:gd name="connsiteY20" fmla="*/ 87194 h 2134387"/>
              <a:gd name="connsiteX21" fmla="*/ 9080860 w 11233846"/>
              <a:gd name="connsiteY21" fmla="*/ 203 h 2134387"/>
              <a:gd name="connsiteX22" fmla="*/ 9575800 w 11233846"/>
              <a:gd name="connsiteY22" fmla="*/ 64287 h 2134387"/>
              <a:gd name="connsiteX23" fmla="*/ 9626600 w 11233846"/>
              <a:gd name="connsiteY23" fmla="*/ 102387 h 2134387"/>
              <a:gd name="connsiteX24" fmla="*/ 9664700 w 11233846"/>
              <a:gd name="connsiteY24" fmla="*/ 153187 h 2134387"/>
              <a:gd name="connsiteX25" fmla="*/ 9677400 w 11233846"/>
              <a:gd name="connsiteY25" fmla="*/ 191287 h 2134387"/>
              <a:gd name="connsiteX26" fmla="*/ 9804400 w 11233846"/>
              <a:gd name="connsiteY26" fmla="*/ 267487 h 2134387"/>
              <a:gd name="connsiteX27" fmla="*/ 10007600 w 11233846"/>
              <a:gd name="connsiteY27" fmla="*/ 330987 h 2134387"/>
              <a:gd name="connsiteX28" fmla="*/ 10541000 w 11233846"/>
              <a:gd name="connsiteY28" fmla="*/ 356387 h 2134387"/>
              <a:gd name="connsiteX29" fmla="*/ 10998200 w 11233846"/>
              <a:gd name="connsiteY29" fmla="*/ 483387 h 2134387"/>
              <a:gd name="connsiteX30" fmla="*/ 11226800 w 11233846"/>
              <a:gd name="connsiteY30" fmla="*/ 661187 h 2134387"/>
              <a:gd name="connsiteX31" fmla="*/ 10744899 w 11233846"/>
              <a:gd name="connsiteY31" fmla="*/ 939687 h 2134387"/>
              <a:gd name="connsiteX32" fmla="*/ 11003528 w 11233846"/>
              <a:gd name="connsiteY32" fmla="*/ 1104073 h 2134387"/>
              <a:gd name="connsiteX33" fmla="*/ 10792587 w 11233846"/>
              <a:gd name="connsiteY33" fmla="*/ 1510472 h 2134387"/>
              <a:gd name="connsiteX34" fmla="*/ 10529698 w 11233846"/>
              <a:gd name="connsiteY34" fmla="*/ 1965529 h 2134387"/>
              <a:gd name="connsiteX35" fmla="*/ 10096500 w 11233846"/>
              <a:gd name="connsiteY35" fmla="*/ 2096287 h 2134387"/>
              <a:gd name="connsiteX36" fmla="*/ 2362200 w 11233846"/>
              <a:gd name="connsiteY36" fmla="*/ 2134387 h 2134387"/>
              <a:gd name="connsiteX0" fmla="*/ 0 w 11233846"/>
              <a:gd name="connsiteY0" fmla="*/ 1956587 h 2134387"/>
              <a:gd name="connsiteX1" fmla="*/ 50800 w 11233846"/>
              <a:gd name="connsiteY1" fmla="*/ 1918487 h 2134387"/>
              <a:gd name="connsiteX2" fmla="*/ 355600 w 11233846"/>
              <a:gd name="connsiteY2" fmla="*/ 1664487 h 2134387"/>
              <a:gd name="connsiteX3" fmla="*/ 825500 w 11233846"/>
              <a:gd name="connsiteY3" fmla="*/ 1410487 h 2134387"/>
              <a:gd name="connsiteX4" fmla="*/ 1739900 w 11233846"/>
              <a:gd name="connsiteY4" fmla="*/ 1562887 h 2134387"/>
              <a:gd name="connsiteX5" fmla="*/ 2336800 w 11233846"/>
              <a:gd name="connsiteY5" fmla="*/ 940587 h 2134387"/>
              <a:gd name="connsiteX6" fmla="*/ 2743200 w 11233846"/>
              <a:gd name="connsiteY6" fmla="*/ 838987 h 2134387"/>
              <a:gd name="connsiteX7" fmla="*/ 3136900 w 11233846"/>
              <a:gd name="connsiteY7" fmla="*/ 711987 h 2134387"/>
              <a:gd name="connsiteX8" fmla="*/ 3683000 w 11233846"/>
              <a:gd name="connsiteY8" fmla="*/ 648487 h 2134387"/>
              <a:gd name="connsiteX9" fmla="*/ 4152900 w 11233846"/>
              <a:gd name="connsiteY9" fmla="*/ 483387 h 2134387"/>
              <a:gd name="connsiteX10" fmla="*/ 4584700 w 11233846"/>
              <a:gd name="connsiteY10" fmla="*/ 254787 h 2134387"/>
              <a:gd name="connsiteX11" fmla="*/ 4597400 w 11233846"/>
              <a:gd name="connsiteY11" fmla="*/ 242087 h 2134387"/>
              <a:gd name="connsiteX12" fmla="*/ 4711700 w 11233846"/>
              <a:gd name="connsiteY12" fmla="*/ 191287 h 2134387"/>
              <a:gd name="connsiteX13" fmla="*/ 5130800 w 11233846"/>
              <a:gd name="connsiteY13" fmla="*/ 229387 h 2134387"/>
              <a:gd name="connsiteX14" fmla="*/ 5892800 w 11233846"/>
              <a:gd name="connsiteY14" fmla="*/ 216687 h 2134387"/>
              <a:gd name="connsiteX15" fmla="*/ 6121400 w 11233846"/>
              <a:gd name="connsiteY15" fmla="*/ 203987 h 2134387"/>
              <a:gd name="connsiteX16" fmla="*/ 6565900 w 11233846"/>
              <a:gd name="connsiteY16" fmla="*/ 203987 h 2134387"/>
              <a:gd name="connsiteX17" fmla="*/ 7467600 w 11233846"/>
              <a:gd name="connsiteY17" fmla="*/ 292887 h 2134387"/>
              <a:gd name="connsiteX18" fmla="*/ 8267700 w 11233846"/>
              <a:gd name="connsiteY18" fmla="*/ 292887 h 2134387"/>
              <a:gd name="connsiteX19" fmla="*/ 8966200 w 11233846"/>
              <a:gd name="connsiteY19" fmla="*/ 292887 h 2134387"/>
              <a:gd name="connsiteX20" fmla="*/ 9051944 w 11233846"/>
              <a:gd name="connsiteY20" fmla="*/ 87194 h 2134387"/>
              <a:gd name="connsiteX21" fmla="*/ 9080860 w 11233846"/>
              <a:gd name="connsiteY21" fmla="*/ 203 h 2134387"/>
              <a:gd name="connsiteX22" fmla="*/ 9575800 w 11233846"/>
              <a:gd name="connsiteY22" fmla="*/ 64287 h 2134387"/>
              <a:gd name="connsiteX23" fmla="*/ 9626600 w 11233846"/>
              <a:gd name="connsiteY23" fmla="*/ 102387 h 2134387"/>
              <a:gd name="connsiteX24" fmla="*/ 9664700 w 11233846"/>
              <a:gd name="connsiteY24" fmla="*/ 153187 h 2134387"/>
              <a:gd name="connsiteX25" fmla="*/ 9677400 w 11233846"/>
              <a:gd name="connsiteY25" fmla="*/ 191287 h 2134387"/>
              <a:gd name="connsiteX26" fmla="*/ 9804400 w 11233846"/>
              <a:gd name="connsiteY26" fmla="*/ 267487 h 2134387"/>
              <a:gd name="connsiteX27" fmla="*/ 10007600 w 11233846"/>
              <a:gd name="connsiteY27" fmla="*/ 330987 h 2134387"/>
              <a:gd name="connsiteX28" fmla="*/ 10541000 w 11233846"/>
              <a:gd name="connsiteY28" fmla="*/ 356387 h 2134387"/>
              <a:gd name="connsiteX29" fmla="*/ 10998200 w 11233846"/>
              <a:gd name="connsiteY29" fmla="*/ 483387 h 2134387"/>
              <a:gd name="connsiteX30" fmla="*/ 11226800 w 11233846"/>
              <a:gd name="connsiteY30" fmla="*/ 661187 h 2134387"/>
              <a:gd name="connsiteX31" fmla="*/ 10744899 w 11233846"/>
              <a:gd name="connsiteY31" fmla="*/ 939687 h 2134387"/>
              <a:gd name="connsiteX32" fmla="*/ 11003528 w 11233846"/>
              <a:gd name="connsiteY32" fmla="*/ 1104073 h 2134387"/>
              <a:gd name="connsiteX33" fmla="*/ 10792587 w 11233846"/>
              <a:gd name="connsiteY33" fmla="*/ 1510472 h 2134387"/>
              <a:gd name="connsiteX34" fmla="*/ 10529698 w 11233846"/>
              <a:gd name="connsiteY34" fmla="*/ 1965529 h 2134387"/>
              <a:gd name="connsiteX35" fmla="*/ 10096500 w 11233846"/>
              <a:gd name="connsiteY35" fmla="*/ 2096287 h 2134387"/>
              <a:gd name="connsiteX36" fmla="*/ 2362200 w 11233846"/>
              <a:gd name="connsiteY36" fmla="*/ 2134387 h 2134387"/>
              <a:gd name="connsiteX0" fmla="*/ 0 w 11233846"/>
              <a:gd name="connsiteY0" fmla="*/ 1956587 h 2134387"/>
              <a:gd name="connsiteX1" fmla="*/ 50800 w 11233846"/>
              <a:gd name="connsiteY1" fmla="*/ 1918487 h 2134387"/>
              <a:gd name="connsiteX2" fmla="*/ 355600 w 11233846"/>
              <a:gd name="connsiteY2" fmla="*/ 1664487 h 2134387"/>
              <a:gd name="connsiteX3" fmla="*/ 825500 w 11233846"/>
              <a:gd name="connsiteY3" fmla="*/ 1410487 h 2134387"/>
              <a:gd name="connsiteX4" fmla="*/ 1739900 w 11233846"/>
              <a:gd name="connsiteY4" fmla="*/ 1562887 h 2134387"/>
              <a:gd name="connsiteX5" fmla="*/ 2336800 w 11233846"/>
              <a:gd name="connsiteY5" fmla="*/ 940587 h 2134387"/>
              <a:gd name="connsiteX6" fmla="*/ 2743200 w 11233846"/>
              <a:gd name="connsiteY6" fmla="*/ 838987 h 2134387"/>
              <a:gd name="connsiteX7" fmla="*/ 3136900 w 11233846"/>
              <a:gd name="connsiteY7" fmla="*/ 711987 h 2134387"/>
              <a:gd name="connsiteX8" fmla="*/ 3683000 w 11233846"/>
              <a:gd name="connsiteY8" fmla="*/ 648487 h 2134387"/>
              <a:gd name="connsiteX9" fmla="*/ 4152900 w 11233846"/>
              <a:gd name="connsiteY9" fmla="*/ 483387 h 2134387"/>
              <a:gd name="connsiteX10" fmla="*/ 4584700 w 11233846"/>
              <a:gd name="connsiteY10" fmla="*/ 254787 h 2134387"/>
              <a:gd name="connsiteX11" fmla="*/ 4597400 w 11233846"/>
              <a:gd name="connsiteY11" fmla="*/ 242087 h 2134387"/>
              <a:gd name="connsiteX12" fmla="*/ 4711700 w 11233846"/>
              <a:gd name="connsiteY12" fmla="*/ 191287 h 2134387"/>
              <a:gd name="connsiteX13" fmla="*/ 5130800 w 11233846"/>
              <a:gd name="connsiteY13" fmla="*/ 229387 h 2134387"/>
              <a:gd name="connsiteX14" fmla="*/ 5892800 w 11233846"/>
              <a:gd name="connsiteY14" fmla="*/ 216687 h 2134387"/>
              <a:gd name="connsiteX15" fmla="*/ 6121400 w 11233846"/>
              <a:gd name="connsiteY15" fmla="*/ 203987 h 2134387"/>
              <a:gd name="connsiteX16" fmla="*/ 6565900 w 11233846"/>
              <a:gd name="connsiteY16" fmla="*/ 203987 h 2134387"/>
              <a:gd name="connsiteX17" fmla="*/ 7467600 w 11233846"/>
              <a:gd name="connsiteY17" fmla="*/ 292887 h 2134387"/>
              <a:gd name="connsiteX18" fmla="*/ 8267700 w 11233846"/>
              <a:gd name="connsiteY18" fmla="*/ 292887 h 2134387"/>
              <a:gd name="connsiteX19" fmla="*/ 8966200 w 11233846"/>
              <a:gd name="connsiteY19" fmla="*/ 292887 h 2134387"/>
              <a:gd name="connsiteX20" fmla="*/ 9051944 w 11233846"/>
              <a:gd name="connsiteY20" fmla="*/ 87194 h 2134387"/>
              <a:gd name="connsiteX21" fmla="*/ 9080860 w 11233846"/>
              <a:gd name="connsiteY21" fmla="*/ 203 h 2134387"/>
              <a:gd name="connsiteX22" fmla="*/ 9575800 w 11233846"/>
              <a:gd name="connsiteY22" fmla="*/ 64287 h 2134387"/>
              <a:gd name="connsiteX23" fmla="*/ 9626600 w 11233846"/>
              <a:gd name="connsiteY23" fmla="*/ 102387 h 2134387"/>
              <a:gd name="connsiteX24" fmla="*/ 9664700 w 11233846"/>
              <a:gd name="connsiteY24" fmla="*/ 153187 h 2134387"/>
              <a:gd name="connsiteX25" fmla="*/ 9677400 w 11233846"/>
              <a:gd name="connsiteY25" fmla="*/ 191287 h 2134387"/>
              <a:gd name="connsiteX26" fmla="*/ 9804400 w 11233846"/>
              <a:gd name="connsiteY26" fmla="*/ 267487 h 2134387"/>
              <a:gd name="connsiteX27" fmla="*/ 10007600 w 11233846"/>
              <a:gd name="connsiteY27" fmla="*/ 330987 h 2134387"/>
              <a:gd name="connsiteX28" fmla="*/ 10541000 w 11233846"/>
              <a:gd name="connsiteY28" fmla="*/ 356387 h 2134387"/>
              <a:gd name="connsiteX29" fmla="*/ 10998200 w 11233846"/>
              <a:gd name="connsiteY29" fmla="*/ 483387 h 2134387"/>
              <a:gd name="connsiteX30" fmla="*/ 11226800 w 11233846"/>
              <a:gd name="connsiteY30" fmla="*/ 661187 h 2134387"/>
              <a:gd name="connsiteX31" fmla="*/ 10744899 w 11233846"/>
              <a:gd name="connsiteY31" fmla="*/ 939687 h 2134387"/>
              <a:gd name="connsiteX32" fmla="*/ 10842648 w 11233846"/>
              <a:gd name="connsiteY32" fmla="*/ 1125001 h 2134387"/>
              <a:gd name="connsiteX33" fmla="*/ 10792587 w 11233846"/>
              <a:gd name="connsiteY33" fmla="*/ 1510472 h 2134387"/>
              <a:gd name="connsiteX34" fmla="*/ 10529698 w 11233846"/>
              <a:gd name="connsiteY34" fmla="*/ 1965529 h 2134387"/>
              <a:gd name="connsiteX35" fmla="*/ 10096500 w 11233846"/>
              <a:gd name="connsiteY35" fmla="*/ 2096287 h 2134387"/>
              <a:gd name="connsiteX36" fmla="*/ 2362200 w 11233846"/>
              <a:gd name="connsiteY36" fmla="*/ 2134387 h 2134387"/>
              <a:gd name="connsiteX0" fmla="*/ 0 w 11004463"/>
              <a:gd name="connsiteY0" fmla="*/ 1956587 h 2134387"/>
              <a:gd name="connsiteX1" fmla="*/ 50800 w 11004463"/>
              <a:gd name="connsiteY1" fmla="*/ 1918487 h 2134387"/>
              <a:gd name="connsiteX2" fmla="*/ 355600 w 11004463"/>
              <a:gd name="connsiteY2" fmla="*/ 1664487 h 2134387"/>
              <a:gd name="connsiteX3" fmla="*/ 825500 w 11004463"/>
              <a:gd name="connsiteY3" fmla="*/ 1410487 h 2134387"/>
              <a:gd name="connsiteX4" fmla="*/ 1739900 w 11004463"/>
              <a:gd name="connsiteY4" fmla="*/ 1562887 h 2134387"/>
              <a:gd name="connsiteX5" fmla="*/ 2336800 w 11004463"/>
              <a:gd name="connsiteY5" fmla="*/ 940587 h 2134387"/>
              <a:gd name="connsiteX6" fmla="*/ 2743200 w 11004463"/>
              <a:gd name="connsiteY6" fmla="*/ 838987 h 2134387"/>
              <a:gd name="connsiteX7" fmla="*/ 3136900 w 11004463"/>
              <a:gd name="connsiteY7" fmla="*/ 711987 h 2134387"/>
              <a:gd name="connsiteX8" fmla="*/ 3683000 w 11004463"/>
              <a:gd name="connsiteY8" fmla="*/ 648487 h 2134387"/>
              <a:gd name="connsiteX9" fmla="*/ 4152900 w 11004463"/>
              <a:gd name="connsiteY9" fmla="*/ 483387 h 2134387"/>
              <a:gd name="connsiteX10" fmla="*/ 4584700 w 11004463"/>
              <a:gd name="connsiteY10" fmla="*/ 254787 h 2134387"/>
              <a:gd name="connsiteX11" fmla="*/ 4597400 w 11004463"/>
              <a:gd name="connsiteY11" fmla="*/ 242087 h 2134387"/>
              <a:gd name="connsiteX12" fmla="*/ 4711700 w 11004463"/>
              <a:gd name="connsiteY12" fmla="*/ 191287 h 2134387"/>
              <a:gd name="connsiteX13" fmla="*/ 5130800 w 11004463"/>
              <a:gd name="connsiteY13" fmla="*/ 229387 h 2134387"/>
              <a:gd name="connsiteX14" fmla="*/ 5892800 w 11004463"/>
              <a:gd name="connsiteY14" fmla="*/ 216687 h 2134387"/>
              <a:gd name="connsiteX15" fmla="*/ 6121400 w 11004463"/>
              <a:gd name="connsiteY15" fmla="*/ 203987 h 2134387"/>
              <a:gd name="connsiteX16" fmla="*/ 6565900 w 11004463"/>
              <a:gd name="connsiteY16" fmla="*/ 203987 h 2134387"/>
              <a:gd name="connsiteX17" fmla="*/ 7467600 w 11004463"/>
              <a:gd name="connsiteY17" fmla="*/ 292887 h 2134387"/>
              <a:gd name="connsiteX18" fmla="*/ 8267700 w 11004463"/>
              <a:gd name="connsiteY18" fmla="*/ 292887 h 2134387"/>
              <a:gd name="connsiteX19" fmla="*/ 8966200 w 11004463"/>
              <a:gd name="connsiteY19" fmla="*/ 292887 h 2134387"/>
              <a:gd name="connsiteX20" fmla="*/ 9051944 w 11004463"/>
              <a:gd name="connsiteY20" fmla="*/ 87194 h 2134387"/>
              <a:gd name="connsiteX21" fmla="*/ 9080860 w 11004463"/>
              <a:gd name="connsiteY21" fmla="*/ 203 h 2134387"/>
              <a:gd name="connsiteX22" fmla="*/ 9575800 w 11004463"/>
              <a:gd name="connsiteY22" fmla="*/ 64287 h 2134387"/>
              <a:gd name="connsiteX23" fmla="*/ 9626600 w 11004463"/>
              <a:gd name="connsiteY23" fmla="*/ 102387 h 2134387"/>
              <a:gd name="connsiteX24" fmla="*/ 9664700 w 11004463"/>
              <a:gd name="connsiteY24" fmla="*/ 153187 h 2134387"/>
              <a:gd name="connsiteX25" fmla="*/ 9677400 w 11004463"/>
              <a:gd name="connsiteY25" fmla="*/ 191287 h 2134387"/>
              <a:gd name="connsiteX26" fmla="*/ 9804400 w 11004463"/>
              <a:gd name="connsiteY26" fmla="*/ 267487 h 2134387"/>
              <a:gd name="connsiteX27" fmla="*/ 10007600 w 11004463"/>
              <a:gd name="connsiteY27" fmla="*/ 330987 h 2134387"/>
              <a:gd name="connsiteX28" fmla="*/ 10541000 w 11004463"/>
              <a:gd name="connsiteY28" fmla="*/ 356387 h 2134387"/>
              <a:gd name="connsiteX29" fmla="*/ 10998200 w 11004463"/>
              <a:gd name="connsiteY29" fmla="*/ 483387 h 2134387"/>
              <a:gd name="connsiteX30" fmla="*/ 10802663 w 11004463"/>
              <a:gd name="connsiteY30" fmla="*/ 661186 h 2134387"/>
              <a:gd name="connsiteX31" fmla="*/ 10744899 w 11004463"/>
              <a:gd name="connsiteY31" fmla="*/ 939687 h 2134387"/>
              <a:gd name="connsiteX32" fmla="*/ 10842648 w 11004463"/>
              <a:gd name="connsiteY32" fmla="*/ 1125001 h 2134387"/>
              <a:gd name="connsiteX33" fmla="*/ 10792587 w 11004463"/>
              <a:gd name="connsiteY33" fmla="*/ 1510472 h 2134387"/>
              <a:gd name="connsiteX34" fmla="*/ 10529698 w 11004463"/>
              <a:gd name="connsiteY34" fmla="*/ 1965529 h 2134387"/>
              <a:gd name="connsiteX35" fmla="*/ 10096500 w 11004463"/>
              <a:gd name="connsiteY35" fmla="*/ 2096287 h 2134387"/>
              <a:gd name="connsiteX36" fmla="*/ 2362200 w 11004463"/>
              <a:gd name="connsiteY36" fmla="*/ 2134387 h 2134387"/>
              <a:gd name="connsiteX0" fmla="*/ 0 w 10842974"/>
              <a:gd name="connsiteY0" fmla="*/ 1956587 h 2134387"/>
              <a:gd name="connsiteX1" fmla="*/ 50800 w 10842974"/>
              <a:gd name="connsiteY1" fmla="*/ 1918487 h 2134387"/>
              <a:gd name="connsiteX2" fmla="*/ 355600 w 10842974"/>
              <a:gd name="connsiteY2" fmla="*/ 1664487 h 2134387"/>
              <a:gd name="connsiteX3" fmla="*/ 825500 w 10842974"/>
              <a:gd name="connsiteY3" fmla="*/ 1410487 h 2134387"/>
              <a:gd name="connsiteX4" fmla="*/ 1739900 w 10842974"/>
              <a:gd name="connsiteY4" fmla="*/ 1562887 h 2134387"/>
              <a:gd name="connsiteX5" fmla="*/ 2336800 w 10842974"/>
              <a:gd name="connsiteY5" fmla="*/ 940587 h 2134387"/>
              <a:gd name="connsiteX6" fmla="*/ 2743200 w 10842974"/>
              <a:gd name="connsiteY6" fmla="*/ 838987 h 2134387"/>
              <a:gd name="connsiteX7" fmla="*/ 3136900 w 10842974"/>
              <a:gd name="connsiteY7" fmla="*/ 711987 h 2134387"/>
              <a:gd name="connsiteX8" fmla="*/ 3683000 w 10842974"/>
              <a:gd name="connsiteY8" fmla="*/ 648487 h 2134387"/>
              <a:gd name="connsiteX9" fmla="*/ 4152900 w 10842974"/>
              <a:gd name="connsiteY9" fmla="*/ 483387 h 2134387"/>
              <a:gd name="connsiteX10" fmla="*/ 4584700 w 10842974"/>
              <a:gd name="connsiteY10" fmla="*/ 254787 h 2134387"/>
              <a:gd name="connsiteX11" fmla="*/ 4597400 w 10842974"/>
              <a:gd name="connsiteY11" fmla="*/ 242087 h 2134387"/>
              <a:gd name="connsiteX12" fmla="*/ 4711700 w 10842974"/>
              <a:gd name="connsiteY12" fmla="*/ 191287 h 2134387"/>
              <a:gd name="connsiteX13" fmla="*/ 5130800 w 10842974"/>
              <a:gd name="connsiteY13" fmla="*/ 229387 h 2134387"/>
              <a:gd name="connsiteX14" fmla="*/ 5892800 w 10842974"/>
              <a:gd name="connsiteY14" fmla="*/ 216687 h 2134387"/>
              <a:gd name="connsiteX15" fmla="*/ 6121400 w 10842974"/>
              <a:gd name="connsiteY15" fmla="*/ 203987 h 2134387"/>
              <a:gd name="connsiteX16" fmla="*/ 6565900 w 10842974"/>
              <a:gd name="connsiteY16" fmla="*/ 203987 h 2134387"/>
              <a:gd name="connsiteX17" fmla="*/ 7467600 w 10842974"/>
              <a:gd name="connsiteY17" fmla="*/ 292887 h 2134387"/>
              <a:gd name="connsiteX18" fmla="*/ 8267700 w 10842974"/>
              <a:gd name="connsiteY18" fmla="*/ 292887 h 2134387"/>
              <a:gd name="connsiteX19" fmla="*/ 8966200 w 10842974"/>
              <a:gd name="connsiteY19" fmla="*/ 292887 h 2134387"/>
              <a:gd name="connsiteX20" fmla="*/ 9051944 w 10842974"/>
              <a:gd name="connsiteY20" fmla="*/ 87194 h 2134387"/>
              <a:gd name="connsiteX21" fmla="*/ 9080860 w 10842974"/>
              <a:gd name="connsiteY21" fmla="*/ 203 h 2134387"/>
              <a:gd name="connsiteX22" fmla="*/ 9575800 w 10842974"/>
              <a:gd name="connsiteY22" fmla="*/ 64287 h 2134387"/>
              <a:gd name="connsiteX23" fmla="*/ 9626600 w 10842974"/>
              <a:gd name="connsiteY23" fmla="*/ 102387 h 2134387"/>
              <a:gd name="connsiteX24" fmla="*/ 9664700 w 10842974"/>
              <a:gd name="connsiteY24" fmla="*/ 153187 h 2134387"/>
              <a:gd name="connsiteX25" fmla="*/ 9677400 w 10842974"/>
              <a:gd name="connsiteY25" fmla="*/ 191287 h 2134387"/>
              <a:gd name="connsiteX26" fmla="*/ 9804400 w 10842974"/>
              <a:gd name="connsiteY26" fmla="*/ 267487 h 2134387"/>
              <a:gd name="connsiteX27" fmla="*/ 10007600 w 10842974"/>
              <a:gd name="connsiteY27" fmla="*/ 330987 h 2134387"/>
              <a:gd name="connsiteX28" fmla="*/ 10541000 w 10842974"/>
              <a:gd name="connsiteY28" fmla="*/ 356387 h 2134387"/>
              <a:gd name="connsiteX29" fmla="*/ 10793443 w 10842974"/>
              <a:gd name="connsiteY29" fmla="*/ 483388 h 2134387"/>
              <a:gd name="connsiteX30" fmla="*/ 10802663 w 10842974"/>
              <a:gd name="connsiteY30" fmla="*/ 661186 h 2134387"/>
              <a:gd name="connsiteX31" fmla="*/ 10744899 w 10842974"/>
              <a:gd name="connsiteY31" fmla="*/ 939687 h 2134387"/>
              <a:gd name="connsiteX32" fmla="*/ 10842648 w 10842974"/>
              <a:gd name="connsiteY32" fmla="*/ 1125001 h 2134387"/>
              <a:gd name="connsiteX33" fmla="*/ 10792587 w 10842974"/>
              <a:gd name="connsiteY33" fmla="*/ 1510472 h 2134387"/>
              <a:gd name="connsiteX34" fmla="*/ 10529698 w 10842974"/>
              <a:gd name="connsiteY34" fmla="*/ 1965529 h 2134387"/>
              <a:gd name="connsiteX35" fmla="*/ 10096500 w 10842974"/>
              <a:gd name="connsiteY35" fmla="*/ 2096287 h 2134387"/>
              <a:gd name="connsiteX36" fmla="*/ 2362200 w 10842974"/>
              <a:gd name="connsiteY36" fmla="*/ 2134387 h 2134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0842974" h="2134387">
                <a:moveTo>
                  <a:pt x="0" y="1956587"/>
                </a:moveTo>
                <a:cubicBezTo>
                  <a:pt x="4233" y="1953412"/>
                  <a:pt x="-8467" y="1967170"/>
                  <a:pt x="50800" y="1918487"/>
                </a:cubicBezTo>
                <a:cubicBezTo>
                  <a:pt x="110067" y="1869804"/>
                  <a:pt x="226483" y="1749154"/>
                  <a:pt x="355600" y="1664487"/>
                </a:cubicBezTo>
                <a:cubicBezTo>
                  <a:pt x="484717" y="1579820"/>
                  <a:pt x="594783" y="1427420"/>
                  <a:pt x="825500" y="1410487"/>
                </a:cubicBezTo>
                <a:cubicBezTo>
                  <a:pt x="1056217" y="1393554"/>
                  <a:pt x="1488017" y="1641204"/>
                  <a:pt x="1739900" y="1562887"/>
                </a:cubicBezTo>
                <a:cubicBezTo>
                  <a:pt x="1991783" y="1484570"/>
                  <a:pt x="2169583" y="1061237"/>
                  <a:pt x="2336800" y="940587"/>
                </a:cubicBezTo>
                <a:cubicBezTo>
                  <a:pt x="2504017" y="819937"/>
                  <a:pt x="2609850" y="877087"/>
                  <a:pt x="2743200" y="838987"/>
                </a:cubicBezTo>
                <a:cubicBezTo>
                  <a:pt x="2876550" y="800887"/>
                  <a:pt x="2980267" y="743737"/>
                  <a:pt x="3136900" y="711987"/>
                </a:cubicBezTo>
                <a:cubicBezTo>
                  <a:pt x="3293533" y="680237"/>
                  <a:pt x="3513667" y="686587"/>
                  <a:pt x="3683000" y="648487"/>
                </a:cubicBezTo>
                <a:cubicBezTo>
                  <a:pt x="3852333" y="610387"/>
                  <a:pt x="4002617" y="549004"/>
                  <a:pt x="4152900" y="483387"/>
                </a:cubicBezTo>
                <a:cubicBezTo>
                  <a:pt x="4303183" y="417770"/>
                  <a:pt x="4510617" y="295004"/>
                  <a:pt x="4584700" y="254787"/>
                </a:cubicBezTo>
                <a:cubicBezTo>
                  <a:pt x="4658783" y="214570"/>
                  <a:pt x="4576233" y="252670"/>
                  <a:pt x="4597400" y="242087"/>
                </a:cubicBezTo>
                <a:cubicBezTo>
                  <a:pt x="4618567" y="231504"/>
                  <a:pt x="4622800" y="193404"/>
                  <a:pt x="4711700" y="191287"/>
                </a:cubicBezTo>
                <a:cubicBezTo>
                  <a:pt x="4800600" y="189170"/>
                  <a:pt x="5130800" y="229387"/>
                  <a:pt x="5130800" y="229387"/>
                </a:cubicBezTo>
                <a:lnTo>
                  <a:pt x="5892800" y="216687"/>
                </a:lnTo>
                <a:cubicBezTo>
                  <a:pt x="6057900" y="212454"/>
                  <a:pt x="6009217" y="206104"/>
                  <a:pt x="6121400" y="203987"/>
                </a:cubicBezTo>
                <a:cubicBezTo>
                  <a:pt x="6233583" y="201870"/>
                  <a:pt x="6341533" y="189170"/>
                  <a:pt x="6565900" y="203987"/>
                </a:cubicBezTo>
                <a:cubicBezTo>
                  <a:pt x="6790267" y="218804"/>
                  <a:pt x="7183967" y="278070"/>
                  <a:pt x="7467600" y="292887"/>
                </a:cubicBezTo>
                <a:cubicBezTo>
                  <a:pt x="7751233" y="307704"/>
                  <a:pt x="8267700" y="292887"/>
                  <a:pt x="8267700" y="292887"/>
                </a:cubicBezTo>
                <a:cubicBezTo>
                  <a:pt x="8517467" y="292887"/>
                  <a:pt x="8835493" y="327169"/>
                  <a:pt x="8966200" y="292887"/>
                </a:cubicBezTo>
                <a:cubicBezTo>
                  <a:pt x="9096907" y="258605"/>
                  <a:pt x="9032834" y="135975"/>
                  <a:pt x="9051944" y="87194"/>
                </a:cubicBezTo>
                <a:cubicBezTo>
                  <a:pt x="9071054" y="38413"/>
                  <a:pt x="8993551" y="4021"/>
                  <a:pt x="9080860" y="203"/>
                </a:cubicBezTo>
                <a:cubicBezTo>
                  <a:pt x="9168169" y="-3615"/>
                  <a:pt x="9484843" y="47256"/>
                  <a:pt x="9575800" y="64287"/>
                </a:cubicBezTo>
                <a:cubicBezTo>
                  <a:pt x="9666757" y="81318"/>
                  <a:pt x="9611783" y="87570"/>
                  <a:pt x="9626600" y="102387"/>
                </a:cubicBezTo>
                <a:cubicBezTo>
                  <a:pt x="9641417" y="117204"/>
                  <a:pt x="9656233" y="138370"/>
                  <a:pt x="9664700" y="153187"/>
                </a:cubicBezTo>
                <a:cubicBezTo>
                  <a:pt x="9673167" y="168004"/>
                  <a:pt x="9654117" y="172237"/>
                  <a:pt x="9677400" y="191287"/>
                </a:cubicBezTo>
                <a:cubicBezTo>
                  <a:pt x="9700683" y="210337"/>
                  <a:pt x="9749367" y="244204"/>
                  <a:pt x="9804400" y="267487"/>
                </a:cubicBezTo>
                <a:cubicBezTo>
                  <a:pt x="9859433" y="290770"/>
                  <a:pt x="9884833" y="316170"/>
                  <a:pt x="10007600" y="330987"/>
                </a:cubicBezTo>
                <a:cubicBezTo>
                  <a:pt x="10130367" y="345804"/>
                  <a:pt x="10410026" y="330987"/>
                  <a:pt x="10541000" y="356387"/>
                </a:cubicBezTo>
                <a:cubicBezTo>
                  <a:pt x="10671974" y="381787"/>
                  <a:pt x="10749832" y="432588"/>
                  <a:pt x="10793443" y="483388"/>
                </a:cubicBezTo>
                <a:cubicBezTo>
                  <a:pt x="10837054" y="534188"/>
                  <a:pt x="10810754" y="585136"/>
                  <a:pt x="10802663" y="661186"/>
                </a:cubicBezTo>
                <a:cubicBezTo>
                  <a:pt x="10794572" y="737236"/>
                  <a:pt x="10738235" y="862385"/>
                  <a:pt x="10744899" y="939687"/>
                </a:cubicBezTo>
                <a:cubicBezTo>
                  <a:pt x="10751563" y="1016989"/>
                  <a:pt x="10849325" y="967085"/>
                  <a:pt x="10842648" y="1125001"/>
                </a:cubicBezTo>
                <a:cubicBezTo>
                  <a:pt x="10835971" y="1282917"/>
                  <a:pt x="10844745" y="1370384"/>
                  <a:pt x="10792587" y="1510472"/>
                </a:cubicBezTo>
                <a:cubicBezTo>
                  <a:pt x="10740429" y="1650560"/>
                  <a:pt x="10645713" y="1867893"/>
                  <a:pt x="10529698" y="1965529"/>
                </a:cubicBezTo>
                <a:cubicBezTo>
                  <a:pt x="10413684" y="2063165"/>
                  <a:pt x="10096500" y="2096287"/>
                  <a:pt x="10096500" y="2096287"/>
                </a:cubicBezTo>
                <a:lnTo>
                  <a:pt x="2362200" y="2134387"/>
                </a:lnTo>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7">
            <a:extLst>
              <a:ext uri="{FF2B5EF4-FFF2-40B4-BE49-F238E27FC236}">
                <a16:creationId xmlns:a16="http://schemas.microsoft.com/office/drawing/2014/main" xmlns="" id="{844D745D-9B99-4B48-8DAB-171041524F68}"/>
              </a:ext>
            </a:extLst>
          </p:cNvPr>
          <p:cNvSpPr/>
          <p:nvPr/>
        </p:nvSpPr>
        <p:spPr>
          <a:xfrm>
            <a:off x="5426439" y="3765516"/>
            <a:ext cx="6929762" cy="2116166"/>
          </a:xfrm>
          <a:custGeom>
            <a:avLst/>
            <a:gdLst>
              <a:gd name="connsiteX0" fmla="*/ 413028 w 7138639"/>
              <a:gd name="connsiteY0" fmla="*/ 1693769 h 1805664"/>
              <a:gd name="connsiteX1" fmla="*/ 622891 w 7138639"/>
              <a:gd name="connsiteY1" fmla="*/ 1513887 h 1805664"/>
              <a:gd name="connsiteX2" fmla="*/ 832753 w 7138639"/>
              <a:gd name="connsiteY2" fmla="*/ 1348995 h 1805664"/>
              <a:gd name="connsiteX3" fmla="*/ 1132556 w 7138639"/>
              <a:gd name="connsiteY3" fmla="*/ 1214084 h 1805664"/>
              <a:gd name="connsiteX4" fmla="*/ 1777133 w 7138639"/>
              <a:gd name="connsiteY4" fmla="*/ 1184103 h 1805664"/>
              <a:gd name="connsiteX5" fmla="*/ 2211848 w 7138639"/>
              <a:gd name="connsiteY5" fmla="*/ 1154123 h 1805664"/>
              <a:gd name="connsiteX6" fmla="*/ 2601592 w 7138639"/>
              <a:gd name="connsiteY6" fmla="*/ 1004221 h 1805664"/>
              <a:gd name="connsiteX7" fmla="*/ 3081278 w 7138639"/>
              <a:gd name="connsiteY7" fmla="*/ 884300 h 1805664"/>
              <a:gd name="connsiteX8" fmla="*/ 3456032 w 7138639"/>
              <a:gd name="connsiteY8" fmla="*/ 839330 h 1805664"/>
              <a:gd name="connsiteX9" fmla="*/ 3950707 w 7138639"/>
              <a:gd name="connsiteY9" fmla="*/ 779369 h 1805664"/>
              <a:gd name="connsiteX10" fmla="*/ 4550314 w 7138639"/>
              <a:gd name="connsiteY10" fmla="*/ 479566 h 1805664"/>
              <a:gd name="connsiteX11" fmla="*/ 4880097 w 7138639"/>
              <a:gd name="connsiteY11" fmla="*/ 389625 h 1805664"/>
              <a:gd name="connsiteX12" fmla="*/ 5614615 w 7138639"/>
              <a:gd name="connsiteY12" fmla="*/ 359644 h 1805664"/>
              <a:gd name="connsiteX13" fmla="*/ 5989369 w 7138639"/>
              <a:gd name="connsiteY13" fmla="*/ 239723 h 1805664"/>
              <a:gd name="connsiteX14" fmla="*/ 6334143 w 7138639"/>
              <a:gd name="connsiteY14" fmla="*/ 104812 h 1805664"/>
              <a:gd name="connsiteX15" fmla="*/ 6633946 w 7138639"/>
              <a:gd name="connsiteY15" fmla="*/ 29861 h 1805664"/>
              <a:gd name="connsiteX16" fmla="*/ 6648937 w 7138639"/>
              <a:gd name="connsiteY16" fmla="*/ 44851 h 1805664"/>
              <a:gd name="connsiteX17" fmla="*/ 6663927 w 7138639"/>
              <a:gd name="connsiteY17" fmla="*/ 539526 h 1805664"/>
              <a:gd name="connsiteX18" fmla="*/ 6663927 w 7138639"/>
              <a:gd name="connsiteY18" fmla="*/ 944261 h 1805664"/>
              <a:gd name="connsiteX19" fmla="*/ 6678917 w 7138639"/>
              <a:gd name="connsiteY19" fmla="*/ 1753730 h 1805664"/>
              <a:gd name="connsiteX20" fmla="*/ 413028 w 7138639"/>
              <a:gd name="connsiteY20" fmla="*/ 1693769 h 1805664"/>
              <a:gd name="connsiteX0-1" fmla="*/ 413028 w 7138639"/>
              <a:gd name="connsiteY0-2" fmla="*/ 1774348 h 1886243"/>
              <a:gd name="connsiteX1-3" fmla="*/ 622891 w 7138639"/>
              <a:gd name="connsiteY1-4" fmla="*/ 1594466 h 1886243"/>
              <a:gd name="connsiteX2-5" fmla="*/ 832753 w 7138639"/>
              <a:gd name="connsiteY2-6" fmla="*/ 1429574 h 1886243"/>
              <a:gd name="connsiteX3-7" fmla="*/ 1132556 w 7138639"/>
              <a:gd name="connsiteY3-8" fmla="*/ 1294663 h 1886243"/>
              <a:gd name="connsiteX4-9" fmla="*/ 1777133 w 7138639"/>
              <a:gd name="connsiteY4-10" fmla="*/ 1264682 h 1886243"/>
              <a:gd name="connsiteX5-11" fmla="*/ 2211848 w 7138639"/>
              <a:gd name="connsiteY5-12" fmla="*/ 1234702 h 1886243"/>
              <a:gd name="connsiteX6-13" fmla="*/ 2601592 w 7138639"/>
              <a:gd name="connsiteY6-14" fmla="*/ 1084800 h 1886243"/>
              <a:gd name="connsiteX7-15" fmla="*/ 3081278 w 7138639"/>
              <a:gd name="connsiteY7-16" fmla="*/ 964879 h 1886243"/>
              <a:gd name="connsiteX8-17" fmla="*/ 3456032 w 7138639"/>
              <a:gd name="connsiteY8-18" fmla="*/ 919909 h 1886243"/>
              <a:gd name="connsiteX9-19" fmla="*/ 3950707 w 7138639"/>
              <a:gd name="connsiteY9-20" fmla="*/ 859948 h 1886243"/>
              <a:gd name="connsiteX10-21" fmla="*/ 4550314 w 7138639"/>
              <a:gd name="connsiteY10-22" fmla="*/ 560145 h 1886243"/>
              <a:gd name="connsiteX11-23" fmla="*/ 4880097 w 7138639"/>
              <a:gd name="connsiteY11-24" fmla="*/ 470204 h 1886243"/>
              <a:gd name="connsiteX12-25" fmla="*/ 5614615 w 7138639"/>
              <a:gd name="connsiteY12-26" fmla="*/ 440223 h 1886243"/>
              <a:gd name="connsiteX13-27" fmla="*/ 5989369 w 7138639"/>
              <a:gd name="connsiteY13-28" fmla="*/ 320302 h 1886243"/>
              <a:gd name="connsiteX14-29" fmla="*/ 6334143 w 7138639"/>
              <a:gd name="connsiteY14-30" fmla="*/ 185391 h 1886243"/>
              <a:gd name="connsiteX15-31" fmla="*/ 6633946 w 7138639"/>
              <a:gd name="connsiteY15-32" fmla="*/ 110440 h 1886243"/>
              <a:gd name="connsiteX16-33" fmla="*/ 6648937 w 7138639"/>
              <a:gd name="connsiteY16-34" fmla="*/ 125430 h 1886243"/>
              <a:gd name="connsiteX17-35" fmla="*/ 6663927 w 7138639"/>
              <a:gd name="connsiteY17-36" fmla="*/ 620105 h 1886243"/>
              <a:gd name="connsiteX18-37" fmla="*/ 6663927 w 7138639"/>
              <a:gd name="connsiteY18-38" fmla="*/ 1024840 h 1886243"/>
              <a:gd name="connsiteX19-39" fmla="*/ 6678917 w 7138639"/>
              <a:gd name="connsiteY19-40" fmla="*/ 1834309 h 1886243"/>
              <a:gd name="connsiteX20-41" fmla="*/ 413028 w 7138639"/>
              <a:gd name="connsiteY20-42" fmla="*/ 1774348 h 1886243"/>
              <a:gd name="connsiteX0-43" fmla="*/ 413028 w 7138639"/>
              <a:gd name="connsiteY0-44" fmla="*/ 1685413 h 1797308"/>
              <a:gd name="connsiteX1-45" fmla="*/ 622891 w 7138639"/>
              <a:gd name="connsiteY1-46" fmla="*/ 1505531 h 1797308"/>
              <a:gd name="connsiteX2-47" fmla="*/ 832753 w 7138639"/>
              <a:gd name="connsiteY2-48" fmla="*/ 1340639 h 1797308"/>
              <a:gd name="connsiteX3-49" fmla="*/ 1132556 w 7138639"/>
              <a:gd name="connsiteY3-50" fmla="*/ 1205728 h 1797308"/>
              <a:gd name="connsiteX4-51" fmla="*/ 1777133 w 7138639"/>
              <a:gd name="connsiteY4-52" fmla="*/ 1175747 h 1797308"/>
              <a:gd name="connsiteX5-53" fmla="*/ 2211848 w 7138639"/>
              <a:gd name="connsiteY5-54" fmla="*/ 1145767 h 1797308"/>
              <a:gd name="connsiteX6-55" fmla="*/ 2601592 w 7138639"/>
              <a:gd name="connsiteY6-56" fmla="*/ 995865 h 1797308"/>
              <a:gd name="connsiteX7-57" fmla="*/ 3081278 w 7138639"/>
              <a:gd name="connsiteY7-58" fmla="*/ 875944 h 1797308"/>
              <a:gd name="connsiteX8-59" fmla="*/ 3456032 w 7138639"/>
              <a:gd name="connsiteY8-60" fmla="*/ 830974 h 1797308"/>
              <a:gd name="connsiteX9-61" fmla="*/ 3950707 w 7138639"/>
              <a:gd name="connsiteY9-62" fmla="*/ 771013 h 1797308"/>
              <a:gd name="connsiteX10-63" fmla="*/ 4550314 w 7138639"/>
              <a:gd name="connsiteY10-64" fmla="*/ 471210 h 1797308"/>
              <a:gd name="connsiteX11-65" fmla="*/ 4880097 w 7138639"/>
              <a:gd name="connsiteY11-66" fmla="*/ 381269 h 1797308"/>
              <a:gd name="connsiteX12-67" fmla="*/ 5614615 w 7138639"/>
              <a:gd name="connsiteY12-68" fmla="*/ 351288 h 1797308"/>
              <a:gd name="connsiteX13-69" fmla="*/ 5989369 w 7138639"/>
              <a:gd name="connsiteY13-70" fmla="*/ 231367 h 1797308"/>
              <a:gd name="connsiteX14-71" fmla="*/ 6334143 w 7138639"/>
              <a:gd name="connsiteY14-72" fmla="*/ 96456 h 1797308"/>
              <a:gd name="connsiteX15-73" fmla="*/ 6633946 w 7138639"/>
              <a:gd name="connsiteY15-74" fmla="*/ 21505 h 1797308"/>
              <a:gd name="connsiteX16-75" fmla="*/ 6648937 w 7138639"/>
              <a:gd name="connsiteY16-76" fmla="*/ 36495 h 1797308"/>
              <a:gd name="connsiteX17-77" fmla="*/ 6663927 w 7138639"/>
              <a:gd name="connsiteY17-78" fmla="*/ 531170 h 1797308"/>
              <a:gd name="connsiteX18-79" fmla="*/ 6663927 w 7138639"/>
              <a:gd name="connsiteY18-80" fmla="*/ 935905 h 1797308"/>
              <a:gd name="connsiteX19-81" fmla="*/ 6678917 w 7138639"/>
              <a:gd name="connsiteY19-82" fmla="*/ 1745374 h 1797308"/>
              <a:gd name="connsiteX20-83" fmla="*/ 413028 w 7138639"/>
              <a:gd name="connsiteY20-84" fmla="*/ 1685413 h 1797308"/>
              <a:gd name="connsiteX0-85" fmla="*/ 413028 w 7138639"/>
              <a:gd name="connsiteY0-86" fmla="*/ 1697892 h 1809787"/>
              <a:gd name="connsiteX1-87" fmla="*/ 622891 w 7138639"/>
              <a:gd name="connsiteY1-88" fmla="*/ 1518010 h 1809787"/>
              <a:gd name="connsiteX2-89" fmla="*/ 832753 w 7138639"/>
              <a:gd name="connsiteY2-90" fmla="*/ 1353118 h 1809787"/>
              <a:gd name="connsiteX3-91" fmla="*/ 1132556 w 7138639"/>
              <a:gd name="connsiteY3-92" fmla="*/ 1218207 h 1809787"/>
              <a:gd name="connsiteX4-93" fmla="*/ 1777133 w 7138639"/>
              <a:gd name="connsiteY4-94" fmla="*/ 1188226 h 1809787"/>
              <a:gd name="connsiteX5-95" fmla="*/ 2211848 w 7138639"/>
              <a:gd name="connsiteY5-96" fmla="*/ 1158246 h 1809787"/>
              <a:gd name="connsiteX6-97" fmla="*/ 2601592 w 7138639"/>
              <a:gd name="connsiteY6-98" fmla="*/ 1008344 h 1809787"/>
              <a:gd name="connsiteX7-99" fmla="*/ 3081278 w 7138639"/>
              <a:gd name="connsiteY7-100" fmla="*/ 888423 h 1809787"/>
              <a:gd name="connsiteX8-101" fmla="*/ 3456032 w 7138639"/>
              <a:gd name="connsiteY8-102" fmla="*/ 843453 h 1809787"/>
              <a:gd name="connsiteX9-103" fmla="*/ 3950707 w 7138639"/>
              <a:gd name="connsiteY9-104" fmla="*/ 783492 h 1809787"/>
              <a:gd name="connsiteX10-105" fmla="*/ 4550314 w 7138639"/>
              <a:gd name="connsiteY10-106" fmla="*/ 483689 h 1809787"/>
              <a:gd name="connsiteX11-107" fmla="*/ 4880097 w 7138639"/>
              <a:gd name="connsiteY11-108" fmla="*/ 393748 h 1809787"/>
              <a:gd name="connsiteX12-109" fmla="*/ 5614615 w 7138639"/>
              <a:gd name="connsiteY12-110" fmla="*/ 363767 h 1809787"/>
              <a:gd name="connsiteX13-111" fmla="*/ 5989369 w 7138639"/>
              <a:gd name="connsiteY13-112" fmla="*/ 243846 h 1809787"/>
              <a:gd name="connsiteX14-113" fmla="*/ 6334143 w 7138639"/>
              <a:gd name="connsiteY14-114" fmla="*/ 108935 h 1809787"/>
              <a:gd name="connsiteX15-115" fmla="*/ 6633946 w 7138639"/>
              <a:gd name="connsiteY15-116" fmla="*/ 33984 h 1809787"/>
              <a:gd name="connsiteX16-117" fmla="*/ 6648937 w 7138639"/>
              <a:gd name="connsiteY16-118" fmla="*/ 48974 h 1809787"/>
              <a:gd name="connsiteX17-119" fmla="*/ 6915387 w 7138639"/>
              <a:gd name="connsiteY17-120" fmla="*/ 600799 h 1809787"/>
              <a:gd name="connsiteX18-121" fmla="*/ 6663927 w 7138639"/>
              <a:gd name="connsiteY18-122" fmla="*/ 948384 h 1809787"/>
              <a:gd name="connsiteX19-123" fmla="*/ 6678917 w 7138639"/>
              <a:gd name="connsiteY19-124" fmla="*/ 1757853 h 1809787"/>
              <a:gd name="connsiteX20-125" fmla="*/ 413028 w 7138639"/>
              <a:gd name="connsiteY20-126" fmla="*/ 1697892 h 1809787"/>
              <a:gd name="connsiteX0-127" fmla="*/ 413028 w 7324392"/>
              <a:gd name="connsiteY0-128" fmla="*/ 1697892 h 1815961"/>
              <a:gd name="connsiteX1-129" fmla="*/ 622891 w 7324392"/>
              <a:gd name="connsiteY1-130" fmla="*/ 1518010 h 1815961"/>
              <a:gd name="connsiteX2-131" fmla="*/ 832753 w 7324392"/>
              <a:gd name="connsiteY2-132" fmla="*/ 1353118 h 1815961"/>
              <a:gd name="connsiteX3-133" fmla="*/ 1132556 w 7324392"/>
              <a:gd name="connsiteY3-134" fmla="*/ 1218207 h 1815961"/>
              <a:gd name="connsiteX4-135" fmla="*/ 1777133 w 7324392"/>
              <a:gd name="connsiteY4-136" fmla="*/ 1188226 h 1815961"/>
              <a:gd name="connsiteX5-137" fmla="*/ 2211848 w 7324392"/>
              <a:gd name="connsiteY5-138" fmla="*/ 1158246 h 1815961"/>
              <a:gd name="connsiteX6-139" fmla="*/ 2601592 w 7324392"/>
              <a:gd name="connsiteY6-140" fmla="*/ 1008344 h 1815961"/>
              <a:gd name="connsiteX7-141" fmla="*/ 3081278 w 7324392"/>
              <a:gd name="connsiteY7-142" fmla="*/ 888423 h 1815961"/>
              <a:gd name="connsiteX8-143" fmla="*/ 3456032 w 7324392"/>
              <a:gd name="connsiteY8-144" fmla="*/ 843453 h 1815961"/>
              <a:gd name="connsiteX9-145" fmla="*/ 3950707 w 7324392"/>
              <a:gd name="connsiteY9-146" fmla="*/ 783492 h 1815961"/>
              <a:gd name="connsiteX10-147" fmla="*/ 4550314 w 7324392"/>
              <a:gd name="connsiteY10-148" fmla="*/ 483689 h 1815961"/>
              <a:gd name="connsiteX11-149" fmla="*/ 4880097 w 7324392"/>
              <a:gd name="connsiteY11-150" fmla="*/ 393748 h 1815961"/>
              <a:gd name="connsiteX12-151" fmla="*/ 5614615 w 7324392"/>
              <a:gd name="connsiteY12-152" fmla="*/ 363767 h 1815961"/>
              <a:gd name="connsiteX13-153" fmla="*/ 5989369 w 7324392"/>
              <a:gd name="connsiteY13-154" fmla="*/ 243846 h 1815961"/>
              <a:gd name="connsiteX14-155" fmla="*/ 6334143 w 7324392"/>
              <a:gd name="connsiteY14-156" fmla="*/ 108935 h 1815961"/>
              <a:gd name="connsiteX15-157" fmla="*/ 6633946 w 7324392"/>
              <a:gd name="connsiteY15-158" fmla="*/ 33984 h 1815961"/>
              <a:gd name="connsiteX16-159" fmla="*/ 6648937 w 7324392"/>
              <a:gd name="connsiteY16-160" fmla="*/ 48974 h 1815961"/>
              <a:gd name="connsiteX17-161" fmla="*/ 6915387 w 7324392"/>
              <a:gd name="connsiteY17-162" fmla="*/ 600799 h 1815961"/>
              <a:gd name="connsiteX18-163" fmla="*/ 7121127 w 7324392"/>
              <a:gd name="connsiteY18-164" fmla="*/ 834084 h 1815961"/>
              <a:gd name="connsiteX19-165" fmla="*/ 6678917 w 7324392"/>
              <a:gd name="connsiteY19-166" fmla="*/ 1757853 h 1815961"/>
              <a:gd name="connsiteX20-167" fmla="*/ 413028 w 7324392"/>
              <a:gd name="connsiteY20-168" fmla="*/ 1697892 h 1815961"/>
              <a:gd name="connsiteX0-169" fmla="*/ 413028 w 7324392"/>
              <a:gd name="connsiteY0-170" fmla="*/ 1823255 h 1941324"/>
              <a:gd name="connsiteX1-171" fmla="*/ 622891 w 7324392"/>
              <a:gd name="connsiteY1-172" fmla="*/ 1643373 h 1941324"/>
              <a:gd name="connsiteX2-173" fmla="*/ 832753 w 7324392"/>
              <a:gd name="connsiteY2-174" fmla="*/ 1478481 h 1941324"/>
              <a:gd name="connsiteX3-175" fmla="*/ 1132556 w 7324392"/>
              <a:gd name="connsiteY3-176" fmla="*/ 1343570 h 1941324"/>
              <a:gd name="connsiteX4-177" fmla="*/ 1777133 w 7324392"/>
              <a:gd name="connsiteY4-178" fmla="*/ 1313589 h 1941324"/>
              <a:gd name="connsiteX5-179" fmla="*/ 2211848 w 7324392"/>
              <a:gd name="connsiteY5-180" fmla="*/ 1283609 h 1941324"/>
              <a:gd name="connsiteX6-181" fmla="*/ 2601592 w 7324392"/>
              <a:gd name="connsiteY6-182" fmla="*/ 1133707 h 1941324"/>
              <a:gd name="connsiteX7-183" fmla="*/ 3081278 w 7324392"/>
              <a:gd name="connsiteY7-184" fmla="*/ 1013786 h 1941324"/>
              <a:gd name="connsiteX8-185" fmla="*/ 3456032 w 7324392"/>
              <a:gd name="connsiteY8-186" fmla="*/ 968816 h 1941324"/>
              <a:gd name="connsiteX9-187" fmla="*/ 3950707 w 7324392"/>
              <a:gd name="connsiteY9-188" fmla="*/ 908855 h 1941324"/>
              <a:gd name="connsiteX10-189" fmla="*/ 4550314 w 7324392"/>
              <a:gd name="connsiteY10-190" fmla="*/ 609052 h 1941324"/>
              <a:gd name="connsiteX11-191" fmla="*/ 4880097 w 7324392"/>
              <a:gd name="connsiteY11-192" fmla="*/ 519111 h 1941324"/>
              <a:gd name="connsiteX12-193" fmla="*/ 5614615 w 7324392"/>
              <a:gd name="connsiteY12-194" fmla="*/ 489130 h 1941324"/>
              <a:gd name="connsiteX13-195" fmla="*/ 5989369 w 7324392"/>
              <a:gd name="connsiteY13-196" fmla="*/ 369209 h 1941324"/>
              <a:gd name="connsiteX14-197" fmla="*/ 6334143 w 7324392"/>
              <a:gd name="connsiteY14-198" fmla="*/ 234298 h 1941324"/>
              <a:gd name="connsiteX15-199" fmla="*/ 6633946 w 7324392"/>
              <a:gd name="connsiteY15-200" fmla="*/ 159347 h 1941324"/>
              <a:gd name="connsiteX16-201" fmla="*/ 6774667 w 7324392"/>
              <a:gd name="connsiteY16-202" fmla="*/ 25747 h 1941324"/>
              <a:gd name="connsiteX17-203" fmla="*/ 6915387 w 7324392"/>
              <a:gd name="connsiteY17-204" fmla="*/ 726162 h 1941324"/>
              <a:gd name="connsiteX18-205" fmla="*/ 7121127 w 7324392"/>
              <a:gd name="connsiteY18-206" fmla="*/ 959447 h 1941324"/>
              <a:gd name="connsiteX19-207" fmla="*/ 6678917 w 7324392"/>
              <a:gd name="connsiteY19-208" fmla="*/ 1883216 h 1941324"/>
              <a:gd name="connsiteX20-209" fmla="*/ 413028 w 7324392"/>
              <a:gd name="connsiteY20-210" fmla="*/ 1823255 h 1941324"/>
              <a:gd name="connsiteX0-211" fmla="*/ 413028 w 7324392"/>
              <a:gd name="connsiteY0-212" fmla="*/ 1814899 h 1932968"/>
              <a:gd name="connsiteX1-213" fmla="*/ 622891 w 7324392"/>
              <a:gd name="connsiteY1-214" fmla="*/ 1635017 h 1932968"/>
              <a:gd name="connsiteX2-215" fmla="*/ 832753 w 7324392"/>
              <a:gd name="connsiteY2-216" fmla="*/ 1470125 h 1932968"/>
              <a:gd name="connsiteX3-217" fmla="*/ 1132556 w 7324392"/>
              <a:gd name="connsiteY3-218" fmla="*/ 1335214 h 1932968"/>
              <a:gd name="connsiteX4-219" fmla="*/ 1777133 w 7324392"/>
              <a:gd name="connsiteY4-220" fmla="*/ 1305233 h 1932968"/>
              <a:gd name="connsiteX5-221" fmla="*/ 2211848 w 7324392"/>
              <a:gd name="connsiteY5-222" fmla="*/ 1275253 h 1932968"/>
              <a:gd name="connsiteX6-223" fmla="*/ 2601592 w 7324392"/>
              <a:gd name="connsiteY6-224" fmla="*/ 1125351 h 1932968"/>
              <a:gd name="connsiteX7-225" fmla="*/ 3081278 w 7324392"/>
              <a:gd name="connsiteY7-226" fmla="*/ 1005430 h 1932968"/>
              <a:gd name="connsiteX8-227" fmla="*/ 3456032 w 7324392"/>
              <a:gd name="connsiteY8-228" fmla="*/ 960460 h 1932968"/>
              <a:gd name="connsiteX9-229" fmla="*/ 3950707 w 7324392"/>
              <a:gd name="connsiteY9-230" fmla="*/ 900499 h 1932968"/>
              <a:gd name="connsiteX10-231" fmla="*/ 4550314 w 7324392"/>
              <a:gd name="connsiteY10-232" fmla="*/ 600696 h 1932968"/>
              <a:gd name="connsiteX11-233" fmla="*/ 4880097 w 7324392"/>
              <a:gd name="connsiteY11-234" fmla="*/ 510755 h 1932968"/>
              <a:gd name="connsiteX12-235" fmla="*/ 5614615 w 7324392"/>
              <a:gd name="connsiteY12-236" fmla="*/ 480774 h 1932968"/>
              <a:gd name="connsiteX13-237" fmla="*/ 5989369 w 7324392"/>
              <a:gd name="connsiteY13-238" fmla="*/ 360853 h 1932968"/>
              <a:gd name="connsiteX14-239" fmla="*/ 6334143 w 7324392"/>
              <a:gd name="connsiteY14-240" fmla="*/ 225942 h 1932968"/>
              <a:gd name="connsiteX15-241" fmla="*/ 6633946 w 7324392"/>
              <a:gd name="connsiteY15-242" fmla="*/ 150991 h 1932968"/>
              <a:gd name="connsiteX16-243" fmla="*/ 6774667 w 7324392"/>
              <a:gd name="connsiteY16-244" fmla="*/ 17391 h 1932968"/>
              <a:gd name="connsiteX17-245" fmla="*/ 6915387 w 7324392"/>
              <a:gd name="connsiteY17-246" fmla="*/ 717806 h 1932968"/>
              <a:gd name="connsiteX18-247" fmla="*/ 7121127 w 7324392"/>
              <a:gd name="connsiteY18-248" fmla="*/ 951091 h 1932968"/>
              <a:gd name="connsiteX19-249" fmla="*/ 6678917 w 7324392"/>
              <a:gd name="connsiteY19-250" fmla="*/ 1874860 h 1932968"/>
              <a:gd name="connsiteX20-251" fmla="*/ 413028 w 7324392"/>
              <a:gd name="connsiteY20-252" fmla="*/ 1814899 h 1932968"/>
              <a:gd name="connsiteX0-253" fmla="*/ 413028 w 7324392"/>
              <a:gd name="connsiteY0-254" fmla="*/ 1834336 h 1952405"/>
              <a:gd name="connsiteX1-255" fmla="*/ 622891 w 7324392"/>
              <a:gd name="connsiteY1-256" fmla="*/ 1654454 h 1952405"/>
              <a:gd name="connsiteX2-257" fmla="*/ 832753 w 7324392"/>
              <a:gd name="connsiteY2-258" fmla="*/ 1489562 h 1952405"/>
              <a:gd name="connsiteX3-259" fmla="*/ 1132556 w 7324392"/>
              <a:gd name="connsiteY3-260" fmla="*/ 1354651 h 1952405"/>
              <a:gd name="connsiteX4-261" fmla="*/ 1777133 w 7324392"/>
              <a:gd name="connsiteY4-262" fmla="*/ 1324670 h 1952405"/>
              <a:gd name="connsiteX5-263" fmla="*/ 2211848 w 7324392"/>
              <a:gd name="connsiteY5-264" fmla="*/ 1294690 h 1952405"/>
              <a:gd name="connsiteX6-265" fmla="*/ 2601592 w 7324392"/>
              <a:gd name="connsiteY6-266" fmla="*/ 1144788 h 1952405"/>
              <a:gd name="connsiteX7-267" fmla="*/ 3081278 w 7324392"/>
              <a:gd name="connsiteY7-268" fmla="*/ 1024867 h 1952405"/>
              <a:gd name="connsiteX8-269" fmla="*/ 3456032 w 7324392"/>
              <a:gd name="connsiteY8-270" fmla="*/ 979897 h 1952405"/>
              <a:gd name="connsiteX9-271" fmla="*/ 3950707 w 7324392"/>
              <a:gd name="connsiteY9-272" fmla="*/ 919936 h 1952405"/>
              <a:gd name="connsiteX10-273" fmla="*/ 4550314 w 7324392"/>
              <a:gd name="connsiteY10-274" fmla="*/ 620133 h 1952405"/>
              <a:gd name="connsiteX11-275" fmla="*/ 4880097 w 7324392"/>
              <a:gd name="connsiteY11-276" fmla="*/ 530192 h 1952405"/>
              <a:gd name="connsiteX12-277" fmla="*/ 5614615 w 7324392"/>
              <a:gd name="connsiteY12-278" fmla="*/ 500211 h 1952405"/>
              <a:gd name="connsiteX13-279" fmla="*/ 5989369 w 7324392"/>
              <a:gd name="connsiteY13-280" fmla="*/ 380290 h 1952405"/>
              <a:gd name="connsiteX14-281" fmla="*/ 6334143 w 7324392"/>
              <a:gd name="connsiteY14-282" fmla="*/ 245379 h 1952405"/>
              <a:gd name="connsiteX15-283" fmla="*/ 6496786 w 7324392"/>
              <a:gd name="connsiteY15-284" fmla="*/ 113278 h 1952405"/>
              <a:gd name="connsiteX16-285" fmla="*/ 6774667 w 7324392"/>
              <a:gd name="connsiteY16-286" fmla="*/ 36828 h 1952405"/>
              <a:gd name="connsiteX17-287" fmla="*/ 6915387 w 7324392"/>
              <a:gd name="connsiteY17-288" fmla="*/ 737243 h 1952405"/>
              <a:gd name="connsiteX18-289" fmla="*/ 7121127 w 7324392"/>
              <a:gd name="connsiteY18-290" fmla="*/ 970528 h 1952405"/>
              <a:gd name="connsiteX19-291" fmla="*/ 6678917 w 7324392"/>
              <a:gd name="connsiteY19-292" fmla="*/ 1894297 h 1952405"/>
              <a:gd name="connsiteX20-293" fmla="*/ 413028 w 7324392"/>
              <a:gd name="connsiteY20-294" fmla="*/ 1834336 h 1952405"/>
            </a:gdLst>
            <a:ahLst/>
            <a:cxnLst>
              <a:cxn ang="0">
                <a:pos x="connsiteX0-253" y="connsiteY0-254"/>
              </a:cxn>
              <a:cxn ang="0">
                <a:pos x="connsiteX1-255" y="connsiteY1-256"/>
              </a:cxn>
              <a:cxn ang="0">
                <a:pos x="connsiteX2-257" y="connsiteY2-258"/>
              </a:cxn>
              <a:cxn ang="0">
                <a:pos x="connsiteX3-259" y="connsiteY3-260"/>
              </a:cxn>
              <a:cxn ang="0">
                <a:pos x="connsiteX4-261" y="connsiteY4-262"/>
              </a:cxn>
              <a:cxn ang="0">
                <a:pos x="connsiteX5-263" y="connsiteY5-264"/>
              </a:cxn>
              <a:cxn ang="0">
                <a:pos x="connsiteX6-265" y="connsiteY6-266"/>
              </a:cxn>
              <a:cxn ang="0">
                <a:pos x="connsiteX7-267" y="connsiteY7-268"/>
              </a:cxn>
              <a:cxn ang="0">
                <a:pos x="connsiteX8-269" y="connsiteY8-270"/>
              </a:cxn>
              <a:cxn ang="0">
                <a:pos x="connsiteX9-271" y="connsiteY9-272"/>
              </a:cxn>
              <a:cxn ang="0">
                <a:pos x="connsiteX10-273" y="connsiteY10-274"/>
              </a:cxn>
              <a:cxn ang="0">
                <a:pos x="connsiteX11-275" y="connsiteY11-276"/>
              </a:cxn>
              <a:cxn ang="0">
                <a:pos x="connsiteX12-277" y="connsiteY12-278"/>
              </a:cxn>
              <a:cxn ang="0">
                <a:pos x="connsiteX13-279" y="connsiteY13-280"/>
              </a:cxn>
              <a:cxn ang="0">
                <a:pos x="connsiteX14-281" y="connsiteY14-282"/>
              </a:cxn>
              <a:cxn ang="0">
                <a:pos x="connsiteX15-283" y="connsiteY15-284"/>
              </a:cxn>
              <a:cxn ang="0">
                <a:pos x="connsiteX16-285" y="connsiteY16-286"/>
              </a:cxn>
              <a:cxn ang="0">
                <a:pos x="connsiteX17-287" y="connsiteY17-288"/>
              </a:cxn>
              <a:cxn ang="0">
                <a:pos x="connsiteX18-289" y="connsiteY18-290"/>
              </a:cxn>
              <a:cxn ang="0">
                <a:pos x="connsiteX19-291" y="connsiteY19-292"/>
              </a:cxn>
              <a:cxn ang="0">
                <a:pos x="connsiteX20-293" y="connsiteY20-294"/>
              </a:cxn>
            </a:cxnLst>
            <a:rect l="l" t="t" r="r" b="b"/>
            <a:pathLst>
              <a:path w="7324392" h="1952405">
                <a:moveTo>
                  <a:pt x="413028" y="1834336"/>
                </a:moveTo>
                <a:cubicBezTo>
                  <a:pt x="-596310" y="1794362"/>
                  <a:pt x="552937" y="1711916"/>
                  <a:pt x="622891" y="1654454"/>
                </a:cubicBezTo>
                <a:cubicBezTo>
                  <a:pt x="692845" y="1596992"/>
                  <a:pt x="747809" y="1539529"/>
                  <a:pt x="832753" y="1489562"/>
                </a:cubicBezTo>
                <a:cubicBezTo>
                  <a:pt x="917697" y="1439595"/>
                  <a:pt x="975159" y="1382133"/>
                  <a:pt x="1132556" y="1354651"/>
                </a:cubicBezTo>
                <a:cubicBezTo>
                  <a:pt x="1289953" y="1327169"/>
                  <a:pt x="1597251" y="1334663"/>
                  <a:pt x="1777133" y="1324670"/>
                </a:cubicBezTo>
                <a:cubicBezTo>
                  <a:pt x="1957015" y="1314676"/>
                  <a:pt x="2074438" y="1324670"/>
                  <a:pt x="2211848" y="1294690"/>
                </a:cubicBezTo>
                <a:cubicBezTo>
                  <a:pt x="2349258" y="1264710"/>
                  <a:pt x="2456687" y="1189758"/>
                  <a:pt x="2601592" y="1144788"/>
                </a:cubicBezTo>
                <a:cubicBezTo>
                  <a:pt x="2746497" y="1099818"/>
                  <a:pt x="2938871" y="1052349"/>
                  <a:pt x="3081278" y="1024867"/>
                </a:cubicBezTo>
                <a:cubicBezTo>
                  <a:pt x="3223685" y="997385"/>
                  <a:pt x="3456032" y="979897"/>
                  <a:pt x="3456032" y="979897"/>
                </a:cubicBezTo>
                <a:cubicBezTo>
                  <a:pt x="3600937" y="962408"/>
                  <a:pt x="3768327" y="979897"/>
                  <a:pt x="3950707" y="919936"/>
                </a:cubicBezTo>
                <a:cubicBezTo>
                  <a:pt x="4133087" y="859975"/>
                  <a:pt x="4395416" y="685090"/>
                  <a:pt x="4550314" y="620133"/>
                </a:cubicBezTo>
                <a:cubicBezTo>
                  <a:pt x="4705212" y="555176"/>
                  <a:pt x="4702714" y="550179"/>
                  <a:pt x="4880097" y="530192"/>
                </a:cubicBezTo>
                <a:cubicBezTo>
                  <a:pt x="5057480" y="510205"/>
                  <a:pt x="5429736" y="525195"/>
                  <a:pt x="5614615" y="500211"/>
                </a:cubicBezTo>
                <a:cubicBezTo>
                  <a:pt x="5799494" y="475227"/>
                  <a:pt x="5869448" y="422762"/>
                  <a:pt x="5989369" y="380290"/>
                </a:cubicBezTo>
                <a:cubicBezTo>
                  <a:pt x="6109290" y="337818"/>
                  <a:pt x="6249574" y="289881"/>
                  <a:pt x="6334143" y="245379"/>
                </a:cubicBezTo>
                <a:cubicBezTo>
                  <a:pt x="6418712" y="200877"/>
                  <a:pt x="6423365" y="148036"/>
                  <a:pt x="6496786" y="113278"/>
                </a:cubicBezTo>
                <a:cubicBezTo>
                  <a:pt x="6570207" y="78520"/>
                  <a:pt x="6704900" y="-67166"/>
                  <a:pt x="6774667" y="36828"/>
                </a:cubicBezTo>
                <a:cubicBezTo>
                  <a:pt x="6844434" y="140822"/>
                  <a:pt x="6857644" y="581626"/>
                  <a:pt x="6915387" y="737243"/>
                </a:cubicBezTo>
                <a:cubicBezTo>
                  <a:pt x="6973130" y="892860"/>
                  <a:pt x="7118629" y="768161"/>
                  <a:pt x="7121127" y="970528"/>
                </a:cubicBezTo>
                <a:cubicBezTo>
                  <a:pt x="7123625" y="1172895"/>
                  <a:pt x="7796933" y="1750329"/>
                  <a:pt x="6678917" y="1894297"/>
                </a:cubicBezTo>
                <a:cubicBezTo>
                  <a:pt x="5560901" y="2038265"/>
                  <a:pt x="1422366" y="1874310"/>
                  <a:pt x="413028" y="1834336"/>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endParaRPr>
          </a:p>
        </p:txBody>
      </p:sp>
      <p:grpSp>
        <p:nvGrpSpPr>
          <p:cNvPr id="13" name="组合 12">
            <a:extLst>
              <a:ext uri="{FF2B5EF4-FFF2-40B4-BE49-F238E27FC236}">
                <a16:creationId xmlns:a16="http://schemas.microsoft.com/office/drawing/2014/main" xmlns="" id="{5DE5F64E-7BC4-4CF9-992A-E6D05459D1BA}"/>
              </a:ext>
            </a:extLst>
          </p:cNvPr>
          <p:cNvGrpSpPr/>
          <p:nvPr/>
        </p:nvGrpSpPr>
        <p:grpSpPr>
          <a:xfrm>
            <a:off x="7879096" y="691524"/>
            <a:ext cx="3288576" cy="4726174"/>
            <a:chOff x="5213130" y="406605"/>
            <a:chExt cx="3540249" cy="5087865"/>
          </a:xfrm>
          <a:solidFill>
            <a:schemeClr val="tx1">
              <a:lumMod val="65000"/>
              <a:lumOff val="35000"/>
            </a:schemeClr>
          </a:solidFill>
        </p:grpSpPr>
        <p:sp>
          <p:nvSpPr>
            <p:cNvPr id="14" name="圆角矩形 8">
              <a:extLst>
                <a:ext uri="{FF2B5EF4-FFF2-40B4-BE49-F238E27FC236}">
                  <a16:creationId xmlns:a16="http://schemas.microsoft.com/office/drawing/2014/main" xmlns="" id="{F9B0FE08-0879-431A-925C-B14D8DCAD5C0}"/>
                </a:ext>
              </a:extLst>
            </p:cNvPr>
            <p:cNvSpPr/>
            <p:nvPr/>
          </p:nvSpPr>
          <p:spPr>
            <a:xfrm rot="208816">
              <a:off x="5334299" y="3562297"/>
              <a:ext cx="248088" cy="114838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endParaRPr>
            </a:p>
          </p:txBody>
        </p:sp>
        <p:sp>
          <p:nvSpPr>
            <p:cNvPr id="15" name="圆角矩形 11">
              <a:extLst>
                <a:ext uri="{FF2B5EF4-FFF2-40B4-BE49-F238E27FC236}">
                  <a16:creationId xmlns:a16="http://schemas.microsoft.com/office/drawing/2014/main" xmlns="" id="{86BAD1A6-796B-41C5-8869-8592B12748CB}"/>
                </a:ext>
              </a:extLst>
            </p:cNvPr>
            <p:cNvSpPr/>
            <p:nvPr/>
          </p:nvSpPr>
          <p:spPr>
            <a:xfrm rot="2027726">
              <a:off x="7949971" y="3562428"/>
              <a:ext cx="221587" cy="72893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endParaRPr>
            </a:p>
          </p:txBody>
        </p:sp>
        <p:sp>
          <p:nvSpPr>
            <p:cNvPr id="16" name="圆角矩形 13">
              <a:extLst>
                <a:ext uri="{FF2B5EF4-FFF2-40B4-BE49-F238E27FC236}">
                  <a16:creationId xmlns:a16="http://schemas.microsoft.com/office/drawing/2014/main" xmlns="" id="{82CF8AA4-F39B-4057-91DE-A0082A7AF759}"/>
                </a:ext>
              </a:extLst>
            </p:cNvPr>
            <p:cNvSpPr/>
            <p:nvPr/>
          </p:nvSpPr>
          <p:spPr>
            <a:xfrm rot="4772133">
              <a:off x="8284173" y="3595476"/>
              <a:ext cx="224758" cy="71365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endParaRPr>
            </a:p>
          </p:txBody>
        </p:sp>
        <p:sp>
          <p:nvSpPr>
            <p:cNvPr id="17" name="圆角矩形 14">
              <a:extLst>
                <a:ext uri="{FF2B5EF4-FFF2-40B4-BE49-F238E27FC236}">
                  <a16:creationId xmlns:a16="http://schemas.microsoft.com/office/drawing/2014/main" xmlns="" id="{56B5998A-2570-4C45-94EF-147C7DD9264E}"/>
                </a:ext>
              </a:extLst>
            </p:cNvPr>
            <p:cNvSpPr/>
            <p:nvPr/>
          </p:nvSpPr>
          <p:spPr>
            <a:xfrm rot="13717336">
              <a:off x="7830017" y="3310139"/>
              <a:ext cx="188107" cy="46768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endParaRPr>
            </a:p>
          </p:txBody>
        </p:sp>
        <p:sp>
          <p:nvSpPr>
            <p:cNvPr id="18" name="圆角矩形 16">
              <a:extLst>
                <a:ext uri="{FF2B5EF4-FFF2-40B4-BE49-F238E27FC236}">
                  <a16:creationId xmlns:a16="http://schemas.microsoft.com/office/drawing/2014/main" xmlns="" id="{FE605374-64C1-4E1E-8E0E-A3130968A934}"/>
                </a:ext>
              </a:extLst>
            </p:cNvPr>
            <p:cNvSpPr/>
            <p:nvPr/>
          </p:nvSpPr>
          <p:spPr>
            <a:xfrm rot="15813182">
              <a:off x="8105273" y="3185212"/>
              <a:ext cx="202806" cy="49111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endParaRPr>
            </a:p>
          </p:txBody>
        </p:sp>
        <p:sp>
          <p:nvSpPr>
            <p:cNvPr id="19" name="椭圆 18">
              <a:extLst>
                <a:ext uri="{FF2B5EF4-FFF2-40B4-BE49-F238E27FC236}">
                  <a16:creationId xmlns:a16="http://schemas.microsoft.com/office/drawing/2014/main" xmlns="" id="{565C5F22-367F-4D6B-9C6A-F18FF59B877A}"/>
                </a:ext>
              </a:extLst>
            </p:cNvPr>
            <p:cNvSpPr/>
            <p:nvPr/>
          </p:nvSpPr>
          <p:spPr>
            <a:xfrm>
              <a:off x="8225837" y="3140194"/>
              <a:ext cx="490499" cy="4904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endParaRPr>
            </a:p>
          </p:txBody>
        </p:sp>
        <p:sp>
          <p:nvSpPr>
            <p:cNvPr id="20" name="圆角矩形 18">
              <a:extLst>
                <a:ext uri="{FF2B5EF4-FFF2-40B4-BE49-F238E27FC236}">
                  <a16:creationId xmlns:a16="http://schemas.microsoft.com/office/drawing/2014/main" xmlns="" id="{1D66E65D-8494-4105-9AD6-402222C601D3}"/>
                </a:ext>
              </a:extLst>
            </p:cNvPr>
            <p:cNvSpPr/>
            <p:nvPr/>
          </p:nvSpPr>
          <p:spPr>
            <a:xfrm rot="1115351">
              <a:off x="6165724" y="2392816"/>
              <a:ext cx="251941" cy="127883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endParaRPr>
            </a:p>
          </p:txBody>
        </p:sp>
        <p:sp>
          <p:nvSpPr>
            <p:cNvPr id="21" name="矩形 5">
              <a:extLst>
                <a:ext uri="{FF2B5EF4-FFF2-40B4-BE49-F238E27FC236}">
                  <a16:creationId xmlns:a16="http://schemas.microsoft.com/office/drawing/2014/main" xmlns="" id="{45484D8E-1A7D-4CD5-90A2-B6324120B313}"/>
                </a:ext>
              </a:extLst>
            </p:cNvPr>
            <p:cNvSpPr/>
            <p:nvPr/>
          </p:nvSpPr>
          <p:spPr>
            <a:xfrm>
              <a:off x="5762633" y="3177794"/>
              <a:ext cx="553114" cy="1061792"/>
            </a:xfrm>
            <a:custGeom>
              <a:avLst/>
              <a:gdLst>
                <a:gd name="connsiteX0" fmla="*/ 0 w 682580"/>
                <a:gd name="connsiteY0" fmla="*/ 0 h 1171977"/>
                <a:gd name="connsiteX1" fmla="*/ 682580 w 682580"/>
                <a:gd name="connsiteY1" fmla="*/ 0 h 1171977"/>
                <a:gd name="connsiteX2" fmla="*/ 682580 w 682580"/>
                <a:gd name="connsiteY2" fmla="*/ 1171977 h 1171977"/>
                <a:gd name="connsiteX3" fmla="*/ 0 w 682580"/>
                <a:gd name="connsiteY3" fmla="*/ 1171977 h 1171977"/>
                <a:gd name="connsiteX4" fmla="*/ 0 w 682580"/>
                <a:gd name="connsiteY4" fmla="*/ 0 h 1171977"/>
                <a:gd name="connsiteX0-1" fmla="*/ 167425 w 682580"/>
                <a:gd name="connsiteY0-2" fmla="*/ 0 h 1236372"/>
                <a:gd name="connsiteX1-3" fmla="*/ 682580 w 682580"/>
                <a:gd name="connsiteY1-4" fmla="*/ 64395 h 1236372"/>
                <a:gd name="connsiteX2-5" fmla="*/ 682580 w 682580"/>
                <a:gd name="connsiteY2-6" fmla="*/ 1236372 h 1236372"/>
                <a:gd name="connsiteX3-7" fmla="*/ 0 w 682580"/>
                <a:gd name="connsiteY3-8" fmla="*/ 1236372 h 1236372"/>
                <a:gd name="connsiteX4-9" fmla="*/ 167425 w 682580"/>
                <a:gd name="connsiteY4-10" fmla="*/ 0 h 1236372"/>
                <a:gd name="connsiteX0-11" fmla="*/ 167425 w 682580"/>
                <a:gd name="connsiteY0-12" fmla="*/ 0 h 1236372"/>
                <a:gd name="connsiteX1-13" fmla="*/ 473576 w 682580"/>
                <a:gd name="connsiteY1-14" fmla="*/ 195868 h 1236372"/>
                <a:gd name="connsiteX2-15" fmla="*/ 682580 w 682580"/>
                <a:gd name="connsiteY2-16" fmla="*/ 1236372 h 1236372"/>
                <a:gd name="connsiteX3-17" fmla="*/ 0 w 682580"/>
                <a:gd name="connsiteY3-18" fmla="*/ 1236372 h 1236372"/>
                <a:gd name="connsiteX4-19" fmla="*/ 167425 w 682580"/>
                <a:gd name="connsiteY4-20" fmla="*/ 0 h 1236372"/>
                <a:gd name="connsiteX0-21" fmla="*/ 167425 w 682580"/>
                <a:gd name="connsiteY0-22" fmla="*/ 0 h 1236372"/>
                <a:gd name="connsiteX1-23" fmla="*/ 601300 w 682580"/>
                <a:gd name="connsiteY1-24" fmla="*/ 469768 h 1236372"/>
                <a:gd name="connsiteX2-25" fmla="*/ 682580 w 682580"/>
                <a:gd name="connsiteY2-26" fmla="*/ 1236372 h 1236372"/>
                <a:gd name="connsiteX3-27" fmla="*/ 0 w 682580"/>
                <a:gd name="connsiteY3-28" fmla="*/ 1236372 h 1236372"/>
                <a:gd name="connsiteX4-29" fmla="*/ 167425 w 682580"/>
                <a:gd name="connsiteY4-30" fmla="*/ 0 h 1236372"/>
              </a:gdLst>
              <a:ahLst/>
              <a:cxnLst>
                <a:cxn ang="0">
                  <a:pos x="connsiteX0-21" y="connsiteY0-22"/>
                </a:cxn>
                <a:cxn ang="0">
                  <a:pos x="connsiteX1-23" y="connsiteY1-24"/>
                </a:cxn>
                <a:cxn ang="0">
                  <a:pos x="connsiteX2-25" y="connsiteY2-26"/>
                </a:cxn>
                <a:cxn ang="0">
                  <a:pos x="connsiteX3-27" y="connsiteY3-28"/>
                </a:cxn>
                <a:cxn ang="0">
                  <a:pos x="connsiteX4-29" y="connsiteY4-30"/>
                </a:cxn>
              </a:cxnLst>
              <a:rect l="l" t="t" r="r" b="b"/>
              <a:pathLst>
                <a:path w="682580" h="1236372">
                  <a:moveTo>
                    <a:pt x="167425" y="0"/>
                  </a:moveTo>
                  <a:lnTo>
                    <a:pt x="601300" y="469768"/>
                  </a:lnTo>
                  <a:lnTo>
                    <a:pt x="682580" y="1236372"/>
                  </a:lnTo>
                  <a:lnTo>
                    <a:pt x="0" y="1236372"/>
                  </a:lnTo>
                  <a:lnTo>
                    <a:pt x="16742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endParaRPr>
            </a:p>
          </p:txBody>
        </p:sp>
        <p:sp>
          <p:nvSpPr>
            <p:cNvPr id="22" name="圆角矩形 20">
              <a:extLst>
                <a:ext uri="{FF2B5EF4-FFF2-40B4-BE49-F238E27FC236}">
                  <a16:creationId xmlns:a16="http://schemas.microsoft.com/office/drawing/2014/main" xmlns="" id="{C8807BFE-CA9F-42E6-ABF9-9CF3F7A6EC36}"/>
                </a:ext>
              </a:extLst>
            </p:cNvPr>
            <p:cNvSpPr/>
            <p:nvPr/>
          </p:nvSpPr>
          <p:spPr>
            <a:xfrm rot="2208308">
              <a:off x="6324581" y="2449241"/>
              <a:ext cx="254649" cy="114922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endParaRPr>
            </a:p>
          </p:txBody>
        </p:sp>
        <p:sp>
          <p:nvSpPr>
            <p:cNvPr id="23" name="矩形 5">
              <a:extLst>
                <a:ext uri="{FF2B5EF4-FFF2-40B4-BE49-F238E27FC236}">
                  <a16:creationId xmlns:a16="http://schemas.microsoft.com/office/drawing/2014/main" xmlns="" id="{BA20E4D4-1BBC-414B-BDC9-D013F7B225F9}"/>
                </a:ext>
              </a:extLst>
            </p:cNvPr>
            <p:cNvSpPr/>
            <p:nvPr/>
          </p:nvSpPr>
          <p:spPr>
            <a:xfrm rot="794223">
              <a:off x="6528406" y="3228030"/>
              <a:ext cx="553114" cy="968221"/>
            </a:xfrm>
            <a:custGeom>
              <a:avLst/>
              <a:gdLst>
                <a:gd name="connsiteX0" fmla="*/ 0 w 682580"/>
                <a:gd name="connsiteY0" fmla="*/ 0 h 1171977"/>
                <a:gd name="connsiteX1" fmla="*/ 682580 w 682580"/>
                <a:gd name="connsiteY1" fmla="*/ 0 h 1171977"/>
                <a:gd name="connsiteX2" fmla="*/ 682580 w 682580"/>
                <a:gd name="connsiteY2" fmla="*/ 1171977 h 1171977"/>
                <a:gd name="connsiteX3" fmla="*/ 0 w 682580"/>
                <a:gd name="connsiteY3" fmla="*/ 1171977 h 1171977"/>
                <a:gd name="connsiteX4" fmla="*/ 0 w 682580"/>
                <a:gd name="connsiteY4" fmla="*/ 0 h 1171977"/>
                <a:gd name="connsiteX0-1" fmla="*/ 167425 w 682580"/>
                <a:gd name="connsiteY0-2" fmla="*/ 0 h 1236372"/>
                <a:gd name="connsiteX1-3" fmla="*/ 682580 w 682580"/>
                <a:gd name="connsiteY1-4" fmla="*/ 64395 h 1236372"/>
                <a:gd name="connsiteX2-5" fmla="*/ 682580 w 682580"/>
                <a:gd name="connsiteY2-6" fmla="*/ 1236372 h 1236372"/>
                <a:gd name="connsiteX3-7" fmla="*/ 0 w 682580"/>
                <a:gd name="connsiteY3-8" fmla="*/ 1236372 h 1236372"/>
                <a:gd name="connsiteX4-9" fmla="*/ 167425 w 682580"/>
                <a:gd name="connsiteY4-10" fmla="*/ 0 h 1236372"/>
                <a:gd name="connsiteX0-11" fmla="*/ 287405 w 682580"/>
                <a:gd name="connsiteY0-12" fmla="*/ 0 h 1475073"/>
                <a:gd name="connsiteX1-13" fmla="*/ 682580 w 682580"/>
                <a:gd name="connsiteY1-14" fmla="*/ 303096 h 1475073"/>
                <a:gd name="connsiteX2-15" fmla="*/ 682580 w 682580"/>
                <a:gd name="connsiteY2-16" fmla="*/ 1475073 h 1475073"/>
                <a:gd name="connsiteX3-17" fmla="*/ 0 w 682580"/>
                <a:gd name="connsiteY3-18" fmla="*/ 1475073 h 1475073"/>
                <a:gd name="connsiteX4-19" fmla="*/ 287405 w 682580"/>
                <a:gd name="connsiteY4-20" fmla="*/ 0 h 1475073"/>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682580" h="1475073">
                  <a:moveTo>
                    <a:pt x="287405" y="0"/>
                  </a:moveTo>
                  <a:lnTo>
                    <a:pt x="682580" y="303096"/>
                  </a:lnTo>
                  <a:lnTo>
                    <a:pt x="682580" y="1475073"/>
                  </a:lnTo>
                  <a:lnTo>
                    <a:pt x="0" y="1475073"/>
                  </a:lnTo>
                  <a:lnTo>
                    <a:pt x="28740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endParaRPr>
            </a:p>
          </p:txBody>
        </p:sp>
        <p:sp>
          <p:nvSpPr>
            <p:cNvPr id="24" name="圆角矩形 22">
              <a:extLst>
                <a:ext uri="{FF2B5EF4-FFF2-40B4-BE49-F238E27FC236}">
                  <a16:creationId xmlns:a16="http://schemas.microsoft.com/office/drawing/2014/main" xmlns="" id="{3DBB3A7A-8E37-40D7-9FF5-2955D7DDC2C7}"/>
                </a:ext>
              </a:extLst>
            </p:cNvPr>
            <p:cNvSpPr/>
            <p:nvPr/>
          </p:nvSpPr>
          <p:spPr>
            <a:xfrm rot="5836768">
              <a:off x="7030733" y="3526746"/>
              <a:ext cx="233550" cy="68920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endParaRPr>
            </a:p>
          </p:txBody>
        </p:sp>
        <p:sp>
          <p:nvSpPr>
            <p:cNvPr id="25" name="圆角矩形 23">
              <a:extLst>
                <a:ext uri="{FF2B5EF4-FFF2-40B4-BE49-F238E27FC236}">
                  <a16:creationId xmlns:a16="http://schemas.microsoft.com/office/drawing/2014/main" xmlns="" id="{5C2DB305-DAD2-4EE8-993A-21D1CDF6DBD3}"/>
                </a:ext>
              </a:extLst>
            </p:cNvPr>
            <p:cNvSpPr/>
            <p:nvPr/>
          </p:nvSpPr>
          <p:spPr>
            <a:xfrm rot="509839">
              <a:off x="6451611" y="3921781"/>
              <a:ext cx="248088" cy="641311"/>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endParaRPr>
            </a:p>
          </p:txBody>
        </p:sp>
        <p:sp>
          <p:nvSpPr>
            <p:cNvPr id="26" name="圆角矩形 24">
              <a:extLst>
                <a:ext uri="{FF2B5EF4-FFF2-40B4-BE49-F238E27FC236}">
                  <a16:creationId xmlns:a16="http://schemas.microsoft.com/office/drawing/2014/main" xmlns="" id="{F80DB94F-2680-41D8-93B2-6A6A1B6A930B}"/>
                </a:ext>
              </a:extLst>
            </p:cNvPr>
            <p:cNvSpPr/>
            <p:nvPr/>
          </p:nvSpPr>
          <p:spPr>
            <a:xfrm rot="1196737">
              <a:off x="6372904" y="4303949"/>
              <a:ext cx="242232" cy="56139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endParaRPr>
            </a:p>
          </p:txBody>
        </p:sp>
        <p:sp>
          <p:nvSpPr>
            <p:cNvPr id="27" name="圆角矩形 25">
              <a:extLst>
                <a:ext uri="{FF2B5EF4-FFF2-40B4-BE49-F238E27FC236}">
                  <a16:creationId xmlns:a16="http://schemas.microsoft.com/office/drawing/2014/main" xmlns="" id="{4E127ECA-E572-46D1-99A2-0432CA535AD4}"/>
                </a:ext>
              </a:extLst>
            </p:cNvPr>
            <p:cNvSpPr/>
            <p:nvPr/>
          </p:nvSpPr>
          <p:spPr>
            <a:xfrm rot="9644826">
              <a:off x="6672480" y="3836835"/>
              <a:ext cx="233550" cy="69263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endParaRPr>
            </a:p>
          </p:txBody>
        </p:sp>
        <p:sp>
          <p:nvSpPr>
            <p:cNvPr id="28" name="圆角矩形 26">
              <a:extLst>
                <a:ext uri="{FF2B5EF4-FFF2-40B4-BE49-F238E27FC236}">
                  <a16:creationId xmlns:a16="http://schemas.microsoft.com/office/drawing/2014/main" xmlns="" id="{F7D12302-F55F-4081-BF97-72DF507268E0}"/>
                </a:ext>
              </a:extLst>
            </p:cNvPr>
            <p:cNvSpPr/>
            <p:nvPr/>
          </p:nvSpPr>
          <p:spPr>
            <a:xfrm rot="11324641">
              <a:off x="6712646" y="4276500"/>
              <a:ext cx="243753" cy="59091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endParaRPr>
            </a:p>
          </p:txBody>
        </p:sp>
        <p:sp>
          <p:nvSpPr>
            <p:cNvPr id="29" name="圆角矩形 27">
              <a:extLst>
                <a:ext uri="{FF2B5EF4-FFF2-40B4-BE49-F238E27FC236}">
                  <a16:creationId xmlns:a16="http://schemas.microsoft.com/office/drawing/2014/main" xmlns="" id="{203DC095-5FD3-48C5-B8C1-B22953018EA8}"/>
                </a:ext>
              </a:extLst>
            </p:cNvPr>
            <p:cNvSpPr/>
            <p:nvPr/>
          </p:nvSpPr>
          <p:spPr>
            <a:xfrm rot="12708901">
              <a:off x="7375200" y="3413107"/>
              <a:ext cx="233550" cy="62530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endParaRPr>
            </a:p>
          </p:txBody>
        </p:sp>
        <p:sp>
          <p:nvSpPr>
            <p:cNvPr id="30" name="椭圆 29">
              <a:extLst>
                <a:ext uri="{FF2B5EF4-FFF2-40B4-BE49-F238E27FC236}">
                  <a16:creationId xmlns:a16="http://schemas.microsoft.com/office/drawing/2014/main" xmlns="" id="{C2C25FB0-BA12-4ED2-BB93-EF7CAC62AB1F}"/>
                </a:ext>
              </a:extLst>
            </p:cNvPr>
            <p:cNvSpPr/>
            <p:nvPr/>
          </p:nvSpPr>
          <p:spPr>
            <a:xfrm>
              <a:off x="6847276" y="3204429"/>
              <a:ext cx="521990" cy="5219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endParaRPr>
            </a:p>
          </p:txBody>
        </p:sp>
        <p:sp>
          <p:nvSpPr>
            <p:cNvPr id="31" name="圆角矩形 29">
              <a:extLst>
                <a:ext uri="{FF2B5EF4-FFF2-40B4-BE49-F238E27FC236}">
                  <a16:creationId xmlns:a16="http://schemas.microsoft.com/office/drawing/2014/main" xmlns="" id="{D3AA02B9-D99E-4290-B2D6-D4BB34CC245B}"/>
                </a:ext>
              </a:extLst>
            </p:cNvPr>
            <p:cNvSpPr/>
            <p:nvPr/>
          </p:nvSpPr>
          <p:spPr>
            <a:xfrm rot="692939">
              <a:off x="6760874" y="2731020"/>
              <a:ext cx="233550" cy="98461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endParaRPr>
            </a:p>
          </p:txBody>
        </p:sp>
        <p:sp>
          <p:nvSpPr>
            <p:cNvPr id="32" name="圆角矩形 30">
              <a:extLst>
                <a:ext uri="{FF2B5EF4-FFF2-40B4-BE49-F238E27FC236}">
                  <a16:creationId xmlns:a16="http://schemas.microsoft.com/office/drawing/2014/main" xmlns="" id="{386BD5F9-5B28-456B-B4BF-24F9826718A6}"/>
                </a:ext>
              </a:extLst>
            </p:cNvPr>
            <p:cNvSpPr/>
            <p:nvPr/>
          </p:nvSpPr>
          <p:spPr>
            <a:xfrm rot="9644826">
              <a:off x="6031984" y="3880690"/>
              <a:ext cx="233550" cy="69263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endParaRPr>
            </a:p>
          </p:txBody>
        </p:sp>
        <p:sp>
          <p:nvSpPr>
            <p:cNvPr id="33" name="圆角矩形 31">
              <a:extLst>
                <a:ext uri="{FF2B5EF4-FFF2-40B4-BE49-F238E27FC236}">
                  <a16:creationId xmlns:a16="http://schemas.microsoft.com/office/drawing/2014/main" xmlns="" id="{E011A716-7979-439A-95E3-AD5D90A1654C}"/>
                </a:ext>
              </a:extLst>
            </p:cNvPr>
            <p:cNvSpPr/>
            <p:nvPr/>
          </p:nvSpPr>
          <p:spPr>
            <a:xfrm rot="11324641">
              <a:off x="6081558" y="4329763"/>
              <a:ext cx="243753" cy="59091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endParaRPr>
            </a:p>
          </p:txBody>
        </p:sp>
        <p:sp>
          <p:nvSpPr>
            <p:cNvPr id="34" name="圆角矩形 32">
              <a:extLst>
                <a:ext uri="{FF2B5EF4-FFF2-40B4-BE49-F238E27FC236}">
                  <a16:creationId xmlns:a16="http://schemas.microsoft.com/office/drawing/2014/main" xmlns="" id="{AC751896-9922-42E5-B505-9DBC2B870951}"/>
                </a:ext>
              </a:extLst>
            </p:cNvPr>
            <p:cNvSpPr/>
            <p:nvPr/>
          </p:nvSpPr>
          <p:spPr>
            <a:xfrm rot="208816">
              <a:off x="5814607" y="3442086"/>
              <a:ext cx="248088" cy="115513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endParaRPr>
            </a:p>
          </p:txBody>
        </p:sp>
        <p:sp>
          <p:nvSpPr>
            <p:cNvPr id="35" name="圆角矩形 33">
              <a:extLst>
                <a:ext uri="{FF2B5EF4-FFF2-40B4-BE49-F238E27FC236}">
                  <a16:creationId xmlns:a16="http://schemas.microsoft.com/office/drawing/2014/main" xmlns="" id="{E3B2F9EF-CCA3-4125-A89A-DD45A9A46339}"/>
                </a:ext>
              </a:extLst>
            </p:cNvPr>
            <p:cNvSpPr/>
            <p:nvPr/>
          </p:nvSpPr>
          <p:spPr>
            <a:xfrm rot="1196737">
              <a:off x="5728916" y="4369071"/>
              <a:ext cx="235300" cy="56139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endParaRPr>
            </a:p>
          </p:txBody>
        </p:sp>
        <p:sp>
          <p:nvSpPr>
            <p:cNvPr id="36" name="椭圆 35">
              <a:extLst>
                <a:ext uri="{FF2B5EF4-FFF2-40B4-BE49-F238E27FC236}">
                  <a16:creationId xmlns:a16="http://schemas.microsoft.com/office/drawing/2014/main" xmlns="" id="{79F5E898-9B15-461B-A335-CCA9FE85C8B2}"/>
                </a:ext>
              </a:extLst>
            </p:cNvPr>
            <p:cNvSpPr/>
            <p:nvPr/>
          </p:nvSpPr>
          <p:spPr>
            <a:xfrm>
              <a:off x="5733591" y="2936222"/>
              <a:ext cx="521990" cy="5219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endParaRPr>
            </a:p>
          </p:txBody>
        </p:sp>
        <p:sp>
          <p:nvSpPr>
            <p:cNvPr id="37" name="矩形 5">
              <a:extLst>
                <a:ext uri="{FF2B5EF4-FFF2-40B4-BE49-F238E27FC236}">
                  <a16:creationId xmlns:a16="http://schemas.microsoft.com/office/drawing/2014/main" xmlns="" id="{843BB9FB-6E33-44F8-B29F-7797DC3B33F1}"/>
                </a:ext>
              </a:extLst>
            </p:cNvPr>
            <p:cNvSpPr/>
            <p:nvPr/>
          </p:nvSpPr>
          <p:spPr>
            <a:xfrm>
              <a:off x="5227430" y="3308041"/>
              <a:ext cx="618978" cy="1053862"/>
            </a:xfrm>
            <a:custGeom>
              <a:avLst/>
              <a:gdLst>
                <a:gd name="connsiteX0" fmla="*/ 0 w 682580"/>
                <a:gd name="connsiteY0" fmla="*/ 0 h 1171977"/>
                <a:gd name="connsiteX1" fmla="*/ 682580 w 682580"/>
                <a:gd name="connsiteY1" fmla="*/ 0 h 1171977"/>
                <a:gd name="connsiteX2" fmla="*/ 682580 w 682580"/>
                <a:gd name="connsiteY2" fmla="*/ 1171977 h 1171977"/>
                <a:gd name="connsiteX3" fmla="*/ 0 w 682580"/>
                <a:gd name="connsiteY3" fmla="*/ 1171977 h 1171977"/>
                <a:gd name="connsiteX4" fmla="*/ 0 w 682580"/>
                <a:gd name="connsiteY4" fmla="*/ 0 h 1171977"/>
                <a:gd name="connsiteX0-1" fmla="*/ 167425 w 682580"/>
                <a:gd name="connsiteY0-2" fmla="*/ 0 h 1236372"/>
                <a:gd name="connsiteX1-3" fmla="*/ 682580 w 682580"/>
                <a:gd name="connsiteY1-4" fmla="*/ 64395 h 1236372"/>
                <a:gd name="connsiteX2-5" fmla="*/ 682580 w 682580"/>
                <a:gd name="connsiteY2-6" fmla="*/ 1236372 h 1236372"/>
                <a:gd name="connsiteX3-7" fmla="*/ 0 w 682580"/>
                <a:gd name="connsiteY3-8" fmla="*/ 1236372 h 1236372"/>
                <a:gd name="connsiteX4-9" fmla="*/ 167425 w 682580"/>
                <a:gd name="connsiteY4-10" fmla="*/ 0 h 1236372"/>
                <a:gd name="connsiteX0-11" fmla="*/ 167425 w 682580"/>
                <a:gd name="connsiteY0-12" fmla="*/ 0 h 1236372"/>
                <a:gd name="connsiteX1-13" fmla="*/ 545946 w 682580"/>
                <a:gd name="connsiteY1-14" fmla="*/ 86330 h 1236372"/>
                <a:gd name="connsiteX2-15" fmla="*/ 682580 w 682580"/>
                <a:gd name="connsiteY2-16" fmla="*/ 1236372 h 1236372"/>
                <a:gd name="connsiteX3-17" fmla="*/ 0 w 682580"/>
                <a:gd name="connsiteY3-18" fmla="*/ 1236372 h 1236372"/>
                <a:gd name="connsiteX4-19" fmla="*/ 167425 w 682580"/>
                <a:gd name="connsiteY4-20" fmla="*/ 0 h 1236372"/>
                <a:gd name="connsiteX0-21" fmla="*/ 248704 w 763859"/>
                <a:gd name="connsiteY0-22" fmla="*/ 0 h 1306351"/>
                <a:gd name="connsiteX1-23" fmla="*/ 627225 w 763859"/>
                <a:gd name="connsiteY1-24" fmla="*/ 86330 h 1306351"/>
                <a:gd name="connsiteX2-25" fmla="*/ 763859 w 763859"/>
                <a:gd name="connsiteY2-26" fmla="*/ 1236372 h 1306351"/>
                <a:gd name="connsiteX3-27" fmla="*/ 0 w 763859"/>
                <a:gd name="connsiteY3-28" fmla="*/ 1306351 h 1306351"/>
                <a:gd name="connsiteX4-29" fmla="*/ 248704 w 763859"/>
                <a:gd name="connsiteY4-30" fmla="*/ 0 h 1306351"/>
              </a:gdLst>
              <a:ahLst/>
              <a:cxnLst>
                <a:cxn ang="0">
                  <a:pos x="connsiteX0-21" y="connsiteY0-22"/>
                </a:cxn>
                <a:cxn ang="0">
                  <a:pos x="connsiteX1-23" y="connsiteY1-24"/>
                </a:cxn>
                <a:cxn ang="0">
                  <a:pos x="connsiteX2-25" y="connsiteY2-26"/>
                </a:cxn>
                <a:cxn ang="0">
                  <a:pos x="connsiteX3-27" y="connsiteY3-28"/>
                </a:cxn>
                <a:cxn ang="0">
                  <a:pos x="connsiteX4-29" y="connsiteY4-30"/>
                </a:cxn>
              </a:cxnLst>
              <a:rect l="l" t="t" r="r" b="b"/>
              <a:pathLst>
                <a:path w="763859" h="1306351">
                  <a:moveTo>
                    <a:pt x="248704" y="0"/>
                  </a:moveTo>
                  <a:lnTo>
                    <a:pt x="627225" y="86330"/>
                  </a:lnTo>
                  <a:lnTo>
                    <a:pt x="763859" y="1236372"/>
                  </a:lnTo>
                  <a:lnTo>
                    <a:pt x="0" y="1306351"/>
                  </a:lnTo>
                  <a:lnTo>
                    <a:pt x="24870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endParaRPr>
            </a:p>
          </p:txBody>
        </p:sp>
        <p:sp>
          <p:nvSpPr>
            <p:cNvPr id="38" name="圆角矩形 36">
              <a:extLst>
                <a:ext uri="{FF2B5EF4-FFF2-40B4-BE49-F238E27FC236}">
                  <a16:creationId xmlns:a16="http://schemas.microsoft.com/office/drawing/2014/main" xmlns="" id="{04877D63-0E93-4424-8DDE-9D6F8C5E80B4}"/>
                </a:ext>
              </a:extLst>
            </p:cNvPr>
            <p:cNvSpPr/>
            <p:nvPr/>
          </p:nvSpPr>
          <p:spPr>
            <a:xfrm rot="1387365">
              <a:off x="5675844" y="2342564"/>
              <a:ext cx="263947" cy="11968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endParaRPr>
            </a:p>
          </p:txBody>
        </p:sp>
        <p:sp>
          <p:nvSpPr>
            <p:cNvPr id="39" name="圆角矩形 37">
              <a:extLst>
                <a:ext uri="{FF2B5EF4-FFF2-40B4-BE49-F238E27FC236}">
                  <a16:creationId xmlns:a16="http://schemas.microsoft.com/office/drawing/2014/main" xmlns="" id="{6BEF04B0-2EBD-42BB-A88C-532EA3FB7B2C}"/>
                </a:ext>
              </a:extLst>
            </p:cNvPr>
            <p:cNvSpPr/>
            <p:nvPr/>
          </p:nvSpPr>
          <p:spPr>
            <a:xfrm rot="1196737">
              <a:off x="5257813" y="4498682"/>
              <a:ext cx="235300" cy="56139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endParaRPr>
            </a:p>
          </p:txBody>
        </p:sp>
        <p:sp>
          <p:nvSpPr>
            <p:cNvPr id="40" name="圆角矩形 38">
              <a:extLst>
                <a:ext uri="{FF2B5EF4-FFF2-40B4-BE49-F238E27FC236}">
                  <a16:creationId xmlns:a16="http://schemas.microsoft.com/office/drawing/2014/main" xmlns="" id="{83C0A671-CBD9-450B-8A9E-5F75CF363FC1}"/>
                </a:ext>
              </a:extLst>
            </p:cNvPr>
            <p:cNvSpPr/>
            <p:nvPr/>
          </p:nvSpPr>
          <p:spPr>
            <a:xfrm rot="9644826">
              <a:off x="5604815" y="3862868"/>
              <a:ext cx="233550" cy="69263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endParaRPr>
            </a:p>
          </p:txBody>
        </p:sp>
        <p:sp>
          <p:nvSpPr>
            <p:cNvPr id="41" name="圆角矩形 39">
              <a:extLst>
                <a:ext uri="{FF2B5EF4-FFF2-40B4-BE49-F238E27FC236}">
                  <a16:creationId xmlns:a16="http://schemas.microsoft.com/office/drawing/2014/main" xmlns="" id="{50C1BBA5-C848-444F-A32A-D20797A6166F}"/>
                </a:ext>
              </a:extLst>
            </p:cNvPr>
            <p:cNvSpPr/>
            <p:nvPr/>
          </p:nvSpPr>
          <p:spPr>
            <a:xfrm rot="11324641">
              <a:off x="5654389" y="4330760"/>
              <a:ext cx="243753" cy="59091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endParaRPr>
            </a:p>
          </p:txBody>
        </p:sp>
        <p:sp>
          <p:nvSpPr>
            <p:cNvPr id="42" name="椭圆 41">
              <a:extLst>
                <a:ext uri="{FF2B5EF4-FFF2-40B4-BE49-F238E27FC236}">
                  <a16:creationId xmlns:a16="http://schemas.microsoft.com/office/drawing/2014/main" xmlns="" id="{C751FC86-1CA9-4E22-A5FE-A81B538880AC}"/>
                </a:ext>
              </a:extLst>
            </p:cNvPr>
            <p:cNvSpPr/>
            <p:nvPr/>
          </p:nvSpPr>
          <p:spPr>
            <a:xfrm>
              <a:off x="5213130" y="2921916"/>
              <a:ext cx="521990" cy="5219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endParaRPr>
            </a:p>
          </p:txBody>
        </p:sp>
        <p:sp>
          <p:nvSpPr>
            <p:cNvPr id="43" name="矩形 42">
              <a:extLst>
                <a:ext uri="{FF2B5EF4-FFF2-40B4-BE49-F238E27FC236}">
                  <a16:creationId xmlns:a16="http://schemas.microsoft.com/office/drawing/2014/main" xmlns="" id="{89F3D4B9-9DB1-423A-8079-E62CF03909EE}"/>
                </a:ext>
              </a:extLst>
            </p:cNvPr>
            <p:cNvSpPr/>
            <p:nvPr/>
          </p:nvSpPr>
          <p:spPr>
            <a:xfrm rot="2887028">
              <a:off x="4609081" y="2904121"/>
              <a:ext cx="5087865" cy="928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endParaRPr>
            </a:p>
          </p:txBody>
        </p:sp>
        <p:sp>
          <p:nvSpPr>
            <p:cNvPr id="52" name="任意多边形 42">
              <a:extLst>
                <a:ext uri="{FF2B5EF4-FFF2-40B4-BE49-F238E27FC236}">
                  <a16:creationId xmlns:a16="http://schemas.microsoft.com/office/drawing/2014/main" xmlns="" id="{C17A37E9-1985-4E83-A91F-C0DD97C46854}"/>
                </a:ext>
              </a:extLst>
            </p:cNvPr>
            <p:cNvSpPr/>
            <p:nvPr/>
          </p:nvSpPr>
          <p:spPr>
            <a:xfrm>
              <a:off x="5501314" y="801316"/>
              <a:ext cx="3179117" cy="1526024"/>
            </a:xfrm>
            <a:custGeom>
              <a:avLst/>
              <a:gdLst>
                <a:gd name="connsiteX0" fmla="*/ 10078 w 4175105"/>
                <a:gd name="connsiteY0" fmla="*/ 314843 h 2004112"/>
                <a:gd name="connsiteX1" fmla="*/ 130000 w 4175105"/>
                <a:gd name="connsiteY1" fmla="*/ 239892 h 2004112"/>
                <a:gd name="connsiteX2" fmla="*/ 924478 w 4175105"/>
                <a:gd name="connsiteY2" fmla="*/ 49 h 2004112"/>
                <a:gd name="connsiteX3" fmla="*/ 2273593 w 4175105"/>
                <a:gd name="connsiteY3" fmla="*/ 224902 h 2004112"/>
                <a:gd name="connsiteX4" fmla="*/ 2933160 w 4175105"/>
                <a:gd name="connsiteY4" fmla="*/ 15039 h 2004112"/>
                <a:gd name="connsiteX5" fmla="*/ 3787600 w 4175105"/>
                <a:gd name="connsiteY5" fmla="*/ 60010 h 2004112"/>
                <a:gd name="connsiteX6" fmla="*/ 3847560 w 4175105"/>
                <a:gd name="connsiteY6" fmla="*/ 404784 h 2004112"/>
                <a:gd name="connsiteX7" fmla="*/ 4162354 w 4175105"/>
                <a:gd name="connsiteY7" fmla="*/ 824508 h 2004112"/>
                <a:gd name="connsiteX8" fmla="*/ 4102393 w 4175105"/>
                <a:gd name="connsiteY8" fmla="*/ 1409125 h 2004112"/>
                <a:gd name="connsiteX9" fmla="*/ 3997462 w 4175105"/>
                <a:gd name="connsiteY9" fmla="*/ 1514056 h 2004112"/>
                <a:gd name="connsiteX10" fmla="*/ 3622708 w 4175105"/>
                <a:gd name="connsiteY10" fmla="*/ 1544036 h 2004112"/>
                <a:gd name="connsiteX11" fmla="*/ 2753278 w 4175105"/>
                <a:gd name="connsiteY11" fmla="*/ 1993741 h 2004112"/>
                <a:gd name="connsiteX12" fmla="*/ 2573396 w 4175105"/>
                <a:gd name="connsiteY12" fmla="*/ 1858830 h 2004112"/>
                <a:gd name="connsiteX13" fmla="*/ 2018760 w 4175105"/>
                <a:gd name="connsiteY13" fmla="*/ 1843839 h 2004112"/>
                <a:gd name="connsiteX14" fmla="*/ 1524085 w 4175105"/>
                <a:gd name="connsiteY14" fmla="*/ 1933780 h 2004112"/>
                <a:gd name="connsiteX15" fmla="*/ 1359193 w 4175105"/>
                <a:gd name="connsiteY15" fmla="*/ 1918790 h 2004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175105" h="2004112">
                  <a:moveTo>
                    <a:pt x="10078" y="314843"/>
                  </a:moveTo>
                  <a:cubicBezTo>
                    <a:pt x="-6161" y="303600"/>
                    <a:pt x="-22400" y="292358"/>
                    <a:pt x="130000" y="239892"/>
                  </a:cubicBezTo>
                  <a:cubicBezTo>
                    <a:pt x="282400" y="187426"/>
                    <a:pt x="567213" y="2547"/>
                    <a:pt x="924478" y="49"/>
                  </a:cubicBezTo>
                  <a:cubicBezTo>
                    <a:pt x="1281743" y="-2449"/>
                    <a:pt x="1938813" y="222404"/>
                    <a:pt x="2273593" y="224902"/>
                  </a:cubicBezTo>
                  <a:cubicBezTo>
                    <a:pt x="2608373" y="227400"/>
                    <a:pt x="2680826" y="42521"/>
                    <a:pt x="2933160" y="15039"/>
                  </a:cubicBezTo>
                  <a:cubicBezTo>
                    <a:pt x="3185494" y="-12443"/>
                    <a:pt x="3635200" y="-4948"/>
                    <a:pt x="3787600" y="60010"/>
                  </a:cubicBezTo>
                  <a:cubicBezTo>
                    <a:pt x="3940000" y="124967"/>
                    <a:pt x="3785101" y="277368"/>
                    <a:pt x="3847560" y="404784"/>
                  </a:cubicBezTo>
                  <a:cubicBezTo>
                    <a:pt x="3910019" y="532200"/>
                    <a:pt x="4119882" y="657118"/>
                    <a:pt x="4162354" y="824508"/>
                  </a:cubicBezTo>
                  <a:cubicBezTo>
                    <a:pt x="4204826" y="991898"/>
                    <a:pt x="4129875" y="1294200"/>
                    <a:pt x="4102393" y="1409125"/>
                  </a:cubicBezTo>
                  <a:cubicBezTo>
                    <a:pt x="4074911" y="1524050"/>
                    <a:pt x="4077410" y="1491571"/>
                    <a:pt x="3997462" y="1514056"/>
                  </a:cubicBezTo>
                  <a:cubicBezTo>
                    <a:pt x="3917514" y="1536541"/>
                    <a:pt x="3830072" y="1464089"/>
                    <a:pt x="3622708" y="1544036"/>
                  </a:cubicBezTo>
                  <a:cubicBezTo>
                    <a:pt x="3415344" y="1623983"/>
                    <a:pt x="2928163" y="1941275"/>
                    <a:pt x="2753278" y="1993741"/>
                  </a:cubicBezTo>
                  <a:cubicBezTo>
                    <a:pt x="2578393" y="2046207"/>
                    <a:pt x="2695816" y="1883814"/>
                    <a:pt x="2573396" y="1858830"/>
                  </a:cubicBezTo>
                  <a:cubicBezTo>
                    <a:pt x="2450976" y="1833846"/>
                    <a:pt x="2193645" y="1831347"/>
                    <a:pt x="2018760" y="1843839"/>
                  </a:cubicBezTo>
                  <a:cubicBezTo>
                    <a:pt x="1843875" y="1856331"/>
                    <a:pt x="1634013" y="1921288"/>
                    <a:pt x="1524085" y="1933780"/>
                  </a:cubicBezTo>
                  <a:cubicBezTo>
                    <a:pt x="1414157" y="1946272"/>
                    <a:pt x="1386675" y="1932531"/>
                    <a:pt x="1359193" y="1918790"/>
                  </a:cubicBezTo>
                </a:path>
              </a:pathLst>
            </a:custGeom>
            <a:solidFill>
              <a:srgbClr val="FF0000">
                <a:alpha val="5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bg1"/>
                </a:solidFill>
              </a:endParaRPr>
            </a:p>
          </p:txBody>
        </p:sp>
        <p:sp>
          <p:nvSpPr>
            <p:cNvPr id="45" name="圆角矩形 11">
              <a:extLst>
                <a:ext uri="{FF2B5EF4-FFF2-40B4-BE49-F238E27FC236}">
                  <a16:creationId xmlns:a16="http://schemas.microsoft.com/office/drawing/2014/main" xmlns="" id="{108FD11C-657B-4605-8E9E-D2827665FDE9}"/>
                </a:ext>
              </a:extLst>
            </p:cNvPr>
            <p:cNvSpPr/>
            <p:nvPr/>
          </p:nvSpPr>
          <p:spPr>
            <a:xfrm rot="2027726">
              <a:off x="7953943" y="3562137"/>
              <a:ext cx="221587" cy="72893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endParaRPr>
            </a:p>
          </p:txBody>
        </p:sp>
        <p:sp>
          <p:nvSpPr>
            <p:cNvPr id="46" name="圆角矩形 9">
              <a:extLst>
                <a:ext uri="{FF2B5EF4-FFF2-40B4-BE49-F238E27FC236}">
                  <a16:creationId xmlns:a16="http://schemas.microsoft.com/office/drawing/2014/main" xmlns="" id="{EE84139C-A23F-425F-9B37-025710C3FDA3}"/>
                </a:ext>
              </a:extLst>
            </p:cNvPr>
            <p:cNvSpPr/>
            <p:nvPr/>
          </p:nvSpPr>
          <p:spPr>
            <a:xfrm rot="2989043">
              <a:off x="7701596" y="3954766"/>
              <a:ext cx="221104" cy="52752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endParaRPr>
            </a:p>
          </p:txBody>
        </p:sp>
        <p:sp>
          <p:nvSpPr>
            <p:cNvPr id="47" name="矩形 5">
              <a:extLst>
                <a:ext uri="{FF2B5EF4-FFF2-40B4-BE49-F238E27FC236}">
                  <a16:creationId xmlns:a16="http://schemas.microsoft.com/office/drawing/2014/main" xmlns="" id="{97644AEF-DC34-487A-86DF-31222AAF7CE8}"/>
                </a:ext>
              </a:extLst>
            </p:cNvPr>
            <p:cNvSpPr/>
            <p:nvPr/>
          </p:nvSpPr>
          <p:spPr>
            <a:xfrm rot="795048">
              <a:off x="7940448" y="3199099"/>
              <a:ext cx="519748" cy="824117"/>
            </a:xfrm>
            <a:custGeom>
              <a:avLst/>
              <a:gdLst>
                <a:gd name="connsiteX0" fmla="*/ 0 w 682580"/>
                <a:gd name="connsiteY0" fmla="*/ 0 h 1171977"/>
                <a:gd name="connsiteX1" fmla="*/ 682580 w 682580"/>
                <a:gd name="connsiteY1" fmla="*/ 0 h 1171977"/>
                <a:gd name="connsiteX2" fmla="*/ 682580 w 682580"/>
                <a:gd name="connsiteY2" fmla="*/ 1171977 h 1171977"/>
                <a:gd name="connsiteX3" fmla="*/ 0 w 682580"/>
                <a:gd name="connsiteY3" fmla="*/ 1171977 h 1171977"/>
                <a:gd name="connsiteX4" fmla="*/ 0 w 682580"/>
                <a:gd name="connsiteY4" fmla="*/ 0 h 1171977"/>
                <a:gd name="connsiteX0-1" fmla="*/ 167425 w 682580"/>
                <a:gd name="connsiteY0-2" fmla="*/ 0 h 1236372"/>
                <a:gd name="connsiteX1-3" fmla="*/ 682580 w 682580"/>
                <a:gd name="connsiteY1-4" fmla="*/ 64395 h 1236372"/>
                <a:gd name="connsiteX2-5" fmla="*/ 682580 w 682580"/>
                <a:gd name="connsiteY2-6" fmla="*/ 1236372 h 1236372"/>
                <a:gd name="connsiteX3-7" fmla="*/ 0 w 682580"/>
                <a:gd name="connsiteY3-8" fmla="*/ 1236372 h 1236372"/>
                <a:gd name="connsiteX4-9" fmla="*/ 167425 w 682580"/>
                <a:gd name="connsiteY4-10" fmla="*/ 0 h 1236372"/>
                <a:gd name="connsiteX0-11" fmla="*/ 304052 w 682580"/>
                <a:gd name="connsiteY0-12" fmla="*/ 45486 h 1171976"/>
                <a:gd name="connsiteX1-13" fmla="*/ 682580 w 682580"/>
                <a:gd name="connsiteY1-14" fmla="*/ -1 h 1171976"/>
                <a:gd name="connsiteX2-15" fmla="*/ 682580 w 682580"/>
                <a:gd name="connsiteY2-16" fmla="*/ 1171976 h 1171976"/>
                <a:gd name="connsiteX3-17" fmla="*/ 0 w 682580"/>
                <a:gd name="connsiteY3-18" fmla="*/ 1171976 h 1171976"/>
                <a:gd name="connsiteX4-19" fmla="*/ 304052 w 682580"/>
                <a:gd name="connsiteY4-20" fmla="*/ 45486 h 1171976"/>
                <a:gd name="connsiteX0-21" fmla="*/ 545328 w 682580"/>
                <a:gd name="connsiteY0-22" fmla="*/ 1 h 1568838"/>
                <a:gd name="connsiteX1-23" fmla="*/ 682580 w 682580"/>
                <a:gd name="connsiteY1-24" fmla="*/ 396861 h 1568838"/>
                <a:gd name="connsiteX2-25" fmla="*/ 682580 w 682580"/>
                <a:gd name="connsiteY2-26" fmla="*/ 1568838 h 1568838"/>
                <a:gd name="connsiteX3-27" fmla="*/ 0 w 682580"/>
                <a:gd name="connsiteY3-28" fmla="*/ 1568838 h 1568838"/>
                <a:gd name="connsiteX4-29" fmla="*/ 545328 w 682580"/>
                <a:gd name="connsiteY4-30" fmla="*/ 1 h 1568838"/>
                <a:gd name="connsiteX0-31" fmla="*/ 545328 w 682580"/>
                <a:gd name="connsiteY0-32" fmla="*/ 0 h 1568837"/>
                <a:gd name="connsiteX1-33" fmla="*/ 682580 w 682580"/>
                <a:gd name="connsiteY1-34" fmla="*/ 396860 h 1568837"/>
                <a:gd name="connsiteX2-35" fmla="*/ 682580 w 682580"/>
                <a:gd name="connsiteY2-36" fmla="*/ 1568837 h 1568837"/>
                <a:gd name="connsiteX3-37" fmla="*/ 0 w 682580"/>
                <a:gd name="connsiteY3-38" fmla="*/ 1568837 h 1568837"/>
                <a:gd name="connsiteX4-39" fmla="*/ 225163 w 682580"/>
                <a:gd name="connsiteY4-40" fmla="*/ 605412 h 1568837"/>
                <a:gd name="connsiteX5" fmla="*/ 545328 w 682580"/>
                <a:gd name="connsiteY5" fmla="*/ 0 h 1568837"/>
              </a:gdLst>
              <a:ahLst/>
              <a:cxnLst>
                <a:cxn ang="0">
                  <a:pos x="connsiteX0-31" y="connsiteY0-32"/>
                </a:cxn>
                <a:cxn ang="0">
                  <a:pos x="connsiteX1-33" y="connsiteY1-34"/>
                </a:cxn>
                <a:cxn ang="0">
                  <a:pos x="connsiteX2-35" y="connsiteY2-36"/>
                </a:cxn>
                <a:cxn ang="0">
                  <a:pos x="connsiteX3-37" y="connsiteY3-38"/>
                </a:cxn>
                <a:cxn ang="0">
                  <a:pos x="connsiteX4-39" y="connsiteY4-40"/>
                </a:cxn>
                <a:cxn ang="0">
                  <a:pos x="connsiteX5" y="connsiteY5"/>
                </a:cxn>
              </a:cxnLst>
              <a:rect l="l" t="t" r="r" b="b"/>
              <a:pathLst>
                <a:path w="682580" h="1568837">
                  <a:moveTo>
                    <a:pt x="545328" y="0"/>
                  </a:moveTo>
                  <a:lnTo>
                    <a:pt x="682580" y="396860"/>
                  </a:lnTo>
                  <a:lnTo>
                    <a:pt x="682580" y="1568837"/>
                  </a:lnTo>
                  <a:lnTo>
                    <a:pt x="0" y="1568837"/>
                  </a:lnTo>
                  <a:cubicBezTo>
                    <a:pt x="110762" y="1245941"/>
                    <a:pt x="114401" y="928308"/>
                    <a:pt x="225163" y="605412"/>
                  </a:cubicBezTo>
                  <a:lnTo>
                    <a:pt x="54532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endParaRPr>
            </a:p>
          </p:txBody>
        </p:sp>
        <p:sp>
          <p:nvSpPr>
            <p:cNvPr id="48" name="圆角矩形 12">
              <a:extLst>
                <a:ext uri="{FF2B5EF4-FFF2-40B4-BE49-F238E27FC236}">
                  <a16:creationId xmlns:a16="http://schemas.microsoft.com/office/drawing/2014/main" xmlns="" id="{79437484-0189-4001-A3FB-E64537CD59E1}"/>
                </a:ext>
              </a:extLst>
            </p:cNvPr>
            <p:cNvSpPr/>
            <p:nvPr/>
          </p:nvSpPr>
          <p:spPr>
            <a:xfrm rot="1196737">
              <a:off x="8477516" y="3781949"/>
              <a:ext cx="221104" cy="52752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endParaRPr>
            </a:p>
          </p:txBody>
        </p:sp>
        <p:sp>
          <p:nvSpPr>
            <p:cNvPr id="49" name="圆角矩形 15">
              <a:extLst>
                <a:ext uri="{FF2B5EF4-FFF2-40B4-BE49-F238E27FC236}">
                  <a16:creationId xmlns:a16="http://schemas.microsoft.com/office/drawing/2014/main" xmlns="" id="{DEA0CEA3-D57F-460D-AD2A-7B8DE857CEC7}"/>
                </a:ext>
              </a:extLst>
            </p:cNvPr>
            <p:cNvSpPr/>
            <p:nvPr/>
          </p:nvSpPr>
          <p:spPr>
            <a:xfrm rot="9097851">
              <a:off x="8409676" y="3487853"/>
              <a:ext cx="219265" cy="470703"/>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endParaRPr>
            </a:p>
          </p:txBody>
        </p:sp>
        <p:sp>
          <p:nvSpPr>
            <p:cNvPr id="50" name="圆角矩形 16">
              <a:extLst>
                <a:ext uri="{FF2B5EF4-FFF2-40B4-BE49-F238E27FC236}">
                  <a16:creationId xmlns:a16="http://schemas.microsoft.com/office/drawing/2014/main" xmlns="" id="{30C9D93E-6D62-4D8E-B271-1ED81E75503F}"/>
                </a:ext>
              </a:extLst>
            </p:cNvPr>
            <p:cNvSpPr/>
            <p:nvPr/>
          </p:nvSpPr>
          <p:spPr>
            <a:xfrm rot="15813182">
              <a:off x="8107857" y="3185211"/>
              <a:ext cx="202806" cy="49111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endParaRPr>
            </a:p>
          </p:txBody>
        </p:sp>
        <p:sp>
          <p:nvSpPr>
            <p:cNvPr id="51" name="椭圆 50">
              <a:extLst>
                <a:ext uri="{FF2B5EF4-FFF2-40B4-BE49-F238E27FC236}">
                  <a16:creationId xmlns:a16="http://schemas.microsoft.com/office/drawing/2014/main" xmlns="" id="{09A4014B-8E8F-4B54-9F8F-BA1D2F3369D9}"/>
                </a:ext>
              </a:extLst>
            </p:cNvPr>
            <p:cNvSpPr/>
            <p:nvPr/>
          </p:nvSpPr>
          <p:spPr>
            <a:xfrm>
              <a:off x="8228421" y="3140193"/>
              <a:ext cx="490499" cy="4904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endParaRPr>
            </a:p>
          </p:txBody>
        </p:sp>
      </p:grpSp>
      <p:sp>
        <p:nvSpPr>
          <p:cNvPr id="56" name="文本框 55">
            <a:extLst>
              <a:ext uri="{FF2B5EF4-FFF2-40B4-BE49-F238E27FC236}">
                <a16:creationId xmlns:a16="http://schemas.microsoft.com/office/drawing/2014/main" xmlns="" id="{7BB979ED-22C7-4C30-BEFC-3CF4D5CF6A82}"/>
              </a:ext>
            </a:extLst>
          </p:cNvPr>
          <p:cNvSpPr txBox="1"/>
          <p:nvPr/>
        </p:nvSpPr>
        <p:spPr>
          <a:xfrm rot="20131746">
            <a:off x="8983305" y="1360881"/>
            <a:ext cx="748923" cy="769441"/>
          </a:xfrm>
          <a:prstGeom prst="rect">
            <a:avLst/>
          </a:prstGeom>
          <a:noFill/>
        </p:spPr>
        <p:txBody>
          <a:bodyPr wrap="none" rtlCol="0">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目</a:t>
            </a:r>
          </a:p>
        </p:txBody>
      </p:sp>
      <p:sp>
        <p:nvSpPr>
          <p:cNvPr id="57" name="文本框 56">
            <a:extLst>
              <a:ext uri="{FF2B5EF4-FFF2-40B4-BE49-F238E27FC236}">
                <a16:creationId xmlns:a16="http://schemas.microsoft.com/office/drawing/2014/main" xmlns="" id="{B9D33437-9A5F-43F9-9A79-DD638A9E45E1}"/>
              </a:ext>
            </a:extLst>
          </p:cNvPr>
          <p:cNvSpPr txBox="1"/>
          <p:nvPr/>
        </p:nvSpPr>
        <p:spPr>
          <a:xfrm>
            <a:off x="9710810" y="1255591"/>
            <a:ext cx="748923" cy="769441"/>
          </a:xfrm>
          <a:prstGeom prst="rect">
            <a:avLst/>
          </a:prstGeom>
          <a:noFill/>
        </p:spPr>
        <p:txBody>
          <a:bodyPr wrap="none" rtlCol="0">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标</a:t>
            </a:r>
          </a:p>
        </p:txBody>
      </p:sp>
    </p:spTree>
    <p:extLst>
      <p:ext uri="{BB962C8B-B14F-4D97-AF65-F5344CB8AC3E}">
        <p14:creationId xmlns:p14="http://schemas.microsoft.com/office/powerpoint/2010/main" val="324387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26CF370-C249-4690-B6B2-1F3BC1B608F2}"/>
              </a:ext>
            </a:extLst>
          </p:cNvPr>
          <p:cNvSpPr>
            <a:spLocks noGrp="1"/>
          </p:cNvSpPr>
          <p:nvPr>
            <p:ph type="title"/>
          </p:nvPr>
        </p:nvSpPr>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二、职业心态存在形式</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1.</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正面的职业心态类型：积极的心态、主动的心态、双赢的心态、包容的心态、自信的心态、给予的心态、行动的心态、学习的心态、老板的心态、奉献的心态、服从的心态、竞争的心态、专注的心态、感恩的心态。修炼正面的职业心态，将会提高积极正面思考的能力，用一种积极主动的心态担负起人生的使命、职业的责任和企业的重托。</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2.</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消极的职业心态类型：浮躁的心态让人心神不定，丧失了脚踏实地的努力；抱怨的心态让人牢骚满腹，成为了“愤青”和“怨妇”；斤斤计较的心态让人自私自利，放弃了长远的成长；投机取巧的心态让人偷懒耍滑，变成了不劳而获的懒惰者；好高骛远的心态让人心比天高命比纸薄，最终一事无成；打工心态让人沦为“被害者”角色，失去了应负的责任感；冷漠麻木的心态，让人消极萎靡，最终成为孤家寡人。可以说，上述消极职业心态是毒害职业人生的毒瘤和鸦片，一个人一旦沾染，不仅把自己折腾得无精打采，成为职场上不死不活的“橡皮人”，而且还把整个团队甚至企业污染得乌烟瘴气，死气沉沉。</a:t>
            </a:r>
          </a:p>
          <a:p>
            <a:endParaRPr lang="zh-CN" altLang="en-US" dirty="0"/>
          </a:p>
        </p:txBody>
      </p:sp>
      <p:sp>
        <p:nvSpPr>
          <p:cNvPr id="3" name="矩形 2">
            <a:extLst>
              <a:ext uri="{FF2B5EF4-FFF2-40B4-BE49-F238E27FC236}">
                <a16:creationId xmlns:a16="http://schemas.microsoft.com/office/drawing/2014/main" xmlns="" id="{A7268761-1D97-4129-B636-636470E1DFBA}"/>
              </a:ext>
            </a:extLst>
          </p:cNvPr>
          <p:cNvSpPr/>
          <p:nvPr/>
        </p:nvSpPr>
        <p:spPr>
          <a:xfrm>
            <a:off x="1" y="1914987"/>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013600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7A176FD-000C-48BD-A03F-D32E66B4E379}"/>
              </a:ext>
            </a:extLst>
          </p:cNvPr>
          <p:cNvSpPr>
            <a:spLocks noGrp="1"/>
          </p:cNvSpPr>
          <p:nvPr>
            <p:ph type="title"/>
          </p:nvPr>
        </p:nvSpPr>
        <p:spPr/>
        <p:txBody>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三、塑造良好职业心态的基本思路</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1.</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承认客观。</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en-US" dirty="0"/>
              <a:t>承认客观就是客观承认、积极面对。任何事情、事件、问题作为一种客观存在，是不以人 们的主观意志为转移的，不会因为人们不承认而消失。</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2.</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学会“舍得”。</a:t>
            </a:r>
          </a:p>
          <a:p>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3.</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懂得感恩。</a:t>
            </a:r>
          </a:p>
          <a:p>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4.</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树立自信。</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en-US" dirty="0"/>
              <a:t>人际关系的目标是建立幸福人生、和谐组织。建立良好人际关系须从个人品德修养做起， 按部就班，再推己及人，扩充于团体之中。良好的人际关系有助于自身工作的开展。</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5.</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要建立良好人际关系。</a:t>
            </a:r>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en-US" dirty="0"/>
              <a:t>人际关系的目标是建立幸福人生、和谐组织。建立良好人际关系须从个人品德修养做起， 按部就班，再推己及人，扩充于团体之中。良好的人际关系有助于自身工作的开展。</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6.</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要有职场人的责任心。</a:t>
            </a:r>
          </a:p>
          <a:p>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en-US" dirty="0"/>
          </a:p>
        </p:txBody>
      </p:sp>
      <p:sp>
        <p:nvSpPr>
          <p:cNvPr id="3" name="矩形 2">
            <a:extLst>
              <a:ext uri="{FF2B5EF4-FFF2-40B4-BE49-F238E27FC236}">
                <a16:creationId xmlns:a16="http://schemas.microsoft.com/office/drawing/2014/main" xmlns="" id="{22CF6EC8-2A76-499C-91E1-857530FCD27D}"/>
              </a:ext>
            </a:extLst>
          </p:cNvPr>
          <p:cNvSpPr/>
          <p:nvPr/>
        </p:nvSpPr>
        <p:spPr>
          <a:xfrm>
            <a:off x="1" y="1914987"/>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26388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717D457-8ED0-4F1D-89F8-07663F82C20F}"/>
              </a:ext>
            </a:extLst>
          </p:cNvPr>
          <p:cNvSpPr>
            <a:spLocks noGrp="1"/>
          </p:cNvSpPr>
          <p:nvPr>
            <p:ph type="title"/>
          </p:nvPr>
        </p:nvSpPr>
        <p:spPr>
          <a:xfrm>
            <a:off x="838199" y="636974"/>
            <a:ext cx="10791825" cy="5454907"/>
          </a:xfrm>
        </p:spPr>
        <p:txBody>
          <a:bodyPr/>
          <a:lstStyle/>
          <a:p>
            <a:r>
              <a:rPr lang="zh-CN" altLang="zh-CN" sz="2800" dirty="0"/>
              <a:t>四、塑造良好职业心态的途径</a:t>
            </a:r>
            <a:r>
              <a:rPr lang="zh-CN" altLang="zh-CN" dirty="0"/>
              <a:t/>
            </a:r>
            <a:br>
              <a:rPr lang="zh-CN" altLang="zh-CN" dirty="0"/>
            </a:br>
            <a:r>
              <a:rPr lang="en-US" altLang="zh-CN" b="1" dirty="0"/>
              <a:t>1.</a:t>
            </a:r>
            <a:r>
              <a:rPr lang="zh-CN" altLang="zh-CN" b="1" dirty="0"/>
              <a:t>建立自信心。</a:t>
            </a:r>
            <a:br>
              <a:rPr lang="zh-CN" altLang="zh-CN" b="1" dirty="0"/>
            </a:br>
            <a:r>
              <a:rPr lang="en-US" altLang="zh-CN" b="1" dirty="0"/>
              <a:t>2.</a:t>
            </a:r>
            <a:r>
              <a:rPr lang="zh-CN" altLang="zh-CN" b="1" dirty="0"/>
              <a:t>要不断的学习。</a:t>
            </a:r>
            <a:br>
              <a:rPr lang="zh-CN" altLang="zh-CN" b="1" dirty="0"/>
            </a:br>
            <a:r>
              <a:rPr lang="en-US" altLang="zh-CN" b="1" dirty="0"/>
              <a:t>3.</a:t>
            </a:r>
            <a:r>
              <a:rPr lang="zh-CN" altLang="zh-CN" b="1" dirty="0"/>
              <a:t>做好企业的制度建设来塑造员工良好的职业心态。</a:t>
            </a:r>
            <a:r>
              <a:rPr lang="en-US" altLang="zh-CN" dirty="0"/>
              <a:t/>
            </a:r>
            <a:br>
              <a:rPr lang="en-US" altLang="zh-CN" dirty="0"/>
            </a:br>
            <a:r>
              <a:rPr lang="en-US" altLang="zh-CN" dirty="0"/>
              <a:t>        </a:t>
            </a:r>
            <a:r>
              <a:rPr lang="zh-CN" altLang="en-US" dirty="0"/>
              <a:t>规范完善的制度建设有利于员工有较好的职场环境，制度建设要体现对员工的人性化 关爱。</a:t>
            </a:r>
            <a:r>
              <a:rPr lang="zh-CN" altLang="zh-CN" dirty="0"/>
              <a:t/>
            </a:r>
            <a:br>
              <a:rPr lang="zh-CN" altLang="zh-CN" dirty="0"/>
            </a:br>
            <a:r>
              <a:rPr lang="en-US" altLang="zh-CN" b="1" dirty="0"/>
              <a:t>4.</a:t>
            </a:r>
            <a:r>
              <a:rPr lang="zh-CN" altLang="zh-CN" b="1" dirty="0"/>
              <a:t>珍惜环境</a:t>
            </a:r>
            <a:r>
              <a:rPr lang="zh-CN" altLang="zh-CN" dirty="0"/>
              <a:t>。</a:t>
            </a:r>
            <a:r>
              <a:rPr lang="en-US" altLang="zh-CN" dirty="0"/>
              <a:t/>
            </a:r>
            <a:br>
              <a:rPr lang="en-US" altLang="zh-CN" dirty="0"/>
            </a:br>
            <a:r>
              <a:rPr lang="en-US" altLang="zh-CN" dirty="0"/>
              <a:t>       </a:t>
            </a:r>
            <a:r>
              <a:rPr lang="zh-CN" altLang="en-US" dirty="0"/>
              <a:t>珍惜身边的人，用语方面尽量不伤害对方，哪怕遇到不喜欢的人，应尽量迂回，即使找理 由离开也不要伤害他人；要爱护别人，欣赏他人的优点，珍惜现在身边的一切；珍惜自己工作 的平台，因为它不仅给予了你物质保证，更让你有了施展抱负与才华的舞台。</a:t>
            </a:r>
            <a:br>
              <a:rPr lang="zh-CN" altLang="en-US" dirty="0"/>
            </a:br>
            <a:endParaRPr lang="zh-CN" altLang="en-US" dirty="0"/>
          </a:p>
        </p:txBody>
      </p:sp>
      <p:sp>
        <p:nvSpPr>
          <p:cNvPr id="3" name="矩形 2">
            <a:extLst>
              <a:ext uri="{FF2B5EF4-FFF2-40B4-BE49-F238E27FC236}">
                <a16:creationId xmlns:a16="http://schemas.microsoft.com/office/drawing/2014/main" xmlns="" id="{EAFF6B1A-A179-4742-AAE9-9E4010B7144E}"/>
              </a:ext>
            </a:extLst>
          </p:cNvPr>
          <p:cNvSpPr/>
          <p:nvPr/>
        </p:nvSpPr>
        <p:spPr>
          <a:xfrm>
            <a:off x="1" y="1914987"/>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235717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6737FDD3-2DCD-4196-B767-334B0E9B46F4}"/>
              </a:ext>
            </a:extLst>
          </p:cNvPr>
          <p:cNvSpPr/>
          <p:nvPr/>
        </p:nvSpPr>
        <p:spPr>
          <a:xfrm>
            <a:off x="0" y="1914987"/>
            <a:ext cx="12190413"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xmlns="" id="{677BEDB0-A1C6-4E28-977F-54E4AF3B13C9}"/>
              </a:ext>
            </a:extLst>
          </p:cNvPr>
          <p:cNvSpPr>
            <a:spLocks noGrp="1"/>
          </p:cNvSpPr>
          <p:nvPr>
            <p:ph type="title"/>
          </p:nvPr>
        </p:nvSpPr>
        <p:spPr/>
        <p:txBody>
          <a:bodyPr/>
          <a:lstStyle/>
          <a:p>
            <a:r>
              <a:rPr lang="zh-CN" altLang="en-US" dirty="0" smtClean="0">
                <a:solidFill>
                  <a:schemeClr val="bg1"/>
                </a:solidFill>
              </a:rPr>
              <a:t>本章结束</a:t>
            </a:r>
            <a:endParaRPr lang="zh-CN" altLang="en-US" dirty="0">
              <a:solidFill>
                <a:schemeClr val="bg1"/>
              </a:solidFill>
            </a:endParaRPr>
          </a:p>
        </p:txBody>
      </p:sp>
    </p:spTree>
    <p:extLst>
      <p:ext uri="{BB962C8B-B14F-4D97-AF65-F5344CB8AC3E}">
        <p14:creationId xmlns:p14="http://schemas.microsoft.com/office/powerpoint/2010/main" val="638027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EA5456E-18A5-4310-8D07-559734980100}"/>
              </a:ext>
            </a:extLst>
          </p:cNvPr>
          <p:cNvSpPr>
            <a:spLocks noGrp="1"/>
          </p:cNvSpPr>
          <p:nvPr>
            <p:ph type="title"/>
          </p:nvPr>
        </p:nvSpPr>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二、情绪的来源</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情绪是对经历过的环境的内隐记忆的产物。情绪是个体对当前环境的内隐知觉的产物。研究者曾经报告，有</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位妇女手术后总是莫名其妙地伤心、哭泣或闷闷不乐，直到将其催眠，并追忆到她动手术的那段时间，她才突然说出：</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医生说可能是恶性的！</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进一步调查发现手术时医生确实说过可能是恶性的，并与其他医生讨论过。但那时的病人己被施行全身麻醉，处于无意识状态。研究者曾报道过两个广场恐惧症患者同时发病的不寻常案例。一天，当一个病人正在洗脸的时候，突然被一阵前所未有的焦虑、心悸、害怕摔倒、自我感觉丧失等情绪包围，她立刻藏在床下，直到感觉稍稍好些为止。当天晚些时候，她接到朋友的一个电话，她的朋友也是一个广场恐惧症患者，朋友告诉她自己遭受了几年以来最严重的一次恐惧袭击，有意思的是她们发病的时间是相同的。进一步的调查证实那天在离她们不远处发生了一场强度为里氏</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6</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级的地震，地震的时间正好是病人疾病发作的时间。地震的微弱震颤也许不能被有意识知觉到，但却被前庭器官捕捉到了，由此引发病人的恐惧。</a:t>
            </a:r>
          </a:p>
          <a:p>
            <a:endParaRPr lang="zh-CN" altLang="en-US" dirty="0"/>
          </a:p>
        </p:txBody>
      </p:sp>
      <p:sp>
        <p:nvSpPr>
          <p:cNvPr id="3" name="矩形 2">
            <a:extLst>
              <a:ext uri="{FF2B5EF4-FFF2-40B4-BE49-F238E27FC236}">
                <a16:creationId xmlns:a16="http://schemas.microsoft.com/office/drawing/2014/main" xmlns="" id="{8CEB9861-C7D4-4034-A407-4E3974B06BE2}"/>
              </a:ext>
            </a:extLst>
          </p:cNvPr>
          <p:cNvSpPr/>
          <p:nvPr/>
        </p:nvSpPr>
        <p:spPr>
          <a:xfrm>
            <a:off x="1" y="1914987"/>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83041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77B9E8B-2955-4BC9-AA7B-FB78D4143D28}"/>
              </a:ext>
            </a:extLst>
          </p:cNvPr>
          <p:cNvSpPr>
            <a:spLocks noGrp="1"/>
          </p:cNvSpPr>
          <p:nvPr>
            <p:ph type="title"/>
          </p:nvPr>
        </p:nvSpPr>
        <p:spPr/>
        <p:txBody>
          <a:bodyPr>
            <a:normAutofit/>
          </a:bodyPr>
          <a:lstStyle/>
          <a:p>
            <a:r>
              <a:rPr lang="zh-CN" altLang="zh-CN" sz="2800" kern="1200" dirty="0">
                <a:solidFill>
                  <a:schemeClr val="tx1"/>
                </a:solidFill>
                <a:effectLst/>
                <a:latin typeface="微软雅黑" panose="020B0503020204020204" pitchFamily="34" charset="-122"/>
                <a:ea typeface="微软雅黑" panose="020B0503020204020204" pitchFamily="34" charset="-122"/>
                <a:cs typeface="+mj-cs"/>
              </a:rPr>
              <a:t>三、情绪的产生</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情绪的理论研究至今已经有一百多年的历史。在这期间，随着心理学、生理学以及其他相关学科的发展，人们对情绪的认识不断深入，出现了各种各样的情绪理论，它们分别从不同的角度对情绪产生过程做出系统解释。其中较有深远影响的有以下六种。</a:t>
            </a:r>
          </a:p>
          <a:p>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1.</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詹姆斯——兰格理论</a:t>
            </a: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en-US" dirty="0"/>
              <a:t>詹姆斯 </a:t>
            </a:r>
            <a:r>
              <a:rPr lang="en-US" altLang="zh-CN" dirty="0"/>
              <a:t>- </a:t>
            </a:r>
            <a:r>
              <a:rPr lang="zh-CN" altLang="en-US" dirty="0"/>
              <a:t>兰格理论由美国心理学家詹姆斯和丹麦生理学家兰格分别于 </a:t>
            </a:r>
            <a:r>
              <a:rPr lang="en-US" altLang="zh-CN" dirty="0"/>
              <a:t>1884 </a:t>
            </a:r>
            <a:r>
              <a:rPr lang="zh-CN" altLang="en-US" dirty="0"/>
              <a:t>年和 </a:t>
            </a:r>
            <a:r>
              <a:rPr lang="en-US" altLang="zh-CN" dirty="0"/>
              <a:t>1885 </a:t>
            </a:r>
            <a:r>
              <a:rPr lang="zh-CN" altLang="en-US" dirty="0"/>
              <a:t>年提 出。基本观点是情绪由身体的生理变化引起，它是植物性神经系统活动的产物。身体受刺激而 发生生理变化，大脑觉知生理变化便产生情绪体验。</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2.</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坎农</a:t>
            </a:r>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a:t>
            </a:r>
            <a:r>
              <a:rPr lang="zh-CN" altLang="zh-CN" sz="2000" b="1" kern="1200" dirty="0">
                <a:solidFill>
                  <a:schemeClr val="tx1"/>
                </a:solidFill>
                <a:effectLst/>
                <a:latin typeface="微软雅黑" panose="020B0503020204020204" pitchFamily="34" charset="-122"/>
                <a:ea typeface="微软雅黑" panose="020B0503020204020204" pitchFamily="34" charset="-122"/>
                <a:cs typeface="+mj-cs"/>
              </a:rPr>
              <a:t>巴德理论</a:t>
            </a:r>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
            </a:r>
            <a:b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br>
            <a:r>
              <a:rPr lang="en-US" altLang="zh-CN" sz="2000" b="1"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en-US" dirty="0"/>
              <a:t>坎农及其追随者巴德认为，情绪经验和生理变化是同时发生的，它们都受丘脑控制。丘脑 是情绪的中枢，个体受刺激后，信息由丘脑传送到大脑产生情绪体验，传送到内脏和骨骼肌激 发生理反应。 </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en-US" dirty="0"/>
          </a:p>
        </p:txBody>
      </p:sp>
      <p:sp>
        <p:nvSpPr>
          <p:cNvPr id="3" name="矩形 2">
            <a:extLst>
              <a:ext uri="{FF2B5EF4-FFF2-40B4-BE49-F238E27FC236}">
                <a16:creationId xmlns:a16="http://schemas.microsoft.com/office/drawing/2014/main" xmlns="" id="{D7DEE8D1-98FC-4165-BF64-03746C1DD6EA}"/>
              </a:ext>
            </a:extLst>
          </p:cNvPr>
          <p:cNvSpPr/>
          <p:nvPr/>
        </p:nvSpPr>
        <p:spPr>
          <a:xfrm>
            <a:off x="1" y="1914987"/>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943638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204DC83-16EA-4F70-98D1-0C30E589EB6A}"/>
              </a:ext>
            </a:extLst>
          </p:cNvPr>
          <p:cNvSpPr>
            <a:spLocks noGrp="1"/>
          </p:cNvSpPr>
          <p:nvPr>
            <p:ph type="title"/>
          </p:nvPr>
        </p:nvSpPr>
        <p:spPr/>
        <p:txBody>
          <a:bodyPr/>
          <a:lstStyle/>
          <a:p>
            <a:r>
              <a:rPr lang="en-US" altLang="zh-CN" b="1" dirty="0"/>
              <a:t> 3.</a:t>
            </a:r>
            <a:r>
              <a:rPr lang="zh-CN" altLang="zh-CN" b="1" dirty="0"/>
              <a:t>情绪的进化理论</a:t>
            </a:r>
            <a:r>
              <a:rPr lang="en-US" altLang="zh-CN" dirty="0"/>
              <a:t/>
            </a:r>
            <a:br>
              <a:rPr lang="en-US" altLang="zh-CN" dirty="0"/>
            </a:br>
            <a:r>
              <a:rPr lang="en-US" altLang="zh-CN" dirty="0"/>
              <a:t>       </a:t>
            </a:r>
            <a:r>
              <a:rPr lang="zh-CN" altLang="en-US" dirty="0"/>
              <a:t>情绪的进化理论由美国心理学家普拉契克提出，该理论试图从人类进化的角度研究情绪在心理活动中的功能和作用，进而揭示情绪的性质。普拉契克认为，情绪是进化的产物，是适 应生存的心理工具。情绪在为个体应付特定事件提供必要生理准备、在个体交流中传递信号 及个体人格构成等方面都起着重要作用。普拉契克还指出，情绪不仅仅是内在的主观感受， 还是由多种因素组成的反应系列，具体表现为刺激物</a:t>
            </a:r>
            <a:r>
              <a:rPr lang="en-US" altLang="zh-CN" dirty="0"/>
              <a:t>—</a:t>
            </a:r>
            <a:r>
              <a:rPr lang="zh-CN" altLang="en-US" dirty="0"/>
              <a:t>认知评价</a:t>
            </a:r>
            <a:r>
              <a:rPr lang="en-US" altLang="zh-CN" dirty="0"/>
              <a:t>—</a:t>
            </a:r>
            <a:r>
              <a:rPr lang="zh-CN" altLang="en-US" dirty="0"/>
              <a:t>主观感受</a:t>
            </a:r>
            <a:r>
              <a:rPr lang="en-US" altLang="zh-CN" dirty="0"/>
              <a:t>—</a:t>
            </a:r>
            <a:r>
              <a:rPr lang="zh-CN" altLang="en-US" dirty="0"/>
              <a:t>行为反应</a:t>
            </a:r>
            <a:r>
              <a:rPr lang="en-US" altLang="zh-CN" dirty="0"/>
              <a:t>—</a:t>
            </a:r>
            <a:r>
              <a:rPr lang="zh-CN" altLang="en-US" dirty="0"/>
              <a:t>适 应功能。 </a:t>
            </a:r>
            <a:r>
              <a:rPr lang="zh-CN" altLang="zh-CN" dirty="0"/>
              <a:t/>
            </a:r>
            <a:br>
              <a:rPr lang="zh-CN" altLang="zh-CN" dirty="0"/>
            </a:br>
            <a:r>
              <a:rPr lang="en-US" altLang="zh-CN" b="1" dirty="0"/>
              <a:t>4.</a:t>
            </a:r>
            <a:r>
              <a:rPr lang="zh-CN" altLang="zh-CN" b="1" dirty="0"/>
              <a:t>情绪的动机</a:t>
            </a:r>
            <a:r>
              <a:rPr lang="en-US" altLang="zh-CN" b="1" dirty="0"/>
              <a:t>——</a:t>
            </a:r>
            <a:r>
              <a:rPr lang="zh-CN" altLang="zh-CN" b="1" dirty="0"/>
              <a:t>唤醒理论</a:t>
            </a:r>
            <a:r>
              <a:rPr lang="en-US" altLang="zh-CN" dirty="0"/>
              <a:t/>
            </a:r>
            <a:br>
              <a:rPr lang="en-US" altLang="zh-CN" dirty="0"/>
            </a:br>
            <a:r>
              <a:rPr lang="en-US" altLang="zh-CN" dirty="0"/>
              <a:t>       </a:t>
            </a:r>
            <a:r>
              <a:rPr lang="zh-CN" altLang="en-US" dirty="0"/>
              <a:t>情绪的动机</a:t>
            </a:r>
            <a:r>
              <a:rPr lang="en-US" altLang="zh-CN" dirty="0"/>
              <a:t>—</a:t>
            </a:r>
            <a:r>
              <a:rPr lang="zh-CN" altLang="en-US" dirty="0"/>
              <a:t>唤醒理论是 </a:t>
            </a:r>
            <a:r>
              <a:rPr lang="en-US" altLang="zh-CN" dirty="0"/>
              <a:t>P.T. </a:t>
            </a:r>
            <a:r>
              <a:rPr lang="zh-CN" altLang="en-US" dirty="0"/>
              <a:t>扬和利珀等提出的。这种理论强调情绪的动机作用及其对 人类行为的影响，认为情绪是唤醒、激活、动机的一种持续状态。 </a:t>
            </a:r>
            <a:r>
              <a:rPr lang="zh-CN" altLang="zh-CN" dirty="0"/>
              <a:t/>
            </a:r>
            <a:br>
              <a:rPr lang="zh-CN" altLang="zh-CN" dirty="0"/>
            </a:br>
            <a:r>
              <a:rPr lang="en-US" altLang="zh-CN" dirty="0"/>
              <a:t>    </a:t>
            </a:r>
            <a:endParaRPr lang="zh-CN" altLang="en-US" dirty="0"/>
          </a:p>
        </p:txBody>
      </p:sp>
      <p:sp>
        <p:nvSpPr>
          <p:cNvPr id="3" name="矩形 2">
            <a:extLst>
              <a:ext uri="{FF2B5EF4-FFF2-40B4-BE49-F238E27FC236}">
                <a16:creationId xmlns:a16="http://schemas.microsoft.com/office/drawing/2014/main" xmlns="" id="{4785121C-E2D4-4CDF-A4C6-0441E0A88F1B}"/>
              </a:ext>
            </a:extLst>
          </p:cNvPr>
          <p:cNvSpPr/>
          <p:nvPr/>
        </p:nvSpPr>
        <p:spPr>
          <a:xfrm>
            <a:off x="1" y="1914987"/>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009763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D9C0AF0-AA28-4B00-B433-664A98334658}"/>
              </a:ext>
            </a:extLst>
          </p:cNvPr>
          <p:cNvSpPr>
            <a:spLocks noGrp="1"/>
          </p:cNvSpPr>
          <p:nvPr>
            <p:ph type="title"/>
          </p:nvPr>
        </p:nvSpPr>
        <p:spPr/>
        <p:txBody>
          <a:bodyPr>
            <a:normAutofit/>
          </a:bodyPr>
          <a:lstStyle/>
          <a:p>
            <a:r>
              <a:rPr lang="en-US" altLang="zh-CN" dirty="0"/>
              <a:t> </a:t>
            </a:r>
            <a:r>
              <a:rPr lang="en-US" altLang="zh-CN" b="1" dirty="0"/>
              <a:t>5.</a:t>
            </a:r>
            <a:r>
              <a:rPr lang="zh-CN" altLang="zh-CN" b="1" dirty="0"/>
              <a:t>行为主义的情绪理论</a:t>
            </a:r>
            <a:r>
              <a:rPr lang="en-US" altLang="zh-CN" dirty="0"/>
              <a:t/>
            </a:r>
            <a:br>
              <a:rPr lang="en-US" altLang="zh-CN" dirty="0"/>
            </a:br>
            <a:r>
              <a:rPr lang="en-US" altLang="zh-CN" dirty="0"/>
              <a:t>       </a:t>
            </a:r>
            <a:r>
              <a:rPr lang="zh-CN" altLang="en-US" dirty="0"/>
              <a:t>行为主义认为个体的行为是在生活环境中经过学习形成的，反应和刺激之间的联系通过强 化而巩固下来，各种身体反应的复杂组合构成个体的行为。情绪也不例外。在行为主义看来， 情绪乃是一种行为模式，此种行为模式的形成遵循行为主义的学习原理，即刺激引起反应后， 通过强化反应而形成。</a:t>
            </a:r>
            <a:r>
              <a:rPr lang="zh-CN" altLang="zh-CN" dirty="0"/>
              <a:t/>
            </a:r>
            <a:br>
              <a:rPr lang="zh-CN" altLang="zh-CN" dirty="0"/>
            </a:br>
            <a:r>
              <a:rPr lang="en-US" altLang="zh-CN" dirty="0"/>
              <a:t> </a:t>
            </a:r>
            <a:r>
              <a:rPr lang="en-US" altLang="zh-CN" b="1" dirty="0"/>
              <a:t>6.</a:t>
            </a:r>
            <a:r>
              <a:rPr lang="zh-CN" altLang="zh-CN" b="1" dirty="0"/>
              <a:t>情绪认知理论</a:t>
            </a:r>
            <a:r>
              <a:rPr lang="en-US" altLang="zh-CN" dirty="0"/>
              <a:t/>
            </a:r>
            <a:br>
              <a:rPr lang="en-US" altLang="zh-CN" dirty="0"/>
            </a:br>
            <a:r>
              <a:rPr lang="en-US" altLang="zh-CN" dirty="0"/>
              <a:t>       </a:t>
            </a:r>
            <a:r>
              <a:rPr lang="zh-CN" altLang="en-US" dirty="0"/>
              <a:t>美国心理学家阿诺德在</a:t>
            </a:r>
            <a:r>
              <a:rPr lang="en-US" altLang="zh-CN" dirty="0"/>
              <a:t>20</a:t>
            </a:r>
            <a:r>
              <a:rPr lang="zh-CN" altLang="en-US" dirty="0"/>
              <a:t>世纪</a:t>
            </a:r>
            <a:r>
              <a:rPr lang="en-US" altLang="zh-CN" dirty="0"/>
              <a:t>50</a:t>
            </a:r>
            <a:r>
              <a:rPr lang="zh-CN" altLang="en-US" dirty="0"/>
              <a:t>年代提出情绪的评定</a:t>
            </a:r>
            <a:r>
              <a:rPr lang="en-US" altLang="zh-CN" dirty="0"/>
              <a:t>—</a:t>
            </a:r>
            <a:r>
              <a:rPr lang="zh-CN" altLang="en-US" dirty="0"/>
              <a:t>兴奋学说。阿诺德认为刺激情 境作用于个体后，要经过个体的认知评价才能产生情绪。这种评价与估量是在大脑皮层上产生 的，大脑皮层的兴奋是情绪的主要机制。 </a:t>
            </a:r>
            <a:r>
              <a:rPr lang="en-US" altLang="zh-CN" dirty="0"/>
              <a:t/>
            </a:r>
            <a:br>
              <a:rPr lang="en-US" altLang="zh-CN" dirty="0"/>
            </a:br>
            <a:r>
              <a:rPr lang="en-US" altLang="zh-CN" dirty="0"/>
              <a:t>       </a:t>
            </a:r>
            <a:r>
              <a:rPr lang="zh-CN" altLang="en-US" dirty="0"/>
              <a:t>美国心理学家沙赫特和辛格在 </a:t>
            </a:r>
            <a:r>
              <a:rPr lang="en-US" altLang="zh-CN" dirty="0"/>
              <a:t>20 </a:t>
            </a:r>
            <a:r>
              <a:rPr lang="zh-CN" altLang="en-US" dirty="0"/>
              <a:t>世纪 </a:t>
            </a:r>
            <a:r>
              <a:rPr lang="en-US" altLang="zh-CN" dirty="0"/>
              <a:t>60 </a:t>
            </a:r>
            <a:r>
              <a:rPr lang="zh-CN" altLang="en-US" dirty="0"/>
              <a:t>年代提出了情绪三因素说，把情绪归因于刺激因 素、生理因素和认知因素的综合作用。这种学说同样强调认知过程对情绪的调控作用，认为情 绪的产生决定于个体对刺激情境的解释和对生理变化的评价过程。即在情绪产生过程中，对刺 激情境和生理变化的认知缺一不可。</a:t>
            </a:r>
          </a:p>
        </p:txBody>
      </p:sp>
      <p:sp>
        <p:nvSpPr>
          <p:cNvPr id="3" name="矩形 2">
            <a:extLst>
              <a:ext uri="{FF2B5EF4-FFF2-40B4-BE49-F238E27FC236}">
                <a16:creationId xmlns:a16="http://schemas.microsoft.com/office/drawing/2014/main" xmlns="" id="{0B1C5416-7925-4DAF-A89E-A56C478601AD}"/>
              </a:ext>
            </a:extLst>
          </p:cNvPr>
          <p:cNvSpPr/>
          <p:nvPr/>
        </p:nvSpPr>
        <p:spPr>
          <a:xfrm>
            <a:off x="1" y="1914987"/>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426914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FF29E5C-664F-4B46-8A7C-8B7A86AEFA72}"/>
              </a:ext>
            </a:extLst>
          </p:cNvPr>
          <p:cNvSpPr>
            <a:spLocks noGrp="1"/>
          </p:cNvSpPr>
          <p:nvPr>
            <p:ph type="title"/>
          </p:nvPr>
        </p:nvSpPr>
        <p:spPr>
          <a:xfrm>
            <a:off x="838200" y="571500"/>
            <a:ext cx="10515600" cy="5803428"/>
          </a:xfrm>
        </p:spPr>
        <p:txBody>
          <a:bodyPr>
            <a:normAutofit/>
          </a:bodyPr>
          <a:lstStyle/>
          <a:p>
            <a:r>
              <a:rPr lang="zh-CN" altLang="zh-CN" sz="3100" kern="1200" dirty="0">
                <a:solidFill>
                  <a:schemeClr val="tx1"/>
                </a:solidFill>
                <a:effectLst/>
                <a:latin typeface="微软雅黑" panose="020B0503020204020204" pitchFamily="34" charset="-122"/>
                <a:ea typeface="微软雅黑" panose="020B0503020204020204" pitchFamily="34" charset="-122"/>
                <a:cs typeface="+mj-cs"/>
              </a:rPr>
              <a:t>四、情绪产生过程的不同见解</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每种理论既有其合理的一面。也有其自身的缺陷。詹姆斯－－兰格理论显然忽视了中枢神经系统对情绪产生过程的调节控制作用；坎农和巴德注意到了丘脑对感觉信息的加工传送和中枢神经在情绪产生过程中的作用，但对大脑皮层的作用不够重视；情绪的动机－－唤醒理论强调情绪的动机作用，但未阐明情绪产生的具体过程；行为主义否认意识和认识体验，自然不会关注认知评价在人类情绪产生过程中的重要作用；情绪的进化理论注重阐述情绪的适应功能，但对于情绪如何产生这一问题，其观点与认知理论基本一致，即刺激物作用于个体后，须经过认知评价才能产生情绪体验；情绪的认知理论充分阐述了认知评价在情绪产生过程中的决定性作用，根据情绪认知理论的观点，一种情景只有以某种方式被理解之后才能唤起情绪，可是实际情况并非都是这样。</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r>
              <a:rPr lang="zh-CN" altLang="zh-CN" sz="2000" kern="1200" dirty="0">
                <a:solidFill>
                  <a:schemeClr val="tx1"/>
                </a:solidFill>
                <a:effectLst/>
                <a:latin typeface="微软雅黑" panose="020B0503020204020204" pitchFamily="34" charset="-122"/>
                <a:ea typeface="微软雅黑" panose="020B0503020204020204" pitchFamily="34" charset="-122"/>
                <a:cs typeface="+mj-cs"/>
              </a:rPr>
              <a:t>要准确理解人类情绪产生的过程、把握其性质。就必须区别天赋情绪和习得情绪。同时应分清意识状态下情绪产生的层次和具体情况。</a:t>
            </a:r>
          </a:p>
          <a:p>
            <a:r>
              <a:rPr lang="en-US" altLang="zh-CN" sz="2000" kern="1200" dirty="0">
                <a:solidFill>
                  <a:schemeClr val="tx1"/>
                </a:solidFill>
                <a:effectLst/>
                <a:latin typeface="微软雅黑" panose="020B0503020204020204" pitchFamily="34" charset="-122"/>
                <a:ea typeface="微软雅黑" panose="020B0503020204020204" pitchFamily="34" charset="-122"/>
                <a:cs typeface="+mj-cs"/>
              </a:rPr>
              <a:t>      </a:t>
            </a:r>
            <a:endParaRPr lang="zh-CN" altLang="zh-CN" sz="2000" kern="1200" dirty="0">
              <a:solidFill>
                <a:schemeClr val="tx1"/>
              </a:solidFill>
              <a:effectLst/>
              <a:latin typeface="微软雅黑" panose="020B0503020204020204" pitchFamily="34" charset="-122"/>
              <a:ea typeface="微软雅黑" panose="020B0503020204020204" pitchFamily="34" charset="-122"/>
              <a:cs typeface="+mj-cs"/>
            </a:endParaRPr>
          </a:p>
          <a:p>
            <a:endParaRPr lang="zh-CN" altLang="en-US" dirty="0"/>
          </a:p>
        </p:txBody>
      </p:sp>
      <p:sp>
        <p:nvSpPr>
          <p:cNvPr id="3" name="矩形 2">
            <a:extLst>
              <a:ext uri="{FF2B5EF4-FFF2-40B4-BE49-F238E27FC236}">
                <a16:creationId xmlns:a16="http://schemas.microsoft.com/office/drawing/2014/main" xmlns="" id="{BAE9EF90-3A3C-453C-AD89-209381D8243F}"/>
              </a:ext>
            </a:extLst>
          </p:cNvPr>
          <p:cNvSpPr/>
          <p:nvPr/>
        </p:nvSpPr>
        <p:spPr>
          <a:xfrm>
            <a:off x="1" y="1914987"/>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333663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E566E64-6868-455A-8876-8B591BD3BF1B}"/>
              </a:ext>
            </a:extLst>
          </p:cNvPr>
          <p:cNvSpPr>
            <a:spLocks noGrp="1"/>
          </p:cNvSpPr>
          <p:nvPr>
            <p:ph type="title"/>
          </p:nvPr>
        </p:nvSpPr>
        <p:spPr/>
        <p:txBody>
          <a:bodyPr/>
          <a:lstStyle/>
          <a:p>
            <a:r>
              <a:rPr lang="en-US" altLang="zh-CN" b="1" dirty="0"/>
              <a:t>1.</a:t>
            </a:r>
            <a:r>
              <a:rPr lang="zh-CN" altLang="zh-CN" b="1" dirty="0"/>
              <a:t>情绪的两个不同层次</a:t>
            </a:r>
            <a:r>
              <a:rPr lang="en-US" altLang="zh-CN" b="1" dirty="0"/>
              <a:t>——</a:t>
            </a:r>
            <a:r>
              <a:rPr lang="zh-CN" altLang="zh-CN" b="1" dirty="0"/>
              <a:t>天赋情绪和习得情绪</a:t>
            </a:r>
            <a:r>
              <a:rPr lang="zh-CN" altLang="zh-CN" dirty="0"/>
              <a:t/>
            </a:r>
            <a:br>
              <a:rPr lang="zh-CN" altLang="zh-CN" dirty="0"/>
            </a:br>
            <a:r>
              <a:rPr lang="en-US" altLang="zh-CN" dirty="0"/>
              <a:t>       </a:t>
            </a:r>
            <a:r>
              <a:rPr lang="zh-CN" altLang="en-US" dirty="0"/>
              <a:t>根据个体受刺激时情绪产生的条件和复杂程度不同，可以区分出人类情绪的低级水平和高 级水平两个不同层次。天赋情绪是低级水平的情绪。在这个水平上，个体对刺激做出本能的反 应，情绪的产生是在无意识的状态下完成的，无须学习和训练，不经历认知过程。情绪是由刺 激引起的个体身心状态的反应。</a:t>
            </a:r>
            <a:r>
              <a:rPr lang="en-US" altLang="zh-CN" dirty="0"/>
              <a:t/>
            </a:r>
            <a:br>
              <a:rPr lang="en-US" altLang="zh-CN" dirty="0"/>
            </a:br>
            <a:r>
              <a:rPr lang="en-US" altLang="zh-CN" dirty="0"/>
              <a:t>       </a:t>
            </a:r>
            <a:r>
              <a:rPr lang="zh-CN" altLang="en-US" dirty="0"/>
              <a:t>习得的复杂情绪是高级水平的情绪。个体的复杂情绪是在其与环境的相互作用过程中，通 过学习逐渐形成的，人类复杂情绪的学习过程也可以说是情绪的社会化过程，反映出情绪的环 境适应性特征。习得情绪的形成既可以是有意识的，又可以是无意识的。对人类而言，习得情 绪一般是在意识状态下完成的，须经历认知评价过程。</a:t>
            </a:r>
            <a:r>
              <a:rPr lang="en-US" altLang="zh-CN" dirty="0"/>
              <a:t/>
            </a:r>
            <a:br>
              <a:rPr lang="en-US" altLang="zh-CN" dirty="0"/>
            </a:br>
            <a:r>
              <a:rPr lang="en-US" altLang="zh-CN" dirty="0"/>
              <a:t/>
            </a:r>
            <a:br>
              <a:rPr lang="en-US" altLang="zh-CN" dirty="0"/>
            </a:br>
            <a:r>
              <a:rPr lang="en-US" altLang="zh-CN" dirty="0"/>
              <a:t/>
            </a:r>
            <a:br>
              <a:rPr lang="en-US" altLang="zh-CN" dirty="0"/>
            </a:br>
            <a:endParaRPr lang="zh-CN" altLang="en-US" dirty="0"/>
          </a:p>
        </p:txBody>
      </p:sp>
      <p:sp>
        <p:nvSpPr>
          <p:cNvPr id="3" name="矩形 2">
            <a:extLst>
              <a:ext uri="{FF2B5EF4-FFF2-40B4-BE49-F238E27FC236}">
                <a16:creationId xmlns:a16="http://schemas.microsoft.com/office/drawing/2014/main" xmlns="" id="{4CB27A9F-FA87-4159-A015-4AFFB5309C1B}"/>
              </a:ext>
            </a:extLst>
          </p:cNvPr>
          <p:cNvSpPr/>
          <p:nvPr/>
        </p:nvSpPr>
        <p:spPr>
          <a:xfrm>
            <a:off x="1" y="1914987"/>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93262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0C01629-95FC-4570-B7BE-5D1887BDBD43}"/>
              </a:ext>
            </a:extLst>
          </p:cNvPr>
          <p:cNvSpPr>
            <a:spLocks noGrp="1"/>
          </p:cNvSpPr>
          <p:nvPr>
            <p:ph type="title"/>
          </p:nvPr>
        </p:nvSpPr>
        <p:spPr/>
        <p:txBody>
          <a:bodyPr/>
          <a:lstStyle/>
          <a:p>
            <a:r>
              <a:rPr lang="en-US" altLang="zh-CN" b="1" dirty="0"/>
              <a:t>2.</a:t>
            </a:r>
            <a:r>
              <a:rPr lang="zh-CN" altLang="zh-CN" b="1" dirty="0"/>
              <a:t>意识状态下情绪产生的两种情况</a:t>
            </a:r>
            <a:r>
              <a:rPr lang="en-US" altLang="zh-CN" dirty="0"/>
              <a:t/>
            </a:r>
            <a:br>
              <a:rPr lang="en-US" altLang="zh-CN" dirty="0"/>
            </a:br>
            <a:r>
              <a:rPr lang="en-US" altLang="zh-CN" dirty="0"/>
              <a:t>       </a:t>
            </a:r>
            <a:r>
              <a:rPr lang="zh-CN" altLang="en-US" dirty="0"/>
              <a:t>情绪的意识状态是指个体情绪的产生和变化过程受认知评价不断调节和控制的状态。处 于意识状态下，情绪的产生过程有两种情况：</a:t>
            </a:r>
            <a:r>
              <a:rPr lang="en-US" altLang="zh-CN" dirty="0"/>
              <a:t/>
            </a:r>
            <a:br>
              <a:rPr lang="en-US" altLang="zh-CN" dirty="0"/>
            </a:br>
            <a:r>
              <a:rPr lang="en-US" altLang="zh-CN" dirty="0"/>
              <a:t>       </a:t>
            </a:r>
            <a:r>
              <a:rPr lang="zh-CN" altLang="en-US" dirty="0"/>
              <a:t>一是天赋情绪先被唤起再进入习得情绪状态。这 种情形一般出现在刺激情境未曾预料、个体对刺激情境没有心理准备的情况下。个体遭遇未 曾预料的刺激情境时，随即会出现天赋的情绪反应，随后在对刺激情境及自身状态进行认知评 价的基础上，调整原来的情绪反应，使其适应当时情境。在这种情况下，个体只能加强或减弱 生理反应，但无法实现对生理反应的完全控制。</a:t>
            </a:r>
            <a:r>
              <a:rPr lang="en-US" altLang="zh-CN" dirty="0"/>
              <a:t/>
            </a:r>
            <a:br>
              <a:rPr lang="en-US" altLang="zh-CN" dirty="0"/>
            </a:br>
            <a:r>
              <a:rPr lang="en-US" altLang="zh-CN" dirty="0"/>
              <a:t>       </a:t>
            </a:r>
            <a:r>
              <a:rPr lang="zh-CN" altLang="en-US" dirty="0"/>
              <a:t>二是个体直接进入习得情绪状态。在这种情况 下，个体对刺激情境已经适应，对即将面临的刺激情境有心理准备</a:t>
            </a:r>
            <a:r>
              <a:rPr lang="en-US" altLang="zh-CN" dirty="0"/>
              <a:t>——</a:t>
            </a:r>
            <a:r>
              <a:rPr lang="zh-CN" altLang="en-US" dirty="0"/>
              <a:t>实质上是基于过去经验 对将出现的刺激情境和自身状态的预期，即个体心理准备在先，刺激情境出现在后。处于刺激 情境中，个体会对刺激情境进行认知评价，如刺激情境的性质与预想的一致，那么个体将不会 产生情绪波动。在这种情况下，个体能实现对情绪和生理状态的完全控制。</a:t>
            </a:r>
          </a:p>
        </p:txBody>
      </p:sp>
      <p:sp>
        <p:nvSpPr>
          <p:cNvPr id="3" name="矩形 2">
            <a:extLst>
              <a:ext uri="{FF2B5EF4-FFF2-40B4-BE49-F238E27FC236}">
                <a16:creationId xmlns:a16="http://schemas.microsoft.com/office/drawing/2014/main" xmlns="" id="{F3B8D3A8-283F-4361-A957-46728417097D}"/>
              </a:ext>
            </a:extLst>
          </p:cNvPr>
          <p:cNvSpPr/>
          <p:nvPr/>
        </p:nvSpPr>
        <p:spPr>
          <a:xfrm>
            <a:off x="1" y="1914987"/>
            <a:ext cx="400050"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4850731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2318</Words>
  <Application>Microsoft Office PowerPoint</Application>
  <PresentationFormat>自定义</PresentationFormat>
  <Paragraphs>75</Paragraphs>
  <Slides>25</Slides>
  <Notes>0</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第三章  生涯平衡</vt:lpstr>
      <vt:lpstr>   第一节  科学认识情绪 一、情绪概念         情绪是个体对外界是否能够满足自己需要的一种反映或体验。情绪是人的一种基本心理现象，情绪对人的工作、学习与生活有着深刻长远地影响。如果自己的某种需要得到了基本满足，自然就会产生出喜悦、快乐等积极向上的情绪；反之，则会产生烦恼、沮丧等消极情绪。因此，情绪总是伴随着个体周边环境的变化或是自身的情感变化而变化，即使个人想尽一切办法想掩饰、抵抗或否认，都不能够消除因情绪变化背后的主观体验。情绪表现虽然纷繁复杂，但基本上可以划分为喜悦、愤怒、哀伤、恐惧四种类型。 </vt:lpstr>
      <vt:lpstr>二、情绪的来源        情绪是对经历过的环境的内隐记忆的产物。情绪是个体对当前环境的内隐知觉的产物。研究者曾经报告，有—位妇女手术后总是莫名其妙地伤心、哭泣或闷闷不乐，直到将其催眠，并追忆到她动手术的那段时间，她才突然说出：“医生说可能是恶性的！”进一步调查发现手术时医生确实说过可能是恶性的，并与其他医生讨论过。但那时的病人己被施行全身麻醉，处于无意识状态。研究者曾报道过两个广场恐惧症患者同时发病的不寻常案例。一天，当一个病人正在洗脸的时候，突然被一阵前所未有的焦虑、心悸、害怕摔倒、自我感觉丧失等情绪包围，她立刻藏在床下，直到感觉稍稍好些为止。当天晚些时候，她接到朋友的一个电话，她的朋友也是一个广场恐惧症患者，朋友告诉她自己遭受了几年以来最严重的一次恐惧袭击，有意思的是她们发病的时间是相同的。进一步的调查证实那天在离她们不远处发生了一场强度为里氏6级的地震，地震的时间正好是病人疾病发作的时间。地震的微弱震颤也许不能被有意识知觉到，但却被前庭器官捕捉到了，由此引发病人的恐惧。 </vt:lpstr>
      <vt:lpstr>三、情绪的产生        情绪的理论研究至今已经有一百多年的历史。在这期间，随着心理学、生理学以及其他相关学科的发展，人们对情绪的认识不断深入，出现了各种各样的情绪理论，它们分别从不同的角度对情绪产生过程做出系统解释。其中较有深远影响的有以下六种。 1.詹姆斯——兰格理论       詹姆斯 - 兰格理论由美国心理学家詹姆斯和丹麦生理学家兰格分别于 1884 年和 1885 年提 出。基本观点是情绪由身体的生理变化引起，它是植物性神经系统活动的产物。身体受刺激而 发生生理变化，大脑觉知生理变化便产生情绪体验。 2.坎农——巴德理论       坎农及其追随者巴德认为，情绪经验和生理变化是同时发生的，它们都受丘脑控制。丘脑 是情绪的中枢，个体受刺激后，信息由丘脑传送到大脑产生情绪体验，传送到内脏和骨骼肌激 发生理反应。       </vt:lpstr>
      <vt:lpstr> 3.情绪的进化理论        情绪的进化理论由美国心理学家普拉契克提出，该理论试图从人类进化的角度研究情绪在心理活动中的功能和作用，进而揭示情绪的性质。普拉契克认为，情绪是进化的产物，是适 应生存的心理工具。情绪在为个体应付特定事件提供必要生理准备、在个体交流中传递信号 及个体人格构成等方面都起着重要作用。普拉契克还指出，情绪不仅仅是内在的主观感受， 还是由多种因素组成的反应系列，具体表现为刺激物—认知评价—主观感受—行为反应—适 应功能。  4.情绪的动机——唤醒理论        情绪的动机—唤醒理论是 P.T. 扬和利珀等提出的。这种理论强调情绪的动机作用及其对 人类行为的影响，认为情绪是唤醒、激活、动机的一种持续状态。      </vt:lpstr>
      <vt:lpstr> 5.行为主义的情绪理论        行为主义认为个体的行为是在生活环境中经过学习形成的，反应和刺激之间的联系通过强 化而巩固下来，各种身体反应的复杂组合构成个体的行为。情绪也不例外。在行为主义看来， 情绪乃是一种行为模式，此种行为模式的形成遵循行为主义的学习原理，即刺激引起反应后， 通过强化反应而形成。  6.情绪认知理论        美国心理学家阿诺德在20世纪50年代提出情绪的评定—兴奋学说。阿诺德认为刺激情 境作用于个体后，要经过个体的认知评价才能产生情绪。这种评价与估量是在大脑皮层上产生 的，大脑皮层的兴奋是情绪的主要机制。         美国心理学家沙赫特和辛格在 20 世纪 60 年代提出了情绪三因素说，把情绪归因于刺激因 素、生理因素和认知因素的综合作用。这种学说同样强调认知过程对情绪的调控作用，认为情 绪的产生决定于个体对刺激情境的解释和对生理变化的评价过程。即在情绪产生过程中，对刺 激情境和生理变化的认知缺一不可。</vt:lpstr>
      <vt:lpstr>四、情绪产生过程的不同见解        每种理论既有其合理的一面。也有其自身的缺陷。詹姆斯－－兰格理论显然忽视了中枢神经系统对情绪产生过程的调节控制作用；坎农和巴德注意到了丘脑对感觉信息的加工传送和中枢神经在情绪产生过程中的作用，但对大脑皮层的作用不够重视；情绪的动机－－唤醒理论强调情绪的动机作用，但未阐明情绪产生的具体过程；行为主义否认意识和认识体验，自然不会关注认知评价在人类情绪产生过程中的重要作用；情绪的进化理论注重阐述情绪的适应功能，但对于情绪如何产生这一问题，其观点与认知理论基本一致，即刺激物作用于个体后，须经过认知评价才能产生情绪体验；情绪的认知理论充分阐述了认知评价在情绪产生过程中的决定性作用，根据情绪认知理论的观点，一种情景只有以某种方式被理解之后才能唤起情绪，可是实际情况并非都是这样。        要准确理解人类情绪产生的过程、把握其性质。就必须区别天赋情绪和习得情绪。同时应分清意识状态下情绪产生的层次和具体情况。        </vt:lpstr>
      <vt:lpstr>1.情绪的两个不同层次——天赋情绪和习得情绪        根据个体受刺激时情绪产生的条件和复杂程度不同，可以区分出人类情绪的低级水平和高 级水平两个不同层次。天赋情绪是低级水平的情绪。在这个水平上，个体对刺激做出本能的反 应，情绪的产生是在无意识的状态下完成的，无须学习和训练，不经历认知过程。情绪是由刺 激引起的个体身心状态的反应。        习得的复杂情绪是高级水平的情绪。个体的复杂情绪是在其与环境的相互作用过程中，通 过学习逐渐形成的，人类复杂情绪的学习过程也可以说是情绪的社会化过程，反映出情绪的环 境适应性特征。习得情绪的形成既可以是有意识的，又可以是无意识的。对人类而言，习得情 绪一般是在意识状态下完成的，须经历认知评价过程。   </vt:lpstr>
      <vt:lpstr>2.意识状态下情绪产生的两种情况        情绪的意识状态是指个体情绪的产生和变化过程受认知评价不断调节和控制的状态。处 于意识状态下，情绪的产生过程有两种情况：        一是天赋情绪先被唤起再进入习得情绪状态。这 种情形一般出现在刺激情境未曾预料、个体对刺激情境没有心理准备的情况下。个体遭遇未 曾预料的刺激情境时，随即会出现天赋的情绪反应，随后在对刺激情境及自身状态进行认知评 价的基础上，调整原来的情绪反应，使其适应当时情境。在这种情况下，个体只能加强或减弱 生理反应，但无法实现对生理反应的完全控制。        二是个体直接进入习得情绪状态。在这种情况 下，个体对刺激情境已经适应，对即将面临的刺激情境有心理准备——实质上是基于过去经验 对将出现的刺激情境和自身状态的预期，即个体心理准备在先，刺激情境出现在后。处于刺激 情境中，个体会对刺激情境进行认知评价，如刺激情境的性质与预想的一致，那么个体将不会 产生情绪波动。在这种情况下，个体能实现对情绪和生理状态的完全控制。</vt:lpstr>
      <vt:lpstr>五、情绪的功能        情绪对于大脑就好比软件对于计算机，它们根据具体任务的需要而改变各种参数。情绪一旦被激活，就具有大范围改变大脑程序的能力（改变知觉和注意的方向，如集中注意逼近的危险并检查危险源是否也注意到了自己；改变概念的结构，如这不再是一个安全的环境；对记忆过程重新定向，如有关事件的可用信息有哪些；改变沟通方式，如保持安静；激活行为决策规则，如逃跑等）；还有生理上的一些变化，如肾上腺素增加等。        对于一个生物体来说，具有能够安全逃避危险的能力、形成一种既快又好的对于恐惧的通用“配置”，比起避免偶尔的错误来说要重要得多。情绪允许具有适应意义的问题首先得到解决，即使这种优先性有时会犯错误。例如，当我们穿过茂密的森林，忽然发现在地上有一个修长而蜷曲的物体时，我们的反应首先是害怕，而当意识到那仅仅是一条蜷曲的树根而不是一条毒蛇时，害怕以及惊恐反应才烟消云散。　 </vt:lpstr>
      <vt:lpstr>    第二节   情绪管理        情绪管理就是对自我、他人或企业（部门）情绪进行有效地识别、调控和组织，以最大限度地激发个体自身、他人或企业（部门）成员之间的工作积极性和主观能动性，完成工作目标的一种过程。情绪管理在每一个人身上都自觉或不自觉地进行着。因此，情绪管理问题在企业管理实践中迫切性和重要性就显得更加突出。成功企业大多实施情绪管理，并在此基础上建设良好的企业文化。例如，神华宁煤集团运销公司就是通过部门周晨会、发放调查问卷、召开联谊会、落实员工年薪假问题，对员工家属进行慰问等多种方式，提高员工的凝聚力，激发主人翁责任感。 </vt:lpstr>
      <vt:lpstr>一、情绪管理的涵义       情绪管理可以概括为对企业中个人情绪和组织情绪的管理，组织情绪是个人情绪互动后产生的一种组织心理氛围。情绪管理的基本内容包括以下三个方面：       1.要能够准确地识别自己和他人的情绪状态       2.自觉地调节情绪       3.熟练运用情绪提高工作质量和效率 二、情绪管理的主要方式       1.正确识别情绪       2.熟练进行自我调节       3.提高不良情绪的耐受水平       4.增强情绪感染力       5.组建企业内的心理契约       6.建设情感文化</vt:lpstr>
      <vt:lpstr>三、情绪管理与社会的人情        人情在中国人的日常工作、生活中具有十分重要的现实意义，它是人们判断和决定人与人之间人情关系的重要依据之一。情绪管理透过日常工作、生活中的人情，不断传递着中国人与人之间人情交往的法则。同样，人情法则如果运用在企业的管理中，又能够强化企业情绪管理的功能。       1.通过人情法则发挥了情绪管理的功能       2.人情主义的控制强化了情绪管理的作用        总之，企业的员工情绪管理与制度管理结合起来，可以创造出更好科学、合理的员工管理控制模式，当然，只靠情绪管理是不可能完全规范员工的行为，所以在讲情绪管理的基础上要建立完善的制度及管理体系，相互补充，共同作用，形成合情又合理的管理体制，才能最大限度的调动员工积极性，创造出最佳业绩。 </vt:lpstr>
      <vt:lpstr>四、合理调整情绪          1.意识控制。          2.自我鼓励。          3.语言调节。          4.环境制约。          5.安慰。          6.转移。          7.宣泄。          8.幽默。          9.走进大自然。 </vt:lpstr>
      <vt:lpstr>      第三节  提升个人的情商 一、自我认识的能力        首先要做到认识自我。知道自己是一个什么样的人：内向／外向，谦虚／傲慢，热情／冷漠，大度／自私，诚实／虚荣。学生在自己的学习和生活中产生厌学以及悲，忧，怒，愁等消极情绪都是不良心理和不良心态的表现。产生这种现象并不是问题，而问题的关键是自己如何解决这个问题。此时应先问自己几个问题：我现在是什么情绪状态？假如是不良的情绪，原因是什么？这种情绪有什么消极后果？应该如何控制？给自己和别人应有的情绪空间：容许自己和别人都停下来观察自己情绪的时间和空间，才不至于在冲动下做出不适当的决定。在人与环境的相互作用中，及时调节自我、控制自我、驾驭自我，树立信心，战胜自我，才能成为生活的主宰。 </vt:lpstr>
      <vt:lpstr>二、自我控制能力        培养自制力，首先从克制冲动的练习做起。因为人的情绪具有很难控制的特点，而失控的冲动会丧失主动权，冲动的危险就有可能影响人的一生的命运。因此，培养自控力，就抓住了提高情商EQ的关键。当冲动的堤坝一旦崩溃，情绪的潮水就会如泄洪般疯狂肆虐。为了一句话或一件小事冲动失控的偶发恶性案件，在各地中小学生中，屡见不鲜。可见自制力就是从做小事入手，逐渐磨练成功。还要在抵制诱惑，约束过度欲望上下功夫。一位职务之高达到了国家法律制定者的地位，对国家法律不会不知。但他不顾党纪国法，个人欲望膨胀，放弃对自己的约束，最后丧失了自我克制的能力，这就是他遭到身败名裂下场的根本原因。情商高的人，在成功面前，不会得意忘形；在困难和挫折面前，善于自我调节、自我解脱、自我安慰。尽快摆脱恐惧、悲伤、焦虑的情绪，能用辩证观点分析和对待挫折带来的痛苦，把痛苦升华为某种高尚追求的动力；让绊脚石变为帮助自己更上一层楼的垫脚石。 </vt:lpstr>
      <vt:lpstr>三、自我激励的能力        确立清晰而远大的目标是自我激励的最有效的方法。然后根据这个目标来确立自己的短期目标和长远目标，并让他时常看到成功的希望，时常享受实现目标后的快乐，那么他就会在希望心理的鼓舞下走向成功。记得一副对联是这样说的，说你行你就行，不行也行；说不行就不行，行也不行，让我们给这对联改动一下，那就是“自我激励”，你认为行，你就能行，你认为不行，那就真的不行。 </vt:lpstr>
      <vt:lpstr>四、感受别人的能力       就是对他人要赋予同情、怜悯和理解。同时，还要达到设身处地为他人着想的境界。能够站在对方的角度考虑问题，体察别人的情绪，感受他人的感受，达到善解人意。“理解万岁”，正是人们对此发出的肺腑呼喊！大抵可从以下几方面作一尝试：与人为善，用心感受换位思考，感同身受。运用非语言情感交流，体察他人的情绪，进行换位思考。在发泄自己的情绪时，不伤自己，不伤他人。        因此，在有各种不快的情绪时，如厌倦、沮丧、惆怅、孤独、愤怒、焦急、伤心、内疚等等，都应及时消除和缓解。在不伤害自己和他人的原则约束下，有一些渲泄情绪的方法不妨自己创造性地试一试。例如漫无目的的练练字；自娱自乐唱一唱喜爱的卡拉OK歌曲；与朋友、老师、家人或心理医生沟通、倾诉心声；到舒心的地方散步、游玩；清理环境，打扫卫生；作无名的好事；邀请亲朋，好友来家做客；做一件能体现自己成就感的事等等。 </vt:lpstr>
      <vt:lpstr>五、融洽的人际关系         人际关系是人与人之间协调的关系，是构成一个人和一个集体及事业成功的重要环节，是如今社会做人的一门技巧和学问。赢家往往就是在人际关系上略高一筹。在当今社会，事业的完成需要团队的力量，不可能单打独斗，独木不能成林，一个人撑不了天。 </vt:lpstr>
      <vt:lpstr>   第四节   打造良好的职业心态        英国著名的文豪狄更斯曾经说过：一个健全的心态，比一百种智慧都更有力量。这句不朽的名言告诉我们一个真理：有什么样的心态，就会有什么样的人生。积极的职业心态滋养创造你的职业人生，消极的职业心态消耗阻碍你的职业人生。今年大学毕业生人数高达400多万，就业竞争更加激烈。如果把简历等表面的包装喻为招式的话，那么职业心态的修炼就是内功。我们知道常常都是内力深厚之人会笑到了最后。大学毕业生学习职业化，开始进入向职业人角色转换的过程，学习修炼自己的职业心态，为自己的就业增加了核心竞争力，就是为自己的职业发展奠定了良好的基础。        职业心态由一般性职业心态和专业性职业心态组成。一般性职业心态是共性的，是所有职业都需要的。它包含的内容很丰富：归零的心态，积极的心态、团队的心态、双赢的心态、包容的心态、学习的心态、奉献的心态、服从的心态、竞争的心态、专注的心态、感恩的心态等等。专业性职业心态更多的是在工作过程中历练而成的。如：销售人员的坚持不懈，财务人员的认真严谨等等。 </vt:lpstr>
      <vt:lpstr>一、塑造良好职业心态的重要意义        成功是一种心态，态度决定一切。首先良好的职业心态是滋润自身心灵健康和智慧的营养液。其次良好的职业心态能起到很好的激励作用。以积极的职业心态激励自己和他人，鼓舞自己和别人做出抉择并付诸行动，良好的职业心态有助于对团队形成极强的凝聚力。以积极心态帮助他人，逐渐影响别人，通过长期的感染，形成一致的信仰、动机、兴趣，使团队产生共同的使命感、归属感、认同感，从而使员工齐心协力朝着一个目标努力。 </vt:lpstr>
      <vt:lpstr>二、职业心态存在形式         1.正面的职业心态类型：积极的心态、主动的心态、双赢的心态、包容的心态、自信的心态、给予的心态、行动的心态、学习的心态、老板的心态、奉献的心态、服从的心态、竞争的心态、专注的心态、感恩的心态。修炼正面的职业心态，将会提高积极正面思考的能力，用一种积极主动的心态担负起人生的使命、职业的责任和企业的重托。        2.消极的职业心态类型：浮躁的心态让人心神不定，丧失了脚踏实地的努力；抱怨的心态让人牢骚满腹，成为了“愤青”和“怨妇”；斤斤计较的心态让人自私自利，放弃了长远的成长；投机取巧的心态让人偷懒耍滑，变成了不劳而获的懒惰者；好高骛远的心态让人心比天高命比纸薄，最终一事无成；打工心态让人沦为“被害者”角色，失去了应负的责任感；冷漠麻木的心态，让人消极萎靡，最终成为孤家寡人。可以说，上述消极职业心态是毒害职业人生的毒瘤和鸦片，一个人一旦沾染，不仅把自己折腾得无精打采，成为职场上不死不活的“橡皮人”，而且还把整个团队甚至企业污染得乌烟瘴气，死气沉沉。 </vt:lpstr>
      <vt:lpstr>三、塑造良好职业心态的基本思路 1.承认客观。        承认客观就是客观承认、积极面对。任何事情、事件、问题作为一种客观存在，是不以人 们的主观意志为转移的，不会因为人们不承认而消失。 2.学会“舍得”。 3.懂得感恩。 4.树立自信。        人际关系的目标是建立幸福人生、和谐组织。建立良好人际关系须从个人品德修养做起， 按部就班，再推己及人，扩充于团体之中。良好的人际关系有助于自身工作的开展。 5.要建立良好人际关系。        人际关系的目标是建立幸福人生、和谐组织。建立良好人际关系须从个人品德修养做起， 按部就班，再推己及人，扩充于团体之中。良好的人际关系有助于自身工作的开展。 6.要有职场人的责任心。  </vt:lpstr>
      <vt:lpstr>四、塑造良好职业心态的途径 1.建立自信心。 2.要不断的学习。 3.做好企业的制度建设来塑造员工良好的职业心态。         规范完善的制度建设有利于员工有较好的职场环境，制度建设要体现对员工的人性化 关爱。 4.珍惜环境。        珍惜身边的人，用语方面尽量不伤害对方，哪怕遇到不喜欢的人，应尽量迂回，即使找理 由离开也不要伤害他人；要爱护别人，欣赏他人的优点，珍惜现在身边的一切；珍惜自己工作 的平台，因为它不仅给予了你物质保证，更让你有了施展抱负与才华的舞台。 </vt:lpstr>
      <vt:lpstr>本章结束</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2018-03-11T08:02:38Z</dcterms:created>
  <dcterms:modified xsi:type="dcterms:W3CDTF">2018-03-12T05:41:08Z</dcterms:modified>
</cp:coreProperties>
</file>