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sldIdLst>
    <p:sldId id="267" r:id="rId2"/>
    <p:sldId id="268" r:id="rId3"/>
    <p:sldId id="269" r:id="rId4"/>
    <p:sldId id="270" r:id="rId5"/>
    <p:sldId id="271" r:id="rId6"/>
    <p:sldId id="272" r:id="rId7"/>
    <p:sldId id="273" r:id="rId8"/>
    <p:sldId id="274" r:id="rId9"/>
    <p:sldId id="275" r:id="rId10"/>
    <p:sldId id="276" r:id="rId11"/>
    <p:sldId id="277" r:id="rId12"/>
    <p:sldId id="278" r:id="rId13"/>
    <p:sldId id="279" r:id="rId14"/>
    <p:sldId id="280" r:id="rId15"/>
    <p:sldId id="281" r:id="rId16"/>
    <p:sldId id="282" r:id="rId17"/>
    <p:sldId id="283" r:id="rId18"/>
    <p:sldId id="284" r:id="rId19"/>
    <p:sldId id="285" r:id="rId20"/>
    <p:sldId id="286" r:id="rId21"/>
    <p:sldId id="287" r:id="rId22"/>
    <p:sldId id="288" r:id="rId23"/>
    <p:sldId id="289" r:id="rId24"/>
    <p:sldId id="290" r:id="rId25"/>
    <p:sldId id="291" r:id="rId26"/>
    <p:sldId id="292" r:id="rId27"/>
    <p:sldId id="293" r:id="rId28"/>
    <p:sldId id="294" r:id="rId2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8B53E"/>
    <a:srgbClr val="FB7D6E"/>
    <a:srgbClr val="00A2A4"/>
    <a:srgbClr val="FFFFFF"/>
    <a:srgbClr val="43BAB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p:scale>
          <a:sx n="80" d="100"/>
          <a:sy n="80" d="100"/>
        </p:scale>
        <p:origin x="-528" y="-28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2C593718-D90C-42E2-AD72-105FD509CBDD}"/>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 xmlns:a16="http://schemas.microsoft.com/office/drawing/2014/main" id="{F335DE87-7DE0-4BF8-9C81-B939B34A92B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 xmlns:a16="http://schemas.microsoft.com/office/drawing/2014/main" id="{406B22EA-147E-4FBF-91BF-A37F96EB0856}"/>
              </a:ext>
            </a:extLst>
          </p:cNvPr>
          <p:cNvSpPr>
            <a:spLocks noGrp="1"/>
          </p:cNvSpPr>
          <p:nvPr>
            <p:ph type="dt" sz="half" idx="10"/>
          </p:nvPr>
        </p:nvSpPr>
        <p:spPr/>
        <p:txBody>
          <a:bodyPr/>
          <a:lstStyle/>
          <a:p>
            <a:fld id="{35F4A535-4D82-476D-AED1-4170E3826EDA}" type="datetimeFigureOut">
              <a:rPr lang="zh-CN" altLang="en-US" smtClean="0"/>
              <a:t>2018/3/8/Thursday</a:t>
            </a:fld>
            <a:endParaRPr lang="zh-CN" altLang="en-US"/>
          </a:p>
        </p:txBody>
      </p:sp>
      <p:sp>
        <p:nvSpPr>
          <p:cNvPr id="5" name="页脚占位符 4">
            <a:extLst>
              <a:ext uri="{FF2B5EF4-FFF2-40B4-BE49-F238E27FC236}">
                <a16:creationId xmlns="" xmlns:a16="http://schemas.microsoft.com/office/drawing/2014/main" id="{C36B9E65-B212-4C01-9330-5EF97AEC944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1E773BC5-D39B-4819-95EB-D372751B8B19}"/>
              </a:ext>
            </a:extLst>
          </p:cNvPr>
          <p:cNvSpPr>
            <a:spLocks noGrp="1"/>
          </p:cNvSpPr>
          <p:nvPr>
            <p:ph type="sldNum" sz="quarter" idx="12"/>
          </p:nvPr>
        </p:nvSpPr>
        <p:spPr/>
        <p:txBody>
          <a:bodyPr/>
          <a:lstStyle/>
          <a:p>
            <a:fld id="{16117A47-8B04-4FF2-89D5-463D9385E960}" type="slidenum">
              <a:rPr lang="zh-CN" altLang="en-US" smtClean="0"/>
              <a:t>‹#›</a:t>
            </a:fld>
            <a:endParaRPr lang="zh-CN" altLang="en-US"/>
          </a:p>
        </p:txBody>
      </p:sp>
    </p:spTree>
    <p:extLst>
      <p:ext uri="{BB962C8B-B14F-4D97-AF65-F5344CB8AC3E}">
        <p14:creationId xmlns:p14="http://schemas.microsoft.com/office/powerpoint/2010/main" val="20914791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5C15B867-6D8F-43A5-B189-1233C44FBD81}"/>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 xmlns:a16="http://schemas.microsoft.com/office/drawing/2014/main" id="{A0AABF7A-0CDF-4515-8560-2634B8E45C1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 xmlns:a16="http://schemas.microsoft.com/office/drawing/2014/main" id="{14280AFC-5E00-4D5B-8F4E-3755C391280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D59CDA98-2367-44AF-8D83-CAB64DF303E5}"/>
              </a:ext>
            </a:extLst>
          </p:cNvPr>
          <p:cNvSpPr>
            <a:spLocks noGrp="1"/>
          </p:cNvSpPr>
          <p:nvPr>
            <p:ph type="dt" sz="half" idx="10"/>
          </p:nvPr>
        </p:nvSpPr>
        <p:spPr/>
        <p:txBody>
          <a:bodyPr/>
          <a:lstStyle/>
          <a:p>
            <a:fld id="{35F4A535-4D82-476D-AED1-4170E3826EDA}" type="datetimeFigureOut">
              <a:rPr lang="zh-CN" altLang="en-US" smtClean="0"/>
              <a:t>2018/3/8/Thursday</a:t>
            </a:fld>
            <a:endParaRPr lang="zh-CN" altLang="en-US"/>
          </a:p>
        </p:txBody>
      </p:sp>
      <p:sp>
        <p:nvSpPr>
          <p:cNvPr id="6" name="页脚占位符 5">
            <a:extLst>
              <a:ext uri="{FF2B5EF4-FFF2-40B4-BE49-F238E27FC236}">
                <a16:creationId xmlns="" xmlns:a16="http://schemas.microsoft.com/office/drawing/2014/main" id="{B64DF7CC-2315-4B30-B5EF-6C4676139E1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1074BD92-D85D-4FF0-A168-28CCAB037E6B}"/>
              </a:ext>
            </a:extLst>
          </p:cNvPr>
          <p:cNvSpPr>
            <a:spLocks noGrp="1"/>
          </p:cNvSpPr>
          <p:nvPr>
            <p:ph type="sldNum" sz="quarter" idx="12"/>
          </p:nvPr>
        </p:nvSpPr>
        <p:spPr/>
        <p:txBody>
          <a:bodyPr/>
          <a:lstStyle/>
          <a:p>
            <a:fld id="{16117A47-8B04-4FF2-89D5-463D9385E960}" type="slidenum">
              <a:rPr lang="zh-CN" altLang="en-US" smtClean="0"/>
              <a:t>‹#›</a:t>
            </a:fld>
            <a:endParaRPr lang="zh-CN" altLang="en-US"/>
          </a:p>
        </p:txBody>
      </p:sp>
    </p:spTree>
    <p:extLst>
      <p:ext uri="{BB962C8B-B14F-4D97-AF65-F5344CB8AC3E}">
        <p14:creationId xmlns:p14="http://schemas.microsoft.com/office/powerpoint/2010/main" val="8567235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038F384-3FA4-47BF-B4D6-E3B2AB980F5D}"/>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 xmlns:a16="http://schemas.microsoft.com/office/drawing/2014/main" id="{8C70BCBD-6E6E-4F5E-BB47-FE8CDEA6CCD7}"/>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F01D25AC-2D8B-4225-BAD1-B1E071757AD0}"/>
              </a:ext>
            </a:extLst>
          </p:cNvPr>
          <p:cNvSpPr>
            <a:spLocks noGrp="1"/>
          </p:cNvSpPr>
          <p:nvPr>
            <p:ph type="dt" sz="half" idx="10"/>
          </p:nvPr>
        </p:nvSpPr>
        <p:spPr/>
        <p:txBody>
          <a:bodyPr/>
          <a:lstStyle/>
          <a:p>
            <a:fld id="{35F4A535-4D82-476D-AED1-4170E3826EDA}" type="datetimeFigureOut">
              <a:rPr lang="zh-CN" altLang="en-US" smtClean="0"/>
              <a:t>2018/3/8/Thursday</a:t>
            </a:fld>
            <a:endParaRPr lang="zh-CN" altLang="en-US"/>
          </a:p>
        </p:txBody>
      </p:sp>
      <p:sp>
        <p:nvSpPr>
          <p:cNvPr id="5" name="页脚占位符 4">
            <a:extLst>
              <a:ext uri="{FF2B5EF4-FFF2-40B4-BE49-F238E27FC236}">
                <a16:creationId xmlns="" xmlns:a16="http://schemas.microsoft.com/office/drawing/2014/main" id="{22042F40-F43E-49F5-B717-A41A78B3CA1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2F15983B-CAE6-4BA3-BDA4-F4F698569D07}"/>
              </a:ext>
            </a:extLst>
          </p:cNvPr>
          <p:cNvSpPr>
            <a:spLocks noGrp="1"/>
          </p:cNvSpPr>
          <p:nvPr>
            <p:ph type="sldNum" sz="quarter" idx="12"/>
          </p:nvPr>
        </p:nvSpPr>
        <p:spPr/>
        <p:txBody>
          <a:bodyPr/>
          <a:lstStyle/>
          <a:p>
            <a:fld id="{16117A47-8B04-4FF2-89D5-463D9385E960}" type="slidenum">
              <a:rPr lang="zh-CN" altLang="en-US" smtClean="0"/>
              <a:t>‹#›</a:t>
            </a:fld>
            <a:endParaRPr lang="zh-CN" altLang="en-US"/>
          </a:p>
        </p:txBody>
      </p:sp>
    </p:spTree>
    <p:extLst>
      <p:ext uri="{BB962C8B-B14F-4D97-AF65-F5344CB8AC3E}">
        <p14:creationId xmlns:p14="http://schemas.microsoft.com/office/powerpoint/2010/main" val="37612210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a16="http://schemas.microsoft.com/office/drawing/2014/main" id="{3D23EB05-F7F8-4004-8691-E44AE0722067}"/>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 xmlns:a16="http://schemas.microsoft.com/office/drawing/2014/main" id="{5B4FBD01-4403-45F8-A931-E851F097A1E7}"/>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370311DE-4BF5-452D-8693-F252EFFE92F9}"/>
              </a:ext>
            </a:extLst>
          </p:cNvPr>
          <p:cNvSpPr>
            <a:spLocks noGrp="1"/>
          </p:cNvSpPr>
          <p:nvPr>
            <p:ph type="dt" sz="half" idx="10"/>
          </p:nvPr>
        </p:nvSpPr>
        <p:spPr/>
        <p:txBody>
          <a:bodyPr/>
          <a:lstStyle/>
          <a:p>
            <a:fld id="{35F4A535-4D82-476D-AED1-4170E3826EDA}" type="datetimeFigureOut">
              <a:rPr lang="zh-CN" altLang="en-US" smtClean="0"/>
              <a:t>2018/3/8/Thursday</a:t>
            </a:fld>
            <a:endParaRPr lang="zh-CN" altLang="en-US"/>
          </a:p>
        </p:txBody>
      </p:sp>
      <p:sp>
        <p:nvSpPr>
          <p:cNvPr id="5" name="页脚占位符 4">
            <a:extLst>
              <a:ext uri="{FF2B5EF4-FFF2-40B4-BE49-F238E27FC236}">
                <a16:creationId xmlns="" xmlns:a16="http://schemas.microsoft.com/office/drawing/2014/main" id="{42FC1B8D-4A4D-4CD4-88D5-595D9D79486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3EFA7E9C-05D8-4CF1-8E8C-374477153E7C}"/>
              </a:ext>
            </a:extLst>
          </p:cNvPr>
          <p:cNvSpPr>
            <a:spLocks noGrp="1"/>
          </p:cNvSpPr>
          <p:nvPr>
            <p:ph type="sldNum" sz="quarter" idx="12"/>
          </p:nvPr>
        </p:nvSpPr>
        <p:spPr/>
        <p:txBody>
          <a:bodyPr/>
          <a:lstStyle/>
          <a:p>
            <a:fld id="{16117A47-8B04-4FF2-89D5-463D9385E960}" type="slidenum">
              <a:rPr lang="zh-CN" altLang="en-US" smtClean="0"/>
              <a:t>‹#›</a:t>
            </a:fld>
            <a:endParaRPr lang="zh-CN" altLang="en-US"/>
          </a:p>
        </p:txBody>
      </p:sp>
    </p:spTree>
    <p:extLst>
      <p:ext uri="{BB962C8B-B14F-4D97-AF65-F5344CB8AC3E}">
        <p14:creationId xmlns:p14="http://schemas.microsoft.com/office/powerpoint/2010/main" val="23046432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04192256-EB11-4F3B-9673-9C991DD61A57}"/>
              </a:ext>
            </a:extLst>
          </p:cNvPr>
          <p:cNvSpPr>
            <a:spLocks noGrp="1"/>
          </p:cNvSpPr>
          <p:nvPr>
            <p:ph type="title"/>
          </p:nvPr>
        </p:nvSpPr>
        <p:spPr>
          <a:xfrm>
            <a:off x="838200" y="636974"/>
            <a:ext cx="10515600" cy="5454907"/>
          </a:xfrm>
        </p:spPr>
        <p:txBody>
          <a:bodyPr anchor="t">
            <a:normAutofit/>
          </a:bodyPr>
          <a:lstStyle>
            <a:lvl1pPr>
              <a:lnSpc>
                <a:spcPct val="130000"/>
              </a:lnSpc>
              <a:defRPr sz="2000">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4" name="日期占位符 3">
            <a:extLst>
              <a:ext uri="{FF2B5EF4-FFF2-40B4-BE49-F238E27FC236}">
                <a16:creationId xmlns="" xmlns:a16="http://schemas.microsoft.com/office/drawing/2014/main" id="{9562EDA8-7701-474F-A52A-959D62881065}"/>
              </a:ext>
            </a:extLst>
          </p:cNvPr>
          <p:cNvSpPr>
            <a:spLocks noGrp="1"/>
          </p:cNvSpPr>
          <p:nvPr>
            <p:ph type="dt" sz="half" idx="10"/>
          </p:nvPr>
        </p:nvSpPr>
        <p:spPr/>
        <p:txBody>
          <a:bodyPr/>
          <a:lstStyle/>
          <a:p>
            <a:fld id="{35F4A535-4D82-476D-AED1-4170E3826EDA}" type="datetimeFigureOut">
              <a:rPr lang="zh-CN" altLang="en-US" smtClean="0"/>
              <a:t>2018/3/8/Thursday</a:t>
            </a:fld>
            <a:endParaRPr lang="zh-CN" altLang="en-US"/>
          </a:p>
        </p:txBody>
      </p:sp>
      <p:sp>
        <p:nvSpPr>
          <p:cNvPr id="5" name="页脚占位符 4">
            <a:extLst>
              <a:ext uri="{FF2B5EF4-FFF2-40B4-BE49-F238E27FC236}">
                <a16:creationId xmlns="" xmlns:a16="http://schemas.microsoft.com/office/drawing/2014/main" id="{2FDC2D35-FAD6-421F-8054-30BFD684EF2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BED2E92B-FEBE-4C8E-B88A-7F191342CBCD}"/>
              </a:ext>
            </a:extLst>
          </p:cNvPr>
          <p:cNvSpPr>
            <a:spLocks noGrp="1"/>
          </p:cNvSpPr>
          <p:nvPr>
            <p:ph type="sldNum" sz="quarter" idx="12"/>
          </p:nvPr>
        </p:nvSpPr>
        <p:spPr/>
        <p:txBody>
          <a:bodyPr/>
          <a:lstStyle/>
          <a:p>
            <a:fld id="{16117A47-8B04-4FF2-89D5-463D9385E960}" type="slidenum">
              <a:rPr lang="zh-CN" altLang="en-US" smtClean="0"/>
              <a:t>‹#›</a:t>
            </a:fld>
            <a:endParaRPr lang="zh-CN" altLang="en-US"/>
          </a:p>
        </p:txBody>
      </p:sp>
    </p:spTree>
    <p:extLst>
      <p:ext uri="{BB962C8B-B14F-4D97-AF65-F5344CB8AC3E}">
        <p14:creationId xmlns:p14="http://schemas.microsoft.com/office/powerpoint/2010/main" val="23686731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04192256-EB11-4F3B-9673-9C991DD61A57}"/>
              </a:ext>
            </a:extLst>
          </p:cNvPr>
          <p:cNvSpPr>
            <a:spLocks noGrp="1"/>
          </p:cNvSpPr>
          <p:nvPr>
            <p:ph type="title"/>
          </p:nvPr>
        </p:nvSpPr>
        <p:spPr>
          <a:xfrm>
            <a:off x="838200" y="636974"/>
            <a:ext cx="10515600" cy="5454907"/>
          </a:xfrm>
        </p:spPr>
        <p:txBody>
          <a:bodyPr anchor="ctr">
            <a:normAutofit/>
          </a:bodyPr>
          <a:lstStyle>
            <a:lvl1pPr algn="ctr">
              <a:defRPr sz="4800">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4" name="日期占位符 3">
            <a:extLst>
              <a:ext uri="{FF2B5EF4-FFF2-40B4-BE49-F238E27FC236}">
                <a16:creationId xmlns="" xmlns:a16="http://schemas.microsoft.com/office/drawing/2014/main" id="{9562EDA8-7701-474F-A52A-959D62881065}"/>
              </a:ext>
            </a:extLst>
          </p:cNvPr>
          <p:cNvSpPr>
            <a:spLocks noGrp="1"/>
          </p:cNvSpPr>
          <p:nvPr>
            <p:ph type="dt" sz="half" idx="10"/>
          </p:nvPr>
        </p:nvSpPr>
        <p:spPr/>
        <p:txBody>
          <a:bodyPr/>
          <a:lstStyle/>
          <a:p>
            <a:fld id="{35F4A535-4D82-476D-AED1-4170E3826EDA}" type="datetimeFigureOut">
              <a:rPr lang="zh-CN" altLang="en-US" smtClean="0"/>
              <a:t>2018/3/8/Thursday</a:t>
            </a:fld>
            <a:endParaRPr lang="zh-CN" altLang="en-US"/>
          </a:p>
        </p:txBody>
      </p:sp>
      <p:sp>
        <p:nvSpPr>
          <p:cNvPr id="5" name="页脚占位符 4">
            <a:extLst>
              <a:ext uri="{FF2B5EF4-FFF2-40B4-BE49-F238E27FC236}">
                <a16:creationId xmlns="" xmlns:a16="http://schemas.microsoft.com/office/drawing/2014/main" id="{2FDC2D35-FAD6-421F-8054-30BFD684EF2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BED2E92B-FEBE-4C8E-B88A-7F191342CBCD}"/>
              </a:ext>
            </a:extLst>
          </p:cNvPr>
          <p:cNvSpPr>
            <a:spLocks noGrp="1"/>
          </p:cNvSpPr>
          <p:nvPr>
            <p:ph type="sldNum" sz="quarter" idx="12"/>
          </p:nvPr>
        </p:nvSpPr>
        <p:spPr/>
        <p:txBody>
          <a:bodyPr/>
          <a:lstStyle/>
          <a:p>
            <a:fld id="{16117A47-8B04-4FF2-89D5-463D9385E960}" type="slidenum">
              <a:rPr lang="zh-CN" altLang="en-US" smtClean="0"/>
              <a:t>‹#›</a:t>
            </a:fld>
            <a:endParaRPr lang="zh-CN" altLang="en-US"/>
          </a:p>
        </p:txBody>
      </p:sp>
    </p:spTree>
    <p:extLst>
      <p:ext uri="{BB962C8B-B14F-4D97-AF65-F5344CB8AC3E}">
        <p14:creationId xmlns:p14="http://schemas.microsoft.com/office/powerpoint/2010/main" val="21767928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52EDB76-D2F4-4C64-A568-224F00EBE0E2}"/>
              </a:ext>
            </a:extLst>
          </p:cNvPr>
          <p:cNvSpPr>
            <a:spLocks noGrp="1"/>
          </p:cNvSpPr>
          <p:nvPr>
            <p:ph type="title"/>
          </p:nvPr>
        </p:nvSpPr>
        <p:spPr>
          <a:xfrm>
            <a:off x="831850" y="1709738"/>
            <a:ext cx="10515600" cy="2852737"/>
          </a:xfrm>
        </p:spPr>
        <p:txBody>
          <a:bodyPr anchor="b"/>
          <a:lstStyle>
            <a:lvl1pPr>
              <a:defRPr sz="6000"/>
            </a:lvl1pPr>
          </a:lstStyle>
          <a:p>
            <a:r>
              <a:rPr lang="zh-CN" altLang="en-US" dirty="0"/>
              <a:t>单击此处编辑母版标题样式</a:t>
            </a:r>
          </a:p>
        </p:txBody>
      </p:sp>
      <p:sp>
        <p:nvSpPr>
          <p:cNvPr id="3" name="文本占位符 2">
            <a:extLst>
              <a:ext uri="{FF2B5EF4-FFF2-40B4-BE49-F238E27FC236}">
                <a16:creationId xmlns="" xmlns:a16="http://schemas.microsoft.com/office/drawing/2014/main" id="{F7C64847-D402-4D7E-9467-826533455E7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 xmlns:a16="http://schemas.microsoft.com/office/drawing/2014/main" id="{5AB3997C-521A-47D5-A45F-E484D1C4835E}"/>
              </a:ext>
            </a:extLst>
          </p:cNvPr>
          <p:cNvSpPr>
            <a:spLocks noGrp="1"/>
          </p:cNvSpPr>
          <p:nvPr>
            <p:ph type="dt" sz="half" idx="10"/>
          </p:nvPr>
        </p:nvSpPr>
        <p:spPr/>
        <p:txBody>
          <a:bodyPr/>
          <a:lstStyle/>
          <a:p>
            <a:fld id="{35F4A535-4D82-476D-AED1-4170E3826EDA}" type="datetimeFigureOut">
              <a:rPr lang="zh-CN" altLang="en-US" smtClean="0"/>
              <a:t>2018/3/8/Thursday</a:t>
            </a:fld>
            <a:endParaRPr lang="zh-CN" altLang="en-US"/>
          </a:p>
        </p:txBody>
      </p:sp>
      <p:sp>
        <p:nvSpPr>
          <p:cNvPr id="5" name="页脚占位符 4">
            <a:extLst>
              <a:ext uri="{FF2B5EF4-FFF2-40B4-BE49-F238E27FC236}">
                <a16:creationId xmlns="" xmlns:a16="http://schemas.microsoft.com/office/drawing/2014/main" id="{FFFEA2A6-9501-41AB-8390-2E02E8A97CD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85656ACB-283F-4C84-952D-802E61CF0946}"/>
              </a:ext>
            </a:extLst>
          </p:cNvPr>
          <p:cNvSpPr>
            <a:spLocks noGrp="1"/>
          </p:cNvSpPr>
          <p:nvPr>
            <p:ph type="sldNum" sz="quarter" idx="12"/>
          </p:nvPr>
        </p:nvSpPr>
        <p:spPr/>
        <p:txBody>
          <a:bodyPr/>
          <a:lstStyle/>
          <a:p>
            <a:fld id="{16117A47-8B04-4FF2-89D5-463D9385E960}" type="slidenum">
              <a:rPr lang="zh-CN" altLang="en-US" smtClean="0"/>
              <a:t>‹#›</a:t>
            </a:fld>
            <a:endParaRPr lang="zh-CN" altLang="en-US"/>
          </a:p>
        </p:txBody>
      </p:sp>
    </p:spTree>
    <p:extLst>
      <p:ext uri="{BB962C8B-B14F-4D97-AF65-F5344CB8AC3E}">
        <p14:creationId xmlns:p14="http://schemas.microsoft.com/office/powerpoint/2010/main" val="26352607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915FE947-AA55-4E85-909F-BEB4F6C885C5}"/>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75540C7A-71DF-4B61-A0AF-E480966CCDD8}"/>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 xmlns:a16="http://schemas.microsoft.com/office/drawing/2014/main" id="{60E4045E-2287-4A28-85C4-04EF0371ED8E}"/>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 xmlns:a16="http://schemas.microsoft.com/office/drawing/2014/main" id="{BFF63B06-CB95-4520-8592-DD9FFC2E7067}"/>
              </a:ext>
            </a:extLst>
          </p:cNvPr>
          <p:cNvSpPr>
            <a:spLocks noGrp="1"/>
          </p:cNvSpPr>
          <p:nvPr>
            <p:ph type="dt" sz="half" idx="10"/>
          </p:nvPr>
        </p:nvSpPr>
        <p:spPr/>
        <p:txBody>
          <a:bodyPr/>
          <a:lstStyle/>
          <a:p>
            <a:fld id="{35F4A535-4D82-476D-AED1-4170E3826EDA}" type="datetimeFigureOut">
              <a:rPr lang="zh-CN" altLang="en-US" smtClean="0"/>
              <a:t>2018/3/8/Thursday</a:t>
            </a:fld>
            <a:endParaRPr lang="zh-CN" altLang="en-US"/>
          </a:p>
        </p:txBody>
      </p:sp>
      <p:sp>
        <p:nvSpPr>
          <p:cNvPr id="6" name="页脚占位符 5">
            <a:extLst>
              <a:ext uri="{FF2B5EF4-FFF2-40B4-BE49-F238E27FC236}">
                <a16:creationId xmlns="" xmlns:a16="http://schemas.microsoft.com/office/drawing/2014/main" id="{7F9ED17C-7FFE-47DA-9D4A-E267138D240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1A89AF5F-BDF1-4CF1-BEFA-BFF4B399847F}"/>
              </a:ext>
            </a:extLst>
          </p:cNvPr>
          <p:cNvSpPr>
            <a:spLocks noGrp="1"/>
          </p:cNvSpPr>
          <p:nvPr>
            <p:ph type="sldNum" sz="quarter" idx="12"/>
          </p:nvPr>
        </p:nvSpPr>
        <p:spPr/>
        <p:txBody>
          <a:bodyPr/>
          <a:lstStyle/>
          <a:p>
            <a:fld id="{16117A47-8B04-4FF2-89D5-463D9385E960}" type="slidenum">
              <a:rPr lang="zh-CN" altLang="en-US" smtClean="0"/>
              <a:t>‹#›</a:t>
            </a:fld>
            <a:endParaRPr lang="zh-CN" altLang="en-US"/>
          </a:p>
        </p:txBody>
      </p:sp>
    </p:spTree>
    <p:extLst>
      <p:ext uri="{BB962C8B-B14F-4D97-AF65-F5344CB8AC3E}">
        <p14:creationId xmlns:p14="http://schemas.microsoft.com/office/powerpoint/2010/main" val="22046635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9E04538D-5EA2-4E5B-A441-DAF1459A4052}"/>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id="{FC23D37B-9A81-4467-90AB-7C27C505C0C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 xmlns:a16="http://schemas.microsoft.com/office/drawing/2014/main" id="{28ACA1C2-9B35-41D3-B641-8A43B615E146}"/>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 xmlns:a16="http://schemas.microsoft.com/office/drawing/2014/main" id="{F08613B2-7AB3-493B-B285-C54FA7A8946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 xmlns:a16="http://schemas.microsoft.com/office/drawing/2014/main" id="{1DC31E84-25BD-430F-BA5F-C6C43375663A}"/>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 xmlns:a16="http://schemas.microsoft.com/office/drawing/2014/main" id="{BFF95FE1-778B-4A32-AEC7-996BC045F333}"/>
              </a:ext>
            </a:extLst>
          </p:cNvPr>
          <p:cNvSpPr>
            <a:spLocks noGrp="1"/>
          </p:cNvSpPr>
          <p:nvPr>
            <p:ph type="dt" sz="half" idx="10"/>
          </p:nvPr>
        </p:nvSpPr>
        <p:spPr/>
        <p:txBody>
          <a:bodyPr/>
          <a:lstStyle/>
          <a:p>
            <a:fld id="{35F4A535-4D82-476D-AED1-4170E3826EDA}" type="datetimeFigureOut">
              <a:rPr lang="zh-CN" altLang="en-US" smtClean="0"/>
              <a:t>2018/3/8/Thursday</a:t>
            </a:fld>
            <a:endParaRPr lang="zh-CN" altLang="en-US"/>
          </a:p>
        </p:txBody>
      </p:sp>
      <p:sp>
        <p:nvSpPr>
          <p:cNvPr id="8" name="页脚占位符 7">
            <a:extLst>
              <a:ext uri="{FF2B5EF4-FFF2-40B4-BE49-F238E27FC236}">
                <a16:creationId xmlns="" xmlns:a16="http://schemas.microsoft.com/office/drawing/2014/main" id="{CE3B89D4-BEEE-4120-AEFB-F00D6E8CC020}"/>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 xmlns:a16="http://schemas.microsoft.com/office/drawing/2014/main" id="{49DC8349-3EAC-41EB-8AED-64F39DB2EC4E}"/>
              </a:ext>
            </a:extLst>
          </p:cNvPr>
          <p:cNvSpPr>
            <a:spLocks noGrp="1"/>
          </p:cNvSpPr>
          <p:nvPr>
            <p:ph type="sldNum" sz="quarter" idx="12"/>
          </p:nvPr>
        </p:nvSpPr>
        <p:spPr/>
        <p:txBody>
          <a:bodyPr/>
          <a:lstStyle/>
          <a:p>
            <a:fld id="{16117A47-8B04-4FF2-89D5-463D9385E960}" type="slidenum">
              <a:rPr lang="zh-CN" altLang="en-US" smtClean="0"/>
              <a:t>‹#›</a:t>
            </a:fld>
            <a:endParaRPr lang="zh-CN" altLang="en-US"/>
          </a:p>
        </p:txBody>
      </p:sp>
    </p:spTree>
    <p:extLst>
      <p:ext uri="{BB962C8B-B14F-4D97-AF65-F5344CB8AC3E}">
        <p14:creationId xmlns:p14="http://schemas.microsoft.com/office/powerpoint/2010/main" val="18424379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D6E3933-0A85-4802-815F-051F6E5F2629}"/>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65679E15-AA6A-4A04-87D3-75DBFFC25F16}"/>
              </a:ext>
            </a:extLst>
          </p:cNvPr>
          <p:cNvSpPr>
            <a:spLocks noGrp="1"/>
          </p:cNvSpPr>
          <p:nvPr>
            <p:ph type="dt" sz="half" idx="10"/>
          </p:nvPr>
        </p:nvSpPr>
        <p:spPr/>
        <p:txBody>
          <a:bodyPr/>
          <a:lstStyle/>
          <a:p>
            <a:fld id="{35F4A535-4D82-476D-AED1-4170E3826EDA}" type="datetimeFigureOut">
              <a:rPr lang="zh-CN" altLang="en-US" smtClean="0"/>
              <a:t>2018/3/8/Thursday</a:t>
            </a:fld>
            <a:endParaRPr lang="zh-CN" altLang="en-US"/>
          </a:p>
        </p:txBody>
      </p:sp>
      <p:sp>
        <p:nvSpPr>
          <p:cNvPr id="4" name="页脚占位符 3">
            <a:extLst>
              <a:ext uri="{FF2B5EF4-FFF2-40B4-BE49-F238E27FC236}">
                <a16:creationId xmlns="" xmlns:a16="http://schemas.microsoft.com/office/drawing/2014/main" id="{34BF1A13-DE2F-46B0-9764-4F389FF3E31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BAAD8673-0559-4627-9B08-2B2534A95D75}"/>
              </a:ext>
            </a:extLst>
          </p:cNvPr>
          <p:cNvSpPr>
            <a:spLocks noGrp="1"/>
          </p:cNvSpPr>
          <p:nvPr>
            <p:ph type="sldNum" sz="quarter" idx="12"/>
          </p:nvPr>
        </p:nvSpPr>
        <p:spPr/>
        <p:txBody>
          <a:bodyPr/>
          <a:lstStyle/>
          <a:p>
            <a:fld id="{16117A47-8B04-4FF2-89D5-463D9385E960}" type="slidenum">
              <a:rPr lang="zh-CN" altLang="en-US" smtClean="0"/>
              <a:t>‹#›</a:t>
            </a:fld>
            <a:endParaRPr lang="zh-CN" altLang="en-US"/>
          </a:p>
        </p:txBody>
      </p:sp>
    </p:spTree>
    <p:extLst>
      <p:ext uri="{BB962C8B-B14F-4D97-AF65-F5344CB8AC3E}">
        <p14:creationId xmlns:p14="http://schemas.microsoft.com/office/powerpoint/2010/main" val="959790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6A1932BD-4E57-435D-A947-D8DE7A4CAA4F}"/>
              </a:ext>
            </a:extLst>
          </p:cNvPr>
          <p:cNvSpPr>
            <a:spLocks noGrp="1"/>
          </p:cNvSpPr>
          <p:nvPr>
            <p:ph type="dt" sz="half" idx="10"/>
          </p:nvPr>
        </p:nvSpPr>
        <p:spPr/>
        <p:txBody>
          <a:bodyPr/>
          <a:lstStyle/>
          <a:p>
            <a:fld id="{35F4A535-4D82-476D-AED1-4170E3826EDA}" type="datetimeFigureOut">
              <a:rPr lang="zh-CN" altLang="en-US" smtClean="0"/>
              <a:t>2018/3/8/Thursday</a:t>
            </a:fld>
            <a:endParaRPr lang="zh-CN" altLang="en-US"/>
          </a:p>
        </p:txBody>
      </p:sp>
      <p:sp>
        <p:nvSpPr>
          <p:cNvPr id="3" name="页脚占位符 2">
            <a:extLst>
              <a:ext uri="{FF2B5EF4-FFF2-40B4-BE49-F238E27FC236}">
                <a16:creationId xmlns="" xmlns:a16="http://schemas.microsoft.com/office/drawing/2014/main" id="{7D1FD3EC-0A8B-4752-8E00-B6C4F1555BD5}"/>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 xmlns:a16="http://schemas.microsoft.com/office/drawing/2014/main" id="{58EA46A2-2F73-4DEE-B72C-ED82C85BEA91}"/>
              </a:ext>
            </a:extLst>
          </p:cNvPr>
          <p:cNvSpPr>
            <a:spLocks noGrp="1"/>
          </p:cNvSpPr>
          <p:nvPr>
            <p:ph type="sldNum" sz="quarter" idx="12"/>
          </p:nvPr>
        </p:nvSpPr>
        <p:spPr/>
        <p:txBody>
          <a:bodyPr/>
          <a:lstStyle/>
          <a:p>
            <a:fld id="{16117A47-8B04-4FF2-89D5-463D9385E960}" type="slidenum">
              <a:rPr lang="zh-CN" altLang="en-US" smtClean="0"/>
              <a:t>‹#›</a:t>
            </a:fld>
            <a:endParaRPr lang="zh-CN" altLang="en-US"/>
          </a:p>
        </p:txBody>
      </p:sp>
    </p:spTree>
    <p:extLst>
      <p:ext uri="{BB962C8B-B14F-4D97-AF65-F5344CB8AC3E}">
        <p14:creationId xmlns:p14="http://schemas.microsoft.com/office/powerpoint/2010/main" val="36327229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60950274-3F88-440D-84AC-9DB3AA49C73B}"/>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 xmlns:a16="http://schemas.microsoft.com/office/drawing/2014/main" id="{1020E670-F56C-4650-B1C1-093C9F95EF5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 xmlns:a16="http://schemas.microsoft.com/office/drawing/2014/main" id="{6B224F5D-6C66-4BE1-905E-A2849E3956D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C2BDDD17-60DD-4F46-9538-2939699E7CE3}"/>
              </a:ext>
            </a:extLst>
          </p:cNvPr>
          <p:cNvSpPr>
            <a:spLocks noGrp="1"/>
          </p:cNvSpPr>
          <p:nvPr>
            <p:ph type="dt" sz="half" idx="10"/>
          </p:nvPr>
        </p:nvSpPr>
        <p:spPr/>
        <p:txBody>
          <a:bodyPr/>
          <a:lstStyle/>
          <a:p>
            <a:fld id="{35F4A535-4D82-476D-AED1-4170E3826EDA}" type="datetimeFigureOut">
              <a:rPr lang="zh-CN" altLang="en-US" smtClean="0"/>
              <a:t>2018/3/8/Thursday</a:t>
            </a:fld>
            <a:endParaRPr lang="zh-CN" altLang="en-US"/>
          </a:p>
        </p:txBody>
      </p:sp>
      <p:sp>
        <p:nvSpPr>
          <p:cNvPr id="6" name="页脚占位符 5">
            <a:extLst>
              <a:ext uri="{FF2B5EF4-FFF2-40B4-BE49-F238E27FC236}">
                <a16:creationId xmlns="" xmlns:a16="http://schemas.microsoft.com/office/drawing/2014/main" id="{EFC5305E-DE83-43A3-9160-7CCF70F2A4A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00CC25AF-629B-47A3-A8C5-50CC9A598139}"/>
              </a:ext>
            </a:extLst>
          </p:cNvPr>
          <p:cNvSpPr>
            <a:spLocks noGrp="1"/>
          </p:cNvSpPr>
          <p:nvPr>
            <p:ph type="sldNum" sz="quarter" idx="12"/>
          </p:nvPr>
        </p:nvSpPr>
        <p:spPr/>
        <p:txBody>
          <a:bodyPr/>
          <a:lstStyle/>
          <a:p>
            <a:fld id="{16117A47-8B04-4FF2-89D5-463D9385E960}" type="slidenum">
              <a:rPr lang="zh-CN" altLang="en-US" smtClean="0"/>
              <a:t>‹#›</a:t>
            </a:fld>
            <a:endParaRPr lang="zh-CN" altLang="en-US"/>
          </a:p>
        </p:txBody>
      </p:sp>
    </p:spTree>
    <p:extLst>
      <p:ext uri="{BB962C8B-B14F-4D97-AF65-F5344CB8AC3E}">
        <p14:creationId xmlns:p14="http://schemas.microsoft.com/office/powerpoint/2010/main" val="18009059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20DC848A-A085-474E-97A2-FA2CD075F6B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3BE19C4C-3100-426A-907E-37CF611CAE8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EC1BB7A6-D150-4935-B7E4-8C0B0202FEB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5F4A535-4D82-476D-AED1-4170E3826EDA}" type="datetimeFigureOut">
              <a:rPr lang="zh-CN" altLang="en-US" smtClean="0"/>
              <a:t>2018/3/8/Thursday</a:t>
            </a:fld>
            <a:endParaRPr lang="zh-CN" altLang="en-US"/>
          </a:p>
        </p:txBody>
      </p:sp>
      <p:sp>
        <p:nvSpPr>
          <p:cNvPr id="5" name="页脚占位符 4">
            <a:extLst>
              <a:ext uri="{FF2B5EF4-FFF2-40B4-BE49-F238E27FC236}">
                <a16:creationId xmlns="" xmlns:a16="http://schemas.microsoft.com/office/drawing/2014/main" id="{5440463F-5AB1-4256-9A53-EB37D4C88AC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6B2B64CB-340A-478E-9567-DEA444BC575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6117A47-8B04-4FF2-89D5-463D9385E960}" type="slidenum">
              <a:rPr lang="zh-CN" altLang="en-US" smtClean="0"/>
              <a:t>‹#›</a:t>
            </a:fld>
            <a:endParaRPr lang="zh-CN" altLang="en-US"/>
          </a:p>
        </p:txBody>
      </p:sp>
    </p:spTree>
    <p:extLst>
      <p:ext uri="{BB962C8B-B14F-4D97-AF65-F5344CB8AC3E}">
        <p14:creationId xmlns:p14="http://schemas.microsoft.com/office/powerpoint/2010/main" val="139901998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Administrator\Desktop\67.jpg">
            <a:extLst>
              <a:ext uri="{FF2B5EF4-FFF2-40B4-BE49-F238E27FC236}">
                <a16:creationId xmlns="" xmlns:a16="http://schemas.microsoft.com/office/drawing/2014/main" id="{DE66353E-5B34-4520-AFFA-09185319F41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12192001"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a:extLst>
              <a:ext uri="{FF2B5EF4-FFF2-40B4-BE49-F238E27FC236}">
                <a16:creationId xmlns="" xmlns:a16="http://schemas.microsoft.com/office/drawing/2014/main" id="{BACA4D2E-9686-4013-8F9C-92C3F0DB8DC2}"/>
              </a:ext>
            </a:extLst>
          </p:cNvPr>
          <p:cNvSpPr/>
          <p:nvPr/>
        </p:nvSpPr>
        <p:spPr>
          <a:xfrm>
            <a:off x="-1" y="1960271"/>
            <a:ext cx="12190413" cy="2808312"/>
          </a:xfrm>
          <a:prstGeom prst="rect">
            <a:avLst/>
          </a:prstGeom>
          <a:solidFill>
            <a:srgbClr val="F6A514">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a:extLst>
              <a:ext uri="{FF2B5EF4-FFF2-40B4-BE49-F238E27FC236}">
                <a16:creationId xmlns="" xmlns:a16="http://schemas.microsoft.com/office/drawing/2014/main" id="{E71E6B0A-04A6-4D09-8EC9-7B5E6BC9154F}"/>
              </a:ext>
            </a:extLst>
          </p:cNvPr>
          <p:cNvSpPr>
            <a:spLocks noGrp="1"/>
          </p:cNvSpPr>
          <p:nvPr>
            <p:ph type="title"/>
          </p:nvPr>
        </p:nvSpPr>
        <p:spPr/>
        <p:txBody>
          <a:bodyPr>
            <a:normAutofit/>
          </a:bodyPr>
          <a:lstStyle/>
          <a:p>
            <a:r>
              <a:rPr lang="zh-CN" altLang="zh-CN" sz="5400" b="1" dirty="0">
                <a:solidFill>
                  <a:schemeClr val="bg1"/>
                </a:solidFill>
              </a:rPr>
              <a:t>第二章</a:t>
            </a:r>
            <a:r>
              <a:rPr lang="en-US" altLang="zh-CN" sz="5400" b="1" dirty="0">
                <a:solidFill>
                  <a:schemeClr val="bg1"/>
                </a:solidFill>
              </a:rPr>
              <a:t>  </a:t>
            </a:r>
            <a:r>
              <a:rPr lang="zh-CN" altLang="zh-CN" sz="5400" b="1" dirty="0">
                <a:solidFill>
                  <a:schemeClr val="bg1"/>
                </a:solidFill>
              </a:rPr>
              <a:t>自我管理</a:t>
            </a:r>
            <a:endParaRPr lang="zh-CN" altLang="en-US" sz="4400" dirty="0">
              <a:solidFill>
                <a:schemeClr val="bg1"/>
              </a:solidFill>
            </a:endParaRPr>
          </a:p>
        </p:txBody>
      </p:sp>
    </p:spTree>
    <p:extLst>
      <p:ext uri="{BB962C8B-B14F-4D97-AF65-F5344CB8AC3E}">
        <p14:creationId xmlns:p14="http://schemas.microsoft.com/office/powerpoint/2010/main" val="1496312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1F1F5AB7-2BCB-443E-8E3D-CEFEB37CFE50}"/>
              </a:ext>
            </a:extLst>
          </p:cNvPr>
          <p:cNvSpPr>
            <a:spLocks noGrp="1"/>
          </p:cNvSpPr>
          <p:nvPr>
            <p:ph type="title"/>
          </p:nvPr>
        </p:nvSpPr>
        <p:spPr/>
        <p:txBody>
          <a:bodyPr/>
          <a:lstStyle/>
          <a:p>
            <a:r>
              <a:rPr lang="en-US" altLang="zh-CN" b="1" dirty="0"/>
              <a:t>5.</a:t>
            </a:r>
            <a:r>
              <a:rPr lang="zh-CN" altLang="zh-CN" b="1" dirty="0"/>
              <a:t>自我效能感研究的发展趋势</a:t>
            </a:r>
            <a:r>
              <a:rPr lang="en-US" altLang="zh-CN" dirty="0"/>
              <a:t/>
            </a:r>
            <a:br>
              <a:rPr lang="en-US" altLang="zh-CN" dirty="0"/>
            </a:br>
            <a:r>
              <a:rPr lang="zh-CN" altLang="en-US" dirty="0"/>
              <a:t>未来研 究应该集中在以下几个方面：</a:t>
            </a:r>
            <a:r>
              <a:rPr lang="en-US" altLang="zh-CN" dirty="0"/>
              <a:t/>
            </a:r>
            <a:br>
              <a:rPr lang="en-US" altLang="zh-CN" dirty="0"/>
            </a:br>
            <a:r>
              <a:rPr lang="en-US" altLang="zh-CN" dirty="0"/>
              <a:t>      </a:t>
            </a:r>
            <a:r>
              <a:rPr lang="zh-CN" altLang="en-US" dirty="0"/>
              <a:t>①关注自我效能感的动态性以揭示其起源和发展。</a:t>
            </a:r>
            <a:r>
              <a:rPr lang="en-US" altLang="zh-CN" dirty="0"/>
              <a:t/>
            </a:r>
            <a:br>
              <a:rPr lang="en-US" altLang="zh-CN" dirty="0"/>
            </a:br>
            <a:r>
              <a:rPr lang="en-US" altLang="zh-CN" dirty="0"/>
              <a:t>      </a:t>
            </a:r>
            <a:r>
              <a:rPr lang="zh-CN" altLang="en-US" dirty="0"/>
              <a:t>②从因果关系 和理论整合方面加强自我效能感与其他理论之间关系的研究。</a:t>
            </a:r>
            <a:r>
              <a:rPr lang="en-US" altLang="zh-CN" dirty="0"/>
              <a:t/>
            </a:r>
            <a:br>
              <a:rPr lang="en-US" altLang="zh-CN" dirty="0"/>
            </a:br>
            <a:r>
              <a:rPr lang="en-US" altLang="zh-CN" dirty="0"/>
              <a:t>      </a:t>
            </a:r>
            <a:r>
              <a:rPr lang="zh-CN" altLang="en-US" dirty="0"/>
              <a:t>③从个体提高了自我效能感保持 性的追踪方面加强对自我效能感的干预研究。</a:t>
            </a:r>
            <a:r>
              <a:rPr lang="en-US" altLang="zh-CN" dirty="0"/>
              <a:t/>
            </a:r>
            <a:br>
              <a:rPr lang="en-US" altLang="zh-CN" dirty="0"/>
            </a:br>
            <a:r>
              <a:rPr lang="en-US" altLang="zh-CN" dirty="0"/>
              <a:t>      </a:t>
            </a:r>
            <a:r>
              <a:rPr lang="zh-CN" altLang="en-US" dirty="0"/>
              <a:t>④加强自我效能感的迁移性研究。</a:t>
            </a:r>
            <a:r>
              <a:rPr lang="en-US" altLang="zh-CN" dirty="0"/>
              <a:t/>
            </a:r>
            <a:br>
              <a:rPr lang="en-US" altLang="zh-CN" dirty="0"/>
            </a:br>
            <a:r>
              <a:rPr lang="en-US" altLang="zh-CN" dirty="0"/>
              <a:t>      </a:t>
            </a:r>
            <a:r>
              <a:rPr lang="zh-CN" altLang="en-US" dirty="0"/>
              <a:t>⑤进一步扩展 各应用领域中自我效能感的研究。</a:t>
            </a:r>
            <a:r>
              <a:rPr lang="en-US" altLang="zh-CN" dirty="0"/>
              <a:t/>
            </a:r>
            <a:br>
              <a:rPr lang="en-US" altLang="zh-CN" dirty="0"/>
            </a:br>
            <a:r>
              <a:rPr lang="en-US" altLang="zh-CN" dirty="0"/>
              <a:t>      </a:t>
            </a:r>
            <a:r>
              <a:rPr lang="zh-CN" altLang="en-US" dirty="0"/>
              <a:t>⑥进一步研究真实能力与自我效能感之间的关系。</a:t>
            </a:r>
            <a:r>
              <a:rPr lang="en-US" altLang="zh-CN" dirty="0"/>
              <a:t/>
            </a:r>
            <a:br>
              <a:rPr lang="en-US" altLang="zh-CN" dirty="0"/>
            </a:br>
            <a:r>
              <a:rPr lang="en-US" altLang="zh-CN" dirty="0"/>
              <a:t>      </a:t>
            </a:r>
            <a:r>
              <a:rPr lang="zh-CN" altLang="en-US" dirty="0"/>
              <a:t>⑦加强自 我效能感的跨文化研究。⑧重视现场实验研究。</a:t>
            </a:r>
            <a:r>
              <a:rPr lang="zh-CN" altLang="zh-CN" dirty="0"/>
              <a:t/>
            </a:r>
            <a:br>
              <a:rPr lang="zh-CN" altLang="zh-CN" dirty="0"/>
            </a:br>
            <a:r>
              <a:rPr lang="en-US" altLang="zh-CN" dirty="0"/>
              <a:t>      </a:t>
            </a:r>
            <a:r>
              <a:rPr lang="zh-CN" altLang="zh-CN" dirty="0"/>
              <a:t>总之，对自我效能感的研究有着十分重要的意义，尤其国内对此研究还不足，需要弥补这一空缺。</a:t>
            </a:r>
            <a:endParaRPr lang="zh-CN" altLang="en-US" dirty="0"/>
          </a:p>
        </p:txBody>
      </p:sp>
      <p:sp>
        <p:nvSpPr>
          <p:cNvPr id="3" name="矩形 2">
            <a:extLst>
              <a:ext uri="{FF2B5EF4-FFF2-40B4-BE49-F238E27FC236}">
                <a16:creationId xmlns="" xmlns:a16="http://schemas.microsoft.com/office/drawing/2014/main" id="{DEDE7948-15AB-46EF-BF3C-CCBAD4E7584A}"/>
              </a:ext>
            </a:extLst>
          </p:cNvPr>
          <p:cNvSpPr/>
          <p:nvPr/>
        </p:nvSpPr>
        <p:spPr>
          <a:xfrm>
            <a:off x="0" y="1960271"/>
            <a:ext cx="538620" cy="2808312"/>
          </a:xfrm>
          <a:prstGeom prst="rect">
            <a:avLst/>
          </a:prstGeom>
          <a:solidFill>
            <a:srgbClr val="F6A514">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901419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D1A15268-6901-43F6-80FF-2520DEE5FB91}"/>
              </a:ext>
            </a:extLst>
          </p:cNvPr>
          <p:cNvSpPr>
            <a:spLocks noGrp="1"/>
          </p:cNvSpPr>
          <p:nvPr>
            <p:ph type="title"/>
          </p:nvPr>
        </p:nvSpPr>
        <p:spPr/>
        <p:txBody>
          <a:bodyPr>
            <a:normAutofit/>
          </a:bodyPr>
          <a:lstStyle/>
          <a:p>
            <a:r>
              <a:rPr lang="en-US" altLang="zh-CN" sz="32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3200" kern="1200" dirty="0">
                <a:solidFill>
                  <a:schemeClr val="tx1"/>
                </a:solidFill>
                <a:effectLst/>
                <a:latin typeface="微软雅黑" panose="020B0503020204020204" pitchFamily="34" charset="-122"/>
                <a:ea typeface="微软雅黑" panose="020B0503020204020204" pitchFamily="34" charset="-122"/>
                <a:cs typeface="+mj-cs"/>
              </a:rPr>
              <a:t>第二节 心态调整</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现代社会，工作和生活节奏加快，竞争加剧，社会矛盾增多，人们的精神压力也随之加大，如果调整不好，于己于人于社会都会产生不利影响。其实，这个问题中央也很重视，在十六届六中全会上就明确指出：“要注重促进人的心理和谐，引导人们正确对待自己，他人和社会，正确对待困难、挫折和荣誉，塑造自尊自信、理性平和、积极向上的社会心态”。在党的十七大报告也强调指出要“加强和改进思想政治工作，注重人文关怀和心理疏导，用正确方式处理人际关系。”在物质生活不断丰富，社会矛盾依然尖锐的今天，疏导好人们心理，调整好人们心态，对于建设和谐社会、小康社会有着重要意义。</a:t>
            </a:r>
          </a:p>
          <a:p>
            <a:endParaRPr lang="zh-CN" altLang="en-US" dirty="0"/>
          </a:p>
        </p:txBody>
      </p:sp>
      <p:sp>
        <p:nvSpPr>
          <p:cNvPr id="3" name="矩形 2">
            <a:extLst>
              <a:ext uri="{FF2B5EF4-FFF2-40B4-BE49-F238E27FC236}">
                <a16:creationId xmlns="" xmlns:a16="http://schemas.microsoft.com/office/drawing/2014/main" id="{464F7AED-3A20-4568-8747-27FFA7BE57B4}"/>
              </a:ext>
            </a:extLst>
          </p:cNvPr>
          <p:cNvSpPr/>
          <p:nvPr/>
        </p:nvSpPr>
        <p:spPr>
          <a:xfrm>
            <a:off x="0" y="1960271"/>
            <a:ext cx="538620" cy="2808312"/>
          </a:xfrm>
          <a:prstGeom prst="rect">
            <a:avLst/>
          </a:prstGeom>
          <a:solidFill>
            <a:srgbClr val="F6A514">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72213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D96035D7-CF72-45E2-B3C3-29B0438E1AB2}"/>
              </a:ext>
            </a:extLst>
          </p:cNvPr>
          <p:cNvSpPr>
            <a:spLocks noGrp="1"/>
          </p:cNvSpPr>
          <p:nvPr>
            <p:ph type="title"/>
          </p:nvPr>
        </p:nvSpPr>
        <p:spPr>
          <a:xfrm>
            <a:off x="838199" y="636974"/>
            <a:ext cx="10513423" cy="5454907"/>
          </a:xfrm>
        </p:spPr>
        <p:txBody>
          <a:bodyPr>
            <a:normAutofit/>
          </a:bodyPr>
          <a:lstStyle/>
          <a:p>
            <a:r>
              <a:rPr lang="zh-CN" altLang="zh-CN" sz="2800" kern="1200" dirty="0">
                <a:solidFill>
                  <a:schemeClr val="tx1"/>
                </a:solidFill>
                <a:effectLst/>
                <a:latin typeface="微软雅黑" panose="020B0503020204020204" pitchFamily="34" charset="-122"/>
                <a:ea typeface="微软雅黑" panose="020B0503020204020204" pitchFamily="34" charset="-122"/>
                <a:cs typeface="+mj-cs"/>
              </a:rPr>
              <a:t>一、心态调整的重要性</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社会发展日新月异，生活也是千变万化的，悲欢离合，生老病死，天灾人祸，喜怒哀乐，都在所难免。只要心态调整好了，就会坦然面对；如果心态调整不好，就会影响工作和生活。</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p:txBody>
      </p:sp>
      <p:sp>
        <p:nvSpPr>
          <p:cNvPr id="3" name="矩形 2">
            <a:extLst>
              <a:ext uri="{FF2B5EF4-FFF2-40B4-BE49-F238E27FC236}">
                <a16:creationId xmlns="" xmlns:a16="http://schemas.microsoft.com/office/drawing/2014/main" id="{A28A0D71-DB64-4EE9-9F17-A373D7ED1297}"/>
              </a:ext>
            </a:extLst>
          </p:cNvPr>
          <p:cNvSpPr/>
          <p:nvPr/>
        </p:nvSpPr>
        <p:spPr>
          <a:xfrm>
            <a:off x="0" y="1960271"/>
            <a:ext cx="538620" cy="2808312"/>
          </a:xfrm>
          <a:prstGeom prst="rect">
            <a:avLst/>
          </a:prstGeom>
          <a:solidFill>
            <a:srgbClr val="F6A514">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a:extLst>
              <a:ext uri="{FF2B5EF4-FFF2-40B4-BE49-F238E27FC236}">
                <a16:creationId xmlns="" xmlns:a16="http://schemas.microsoft.com/office/drawing/2014/main" id="{15103C96-50F1-4415-8E81-C26840ABE3B9}"/>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1791670" y="2659982"/>
            <a:ext cx="3949666" cy="2630474"/>
          </a:xfrm>
          <a:prstGeom prst="rect">
            <a:avLst/>
          </a:prstGeom>
        </p:spPr>
      </p:pic>
      <p:cxnSp>
        <p:nvCxnSpPr>
          <p:cNvPr id="6" name="直接连接符 5">
            <a:extLst>
              <a:ext uri="{FF2B5EF4-FFF2-40B4-BE49-F238E27FC236}">
                <a16:creationId xmlns="" xmlns:a16="http://schemas.microsoft.com/office/drawing/2014/main" id="{449B925E-EC8C-4145-AF83-9B63024C03D4}"/>
              </a:ext>
            </a:extLst>
          </p:cNvPr>
          <p:cNvCxnSpPr/>
          <p:nvPr/>
        </p:nvCxnSpPr>
        <p:spPr>
          <a:xfrm>
            <a:off x="6596248" y="3364427"/>
            <a:ext cx="3636404"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 name="燕尾形 38">
            <a:extLst>
              <a:ext uri="{FF2B5EF4-FFF2-40B4-BE49-F238E27FC236}">
                <a16:creationId xmlns="" xmlns:a16="http://schemas.microsoft.com/office/drawing/2014/main" id="{A2F0B7B9-B8D7-4614-A413-39BD33E51819}"/>
              </a:ext>
            </a:extLst>
          </p:cNvPr>
          <p:cNvSpPr/>
          <p:nvPr/>
        </p:nvSpPr>
        <p:spPr>
          <a:xfrm rot="5400000">
            <a:off x="6416228" y="2703863"/>
            <a:ext cx="360040" cy="576064"/>
          </a:xfrm>
          <a:prstGeom prst="chevron">
            <a:avLst/>
          </a:prstGeom>
          <a:solidFill>
            <a:srgbClr val="00A2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8" name="标题 1">
            <a:extLst>
              <a:ext uri="{FF2B5EF4-FFF2-40B4-BE49-F238E27FC236}">
                <a16:creationId xmlns="" xmlns:a16="http://schemas.microsoft.com/office/drawing/2014/main" id="{1B6F0085-B9BA-42DC-9382-4EA66A9BDF6E}"/>
              </a:ext>
            </a:extLst>
          </p:cNvPr>
          <p:cNvSpPr txBox="1">
            <a:spLocks/>
          </p:cNvSpPr>
          <p:nvPr/>
        </p:nvSpPr>
        <p:spPr>
          <a:xfrm>
            <a:off x="6979960" y="2734305"/>
            <a:ext cx="3812177" cy="630122"/>
          </a:xfrm>
          <a:prstGeom prst="rect">
            <a:avLst/>
          </a:prstGeom>
        </p:spPr>
        <p:txBody>
          <a:bodyPr vert="horz" lIns="91440" tIns="45720" rIns="91440" bIns="45720" rtlCol="0" anchor="t">
            <a:normAutofit/>
          </a:bodyPr>
          <a:lstStyle>
            <a:lvl1pPr algn="l" defTabSz="914400" rtl="0" eaLnBrk="1" latinLnBrk="0" hangingPunct="1">
              <a:lnSpc>
                <a:spcPct val="130000"/>
              </a:lnSpc>
              <a:spcBef>
                <a:spcPct val="0"/>
              </a:spcBef>
              <a:buNone/>
              <a:defRPr sz="2000" kern="1200">
                <a:solidFill>
                  <a:schemeClr val="tx1"/>
                </a:solidFill>
                <a:latin typeface="微软雅黑" panose="020B0503020204020204" pitchFamily="34" charset="-122"/>
                <a:ea typeface="微软雅黑" panose="020B0503020204020204" pitchFamily="34" charset="-122"/>
                <a:cs typeface="+mj-cs"/>
              </a:defRPr>
            </a:lvl1pPr>
          </a:lstStyle>
          <a:p>
            <a:r>
              <a:rPr lang="en-US" altLang="zh-CN" sz="2400"/>
              <a:t> 1.</a:t>
            </a:r>
            <a:r>
              <a:rPr lang="zh-CN" altLang="zh-CN" sz="2400"/>
              <a:t>社会发展变化要求</a:t>
            </a:r>
            <a:r>
              <a:rPr lang="en-US" altLang="zh-CN" sz="2400"/>
              <a:t> </a:t>
            </a:r>
            <a:endParaRPr lang="zh-CN" altLang="en-US" sz="2400" dirty="0"/>
          </a:p>
        </p:txBody>
      </p:sp>
      <p:cxnSp>
        <p:nvCxnSpPr>
          <p:cNvPr id="9" name="直接连接符 8">
            <a:extLst>
              <a:ext uri="{FF2B5EF4-FFF2-40B4-BE49-F238E27FC236}">
                <a16:creationId xmlns="" xmlns:a16="http://schemas.microsoft.com/office/drawing/2014/main" id="{C28BF584-68DF-4103-815C-F45EDDEF83EF}"/>
              </a:ext>
            </a:extLst>
          </p:cNvPr>
          <p:cNvCxnSpPr/>
          <p:nvPr/>
        </p:nvCxnSpPr>
        <p:spPr>
          <a:xfrm>
            <a:off x="6596248" y="4183033"/>
            <a:ext cx="3636404"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0" name="燕尾形 42">
            <a:extLst>
              <a:ext uri="{FF2B5EF4-FFF2-40B4-BE49-F238E27FC236}">
                <a16:creationId xmlns="" xmlns:a16="http://schemas.microsoft.com/office/drawing/2014/main" id="{BDDB1EBD-7642-4941-9F23-68269C874AE6}"/>
              </a:ext>
            </a:extLst>
          </p:cNvPr>
          <p:cNvSpPr/>
          <p:nvPr/>
        </p:nvSpPr>
        <p:spPr>
          <a:xfrm rot="5400000">
            <a:off x="6416228" y="3578074"/>
            <a:ext cx="360040" cy="576064"/>
          </a:xfrm>
          <a:prstGeom prst="chevron">
            <a:avLst/>
          </a:prstGeom>
          <a:solidFill>
            <a:srgbClr val="F6A5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11" name="标题 1">
            <a:extLst>
              <a:ext uri="{FF2B5EF4-FFF2-40B4-BE49-F238E27FC236}">
                <a16:creationId xmlns="" xmlns:a16="http://schemas.microsoft.com/office/drawing/2014/main" id="{361009B5-9F24-4C76-8A29-53367C642566}"/>
              </a:ext>
            </a:extLst>
          </p:cNvPr>
          <p:cNvSpPr txBox="1">
            <a:spLocks/>
          </p:cNvSpPr>
          <p:nvPr/>
        </p:nvSpPr>
        <p:spPr>
          <a:xfrm>
            <a:off x="7084182" y="3577170"/>
            <a:ext cx="3129931" cy="577872"/>
          </a:xfrm>
          <a:prstGeom prst="rect">
            <a:avLst/>
          </a:prstGeom>
        </p:spPr>
        <p:txBody>
          <a:bodyPr vert="horz" lIns="91440" tIns="45720" rIns="91440" bIns="45720" rtlCol="0" anchor="t">
            <a:normAutofit/>
          </a:bodyPr>
          <a:lstStyle>
            <a:lvl1pPr algn="l" defTabSz="914400" rtl="0" eaLnBrk="1" latinLnBrk="0" hangingPunct="1">
              <a:lnSpc>
                <a:spcPct val="130000"/>
              </a:lnSpc>
              <a:spcBef>
                <a:spcPct val="0"/>
              </a:spcBef>
              <a:buNone/>
              <a:defRPr sz="2000" kern="1200">
                <a:solidFill>
                  <a:schemeClr val="tx1"/>
                </a:solidFill>
                <a:latin typeface="微软雅黑" panose="020B0503020204020204" pitchFamily="34" charset="-122"/>
                <a:ea typeface="微软雅黑" panose="020B0503020204020204" pitchFamily="34" charset="-122"/>
                <a:cs typeface="+mj-cs"/>
              </a:defRPr>
            </a:lvl1pPr>
          </a:lstStyle>
          <a:p>
            <a:r>
              <a:rPr lang="en-US" altLang="zh-CN" sz="2400" dirty="0"/>
              <a:t>2.</a:t>
            </a:r>
            <a:r>
              <a:rPr lang="zh-CN" altLang="zh-CN" sz="2400" dirty="0"/>
              <a:t>人健康成长的要求</a:t>
            </a:r>
            <a:endParaRPr lang="zh-CN" altLang="en-US" sz="2400" dirty="0"/>
          </a:p>
        </p:txBody>
      </p:sp>
      <p:cxnSp>
        <p:nvCxnSpPr>
          <p:cNvPr id="12" name="直接连接符 11">
            <a:extLst>
              <a:ext uri="{FF2B5EF4-FFF2-40B4-BE49-F238E27FC236}">
                <a16:creationId xmlns="" xmlns:a16="http://schemas.microsoft.com/office/drawing/2014/main" id="{724257AE-38A4-46B3-B111-544D21329F44}"/>
              </a:ext>
            </a:extLst>
          </p:cNvPr>
          <p:cNvCxnSpPr/>
          <p:nvPr/>
        </p:nvCxnSpPr>
        <p:spPr>
          <a:xfrm>
            <a:off x="6596248" y="5053890"/>
            <a:ext cx="3636404"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3" name="燕尾形 46">
            <a:extLst>
              <a:ext uri="{FF2B5EF4-FFF2-40B4-BE49-F238E27FC236}">
                <a16:creationId xmlns="" xmlns:a16="http://schemas.microsoft.com/office/drawing/2014/main" id="{221F2D54-E843-4E6A-880B-BDF79A554085}"/>
              </a:ext>
            </a:extLst>
          </p:cNvPr>
          <p:cNvSpPr/>
          <p:nvPr/>
        </p:nvSpPr>
        <p:spPr>
          <a:xfrm rot="5400000">
            <a:off x="6416228" y="4453774"/>
            <a:ext cx="360040" cy="576064"/>
          </a:xfrm>
          <a:prstGeom prst="chevron">
            <a:avLst/>
          </a:prstGeom>
          <a:solidFill>
            <a:srgbClr val="FB7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14" name="标题 1">
            <a:extLst>
              <a:ext uri="{FF2B5EF4-FFF2-40B4-BE49-F238E27FC236}">
                <a16:creationId xmlns="" xmlns:a16="http://schemas.microsoft.com/office/drawing/2014/main" id="{C2663B93-17E0-490E-9B1B-94B8E464728F}"/>
              </a:ext>
            </a:extLst>
          </p:cNvPr>
          <p:cNvSpPr txBox="1">
            <a:spLocks/>
          </p:cNvSpPr>
          <p:nvPr/>
        </p:nvSpPr>
        <p:spPr>
          <a:xfrm>
            <a:off x="6596248" y="4476700"/>
            <a:ext cx="3224349" cy="760752"/>
          </a:xfrm>
          <a:prstGeom prst="rect">
            <a:avLst/>
          </a:prstGeom>
        </p:spPr>
        <p:txBody>
          <a:bodyPr vert="horz" lIns="91440" tIns="45720" rIns="91440" bIns="45720" rtlCol="0" anchor="t">
            <a:normAutofit/>
          </a:bodyPr>
          <a:lstStyle>
            <a:lvl1pPr algn="l" defTabSz="914400" rtl="0" eaLnBrk="1" latinLnBrk="0" hangingPunct="1">
              <a:lnSpc>
                <a:spcPct val="130000"/>
              </a:lnSpc>
              <a:spcBef>
                <a:spcPct val="0"/>
              </a:spcBef>
              <a:buNone/>
              <a:defRPr sz="2000" kern="1200">
                <a:solidFill>
                  <a:schemeClr val="tx1"/>
                </a:solidFill>
                <a:latin typeface="微软雅黑" panose="020B0503020204020204" pitchFamily="34" charset="-122"/>
                <a:ea typeface="微软雅黑" panose="020B0503020204020204" pitchFamily="34" charset="-122"/>
                <a:cs typeface="+mj-cs"/>
              </a:defRPr>
            </a:lvl1pPr>
          </a:lstStyle>
          <a:p>
            <a:r>
              <a:rPr lang="en-US" altLang="zh-CN" sz="2400"/>
              <a:t>     3.</a:t>
            </a:r>
            <a:r>
              <a:rPr lang="zh-CN" altLang="zh-CN" sz="2400"/>
              <a:t>人生态度的要求</a:t>
            </a:r>
            <a:endParaRPr lang="zh-CN" altLang="en-US" sz="2400" dirty="0"/>
          </a:p>
        </p:txBody>
      </p:sp>
    </p:spTree>
    <p:extLst>
      <p:ext uri="{BB962C8B-B14F-4D97-AF65-F5344CB8AC3E}">
        <p14:creationId xmlns:p14="http://schemas.microsoft.com/office/powerpoint/2010/main" val="33646807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D992A8ED-A51B-407D-A78A-7BAC4246B9DD}"/>
              </a:ext>
            </a:extLst>
          </p:cNvPr>
          <p:cNvSpPr>
            <a:spLocks noGrp="1"/>
          </p:cNvSpPr>
          <p:nvPr>
            <p:ph type="title"/>
          </p:nvPr>
        </p:nvSpPr>
        <p:spPr/>
        <p:txBody>
          <a:bodyPr/>
          <a:lstStyle/>
          <a:p>
            <a:r>
              <a:rPr lang="zh-CN" altLang="zh-CN" sz="2800" dirty="0"/>
              <a:t>二、心态对人生的影响</a:t>
            </a:r>
            <a:r>
              <a:rPr lang="zh-CN" altLang="zh-CN" b="1" dirty="0"/>
              <a:t/>
            </a:r>
            <a:br>
              <a:rPr lang="zh-CN" altLang="zh-CN" b="1" dirty="0"/>
            </a:br>
            <a:r>
              <a:rPr lang="en-US" altLang="zh-CN" b="1" dirty="0"/>
              <a:t>      </a:t>
            </a:r>
            <a:r>
              <a:rPr lang="zh-CN" altLang="zh-CN" dirty="0"/>
              <a:t>人的一生能否成功，要受多种因素影响，包括你的遗传基因、环境、身体状况、意识或潜意识、时间或空间上的具体位置和方向等，当你用积极心态思考时，你就能把这些因素的影响、使用、控制、平衡协调好，决定自己的想法，控制自己的情感，把握自己的命运。</a:t>
            </a:r>
            <a:br>
              <a:rPr lang="zh-CN" altLang="zh-CN" dirty="0"/>
            </a:br>
            <a:r>
              <a:rPr lang="en-US" altLang="zh-CN" dirty="0"/>
              <a:t>     	  1.</a:t>
            </a:r>
            <a:r>
              <a:rPr lang="zh-CN" altLang="zh-CN" dirty="0"/>
              <a:t>心态影响人的性格</a:t>
            </a:r>
            <a:br>
              <a:rPr lang="zh-CN" altLang="zh-CN" dirty="0"/>
            </a:br>
            <a:r>
              <a:rPr lang="en-US" altLang="zh-CN" dirty="0"/>
              <a:t>      	  2.</a:t>
            </a:r>
            <a:r>
              <a:rPr lang="zh-CN" altLang="zh-CN" dirty="0"/>
              <a:t>心态影响人的情绪</a:t>
            </a:r>
            <a:br>
              <a:rPr lang="zh-CN" altLang="zh-CN" dirty="0"/>
            </a:br>
            <a:r>
              <a:rPr lang="en-US" altLang="zh-CN" dirty="0"/>
              <a:t>      	  3.</a:t>
            </a:r>
            <a:r>
              <a:rPr lang="zh-CN" altLang="zh-CN" dirty="0"/>
              <a:t>心态影响人潜能的发挥</a:t>
            </a:r>
            <a:br>
              <a:rPr lang="zh-CN" altLang="zh-CN" dirty="0"/>
            </a:br>
            <a:r>
              <a:rPr lang="en-US" altLang="zh-CN" dirty="0"/>
              <a:t>      	  4.</a:t>
            </a:r>
            <a:r>
              <a:rPr lang="zh-CN" altLang="zh-CN" dirty="0"/>
              <a:t>心态影响人的成败</a:t>
            </a:r>
            <a:endParaRPr lang="zh-CN" altLang="en-US" dirty="0"/>
          </a:p>
        </p:txBody>
      </p:sp>
      <p:sp>
        <p:nvSpPr>
          <p:cNvPr id="3" name="矩形 2">
            <a:extLst>
              <a:ext uri="{FF2B5EF4-FFF2-40B4-BE49-F238E27FC236}">
                <a16:creationId xmlns="" xmlns:a16="http://schemas.microsoft.com/office/drawing/2014/main" id="{B5BDDFE2-4F62-49A0-A83F-BB4117A94480}"/>
              </a:ext>
            </a:extLst>
          </p:cNvPr>
          <p:cNvSpPr/>
          <p:nvPr/>
        </p:nvSpPr>
        <p:spPr>
          <a:xfrm>
            <a:off x="0" y="1960271"/>
            <a:ext cx="538620" cy="2808312"/>
          </a:xfrm>
          <a:prstGeom prst="rect">
            <a:avLst/>
          </a:prstGeom>
          <a:solidFill>
            <a:srgbClr val="F6A514">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 xmlns:a16="http://schemas.microsoft.com/office/drawing/2014/main" id="{1E2166DB-5F4B-4552-87DD-27C3ED066807}"/>
              </a:ext>
            </a:extLst>
          </p:cNvPr>
          <p:cNvGrpSpPr/>
          <p:nvPr/>
        </p:nvGrpSpPr>
        <p:grpSpPr>
          <a:xfrm>
            <a:off x="1271428" y="2518723"/>
            <a:ext cx="604358" cy="216024"/>
            <a:chOff x="264939" y="188640"/>
            <a:chExt cx="604358" cy="216024"/>
          </a:xfrm>
          <a:solidFill>
            <a:srgbClr val="FB7D6E"/>
          </a:solidFill>
        </p:grpSpPr>
        <p:sp>
          <p:nvSpPr>
            <p:cNvPr id="7" name="燕尾形 2">
              <a:extLst>
                <a:ext uri="{FF2B5EF4-FFF2-40B4-BE49-F238E27FC236}">
                  <a16:creationId xmlns="" xmlns:a16="http://schemas.microsoft.com/office/drawing/2014/main" id="{D90463FB-F64F-4ED0-957F-1CC1C8E72C85}"/>
                </a:ext>
              </a:extLst>
            </p:cNvPr>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燕尾形 3">
              <a:extLst>
                <a:ext uri="{FF2B5EF4-FFF2-40B4-BE49-F238E27FC236}">
                  <a16:creationId xmlns="" xmlns:a16="http://schemas.microsoft.com/office/drawing/2014/main" id="{C6408693-D1B6-499F-9205-733385E87268}"/>
                </a:ext>
              </a:extLst>
            </p:cNvPr>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燕尾形 4">
              <a:extLst>
                <a:ext uri="{FF2B5EF4-FFF2-40B4-BE49-F238E27FC236}">
                  <a16:creationId xmlns="" xmlns:a16="http://schemas.microsoft.com/office/drawing/2014/main" id="{6B77131F-F78C-4B4B-9168-6AF3995B25D7}"/>
                </a:ext>
              </a:extLst>
            </p:cNvPr>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0" name="组合 9">
            <a:extLst>
              <a:ext uri="{FF2B5EF4-FFF2-40B4-BE49-F238E27FC236}">
                <a16:creationId xmlns="" xmlns:a16="http://schemas.microsoft.com/office/drawing/2014/main" id="{7E0AE9ED-50D6-4A51-BB31-0A4FB3163EBD}"/>
              </a:ext>
            </a:extLst>
          </p:cNvPr>
          <p:cNvGrpSpPr/>
          <p:nvPr/>
        </p:nvGrpSpPr>
        <p:grpSpPr>
          <a:xfrm>
            <a:off x="1280135" y="2906253"/>
            <a:ext cx="604358" cy="216024"/>
            <a:chOff x="264939" y="188640"/>
            <a:chExt cx="604358" cy="216024"/>
          </a:xfrm>
          <a:solidFill>
            <a:srgbClr val="00B0F0"/>
          </a:solidFill>
        </p:grpSpPr>
        <p:sp>
          <p:nvSpPr>
            <p:cNvPr id="11" name="燕尾形 2">
              <a:extLst>
                <a:ext uri="{FF2B5EF4-FFF2-40B4-BE49-F238E27FC236}">
                  <a16:creationId xmlns="" xmlns:a16="http://schemas.microsoft.com/office/drawing/2014/main" id="{A3015921-A58C-4A8B-B99C-0626BF280EB4}"/>
                </a:ext>
              </a:extLst>
            </p:cNvPr>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燕尾形 3">
              <a:extLst>
                <a:ext uri="{FF2B5EF4-FFF2-40B4-BE49-F238E27FC236}">
                  <a16:creationId xmlns="" xmlns:a16="http://schemas.microsoft.com/office/drawing/2014/main" id="{9254BBC5-B45B-417E-8376-E4AAE316A694}"/>
                </a:ext>
              </a:extLst>
            </p:cNvPr>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燕尾形 4">
              <a:extLst>
                <a:ext uri="{FF2B5EF4-FFF2-40B4-BE49-F238E27FC236}">
                  <a16:creationId xmlns="" xmlns:a16="http://schemas.microsoft.com/office/drawing/2014/main" id="{8F046454-4A6D-4AF7-A789-B016B1D62056}"/>
                </a:ext>
              </a:extLst>
            </p:cNvPr>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4" name="组合 13">
            <a:extLst>
              <a:ext uri="{FF2B5EF4-FFF2-40B4-BE49-F238E27FC236}">
                <a16:creationId xmlns="" xmlns:a16="http://schemas.microsoft.com/office/drawing/2014/main" id="{B2243A67-6A3B-4DE1-BA97-EBF5CEF78B6B}"/>
              </a:ext>
            </a:extLst>
          </p:cNvPr>
          <p:cNvGrpSpPr/>
          <p:nvPr/>
        </p:nvGrpSpPr>
        <p:grpSpPr>
          <a:xfrm>
            <a:off x="1275779" y="3293787"/>
            <a:ext cx="604358" cy="216024"/>
            <a:chOff x="264939" y="188640"/>
            <a:chExt cx="604358" cy="216024"/>
          </a:xfrm>
          <a:solidFill>
            <a:srgbClr val="FFC000"/>
          </a:solidFill>
        </p:grpSpPr>
        <p:sp>
          <p:nvSpPr>
            <p:cNvPr id="15" name="燕尾形 2">
              <a:extLst>
                <a:ext uri="{FF2B5EF4-FFF2-40B4-BE49-F238E27FC236}">
                  <a16:creationId xmlns="" xmlns:a16="http://schemas.microsoft.com/office/drawing/2014/main" id="{42E87234-8A7C-4744-8727-0109C8321C14}"/>
                </a:ext>
              </a:extLst>
            </p:cNvPr>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燕尾形 3">
              <a:extLst>
                <a:ext uri="{FF2B5EF4-FFF2-40B4-BE49-F238E27FC236}">
                  <a16:creationId xmlns="" xmlns:a16="http://schemas.microsoft.com/office/drawing/2014/main" id="{AD058DEB-FE80-438F-AF19-4C6399D68BE0}"/>
                </a:ext>
              </a:extLst>
            </p:cNvPr>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燕尾形 4">
              <a:extLst>
                <a:ext uri="{FF2B5EF4-FFF2-40B4-BE49-F238E27FC236}">
                  <a16:creationId xmlns="" xmlns:a16="http://schemas.microsoft.com/office/drawing/2014/main" id="{13E35148-A26D-43F6-9296-9F614F483E76}"/>
                </a:ext>
              </a:extLst>
            </p:cNvPr>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8" name="组合 17">
            <a:extLst>
              <a:ext uri="{FF2B5EF4-FFF2-40B4-BE49-F238E27FC236}">
                <a16:creationId xmlns="" xmlns:a16="http://schemas.microsoft.com/office/drawing/2014/main" id="{B9D1C412-2B56-4EAD-804D-93D01B64A44E}"/>
              </a:ext>
            </a:extLst>
          </p:cNvPr>
          <p:cNvGrpSpPr/>
          <p:nvPr/>
        </p:nvGrpSpPr>
        <p:grpSpPr>
          <a:xfrm>
            <a:off x="1275779" y="3685672"/>
            <a:ext cx="604358" cy="216024"/>
            <a:chOff x="264939" y="188640"/>
            <a:chExt cx="604358" cy="216024"/>
          </a:xfrm>
          <a:solidFill>
            <a:schemeClr val="bg1">
              <a:lumMod val="50000"/>
            </a:schemeClr>
          </a:solidFill>
        </p:grpSpPr>
        <p:sp>
          <p:nvSpPr>
            <p:cNvPr id="19" name="燕尾形 2">
              <a:extLst>
                <a:ext uri="{FF2B5EF4-FFF2-40B4-BE49-F238E27FC236}">
                  <a16:creationId xmlns="" xmlns:a16="http://schemas.microsoft.com/office/drawing/2014/main" id="{EAC55FBD-8C24-42D9-800F-3A1A420966A3}"/>
                </a:ext>
              </a:extLst>
            </p:cNvPr>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燕尾形 3">
              <a:extLst>
                <a:ext uri="{FF2B5EF4-FFF2-40B4-BE49-F238E27FC236}">
                  <a16:creationId xmlns="" xmlns:a16="http://schemas.microsoft.com/office/drawing/2014/main" id="{BF226BB7-AB8E-47A1-A753-26BA78C487E7}"/>
                </a:ext>
              </a:extLst>
            </p:cNvPr>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燕尾形 4">
              <a:extLst>
                <a:ext uri="{FF2B5EF4-FFF2-40B4-BE49-F238E27FC236}">
                  <a16:creationId xmlns="" xmlns:a16="http://schemas.microsoft.com/office/drawing/2014/main" id="{F9B83651-F94A-4829-A681-0CD6E331F352}"/>
                </a:ext>
              </a:extLst>
            </p:cNvPr>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extLst>
      <p:ext uri="{BB962C8B-B14F-4D97-AF65-F5344CB8AC3E}">
        <p14:creationId xmlns:p14="http://schemas.microsoft.com/office/powerpoint/2010/main" val="8822944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895F4819-C933-46FD-9EEF-6B4BD4FB545E}"/>
              </a:ext>
            </a:extLst>
          </p:cNvPr>
          <p:cNvSpPr>
            <a:spLocks noGrp="1"/>
          </p:cNvSpPr>
          <p:nvPr>
            <p:ph type="title"/>
          </p:nvPr>
        </p:nvSpPr>
        <p:spPr/>
        <p:txBody>
          <a:bodyPr>
            <a:normAutofit/>
          </a:bodyPr>
          <a:lstStyle/>
          <a:p>
            <a:r>
              <a:rPr lang="zh-CN" altLang="zh-CN" sz="2800" kern="1200" dirty="0">
                <a:solidFill>
                  <a:schemeClr val="tx1"/>
                </a:solidFill>
                <a:effectLst/>
                <a:latin typeface="微软雅黑" panose="020B0503020204020204" pitchFamily="34" charset="-122"/>
                <a:ea typeface="微软雅黑" panose="020B0503020204020204" pitchFamily="34" charset="-122"/>
                <a:cs typeface="+mj-cs"/>
              </a:rPr>
              <a:t>三、怎样进行心态调整</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一位哲人说得好：人生五分之一是痛苦，五分之一是快乐，五分之三是平平常常。所以，我们在追求快乐的同时也应接受痛苦，追求胜利的同时也要迎接挫折，要心平气和地接受一切。</a:t>
            </a:r>
          </a:p>
          <a:p>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endParaRPr lang="zh-CN" altLang="en-US" dirty="0"/>
          </a:p>
        </p:txBody>
      </p:sp>
      <p:sp>
        <p:nvSpPr>
          <p:cNvPr id="3" name="矩形 2">
            <a:extLst>
              <a:ext uri="{FF2B5EF4-FFF2-40B4-BE49-F238E27FC236}">
                <a16:creationId xmlns="" xmlns:a16="http://schemas.microsoft.com/office/drawing/2014/main" id="{B1371B4A-B2E7-44C8-B2B0-A7552B926D60}"/>
              </a:ext>
            </a:extLst>
          </p:cNvPr>
          <p:cNvSpPr/>
          <p:nvPr/>
        </p:nvSpPr>
        <p:spPr>
          <a:xfrm>
            <a:off x="0" y="1960271"/>
            <a:ext cx="538620" cy="2808312"/>
          </a:xfrm>
          <a:prstGeom prst="rect">
            <a:avLst/>
          </a:prstGeom>
          <a:solidFill>
            <a:srgbClr val="F6A514">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Group 7">
            <a:extLst>
              <a:ext uri="{FF2B5EF4-FFF2-40B4-BE49-F238E27FC236}">
                <a16:creationId xmlns="" xmlns:a16="http://schemas.microsoft.com/office/drawing/2014/main" id="{693E22AA-3A10-4C66-9B93-85C45E1FAB1A}"/>
              </a:ext>
            </a:extLst>
          </p:cNvPr>
          <p:cNvGrpSpPr/>
          <p:nvPr/>
        </p:nvGrpSpPr>
        <p:grpSpPr bwMode="auto">
          <a:xfrm>
            <a:off x="2505686" y="2795452"/>
            <a:ext cx="6120032" cy="3718928"/>
            <a:chOff x="307953" y="0"/>
            <a:chExt cx="7764582" cy="4907936"/>
          </a:xfrm>
        </p:grpSpPr>
        <p:pic>
          <p:nvPicPr>
            <p:cNvPr id="5" name="图片 80">
              <a:extLst>
                <a:ext uri="{FF2B5EF4-FFF2-40B4-BE49-F238E27FC236}">
                  <a16:creationId xmlns="" xmlns:a16="http://schemas.microsoft.com/office/drawing/2014/main" id="{84E3A8E5-8E63-4A01-80B9-28AF0DD9E87E}"/>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b="10286"/>
            <a:stretch>
              <a:fillRect/>
            </a:stretch>
          </p:blipFill>
          <p:spPr bwMode="auto">
            <a:xfrm>
              <a:off x="307953" y="1477425"/>
              <a:ext cx="7427499" cy="34305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 name="Group 9">
              <a:extLst>
                <a:ext uri="{FF2B5EF4-FFF2-40B4-BE49-F238E27FC236}">
                  <a16:creationId xmlns="" xmlns:a16="http://schemas.microsoft.com/office/drawing/2014/main" id="{1FD52707-87C7-48ED-8157-E7ECCF1759FA}"/>
                </a:ext>
              </a:extLst>
            </p:cNvPr>
            <p:cNvGrpSpPr/>
            <p:nvPr/>
          </p:nvGrpSpPr>
          <p:grpSpPr bwMode="auto">
            <a:xfrm>
              <a:off x="428804" y="0"/>
              <a:ext cx="7643731" cy="2180726"/>
              <a:chOff x="569110" y="0"/>
              <a:chExt cx="10144780" cy="2894265"/>
            </a:xfrm>
          </p:grpSpPr>
          <p:sp>
            <p:nvSpPr>
              <p:cNvPr id="11" name="椭圆 86">
                <a:extLst>
                  <a:ext uri="{FF2B5EF4-FFF2-40B4-BE49-F238E27FC236}">
                    <a16:creationId xmlns="" xmlns:a16="http://schemas.microsoft.com/office/drawing/2014/main" id="{D90610D8-C59E-4811-AB3E-1EFA3CE2D49A}"/>
                  </a:ext>
                </a:extLst>
              </p:cNvPr>
              <p:cNvSpPr>
                <a:spLocks noChangeArrowheads="1"/>
              </p:cNvSpPr>
              <p:nvPr/>
            </p:nvSpPr>
            <p:spPr bwMode="auto">
              <a:xfrm>
                <a:off x="569110" y="1556166"/>
                <a:ext cx="1224299" cy="1224299"/>
              </a:xfrm>
              <a:prstGeom prst="ellipse">
                <a:avLst/>
              </a:prstGeom>
              <a:solidFill>
                <a:srgbClr val="43BAB3"/>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chemeClr val="bg1"/>
                  </a:solidFill>
                  <a:latin typeface="宋体" pitchFamily="2" charset="-122"/>
                  <a:sym typeface="宋体" pitchFamily="2" charset="-122"/>
                </a:endParaRPr>
              </a:p>
            </p:txBody>
          </p:sp>
          <p:sp>
            <p:nvSpPr>
              <p:cNvPr id="12" name="椭圆 87">
                <a:extLst>
                  <a:ext uri="{FF2B5EF4-FFF2-40B4-BE49-F238E27FC236}">
                    <a16:creationId xmlns="" xmlns:a16="http://schemas.microsoft.com/office/drawing/2014/main" id="{A6F50DA5-658F-49D6-B0A9-FB3D106DB603}"/>
                  </a:ext>
                </a:extLst>
              </p:cNvPr>
              <p:cNvSpPr>
                <a:spLocks noChangeArrowheads="1"/>
              </p:cNvSpPr>
              <p:nvPr/>
            </p:nvSpPr>
            <p:spPr bwMode="auto">
              <a:xfrm>
                <a:off x="4229650" y="0"/>
                <a:ext cx="1224299" cy="1224299"/>
              </a:xfrm>
              <a:prstGeom prst="ellipse">
                <a:avLst/>
              </a:prstGeom>
              <a:solidFill>
                <a:srgbClr val="00A2A4"/>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13" name="椭圆 88">
                <a:extLst>
                  <a:ext uri="{FF2B5EF4-FFF2-40B4-BE49-F238E27FC236}">
                    <a16:creationId xmlns="" xmlns:a16="http://schemas.microsoft.com/office/drawing/2014/main" id="{F4D45EA1-14D2-45C2-AB96-C33BB69E9172}"/>
                  </a:ext>
                </a:extLst>
              </p:cNvPr>
              <p:cNvSpPr>
                <a:spLocks noChangeArrowheads="1"/>
              </p:cNvSpPr>
              <p:nvPr/>
            </p:nvSpPr>
            <p:spPr bwMode="auto">
              <a:xfrm>
                <a:off x="6550641" y="1669966"/>
                <a:ext cx="1224299" cy="1224299"/>
              </a:xfrm>
              <a:prstGeom prst="ellipse">
                <a:avLst/>
              </a:prstGeom>
              <a:solidFill>
                <a:srgbClr val="FB7D6E"/>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dirty="0">
                  <a:solidFill>
                    <a:srgbClr val="FFFFFF"/>
                  </a:solidFill>
                  <a:latin typeface="宋体" pitchFamily="2" charset="-122"/>
                  <a:sym typeface="宋体" pitchFamily="2" charset="-122"/>
                </a:endParaRPr>
              </a:p>
            </p:txBody>
          </p:sp>
          <p:sp>
            <p:nvSpPr>
              <p:cNvPr id="14" name="椭圆 89">
                <a:extLst>
                  <a:ext uri="{FF2B5EF4-FFF2-40B4-BE49-F238E27FC236}">
                    <a16:creationId xmlns="" xmlns:a16="http://schemas.microsoft.com/office/drawing/2014/main" id="{6689762D-D652-41B5-BCF5-F06F0FE4E4B0}"/>
                  </a:ext>
                </a:extLst>
              </p:cNvPr>
              <p:cNvSpPr>
                <a:spLocks noChangeArrowheads="1"/>
              </p:cNvSpPr>
              <p:nvPr/>
            </p:nvSpPr>
            <p:spPr bwMode="auto">
              <a:xfrm>
                <a:off x="9489592" y="612149"/>
                <a:ext cx="1224298" cy="1224299"/>
              </a:xfrm>
              <a:prstGeom prst="ellipse">
                <a:avLst/>
              </a:prstGeom>
              <a:solidFill>
                <a:srgbClr val="F8B53E"/>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dirty="0">
                  <a:solidFill>
                    <a:srgbClr val="FFFFFF"/>
                  </a:solidFill>
                  <a:latin typeface="宋体" pitchFamily="2" charset="-122"/>
                  <a:sym typeface="宋体" pitchFamily="2" charset="-122"/>
                </a:endParaRPr>
              </a:p>
            </p:txBody>
          </p:sp>
          <p:sp>
            <p:nvSpPr>
              <p:cNvPr id="15" name="矩形 90">
                <a:extLst>
                  <a:ext uri="{FF2B5EF4-FFF2-40B4-BE49-F238E27FC236}">
                    <a16:creationId xmlns="" xmlns:a16="http://schemas.microsoft.com/office/drawing/2014/main" id="{5FB1CCC0-E29B-426F-80AB-8FF0ADEE70D3}"/>
                  </a:ext>
                </a:extLst>
              </p:cNvPr>
              <p:cNvSpPr>
                <a:spLocks noChangeArrowheads="1"/>
              </p:cNvSpPr>
              <p:nvPr/>
            </p:nvSpPr>
            <p:spPr bwMode="auto">
              <a:xfrm>
                <a:off x="836771" y="1566224"/>
                <a:ext cx="479114" cy="857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en-US" altLang="zh-CN" sz="3600" dirty="0">
                    <a:solidFill>
                      <a:schemeClr val="bg1"/>
                    </a:solidFill>
                    <a:latin typeface="Impact" pitchFamily="34" charset="0"/>
                    <a:ea typeface="方正正大黑简体" panose="02000000000000000000" pitchFamily="2" charset="-122"/>
                    <a:sym typeface="Impact" pitchFamily="34" charset="0"/>
                  </a:rPr>
                  <a:t>1</a:t>
                </a:r>
                <a:endParaRPr lang="zh-CN" altLang="en-US" sz="3600" dirty="0">
                  <a:solidFill>
                    <a:schemeClr val="bg1"/>
                  </a:solidFill>
                  <a:latin typeface="Impact" pitchFamily="34" charset="0"/>
                  <a:ea typeface="方正正大黑简体" panose="02000000000000000000" pitchFamily="2" charset="-122"/>
                  <a:sym typeface="Impact" pitchFamily="34" charset="0"/>
                </a:endParaRPr>
              </a:p>
            </p:txBody>
          </p:sp>
          <p:sp>
            <p:nvSpPr>
              <p:cNvPr id="16" name="矩形 91">
                <a:extLst>
                  <a:ext uri="{FF2B5EF4-FFF2-40B4-BE49-F238E27FC236}">
                    <a16:creationId xmlns="" xmlns:a16="http://schemas.microsoft.com/office/drawing/2014/main" id="{6C515C41-3DF7-4DE3-9E86-45481D342655}"/>
                  </a:ext>
                </a:extLst>
              </p:cNvPr>
              <p:cNvSpPr>
                <a:spLocks noChangeArrowheads="1"/>
              </p:cNvSpPr>
              <p:nvPr/>
            </p:nvSpPr>
            <p:spPr bwMode="auto">
              <a:xfrm>
                <a:off x="4514430" y="32189"/>
                <a:ext cx="553579" cy="857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en-US" altLang="zh-CN" sz="3600" dirty="0">
                    <a:solidFill>
                      <a:schemeClr val="bg1"/>
                    </a:solidFill>
                    <a:latin typeface="Impact" pitchFamily="34" charset="0"/>
                    <a:ea typeface="方正正大黑简体" panose="02000000000000000000" pitchFamily="2" charset="-122"/>
                    <a:sym typeface="Impact" pitchFamily="34" charset="0"/>
                  </a:rPr>
                  <a:t>2</a:t>
                </a:r>
                <a:endParaRPr lang="zh-CN" altLang="en-US" sz="3600" dirty="0">
                  <a:solidFill>
                    <a:schemeClr val="bg1"/>
                  </a:solidFill>
                  <a:latin typeface="Impact" pitchFamily="34" charset="0"/>
                  <a:ea typeface="方正正大黑简体" panose="02000000000000000000" pitchFamily="2" charset="-122"/>
                  <a:sym typeface="Impact" pitchFamily="34" charset="0"/>
                </a:endParaRPr>
              </a:p>
            </p:txBody>
          </p:sp>
          <p:sp>
            <p:nvSpPr>
              <p:cNvPr id="17" name="矩形 92">
                <a:extLst>
                  <a:ext uri="{FF2B5EF4-FFF2-40B4-BE49-F238E27FC236}">
                    <a16:creationId xmlns="" xmlns:a16="http://schemas.microsoft.com/office/drawing/2014/main" id="{6EC2D6D5-236E-4862-9B86-4A6ED9EEBA04}"/>
                  </a:ext>
                </a:extLst>
              </p:cNvPr>
              <p:cNvSpPr>
                <a:spLocks noChangeArrowheads="1"/>
              </p:cNvSpPr>
              <p:nvPr/>
            </p:nvSpPr>
            <p:spPr bwMode="auto">
              <a:xfrm>
                <a:off x="6860977" y="1706756"/>
                <a:ext cx="562308" cy="857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en-US" altLang="zh-CN" sz="3600" dirty="0">
                    <a:solidFill>
                      <a:schemeClr val="bg1"/>
                    </a:solidFill>
                    <a:latin typeface="Impact" pitchFamily="34" charset="0"/>
                    <a:ea typeface="方正正大黑简体" panose="02000000000000000000" pitchFamily="2" charset="-122"/>
                    <a:sym typeface="Impact" pitchFamily="34" charset="0"/>
                  </a:rPr>
                  <a:t>3</a:t>
                </a:r>
                <a:endParaRPr lang="zh-CN" altLang="en-US" sz="3600" dirty="0">
                  <a:solidFill>
                    <a:schemeClr val="bg1"/>
                  </a:solidFill>
                  <a:latin typeface="Impact" pitchFamily="34" charset="0"/>
                  <a:ea typeface="方正正大黑简体" panose="02000000000000000000" pitchFamily="2" charset="-122"/>
                  <a:sym typeface="Impact" pitchFamily="34" charset="0"/>
                </a:endParaRPr>
              </a:p>
            </p:txBody>
          </p:sp>
          <p:sp>
            <p:nvSpPr>
              <p:cNvPr id="18" name="矩形 93">
                <a:extLst>
                  <a:ext uri="{FF2B5EF4-FFF2-40B4-BE49-F238E27FC236}">
                    <a16:creationId xmlns="" xmlns:a16="http://schemas.microsoft.com/office/drawing/2014/main" id="{6B93C9A9-489B-4B8A-8726-C345CAC4117E}"/>
                  </a:ext>
                </a:extLst>
              </p:cNvPr>
              <p:cNvSpPr>
                <a:spLocks noChangeArrowheads="1"/>
              </p:cNvSpPr>
              <p:nvPr/>
            </p:nvSpPr>
            <p:spPr bwMode="auto">
              <a:xfrm>
                <a:off x="9718312" y="679949"/>
                <a:ext cx="551450" cy="857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en-US" altLang="zh-CN" sz="3600" dirty="0">
                    <a:solidFill>
                      <a:schemeClr val="bg1"/>
                    </a:solidFill>
                    <a:latin typeface="Impact" pitchFamily="34" charset="0"/>
                    <a:ea typeface="方正正大黑简体" panose="02000000000000000000" pitchFamily="2" charset="-122"/>
                    <a:sym typeface="Impact" pitchFamily="34" charset="0"/>
                  </a:rPr>
                  <a:t>4</a:t>
                </a:r>
                <a:endParaRPr lang="zh-CN" altLang="en-US" sz="3600" dirty="0">
                  <a:solidFill>
                    <a:schemeClr val="bg1"/>
                  </a:solidFill>
                  <a:latin typeface="Impact" pitchFamily="34" charset="0"/>
                  <a:ea typeface="方正正大黑简体" panose="02000000000000000000" pitchFamily="2" charset="-122"/>
                  <a:sym typeface="Impact" pitchFamily="34" charset="0"/>
                </a:endParaRPr>
              </a:p>
            </p:txBody>
          </p:sp>
          <p:sp>
            <p:nvSpPr>
              <p:cNvPr id="19" name="直接连接符 94">
                <a:extLst>
                  <a:ext uri="{FF2B5EF4-FFF2-40B4-BE49-F238E27FC236}">
                    <a16:creationId xmlns="" xmlns:a16="http://schemas.microsoft.com/office/drawing/2014/main" id="{41E3C34F-5D09-4467-B9B7-D7F763975077}"/>
                  </a:ext>
                </a:extLst>
              </p:cNvPr>
              <p:cNvSpPr>
                <a:spLocks noChangeShapeType="1"/>
              </p:cNvSpPr>
              <p:nvPr/>
            </p:nvSpPr>
            <p:spPr bwMode="auto">
              <a:xfrm flipV="1">
                <a:off x="1814001" y="612150"/>
                <a:ext cx="2415649" cy="1491288"/>
              </a:xfrm>
              <a:prstGeom prst="line">
                <a:avLst/>
              </a:prstGeom>
              <a:noFill/>
              <a:ln w="38100">
                <a:solidFill>
                  <a:srgbClr val="A5A5A5"/>
                </a:solidFill>
                <a:prstDash val="sysDash"/>
                <a:bevel/>
              </a:ln>
              <a:extLst>
                <a:ext uri="{909E8E84-426E-40DD-AFC4-6F175D3DCCD1}">
                  <a14:hiddenFill xmlns:a14="http://schemas.microsoft.com/office/drawing/2010/main">
                    <a:noFill/>
                  </a14:hiddenFill>
                </a:ext>
              </a:extLst>
            </p:spPr>
            <p:txBody>
              <a:bodyPr/>
              <a:lstStyle/>
              <a:p>
                <a:endParaRPr lang="zh-CN" altLang="en-US"/>
              </a:p>
            </p:txBody>
          </p:sp>
          <p:cxnSp>
            <p:nvCxnSpPr>
              <p:cNvPr id="20" name="直接连接符 95">
                <a:extLst>
                  <a:ext uri="{FF2B5EF4-FFF2-40B4-BE49-F238E27FC236}">
                    <a16:creationId xmlns="" xmlns:a16="http://schemas.microsoft.com/office/drawing/2014/main" id="{3E512FE3-1F03-4010-B2A3-DFF2E2A2112C}"/>
                  </a:ext>
                </a:extLst>
              </p:cNvPr>
              <p:cNvCxnSpPr>
                <a:cxnSpLocks noChangeShapeType="1"/>
                <a:stCxn id="12" idx="6"/>
                <a:endCxn id="13" idx="1"/>
              </p:cNvCxnSpPr>
              <p:nvPr/>
            </p:nvCxnSpPr>
            <p:spPr bwMode="auto">
              <a:xfrm>
                <a:off x="5453949" y="612150"/>
                <a:ext cx="1275986" cy="1237110"/>
              </a:xfrm>
              <a:prstGeom prst="line">
                <a:avLst/>
              </a:prstGeom>
              <a:noFill/>
              <a:ln w="38100">
                <a:solidFill>
                  <a:srgbClr val="A5A5A5"/>
                </a:solidFill>
                <a:prstDash val="sysDash"/>
                <a:bevel/>
              </a:ln>
              <a:extLst>
                <a:ext uri="{909E8E84-426E-40DD-AFC4-6F175D3DCCD1}">
                  <a14:hiddenFill xmlns:a14="http://schemas.microsoft.com/office/drawing/2010/main">
                    <a:noFill/>
                  </a14:hiddenFill>
                </a:ext>
              </a:extLst>
            </p:spPr>
          </p:cxnSp>
          <p:cxnSp>
            <p:nvCxnSpPr>
              <p:cNvPr id="21" name="直接连接符 96">
                <a:extLst>
                  <a:ext uri="{FF2B5EF4-FFF2-40B4-BE49-F238E27FC236}">
                    <a16:creationId xmlns="" xmlns:a16="http://schemas.microsoft.com/office/drawing/2014/main" id="{88380F68-F195-404E-BAA2-9724C7B2808A}"/>
                  </a:ext>
                </a:extLst>
              </p:cNvPr>
              <p:cNvCxnSpPr>
                <a:cxnSpLocks noChangeShapeType="1"/>
                <a:stCxn id="13" idx="6"/>
                <a:endCxn id="14" idx="2"/>
              </p:cNvCxnSpPr>
              <p:nvPr/>
            </p:nvCxnSpPr>
            <p:spPr bwMode="auto">
              <a:xfrm flipV="1">
                <a:off x="7774940" y="1224299"/>
                <a:ext cx="1714652" cy="1057818"/>
              </a:xfrm>
              <a:prstGeom prst="line">
                <a:avLst/>
              </a:prstGeom>
              <a:noFill/>
              <a:ln w="38100">
                <a:solidFill>
                  <a:srgbClr val="A5A5A5"/>
                </a:solidFill>
                <a:prstDash val="sysDash"/>
                <a:bevel/>
              </a:ln>
              <a:extLst>
                <a:ext uri="{909E8E84-426E-40DD-AFC4-6F175D3DCCD1}">
                  <a14:hiddenFill xmlns:a14="http://schemas.microsoft.com/office/drawing/2010/main">
                    <a:noFill/>
                  </a14:hiddenFill>
                </a:ext>
              </a:extLst>
            </p:spPr>
          </p:cxnSp>
        </p:grpSp>
      </p:grpSp>
      <p:sp>
        <p:nvSpPr>
          <p:cNvPr id="29" name="标题 1">
            <a:extLst>
              <a:ext uri="{FF2B5EF4-FFF2-40B4-BE49-F238E27FC236}">
                <a16:creationId xmlns="" xmlns:a16="http://schemas.microsoft.com/office/drawing/2014/main" id="{CCFA745A-D16A-4E35-AA49-B7FE64CAEB0C}"/>
              </a:ext>
            </a:extLst>
          </p:cNvPr>
          <p:cNvSpPr txBox="1">
            <a:spLocks/>
          </p:cNvSpPr>
          <p:nvPr/>
        </p:nvSpPr>
        <p:spPr>
          <a:xfrm>
            <a:off x="8656415" y="2607428"/>
            <a:ext cx="2505891" cy="577872"/>
          </a:xfrm>
          <a:prstGeom prst="rect">
            <a:avLst/>
          </a:prstGeom>
        </p:spPr>
        <p:txBody>
          <a:bodyPr vert="horz" lIns="91440" tIns="45720" rIns="91440" bIns="45720" rtlCol="0" anchor="t">
            <a:normAutofit/>
          </a:bodyPr>
          <a:lstStyle>
            <a:lvl1pPr algn="l" defTabSz="914400" rtl="0" eaLnBrk="1" latinLnBrk="0" hangingPunct="1">
              <a:lnSpc>
                <a:spcPct val="130000"/>
              </a:lnSpc>
              <a:spcBef>
                <a:spcPct val="0"/>
              </a:spcBef>
              <a:buNone/>
              <a:defRPr sz="2000" kern="1200">
                <a:solidFill>
                  <a:schemeClr val="tx1"/>
                </a:solidFill>
                <a:latin typeface="微软雅黑" panose="020B0503020204020204" pitchFamily="34" charset="-122"/>
                <a:ea typeface="微软雅黑" panose="020B0503020204020204" pitchFamily="34" charset="-122"/>
                <a:cs typeface="+mj-cs"/>
              </a:defRPr>
            </a:lvl1pPr>
          </a:lstStyle>
          <a:p>
            <a:r>
              <a:rPr lang="en-US" altLang="zh-CN" dirty="0"/>
              <a:t> 4.</a:t>
            </a:r>
            <a:r>
              <a:rPr lang="zh-CN" altLang="zh-CN" dirty="0"/>
              <a:t>生活中学会宽容</a:t>
            </a:r>
            <a:endParaRPr lang="zh-CN" altLang="en-US" dirty="0"/>
          </a:p>
        </p:txBody>
      </p:sp>
      <p:sp>
        <p:nvSpPr>
          <p:cNvPr id="30" name="标题 1">
            <a:extLst>
              <a:ext uri="{FF2B5EF4-FFF2-40B4-BE49-F238E27FC236}">
                <a16:creationId xmlns="" xmlns:a16="http://schemas.microsoft.com/office/drawing/2014/main" id="{FB8E9FF8-D52A-458C-9C7B-DB8C18D2E521}"/>
              </a:ext>
            </a:extLst>
          </p:cNvPr>
          <p:cNvSpPr txBox="1">
            <a:spLocks/>
          </p:cNvSpPr>
          <p:nvPr/>
        </p:nvSpPr>
        <p:spPr>
          <a:xfrm>
            <a:off x="6031950" y="2599954"/>
            <a:ext cx="2401389" cy="577872"/>
          </a:xfrm>
          <a:prstGeom prst="rect">
            <a:avLst/>
          </a:prstGeom>
        </p:spPr>
        <p:txBody>
          <a:bodyPr vert="horz" lIns="91440" tIns="45720" rIns="91440" bIns="45720" rtlCol="0" anchor="t">
            <a:normAutofit/>
          </a:bodyPr>
          <a:lstStyle>
            <a:lvl1pPr algn="l" defTabSz="914400" rtl="0" eaLnBrk="1" latinLnBrk="0" hangingPunct="1">
              <a:lnSpc>
                <a:spcPct val="130000"/>
              </a:lnSpc>
              <a:spcBef>
                <a:spcPct val="0"/>
              </a:spcBef>
              <a:buNone/>
              <a:defRPr sz="2000" kern="1200">
                <a:solidFill>
                  <a:schemeClr val="tx1"/>
                </a:solidFill>
                <a:latin typeface="微软雅黑" panose="020B0503020204020204" pitchFamily="34" charset="-122"/>
                <a:ea typeface="微软雅黑" panose="020B0503020204020204" pitchFamily="34" charset="-122"/>
                <a:cs typeface="+mj-cs"/>
              </a:defRPr>
            </a:lvl1pPr>
          </a:lstStyle>
          <a:p>
            <a:r>
              <a:rPr lang="en-US" altLang="zh-CN" dirty="0"/>
              <a:t>3.</a:t>
            </a:r>
            <a:r>
              <a:rPr lang="zh-CN" altLang="zh-CN" dirty="0"/>
              <a:t>情绪上学会控制。</a:t>
            </a:r>
            <a:endParaRPr lang="zh-CN" altLang="en-US" dirty="0"/>
          </a:p>
        </p:txBody>
      </p:sp>
      <p:sp>
        <p:nvSpPr>
          <p:cNvPr id="31" name="标题 1">
            <a:extLst>
              <a:ext uri="{FF2B5EF4-FFF2-40B4-BE49-F238E27FC236}">
                <a16:creationId xmlns="" xmlns:a16="http://schemas.microsoft.com/office/drawing/2014/main" id="{4B7717F3-2BDC-4CA5-897B-027094C5B953}"/>
              </a:ext>
            </a:extLst>
          </p:cNvPr>
          <p:cNvSpPr txBox="1">
            <a:spLocks/>
          </p:cNvSpPr>
          <p:nvPr/>
        </p:nvSpPr>
        <p:spPr>
          <a:xfrm>
            <a:off x="3152810" y="2330973"/>
            <a:ext cx="2349137" cy="551746"/>
          </a:xfrm>
          <a:prstGeom prst="rect">
            <a:avLst/>
          </a:prstGeom>
        </p:spPr>
        <p:txBody>
          <a:bodyPr vert="horz" lIns="91440" tIns="45720" rIns="91440" bIns="45720" rtlCol="0" anchor="t">
            <a:normAutofit/>
          </a:bodyPr>
          <a:lstStyle>
            <a:lvl1pPr algn="l" defTabSz="914400" rtl="0" eaLnBrk="1" latinLnBrk="0" hangingPunct="1">
              <a:lnSpc>
                <a:spcPct val="130000"/>
              </a:lnSpc>
              <a:spcBef>
                <a:spcPct val="0"/>
              </a:spcBef>
              <a:buNone/>
              <a:defRPr sz="2000" kern="1200">
                <a:solidFill>
                  <a:schemeClr val="tx1"/>
                </a:solidFill>
                <a:latin typeface="微软雅黑" panose="020B0503020204020204" pitchFamily="34" charset="-122"/>
                <a:ea typeface="微软雅黑" panose="020B0503020204020204" pitchFamily="34" charset="-122"/>
                <a:cs typeface="+mj-cs"/>
              </a:defRPr>
            </a:lvl1pPr>
          </a:lstStyle>
          <a:p>
            <a:r>
              <a:rPr lang="en-US" altLang="zh-CN" dirty="0"/>
              <a:t>2.</a:t>
            </a:r>
            <a:r>
              <a:rPr lang="zh-CN" altLang="zh-CN" dirty="0"/>
              <a:t>态度上学会微笑。</a:t>
            </a:r>
            <a:endParaRPr lang="zh-CN" altLang="en-US" dirty="0"/>
          </a:p>
        </p:txBody>
      </p:sp>
      <p:sp>
        <p:nvSpPr>
          <p:cNvPr id="32" name="标题 1">
            <a:extLst>
              <a:ext uri="{FF2B5EF4-FFF2-40B4-BE49-F238E27FC236}">
                <a16:creationId xmlns="" xmlns:a16="http://schemas.microsoft.com/office/drawing/2014/main" id="{1DACD57C-1A99-4FE8-9E5F-E9421ADF95C2}"/>
              </a:ext>
            </a:extLst>
          </p:cNvPr>
          <p:cNvSpPr txBox="1">
            <a:spLocks/>
          </p:cNvSpPr>
          <p:nvPr/>
        </p:nvSpPr>
        <p:spPr>
          <a:xfrm>
            <a:off x="831055" y="3196986"/>
            <a:ext cx="2479766" cy="590935"/>
          </a:xfrm>
          <a:prstGeom prst="rect">
            <a:avLst/>
          </a:prstGeom>
        </p:spPr>
        <p:txBody>
          <a:bodyPr vert="horz" lIns="91440" tIns="45720" rIns="91440" bIns="45720" rtlCol="0" anchor="t">
            <a:normAutofit/>
          </a:bodyPr>
          <a:lstStyle>
            <a:lvl1pPr algn="l" defTabSz="914400" rtl="0" eaLnBrk="1" latinLnBrk="0" hangingPunct="1">
              <a:lnSpc>
                <a:spcPct val="130000"/>
              </a:lnSpc>
              <a:spcBef>
                <a:spcPct val="0"/>
              </a:spcBef>
              <a:buNone/>
              <a:defRPr sz="2000" kern="1200">
                <a:solidFill>
                  <a:schemeClr val="tx1"/>
                </a:solidFill>
                <a:latin typeface="微软雅黑" panose="020B0503020204020204" pitchFamily="34" charset="-122"/>
                <a:ea typeface="微软雅黑" panose="020B0503020204020204" pitchFamily="34" charset="-122"/>
                <a:cs typeface="+mj-cs"/>
              </a:defRPr>
            </a:lvl1pPr>
          </a:lstStyle>
          <a:p>
            <a:r>
              <a:rPr lang="en-US" altLang="zh-CN" dirty="0"/>
              <a:t> 1.</a:t>
            </a:r>
            <a:r>
              <a:rPr lang="zh-CN" altLang="zh-CN" dirty="0"/>
              <a:t>思想上学会放弃。</a:t>
            </a:r>
            <a:endParaRPr lang="zh-CN" altLang="en-US" dirty="0"/>
          </a:p>
        </p:txBody>
      </p:sp>
    </p:spTree>
    <p:extLst>
      <p:ext uri="{BB962C8B-B14F-4D97-AF65-F5344CB8AC3E}">
        <p14:creationId xmlns:p14="http://schemas.microsoft.com/office/powerpoint/2010/main" val="42151586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5BEF832A-271F-4BF7-AEA5-F24763DB2FE5}"/>
              </a:ext>
            </a:extLst>
          </p:cNvPr>
          <p:cNvSpPr>
            <a:spLocks noGrp="1"/>
          </p:cNvSpPr>
          <p:nvPr>
            <p:ph type="title"/>
          </p:nvPr>
        </p:nvSpPr>
        <p:spPr/>
        <p:txBody>
          <a:bodyPr/>
          <a:lstStyle/>
          <a:p>
            <a:r>
              <a:rPr lang="zh-CN" altLang="zh-CN" sz="2800" dirty="0"/>
              <a:t>四、我们应有的心态</a:t>
            </a:r>
            <a:r>
              <a:rPr lang="zh-CN" altLang="zh-CN" dirty="0"/>
              <a:t/>
            </a:r>
            <a:br>
              <a:rPr lang="zh-CN" altLang="zh-CN" dirty="0"/>
            </a:br>
            <a:r>
              <a:rPr lang="en-US" altLang="zh-CN" dirty="0"/>
              <a:t>       </a:t>
            </a:r>
            <a:r>
              <a:rPr lang="zh-CN" altLang="zh-CN" dirty="0"/>
              <a:t>心态不会自动拥有。它需要一个持续培养的过程，它是一种生活方式。它是一种思维习惯，深植于你的内心，与你形影相随。日常生活中需要培养的心态。</a:t>
            </a:r>
            <a:br>
              <a:rPr lang="zh-CN" altLang="zh-CN" dirty="0"/>
            </a:br>
            <a:r>
              <a:rPr lang="en-US" altLang="zh-CN" dirty="0"/>
              <a:t>       1.</a:t>
            </a:r>
            <a:r>
              <a:rPr lang="zh-CN" altLang="zh-CN" dirty="0"/>
              <a:t>要有自信心态。</a:t>
            </a:r>
            <a:br>
              <a:rPr lang="zh-CN" altLang="zh-CN" dirty="0"/>
            </a:br>
            <a:r>
              <a:rPr lang="en-US" altLang="zh-CN" dirty="0"/>
              <a:t>       2.</a:t>
            </a:r>
            <a:r>
              <a:rPr lang="zh-CN" altLang="zh-CN" dirty="0"/>
              <a:t>要有积极的心态。</a:t>
            </a:r>
            <a:br>
              <a:rPr lang="zh-CN" altLang="zh-CN" dirty="0"/>
            </a:br>
            <a:r>
              <a:rPr lang="en-US" altLang="zh-CN" dirty="0"/>
              <a:t>       3.</a:t>
            </a:r>
            <a:r>
              <a:rPr lang="zh-CN" altLang="zh-CN" dirty="0"/>
              <a:t>要有豁达的心态。</a:t>
            </a:r>
            <a:br>
              <a:rPr lang="zh-CN" altLang="zh-CN" dirty="0"/>
            </a:br>
            <a:r>
              <a:rPr lang="en-US" altLang="zh-CN" dirty="0"/>
              <a:t>       4.</a:t>
            </a:r>
            <a:r>
              <a:rPr lang="zh-CN" altLang="zh-CN" dirty="0"/>
              <a:t>要有冷静的心态。</a:t>
            </a:r>
            <a:br>
              <a:rPr lang="zh-CN" altLang="zh-CN" dirty="0"/>
            </a:br>
            <a:r>
              <a:rPr lang="en-US" altLang="zh-CN" dirty="0"/>
              <a:t>       5.</a:t>
            </a:r>
            <a:r>
              <a:rPr lang="zh-CN" altLang="zh-CN" dirty="0"/>
              <a:t>怀着感恩的心态。</a:t>
            </a:r>
            <a:br>
              <a:rPr lang="zh-CN" altLang="zh-CN" dirty="0"/>
            </a:br>
            <a:r>
              <a:rPr lang="zh-CN" altLang="zh-CN" dirty="0"/>
              <a:t>总之，调整好心态，你就会更加珍惜现在的生活，更快乐地享受现在的每一天。</a:t>
            </a:r>
            <a:endParaRPr lang="zh-CN" altLang="en-US" dirty="0"/>
          </a:p>
        </p:txBody>
      </p:sp>
      <p:sp>
        <p:nvSpPr>
          <p:cNvPr id="3" name="矩形 2">
            <a:extLst>
              <a:ext uri="{FF2B5EF4-FFF2-40B4-BE49-F238E27FC236}">
                <a16:creationId xmlns="" xmlns:a16="http://schemas.microsoft.com/office/drawing/2014/main" id="{2BB9804B-5AC5-4791-A6BB-361FB0AB0DA2}"/>
              </a:ext>
            </a:extLst>
          </p:cNvPr>
          <p:cNvSpPr/>
          <p:nvPr/>
        </p:nvSpPr>
        <p:spPr>
          <a:xfrm>
            <a:off x="0" y="1960271"/>
            <a:ext cx="538620" cy="2808312"/>
          </a:xfrm>
          <a:prstGeom prst="rect">
            <a:avLst/>
          </a:prstGeom>
          <a:solidFill>
            <a:srgbClr val="F6A514">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237157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CEC62048-9083-469F-BCF7-23933833E6F2}"/>
              </a:ext>
            </a:extLst>
          </p:cNvPr>
          <p:cNvSpPr>
            <a:spLocks noGrp="1"/>
          </p:cNvSpPr>
          <p:nvPr>
            <p:ph type="title"/>
          </p:nvPr>
        </p:nvSpPr>
        <p:spPr/>
        <p:txBody>
          <a:bodyPr>
            <a:normAutofit/>
          </a:bodyPr>
          <a:lstStyle/>
          <a:p>
            <a:r>
              <a:rPr lang="en-US" altLang="zh-CN" sz="28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3200" kern="1200" dirty="0">
                <a:solidFill>
                  <a:schemeClr val="tx1"/>
                </a:solidFill>
                <a:effectLst/>
                <a:latin typeface="微软雅黑" panose="020B0503020204020204" pitchFamily="34" charset="-122"/>
                <a:ea typeface="微软雅黑" panose="020B0503020204020204" pitchFamily="34" charset="-122"/>
                <a:cs typeface="+mj-cs"/>
              </a:rPr>
              <a:t>第三节 </a:t>
            </a:r>
            <a:r>
              <a:rPr lang="en-US" altLang="zh-CN" sz="32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3200" kern="1200" dirty="0">
                <a:solidFill>
                  <a:schemeClr val="tx1"/>
                </a:solidFill>
                <a:effectLst/>
                <a:latin typeface="微软雅黑" panose="020B0503020204020204" pitchFamily="34" charset="-122"/>
                <a:ea typeface="微软雅黑" panose="020B0503020204020204" pitchFamily="34" charset="-122"/>
                <a:cs typeface="+mj-cs"/>
              </a:rPr>
              <a:t>生涯平衡</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每个人看待世界的视角都是不同的，不同的时刻给人带来的感受也是不同的。有的时候人会感觉激情万丈，有的时候会感觉沮丧不已。如果单纯只把这些信息简单叠加哦，会让人更加困惑。因此，需要用平衡的视角来分析。</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有时候，人们不能很好的区分出对自己重要的事件，以及不清楚如何以不紧急的方式慢慢实现重要的目标。要知道，清楚地做出这样的列表，才是获得平衡的前提，也是拥有并享受自己成功的前提。只有这样才能同时拥有：①卓越成就；②有期望实现的目标；③发现和感受快乐的能力；④建立和享受积极人际关系的能力；⑤持久成功的价值满足感。</a:t>
            </a:r>
          </a:p>
          <a:p>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endParaRPr lang="zh-CN" altLang="en-US" dirty="0"/>
          </a:p>
        </p:txBody>
      </p:sp>
      <p:sp>
        <p:nvSpPr>
          <p:cNvPr id="3" name="矩形 2">
            <a:extLst>
              <a:ext uri="{FF2B5EF4-FFF2-40B4-BE49-F238E27FC236}">
                <a16:creationId xmlns="" xmlns:a16="http://schemas.microsoft.com/office/drawing/2014/main" id="{49C3FC7B-8E77-4687-866A-EA10554B045B}"/>
              </a:ext>
            </a:extLst>
          </p:cNvPr>
          <p:cNvSpPr/>
          <p:nvPr/>
        </p:nvSpPr>
        <p:spPr>
          <a:xfrm>
            <a:off x="0" y="1960271"/>
            <a:ext cx="538620" cy="2808312"/>
          </a:xfrm>
          <a:prstGeom prst="rect">
            <a:avLst/>
          </a:prstGeom>
          <a:solidFill>
            <a:srgbClr val="F6A514">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395135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E8BAB1A5-8D39-45E8-A677-A07730FE0B77}"/>
              </a:ext>
            </a:extLst>
          </p:cNvPr>
          <p:cNvSpPr>
            <a:spLocks noGrp="1"/>
          </p:cNvSpPr>
          <p:nvPr>
            <p:ph type="title"/>
          </p:nvPr>
        </p:nvSpPr>
        <p:spPr/>
        <p:txBody>
          <a:bodyPr/>
          <a:lstStyle/>
          <a:p>
            <a:r>
              <a:rPr lang="zh-CN" altLang="zh-CN" sz="2800" dirty="0"/>
              <a:t>一、生涯的误区</a:t>
            </a:r>
            <a:r>
              <a:rPr lang="zh-CN" altLang="zh-CN" b="1" dirty="0"/>
              <a:t/>
            </a:r>
            <a:br>
              <a:rPr lang="zh-CN" altLang="zh-CN" b="1" dirty="0"/>
            </a:br>
            <a:r>
              <a:rPr lang="en-US" altLang="zh-CN" dirty="0"/>
              <a:t>1.</a:t>
            </a:r>
            <a:r>
              <a:rPr lang="zh-CN" altLang="zh-CN" dirty="0"/>
              <a:t>误区之一：理想的生活是无忧无虑的</a:t>
            </a:r>
            <a:br>
              <a:rPr lang="zh-CN" altLang="zh-CN" dirty="0"/>
            </a:br>
            <a:r>
              <a:rPr lang="en-US" altLang="zh-CN" dirty="0"/>
              <a:t>2.</a:t>
            </a:r>
            <a:r>
              <a:rPr lang="zh-CN" altLang="zh-CN" dirty="0"/>
              <a:t>误区之二：平衡意味着相互冲突与抵消</a:t>
            </a:r>
            <a:br>
              <a:rPr lang="zh-CN" altLang="zh-CN" dirty="0"/>
            </a:br>
            <a:r>
              <a:rPr lang="en-US" altLang="zh-CN" dirty="0"/>
              <a:t>3.</a:t>
            </a:r>
            <a:r>
              <a:rPr lang="zh-CN" altLang="zh-CN" dirty="0"/>
              <a:t>误区之三：平衡就是静止而没有活力</a:t>
            </a:r>
            <a:r>
              <a:rPr lang="en-US" altLang="zh-CN" dirty="0"/>
              <a:t/>
            </a:r>
            <a:br>
              <a:rPr lang="en-US" altLang="zh-CN" dirty="0"/>
            </a:br>
            <a:r>
              <a:rPr lang="en-US" altLang="zh-CN" dirty="0"/>
              <a:t/>
            </a:r>
            <a:br>
              <a:rPr lang="en-US" altLang="zh-CN" dirty="0"/>
            </a:br>
            <a:r>
              <a:rPr lang="zh-CN" altLang="zh-CN" sz="2800" dirty="0"/>
              <a:t>二、生涯平衡的因素</a:t>
            </a:r>
            <a:r>
              <a:rPr lang="zh-CN" altLang="zh-CN" b="1" dirty="0"/>
              <a:t/>
            </a:r>
            <a:br>
              <a:rPr lang="zh-CN" altLang="zh-CN" b="1" dirty="0"/>
            </a:br>
            <a:r>
              <a:rPr lang="en-US" altLang="zh-CN" b="1" dirty="0"/>
              <a:t>       </a:t>
            </a:r>
            <a:r>
              <a:rPr lang="zh-CN" altLang="zh-CN" dirty="0"/>
              <a:t>一种平衡的生涯状态，应该是与人生密切相关的重要因素的综合平衡。平衡的生涯需要考虑各方面的因素。下面就从最重要的工作、家庭、友谊和健康来看生涯平衡的内涵。</a:t>
            </a:r>
            <a:br>
              <a:rPr lang="zh-CN" altLang="zh-CN" dirty="0"/>
            </a:br>
            <a:r>
              <a:rPr lang="en-US" altLang="zh-CN" b="1" dirty="0"/>
              <a:t>1.</a:t>
            </a:r>
            <a:r>
              <a:rPr lang="zh-CN" altLang="zh-CN" b="1" dirty="0"/>
              <a:t>工作</a:t>
            </a:r>
            <a:r>
              <a:rPr lang="zh-CN" altLang="zh-CN" dirty="0"/>
              <a:t/>
            </a:r>
            <a:br>
              <a:rPr lang="zh-CN" altLang="zh-CN" dirty="0"/>
            </a:br>
            <a:r>
              <a:rPr lang="en-US" altLang="zh-CN" dirty="0"/>
              <a:t>      </a:t>
            </a:r>
            <a:r>
              <a:rPr lang="zh-CN" altLang="zh-CN" dirty="0"/>
              <a:t>①主动的工作</a:t>
            </a:r>
            <a:br>
              <a:rPr lang="zh-CN" altLang="zh-CN" dirty="0"/>
            </a:br>
            <a:r>
              <a:rPr lang="en-US" altLang="zh-CN" dirty="0"/>
              <a:t>      </a:t>
            </a:r>
            <a:r>
              <a:rPr lang="zh-CN" altLang="zh-CN" dirty="0"/>
              <a:t>②专注于最重要的工作</a:t>
            </a:r>
            <a:endParaRPr lang="zh-CN" altLang="en-US" dirty="0"/>
          </a:p>
        </p:txBody>
      </p:sp>
      <p:sp>
        <p:nvSpPr>
          <p:cNvPr id="3" name="矩形 2">
            <a:extLst>
              <a:ext uri="{FF2B5EF4-FFF2-40B4-BE49-F238E27FC236}">
                <a16:creationId xmlns="" xmlns:a16="http://schemas.microsoft.com/office/drawing/2014/main" id="{179DBBD3-D19F-46CC-9BF5-BC6DF898B8D4}"/>
              </a:ext>
            </a:extLst>
          </p:cNvPr>
          <p:cNvSpPr/>
          <p:nvPr/>
        </p:nvSpPr>
        <p:spPr>
          <a:xfrm>
            <a:off x="0" y="1960271"/>
            <a:ext cx="538620" cy="2808312"/>
          </a:xfrm>
          <a:prstGeom prst="rect">
            <a:avLst/>
          </a:prstGeom>
          <a:solidFill>
            <a:srgbClr val="F6A514">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732010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166050E-93CC-4D1E-8D51-A0FB11954D0C}"/>
              </a:ext>
            </a:extLst>
          </p:cNvPr>
          <p:cNvSpPr>
            <a:spLocks noGrp="1"/>
          </p:cNvSpPr>
          <p:nvPr>
            <p:ph type="title"/>
          </p:nvPr>
        </p:nvSpPr>
        <p:spPr/>
        <p:txBody>
          <a:bodyPr>
            <a:normAutofit/>
          </a:bodyPr>
          <a:lstStyle/>
          <a:p>
            <a:r>
              <a:rPr lang="en-US" altLang="zh-CN" sz="2000" b="1" kern="1200" dirty="0">
                <a:solidFill>
                  <a:schemeClr val="tx1"/>
                </a:solidFill>
                <a:effectLst/>
                <a:latin typeface="微软雅黑" panose="020B0503020204020204" pitchFamily="34" charset="-122"/>
                <a:ea typeface="微软雅黑" panose="020B0503020204020204" pitchFamily="34" charset="-122"/>
                <a:cs typeface="+mj-cs"/>
              </a:rPr>
              <a:t>2.</a:t>
            </a:r>
            <a:r>
              <a:rPr lang="zh-CN" altLang="zh-CN" sz="2000" b="1" kern="1200" dirty="0">
                <a:solidFill>
                  <a:schemeClr val="tx1"/>
                </a:solidFill>
                <a:effectLst/>
                <a:latin typeface="微软雅黑" panose="020B0503020204020204" pitchFamily="34" charset="-122"/>
                <a:ea typeface="微软雅黑" panose="020B0503020204020204" pitchFamily="34" charset="-122"/>
                <a:cs typeface="+mj-cs"/>
              </a:rPr>
              <a:t>家庭</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家庭和工作是相关的。很多人会选择自己的价值排序时普遍排前的就是“健康”、“家庭”“亲情”。人只有缺失某些东西的时候，才有强烈的需要。人们缺少的是什么呢？对各种因素进行了大量的研究后发现，人们共同期望度的快乐是这样的：</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①牢固、美满的婚姻</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②家庭成员彼此依赖、信任、爱护、帮助、安慰、原谅、照顾、尊重</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③家庭成员共同娱乐，彼此赞扬</a:t>
            </a:r>
          </a:p>
          <a:p>
            <a:endParaRPr lang="zh-CN" altLang="en-US" dirty="0"/>
          </a:p>
        </p:txBody>
      </p:sp>
      <p:sp>
        <p:nvSpPr>
          <p:cNvPr id="3" name="矩形 2">
            <a:extLst>
              <a:ext uri="{FF2B5EF4-FFF2-40B4-BE49-F238E27FC236}">
                <a16:creationId xmlns="" xmlns:a16="http://schemas.microsoft.com/office/drawing/2014/main" id="{1C55AE94-E513-4AFD-ACCB-DEC26566803B}"/>
              </a:ext>
            </a:extLst>
          </p:cNvPr>
          <p:cNvSpPr/>
          <p:nvPr/>
        </p:nvSpPr>
        <p:spPr>
          <a:xfrm>
            <a:off x="0" y="1960271"/>
            <a:ext cx="538620" cy="2808312"/>
          </a:xfrm>
          <a:prstGeom prst="rect">
            <a:avLst/>
          </a:prstGeom>
          <a:solidFill>
            <a:srgbClr val="F6A514">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464998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1204B31C-1BEF-4E01-B4D1-4F8862AF5402}"/>
              </a:ext>
            </a:extLst>
          </p:cNvPr>
          <p:cNvSpPr>
            <a:spLocks noGrp="1"/>
          </p:cNvSpPr>
          <p:nvPr>
            <p:ph type="title"/>
          </p:nvPr>
        </p:nvSpPr>
        <p:spPr/>
        <p:txBody>
          <a:bodyPr>
            <a:normAutofit/>
          </a:bodyPr>
          <a:lstStyle/>
          <a:p>
            <a:r>
              <a:rPr lang="en-US" altLang="zh-CN" sz="2000" b="1" kern="1200" dirty="0">
                <a:solidFill>
                  <a:schemeClr val="tx1"/>
                </a:solidFill>
                <a:effectLst/>
                <a:latin typeface="微软雅黑" panose="020B0503020204020204" pitchFamily="34" charset="-122"/>
                <a:ea typeface="微软雅黑" panose="020B0503020204020204" pitchFamily="34" charset="-122"/>
                <a:cs typeface="+mj-cs"/>
              </a:rPr>
              <a:t>3.</a:t>
            </a:r>
            <a:r>
              <a:rPr lang="zh-CN" altLang="zh-CN" sz="2000" b="1" kern="1200" dirty="0">
                <a:solidFill>
                  <a:schemeClr val="tx1"/>
                </a:solidFill>
                <a:effectLst/>
                <a:latin typeface="微软雅黑" panose="020B0503020204020204" pitchFamily="34" charset="-122"/>
                <a:ea typeface="微软雅黑" panose="020B0503020204020204" pitchFamily="34" charset="-122"/>
                <a:cs typeface="+mj-cs"/>
              </a:rPr>
              <a:t>友谊</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真诚广泛的朋友，给你提供不同的视野与问题解决参考，使你变得开阔；给你提供信息和机会；给你拓宽心灵的寄托空间；给放大自己快乐的机会。你需要为维护友谊付出努力。你需要付出的努力，就是真诚和共享。</a:t>
            </a:r>
          </a:p>
          <a:p>
            <a:r>
              <a:rPr lang="en-US" altLang="zh-CN" sz="2000" b="1" kern="1200" dirty="0">
                <a:solidFill>
                  <a:schemeClr val="tx1"/>
                </a:solidFill>
                <a:effectLst/>
                <a:latin typeface="微软雅黑" panose="020B0503020204020204" pitchFamily="34" charset="-122"/>
                <a:ea typeface="微软雅黑" panose="020B0503020204020204" pitchFamily="34" charset="-122"/>
                <a:cs typeface="+mj-cs"/>
              </a:rPr>
              <a:t/>
            </a:r>
            <a:br>
              <a:rPr lang="en-US" altLang="zh-CN" sz="2000" b="1" kern="1200" dirty="0">
                <a:solidFill>
                  <a:schemeClr val="tx1"/>
                </a:solidFill>
                <a:effectLst/>
                <a:latin typeface="微软雅黑" panose="020B0503020204020204" pitchFamily="34" charset="-122"/>
                <a:ea typeface="微软雅黑" panose="020B0503020204020204" pitchFamily="34" charset="-122"/>
                <a:cs typeface="+mj-cs"/>
              </a:rPr>
            </a:br>
            <a:r>
              <a:rPr lang="en-US" altLang="zh-CN" sz="2000" b="1" kern="1200" dirty="0">
                <a:solidFill>
                  <a:schemeClr val="tx1"/>
                </a:solidFill>
                <a:effectLst/>
                <a:latin typeface="微软雅黑" panose="020B0503020204020204" pitchFamily="34" charset="-122"/>
                <a:ea typeface="微软雅黑" panose="020B0503020204020204" pitchFamily="34" charset="-122"/>
                <a:cs typeface="+mj-cs"/>
              </a:rPr>
              <a:t>4.</a:t>
            </a:r>
            <a:r>
              <a:rPr lang="zh-CN" altLang="zh-CN" sz="2000" b="1" kern="1200" dirty="0">
                <a:solidFill>
                  <a:schemeClr val="tx1"/>
                </a:solidFill>
                <a:effectLst/>
                <a:latin typeface="微软雅黑" panose="020B0503020204020204" pitchFamily="34" charset="-122"/>
                <a:ea typeface="微软雅黑" panose="020B0503020204020204" pitchFamily="34" charset="-122"/>
                <a:cs typeface="+mj-cs"/>
              </a:rPr>
              <a:t>健康</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根据中医的理论，人的元气总量在出生的那一刻就决定了。人的一声都在消耗元气，你消耗的速度与方式决定了你生命的长度和质量。因此，早早关注这个领域，也许平衡的生涯才有保障。</a:t>
            </a:r>
          </a:p>
          <a:p>
            <a:endParaRPr lang="zh-CN" altLang="en-US" dirty="0"/>
          </a:p>
        </p:txBody>
      </p:sp>
      <p:sp>
        <p:nvSpPr>
          <p:cNvPr id="3" name="矩形 2">
            <a:extLst>
              <a:ext uri="{FF2B5EF4-FFF2-40B4-BE49-F238E27FC236}">
                <a16:creationId xmlns="" xmlns:a16="http://schemas.microsoft.com/office/drawing/2014/main" id="{84A44105-9756-449B-A87A-2A323A3827D6}"/>
              </a:ext>
            </a:extLst>
          </p:cNvPr>
          <p:cNvSpPr/>
          <p:nvPr/>
        </p:nvSpPr>
        <p:spPr>
          <a:xfrm>
            <a:off x="0" y="1960271"/>
            <a:ext cx="538620" cy="2808312"/>
          </a:xfrm>
          <a:prstGeom prst="rect">
            <a:avLst/>
          </a:prstGeom>
          <a:solidFill>
            <a:srgbClr val="F6A514">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959231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007C900-5953-4720-9A49-836BA221DCC8}"/>
              </a:ext>
            </a:extLst>
          </p:cNvPr>
          <p:cNvSpPr>
            <a:spLocks noGrp="1"/>
          </p:cNvSpPr>
          <p:nvPr>
            <p:ph type="title"/>
          </p:nvPr>
        </p:nvSpPr>
        <p:spPr/>
        <p:txBody>
          <a:bodyPr>
            <a:normAutofit/>
          </a:bodyPr>
          <a:lstStyle/>
          <a:p>
            <a:r>
              <a:rPr lang="en-US" altLang="zh-CN" sz="32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3200" kern="1200" dirty="0">
                <a:solidFill>
                  <a:schemeClr val="tx1"/>
                </a:solidFill>
                <a:effectLst/>
                <a:latin typeface="微软雅黑" panose="020B0503020204020204" pitchFamily="34" charset="-122"/>
                <a:ea typeface="微软雅黑" panose="020B0503020204020204" pitchFamily="34" charset="-122"/>
                <a:cs typeface="+mj-cs"/>
              </a:rPr>
              <a:t>第一节  自我效能</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自</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1977</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年美国心理学家班杜拉在其社会学习理论研究中提出自我效能感以来，有关自我效能感的研究就一直受到教育界、心理学界、社会学界的广泛关注，并成为一项重要的研究课题。文献检索结果显示，到</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2003</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年底，以“自我效能感”为主题词的文献超过</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4500</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条。二十多年来，人们围绕着自我效能感展开了广泛的研究，在理论层面上已取得了一定共识。</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r>
            <a:b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br>
            <a:r>
              <a:rPr lang="zh-CN" altLang="zh-CN" sz="2800" dirty="0"/>
              <a:t>一、自我效能感的界定及信息来源</a:t>
            </a:r>
            <a:r>
              <a:rPr lang="zh-CN" altLang="zh-CN" b="1" dirty="0"/>
              <a:t/>
            </a:r>
            <a:br>
              <a:rPr lang="zh-CN" altLang="zh-CN" b="1" dirty="0"/>
            </a:br>
            <a:r>
              <a:rPr lang="en-US" altLang="zh-CN" b="1" dirty="0"/>
              <a:t>1.</a:t>
            </a:r>
            <a:r>
              <a:rPr lang="zh-CN" altLang="zh-CN" b="1" dirty="0"/>
              <a:t>自我效能感的界定及其理解</a:t>
            </a:r>
            <a:r>
              <a:rPr lang="zh-CN" altLang="zh-CN" dirty="0"/>
              <a:t/>
            </a:r>
            <a:br>
              <a:rPr lang="zh-CN" altLang="zh-CN" dirty="0"/>
            </a:br>
            <a:r>
              <a:rPr lang="zh-CN" altLang="zh-CN" dirty="0"/>
              <a:t>自我效能感是一个成长中的概念，目前尚无共同认可的定义，不同的研究者有不同的界定。主要定义有：</a:t>
            </a:r>
            <a:br>
              <a:rPr lang="zh-CN" altLang="zh-CN" dirty="0"/>
            </a:br>
            <a:r>
              <a:rPr lang="en-US" altLang="zh-CN" dirty="0"/>
              <a:t>       </a:t>
            </a:r>
            <a:r>
              <a:rPr lang="zh-CN" altLang="zh-CN" dirty="0"/>
              <a:t>①是指个体对自己能否在一定水平上完成某一活动所具有的能力判断、信念或主体自我把握与感受（</a:t>
            </a:r>
            <a:r>
              <a:rPr lang="en-US" altLang="zh-CN" dirty="0" err="1"/>
              <a:t>A.Bandura</a:t>
            </a:r>
            <a:r>
              <a:rPr lang="zh-CN" altLang="zh-CN" dirty="0"/>
              <a:t>，</a:t>
            </a:r>
            <a:r>
              <a:rPr lang="en-US" altLang="zh-CN" dirty="0"/>
              <a:t>1986</a:t>
            </a:r>
            <a:r>
              <a:rPr lang="zh-CN" altLang="zh-CN" dirty="0"/>
              <a:t>）。</a:t>
            </a:r>
            <a:r>
              <a:rPr lang="en-US" altLang="zh-CN" dirty="0"/>
              <a:t/>
            </a:r>
            <a:br>
              <a:rPr lang="en-US" altLang="zh-CN" dirty="0"/>
            </a:br>
            <a:r>
              <a:rPr lang="en-US" altLang="zh-CN" dirty="0"/>
              <a:t>       </a:t>
            </a:r>
            <a:r>
              <a:rPr lang="zh-CN" altLang="zh-CN" dirty="0"/>
              <a:t>②是个体在面临某一活动任务时的胜任感及其自信、自珍、自尊等方面的感受（</a:t>
            </a:r>
            <a:r>
              <a:rPr lang="en-US" altLang="zh-CN" dirty="0"/>
              <a:t>Schultz</a:t>
            </a:r>
            <a:r>
              <a:rPr lang="zh-CN" altLang="zh-CN" dirty="0"/>
              <a:t>）</a:t>
            </a:r>
            <a:endParaRPr lang="zh-CN" altLang="en-US" dirty="0"/>
          </a:p>
        </p:txBody>
      </p:sp>
      <p:sp>
        <p:nvSpPr>
          <p:cNvPr id="3" name="矩形 2">
            <a:extLst>
              <a:ext uri="{FF2B5EF4-FFF2-40B4-BE49-F238E27FC236}">
                <a16:creationId xmlns="" xmlns:a16="http://schemas.microsoft.com/office/drawing/2014/main" id="{3CD54B87-5350-4231-ABDF-DA0291DDD482}"/>
              </a:ext>
            </a:extLst>
          </p:cNvPr>
          <p:cNvSpPr/>
          <p:nvPr/>
        </p:nvSpPr>
        <p:spPr>
          <a:xfrm>
            <a:off x="0" y="1960271"/>
            <a:ext cx="538620" cy="2808312"/>
          </a:xfrm>
          <a:prstGeom prst="rect">
            <a:avLst/>
          </a:prstGeom>
          <a:solidFill>
            <a:srgbClr val="F6A514">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6269518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194AACBD-3F79-4521-BA08-96B5106179EC}"/>
              </a:ext>
            </a:extLst>
          </p:cNvPr>
          <p:cNvSpPr>
            <a:spLocks noGrp="1"/>
          </p:cNvSpPr>
          <p:nvPr>
            <p:ph type="title"/>
          </p:nvPr>
        </p:nvSpPr>
        <p:spPr/>
        <p:txBody>
          <a:bodyPr>
            <a:normAutofit/>
          </a:bodyPr>
          <a:lstStyle/>
          <a:p>
            <a:r>
              <a:rPr lang="en-US" altLang="zh-CN" sz="32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3200" kern="1200" dirty="0">
                <a:solidFill>
                  <a:schemeClr val="tx1"/>
                </a:solidFill>
                <a:effectLst/>
                <a:latin typeface="微软雅黑" panose="020B0503020204020204" pitchFamily="34" charset="-122"/>
                <a:ea typeface="微软雅黑" panose="020B0503020204020204" pitchFamily="34" charset="-122"/>
                <a:cs typeface="+mj-cs"/>
              </a:rPr>
              <a:t>第四节 健康管理</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健康管理是指对个体或群体的健康进行全面监测、分析、评估，提供健康咨询和指导以及对健康危险因素进行干预的全过程。大学生健康管理是将健康管理的概念和方法应用于大学生卫生保健，以建立适合大学生的疾病预防、疾病干预与健康教育的管理体系。目前，有关大学生的健康管理的研究很少，以下将对在大学生中怎样进行健康管理做一探讨。</a:t>
            </a:r>
          </a:p>
          <a:p>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endParaRPr lang="zh-CN" altLang="en-US" dirty="0"/>
          </a:p>
        </p:txBody>
      </p:sp>
      <p:sp>
        <p:nvSpPr>
          <p:cNvPr id="3" name="矩形 2">
            <a:extLst>
              <a:ext uri="{FF2B5EF4-FFF2-40B4-BE49-F238E27FC236}">
                <a16:creationId xmlns="" xmlns:a16="http://schemas.microsoft.com/office/drawing/2014/main" id="{4EADC818-4B2A-4060-B270-C3BA814BC72A}"/>
              </a:ext>
            </a:extLst>
          </p:cNvPr>
          <p:cNvSpPr/>
          <p:nvPr/>
        </p:nvSpPr>
        <p:spPr>
          <a:xfrm>
            <a:off x="0" y="1960271"/>
            <a:ext cx="538620" cy="2808312"/>
          </a:xfrm>
          <a:prstGeom prst="rect">
            <a:avLst/>
          </a:prstGeom>
          <a:solidFill>
            <a:srgbClr val="F6A514">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648486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55065339-458F-4966-8DA6-F8988A7ED92B}"/>
              </a:ext>
            </a:extLst>
          </p:cNvPr>
          <p:cNvSpPr>
            <a:spLocks noGrp="1"/>
          </p:cNvSpPr>
          <p:nvPr>
            <p:ph type="title"/>
          </p:nvPr>
        </p:nvSpPr>
        <p:spPr/>
        <p:txBody>
          <a:bodyPr/>
          <a:lstStyle/>
          <a:p>
            <a:r>
              <a:rPr lang="zh-CN" altLang="zh-CN" sz="2800" dirty="0"/>
              <a:t>一、大学生健康管理的研究背景</a:t>
            </a:r>
            <a:r>
              <a:rPr lang="zh-CN" altLang="zh-CN" b="1" dirty="0"/>
              <a:t/>
            </a:r>
            <a:br>
              <a:rPr lang="zh-CN" altLang="zh-CN" b="1" dirty="0"/>
            </a:br>
            <a:r>
              <a:rPr lang="en-US" altLang="zh-CN" b="1" dirty="0"/>
              <a:t>       </a:t>
            </a:r>
            <a:r>
              <a:rPr lang="zh-CN" altLang="zh-CN" dirty="0"/>
              <a:t>大学生健康教育在我国已经开展了</a:t>
            </a:r>
            <a:r>
              <a:rPr lang="en-US" altLang="zh-CN" dirty="0"/>
              <a:t> 20 </a:t>
            </a:r>
            <a:r>
              <a:rPr lang="zh-CN" altLang="zh-CN" dirty="0"/>
              <a:t>多年，虽然学生的健康意识已经有了很大提高，但是大学生亚健康发生率依然很高。随着社会的发展，健康危险因素的增多，大学生已不再满足于了解健康知识，而是要学会如何促进健康，管理自己的健康。健康管理就在这样的情况下出现。健康管理主要用于慢性非传染性疾病和职业病的防治与管理。美国的健康管理研究成果表明，依靠这种强有力的措施可保持或改变人群的健康状态，使人群维持低水平的健康消费。大学生是一个相对健康群体，同时也是一个医疗资源相对有限的群体，研究怎样利用有限的资源来最大限度促进学生的健康是非常有必要的。</a:t>
            </a:r>
            <a:endParaRPr lang="zh-CN" altLang="en-US" dirty="0"/>
          </a:p>
        </p:txBody>
      </p:sp>
      <p:sp>
        <p:nvSpPr>
          <p:cNvPr id="3" name="矩形 2">
            <a:extLst>
              <a:ext uri="{FF2B5EF4-FFF2-40B4-BE49-F238E27FC236}">
                <a16:creationId xmlns="" xmlns:a16="http://schemas.microsoft.com/office/drawing/2014/main" id="{A7AD07D0-7A66-4034-B9F8-BD03F5A23154}"/>
              </a:ext>
            </a:extLst>
          </p:cNvPr>
          <p:cNvSpPr/>
          <p:nvPr/>
        </p:nvSpPr>
        <p:spPr>
          <a:xfrm>
            <a:off x="0" y="1960271"/>
            <a:ext cx="538620" cy="2808312"/>
          </a:xfrm>
          <a:prstGeom prst="rect">
            <a:avLst/>
          </a:prstGeom>
          <a:solidFill>
            <a:srgbClr val="F6A514">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5774258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298913CC-D4E1-4DC1-ABDE-1F19EBAFC599}"/>
              </a:ext>
            </a:extLst>
          </p:cNvPr>
          <p:cNvSpPr>
            <a:spLocks noGrp="1"/>
          </p:cNvSpPr>
          <p:nvPr>
            <p:ph type="title"/>
          </p:nvPr>
        </p:nvSpPr>
        <p:spPr/>
        <p:txBody>
          <a:bodyPr>
            <a:normAutofit/>
          </a:bodyPr>
          <a:lstStyle/>
          <a:p>
            <a:r>
              <a:rPr lang="zh-CN" altLang="zh-CN" sz="2800" kern="1200" dirty="0">
                <a:solidFill>
                  <a:schemeClr val="tx1"/>
                </a:solidFill>
                <a:effectLst/>
                <a:latin typeface="微软雅黑" panose="020B0503020204020204" pitchFamily="34" charset="-122"/>
                <a:ea typeface="微软雅黑" panose="020B0503020204020204" pitchFamily="34" charset="-122"/>
                <a:cs typeface="+mj-cs"/>
              </a:rPr>
              <a:t>二、大学生健康管理的特点</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大学生健康管理是通过学校健康教育进行群体健康管理，通过心理咨询和健康咨询来做到个体健康管理。这样不仅节省人力、物力和财力，而且兼顾了个人健康需求和疾病管理。它具有以下特点：</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endParaRPr lang="zh-CN" altLang="en-US" dirty="0"/>
          </a:p>
        </p:txBody>
      </p:sp>
      <p:sp>
        <p:nvSpPr>
          <p:cNvPr id="3" name="矩形 2">
            <a:extLst>
              <a:ext uri="{FF2B5EF4-FFF2-40B4-BE49-F238E27FC236}">
                <a16:creationId xmlns="" xmlns:a16="http://schemas.microsoft.com/office/drawing/2014/main" id="{1A8297B0-0AE2-43A1-A9A8-8453352D53B2}"/>
              </a:ext>
            </a:extLst>
          </p:cNvPr>
          <p:cNvSpPr/>
          <p:nvPr/>
        </p:nvSpPr>
        <p:spPr>
          <a:xfrm>
            <a:off x="0" y="1960271"/>
            <a:ext cx="538620" cy="2808312"/>
          </a:xfrm>
          <a:prstGeom prst="rect">
            <a:avLst/>
          </a:prstGeom>
          <a:solidFill>
            <a:srgbClr val="F6A514">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1">
            <a:extLst>
              <a:ext uri="{FF2B5EF4-FFF2-40B4-BE49-F238E27FC236}">
                <a16:creationId xmlns="" xmlns:a16="http://schemas.microsoft.com/office/drawing/2014/main" id="{608E9FEA-6E54-4AC6-B75D-AF533F0A4DF6}"/>
              </a:ext>
            </a:extLst>
          </p:cNvPr>
          <p:cNvSpPr txBox="1">
            <a:spLocks/>
          </p:cNvSpPr>
          <p:nvPr/>
        </p:nvSpPr>
        <p:spPr>
          <a:xfrm>
            <a:off x="929640" y="2674781"/>
            <a:ext cx="6829697" cy="3046752"/>
          </a:xfrm>
          <a:prstGeom prst="rect">
            <a:avLst/>
          </a:prstGeom>
        </p:spPr>
        <p:txBody>
          <a:bodyPr vert="horz" lIns="91440" tIns="45720" rIns="91440" bIns="45720" rtlCol="0" anchor="t">
            <a:normAutofit/>
          </a:bodyPr>
          <a:lstStyle>
            <a:lvl1pPr algn="l" defTabSz="914400" rtl="0" eaLnBrk="1" latinLnBrk="0" hangingPunct="1">
              <a:lnSpc>
                <a:spcPct val="130000"/>
              </a:lnSpc>
              <a:spcBef>
                <a:spcPct val="0"/>
              </a:spcBef>
              <a:buNone/>
              <a:defRPr sz="2000" kern="1200">
                <a:solidFill>
                  <a:schemeClr val="tx1"/>
                </a:solidFill>
                <a:latin typeface="微软雅黑" panose="020B0503020204020204" pitchFamily="34" charset="-122"/>
                <a:ea typeface="微软雅黑" panose="020B0503020204020204" pitchFamily="34" charset="-122"/>
                <a:cs typeface="+mj-cs"/>
              </a:defRPr>
            </a:lvl1pPr>
          </a:lstStyle>
          <a:p>
            <a:r>
              <a:rPr lang="en-US" altLang="zh-CN" b="1" dirty="0"/>
              <a:t>1.</a:t>
            </a:r>
            <a:r>
              <a:rPr lang="zh-CN" altLang="zh-CN" b="1" dirty="0"/>
              <a:t>人群的特殊性。</a:t>
            </a:r>
            <a:endParaRPr lang="en-US" altLang="zh-CN" b="1" dirty="0"/>
          </a:p>
          <a:p>
            <a:r>
              <a:rPr lang="zh-CN" altLang="en-US" dirty="0"/>
              <a:t>人群的特殊性主要包括：</a:t>
            </a:r>
            <a:r>
              <a:rPr lang="en-US" altLang="zh-CN" dirty="0"/>
              <a:t/>
            </a:r>
            <a:br>
              <a:rPr lang="en-US" altLang="zh-CN" dirty="0"/>
            </a:br>
            <a:r>
              <a:rPr lang="en-US" altLang="zh-CN" dirty="0"/>
              <a:t>       </a:t>
            </a:r>
            <a:r>
              <a:rPr lang="zh-CN" altLang="en-US" dirty="0"/>
              <a:t>①具有较高的文化水平和自我管理意识。</a:t>
            </a:r>
            <a:r>
              <a:rPr lang="en-US" altLang="zh-CN" dirty="0"/>
              <a:t/>
            </a:r>
            <a:br>
              <a:rPr lang="en-US" altLang="zh-CN" dirty="0"/>
            </a:br>
            <a:r>
              <a:rPr lang="en-US" altLang="zh-CN" dirty="0"/>
              <a:t>       </a:t>
            </a:r>
            <a:r>
              <a:rPr lang="zh-CN" altLang="en-US" dirty="0"/>
              <a:t>②具有对健康知识的求 知欲，且在集体生活中容易相互影响，有利于知识的传播。</a:t>
            </a:r>
            <a:r>
              <a:rPr lang="en-US" altLang="zh-CN" dirty="0"/>
              <a:t/>
            </a:r>
            <a:br>
              <a:rPr lang="en-US" altLang="zh-CN" dirty="0"/>
            </a:br>
            <a:r>
              <a:rPr lang="en-US" altLang="zh-CN" dirty="0"/>
              <a:t>       </a:t>
            </a:r>
            <a:r>
              <a:rPr lang="zh-CN" altLang="en-US" dirty="0"/>
              <a:t>③职业人群的相对集中性，有利于 职业健康教育。</a:t>
            </a:r>
            <a:r>
              <a:rPr lang="en-US" altLang="zh-CN" dirty="0"/>
              <a:t/>
            </a:r>
            <a:br>
              <a:rPr lang="en-US" altLang="zh-CN" dirty="0"/>
            </a:br>
            <a:r>
              <a:rPr lang="en-US" altLang="zh-CN" dirty="0"/>
              <a:t>       </a:t>
            </a:r>
            <a:r>
              <a:rPr lang="zh-CN" altLang="en-US" dirty="0"/>
              <a:t>④开展以学校为基础的健康管理，让大学生终身受益。</a:t>
            </a:r>
          </a:p>
        </p:txBody>
      </p:sp>
      <p:pic>
        <p:nvPicPr>
          <p:cNvPr id="5" name="Picture 2" descr="L:\收集\团队.jpg">
            <a:extLst>
              <a:ext uri="{FF2B5EF4-FFF2-40B4-BE49-F238E27FC236}">
                <a16:creationId xmlns="" xmlns:a16="http://schemas.microsoft.com/office/drawing/2014/main" id="{5194FE30-71E3-4A11-981D-A3B46AFF43D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59337" y="3158745"/>
            <a:ext cx="3857625" cy="274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4522157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4FB33AD8-A5C8-496C-8879-F75AE1ED8C0A}"/>
              </a:ext>
            </a:extLst>
          </p:cNvPr>
          <p:cNvSpPr>
            <a:spLocks noGrp="1"/>
          </p:cNvSpPr>
          <p:nvPr>
            <p:ph type="title"/>
          </p:nvPr>
        </p:nvSpPr>
        <p:spPr/>
        <p:txBody>
          <a:bodyPr/>
          <a:lstStyle/>
          <a:p>
            <a:r>
              <a:rPr lang="en-US" altLang="zh-CN" b="1" dirty="0"/>
              <a:t> 2.</a:t>
            </a:r>
            <a:r>
              <a:rPr lang="zh-CN" altLang="zh-CN" b="1" dirty="0"/>
              <a:t>实施大学生健康管理的方法特殊。</a:t>
            </a:r>
            <a:r>
              <a:rPr lang="en-US" altLang="zh-CN" dirty="0"/>
              <a:t/>
            </a:r>
            <a:br>
              <a:rPr lang="en-US" altLang="zh-CN" dirty="0"/>
            </a:br>
            <a:r>
              <a:rPr lang="en-US" altLang="zh-CN" dirty="0"/>
              <a:t>       </a:t>
            </a:r>
            <a:r>
              <a:rPr lang="zh-CN" altLang="en-US" dirty="0"/>
              <a:t>实施大学生健康管理的方法主要是通过医师、教师和学生三方面完成的。高校有卫生保健 人员、体育老师、健康教育老师以及丰富的网络资源，学生的主动学习能力强，在三者的配合下 能够顺利完成大学生健康管理。 </a:t>
            </a:r>
            <a:r>
              <a:rPr lang="zh-CN" altLang="zh-CN" dirty="0"/>
              <a:t/>
            </a:r>
            <a:br>
              <a:rPr lang="zh-CN" altLang="zh-CN" dirty="0"/>
            </a:br>
            <a:r>
              <a:rPr lang="en-US" altLang="zh-CN" dirty="0"/>
              <a:t>       </a:t>
            </a:r>
            <a:br>
              <a:rPr lang="en-US" altLang="zh-CN" dirty="0"/>
            </a:br>
            <a:r>
              <a:rPr lang="en-US" altLang="zh-CN" b="1" dirty="0"/>
              <a:t>3.</a:t>
            </a:r>
            <a:r>
              <a:rPr lang="zh-CN" altLang="zh-CN" b="1" dirty="0"/>
              <a:t>健康管理内容的特殊。</a:t>
            </a:r>
            <a:r>
              <a:rPr lang="en-US" altLang="zh-CN" dirty="0"/>
              <a:t/>
            </a:r>
            <a:br>
              <a:rPr lang="en-US" altLang="zh-CN" dirty="0"/>
            </a:br>
            <a:r>
              <a:rPr lang="en-US" altLang="zh-CN" dirty="0"/>
              <a:t>       </a:t>
            </a:r>
            <a:r>
              <a:rPr lang="zh-CN" altLang="en-US" dirty="0"/>
              <a:t>大学生活是大学生即将离开学校迈入社会的中间过渡阶段，大学生生活方式的管理、遗 传病管理与营养管理等将对大学生在将来的生活、工作和学习产生重要的影响。 </a:t>
            </a:r>
            <a:r>
              <a:rPr lang="en-US" altLang="zh-CN" dirty="0"/>
              <a:t/>
            </a:r>
            <a:br>
              <a:rPr lang="en-US" altLang="zh-CN" dirty="0"/>
            </a:br>
            <a:r>
              <a:rPr lang="en-US" altLang="zh-CN" dirty="0"/>
              <a:t> </a:t>
            </a:r>
            <a:r>
              <a:rPr lang="en-US" altLang="zh-CN" b="1" dirty="0"/>
              <a:t>4.</a:t>
            </a:r>
            <a:r>
              <a:rPr lang="zh-CN" altLang="zh-CN" b="1" dirty="0"/>
              <a:t>与健康教育的不可分割性</a:t>
            </a:r>
            <a:r>
              <a:rPr lang="en-US" altLang="zh-CN" dirty="0"/>
              <a:t/>
            </a:r>
            <a:br>
              <a:rPr lang="en-US" altLang="zh-CN" dirty="0"/>
            </a:br>
            <a:r>
              <a:rPr lang="en-US" altLang="zh-CN" dirty="0"/>
              <a:t>       </a:t>
            </a:r>
            <a:r>
              <a:rPr lang="zh-CN" altLang="en-US" dirty="0"/>
              <a:t>健康教育和健康管理的关系是相互联系和相互支持的，它们的宗旨都是为了保证学生的健 康。它们的内容也具有交叉，前者注重的是对疾病的认识，而后者是对疾病的掌握，即如何掌 握自己的健康。</a:t>
            </a:r>
            <a:br>
              <a:rPr lang="zh-CN" altLang="en-US" dirty="0"/>
            </a:br>
            <a:endParaRPr lang="zh-CN" altLang="en-US" dirty="0"/>
          </a:p>
        </p:txBody>
      </p:sp>
      <p:sp>
        <p:nvSpPr>
          <p:cNvPr id="3" name="矩形 2">
            <a:extLst>
              <a:ext uri="{FF2B5EF4-FFF2-40B4-BE49-F238E27FC236}">
                <a16:creationId xmlns="" xmlns:a16="http://schemas.microsoft.com/office/drawing/2014/main" id="{37AFD4F5-1861-4A4F-8F4E-685CC23D7AD9}"/>
              </a:ext>
            </a:extLst>
          </p:cNvPr>
          <p:cNvSpPr/>
          <p:nvPr/>
        </p:nvSpPr>
        <p:spPr>
          <a:xfrm>
            <a:off x="0" y="1960271"/>
            <a:ext cx="538620" cy="2808312"/>
          </a:xfrm>
          <a:prstGeom prst="rect">
            <a:avLst/>
          </a:prstGeom>
          <a:solidFill>
            <a:srgbClr val="F6A514">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3666695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CCA207D2-3115-4A9F-A962-52A58CE7D574}"/>
              </a:ext>
            </a:extLst>
          </p:cNvPr>
          <p:cNvSpPr>
            <a:spLocks noGrp="1"/>
          </p:cNvSpPr>
          <p:nvPr>
            <p:ph type="title"/>
          </p:nvPr>
        </p:nvSpPr>
        <p:spPr/>
        <p:txBody>
          <a:bodyPr/>
          <a:lstStyle/>
          <a:p>
            <a:r>
              <a:rPr lang="zh-CN" altLang="zh-CN" sz="2800" kern="1200" dirty="0">
                <a:solidFill>
                  <a:schemeClr val="tx1"/>
                </a:solidFill>
                <a:effectLst/>
                <a:latin typeface="微软雅黑" panose="020B0503020204020204" pitchFamily="34" charset="-122"/>
                <a:ea typeface="微软雅黑" panose="020B0503020204020204" pitchFamily="34" charset="-122"/>
                <a:cs typeface="+mj-cs"/>
              </a:rPr>
              <a:t>三、大学生健康管理的组成</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大学生健康管理和健康管理一样，一般由个体或群体的健康信息管理、健康评价和健康改善三个部分组成。通过对大学生个体或群体的健康状况、家族遗传病史、生活方式等需要管理的个人健康信息收集后，进行健康危险性评价，并在此基础上帮助个体或群体采取行动来纠正不良的生活方式，控制健康危险因素，以达到改善健康的目的。</a:t>
            </a:r>
          </a:p>
          <a:p>
            <a:endParaRPr lang="zh-CN" altLang="en-US" dirty="0"/>
          </a:p>
        </p:txBody>
      </p:sp>
      <p:sp>
        <p:nvSpPr>
          <p:cNvPr id="3" name="矩形 2">
            <a:extLst>
              <a:ext uri="{FF2B5EF4-FFF2-40B4-BE49-F238E27FC236}">
                <a16:creationId xmlns="" xmlns:a16="http://schemas.microsoft.com/office/drawing/2014/main" id="{F15203D8-08BA-48BA-B93E-47E592349371}"/>
              </a:ext>
            </a:extLst>
          </p:cNvPr>
          <p:cNvSpPr/>
          <p:nvPr/>
        </p:nvSpPr>
        <p:spPr>
          <a:xfrm>
            <a:off x="0" y="1960271"/>
            <a:ext cx="538620" cy="2808312"/>
          </a:xfrm>
          <a:prstGeom prst="rect">
            <a:avLst/>
          </a:prstGeom>
          <a:solidFill>
            <a:srgbClr val="F6A514">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17">
            <a:extLst>
              <a:ext uri="{FF2B5EF4-FFF2-40B4-BE49-F238E27FC236}">
                <a16:creationId xmlns="" xmlns:a16="http://schemas.microsoft.com/office/drawing/2014/main" id="{71D77AC1-CF87-423B-9A21-F2E519885B85}"/>
              </a:ext>
            </a:extLst>
          </p:cNvPr>
          <p:cNvSpPr>
            <a:spLocks/>
          </p:cNvSpPr>
          <p:nvPr/>
        </p:nvSpPr>
        <p:spPr bwMode="auto">
          <a:xfrm>
            <a:off x="3977198" y="3364427"/>
            <a:ext cx="1099757" cy="2916692"/>
          </a:xfrm>
          <a:custGeom>
            <a:avLst/>
            <a:gdLst>
              <a:gd name="connsiteX0" fmla="*/ 1207290 w 1376094"/>
              <a:gd name="connsiteY0" fmla="*/ 1316452 h 3578413"/>
              <a:gd name="connsiteX1" fmla="*/ 1203586 w 1376094"/>
              <a:gd name="connsiteY1" fmla="*/ 1444350 h 3578413"/>
              <a:gd name="connsiteX2" fmla="*/ 1199882 w 1376094"/>
              <a:gd name="connsiteY2" fmla="*/ 1576009 h 3578413"/>
              <a:gd name="connsiteX3" fmla="*/ 1207290 w 1376094"/>
              <a:gd name="connsiteY3" fmla="*/ 1628672 h 3578413"/>
              <a:gd name="connsiteX4" fmla="*/ 1188769 w 1376094"/>
              <a:gd name="connsiteY4" fmla="*/ 1647481 h 3578413"/>
              <a:gd name="connsiteX5" fmla="*/ 1199882 w 1376094"/>
              <a:gd name="connsiteY5" fmla="*/ 1658766 h 3578413"/>
              <a:gd name="connsiteX6" fmla="*/ 1218403 w 1376094"/>
              <a:gd name="connsiteY6" fmla="*/ 1715191 h 3578413"/>
              <a:gd name="connsiteX7" fmla="*/ 1229515 w 1376094"/>
              <a:gd name="connsiteY7" fmla="*/ 1790425 h 3578413"/>
              <a:gd name="connsiteX8" fmla="*/ 1229515 w 1376094"/>
              <a:gd name="connsiteY8" fmla="*/ 1835565 h 3578413"/>
              <a:gd name="connsiteX9" fmla="*/ 1240628 w 1376094"/>
              <a:gd name="connsiteY9" fmla="*/ 1820518 h 3578413"/>
              <a:gd name="connsiteX10" fmla="*/ 1255444 w 1376094"/>
              <a:gd name="connsiteY10" fmla="*/ 1737761 h 3578413"/>
              <a:gd name="connsiteX11" fmla="*/ 1248036 w 1376094"/>
              <a:gd name="connsiteY11" fmla="*/ 1639957 h 3578413"/>
              <a:gd name="connsiteX12" fmla="*/ 1218403 w 1376094"/>
              <a:gd name="connsiteY12" fmla="*/ 1463158 h 3578413"/>
              <a:gd name="connsiteX13" fmla="*/ 1207290 w 1376094"/>
              <a:gd name="connsiteY13" fmla="*/ 1316452 h 3578413"/>
              <a:gd name="connsiteX14" fmla="*/ 535732 w 1376094"/>
              <a:gd name="connsiteY14" fmla="*/ 925927 h 3578413"/>
              <a:gd name="connsiteX15" fmla="*/ 524480 w 1376094"/>
              <a:gd name="connsiteY15" fmla="*/ 955992 h 3578413"/>
              <a:gd name="connsiteX16" fmla="*/ 490726 w 1376094"/>
              <a:gd name="connsiteY16" fmla="*/ 1061221 h 3578413"/>
              <a:gd name="connsiteX17" fmla="*/ 449471 w 1376094"/>
              <a:gd name="connsiteY17" fmla="*/ 1166450 h 3578413"/>
              <a:gd name="connsiteX18" fmla="*/ 426968 w 1376094"/>
              <a:gd name="connsiteY18" fmla="*/ 1241613 h 3578413"/>
              <a:gd name="connsiteX19" fmla="*/ 381962 w 1376094"/>
              <a:gd name="connsiteY19" fmla="*/ 1350600 h 3578413"/>
              <a:gd name="connsiteX20" fmla="*/ 303202 w 1376094"/>
              <a:gd name="connsiteY20" fmla="*/ 1470861 h 3578413"/>
              <a:gd name="connsiteX21" fmla="*/ 239444 w 1376094"/>
              <a:gd name="connsiteY21" fmla="*/ 1546024 h 3578413"/>
              <a:gd name="connsiteX22" fmla="*/ 336957 w 1376094"/>
              <a:gd name="connsiteY22" fmla="*/ 1538508 h 3578413"/>
              <a:gd name="connsiteX23" fmla="*/ 471974 w 1376094"/>
              <a:gd name="connsiteY23" fmla="*/ 1617429 h 3578413"/>
              <a:gd name="connsiteX24" fmla="*/ 494477 w 1376094"/>
              <a:gd name="connsiteY24" fmla="*/ 1662527 h 3578413"/>
              <a:gd name="connsiteX25" fmla="*/ 505728 w 1376094"/>
              <a:gd name="connsiteY25" fmla="*/ 1651253 h 3578413"/>
              <a:gd name="connsiteX26" fmla="*/ 516979 w 1376094"/>
              <a:gd name="connsiteY26" fmla="*/ 1632462 h 3578413"/>
              <a:gd name="connsiteX27" fmla="*/ 486976 w 1376094"/>
              <a:gd name="connsiteY27" fmla="*/ 1587364 h 3578413"/>
              <a:gd name="connsiteX28" fmla="*/ 475724 w 1376094"/>
              <a:gd name="connsiteY28" fmla="*/ 1493410 h 3578413"/>
              <a:gd name="connsiteX29" fmla="*/ 528231 w 1376094"/>
              <a:gd name="connsiteY29" fmla="*/ 1267920 h 3578413"/>
              <a:gd name="connsiteX30" fmla="*/ 528231 w 1376094"/>
              <a:gd name="connsiteY30" fmla="*/ 1053705 h 3578413"/>
              <a:gd name="connsiteX31" fmla="*/ 539482 w 1376094"/>
              <a:gd name="connsiteY31" fmla="*/ 948476 h 3578413"/>
              <a:gd name="connsiteX32" fmla="*/ 535732 w 1376094"/>
              <a:gd name="connsiteY32" fmla="*/ 925927 h 3578413"/>
              <a:gd name="connsiteX33" fmla="*/ 858172 w 1376094"/>
              <a:gd name="connsiteY33" fmla="*/ 999 h 3578413"/>
              <a:gd name="connsiteX34" fmla="*/ 929480 w 1376094"/>
              <a:gd name="connsiteY34" fmla="*/ 23554 h 3578413"/>
              <a:gd name="connsiteX35" fmla="*/ 978270 w 1376094"/>
              <a:gd name="connsiteY35" fmla="*/ 72422 h 3578413"/>
              <a:gd name="connsiteX36" fmla="*/ 997035 w 1376094"/>
              <a:gd name="connsiteY36" fmla="*/ 128808 h 3578413"/>
              <a:gd name="connsiteX37" fmla="*/ 993282 w 1376094"/>
              <a:gd name="connsiteY37" fmla="*/ 177676 h 3578413"/>
              <a:gd name="connsiteX38" fmla="*/ 993282 w 1376094"/>
              <a:gd name="connsiteY38" fmla="*/ 192712 h 3578413"/>
              <a:gd name="connsiteX39" fmla="*/ 1012048 w 1376094"/>
              <a:gd name="connsiteY39" fmla="*/ 185194 h 3578413"/>
              <a:gd name="connsiteX40" fmla="*/ 1019554 w 1376094"/>
              <a:gd name="connsiteY40" fmla="*/ 211508 h 3578413"/>
              <a:gd name="connsiteX41" fmla="*/ 1019554 w 1376094"/>
              <a:gd name="connsiteY41" fmla="*/ 256617 h 3578413"/>
              <a:gd name="connsiteX42" fmla="*/ 1008295 w 1376094"/>
              <a:gd name="connsiteY42" fmla="*/ 282930 h 3578413"/>
              <a:gd name="connsiteX43" fmla="*/ 1004542 w 1376094"/>
              <a:gd name="connsiteY43" fmla="*/ 294207 h 3578413"/>
              <a:gd name="connsiteX44" fmla="*/ 989529 w 1376094"/>
              <a:gd name="connsiteY44" fmla="*/ 290448 h 3578413"/>
              <a:gd name="connsiteX45" fmla="*/ 978270 w 1376094"/>
              <a:gd name="connsiteY45" fmla="*/ 335557 h 3578413"/>
              <a:gd name="connsiteX46" fmla="*/ 985776 w 1376094"/>
              <a:gd name="connsiteY46" fmla="*/ 459607 h 3578413"/>
              <a:gd name="connsiteX47" fmla="*/ 1015801 w 1376094"/>
              <a:gd name="connsiteY47" fmla="*/ 474643 h 3578413"/>
              <a:gd name="connsiteX48" fmla="*/ 1053331 w 1376094"/>
              <a:gd name="connsiteY48" fmla="*/ 485921 h 3578413"/>
              <a:gd name="connsiteX49" fmla="*/ 1060837 w 1376094"/>
              <a:gd name="connsiteY49" fmla="*/ 485921 h 3578413"/>
              <a:gd name="connsiteX50" fmla="*/ 1079603 w 1376094"/>
              <a:gd name="connsiteY50" fmla="*/ 482161 h 3578413"/>
              <a:gd name="connsiteX51" fmla="*/ 1117133 w 1376094"/>
              <a:gd name="connsiteY51" fmla="*/ 493439 h 3578413"/>
              <a:gd name="connsiteX52" fmla="*/ 1143405 w 1376094"/>
              <a:gd name="connsiteY52" fmla="*/ 508475 h 3578413"/>
              <a:gd name="connsiteX53" fmla="*/ 1165923 w 1376094"/>
              <a:gd name="connsiteY53" fmla="*/ 519752 h 3578413"/>
              <a:gd name="connsiteX54" fmla="*/ 1177182 w 1376094"/>
              <a:gd name="connsiteY54" fmla="*/ 531030 h 3578413"/>
              <a:gd name="connsiteX55" fmla="*/ 1177182 w 1376094"/>
              <a:gd name="connsiteY55" fmla="*/ 538548 h 3578413"/>
              <a:gd name="connsiteX56" fmla="*/ 1267256 w 1376094"/>
              <a:gd name="connsiteY56" fmla="*/ 583656 h 3578413"/>
              <a:gd name="connsiteX57" fmla="*/ 1323551 w 1376094"/>
              <a:gd name="connsiteY57" fmla="*/ 636284 h 3578413"/>
              <a:gd name="connsiteX58" fmla="*/ 1357329 w 1376094"/>
              <a:gd name="connsiteY58" fmla="*/ 741538 h 3578413"/>
              <a:gd name="connsiteX59" fmla="*/ 1353576 w 1376094"/>
              <a:gd name="connsiteY59" fmla="*/ 827997 h 3578413"/>
              <a:gd name="connsiteX60" fmla="*/ 1357329 w 1376094"/>
              <a:gd name="connsiteY60" fmla="*/ 925733 h 3578413"/>
              <a:gd name="connsiteX61" fmla="*/ 1361082 w 1376094"/>
              <a:gd name="connsiteY61" fmla="*/ 1072337 h 3578413"/>
              <a:gd name="connsiteX62" fmla="*/ 1364835 w 1376094"/>
              <a:gd name="connsiteY62" fmla="*/ 1207664 h 3578413"/>
              <a:gd name="connsiteX63" fmla="*/ 1372341 w 1376094"/>
              <a:gd name="connsiteY63" fmla="*/ 1335473 h 3578413"/>
              <a:gd name="connsiteX64" fmla="*/ 1376094 w 1376094"/>
              <a:gd name="connsiteY64" fmla="*/ 1459523 h 3578413"/>
              <a:gd name="connsiteX65" fmla="*/ 1361082 w 1376094"/>
              <a:gd name="connsiteY65" fmla="*/ 1643718 h 3578413"/>
              <a:gd name="connsiteX66" fmla="*/ 1353576 w 1376094"/>
              <a:gd name="connsiteY66" fmla="*/ 1764008 h 3578413"/>
              <a:gd name="connsiteX67" fmla="*/ 1353576 w 1376094"/>
              <a:gd name="connsiteY67" fmla="*/ 1801599 h 3578413"/>
              <a:gd name="connsiteX68" fmla="*/ 1342316 w 1376094"/>
              <a:gd name="connsiteY68" fmla="*/ 1850467 h 3578413"/>
              <a:gd name="connsiteX69" fmla="*/ 1342316 w 1376094"/>
              <a:gd name="connsiteY69" fmla="*/ 1940685 h 3578413"/>
              <a:gd name="connsiteX70" fmla="*/ 1342316 w 1376094"/>
              <a:gd name="connsiteY70" fmla="*/ 1997071 h 3578413"/>
              <a:gd name="connsiteX71" fmla="*/ 1323551 w 1376094"/>
              <a:gd name="connsiteY71" fmla="*/ 2053457 h 3578413"/>
              <a:gd name="connsiteX72" fmla="*/ 1312292 w 1376094"/>
              <a:gd name="connsiteY72" fmla="*/ 2079771 h 3578413"/>
              <a:gd name="connsiteX73" fmla="*/ 1248490 w 1376094"/>
              <a:gd name="connsiteY73" fmla="*/ 2136157 h 3578413"/>
              <a:gd name="connsiteX74" fmla="*/ 1248490 w 1376094"/>
              <a:gd name="connsiteY74" fmla="*/ 2158712 h 3578413"/>
              <a:gd name="connsiteX75" fmla="*/ 1248490 w 1376094"/>
              <a:gd name="connsiteY75" fmla="*/ 2188784 h 3578413"/>
              <a:gd name="connsiteX76" fmla="*/ 1252243 w 1376094"/>
              <a:gd name="connsiteY76" fmla="*/ 2226375 h 3578413"/>
              <a:gd name="connsiteX77" fmla="*/ 1252243 w 1376094"/>
              <a:gd name="connsiteY77" fmla="*/ 2271484 h 3578413"/>
              <a:gd name="connsiteX78" fmla="*/ 1263502 w 1376094"/>
              <a:gd name="connsiteY78" fmla="*/ 2316593 h 3578413"/>
              <a:gd name="connsiteX79" fmla="*/ 1267256 w 1376094"/>
              <a:gd name="connsiteY79" fmla="*/ 2429365 h 3578413"/>
              <a:gd name="connsiteX80" fmla="*/ 1267256 w 1376094"/>
              <a:gd name="connsiteY80" fmla="*/ 2500788 h 3578413"/>
              <a:gd name="connsiteX81" fmla="*/ 1308539 w 1376094"/>
              <a:gd name="connsiteY81" fmla="*/ 2575969 h 3578413"/>
              <a:gd name="connsiteX82" fmla="*/ 1301033 w 1376094"/>
              <a:gd name="connsiteY82" fmla="*/ 2575969 h 3578413"/>
              <a:gd name="connsiteX83" fmla="*/ 1282268 w 1376094"/>
              <a:gd name="connsiteY83" fmla="*/ 2579729 h 3578413"/>
              <a:gd name="connsiteX84" fmla="*/ 1289774 w 1376094"/>
              <a:gd name="connsiteY84" fmla="*/ 2594765 h 3578413"/>
              <a:gd name="connsiteX85" fmla="*/ 1263502 w 1376094"/>
              <a:gd name="connsiteY85" fmla="*/ 2606042 h 3578413"/>
              <a:gd name="connsiteX86" fmla="*/ 1274762 w 1376094"/>
              <a:gd name="connsiteY86" fmla="*/ 2752646 h 3578413"/>
              <a:gd name="connsiteX87" fmla="*/ 1267256 w 1376094"/>
              <a:gd name="connsiteY87" fmla="*/ 2910528 h 3578413"/>
              <a:gd name="connsiteX88" fmla="*/ 1255996 w 1376094"/>
              <a:gd name="connsiteY88" fmla="*/ 3083445 h 3578413"/>
              <a:gd name="connsiteX89" fmla="*/ 1237231 w 1376094"/>
              <a:gd name="connsiteY89" fmla="*/ 3222531 h 3578413"/>
              <a:gd name="connsiteX90" fmla="*/ 1248490 w 1376094"/>
              <a:gd name="connsiteY90" fmla="*/ 3245086 h 3578413"/>
              <a:gd name="connsiteX91" fmla="*/ 1255996 w 1376094"/>
              <a:gd name="connsiteY91" fmla="*/ 3230050 h 3578413"/>
              <a:gd name="connsiteX92" fmla="*/ 1278514 w 1376094"/>
              <a:gd name="connsiteY92" fmla="*/ 3241327 h 3578413"/>
              <a:gd name="connsiteX93" fmla="*/ 1286021 w 1376094"/>
              <a:gd name="connsiteY93" fmla="*/ 3286436 h 3578413"/>
              <a:gd name="connsiteX94" fmla="*/ 1289774 w 1376094"/>
              <a:gd name="connsiteY94" fmla="*/ 3316508 h 3578413"/>
              <a:gd name="connsiteX95" fmla="*/ 1316045 w 1376094"/>
              <a:gd name="connsiteY95" fmla="*/ 3399208 h 3578413"/>
              <a:gd name="connsiteX96" fmla="*/ 1331057 w 1376094"/>
              <a:gd name="connsiteY96" fmla="*/ 3448076 h 3578413"/>
              <a:gd name="connsiteX97" fmla="*/ 1353576 w 1376094"/>
              <a:gd name="connsiteY97" fmla="*/ 3485667 h 3578413"/>
              <a:gd name="connsiteX98" fmla="*/ 1342316 w 1376094"/>
              <a:gd name="connsiteY98" fmla="*/ 3553330 h 3578413"/>
              <a:gd name="connsiteX99" fmla="*/ 1286021 w 1376094"/>
              <a:gd name="connsiteY99" fmla="*/ 3575885 h 3578413"/>
              <a:gd name="connsiteX100" fmla="*/ 1177182 w 1376094"/>
              <a:gd name="connsiteY100" fmla="*/ 3568367 h 3578413"/>
              <a:gd name="connsiteX101" fmla="*/ 1135899 w 1376094"/>
              <a:gd name="connsiteY101" fmla="*/ 3545812 h 3578413"/>
              <a:gd name="connsiteX102" fmla="*/ 1135899 w 1376094"/>
              <a:gd name="connsiteY102" fmla="*/ 3508222 h 3578413"/>
              <a:gd name="connsiteX103" fmla="*/ 1113380 w 1376094"/>
              <a:gd name="connsiteY103" fmla="*/ 3485667 h 3578413"/>
              <a:gd name="connsiteX104" fmla="*/ 1113380 w 1376094"/>
              <a:gd name="connsiteY104" fmla="*/ 3433040 h 3578413"/>
              <a:gd name="connsiteX105" fmla="*/ 1109627 w 1376094"/>
              <a:gd name="connsiteY105" fmla="*/ 3418004 h 3578413"/>
              <a:gd name="connsiteX106" fmla="*/ 1102121 w 1376094"/>
              <a:gd name="connsiteY106" fmla="*/ 3402967 h 3578413"/>
              <a:gd name="connsiteX107" fmla="*/ 1094615 w 1376094"/>
              <a:gd name="connsiteY107" fmla="*/ 3342822 h 3578413"/>
              <a:gd name="connsiteX108" fmla="*/ 1094615 w 1376094"/>
              <a:gd name="connsiteY108" fmla="*/ 3301472 h 3578413"/>
              <a:gd name="connsiteX109" fmla="*/ 1087109 w 1376094"/>
              <a:gd name="connsiteY109" fmla="*/ 3245086 h 3578413"/>
              <a:gd name="connsiteX110" fmla="*/ 1102121 w 1376094"/>
              <a:gd name="connsiteY110" fmla="*/ 3233809 h 3578413"/>
              <a:gd name="connsiteX111" fmla="*/ 1109627 w 1376094"/>
              <a:gd name="connsiteY111" fmla="*/ 3222531 h 3578413"/>
              <a:gd name="connsiteX112" fmla="*/ 1120886 w 1376094"/>
              <a:gd name="connsiteY112" fmla="*/ 3230050 h 3578413"/>
              <a:gd name="connsiteX113" fmla="*/ 1128392 w 1376094"/>
              <a:gd name="connsiteY113" fmla="*/ 3211254 h 3578413"/>
              <a:gd name="connsiteX114" fmla="*/ 1132145 w 1376094"/>
              <a:gd name="connsiteY114" fmla="*/ 3203736 h 3578413"/>
              <a:gd name="connsiteX115" fmla="*/ 1087109 w 1376094"/>
              <a:gd name="connsiteY115" fmla="*/ 2966914 h 3578413"/>
              <a:gd name="connsiteX116" fmla="*/ 1057084 w 1376094"/>
              <a:gd name="connsiteY116" fmla="*/ 2748887 h 3578413"/>
              <a:gd name="connsiteX117" fmla="*/ 1049578 w 1376094"/>
              <a:gd name="connsiteY117" fmla="*/ 2669947 h 3578413"/>
              <a:gd name="connsiteX118" fmla="*/ 982023 w 1376094"/>
              <a:gd name="connsiteY118" fmla="*/ 2669947 h 3578413"/>
              <a:gd name="connsiteX119" fmla="*/ 910715 w 1376094"/>
              <a:gd name="connsiteY119" fmla="*/ 2673706 h 3578413"/>
              <a:gd name="connsiteX120" fmla="*/ 846913 w 1376094"/>
              <a:gd name="connsiteY120" fmla="*/ 2669947 h 3578413"/>
              <a:gd name="connsiteX121" fmla="*/ 839407 w 1376094"/>
              <a:gd name="connsiteY121" fmla="*/ 2643633 h 3578413"/>
              <a:gd name="connsiteX122" fmla="*/ 843160 w 1376094"/>
              <a:gd name="connsiteY122" fmla="*/ 2606042 h 3578413"/>
              <a:gd name="connsiteX123" fmla="*/ 843160 w 1376094"/>
              <a:gd name="connsiteY123" fmla="*/ 2583488 h 3578413"/>
              <a:gd name="connsiteX124" fmla="*/ 839407 w 1376094"/>
              <a:gd name="connsiteY124" fmla="*/ 2560933 h 3578413"/>
              <a:gd name="connsiteX125" fmla="*/ 828148 w 1376094"/>
              <a:gd name="connsiteY125" fmla="*/ 2512065 h 3578413"/>
              <a:gd name="connsiteX126" fmla="*/ 813136 w 1376094"/>
              <a:gd name="connsiteY126" fmla="*/ 2560933 h 3578413"/>
              <a:gd name="connsiteX127" fmla="*/ 790617 w 1376094"/>
              <a:gd name="connsiteY127" fmla="*/ 2591006 h 3578413"/>
              <a:gd name="connsiteX128" fmla="*/ 794370 w 1376094"/>
              <a:gd name="connsiteY128" fmla="*/ 2632356 h 3578413"/>
              <a:gd name="connsiteX129" fmla="*/ 786864 w 1376094"/>
              <a:gd name="connsiteY129" fmla="*/ 2662428 h 3578413"/>
              <a:gd name="connsiteX130" fmla="*/ 741828 w 1376094"/>
              <a:gd name="connsiteY130" fmla="*/ 2662428 h 3578413"/>
              <a:gd name="connsiteX131" fmla="*/ 685532 w 1376094"/>
              <a:gd name="connsiteY131" fmla="*/ 2666187 h 3578413"/>
              <a:gd name="connsiteX132" fmla="*/ 681779 w 1376094"/>
              <a:gd name="connsiteY132" fmla="*/ 2711296 h 3578413"/>
              <a:gd name="connsiteX133" fmla="*/ 666766 w 1376094"/>
              <a:gd name="connsiteY133" fmla="*/ 2824069 h 3578413"/>
              <a:gd name="connsiteX134" fmla="*/ 640495 w 1376094"/>
              <a:gd name="connsiteY134" fmla="*/ 2963155 h 3578413"/>
              <a:gd name="connsiteX135" fmla="*/ 610471 w 1376094"/>
              <a:gd name="connsiteY135" fmla="*/ 3109759 h 3578413"/>
              <a:gd name="connsiteX136" fmla="*/ 595458 w 1376094"/>
              <a:gd name="connsiteY136" fmla="*/ 3215013 h 3578413"/>
              <a:gd name="connsiteX137" fmla="*/ 606718 w 1376094"/>
              <a:gd name="connsiteY137" fmla="*/ 3218772 h 3578413"/>
              <a:gd name="connsiteX138" fmla="*/ 617977 w 1376094"/>
              <a:gd name="connsiteY138" fmla="*/ 3207495 h 3578413"/>
              <a:gd name="connsiteX139" fmla="*/ 636742 w 1376094"/>
              <a:gd name="connsiteY139" fmla="*/ 3230050 h 3578413"/>
              <a:gd name="connsiteX140" fmla="*/ 632989 w 1376094"/>
              <a:gd name="connsiteY140" fmla="*/ 3278918 h 3578413"/>
              <a:gd name="connsiteX141" fmla="*/ 629236 w 1376094"/>
              <a:gd name="connsiteY141" fmla="*/ 3339063 h 3578413"/>
              <a:gd name="connsiteX142" fmla="*/ 625483 w 1376094"/>
              <a:gd name="connsiteY142" fmla="*/ 3387931 h 3578413"/>
              <a:gd name="connsiteX143" fmla="*/ 629236 w 1376094"/>
              <a:gd name="connsiteY143" fmla="*/ 3474390 h 3578413"/>
              <a:gd name="connsiteX144" fmla="*/ 587952 w 1376094"/>
              <a:gd name="connsiteY144" fmla="*/ 3500703 h 3578413"/>
              <a:gd name="connsiteX145" fmla="*/ 576693 w 1376094"/>
              <a:gd name="connsiteY145" fmla="*/ 3530776 h 3578413"/>
              <a:gd name="connsiteX146" fmla="*/ 527903 w 1376094"/>
              <a:gd name="connsiteY146" fmla="*/ 3557090 h 3578413"/>
              <a:gd name="connsiteX147" fmla="*/ 456595 w 1376094"/>
              <a:gd name="connsiteY147" fmla="*/ 3564608 h 3578413"/>
              <a:gd name="connsiteX148" fmla="*/ 377781 w 1376094"/>
              <a:gd name="connsiteY148" fmla="*/ 3553330 h 3578413"/>
              <a:gd name="connsiteX149" fmla="*/ 362769 w 1376094"/>
              <a:gd name="connsiteY149" fmla="*/ 3511981 h 3578413"/>
              <a:gd name="connsiteX150" fmla="*/ 362769 w 1376094"/>
              <a:gd name="connsiteY150" fmla="*/ 3470631 h 3578413"/>
              <a:gd name="connsiteX151" fmla="*/ 389040 w 1376094"/>
              <a:gd name="connsiteY151" fmla="*/ 3429281 h 3578413"/>
              <a:gd name="connsiteX152" fmla="*/ 415312 w 1376094"/>
              <a:gd name="connsiteY152" fmla="*/ 3387931 h 3578413"/>
              <a:gd name="connsiteX153" fmla="*/ 434077 w 1376094"/>
              <a:gd name="connsiteY153" fmla="*/ 3350340 h 3578413"/>
              <a:gd name="connsiteX154" fmla="*/ 441583 w 1376094"/>
              <a:gd name="connsiteY154" fmla="*/ 3293954 h 3578413"/>
              <a:gd name="connsiteX155" fmla="*/ 445336 w 1376094"/>
              <a:gd name="connsiteY155" fmla="*/ 3256363 h 3578413"/>
              <a:gd name="connsiteX156" fmla="*/ 445336 w 1376094"/>
              <a:gd name="connsiteY156" fmla="*/ 3218772 h 3578413"/>
              <a:gd name="connsiteX157" fmla="*/ 460348 w 1376094"/>
              <a:gd name="connsiteY157" fmla="*/ 3211254 h 3578413"/>
              <a:gd name="connsiteX158" fmla="*/ 479114 w 1376094"/>
              <a:gd name="connsiteY158" fmla="*/ 3218772 h 3578413"/>
              <a:gd name="connsiteX159" fmla="*/ 486620 w 1376094"/>
              <a:gd name="connsiteY159" fmla="*/ 3199977 h 3578413"/>
              <a:gd name="connsiteX160" fmla="*/ 486620 w 1376094"/>
              <a:gd name="connsiteY160" fmla="*/ 3196218 h 3578413"/>
              <a:gd name="connsiteX161" fmla="*/ 471607 w 1376094"/>
              <a:gd name="connsiteY161" fmla="*/ 3060891 h 3578413"/>
              <a:gd name="connsiteX162" fmla="*/ 452842 w 1376094"/>
              <a:gd name="connsiteY162" fmla="*/ 2782719 h 3578413"/>
              <a:gd name="connsiteX163" fmla="*/ 460348 w 1376094"/>
              <a:gd name="connsiteY163" fmla="*/ 2654910 h 3578413"/>
              <a:gd name="connsiteX164" fmla="*/ 464101 w 1376094"/>
              <a:gd name="connsiteY164" fmla="*/ 2628597 h 3578413"/>
              <a:gd name="connsiteX165" fmla="*/ 400299 w 1376094"/>
              <a:gd name="connsiteY165" fmla="*/ 2602283 h 3578413"/>
              <a:gd name="connsiteX166" fmla="*/ 359016 w 1376094"/>
              <a:gd name="connsiteY166" fmla="*/ 2579729 h 3578413"/>
              <a:gd name="connsiteX167" fmla="*/ 362769 w 1376094"/>
              <a:gd name="connsiteY167" fmla="*/ 2560933 h 3578413"/>
              <a:gd name="connsiteX168" fmla="*/ 370275 w 1376094"/>
              <a:gd name="connsiteY168" fmla="*/ 2542138 h 3578413"/>
              <a:gd name="connsiteX169" fmla="*/ 381534 w 1376094"/>
              <a:gd name="connsiteY169" fmla="*/ 2512065 h 3578413"/>
              <a:gd name="connsiteX170" fmla="*/ 404052 w 1376094"/>
              <a:gd name="connsiteY170" fmla="*/ 2466956 h 3578413"/>
              <a:gd name="connsiteX171" fmla="*/ 415312 w 1376094"/>
              <a:gd name="connsiteY171" fmla="*/ 2395534 h 3578413"/>
              <a:gd name="connsiteX172" fmla="*/ 426571 w 1376094"/>
              <a:gd name="connsiteY172" fmla="*/ 2309075 h 3578413"/>
              <a:gd name="connsiteX173" fmla="*/ 437830 w 1376094"/>
              <a:gd name="connsiteY173" fmla="*/ 2245170 h 3578413"/>
              <a:gd name="connsiteX174" fmla="*/ 445336 w 1376094"/>
              <a:gd name="connsiteY174" fmla="*/ 2185025 h 3578413"/>
              <a:gd name="connsiteX175" fmla="*/ 449089 w 1376094"/>
              <a:gd name="connsiteY175" fmla="*/ 2083530 h 3578413"/>
              <a:gd name="connsiteX176" fmla="*/ 452842 w 1376094"/>
              <a:gd name="connsiteY176" fmla="*/ 2012107 h 3578413"/>
              <a:gd name="connsiteX177" fmla="*/ 460348 w 1376094"/>
              <a:gd name="connsiteY177" fmla="*/ 1880540 h 3578413"/>
              <a:gd name="connsiteX178" fmla="*/ 389040 w 1376094"/>
              <a:gd name="connsiteY178" fmla="*/ 1929408 h 3578413"/>
              <a:gd name="connsiteX179" fmla="*/ 287708 w 1376094"/>
              <a:gd name="connsiteY179" fmla="*/ 1948203 h 3578413"/>
              <a:gd name="connsiteX180" fmla="*/ 295214 w 1376094"/>
              <a:gd name="connsiteY180" fmla="*/ 1966998 h 3578413"/>
              <a:gd name="connsiteX181" fmla="*/ 253930 w 1376094"/>
              <a:gd name="connsiteY181" fmla="*/ 1966998 h 3578413"/>
              <a:gd name="connsiteX182" fmla="*/ 220152 w 1376094"/>
              <a:gd name="connsiteY182" fmla="*/ 1959480 h 3578413"/>
              <a:gd name="connsiteX183" fmla="*/ 190128 w 1376094"/>
              <a:gd name="connsiteY183" fmla="*/ 1951962 h 3578413"/>
              <a:gd name="connsiteX184" fmla="*/ 167609 w 1376094"/>
              <a:gd name="connsiteY184" fmla="*/ 1944444 h 3578413"/>
              <a:gd name="connsiteX185" fmla="*/ 137585 w 1376094"/>
              <a:gd name="connsiteY185" fmla="*/ 1921890 h 3578413"/>
              <a:gd name="connsiteX186" fmla="*/ 111314 w 1376094"/>
              <a:gd name="connsiteY186" fmla="*/ 1899335 h 3578413"/>
              <a:gd name="connsiteX187" fmla="*/ 73783 w 1376094"/>
              <a:gd name="connsiteY187" fmla="*/ 1865503 h 3578413"/>
              <a:gd name="connsiteX188" fmla="*/ 13734 w 1376094"/>
              <a:gd name="connsiteY188" fmla="*/ 1752731 h 3578413"/>
              <a:gd name="connsiteX189" fmla="*/ 2475 w 1376094"/>
              <a:gd name="connsiteY189" fmla="*/ 1696345 h 3578413"/>
              <a:gd name="connsiteX190" fmla="*/ 51265 w 1376094"/>
              <a:gd name="connsiteY190" fmla="*/ 1598609 h 3578413"/>
              <a:gd name="connsiteX191" fmla="*/ 81289 w 1376094"/>
              <a:gd name="connsiteY191" fmla="*/ 1545981 h 3578413"/>
              <a:gd name="connsiteX192" fmla="*/ 133832 w 1376094"/>
              <a:gd name="connsiteY192" fmla="*/ 1433209 h 3578413"/>
              <a:gd name="connsiteX193" fmla="*/ 212646 w 1376094"/>
              <a:gd name="connsiteY193" fmla="*/ 1275328 h 3578413"/>
              <a:gd name="connsiteX194" fmla="*/ 257683 w 1376094"/>
              <a:gd name="connsiteY194" fmla="*/ 1203905 h 3578413"/>
              <a:gd name="connsiteX195" fmla="*/ 302720 w 1376094"/>
              <a:gd name="connsiteY195" fmla="*/ 1102410 h 3578413"/>
              <a:gd name="connsiteX196" fmla="*/ 340250 w 1376094"/>
              <a:gd name="connsiteY196" fmla="*/ 970842 h 3578413"/>
              <a:gd name="connsiteX197" fmla="*/ 355263 w 1376094"/>
              <a:gd name="connsiteY197" fmla="*/ 884383 h 3578413"/>
              <a:gd name="connsiteX198" fmla="*/ 362769 w 1376094"/>
              <a:gd name="connsiteY198" fmla="*/ 820479 h 3578413"/>
              <a:gd name="connsiteX199" fmla="*/ 370275 w 1376094"/>
              <a:gd name="connsiteY199" fmla="*/ 718983 h 3578413"/>
              <a:gd name="connsiteX200" fmla="*/ 407806 w 1376094"/>
              <a:gd name="connsiteY200" fmla="*/ 632525 h 3578413"/>
              <a:gd name="connsiteX201" fmla="*/ 460348 w 1376094"/>
              <a:gd name="connsiteY201" fmla="*/ 587416 h 3578413"/>
              <a:gd name="connsiteX202" fmla="*/ 520397 w 1376094"/>
              <a:gd name="connsiteY202" fmla="*/ 557343 h 3578413"/>
              <a:gd name="connsiteX203" fmla="*/ 576693 w 1376094"/>
              <a:gd name="connsiteY203" fmla="*/ 527270 h 3578413"/>
              <a:gd name="connsiteX204" fmla="*/ 584199 w 1376094"/>
              <a:gd name="connsiteY204" fmla="*/ 519752 h 3578413"/>
              <a:gd name="connsiteX205" fmla="*/ 602964 w 1376094"/>
              <a:gd name="connsiteY205" fmla="*/ 512234 h 3578413"/>
              <a:gd name="connsiteX206" fmla="*/ 610471 w 1376094"/>
              <a:gd name="connsiteY206" fmla="*/ 508475 h 3578413"/>
              <a:gd name="connsiteX207" fmla="*/ 625483 w 1376094"/>
              <a:gd name="connsiteY207" fmla="*/ 497198 h 3578413"/>
              <a:gd name="connsiteX208" fmla="*/ 651754 w 1376094"/>
              <a:gd name="connsiteY208" fmla="*/ 493439 h 3578413"/>
              <a:gd name="connsiteX209" fmla="*/ 674273 w 1376094"/>
              <a:gd name="connsiteY209" fmla="*/ 493439 h 3578413"/>
              <a:gd name="connsiteX210" fmla="*/ 689285 w 1376094"/>
              <a:gd name="connsiteY210" fmla="*/ 485921 h 3578413"/>
              <a:gd name="connsiteX211" fmla="*/ 696791 w 1376094"/>
              <a:gd name="connsiteY211" fmla="*/ 489679 h 3578413"/>
              <a:gd name="connsiteX212" fmla="*/ 741828 w 1376094"/>
              <a:gd name="connsiteY212" fmla="*/ 474643 h 3578413"/>
              <a:gd name="connsiteX213" fmla="*/ 741828 w 1376094"/>
              <a:gd name="connsiteY213" fmla="*/ 429534 h 3578413"/>
              <a:gd name="connsiteX214" fmla="*/ 741828 w 1376094"/>
              <a:gd name="connsiteY214" fmla="*/ 376907 h 3578413"/>
              <a:gd name="connsiteX215" fmla="*/ 723062 w 1376094"/>
              <a:gd name="connsiteY215" fmla="*/ 346834 h 3578413"/>
              <a:gd name="connsiteX216" fmla="*/ 715556 w 1376094"/>
              <a:gd name="connsiteY216" fmla="*/ 309244 h 3578413"/>
              <a:gd name="connsiteX217" fmla="*/ 700544 w 1376094"/>
              <a:gd name="connsiteY217" fmla="*/ 301726 h 3578413"/>
              <a:gd name="connsiteX218" fmla="*/ 696791 w 1376094"/>
              <a:gd name="connsiteY218" fmla="*/ 275412 h 3578413"/>
              <a:gd name="connsiteX219" fmla="*/ 693038 w 1376094"/>
              <a:gd name="connsiteY219" fmla="*/ 252858 h 3578413"/>
              <a:gd name="connsiteX220" fmla="*/ 689285 w 1376094"/>
              <a:gd name="connsiteY220" fmla="*/ 219026 h 3578413"/>
              <a:gd name="connsiteX221" fmla="*/ 693038 w 1376094"/>
              <a:gd name="connsiteY221" fmla="*/ 200230 h 3578413"/>
              <a:gd name="connsiteX222" fmla="*/ 708050 w 1376094"/>
              <a:gd name="connsiteY222" fmla="*/ 203989 h 3578413"/>
              <a:gd name="connsiteX223" fmla="*/ 711803 w 1376094"/>
              <a:gd name="connsiteY223" fmla="*/ 188953 h 3578413"/>
              <a:gd name="connsiteX224" fmla="*/ 704297 w 1376094"/>
              <a:gd name="connsiteY224" fmla="*/ 121290 h 3578413"/>
              <a:gd name="connsiteX225" fmla="*/ 726815 w 1376094"/>
              <a:gd name="connsiteY225" fmla="*/ 64903 h 3578413"/>
              <a:gd name="connsiteX226" fmla="*/ 790617 w 1376094"/>
              <a:gd name="connsiteY226" fmla="*/ 12276 h 3578413"/>
              <a:gd name="connsiteX227" fmla="*/ 858172 w 1376094"/>
              <a:gd name="connsiteY227" fmla="*/ 999 h 3578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Lst>
            <a:rect l="l" t="t" r="r" b="b"/>
            <a:pathLst>
              <a:path w="1376094" h="3578413">
                <a:moveTo>
                  <a:pt x="1207290" y="1316452"/>
                </a:moveTo>
                <a:cubicBezTo>
                  <a:pt x="1207290" y="1316452"/>
                  <a:pt x="1203586" y="1429303"/>
                  <a:pt x="1203586" y="1444350"/>
                </a:cubicBezTo>
                <a:cubicBezTo>
                  <a:pt x="1203586" y="1459396"/>
                  <a:pt x="1199882" y="1557200"/>
                  <a:pt x="1199882" y="1576009"/>
                </a:cubicBezTo>
                <a:cubicBezTo>
                  <a:pt x="1203586" y="1594817"/>
                  <a:pt x="1207290" y="1617387"/>
                  <a:pt x="1207290" y="1628672"/>
                </a:cubicBezTo>
                <a:cubicBezTo>
                  <a:pt x="1207290" y="1636196"/>
                  <a:pt x="1188769" y="1647481"/>
                  <a:pt x="1188769" y="1647481"/>
                </a:cubicBezTo>
                <a:cubicBezTo>
                  <a:pt x="1188769" y="1647481"/>
                  <a:pt x="1192473" y="1655004"/>
                  <a:pt x="1199882" y="1658766"/>
                </a:cubicBezTo>
                <a:cubicBezTo>
                  <a:pt x="1207290" y="1666289"/>
                  <a:pt x="1214698" y="1696383"/>
                  <a:pt x="1218403" y="1715191"/>
                </a:cubicBezTo>
                <a:cubicBezTo>
                  <a:pt x="1225811" y="1734000"/>
                  <a:pt x="1229515" y="1775378"/>
                  <a:pt x="1229515" y="1790425"/>
                </a:cubicBezTo>
                <a:cubicBezTo>
                  <a:pt x="1225811" y="1809233"/>
                  <a:pt x="1229515" y="1835565"/>
                  <a:pt x="1229515" y="1835565"/>
                </a:cubicBezTo>
                <a:cubicBezTo>
                  <a:pt x="1229515" y="1835565"/>
                  <a:pt x="1233219" y="1831803"/>
                  <a:pt x="1240628" y="1820518"/>
                </a:cubicBezTo>
                <a:cubicBezTo>
                  <a:pt x="1244332" y="1805472"/>
                  <a:pt x="1255444" y="1764093"/>
                  <a:pt x="1255444" y="1737761"/>
                </a:cubicBezTo>
                <a:cubicBezTo>
                  <a:pt x="1255444" y="1711429"/>
                  <a:pt x="1251740" y="1666289"/>
                  <a:pt x="1248036" y="1639957"/>
                </a:cubicBezTo>
                <a:cubicBezTo>
                  <a:pt x="1244332" y="1613626"/>
                  <a:pt x="1222107" y="1485728"/>
                  <a:pt x="1218403" y="1463158"/>
                </a:cubicBezTo>
                <a:cubicBezTo>
                  <a:pt x="1218403" y="1440588"/>
                  <a:pt x="1207290" y="1316452"/>
                  <a:pt x="1207290" y="1316452"/>
                </a:cubicBezTo>
                <a:close/>
                <a:moveTo>
                  <a:pt x="535732" y="925927"/>
                </a:moveTo>
                <a:cubicBezTo>
                  <a:pt x="535732" y="925927"/>
                  <a:pt x="531981" y="929685"/>
                  <a:pt x="524480" y="955992"/>
                </a:cubicBezTo>
                <a:cubicBezTo>
                  <a:pt x="516979" y="982300"/>
                  <a:pt x="501977" y="1027397"/>
                  <a:pt x="490726" y="1061221"/>
                </a:cubicBezTo>
                <a:cubicBezTo>
                  <a:pt x="479475" y="1091286"/>
                  <a:pt x="460722" y="1136384"/>
                  <a:pt x="449471" y="1166450"/>
                </a:cubicBezTo>
                <a:cubicBezTo>
                  <a:pt x="434469" y="1192757"/>
                  <a:pt x="438219" y="1215306"/>
                  <a:pt x="426968" y="1241613"/>
                </a:cubicBezTo>
                <a:cubicBezTo>
                  <a:pt x="419467" y="1267920"/>
                  <a:pt x="400715" y="1320534"/>
                  <a:pt x="381962" y="1350600"/>
                </a:cubicBezTo>
                <a:cubicBezTo>
                  <a:pt x="363210" y="1376907"/>
                  <a:pt x="321955" y="1448312"/>
                  <a:pt x="303202" y="1470861"/>
                </a:cubicBezTo>
                <a:cubicBezTo>
                  <a:pt x="288200" y="1489652"/>
                  <a:pt x="239444" y="1546024"/>
                  <a:pt x="239444" y="1546024"/>
                </a:cubicBezTo>
                <a:cubicBezTo>
                  <a:pt x="239444" y="1546024"/>
                  <a:pt x="280699" y="1530991"/>
                  <a:pt x="336957" y="1538508"/>
                </a:cubicBezTo>
                <a:cubicBezTo>
                  <a:pt x="396964" y="1549782"/>
                  <a:pt x="453221" y="1587364"/>
                  <a:pt x="471974" y="1617429"/>
                </a:cubicBezTo>
                <a:cubicBezTo>
                  <a:pt x="490726" y="1647495"/>
                  <a:pt x="494477" y="1662527"/>
                  <a:pt x="494477" y="1662527"/>
                </a:cubicBezTo>
                <a:cubicBezTo>
                  <a:pt x="494477" y="1662527"/>
                  <a:pt x="501977" y="1655011"/>
                  <a:pt x="505728" y="1651253"/>
                </a:cubicBezTo>
                <a:cubicBezTo>
                  <a:pt x="505728" y="1651253"/>
                  <a:pt x="516979" y="1636220"/>
                  <a:pt x="516979" y="1632462"/>
                </a:cubicBezTo>
                <a:cubicBezTo>
                  <a:pt x="516979" y="1628704"/>
                  <a:pt x="498227" y="1602397"/>
                  <a:pt x="486976" y="1587364"/>
                </a:cubicBezTo>
                <a:cubicBezTo>
                  <a:pt x="475724" y="1568573"/>
                  <a:pt x="468223" y="1542266"/>
                  <a:pt x="475724" y="1493410"/>
                </a:cubicBezTo>
                <a:cubicBezTo>
                  <a:pt x="486976" y="1448312"/>
                  <a:pt x="528231" y="1301743"/>
                  <a:pt x="528231" y="1267920"/>
                </a:cubicBezTo>
                <a:cubicBezTo>
                  <a:pt x="528231" y="1237855"/>
                  <a:pt x="520730" y="1072495"/>
                  <a:pt x="528231" y="1053705"/>
                </a:cubicBezTo>
                <a:cubicBezTo>
                  <a:pt x="531981" y="1031156"/>
                  <a:pt x="539482" y="959751"/>
                  <a:pt x="539482" y="948476"/>
                </a:cubicBezTo>
                <a:cubicBezTo>
                  <a:pt x="539482" y="933443"/>
                  <a:pt x="535732" y="925927"/>
                  <a:pt x="535732" y="925927"/>
                </a:cubicBezTo>
                <a:close/>
                <a:moveTo>
                  <a:pt x="858172" y="999"/>
                </a:moveTo>
                <a:cubicBezTo>
                  <a:pt x="891950" y="999"/>
                  <a:pt x="914468" y="16035"/>
                  <a:pt x="929480" y="23554"/>
                </a:cubicBezTo>
                <a:cubicBezTo>
                  <a:pt x="940740" y="34831"/>
                  <a:pt x="967011" y="61144"/>
                  <a:pt x="978270" y="72422"/>
                </a:cubicBezTo>
                <a:cubicBezTo>
                  <a:pt x="985776" y="87458"/>
                  <a:pt x="993282" y="102494"/>
                  <a:pt x="997035" y="128808"/>
                </a:cubicBezTo>
                <a:cubicBezTo>
                  <a:pt x="1000789" y="158881"/>
                  <a:pt x="997035" y="173917"/>
                  <a:pt x="993282" y="177676"/>
                </a:cubicBezTo>
                <a:cubicBezTo>
                  <a:pt x="993282" y="185194"/>
                  <a:pt x="989529" y="192712"/>
                  <a:pt x="993282" y="192712"/>
                </a:cubicBezTo>
                <a:cubicBezTo>
                  <a:pt x="997035" y="192712"/>
                  <a:pt x="1004542" y="185194"/>
                  <a:pt x="1012048" y="185194"/>
                </a:cubicBezTo>
                <a:cubicBezTo>
                  <a:pt x="1015801" y="185194"/>
                  <a:pt x="1019554" y="192712"/>
                  <a:pt x="1019554" y="211508"/>
                </a:cubicBezTo>
                <a:cubicBezTo>
                  <a:pt x="1023307" y="230303"/>
                  <a:pt x="1019554" y="249098"/>
                  <a:pt x="1019554" y="256617"/>
                </a:cubicBezTo>
                <a:cubicBezTo>
                  <a:pt x="1019554" y="264135"/>
                  <a:pt x="1012048" y="279171"/>
                  <a:pt x="1008295" y="282930"/>
                </a:cubicBezTo>
                <a:cubicBezTo>
                  <a:pt x="1008295" y="286689"/>
                  <a:pt x="1008295" y="290448"/>
                  <a:pt x="1004542" y="294207"/>
                </a:cubicBezTo>
                <a:cubicBezTo>
                  <a:pt x="997035" y="294207"/>
                  <a:pt x="989529" y="290448"/>
                  <a:pt x="989529" y="290448"/>
                </a:cubicBezTo>
                <a:cubicBezTo>
                  <a:pt x="989529" y="290448"/>
                  <a:pt x="978270" y="328039"/>
                  <a:pt x="978270" y="335557"/>
                </a:cubicBezTo>
                <a:cubicBezTo>
                  <a:pt x="978270" y="346834"/>
                  <a:pt x="982023" y="455848"/>
                  <a:pt x="985776" y="459607"/>
                </a:cubicBezTo>
                <a:cubicBezTo>
                  <a:pt x="989529" y="463366"/>
                  <a:pt x="1004542" y="470884"/>
                  <a:pt x="1015801" y="474643"/>
                </a:cubicBezTo>
                <a:cubicBezTo>
                  <a:pt x="1030813" y="482161"/>
                  <a:pt x="1049578" y="489679"/>
                  <a:pt x="1053331" y="485921"/>
                </a:cubicBezTo>
                <a:cubicBezTo>
                  <a:pt x="1057084" y="485921"/>
                  <a:pt x="1060837" y="485921"/>
                  <a:pt x="1060837" y="485921"/>
                </a:cubicBezTo>
                <a:cubicBezTo>
                  <a:pt x="1060837" y="485921"/>
                  <a:pt x="1064590" y="482161"/>
                  <a:pt x="1079603" y="482161"/>
                </a:cubicBezTo>
                <a:cubicBezTo>
                  <a:pt x="1094615" y="485921"/>
                  <a:pt x="1109627" y="493439"/>
                  <a:pt x="1117133" y="493439"/>
                </a:cubicBezTo>
                <a:cubicBezTo>
                  <a:pt x="1124639" y="497198"/>
                  <a:pt x="1135899" y="504716"/>
                  <a:pt x="1143405" y="508475"/>
                </a:cubicBezTo>
                <a:cubicBezTo>
                  <a:pt x="1150911" y="515993"/>
                  <a:pt x="1158417" y="515993"/>
                  <a:pt x="1165923" y="519752"/>
                </a:cubicBezTo>
                <a:cubicBezTo>
                  <a:pt x="1173429" y="527270"/>
                  <a:pt x="1177182" y="527270"/>
                  <a:pt x="1177182" y="531030"/>
                </a:cubicBezTo>
                <a:cubicBezTo>
                  <a:pt x="1177182" y="534788"/>
                  <a:pt x="1177182" y="538548"/>
                  <a:pt x="1177182" y="538548"/>
                </a:cubicBezTo>
                <a:cubicBezTo>
                  <a:pt x="1177182" y="538548"/>
                  <a:pt x="1248490" y="572379"/>
                  <a:pt x="1267256" y="583656"/>
                </a:cubicBezTo>
                <a:cubicBezTo>
                  <a:pt x="1286021" y="598693"/>
                  <a:pt x="1304786" y="602452"/>
                  <a:pt x="1323551" y="636284"/>
                </a:cubicBezTo>
                <a:cubicBezTo>
                  <a:pt x="1342316" y="670115"/>
                  <a:pt x="1357329" y="707706"/>
                  <a:pt x="1357329" y="741538"/>
                </a:cubicBezTo>
                <a:cubicBezTo>
                  <a:pt x="1361082" y="771611"/>
                  <a:pt x="1357329" y="801683"/>
                  <a:pt x="1353576" y="827997"/>
                </a:cubicBezTo>
                <a:cubicBezTo>
                  <a:pt x="1349823" y="850551"/>
                  <a:pt x="1357329" y="914456"/>
                  <a:pt x="1357329" y="925733"/>
                </a:cubicBezTo>
                <a:cubicBezTo>
                  <a:pt x="1361082" y="940769"/>
                  <a:pt x="1361082" y="1042265"/>
                  <a:pt x="1361082" y="1072337"/>
                </a:cubicBezTo>
                <a:cubicBezTo>
                  <a:pt x="1361082" y="1106169"/>
                  <a:pt x="1361082" y="1173832"/>
                  <a:pt x="1364835" y="1207664"/>
                </a:cubicBezTo>
                <a:cubicBezTo>
                  <a:pt x="1368588" y="1241496"/>
                  <a:pt x="1372341" y="1316678"/>
                  <a:pt x="1372341" y="1335473"/>
                </a:cubicBezTo>
                <a:cubicBezTo>
                  <a:pt x="1372341" y="1354268"/>
                  <a:pt x="1376094" y="1440727"/>
                  <a:pt x="1376094" y="1459523"/>
                </a:cubicBezTo>
                <a:cubicBezTo>
                  <a:pt x="1376094" y="1482077"/>
                  <a:pt x="1361082" y="1609886"/>
                  <a:pt x="1361082" y="1643718"/>
                </a:cubicBezTo>
                <a:cubicBezTo>
                  <a:pt x="1357329" y="1673790"/>
                  <a:pt x="1353576" y="1748972"/>
                  <a:pt x="1353576" y="1764008"/>
                </a:cubicBezTo>
                <a:cubicBezTo>
                  <a:pt x="1357329" y="1782804"/>
                  <a:pt x="1357329" y="1786563"/>
                  <a:pt x="1353576" y="1801599"/>
                </a:cubicBezTo>
                <a:cubicBezTo>
                  <a:pt x="1349823" y="1812876"/>
                  <a:pt x="1342316" y="1831672"/>
                  <a:pt x="1342316" y="1850467"/>
                </a:cubicBezTo>
                <a:cubicBezTo>
                  <a:pt x="1338563" y="1869262"/>
                  <a:pt x="1342316" y="1921890"/>
                  <a:pt x="1342316" y="1940685"/>
                </a:cubicBezTo>
                <a:cubicBezTo>
                  <a:pt x="1342316" y="1959480"/>
                  <a:pt x="1342316" y="1989553"/>
                  <a:pt x="1342316" y="1997071"/>
                </a:cubicBezTo>
                <a:cubicBezTo>
                  <a:pt x="1342316" y="2000830"/>
                  <a:pt x="1327304" y="2038421"/>
                  <a:pt x="1323551" y="2053457"/>
                </a:cubicBezTo>
                <a:cubicBezTo>
                  <a:pt x="1319798" y="2064735"/>
                  <a:pt x="1323551" y="2068494"/>
                  <a:pt x="1312292" y="2079771"/>
                </a:cubicBezTo>
                <a:cubicBezTo>
                  <a:pt x="1301033" y="2087289"/>
                  <a:pt x="1248490" y="2136157"/>
                  <a:pt x="1248490" y="2136157"/>
                </a:cubicBezTo>
                <a:cubicBezTo>
                  <a:pt x="1248490" y="2136157"/>
                  <a:pt x="1244737" y="2147434"/>
                  <a:pt x="1248490" y="2158712"/>
                </a:cubicBezTo>
                <a:cubicBezTo>
                  <a:pt x="1248490" y="2169989"/>
                  <a:pt x="1244737" y="2177507"/>
                  <a:pt x="1248490" y="2188784"/>
                </a:cubicBezTo>
                <a:cubicBezTo>
                  <a:pt x="1248490" y="2196302"/>
                  <a:pt x="1255996" y="2211339"/>
                  <a:pt x="1252243" y="2226375"/>
                </a:cubicBezTo>
                <a:cubicBezTo>
                  <a:pt x="1244737" y="2241411"/>
                  <a:pt x="1248490" y="2252689"/>
                  <a:pt x="1252243" y="2271484"/>
                </a:cubicBezTo>
                <a:cubicBezTo>
                  <a:pt x="1255996" y="2290279"/>
                  <a:pt x="1259749" y="2290279"/>
                  <a:pt x="1263502" y="2316593"/>
                </a:cubicBezTo>
                <a:cubicBezTo>
                  <a:pt x="1267256" y="2339147"/>
                  <a:pt x="1267256" y="2403052"/>
                  <a:pt x="1267256" y="2429365"/>
                </a:cubicBezTo>
                <a:cubicBezTo>
                  <a:pt x="1267256" y="2455679"/>
                  <a:pt x="1263502" y="2489511"/>
                  <a:pt x="1267256" y="2500788"/>
                </a:cubicBezTo>
                <a:cubicBezTo>
                  <a:pt x="1271009" y="2508306"/>
                  <a:pt x="1304786" y="2572210"/>
                  <a:pt x="1308539" y="2575969"/>
                </a:cubicBezTo>
                <a:cubicBezTo>
                  <a:pt x="1308539" y="2579729"/>
                  <a:pt x="1304786" y="2579729"/>
                  <a:pt x="1301033" y="2575969"/>
                </a:cubicBezTo>
                <a:cubicBezTo>
                  <a:pt x="1297280" y="2575969"/>
                  <a:pt x="1282268" y="2579729"/>
                  <a:pt x="1282268" y="2579729"/>
                </a:cubicBezTo>
                <a:cubicBezTo>
                  <a:pt x="1282268" y="2579729"/>
                  <a:pt x="1289774" y="2594765"/>
                  <a:pt x="1289774" y="2594765"/>
                </a:cubicBezTo>
                <a:cubicBezTo>
                  <a:pt x="1286021" y="2598524"/>
                  <a:pt x="1263502" y="2606042"/>
                  <a:pt x="1263502" y="2606042"/>
                </a:cubicBezTo>
                <a:cubicBezTo>
                  <a:pt x="1263502" y="2606042"/>
                  <a:pt x="1274762" y="2726333"/>
                  <a:pt x="1274762" y="2752646"/>
                </a:cubicBezTo>
                <a:cubicBezTo>
                  <a:pt x="1274762" y="2782719"/>
                  <a:pt x="1271009" y="2899250"/>
                  <a:pt x="1267256" y="2910528"/>
                </a:cubicBezTo>
                <a:cubicBezTo>
                  <a:pt x="1267256" y="2925564"/>
                  <a:pt x="1259749" y="3064650"/>
                  <a:pt x="1255996" y="3083445"/>
                </a:cubicBezTo>
                <a:cubicBezTo>
                  <a:pt x="1252243" y="3106000"/>
                  <a:pt x="1237231" y="3218772"/>
                  <a:pt x="1237231" y="3222531"/>
                </a:cubicBezTo>
                <a:cubicBezTo>
                  <a:pt x="1237231" y="3226290"/>
                  <a:pt x="1244737" y="3248845"/>
                  <a:pt x="1248490" y="3245086"/>
                </a:cubicBezTo>
                <a:cubicBezTo>
                  <a:pt x="1248490" y="3245086"/>
                  <a:pt x="1252243" y="3230050"/>
                  <a:pt x="1255996" y="3230050"/>
                </a:cubicBezTo>
                <a:cubicBezTo>
                  <a:pt x="1263502" y="3226290"/>
                  <a:pt x="1271009" y="3233809"/>
                  <a:pt x="1278514" y="3241327"/>
                </a:cubicBezTo>
                <a:cubicBezTo>
                  <a:pt x="1286021" y="3248845"/>
                  <a:pt x="1286021" y="3271399"/>
                  <a:pt x="1286021" y="3286436"/>
                </a:cubicBezTo>
                <a:cubicBezTo>
                  <a:pt x="1286021" y="3301472"/>
                  <a:pt x="1286021" y="3312749"/>
                  <a:pt x="1289774" y="3316508"/>
                </a:cubicBezTo>
                <a:cubicBezTo>
                  <a:pt x="1289774" y="3324027"/>
                  <a:pt x="1312292" y="3387931"/>
                  <a:pt x="1316045" y="3399208"/>
                </a:cubicBezTo>
                <a:cubicBezTo>
                  <a:pt x="1319798" y="3410485"/>
                  <a:pt x="1331057" y="3444317"/>
                  <a:pt x="1331057" y="3448076"/>
                </a:cubicBezTo>
                <a:cubicBezTo>
                  <a:pt x="1334810" y="3451835"/>
                  <a:pt x="1349823" y="3463113"/>
                  <a:pt x="1353576" y="3485667"/>
                </a:cubicBezTo>
                <a:cubicBezTo>
                  <a:pt x="1353576" y="3508222"/>
                  <a:pt x="1349823" y="3545812"/>
                  <a:pt x="1342316" y="3553330"/>
                </a:cubicBezTo>
                <a:cubicBezTo>
                  <a:pt x="1338563" y="3560849"/>
                  <a:pt x="1338563" y="3568367"/>
                  <a:pt x="1286021" y="3575885"/>
                </a:cubicBezTo>
                <a:cubicBezTo>
                  <a:pt x="1237231" y="3583403"/>
                  <a:pt x="1195947" y="3572126"/>
                  <a:pt x="1177182" y="3568367"/>
                </a:cubicBezTo>
                <a:cubicBezTo>
                  <a:pt x="1162170" y="3564608"/>
                  <a:pt x="1135899" y="3557090"/>
                  <a:pt x="1135899" y="3545812"/>
                </a:cubicBezTo>
                <a:cubicBezTo>
                  <a:pt x="1132145" y="3534535"/>
                  <a:pt x="1139652" y="3508222"/>
                  <a:pt x="1135899" y="3508222"/>
                </a:cubicBezTo>
                <a:cubicBezTo>
                  <a:pt x="1128392" y="3504462"/>
                  <a:pt x="1113380" y="3496944"/>
                  <a:pt x="1113380" y="3485667"/>
                </a:cubicBezTo>
                <a:cubicBezTo>
                  <a:pt x="1113380" y="3474390"/>
                  <a:pt x="1113380" y="3440558"/>
                  <a:pt x="1113380" y="3433040"/>
                </a:cubicBezTo>
                <a:cubicBezTo>
                  <a:pt x="1113380" y="3429281"/>
                  <a:pt x="1109627" y="3425522"/>
                  <a:pt x="1109627" y="3418004"/>
                </a:cubicBezTo>
                <a:cubicBezTo>
                  <a:pt x="1109627" y="3414244"/>
                  <a:pt x="1105874" y="3406726"/>
                  <a:pt x="1102121" y="3402967"/>
                </a:cubicBezTo>
                <a:cubicBezTo>
                  <a:pt x="1098368" y="3395449"/>
                  <a:pt x="1094615" y="3365376"/>
                  <a:pt x="1094615" y="3342822"/>
                </a:cubicBezTo>
                <a:cubicBezTo>
                  <a:pt x="1090862" y="3320267"/>
                  <a:pt x="1094615" y="3305231"/>
                  <a:pt x="1094615" y="3301472"/>
                </a:cubicBezTo>
                <a:cubicBezTo>
                  <a:pt x="1094615" y="3293954"/>
                  <a:pt x="1087109" y="3256363"/>
                  <a:pt x="1087109" y="3245086"/>
                </a:cubicBezTo>
                <a:cubicBezTo>
                  <a:pt x="1090862" y="3233809"/>
                  <a:pt x="1098368" y="3233809"/>
                  <a:pt x="1102121" y="3233809"/>
                </a:cubicBezTo>
                <a:cubicBezTo>
                  <a:pt x="1102121" y="3230050"/>
                  <a:pt x="1105874" y="3218772"/>
                  <a:pt x="1109627" y="3222531"/>
                </a:cubicBezTo>
                <a:cubicBezTo>
                  <a:pt x="1117133" y="3226290"/>
                  <a:pt x="1120886" y="3230050"/>
                  <a:pt x="1120886" y="3230050"/>
                </a:cubicBezTo>
                <a:cubicBezTo>
                  <a:pt x="1120886" y="3230050"/>
                  <a:pt x="1124639" y="3215013"/>
                  <a:pt x="1128392" y="3211254"/>
                </a:cubicBezTo>
                <a:cubicBezTo>
                  <a:pt x="1128392" y="3207495"/>
                  <a:pt x="1132145" y="3203736"/>
                  <a:pt x="1132145" y="3203736"/>
                </a:cubicBezTo>
                <a:cubicBezTo>
                  <a:pt x="1132145" y="3203736"/>
                  <a:pt x="1090862" y="3008264"/>
                  <a:pt x="1087109" y="2966914"/>
                </a:cubicBezTo>
                <a:cubicBezTo>
                  <a:pt x="1079603" y="2929323"/>
                  <a:pt x="1057084" y="2771442"/>
                  <a:pt x="1057084" y="2748887"/>
                </a:cubicBezTo>
                <a:cubicBezTo>
                  <a:pt x="1053331" y="2730092"/>
                  <a:pt x="1049578" y="2669947"/>
                  <a:pt x="1049578" y="2669947"/>
                </a:cubicBezTo>
                <a:cubicBezTo>
                  <a:pt x="1049578" y="2669947"/>
                  <a:pt x="997035" y="2669947"/>
                  <a:pt x="982023" y="2669947"/>
                </a:cubicBezTo>
                <a:cubicBezTo>
                  <a:pt x="970764" y="2669947"/>
                  <a:pt x="929480" y="2673706"/>
                  <a:pt x="910715" y="2673706"/>
                </a:cubicBezTo>
                <a:cubicBezTo>
                  <a:pt x="891950" y="2673706"/>
                  <a:pt x="850666" y="2673706"/>
                  <a:pt x="846913" y="2669947"/>
                </a:cubicBezTo>
                <a:cubicBezTo>
                  <a:pt x="843160" y="2666187"/>
                  <a:pt x="839407" y="2654910"/>
                  <a:pt x="839407" y="2643633"/>
                </a:cubicBezTo>
                <a:cubicBezTo>
                  <a:pt x="839407" y="2628597"/>
                  <a:pt x="843160" y="2613560"/>
                  <a:pt x="843160" y="2606042"/>
                </a:cubicBezTo>
                <a:cubicBezTo>
                  <a:pt x="843160" y="2602283"/>
                  <a:pt x="843160" y="2591006"/>
                  <a:pt x="843160" y="2583488"/>
                </a:cubicBezTo>
                <a:cubicBezTo>
                  <a:pt x="839407" y="2575969"/>
                  <a:pt x="839407" y="2568451"/>
                  <a:pt x="839407" y="2560933"/>
                </a:cubicBezTo>
                <a:cubicBezTo>
                  <a:pt x="839407" y="2549656"/>
                  <a:pt x="828148" y="2512065"/>
                  <a:pt x="828148" y="2512065"/>
                </a:cubicBezTo>
                <a:cubicBezTo>
                  <a:pt x="828148" y="2512065"/>
                  <a:pt x="824395" y="2549656"/>
                  <a:pt x="813136" y="2560933"/>
                </a:cubicBezTo>
                <a:cubicBezTo>
                  <a:pt x="801876" y="2575969"/>
                  <a:pt x="794370" y="2583488"/>
                  <a:pt x="790617" y="2591006"/>
                </a:cubicBezTo>
                <a:cubicBezTo>
                  <a:pt x="790617" y="2598524"/>
                  <a:pt x="794370" y="2617319"/>
                  <a:pt x="794370" y="2632356"/>
                </a:cubicBezTo>
                <a:cubicBezTo>
                  <a:pt x="794370" y="2647392"/>
                  <a:pt x="790617" y="2662428"/>
                  <a:pt x="786864" y="2662428"/>
                </a:cubicBezTo>
                <a:cubicBezTo>
                  <a:pt x="783111" y="2662428"/>
                  <a:pt x="764346" y="2662428"/>
                  <a:pt x="741828" y="2662428"/>
                </a:cubicBezTo>
                <a:cubicBezTo>
                  <a:pt x="719309" y="2662428"/>
                  <a:pt x="685532" y="2666187"/>
                  <a:pt x="685532" y="2666187"/>
                </a:cubicBezTo>
                <a:cubicBezTo>
                  <a:pt x="685532" y="2666187"/>
                  <a:pt x="681779" y="2696260"/>
                  <a:pt x="681779" y="2711296"/>
                </a:cubicBezTo>
                <a:cubicBezTo>
                  <a:pt x="681779" y="2726333"/>
                  <a:pt x="678026" y="2778960"/>
                  <a:pt x="666766" y="2824069"/>
                </a:cubicBezTo>
                <a:cubicBezTo>
                  <a:pt x="655507" y="2872937"/>
                  <a:pt x="648001" y="2906769"/>
                  <a:pt x="640495" y="2963155"/>
                </a:cubicBezTo>
                <a:cubicBezTo>
                  <a:pt x="632989" y="3019541"/>
                  <a:pt x="621730" y="3068409"/>
                  <a:pt x="610471" y="3109759"/>
                </a:cubicBezTo>
                <a:cubicBezTo>
                  <a:pt x="602964" y="3151109"/>
                  <a:pt x="595458" y="3215013"/>
                  <a:pt x="595458" y="3215013"/>
                </a:cubicBezTo>
                <a:cubicBezTo>
                  <a:pt x="595458" y="3215013"/>
                  <a:pt x="602964" y="3222531"/>
                  <a:pt x="606718" y="3218772"/>
                </a:cubicBezTo>
                <a:cubicBezTo>
                  <a:pt x="610471" y="3211254"/>
                  <a:pt x="610471" y="3199977"/>
                  <a:pt x="617977" y="3207495"/>
                </a:cubicBezTo>
                <a:cubicBezTo>
                  <a:pt x="625483" y="3215013"/>
                  <a:pt x="636742" y="3222531"/>
                  <a:pt x="636742" y="3230050"/>
                </a:cubicBezTo>
                <a:cubicBezTo>
                  <a:pt x="640495" y="3237568"/>
                  <a:pt x="632989" y="3263881"/>
                  <a:pt x="632989" y="3278918"/>
                </a:cubicBezTo>
                <a:cubicBezTo>
                  <a:pt x="629236" y="3297713"/>
                  <a:pt x="629236" y="3331545"/>
                  <a:pt x="629236" y="3339063"/>
                </a:cubicBezTo>
                <a:cubicBezTo>
                  <a:pt x="629236" y="3342822"/>
                  <a:pt x="629236" y="3361617"/>
                  <a:pt x="625483" y="3387931"/>
                </a:cubicBezTo>
                <a:cubicBezTo>
                  <a:pt x="625483" y="3410485"/>
                  <a:pt x="636742" y="3459353"/>
                  <a:pt x="629236" y="3474390"/>
                </a:cubicBezTo>
                <a:cubicBezTo>
                  <a:pt x="621730" y="3489426"/>
                  <a:pt x="595458" y="3496944"/>
                  <a:pt x="587952" y="3500703"/>
                </a:cubicBezTo>
                <a:cubicBezTo>
                  <a:pt x="576693" y="3504462"/>
                  <a:pt x="580446" y="3523258"/>
                  <a:pt x="576693" y="3530776"/>
                </a:cubicBezTo>
                <a:cubicBezTo>
                  <a:pt x="572940" y="3538294"/>
                  <a:pt x="557928" y="3553330"/>
                  <a:pt x="527903" y="3557090"/>
                </a:cubicBezTo>
                <a:cubicBezTo>
                  <a:pt x="501632" y="3560849"/>
                  <a:pt x="479114" y="3564608"/>
                  <a:pt x="456595" y="3564608"/>
                </a:cubicBezTo>
                <a:cubicBezTo>
                  <a:pt x="434077" y="3564608"/>
                  <a:pt x="392793" y="3564608"/>
                  <a:pt x="377781" y="3553330"/>
                </a:cubicBezTo>
                <a:cubicBezTo>
                  <a:pt x="366522" y="3538294"/>
                  <a:pt x="362769" y="3519499"/>
                  <a:pt x="362769" y="3511981"/>
                </a:cubicBezTo>
                <a:cubicBezTo>
                  <a:pt x="366522" y="3500703"/>
                  <a:pt x="359016" y="3485667"/>
                  <a:pt x="362769" y="3470631"/>
                </a:cubicBezTo>
                <a:cubicBezTo>
                  <a:pt x="362769" y="3459353"/>
                  <a:pt x="374028" y="3440558"/>
                  <a:pt x="389040" y="3429281"/>
                </a:cubicBezTo>
                <a:cubicBezTo>
                  <a:pt x="404052" y="3421763"/>
                  <a:pt x="407806" y="3391690"/>
                  <a:pt x="415312" y="3387931"/>
                </a:cubicBezTo>
                <a:cubicBezTo>
                  <a:pt x="419065" y="3380413"/>
                  <a:pt x="430324" y="3365376"/>
                  <a:pt x="434077" y="3350340"/>
                </a:cubicBezTo>
                <a:cubicBezTo>
                  <a:pt x="434077" y="3335304"/>
                  <a:pt x="437830" y="3305231"/>
                  <a:pt x="441583" y="3293954"/>
                </a:cubicBezTo>
                <a:cubicBezTo>
                  <a:pt x="445336" y="3286436"/>
                  <a:pt x="449089" y="3263881"/>
                  <a:pt x="445336" y="3256363"/>
                </a:cubicBezTo>
                <a:cubicBezTo>
                  <a:pt x="441583" y="3245086"/>
                  <a:pt x="441583" y="3218772"/>
                  <a:pt x="445336" y="3218772"/>
                </a:cubicBezTo>
                <a:cubicBezTo>
                  <a:pt x="452842" y="3218772"/>
                  <a:pt x="456595" y="3215013"/>
                  <a:pt x="460348" y="3211254"/>
                </a:cubicBezTo>
                <a:cubicBezTo>
                  <a:pt x="467854" y="3207495"/>
                  <a:pt x="479114" y="3218772"/>
                  <a:pt x="479114" y="3218772"/>
                </a:cubicBezTo>
                <a:cubicBezTo>
                  <a:pt x="479114" y="3218772"/>
                  <a:pt x="482867" y="3203736"/>
                  <a:pt x="486620" y="3199977"/>
                </a:cubicBezTo>
                <a:cubicBezTo>
                  <a:pt x="486620" y="3199977"/>
                  <a:pt x="486620" y="3196218"/>
                  <a:pt x="486620" y="3196218"/>
                </a:cubicBezTo>
                <a:cubicBezTo>
                  <a:pt x="486620" y="3196218"/>
                  <a:pt x="475361" y="3117277"/>
                  <a:pt x="471607" y="3060891"/>
                </a:cubicBezTo>
                <a:cubicBezTo>
                  <a:pt x="464101" y="3000746"/>
                  <a:pt x="449089" y="2820310"/>
                  <a:pt x="452842" y="2782719"/>
                </a:cubicBezTo>
                <a:cubicBezTo>
                  <a:pt x="452842" y="2745128"/>
                  <a:pt x="456595" y="2677465"/>
                  <a:pt x="460348" y="2654910"/>
                </a:cubicBezTo>
                <a:cubicBezTo>
                  <a:pt x="464101" y="2636115"/>
                  <a:pt x="464101" y="2628597"/>
                  <a:pt x="464101" y="2628597"/>
                </a:cubicBezTo>
                <a:cubicBezTo>
                  <a:pt x="464101" y="2628597"/>
                  <a:pt x="422818" y="2606042"/>
                  <a:pt x="400299" y="2602283"/>
                </a:cubicBezTo>
                <a:cubicBezTo>
                  <a:pt x="381534" y="2594765"/>
                  <a:pt x="359016" y="2587247"/>
                  <a:pt x="359016" y="2579729"/>
                </a:cubicBezTo>
                <a:cubicBezTo>
                  <a:pt x="362769" y="2572210"/>
                  <a:pt x="362769" y="2564692"/>
                  <a:pt x="362769" y="2560933"/>
                </a:cubicBezTo>
                <a:cubicBezTo>
                  <a:pt x="362769" y="2557174"/>
                  <a:pt x="366522" y="2545897"/>
                  <a:pt x="370275" y="2542138"/>
                </a:cubicBezTo>
                <a:cubicBezTo>
                  <a:pt x="374028" y="2538379"/>
                  <a:pt x="374028" y="2527101"/>
                  <a:pt x="381534" y="2512065"/>
                </a:cubicBezTo>
                <a:cubicBezTo>
                  <a:pt x="385287" y="2500788"/>
                  <a:pt x="400299" y="2478233"/>
                  <a:pt x="404052" y="2466956"/>
                </a:cubicBezTo>
                <a:cubicBezTo>
                  <a:pt x="404052" y="2455679"/>
                  <a:pt x="415312" y="2433124"/>
                  <a:pt x="415312" y="2395534"/>
                </a:cubicBezTo>
                <a:cubicBezTo>
                  <a:pt x="415312" y="2361702"/>
                  <a:pt x="422818" y="2324111"/>
                  <a:pt x="426571" y="2309075"/>
                </a:cubicBezTo>
                <a:cubicBezTo>
                  <a:pt x="430324" y="2297798"/>
                  <a:pt x="437830" y="2260207"/>
                  <a:pt x="437830" y="2245170"/>
                </a:cubicBezTo>
                <a:cubicBezTo>
                  <a:pt x="437830" y="2230134"/>
                  <a:pt x="437830" y="2215098"/>
                  <a:pt x="445336" y="2185025"/>
                </a:cubicBezTo>
                <a:cubicBezTo>
                  <a:pt x="452842" y="2154952"/>
                  <a:pt x="452842" y="2106084"/>
                  <a:pt x="449089" y="2083530"/>
                </a:cubicBezTo>
                <a:cubicBezTo>
                  <a:pt x="445336" y="2060975"/>
                  <a:pt x="452842" y="2045939"/>
                  <a:pt x="452842" y="2012107"/>
                </a:cubicBezTo>
                <a:cubicBezTo>
                  <a:pt x="456595" y="1978276"/>
                  <a:pt x="460348" y="1880540"/>
                  <a:pt x="460348" y="1880540"/>
                </a:cubicBezTo>
                <a:cubicBezTo>
                  <a:pt x="460348" y="1880540"/>
                  <a:pt x="430324" y="1914371"/>
                  <a:pt x="389040" y="1929408"/>
                </a:cubicBezTo>
                <a:cubicBezTo>
                  <a:pt x="351510" y="1948203"/>
                  <a:pt x="287708" y="1948203"/>
                  <a:pt x="287708" y="1948203"/>
                </a:cubicBezTo>
                <a:cubicBezTo>
                  <a:pt x="287708" y="1948203"/>
                  <a:pt x="302720" y="1959480"/>
                  <a:pt x="295214" y="1966998"/>
                </a:cubicBezTo>
                <a:cubicBezTo>
                  <a:pt x="287708" y="1970758"/>
                  <a:pt x="276449" y="1966998"/>
                  <a:pt x="253930" y="1966998"/>
                </a:cubicBezTo>
                <a:cubicBezTo>
                  <a:pt x="231411" y="1966998"/>
                  <a:pt x="227658" y="1963239"/>
                  <a:pt x="220152" y="1959480"/>
                </a:cubicBezTo>
                <a:cubicBezTo>
                  <a:pt x="212646" y="1959480"/>
                  <a:pt x="201387" y="1955721"/>
                  <a:pt x="190128" y="1951962"/>
                </a:cubicBezTo>
                <a:cubicBezTo>
                  <a:pt x="182622" y="1951962"/>
                  <a:pt x="178869" y="1948203"/>
                  <a:pt x="167609" y="1944444"/>
                </a:cubicBezTo>
                <a:cubicBezTo>
                  <a:pt x="160103" y="1940685"/>
                  <a:pt x="141338" y="1925649"/>
                  <a:pt x="137585" y="1921890"/>
                </a:cubicBezTo>
                <a:cubicBezTo>
                  <a:pt x="130079" y="1914371"/>
                  <a:pt x="122573" y="1906853"/>
                  <a:pt x="111314" y="1899335"/>
                </a:cubicBezTo>
                <a:cubicBezTo>
                  <a:pt x="96301" y="1895576"/>
                  <a:pt x="88795" y="1888058"/>
                  <a:pt x="73783" y="1865503"/>
                </a:cubicBezTo>
                <a:cubicBezTo>
                  <a:pt x="62524" y="1846708"/>
                  <a:pt x="21240" y="1771526"/>
                  <a:pt x="13734" y="1752731"/>
                </a:cubicBezTo>
                <a:cubicBezTo>
                  <a:pt x="6228" y="1733935"/>
                  <a:pt x="-5031" y="1715140"/>
                  <a:pt x="2475" y="1696345"/>
                </a:cubicBezTo>
                <a:cubicBezTo>
                  <a:pt x="9981" y="1677549"/>
                  <a:pt x="43758" y="1609886"/>
                  <a:pt x="51265" y="1598609"/>
                </a:cubicBezTo>
                <a:cubicBezTo>
                  <a:pt x="58771" y="1583572"/>
                  <a:pt x="77536" y="1553500"/>
                  <a:pt x="81289" y="1545981"/>
                </a:cubicBezTo>
                <a:cubicBezTo>
                  <a:pt x="85042" y="1534704"/>
                  <a:pt x="118820" y="1470800"/>
                  <a:pt x="133832" y="1433209"/>
                </a:cubicBezTo>
                <a:cubicBezTo>
                  <a:pt x="152597" y="1399377"/>
                  <a:pt x="205140" y="1282846"/>
                  <a:pt x="212646" y="1275328"/>
                </a:cubicBezTo>
                <a:cubicBezTo>
                  <a:pt x="216399" y="1264050"/>
                  <a:pt x="253930" y="1211423"/>
                  <a:pt x="257683" y="1203905"/>
                </a:cubicBezTo>
                <a:cubicBezTo>
                  <a:pt x="261436" y="1192628"/>
                  <a:pt x="291461" y="1140001"/>
                  <a:pt x="302720" y="1102410"/>
                </a:cubicBezTo>
                <a:cubicBezTo>
                  <a:pt x="313979" y="1068578"/>
                  <a:pt x="336497" y="989637"/>
                  <a:pt x="340250" y="970842"/>
                </a:cubicBezTo>
                <a:cubicBezTo>
                  <a:pt x="340250" y="955806"/>
                  <a:pt x="347757" y="906937"/>
                  <a:pt x="355263" y="884383"/>
                </a:cubicBezTo>
                <a:cubicBezTo>
                  <a:pt x="359016" y="865588"/>
                  <a:pt x="362769" y="843033"/>
                  <a:pt x="362769" y="820479"/>
                </a:cubicBezTo>
                <a:cubicBezTo>
                  <a:pt x="362769" y="797924"/>
                  <a:pt x="359016" y="749056"/>
                  <a:pt x="370275" y="718983"/>
                </a:cubicBezTo>
                <a:cubicBezTo>
                  <a:pt x="377781" y="688911"/>
                  <a:pt x="392793" y="651320"/>
                  <a:pt x="407806" y="632525"/>
                </a:cubicBezTo>
                <a:cubicBezTo>
                  <a:pt x="422818" y="613729"/>
                  <a:pt x="441583" y="594934"/>
                  <a:pt x="460348" y="587416"/>
                </a:cubicBezTo>
                <a:cubicBezTo>
                  <a:pt x="479114" y="579897"/>
                  <a:pt x="509138" y="561102"/>
                  <a:pt x="520397" y="557343"/>
                </a:cubicBezTo>
                <a:cubicBezTo>
                  <a:pt x="531656" y="553584"/>
                  <a:pt x="576693" y="527270"/>
                  <a:pt x="576693" y="527270"/>
                </a:cubicBezTo>
                <a:cubicBezTo>
                  <a:pt x="576693" y="527270"/>
                  <a:pt x="576693" y="523511"/>
                  <a:pt x="584199" y="519752"/>
                </a:cubicBezTo>
                <a:cubicBezTo>
                  <a:pt x="591705" y="515993"/>
                  <a:pt x="599211" y="515993"/>
                  <a:pt x="602964" y="512234"/>
                </a:cubicBezTo>
                <a:cubicBezTo>
                  <a:pt x="606718" y="508475"/>
                  <a:pt x="602964" y="508475"/>
                  <a:pt x="610471" y="508475"/>
                </a:cubicBezTo>
                <a:cubicBezTo>
                  <a:pt x="617977" y="508475"/>
                  <a:pt x="621730" y="500957"/>
                  <a:pt x="625483" y="497198"/>
                </a:cubicBezTo>
                <a:cubicBezTo>
                  <a:pt x="632989" y="497198"/>
                  <a:pt x="640495" y="497198"/>
                  <a:pt x="651754" y="493439"/>
                </a:cubicBezTo>
                <a:cubicBezTo>
                  <a:pt x="663013" y="493439"/>
                  <a:pt x="670519" y="493439"/>
                  <a:pt x="674273" y="493439"/>
                </a:cubicBezTo>
                <a:cubicBezTo>
                  <a:pt x="681779" y="489679"/>
                  <a:pt x="685532" y="485921"/>
                  <a:pt x="689285" y="485921"/>
                </a:cubicBezTo>
                <a:cubicBezTo>
                  <a:pt x="693038" y="485921"/>
                  <a:pt x="696791" y="489679"/>
                  <a:pt x="696791" y="489679"/>
                </a:cubicBezTo>
                <a:cubicBezTo>
                  <a:pt x="696791" y="489679"/>
                  <a:pt x="738075" y="478402"/>
                  <a:pt x="741828" y="474643"/>
                </a:cubicBezTo>
                <a:cubicBezTo>
                  <a:pt x="745581" y="467125"/>
                  <a:pt x="741828" y="444571"/>
                  <a:pt x="741828" y="429534"/>
                </a:cubicBezTo>
                <a:cubicBezTo>
                  <a:pt x="741828" y="418257"/>
                  <a:pt x="741828" y="376907"/>
                  <a:pt x="741828" y="376907"/>
                </a:cubicBezTo>
                <a:cubicBezTo>
                  <a:pt x="741828" y="376907"/>
                  <a:pt x="726815" y="361871"/>
                  <a:pt x="723062" y="346834"/>
                </a:cubicBezTo>
                <a:cubicBezTo>
                  <a:pt x="719309" y="328039"/>
                  <a:pt x="715556" y="309244"/>
                  <a:pt x="715556" y="309244"/>
                </a:cubicBezTo>
                <a:cubicBezTo>
                  <a:pt x="711803" y="309244"/>
                  <a:pt x="704297" y="309244"/>
                  <a:pt x="700544" y="301726"/>
                </a:cubicBezTo>
                <a:cubicBezTo>
                  <a:pt x="700544" y="294207"/>
                  <a:pt x="700544" y="282930"/>
                  <a:pt x="696791" y="275412"/>
                </a:cubicBezTo>
                <a:cubicBezTo>
                  <a:pt x="693038" y="267894"/>
                  <a:pt x="696791" y="260376"/>
                  <a:pt x="693038" y="252858"/>
                </a:cubicBezTo>
                <a:cubicBezTo>
                  <a:pt x="693038" y="245339"/>
                  <a:pt x="689285" y="230303"/>
                  <a:pt x="689285" y="219026"/>
                </a:cubicBezTo>
                <a:cubicBezTo>
                  <a:pt x="693038" y="211508"/>
                  <a:pt x="693038" y="200230"/>
                  <a:pt x="693038" y="200230"/>
                </a:cubicBezTo>
                <a:cubicBezTo>
                  <a:pt x="700544" y="200230"/>
                  <a:pt x="708050" y="203989"/>
                  <a:pt x="708050" y="203989"/>
                </a:cubicBezTo>
                <a:cubicBezTo>
                  <a:pt x="708050" y="203989"/>
                  <a:pt x="711803" y="200230"/>
                  <a:pt x="711803" y="188953"/>
                </a:cubicBezTo>
                <a:cubicBezTo>
                  <a:pt x="708050" y="177676"/>
                  <a:pt x="700544" y="143844"/>
                  <a:pt x="704297" y="121290"/>
                </a:cubicBezTo>
                <a:cubicBezTo>
                  <a:pt x="708050" y="102494"/>
                  <a:pt x="715556" y="83699"/>
                  <a:pt x="726815" y="64903"/>
                </a:cubicBezTo>
                <a:cubicBezTo>
                  <a:pt x="741828" y="46108"/>
                  <a:pt x="771852" y="23554"/>
                  <a:pt x="790617" y="12276"/>
                </a:cubicBezTo>
                <a:cubicBezTo>
                  <a:pt x="809383" y="4758"/>
                  <a:pt x="828148" y="-2760"/>
                  <a:pt x="858172" y="999"/>
                </a:cubicBezTo>
                <a:close/>
              </a:path>
            </a:pathLst>
          </a:custGeom>
          <a:solidFill>
            <a:srgbClr val="000000"/>
          </a:solidFill>
          <a:ln w="30163" cap="flat">
            <a:solidFill>
              <a:srgbClr val="000000"/>
            </a:solidFill>
            <a:prstDash val="solid"/>
            <a:miter lim="800000"/>
            <a:headEnd/>
            <a:tailEnd/>
          </a:ln>
        </p:spPr>
        <p:txBody>
          <a:bodyPr vert="horz" wrap="square" lIns="91440" tIns="45720" rIns="91440" bIns="45720" numCol="1" anchor="t" anchorCtr="0" compatLnSpc="1">
            <a:prstTxWarp prst="textNoShape">
              <a:avLst/>
            </a:prstTxWarp>
            <a:noAutofit/>
          </a:bodyPr>
          <a:lstStyle/>
          <a:p>
            <a:endParaRPr lang="zh-CN" altLang="en-US"/>
          </a:p>
        </p:txBody>
      </p:sp>
      <p:sp>
        <p:nvSpPr>
          <p:cNvPr id="6" name="Freeform 5">
            <a:extLst>
              <a:ext uri="{FF2B5EF4-FFF2-40B4-BE49-F238E27FC236}">
                <a16:creationId xmlns="" xmlns:a16="http://schemas.microsoft.com/office/drawing/2014/main" id="{D250BA4B-FF17-4EC6-A769-99C3610B5483}"/>
              </a:ext>
            </a:extLst>
          </p:cNvPr>
          <p:cNvSpPr>
            <a:spLocks/>
          </p:cNvSpPr>
          <p:nvPr/>
        </p:nvSpPr>
        <p:spPr bwMode="auto">
          <a:xfrm>
            <a:off x="1887393" y="3003496"/>
            <a:ext cx="1639578" cy="2916693"/>
          </a:xfrm>
          <a:custGeom>
            <a:avLst/>
            <a:gdLst>
              <a:gd name="T0" fmla="*/ 356 w 588"/>
              <a:gd name="T1" fmla="*/ 529 h 1089"/>
              <a:gd name="T2" fmla="*/ 348 w 588"/>
              <a:gd name="T3" fmla="*/ 600 h 1089"/>
              <a:gd name="T4" fmla="*/ 470 w 588"/>
              <a:gd name="T5" fmla="*/ 832 h 1089"/>
              <a:gd name="T6" fmla="*/ 553 w 588"/>
              <a:gd name="T7" fmla="*/ 1028 h 1089"/>
              <a:gd name="T8" fmla="*/ 574 w 588"/>
              <a:gd name="T9" fmla="*/ 1073 h 1089"/>
              <a:gd name="T10" fmla="*/ 501 w 588"/>
              <a:gd name="T11" fmla="*/ 1067 h 1089"/>
              <a:gd name="T12" fmla="*/ 404 w 588"/>
              <a:gd name="T13" fmla="*/ 881 h 1089"/>
              <a:gd name="T14" fmla="*/ 297 w 588"/>
              <a:gd name="T15" fmla="*/ 759 h 1089"/>
              <a:gd name="T16" fmla="*/ 210 w 588"/>
              <a:gd name="T17" fmla="*/ 791 h 1089"/>
              <a:gd name="T18" fmla="*/ 121 w 588"/>
              <a:gd name="T19" fmla="*/ 958 h 1089"/>
              <a:gd name="T20" fmla="*/ 85 w 588"/>
              <a:gd name="T21" fmla="*/ 1054 h 1089"/>
              <a:gd name="T22" fmla="*/ 50 w 588"/>
              <a:gd name="T23" fmla="*/ 1088 h 1089"/>
              <a:gd name="T24" fmla="*/ 15 w 588"/>
              <a:gd name="T25" fmla="*/ 1024 h 1089"/>
              <a:gd name="T26" fmla="*/ 107 w 588"/>
              <a:gd name="T27" fmla="*/ 816 h 1089"/>
              <a:gd name="T28" fmla="*/ 136 w 588"/>
              <a:gd name="T29" fmla="*/ 619 h 1089"/>
              <a:gd name="T30" fmla="*/ 180 w 588"/>
              <a:gd name="T31" fmla="*/ 442 h 1089"/>
              <a:gd name="T32" fmla="*/ 255 w 588"/>
              <a:gd name="T33" fmla="*/ 307 h 1089"/>
              <a:gd name="T34" fmla="*/ 251 w 588"/>
              <a:gd name="T35" fmla="*/ 276 h 1089"/>
              <a:gd name="T36" fmla="*/ 255 w 588"/>
              <a:gd name="T37" fmla="*/ 243 h 1089"/>
              <a:gd name="T38" fmla="*/ 345 w 588"/>
              <a:gd name="T39" fmla="*/ 182 h 1089"/>
              <a:gd name="T40" fmla="*/ 381 w 588"/>
              <a:gd name="T41" fmla="*/ 282 h 1089"/>
              <a:gd name="T42" fmla="*/ 402 w 588"/>
              <a:gd name="T43" fmla="*/ 322 h 1089"/>
              <a:gd name="T44" fmla="*/ 438 w 588"/>
              <a:gd name="T45" fmla="*/ 367 h 1089"/>
              <a:gd name="T46" fmla="*/ 449 w 588"/>
              <a:gd name="T47" fmla="*/ 345 h 1089"/>
              <a:gd name="T48" fmla="*/ 350 w 588"/>
              <a:gd name="T49" fmla="*/ 177 h 1089"/>
              <a:gd name="T50" fmla="*/ 257 w 588"/>
              <a:gd name="T51" fmla="*/ 10 h 1089"/>
              <a:gd name="T52" fmla="*/ 379 w 588"/>
              <a:gd name="T53" fmla="*/ 161 h 1089"/>
              <a:gd name="T54" fmla="*/ 474 w 588"/>
              <a:gd name="T55" fmla="*/ 311 h 1089"/>
              <a:gd name="T56" fmla="*/ 512 w 588"/>
              <a:gd name="T57" fmla="*/ 345 h 1089"/>
              <a:gd name="T58" fmla="*/ 540 w 588"/>
              <a:gd name="T59" fmla="*/ 387 h 1089"/>
              <a:gd name="T60" fmla="*/ 535 w 588"/>
              <a:gd name="T61" fmla="*/ 423 h 1089"/>
              <a:gd name="T62" fmla="*/ 499 w 588"/>
              <a:gd name="T63" fmla="*/ 421 h 1089"/>
              <a:gd name="T64" fmla="*/ 368 w 588"/>
              <a:gd name="T65" fmla="*/ 497 h 10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88" h="1089">
                <a:moveTo>
                  <a:pt x="368" y="497"/>
                </a:moveTo>
                <a:cubicBezTo>
                  <a:pt x="368" y="497"/>
                  <a:pt x="354" y="518"/>
                  <a:pt x="356" y="529"/>
                </a:cubicBezTo>
                <a:cubicBezTo>
                  <a:pt x="359" y="541"/>
                  <a:pt x="360" y="557"/>
                  <a:pt x="352" y="567"/>
                </a:cubicBezTo>
                <a:cubicBezTo>
                  <a:pt x="345" y="577"/>
                  <a:pt x="339" y="577"/>
                  <a:pt x="348" y="600"/>
                </a:cubicBezTo>
                <a:cubicBezTo>
                  <a:pt x="357" y="623"/>
                  <a:pt x="421" y="744"/>
                  <a:pt x="429" y="763"/>
                </a:cubicBezTo>
                <a:cubicBezTo>
                  <a:pt x="438" y="782"/>
                  <a:pt x="453" y="816"/>
                  <a:pt x="470" y="832"/>
                </a:cubicBezTo>
                <a:cubicBezTo>
                  <a:pt x="486" y="849"/>
                  <a:pt x="514" y="943"/>
                  <a:pt x="528" y="968"/>
                </a:cubicBezTo>
                <a:cubicBezTo>
                  <a:pt x="542" y="993"/>
                  <a:pt x="554" y="1021"/>
                  <a:pt x="553" y="1028"/>
                </a:cubicBezTo>
                <a:cubicBezTo>
                  <a:pt x="552" y="1034"/>
                  <a:pt x="579" y="1049"/>
                  <a:pt x="582" y="1054"/>
                </a:cubicBezTo>
                <a:cubicBezTo>
                  <a:pt x="584" y="1058"/>
                  <a:pt x="588" y="1073"/>
                  <a:pt x="574" y="1073"/>
                </a:cubicBezTo>
                <a:cubicBezTo>
                  <a:pt x="560" y="1074"/>
                  <a:pt x="532" y="1073"/>
                  <a:pt x="525" y="1073"/>
                </a:cubicBezTo>
                <a:cubicBezTo>
                  <a:pt x="517" y="1074"/>
                  <a:pt x="504" y="1076"/>
                  <a:pt x="501" y="1067"/>
                </a:cubicBezTo>
                <a:cubicBezTo>
                  <a:pt x="497" y="1058"/>
                  <a:pt x="477" y="1023"/>
                  <a:pt x="474" y="1014"/>
                </a:cubicBezTo>
                <a:cubicBezTo>
                  <a:pt x="472" y="1005"/>
                  <a:pt x="418" y="913"/>
                  <a:pt x="404" y="881"/>
                </a:cubicBezTo>
                <a:cubicBezTo>
                  <a:pt x="389" y="850"/>
                  <a:pt x="366" y="832"/>
                  <a:pt x="355" y="821"/>
                </a:cubicBezTo>
                <a:cubicBezTo>
                  <a:pt x="343" y="811"/>
                  <a:pt x="316" y="777"/>
                  <a:pt x="297" y="759"/>
                </a:cubicBezTo>
                <a:cubicBezTo>
                  <a:pt x="277" y="741"/>
                  <a:pt x="267" y="711"/>
                  <a:pt x="246" y="732"/>
                </a:cubicBezTo>
                <a:cubicBezTo>
                  <a:pt x="225" y="753"/>
                  <a:pt x="219" y="765"/>
                  <a:pt x="210" y="791"/>
                </a:cubicBezTo>
                <a:cubicBezTo>
                  <a:pt x="200" y="816"/>
                  <a:pt x="198" y="830"/>
                  <a:pt x="189" y="844"/>
                </a:cubicBezTo>
                <a:cubicBezTo>
                  <a:pt x="180" y="857"/>
                  <a:pt x="133" y="938"/>
                  <a:pt x="121" y="958"/>
                </a:cubicBezTo>
                <a:cubicBezTo>
                  <a:pt x="108" y="978"/>
                  <a:pt x="93" y="1011"/>
                  <a:pt x="88" y="1022"/>
                </a:cubicBezTo>
                <a:cubicBezTo>
                  <a:pt x="83" y="1033"/>
                  <a:pt x="78" y="1049"/>
                  <a:pt x="85" y="1054"/>
                </a:cubicBezTo>
                <a:cubicBezTo>
                  <a:pt x="93" y="1059"/>
                  <a:pt x="111" y="1080"/>
                  <a:pt x="97" y="1083"/>
                </a:cubicBezTo>
                <a:cubicBezTo>
                  <a:pt x="83" y="1085"/>
                  <a:pt x="64" y="1086"/>
                  <a:pt x="50" y="1088"/>
                </a:cubicBezTo>
                <a:cubicBezTo>
                  <a:pt x="36" y="1089"/>
                  <a:pt x="20" y="1089"/>
                  <a:pt x="10" y="1083"/>
                </a:cubicBezTo>
                <a:cubicBezTo>
                  <a:pt x="0" y="1078"/>
                  <a:pt x="11" y="1045"/>
                  <a:pt x="15" y="1024"/>
                </a:cubicBezTo>
                <a:cubicBezTo>
                  <a:pt x="19" y="1004"/>
                  <a:pt x="68" y="908"/>
                  <a:pt x="72" y="887"/>
                </a:cubicBezTo>
                <a:cubicBezTo>
                  <a:pt x="76" y="866"/>
                  <a:pt x="98" y="825"/>
                  <a:pt x="107" y="816"/>
                </a:cubicBezTo>
                <a:cubicBezTo>
                  <a:pt x="116" y="807"/>
                  <a:pt x="126" y="797"/>
                  <a:pt x="128" y="767"/>
                </a:cubicBezTo>
                <a:cubicBezTo>
                  <a:pt x="131" y="736"/>
                  <a:pt x="123" y="660"/>
                  <a:pt x="136" y="619"/>
                </a:cubicBezTo>
                <a:cubicBezTo>
                  <a:pt x="148" y="578"/>
                  <a:pt x="164" y="557"/>
                  <a:pt x="166" y="538"/>
                </a:cubicBezTo>
                <a:cubicBezTo>
                  <a:pt x="167" y="519"/>
                  <a:pt x="165" y="473"/>
                  <a:pt x="180" y="442"/>
                </a:cubicBezTo>
                <a:cubicBezTo>
                  <a:pt x="195" y="412"/>
                  <a:pt x="195" y="374"/>
                  <a:pt x="215" y="345"/>
                </a:cubicBezTo>
                <a:cubicBezTo>
                  <a:pt x="235" y="317"/>
                  <a:pt x="251" y="311"/>
                  <a:pt x="255" y="307"/>
                </a:cubicBezTo>
                <a:cubicBezTo>
                  <a:pt x="259" y="304"/>
                  <a:pt x="266" y="297"/>
                  <a:pt x="266" y="297"/>
                </a:cubicBezTo>
                <a:cubicBezTo>
                  <a:pt x="266" y="297"/>
                  <a:pt x="253" y="294"/>
                  <a:pt x="251" y="276"/>
                </a:cubicBezTo>
                <a:cubicBezTo>
                  <a:pt x="249" y="258"/>
                  <a:pt x="253" y="260"/>
                  <a:pt x="244" y="258"/>
                </a:cubicBezTo>
                <a:cubicBezTo>
                  <a:pt x="236" y="255"/>
                  <a:pt x="248" y="248"/>
                  <a:pt x="255" y="243"/>
                </a:cubicBezTo>
                <a:cubicBezTo>
                  <a:pt x="263" y="239"/>
                  <a:pt x="267" y="223"/>
                  <a:pt x="274" y="204"/>
                </a:cubicBezTo>
                <a:cubicBezTo>
                  <a:pt x="282" y="186"/>
                  <a:pt x="317" y="175"/>
                  <a:pt x="345" y="182"/>
                </a:cubicBezTo>
                <a:cubicBezTo>
                  <a:pt x="374" y="190"/>
                  <a:pt x="391" y="219"/>
                  <a:pt x="389" y="236"/>
                </a:cubicBezTo>
                <a:cubicBezTo>
                  <a:pt x="386" y="253"/>
                  <a:pt x="384" y="272"/>
                  <a:pt x="381" y="282"/>
                </a:cubicBezTo>
                <a:cubicBezTo>
                  <a:pt x="378" y="293"/>
                  <a:pt x="369" y="301"/>
                  <a:pt x="369" y="301"/>
                </a:cubicBezTo>
                <a:cubicBezTo>
                  <a:pt x="369" y="301"/>
                  <a:pt x="391" y="314"/>
                  <a:pt x="402" y="322"/>
                </a:cubicBezTo>
                <a:cubicBezTo>
                  <a:pt x="413" y="330"/>
                  <a:pt x="417" y="342"/>
                  <a:pt x="417" y="349"/>
                </a:cubicBezTo>
                <a:cubicBezTo>
                  <a:pt x="417" y="355"/>
                  <a:pt x="437" y="364"/>
                  <a:pt x="438" y="367"/>
                </a:cubicBezTo>
                <a:cubicBezTo>
                  <a:pt x="440" y="370"/>
                  <a:pt x="452" y="374"/>
                  <a:pt x="452" y="368"/>
                </a:cubicBezTo>
                <a:cubicBezTo>
                  <a:pt x="452" y="362"/>
                  <a:pt x="449" y="352"/>
                  <a:pt x="449" y="345"/>
                </a:cubicBezTo>
                <a:cubicBezTo>
                  <a:pt x="449" y="339"/>
                  <a:pt x="454" y="326"/>
                  <a:pt x="457" y="323"/>
                </a:cubicBezTo>
                <a:cubicBezTo>
                  <a:pt x="461" y="320"/>
                  <a:pt x="381" y="205"/>
                  <a:pt x="350" y="177"/>
                </a:cubicBezTo>
                <a:cubicBezTo>
                  <a:pt x="320" y="149"/>
                  <a:pt x="253" y="40"/>
                  <a:pt x="246" y="31"/>
                </a:cubicBezTo>
                <a:cubicBezTo>
                  <a:pt x="239" y="22"/>
                  <a:pt x="245" y="16"/>
                  <a:pt x="257" y="10"/>
                </a:cubicBezTo>
                <a:cubicBezTo>
                  <a:pt x="268" y="3"/>
                  <a:pt x="271" y="0"/>
                  <a:pt x="280" y="13"/>
                </a:cubicBezTo>
                <a:cubicBezTo>
                  <a:pt x="289" y="26"/>
                  <a:pt x="358" y="125"/>
                  <a:pt x="379" y="161"/>
                </a:cubicBezTo>
                <a:cubicBezTo>
                  <a:pt x="401" y="198"/>
                  <a:pt x="438" y="263"/>
                  <a:pt x="452" y="282"/>
                </a:cubicBezTo>
                <a:cubicBezTo>
                  <a:pt x="465" y="301"/>
                  <a:pt x="474" y="311"/>
                  <a:pt x="474" y="311"/>
                </a:cubicBezTo>
                <a:cubicBezTo>
                  <a:pt x="474" y="311"/>
                  <a:pt x="489" y="307"/>
                  <a:pt x="495" y="318"/>
                </a:cubicBezTo>
                <a:cubicBezTo>
                  <a:pt x="501" y="329"/>
                  <a:pt x="506" y="339"/>
                  <a:pt x="512" y="345"/>
                </a:cubicBezTo>
                <a:cubicBezTo>
                  <a:pt x="518" y="352"/>
                  <a:pt x="516" y="356"/>
                  <a:pt x="525" y="364"/>
                </a:cubicBezTo>
                <a:cubicBezTo>
                  <a:pt x="533" y="371"/>
                  <a:pt x="535" y="379"/>
                  <a:pt x="540" y="387"/>
                </a:cubicBezTo>
                <a:cubicBezTo>
                  <a:pt x="544" y="394"/>
                  <a:pt x="550" y="405"/>
                  <a:pt x="550" y="408"/>
                </a:cubicBezTo>
                <a:cubicBezTo>
                  <a:pt x="550" y="412"/>
                  <a:pt x="538" y="421"/>
                  <a:pt x="535" y="423"/>
                </a:cubicBezTo>
                <a:cubicBezTo>
                  <a:pt x="531" y="424"/>
                  <a:pt x="524" y="424"/>
                  <a:pt x="518" y="422"/>
                </a:cubicBezTo>
                <a:cubicBezTo>
                  <a:pt x="512" y="419"/>
                  <a:pt x="504" y="415"/>
                  <a:pt x="499" y="421"/>
                </a:cubicBezTo>
                <a:cubicBezTo>
                  <a:pt x="494" y="427"/>
                  <a:pt x="457" y="456"/>
                  <a:pt x="433" y="471"/>
                </a:cubicBezTo>
                <a:cubicBezTo>
                  <a:pt x="408" y="487"/>
                  <a:pt x="373" y="492"/>
                  <a:pt x="368" y="49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7" name="组合 6">
            <a:extLst>
              <a:ext uri="{FF2B5EF4-FFF2-40B4-BE49-F238E27FC236}">
                <a16:creationId xmlns="" xmlns:a16="http://schemas.microsoft.com/office/drawing/2014/main" id="{989246F9-790E-4075-BF4B-9540BC0E00AB}"/>
              </a:ext>
            </a:extLst>
          </p:cNvPr>
          <p:cNvGrpSpPr/>
          <p:nvPr/>
        </p:nvGrpSpPr>
        <p:grpSpPr>
          <a:xfrm>
            <a:off x="5376535" y="3443474"/>
            <a:ext cx="2425010" cy="3320572"/>
            <a:chOff x="4211638" y="547688"/>
            <a:chExt cx="2751138" cy="3767138"/>
          </a:xfrm>
        </p:grpSpPr>
        <p:sp>
          <p:nvSpPr>
            <p:cNvPr id="8" name="Freeform 6">
              <a:extLst>
                <a:ext uri="{FF2B5EF4-FFF2-40B4-BE49-F238E27FC236}">
                  <a16:creationId xmlns="" xmlns:a16="http://schemas.microsoft.com/office/drawing/2014/main" id="{1150730A-FF97-4F2E-BD97-B57EDE24C5A5}"/>
                </a:ext>
              </a:extLst>
            </p:cNvPr>
            <p:cNvSpPr>
              <a:spLocks/>
            </p:cNvSpPr>
            <p:nvPr/>
          </p:nvSpPr>
          <p:spPr bwMode="auto">
            <a:xfrm>
              <a:off x="4211638" y="547688"/>
              <a:ext cx="2751138" cy="3767138"/>
            </a:xfrm>
            <a:custGeom>
              <a:avLst/>
              <a:gdLst>
                <a:gd name="T0" fmla="*/ 380 w 733"/>
                <a:gd name="T1" fmla="*/ 151 h 1002"/>
                <a:gd name="T2" fmla="*/ 391 w 733"/>
                <a:gd name="T3" fmla="*/ 206 h 1002"/>
                <a:gd name="T4" fmla="*/ 294 w 733"/>
                <a:gd name="T5" fmla="*/ 314 h 1002"/>
                <a:gd name="T6" fmla="*/ 226 w 733"/>
                <a:gd name="T7" fmla="*/ 425 h 1002"/>
                <a:gd name="T8" fmla="*/ 169 w 733"/>
                <a:gd name="T9" fmla="*/ 546 h 1002"/>
                <a:gd name="T10" fmla="*/ 134 w 733"/>
                <a:gd name="T11" fmla="*/ 594 h 1002"/>
                <a:gd name="T12" fmla="*/ 145 w 733"/>
                <a:gd name="T13" fmla="*/ 630 h 1002"/>
                <a:gd name="T14" fmla="*/ 227 w 733"/>
                <a:gd name="T15" fmla="*/ 515 h 1002"/>
                <a:gd name="T16" fmla="*/ 272 w 733"/>
                <a:gd name="T17" fmla="*/ 448 h 1002"/>
                <a:gd name="T18" fmla="*/ 317 w 733"/>
                <a:gd name="T19" fmla="*/ 400 h 1002"/>
                <a:gd name="T20" fmla="*/ 332 w 733"/>
                <a:gd name="T21" fmla="*/ 485 h 1002"/>
                <a:gd name="T22" fmla="*/ 310 w 733"/>
                <a:gd name="T23" fmla="*/ 499 h 1002"/>
                <a:gd name="T24" fmla="*/ 227 w 733"/>
                <a:gd name="T25" fmla="*/ 580 h 1002"/>
                <a:gd name="T26" fmla="*/ 139 w 733"/>
                <a:gd name="T27" fmla="*/ 655 h 1002"/>
                <a:gd name="T28" fmla="*/ 112 w 733"/>
                <a:gd name="T29" fmla="*/ 591 h 1002"/>
                <a:gd name="T30" fmla="*/ 53 w 733"/>
                <a:gd name="T31" fmla="*/ 602 h 1002"/>
                <a:gd name="T32" fmla="*/ 30 w 733"/>
                <a:gd name="T33" fmla="*/ 666 h 1002"/>
                <a:gd name="T34" fmla="*/ 68 w 733"/>
                <a:gd name="T35" fmla="*/ 674 h 1002"/>
                <a:gd name="T36" fmla="*/ 156 w 733"/>
                <a:gd name="T37" fmla="*/ 788 h 1002"/>
                <a:gd name="T38" fmla="*/ 247 w 733"/>
                <a:gd name="T39" fmla="*/ 728 h 1002"/>
                <a:gd name="T40" fmla="*/ 359 w 733"/>
                <a:gd name="T41" fmla="*/ 677 h 1002"/>
                <a:gd name="T42" fmla="*/ 380 w 733"/>
                <a:gd name="T43" fmla="*/ 736 h 1002"/>
                <a:gd name="T44" fmla="*/ 428 w 733"/>
                <a:gd name="T45" fmla="*/ 759 h 1002"/>
                <a:gd name="T46" fmla="*/ 386 w 733"/>
                <a:gd name="T47" fmla="*/ 853 h 1002"/>
                <a:gd name="T48" fmla="*/ 381 w 733"/>
                <a:gd name="T49" fmla="*/ 904 h 1002"/>
                <a:gd name="T50" fmla="*/ 362 w 733"/>
                <a:gd name="T51" fmla="*/ 956 h 1002"/>
                <a:gd name="T52" fmla="*/ 480 w 733"/>
                <a:gd name="T53" fmla="*/ 992 h 1002"/>
                <a:gd name="T54" fmla="*/ 485 w 733"/>
                <a:gd name="T55" fmla="*/ 970 h 1002"/>
                <a:gd name="T56" fmla="*/ 428 w 733"/>
                <a:gd name="T57" fmla="*/ 943 h 1002"/>
                <a:gd name="T58" fmla="*/ 483 w 733"/>
                <a:gd name="T59" fmla="*/ 831 h 1002"/>
                <a:gd name="T60" fmla="*/ 512 w 733"/>
                <a:gd name="T61" fmla="*/ 737 h 1002"/>
                <a:gd name="T62" fmla="*/ 499 w 733"/>
                <a:gd name="T63" fmla="*/ 598 h 1002"/>
                <a:gd name="T64" fmla="*/ 499 w 733"/>
                <a:gd name="T65" fmla="*/ 552 h 1002"/>
                <a:gd name="T66" fmla="*/ 518 w 733"/>
                <a:gd name="T67" fmla="*/ 474 h 1002"/>
                <a:gd name="T68" fmla="*/ 539 w 733"/>
                <a:gd name="T69" fmla="*/ 339 h 1002"/>
                <a:gd name="T70" fmla="*/ 537 w 733"/>
                <a:gd name="T71" fmla="*/ 276 h 1002"/>
                <a:gd name="T72" fmla="*/ 562 w 733"/>
                <a:gd name="T73" fmla="*/ 223 h 1002"/>
                <a:gd name="T74" fmla="*/ 629 w 733"/>
                <a:gd name="T75" fmla="*/ 151 h 1002"/>
                <a:gd name="T76" fmla="*/ 666 w 733"/>
                <a:gd name="T77" fmla="*/ 94 h 1002"/>
                <a:gd name="T78" fmla="*/ 708 w 733"/>
                <a:gd name="T79" fmla="*/ 42 h 1002"/>
                <a:gd name="T80" fmla="*/ 714 w 733"/>
                <a:gd name="T81" fmla="*/ 16 h 1002"/>
                <a:gd name="T82" fmla="*/ 676 w 733"/>
                <a:gd name="T83" fmla="*/ 15 h 1002"/>
                <a:gd name="T84" fmla="*/ 633 w 733"/>
                <a:gd name="T85" fmla="*/ 79 h 1002"/>
                <a:gd name="T86" fmla="*/ 587 w 733"/>
                <a:gd name="T87" fmla="*/ 117 h 1002"/>
                <a:gd name="T88" fmla="*/ 551 w 733"/>
                <a:gd name="T89" fmla="*/ 150 h 1002"/>
                <a:gd name="T90" fmla="*/ 543 w 733"/>
                <a:gd name="T91" fmla="*/ 171 h 1002"/>
                <a:gd name="T92" fmla="*/ 480 w 733"/>
                <a:gd name="T93" fmla="*/ 212 h 1002"/>
                <a:gd name="T94" fmla="*/ 492 w 733"/>
                <a:gd name="T95" fmla="*/ 156 h 1002"/>
                <a:gd name="T96" fmla="*/ 431 w 733"/>
                <a:gd name="T97" fmla="*/ 91 h 10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33" h="1002">
                  <a:moveTo>
                    <a:pt x="431" y="91"/>
                  </a:moveTo>
                  <a:cubicBezTo>
                    <a:pt x="431" y="91"/>
                    <a:pt x="369" y="91"/>
                    <a:pt x="380" y="151"/>
                  </a:cubicBezTo>
                  <a:cubicBezTo>
                    <a:pt x="380" y="151"/>
                    <a:pt x="369" y="181"/>
                    <a:pt x="388" y="191"/>
                  </a:cubicBezTo>
                  <a:cubicBezTo>
                    <a:pt x="388" y="191"/>
                    <a:pt x="393" y="198"/>
                    <a:pt x="391" y="206"/>
                  </a:cubicBezTo>
                  <a:cubicBezTo>
                    <a:pt x="391" y="206"/>
                    <a:pt x="376" y="216"/>
                    <a:pt x="373" y="236"/>
                  </a:cubicBezTo>
                  <a:cubicBezTo>
                    <a:pt x="373" y="236"/>
                    <a:pt x="306" y="272"/>
                    <a:pt x="294" y="314"/>
                  </a:cubicBezTo>
                  <a:cubicBezTo>
                    <a:pt x="275" y="337"/>
                    <a:pt x="261" y="362"/>
                    <a:pt x="247" y="387"/>
                  </a:cubicBezTo>
                  <a:cubicBezTo>
                    <a:pt x="240" y="400"/>
                    <a:pt x="235" y="413"/>
                    <a:pt x="226" y="425"/>
                  </a:cubicBezTo>
                  <a:cubicBezTo>
                    <a:pt x="226" y="425"/>
                    <a:pt x="215" y="430"/>
                    <a:pt x="195" y="480"/>
                  </a:cubicBezTo>
                  <a:cubicBezTo>
                    <a:pt x="169" y="546"/>
                    <a:pt x="169" y="546"/>
                    <a:pt x="169" y="546"/>
                  </a:cubicBezTo>
                  <a:cubicBezTo>
                    <a:pt x="169" y="546"/>
                    <a:pt x="118" y="568"/>
                    <a:pt x="127" y="591"/>
                  </a:cubicBezTo>
                  <a:cubicBezTo>
                    <a:pt x="127" y="591"/>
                    <a:pt x="128" y="594"/>
                    <a:pt x="134" y="594"/>
                  </a:cubicBezTo>
                  <a:cubicBezTo>
                    <a:pt x="134" y="594"/>
                    <a:pt x="131" y="613"/>
                    <a:pt x="140" y="614"/>
                  </a:cubicBezTo>
                  <a:cubicBezTo>
                    <a:pt x="140" y="614"/>
                    <a:pt x="110" y="640"/>
                    <a:pt x="145" y="630"/>
                  </a:cubicBezTo>
                  <a:cubicBezTo>
                    <a:pt x="145" y="630"/>
                    <a:pt x="179" y="618"/>
                    <a:pt x="190" y="591"/>
                  </a:cubicBezTo>
                  <a:cubicBezTo>
                    <a:pt x="201" y="565"/>
                    <a:pt x="212" y="539"/>
                    <a:pt x="227" y="515"/>
                  </a:cubicBezTo>
                  <a:cubicBezTo>
                    <a:pt x="233" y="505"/>
                    <a:pt x="241" y="498"/>
                    <a:pt x="248" y="490"/>
                  </a:cubicBezTo>
                  <a:cubicBezTo>
                    <a:pt x="259" y="478"/>
                    <a:pt x="264" y="462"/>
                    <a:pt x="272" y="448"/>
                  </a:cubicBezTo>
                  <a:cubicBezTo>
                    <a:pt x="278" y="440"/>
                    <a:pt x="286" y="423"/>
                    <a:pt x="295" y="420"/>
                  </a:cubicBezTo>
                  <a:cubicBezTo>
                    <a:pt x="295" y="420"/>
                    <a:pt x="314" y="424"/>
                    <a:pt x="317" y="400"/>
                  </a:cubicBezTo>
                  <a:cubicBezTo>
                    <a:pt x="317" y="400"/>
                    <a:pt x="326" y="383"/>
                    <a:pt x="325" y="410"/>
                  </a:cubicBezTo>
                  <a:cubicBezTo>
                    <a:pt x="325" y="410"/>
                    <a:pt x="341" y="458"/>
                    <a:pt x="332" y="485"/>
                  </a:cubicBezTo>
                  <a:cubicBezTo>
                    <a:pt x="329" y="486"/>
                    <a:pt x="325" y="488"/>
                    <a:pt x="322" y="491"/>
                  </a:cubicBezTo>
                  <a:cubicBezTo>
                    <a:pt x="318" y="494"/>
                    <a:pt x="314" y="496"/>
                    <a:pt x="310" y="499"/>
                  </a:cubicBezTo>
                  <a:cubicBezTo>
                    <a:pt x="296" y="507"/>
                    <a:pt x="286" y="522"/>
                    <a:pt x="281" y="538"/>
                  </a:cubicBezTo>
                  <a:cubicBezTo>
                    <a:pt x="281" y="538"/>
                    <a:pt x="249" y="546"/>
                    <a:pt x="227" y="580"/>
                  </a:cubicBezTo>
                  <a:cubicBezTo>
                    <a:pt x="227" y="580"/>
                    <a:pt x="189" y="621"/>
                    <a:pt x="169" y="674"/>
                  </a:cubicBezTo>
                  <a:cubicBezTo>
                    <a:pt x="169" y="674"/>
                    <a:pt x="155" y="656"/>
                    <a:pt x="139" y="655"/>
                  </a:cubicBezTo>
                  <a:cubicBezTo>
                    <a:pt x="110" y="636"/>
                    <a:pt x="110" y="636"/>
                    <a:pt x="110" y="636"/>
                  </a:cubicBezTo>
                  <a:cubicBezTo>
                    <a:pt x="110" y="636"/>
                    <a:pt x="134" y="605"/>
                    <a:pt x="112" y="591"/>
                  </a:cubicBezTo>
                  <a:cubicBezTo>
                    <a:pt x="112" y="591"/>
                    <a:pt x="101" y="586"/>
                    <a:pt x="87" y="591"/>
                  </a:cubicBezTo>
                  <a:cubicBezTo>
                    <a:pt x="87" y="591"/>
                    <a:pt x="68" y="603"/>
                    <a:pt x="53" y="602"/>
                  </a:cubicBezTo>
                  <a:cubicBezTo>
                    <a:pt x="53" y="602"/>
                    <a:pt x="2" y="606"/>
                    <a:pt x="0" y="650"/>
                  </a:cubicBezTo>
                  <a:cubicBezTo>
                    <a:pt x="0" y="664"/>
                    <a:pt x="20" y="666"/>
                    <a:pt x="30" y="666"/>
                  </a:cubicBezTo>
                  <a:cubicBezTo>
                    <a:pt x="36" y="666"/>
                    <a:pt x="42" y="665"/>
                    <a:pt x="48" y="664"/>
                  </a:cubicBezTo>
                  <a:cubicBezTo>
                    <a:pt x="54" y="664"/>
                    <a:pt x="67" y="667"/>
                    <a:pt x="68" y="674"/>
                  </a:cubicBezTo>
                  <a:cubicBezTo>
                    <a:pt x="68" y="674"/>
                    <a:pt x="78" y="729"/>
                    <a:pt x="101" y="739"/>
                  </a:cubicBezTo>
                  <a:cubicBezTo>
                    <a:pt x="101" y="739"/>
                    <a:pt x="119" y="786"/>
                    <a:pt x="156" y="788"/>
                  </a:cubicBezTo>
                  <a:cubicBezTo>
                    <a:pt x="156" y="788"/>
                    <a:pt x="185" y="797"/>
                    <a:pt x="207" y="767"/>
                  </a:cubicBezTo>
                  <a:cubicBezTo>
                    <a:pt x="207" y="767"/>
                    <a:pt x="233" y="747"/>
                    <a:pt x="247" y="728"/>
                  </a:cubicBezTo>
                  <a:cubicBezTo>
                    <a:pt x="247" y="728"/>
                    <a:pt x="328" y="700"/>
                    <a:pt x="354" y="670"/>
                  </a:cubicBezTo>
                  <a:cubicBezTo>
                    <a:pt x="355" y="669"/>
                    <a:pt x="359" y="676"/>
                    <a:pt x="359" y="677"/>
                  </a:cubicBezTo>
                  <a:cubicBezTo>
                    <a:pt x="365" y="691"/>
                    <a:pt x="358" y="709"/>
                    <a:pt x="366" y="723"/>
                  </a:cubicBezTo>
                  <a:cubicBezTo>
                    <a:pt x="369" y="729"/>
                    <a:pt x="374" y="733"/>
                    <a:pt x="380" y="736"/>
                  </a:cubicBezTo>
                  <a:cubicBezTo>
                    <a:pt x="383" y="737"/>
                    <a:pt x="400" y="737"/>
                    <a:pt x="400" y="737"/>
                  </a:cubicBezTo>
                  <a:cubicBezTo>
                    <a:pt x="400" y="737"/>
                    <a:pt x="413" y="760"/>
                    <a:pt x="428" y="759"/>
                  </a:cubicBezTo>
                  <a:cubicBezTo>
                    <a:pt x="428" y="759"/>
                    <a:pt x="434" y="760"/>
                    <a:pt x="426" y="776"/>
                  </a:cubicBezTo>
                  <a:cubicBezTo>
                    <a:pt x="409" y="799"/>
                    <a:pt x="393" y="825"/>
                    <a:pt x="386" y="853"/>
                  </a:cubicBezTo>
                  <a:cubicBezTo>
                    <a:pt x="382" y="866"/>
                    <a:pt x="385" y="878"/>
                    <a:pt x="385" y="892"/>
                  </a:cubicBezTo>
                  <a:cubicBezTo>
                    <a:pt x="385" y="897"/>
                    <a:pt x="383" y="900"/>
                    <a:pt x="381" y="904"/>
                  </a:cubicBezTo>
                  <a:cubicBezTo>
                    <a:pt x="377" y="918"/>
                    <a:pt x="371" y="932"/>
                    <a:pt x="366" y="945"/>
                  </a:cubicBezTo>
                  <a:cubicBezTo>
                    <a:pt x="365" y="949"/>
                    <a:pt x="364" y="954"/>
                    <a:pt x="362" y="956"/>
                  </a:cubicBezTo>
                  <a:cubicBezTo>
                    <a:pt x="362" y="956"/>
                    <a:pt x="331" y="997"/>
                    <a:pt x="370" y="994"/>
                  </a:cubicBezTo>
                  <a:cubicBezTo>
                    <a:pt x="406" y="996"/>
                    <a:pt x="445" y="1002"/>
                    <a:pt x="480" y="992"/>
                  </a:cubicBezTo>
                  <a:cubicBezTo>
                    <a:pt x="483" y="991"/>
                    <a:pt x="489" y="991"/>
                    <a:pt x="491" y="990"/>
                  </a:cubicBezTo>
                  <a:cubicBezTo>
                    <a:pt x="498" y="985"/>
                    <a:pt x="490" y="973"/>
                    <a:pt x="485" y="970"/>
                  </a:cubicBezTo>
                  <a:cubicBezTo>
                    <a:pt x="477" y="965"/>
                    <a:pt x="467" y="965"/>
                    <a:pt x="458" y="964"/>
                  </a:cubicBezTo>
                  <a:cubicBezTo>
                    <a:pt x="458" y="964"/>
                    <a:pt x="441" y="963"/>
                    <a:pt x="428" y="943"/>
                  </a:cubicBezTo>
                  <a:cubicBezTo>
                    <a:pt x="428" y="943"/>
                    <a:pt x="429" y="935"/>
                    <a:pt x="437" y="924"/>
                  </a:cubicBezTo>
                  <a:cubicBezTo>
                    <a:pt x="437" y="924"/>
                    <a:pt x="497" y="847"/>
                    <a:pt x="483" y="831"/>
                  </a:cubicBezTo>
                  <a:cubicBezTo>
                    <a:pt x="499" y="785"/>
                    <a:pt x="499" y="785"/>
                    <a:pt x="499" y="785"/>
                  </a:cubicBezTo>
                  <a:cubicBezTo>
                    <a:pt x="499" y="785"/>
                    <a:pt x="523" y="758"/>
                    <a:pt x="512" y="737"/>
                  </a:cubicBezTo>
                  <a:cubicBezTo>
                    <a:pt x="512" y="737"/>
                    <a:pt x="528" y="684"/>
                    <a:pt x="497" y="650"/>
                  </a:cubicBezTo>
                  <a:cubicBezTo>
                    <a:pt x="497" y="650"/>
                    <a:pt x="493" y="625"/>
                    <a:pt x="499" y="598"/>
                  </a:cubicBezTo>
                  <a:cubicBezTo>
                    <a:pt x="500" y="593"/>
                    <a:pt x="501" y="587"/>
                    <a:pt x="502" y="582"/>
                  </a:cubicBezTo>
                  <a:cubicBezTo>
                    <a:pt x="502" y="571"/>
                    <a:pt x="499" y="562"/>
                    <a:pt x="499" y="552"/>
                  </a:cubicBezTo>
                  <a:cubicBezTo>
                    <a:pt x="499" y="536"/>
                    <a:pt x="503" y="524"/>
                    <a:pt x="507" y="509"/>
                  </a:cubicBezTo>
                  <a:cubicBezTo>
                    <a:pt x="511" y="497"/>
                    <a:pt x="515" y="486"/>
                    <a:pt x="518" y="474"/>
                  </a:cubicBezTo>
                  <a:cubicBezTo>
                    <a:pt x="525" y="451"/>
                    <a:pt x="531" y="427"/>
                    <a:pt x="535" y="403"/>
                  </a:cubicBezTo>
                  <a:cubicBezTo>
                    <a:pt x="538" y="382"/>
                    <a:pt x="539" y="360"/>
                    <a:pt x="539" y="339"/>
                  </a:cubicBezTo>
                  <a:cubicBezTo>
                    <a:pt x="539" y="328"/>
                    <a:pt x="538" y="317"/>
                    <a:pt x="537" y="306"/>
                  </a:cubicBezTo>
                  <a:cubicBezTo>
                    <a:pt x="537" y="296"/>
                    <a:pt x="534" y="285"/>
                    <a:pt x="537" y="276"/>
                  </a:cubicBezTo>
                  <a:cubicBezTo>
                    <a:pt x="539" y="271"/>
                    <a:pt x="541" y="266"/>
                    <a:pt x="543" y="261"/>
                  </a:cubicBezTo>
                  <a:cubicBezTo>
                    <a:pt x="548" y="248"/>
                    <a:pt x="554" y="235"/>
                    <a:pt x="562" y="223"/>
                  </a:cubicBezTo>
                  <a:cubicBezTo>
                    <a:pt x="566" y="217"/>
                    <a:pt x="571" y="212"/>
                    <a:pt x="577" y="208"/>
                  </a:cubicBezTo>
                  <a:cubicBezTo>
                    <a:pt x="598" y="194"/>
                    <a:pt x="616" y="172"/>
                    <a:pt x="629" y="151"/>
                  </a:cubicBezTo>
                  <a:cubicBezTo>
                    <a:pt x="636" y="141"/>
                    <a:pt x="640" y="129"/>
                    <a:pt x="647" y="118"/>
                  </a:cubicBezTo>
                  <a:cubicBezTo>
                    <a:pt x="652" y="110"/>
                    <a:pt x="658" y="99"/>
                    <a:pt x="666" y="94"/>
                  </a:cubicBezTo>
                  <a:cubicBezTo>
                    <a:pt x="666" y="94"/>
                    <a:pt x="693" y="73"/>
                    <a:pt x="696" y="50"/>
                  </a:cubicBezTo>
                  <a:cubicBezTo>
                    <a:pt x="696" y="50"/>
                    <a:pt x="726" y="61"/>
                    <a:pt x="708" y="42"/>
                  </a:cubicBezTo>
                  <a:cubicBezTo>
                    <a:pt x="710" y="30"/>
                    <a:pt x="710" y="30"/>
                    <a:pt x="710" y="30"/>
                  </a:cubicBezTo>
                  <a:cubicBezTo>
                    <a:pt x="710" y="30"/>
                    <a:pt x="733" y="28"/>
                    <a:pt x="714" y="16"/>
                  </a:cubicBezTo>
                  <a:cubicBezTo>
                    <a:pt x="714" y="16"/>
                    <a:pt x="717" y="0"/>
                    <a:pt x="698" y="10"/>
                  </a:cubicBezTo>
                  <a:cubicBezTo>
                    <a:pt x="692" y="13"/>
                    <a:pt x="683" y="13"/>
                    <a:pt x="676" y="15"/>
                  </a:cubicBezTo>
                  <a:cubicBezTo>
                    <a:pt x="658" y="22"/>
                    <a:pt x="652" y="45"/>
                    <a:pt x="652" y="64"/>
                  </a:cubicBezTo>
                  <a:cubicBezTo>
                    <a:pt x="652" y="66"/>
                    <a:pt x="635" y="77"/>
                    <a:pt x="633" y="79"/>
                  </a:cubicBezTo>
                  <a:cubicBezTo>
                    <a:pt x="624" y="87"/>
                    <a:pt x="617" y="97"/>
                    <a:pt x="607" y="105"/>
                  </a:cubicBezTo>
                  <a:cubicBezTo>
                    <a:pt x="601" y="110"/>
                    <a:pt x="593" y="113"/>
                    <a:pt x="587" y="117"/>
                  </a:cubicBezTo>
                  <a:cubicBezTo>
                    <a:pt x="580" y="122"/>
                    <a:pt x="574" y="126"/>
                    <a:pt x="568" y="132"/>
                  </a:cubicBezTo>
                  <a:cubicBezTo>
                    <a:pt x="561" y="137"/>
                    <a:pt x="556" y="143"/>
                    <a:pt x="551" y="150"/>
                  </a:cubicBezTo>
                  <a:cubicBezTo>
                    <a:pt x="549" y="153"/>
                    <a:pt x="547" y="157"/>
                    <a:pt x="545" y="160"/>
                  </a:cubicBezTo>
                  <a:cubicBezTo>
                    <a:pt x="545" y="163"/>
                    <a:pt x="544" y="169"/>
                    <a:pt x="543" y="171"/>
                  </a:cubicBezTo>
                  <a:cubicBezTo>
                    <a:pt x="543" y="171"/>
                    <a:pt x="521" y="194"/>
                    <a:pt x="515" y="195"/>
                  </a:cubicBezTo>
                  <a:cubicBezTo>
                    <a:pt x="515" y="195"/>
                    <a:pt x="489" y="195"/>
                    <a:pt x="480" y="212"/>
                  </a:cubicBezTo>
                  <a:cubicBezTo>
                    <a:pt x="480" y="212"/>
                    <a:pt x="480" y="196"/>
                    <a:pt x="478" y="190"/>
                  </a:cubicBezTo>
                  <a:cubicBezTo>
                    <a:pt x="478" y="190"/>
                    <a:pt x="496" y="191"/>
                    <a:pt x="492" y="156"/>
                  </a:cubicBezTo>
                  <a:cubicBezTo>
                    <a:pt x="492" y="156"/>
                    <a:pt x="494" y="151"/>
                    <a:pt x="487" y="152"/>
                  </a:cubicBezTo>
                  <a:cubicBezTo>
                    <a:pt x="487" y="152"/>
                    <a:pt x="500" y="95"/>
                    <a:pt x="431" y="9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14">
              <a:extLst>
                <a:ext uri="{FF2B5EF4-FFF2-40B4-BE49-F238E27FC236}">
                  <a16:creationId xmlns="" xmlns:a16="http://schemas.microsoft.com/office/drawing/2014/main" id="{DB73EEDC-3B98-4EA3-808F-A419BDAB697F}"/>
                </a:ext>
              </a:extLst>
            </p:cNvPr>
            <p:cNvSpPr>
              <a:spLocks/>
            </p:cNvSpPr>
            <p:nvPr/>
          </p:nvSpPr>
          <p:spPr bwMode="auto">
            <a:xfrm>
              <a:off x="5005980" y="3777887"/>
              <a:ext cx="538163" cy="509588"/>
            </a:xfrm>
            <a:custGeom>
              <a:avLst/>
              <a:gdLst>
                <a:gd name="T0" fmla="*/ 17 w 140"/>
                <a:gd name="T1" fmla="*/ 110 h 133"/>
                <a:gd name="T2" fmla="*/ 0 w 140"/>
                <a:gd name="T3" fmla="*/ 67 h 133"/>
                <a:gd name="T4" fmla="*/ 0 w 140"/>
                <a:gd name="T5" fmla="*/ 65 h 133"/>
                <a:gd name="T6" fmla="*/ 10 w 140"/>
                <a:gd name="T7" fmla="*/ 33 h 133"/>
                <a:gd name="T8" fmla="*/ 55 w 140"/>
                <a:gd name="T9" fmla="*/ 1 h 133"/>
                <a:gd name="T10" fmla="*/ 70 w 140"/>
                <a:gd name="T11" fmla="*/ 0 h 133"/>
                <a:gd name="T12" fmla="*/ 87 w 140"/>
                <a:gd name="T13" fmla="*/ 2 h 133"/>
                <a:gd name="T14" fmla="*/ 131 w 140"/>
                <a:gd name="T15" fmla="*/ 34 h 133"/>
                <a:gd name="T16" fmla="*/ 140 w 140"/>
                <a:gd name="T17" fmla="*/ 65 h 133"/>
                <a:gd name="T18" fmla="*/ 140 w 140"/>
                <a:gd name="T19" fmla="*/ 67 h 133"/>
                <a:gd name="T20" fmla="*/ 122 w 140"/>
                <a:gd name="T21" fmla="*/ 111 h 133"/>
                <a:gd name="T22" fmla="*/ 91 w 140"/>
                <a:gd name="T23" fmla="*/ 130 h 133"/>
                <a:gd name="T24" fmla="*/ 70 w 140"/>
                <a:gd name="T25" fmla="*/ 133 h 133"/>
                <a:gd name="T26" fmla="*/ 48 w 140"/>
                <a:gd name="T27" fmla="*/ 130 h 133"/>
                <a:gd name="T28" fmla="*/ 17 w 140"/>
                <a:gd name="T29" fmla="*/ 11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0" h="133">
                  <a:moveTo>
                    <a:pt x="17" y="110"/>
                  </a:moveTo>
                  <a:cubicBezTo>
                    <a:pt x="6" y="98"/>
                    <a:pt x="0" y="83"/>
                    <a:pt x="0" y="67"/>
                  </a:cubicBezTo>
                  <a:cubicBezTo>
                    <a:pt x="0" y="66"/>
                    <a:pt x="0" y="66"/>
                    <a:pt x="0" y="65"/>
                  </a:cubicBezTo>
                  <a:cubicBezTo>
                    <a:pt x="0" y="53"/>
                    <a:pt x="4" y="42"/>
                    <a:pt x="10" y="33"/>
                  </a:cubicBezTo>
                  <a:cubicBezTo>
                    <a:pt x="20" y="17"/>
                    <a:pt x="36" y="5"/>
                    <a:pt x="55" y="1"/>
                  </a:cubicBezTo>
                  <a:cubicBezTo>
                    <a:pt x="60" y="1"/>
                    <a:pt x="65" y="0"/>
                    <a:pt x="70" y="0"/>
                  </a:cubicBezTo>
                  <a:cubicBezTo>
                    <a:pt x="76" y="0"/>
                    <a:pt x="81" y="1"/>
                    <a:pt x="87" y="2"/>
                  </a:cubicBezTo>
                  <a:cubicBezTo>
                    <a:pt x="106" y="6"/>
                    <a:pt x="122" y="18"/>
                    <a:pt x="131" y="34"/>
                  </a:cubicBezTo>
                  <a:cubicBezTo>
                    <a:pt x="137" y="44"/>
                    <a:pt x="140" y="54"/>
                    <a:pt x="140" y="65"/>
                  </a:cubicBezTo>
                  <a:cubicBezTo>
                    <a:pt x="140" y="66"/>
                    <a:pt x="140" y="66"/>
                    <a:pt x="140" y="67"/>
                  </a:cubicBezTo>
                  <a:cubicBezTo>
                    <a:pt x="140" y="84"/>
                    <a:pt x="133" y="100"/>
                    <a:pt x="122" y="111"/>
                  </a:cubicBezTo>
                  <a:cubicBezTo>
                    <a:pt x="114" y="120"/>
                    <a:pt x="103" y="127"/>
                    <a:pt x="91" y="130"/>
                  </a:cubicBezTo>
                  <a:cubicBezTo>
                    <a:pt x="84" y="132"/>
                    <a:pt x="77" y="133"/>
                    <a:pt x="70" y="133"/>
                  </a:cubicBezTo>
                  <a:cubicBezTo>
                    <a:pt x="62" y="133"/>
                    <a:pt x="55" y="132"/>
                    <a:pt x="48" y="130"/>
                  </a:cubicBezTo>
                  <a:cubicBezTo>
                    <a:pt x="36" y="126"/>
                    <a:pt x="25" y="119"/>
                    <a:pt x="17" y="11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0" name="Freeform 56">
            <a:extLst>
              <a:ext uri="{FF2B5EF4-FFF2-40B4-BE49-F238E27FC236}">
                <a16:creationId xmlns="" xmlns:a16="http://schemas.microsoft.com/office/drawing/2014/main" id="{B24437D9-4221-4E56-B95B-D4D9F5F789D6}"/>
              </a:ext>
            </a:extLst>
          </p:cNvPr>
          <p:cNvSpPr>
            <a:spLocks noEditPoints="1"/>
          </p:cNvSpPr>
          <p:nvPr/>
        </p:nvSpPr>
        <p:spPr bwMode="auto">
          <a:xfrm>
            <a:off x="8269942" y="3003496"/>
            <a:ext cx="1409336" cy="3183004"/>
          </a:xfrm>
          <a:custGeom>
            <a:avLst/>
            <a:gdLst>
              <a:gd name="T0" fmla="*/ 449 w 480"/>
              <a:gd name="T1" fmla="*/ 188 h 1152"/>
              <a:gd name="T2" fmla="*/ 427 w 480"/>
              <a:gd name="T3" fmla="*/ 177 h 1152"/>
              <a:gd name="T4" fmla="*/ 386 w 480"/>
              <a:gd name="T5" fmla="*/ 170 h 1152"/>
              <a:gd name="T6" fmla="*/ 370 w 480"/>
              <a:gd name="T7" fmla="*/ 150 h 1152"/>
              <a:gd name="T8" fmla="*/ 358 w 480"/>
              <a:gd name="T9" fmla="*/ 159 h 1152"/>
              <a:gd name="T10" fmla="*/ 27 w 480"/>
              <a:gd name="T11" fmla="*/ 8 h 1152"/>
              <a:gd name="T12" fmla="*/ 34 w 480"/>
              <a:gd name="T13" fmla="*/ 37 h 1152"/>
              <a:gd name="T14" fmla="*/ 70 w 480"/>
              <a:gd name="T15" fmla="*/ 27 h 1152"/>
              <a:gd name="T16" fmla="*/ 380 w 480"/>
              <a:gd name="T17" fmla="*/ 211 h 1152"/>
              <a:gd name="T18" fmla="*/ 389 w 480"/>
              <a:gd name="T19" fmla="*/ 278 h 1152"/>
              <a:gd name="T20" fmla="*/ 313 w 480"/>
              <a:gd name="T21" fmla="*/ 326 h 1152"/>
              <a:gd name="T22" fmla="*/ 290 w 480"/>
              <a:gd name="T23" fmla="*/ 303 h 1152"/>
              <a:gd name="T24" fmla="*/ 283 w 480"/>
              <a:gd name="T25" fmla="*/ 283 h 1152"/>
              <a:gd name="T26" fmla="*/ 269 w 480"/>
              <a:gd name="T27" fmla="*/ 256 h 1152"/>
              <a:gd name="T28" fmla="*/ 281 w 480"/>
              <a:gd name="T29" fmla="*/ 223 h 1152"/>
              <a:gd name="T30" fmla="*/ 187 w 480"/>
              <a:gd name="T31" fmla="*/ 229 h 1152"/>
              <a:gd name="T32" fmla="*/ 181 w 480"/>
              <a:gd name="T33" fmla="*/ 319 h 1152"/>
              <a:gd name="T34" fmla="*/ 191 w 480"/>
              <a:gd name="T35" fmla="*/ 345 h 1152"/>
              <a:gd name="T36" fmla="*/ 187 w 480"/>
              <a:gd name="T37" fmla="*/ 393 h 1152"/>
              <a:gd name="T38" fmla="*/ 221 w 480"/>
              <a:gd name="T39" fmla="*/ 515 h 1152"/>
              <a:gd name="T40" fmla="*/ 205 w 480"/>
              <a:gd name="T41" fmla="*/ 660 h 1152"/>
              <a:gd name="T42" fmla="*/ 219 w 480"/>
              <a:gd name="T43" fmla="*/ 762 h 1152"/>
              <a:gd name="T44" fmla="*/ 201 w 480"/>
              <a:gd name="T45" fmla="*/ 856 h 1152"/>
              <a:gd name="T46" fmla="*/ 92 w 480"/>
              <a:gd name="T47" fmla="*/ 985 h 1152"/>
              <a:gd name="T48" fmla="*/ 35 w 480"/>
              <a:gd name="T49" fmla="*/ 1020 h 1152"/>
              <a:gd name="T50" fmla="*/ 29 w 480"/>
              <a:gd name="T51" fmla="*/ 1123 h 1152"/>
              <a:gd name="T52" fmla="*/ 85 w 480"/>
              <a:gd name="T53" fmla="*/ 1088 h 1152"/>
              <a:gd name="T54" fmla="*/ 112 w 480"/>
              <a:gd name="T55" fmla="*/ 1078 h 1152"/>
              <a:gd name="T56" fmla="*/ 256 w 480"/>
              <a:gd name="T57" fmla="*/ 931 h 1152"/>
              <a:gd name="T58" fmla="*/ 283 w 480"/>
              <a:gd name="T59" fmla="*/ 946 h 1152"/>
              <a:gd name="T60" fmla="*/ 275 w 480"/>
              <a:gd name="T61" fmla="*/ 1075 h 1152"/>
              <a:gd name="T62" fmla="*/ 277 w 480"/>
              <a:gd name="T63" fmla="*/ 1132 h 1152"/>
              <a:gd name="T64" fmla="*/ 346 w 480"/>
              <a:gd name="T65" fmla="*/ 1149 h 1152"/>
              <a:gd name="T66" fmla="*/ 349 w 480"/>
              <a:gd name="T67" fmla="*/ 1102 h 1152"/>
              <a:gd name="T68" fmla="*/ 365 w 480"/>
              <a:gd name="T69" fmla="*/ 992 h 1152"/>
              <a:gd name="T70" fmla="*/ 381 w 480"/>
              <a:gd name="T71" fmla="*/ 829 h 1152"/>
              <a:gd name="T72" fmla="*/ 389 w 480"/>
              <a:gd name="T73" fmla="*/ 664 h 1152"/>
              <a:gd name="T74" fmla="*/ 379 w 480"/>
              <a:gd name="T75" fmla="*/ 563 h 1152"/>
              <a:gd name="T76" fmla="*/ 354 w 480"/>
              <a:gd name="T77" fmla="*/ 427 h 1152"/>
              <a:gd name="T78" fmla="*/ 364 w 480"/>
              <a:gd name="T79" fmla="*/ 405 h 1152"/>
              <a:gd name="T80" fmla="*/ 387 w 480"/>
              <a:gd name="T81" fmla="*/ 384 h 1152"/>
              <a:gd name="T82" fmla="*/ 452 w 480"/>
              <a:gd name="T83" fmla="*/ 333 h 1152"/>
              <a:gd name="T84" fmla="*/ 472 w 480"/>
              <a:gd name="T85" fmla="*/ 275 h 1152"/>
              <a:gd name="T86" fmla="*/ 474 w 480"/>
              <a:gd name="T87" fmla="*/ 254 h 1152"/>
              <a:gd name="T88" fmla="*/ 429 w 480"/>
              <a:gd name="T89" fmla="*/ 275 h 1152"/>
              <a:gd name="T90" fmla="*/ 435 w 480"/>
              <a:gd name="T91" fmla="*/ 250 h 1152"/>
              <a:gd name="T92" fmla="*/ 429 w 480"/>
              <a:gd name="T93" fmla="*/ 275 h 1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80" h="1152">
                <a:moveTo>
                  <a:pt x="471" y="208"/>
                </a:moveTo>
                <a:cubicBezTo>
                  <a:pt x="463" y="198"/>
                  <a:pt x="456" y="191"/>
                  <a:pt x="449" y="188"/>
                </a:cubicBezTo>
                <a:cubicBezTo>
                  <a:pt x="443" y="184"/>
                  <a:pt x="441" y="183"/>
                  <a:pt x="438" y="182"/>
                </a:cubicBezTo>
                <a:cubicBezTo>
                  <a:pt x="435" y="181"/>
                  <a:pt x="430" y="179"/>
                  <a:pt x="427" y="177"/>
                </a:cubicBezTo>
                <a:cubicBezTo>
                  <a:pt x="424" y="175"/>
                  <a:pt x="416" y="167"/>
                  <a:pt x="402" y="167"/>
                </a:cubicBezTo>
                <a:cubicBezTo>
                  <a:pt x="387" y="167"/>
                  <a:pt x="389" y="169"/>
                  <a:pt x="386" y="170"/>
                </a:cubicBezTo>
                <a:cubicBezTo>
                  <a:pt x="383" y="171"/>
                  <a:pt x="382" y="170"/>
                  <a:pt x="377" y="165"/>
                </a:cubicBezTo>
                <a:cubicBezTo>
                  <a:pt x="371" y="160"/>
                  <a:pt x="374" y="159"/>
                  <a:pt x="370" y="150"/>
                </a:cubicBezTo>
                <a:cubicBezTo>
                  <a:pt x="367" y="142"/>
                  <a:pt x="354" y="145"/>
                  <a:pt x="357" y="155"/>
                </a:cubicBezTo>
                <a:cubicBezTo>
                  <a:pt x="358" y="159"/>
                  <a:pt x="358" y="159"/>
                  <a:pt x="358" y="159"/>
                </a:cubicBezTo>
                <a:cubicBezTo>
                  <a:pt x="48" y="5"/>
                  <a:pt x="48" y="5"/>
                  <a:pt x="48" y="5"/>
                </a:cubicBezTo>
                <a:cubicBezTo>
                  <a:pt x="48" y="5"/>
                  <a:pt x="38" y="0"/>
                  <a:pt x="27" y="8"/>
                </a:cubicBezTo>
                <a:cubicBezTo>
                  <a:pt x="16" y="17"/>
                  <a:pt x="0" y="37"/>
                  <a:pt x="8" y="50"/>
                </a:cubicBezTo>
                <a:cubicBezTo>
                  <a:pt x="16" y="64"/>
                  <a:pt x="25" y="53"/>
                  <a:pt x="34" y="37"/>
                </a:cubicBezTo>
                <a:cubicBezTo>
                  <a:pt x="42" y="22"/>
                  <a:pt x="32" y="17"/>
                  <a:pt x="41" y="15"/>
                </a:cubicBezTo>
                <a:cubicBezTo>
                  <a:pt x="49" y="13"/>
                  <a:pt x="58" y="20"/>
                  <a:pt x="70" y="27"/>
                </a:cubicBezTo>
                <a:cubicBezTo>
                  <a:pt x="82" y="34"/>
                  <a:pt x="364" y="176"/>
                  <a:pt x="364" y="176"/>
                </a:cubicBezTo>
                <a:cubicBezTo>
                  <a:pt x="364" y="176"/>
                  <a:pt x="375" y="200"/>
                  <a:pt x="380" y="211"/>
                </a:cubicBezTo>
                <a:cubicBezTo>
                  <a:pt x="385" y="222"/>
                  <a:pt x="393" y="226"/>
                  <a:pt x="393" y="226"/>
                </a:cubicBezTo>
                <a:cubicBezTo>
                  <a:pt x="393" y="226"/>
                  <a:pt x="392" y="269"/>
                  <a:pt x="389" y="278"/>
                </a:cubicBezTo>
                <a:cubicBezTo>
                  <a:pt x="385" y="288"/>
                  <a:pt x="375" y="329"/>
                  <a:pt x="369" y="330"/>
                </a:cubicBezTo>
                <a:cubicBezTo>
                  <a:pt x="362" y="331"/>
                  <a:pt x="321" y="326"/>
                  <a:pt x="313" y="326"/>
                </a:cubicBezTo>
                <a:cubicBezTo>
                  <a:pt x="304" y="326"/>
                  <a:pt x="291" y="323"/>
                  <a:pt x="291" y="323"/>
                </a:cubicBezTo>
                <a:cubicBezTo>
                  <a:pt x="291" y="323"/>
                  <a:pt x="293" y="307"/>
                  <a:pt x="290" y="303"/>
                </a:cubicBezTo>
                <a:cubicBezTo>
                  <a:pt x="287" y="299"/>
                  <a:pt x="281" y="297"/>
                  <a:pt x="283" y="294"/>
                </a:cubicBezTo>
                <a:cubicBezTo>
                  <a:pt x="285" y="292"/>
                  <a:pt x="289" y="287"/>
                  <a:pt x="283" y="283"/>
                </a:cubicBezTo>
                <a:cubicBezTo>
                  <a:pt x="276" y="280"/>
                  <a:pt x="272" y="270"/>
                  <a:pt x="271" y="264"/>
                </a:cubicBezTo>
                <a:cubicBezTo>
                  <a:pt x="269" y="258"/>
                  <a:pt x="269" y="256"/>
                  <a:pt x="269" y="256"/>
                </a:cubicBezTo>
                <a:cubicBezTo>
                  <a:pt x="269" y="256"/>
                  <a:pt x="296" y="246"/>
                  <a:pt x="296" y="234"/>
                </a:cubicBezTo>
                <a:cubicBezTo>
                  <a:pt x="296" y="222"/>
                  <a:pt x="290" y="220"/>
                  <a:pt x="281" y="223"/>
                </a:cubicBezTo>
                <a:cubicBezTo>
                  <a:pt x="272" y="225"/>
                  <a:pt x="249" y="232"/>
                  <a:pt x="249" y="232"/>
                </a:cubicBezTo>
                <a:cubicBezTo>
                  <a:pt x="249" y="232"/>
                  <a:pt x="222" y="213"/>
                  <a:pt x="187" y="229"/>
                </a:cubicBezTo>
                <a:cubicBezTo>
                  <a:pt x="151" y="246"/>
                  <a:pt x="153" y="291"/>
                  <a:pt x="172" y="315"/>
                </a:cubicBezTo>
                <a:cubicBezTo>
                  <a:pt x="172" y="315"/>
                  <a:pt x="175" y="319"/>
                  <a:pt x="181" y="319"/>
                </a:cubicBezTo>
                <a:cubicBezTo>
                  <a:pt x="181" y="319"/>
                  <a:pt x="192" y="335"/>
                  <a:pt x="195" y="338"/>
                </a:cubicBezTo>
                <a:cubicBezTo>
                  <a:pt x="198" y="340"/>
                  <a:pt x="197" y="340"/>
                  <a:pt x="191" y="345"/>
                </a:cubicBezTo>
                <a:cubicBezTo>
                  <a:pt x="184" y="349"/>
                  <a:pt x="181" y="356"/>
                  <a:pt x="186" y="364"/>
                </a:cubicBezTo>
                <a:cubicBezTo>
                  <a:pt x="191" y="371"/>
                  <a:pt x="195" y="374"/>
                  <a:pt x="187" y="393"/>
                </a:cubicBezTo>
                <a:cubicBezTo>
                  <a:pt x="178" y="411"/>
                  <a:pt x="184" y="426"/>
                  <a:pt x="192" y="447"/>
                </a:cubicBezTo>
                <a:cubicBezTo>
                  <a:pt x="201" y="467"/>
                  <a:pt x="220" y="496"/>
                  <a:pt x="221" y="515"/>
                </a:cubicBezTo>
                <a:cubicBezTo>
                  <a:pt x="221" y="533"/>
                  <a:pt x="224" y="595"/>
                  <a:pt x="220" y="607"/>
                </a:cubicBezTo>
                <a:cubicBezTo>
                  <a:pt x="220" y="607"/>
                  <a:pt x="205" y="637"/>
                  <a:pt x="205" y="660"/>
                </a:cubicBezTo>
                <a:cubicBezTo>
                  <a:pt x="205" y="682"/>
                  <a:pt x="198" y="723"/>
                  <a:pt x="203" y="736"/>
                </a:cubicBezTo>
                <a:cubicBezTo>
                  <a:pt x="207" y="749"/>
                  <a:pt x="219" y="749"/>
                  <a:pt x="219" y="762"/>
                </a:cubicBezTo>
                <a:cubicBezTo>
                  <a:pt x="219" y="774"/>
                  <a:pt x="220" y="818"/>
                  <a:pt x="211" y="830"/>
                </a:cubicBezTo>
                <a:cubicBezTo>
                  <a:pt x="202" y="841"/>
                  <a:pt x="210" y="853"/>
                  <a:pt x="201" y="856"/>
                </a:cubicBezTo>
                <a:cubicBezTo>
                  <a:pt x="192" y="858"/>
                  <a:pt x="190" y="860"/>
                  <a:pt x="180" y="873"/>
                </a:cubicBezTo>
                <a:cubicBezTo>
                  <a:pt x="171" y="887"/>
                  <a:pt x="99" y="984"/>
                  <a:pt x="92" y="985"/>
                </a:cubicBezTo>
                <a:cubicBezTo>
                  <a:pt x="85" y="985"/>
                  <a:pt x="70" y="990"/>
                  <a:pt x="60" y="993"/>
                </a:cubicBezTo>
                <a:cubicBezTo>
                  <a:pt x="50" y="996"/>
                  <a:pt x="35" y="1004"/>
                  <a:pt x="35" y="1020"/>
                </a:cubicBezTo>
                <a:cubicBezTo>
                  <a:pt x="35" y="1036"/>
                  <a:pt x="36" y="1045"/>
                  <a:pt x="27" y="1061"/>
                </a:cubicBezTo>
                <a:cubicBezTo>
                  <a:pt x="19" y="1078"/>
                  <a:pt x="16" y="1104"/>
                  <a:pt x="29" y="1123"/>
                </a:cubicBezTo>
                <a:cubicBezTo>
                  <a:pt x="43" y="1142"/>
                  <a:pt x="67" y="1138"/>
                  <a:pt x="74" y="1130"/>
                </a:cubicBezTo>
                <a:cubicBezTo>
                  <a:pt x="81" y="1122"/>
                  <a:pt x="75" y="1098"/>
                  <a:pt x="85" y="1088"/>
                </a:cubicBezTo>
                <a:cubicBezTo>
                  <a:pt x="95" y="1078"/>
                  <a:pt x="97" y="1075"/>
                  <a:pt x="97" y="1075"/>
                </a:cubicBezTo>
                <a:cubicBezTo>
                  <a:pt x="97" y="1075"/>
                  <a:pt x="104" y="1082"/>
                  <a:pt x="112" y="1078"/>
                </a:cubicBezTo>
                <a:cubicBezTo>
                  <a:pt x="119" y="1075"/>
                  <a:pt x="173" y="1023"/>
                  <a:pt x="191" y="1011"/>
                </a:cubicBezTo>
                <a:cubicBezTo>
                  <a:pt x="208" y="999"/>
                  <a:pt x="243" y="951"/>
                  <a:pt x="256" y="931"/>
                </a:cubicBezTo>
                <a:cubicBezTo>
                  <a:pt x="269" y="910"/>
                  <a:pt x="282" y="888"/>
                  <a:pt x="287" y="888"/>
                </a:cubicBezTo>
                <a:cubicBezTo>
                  <a:pt x="287" y="888"/>
                  <a:pt x="287" y="929"/>
                  <a:pt x="283" y="946"/>
                </a:cubicBezTo>
                <a:cubicBezTo>
                  <a:pt x="279" y="964"/>
                  <a:pt x="278" y="996"/>
                  <a:pt x="278" y="1020"/>
                </a:cubicBezTo>
                <a:cubicBezTo>
                  <a:pt x="278" y="1045"/>
                  <a:pt x="280" y="1053"/>
                  <a:pt x="275" y="1075"/>
                </a:cubicBezTo>
                <a:cubicBezTo>
                  <a:pt x="271" y="1096"/>
                  <a:pt x="273" y="1122"/>
                  <a:pt x="274" y="1124"/>
                </a:cubicBezTo>
                <a:cubicBezTo>
                  <a:pt x="275" y="1126"/>
                  <a:pt x="277" y="1128"/>
                  <a:pt x="277" y="1132"/>
                </a:cubicBezTo>
                <a:cubicBezTo>
                  <a:pt x="278" y="1136"/>
                  <a:pt x="272" y="1147"/>
                  <a:pt x="293" y="1149"/>
                </a:cubicBezTo>
                <a:cubicBezTo>
                  <a:pt x="293" y="1149"/>
                  <a:pt x="336" y="1152"/>
                  <a:pt x="346" y="1149"/>
                </a:cubicBezTo>
                <a:cubicBezTo>
                  <a:pt x="356" y="1146"/>
                  <a:pt x="337" y="1137"/>
                  <a:pt x="338" y="1126"/>
                </a:cubicBezTo>
                <a:cubicBezTo>
                  <a:pt x="340" y="1115"/>
                  <a:pt x="342" y="1107"/>
                  <a:pt x="349" y="1102"/>
                </a:cubicBezTo>
                <a:cubicBezTo>
                  <a:pt x="356" y="1097"/>
                  <a:pt x="356" y="1082"/>
                  <a:pt x="356" y="1059"/>
                </a:cubicBezTo>
                <a:cubicBezTo>
                  <a:pt x="356" y="1037"/>
                  <a:pt x="361" y="999"/>
                  <a:pt x="365" y="992"/>
                </a:cubicBezTo>
                <a:cubicBezTo>
                  <a:pt x="368" y="986"/>
                  <a:pt x="377" y="964"/>
                  <a:pt x="378" y="915"/>
                </a:cubicBezTo>
                <a:cubicBezTo>
                  <a:pt x="379" y="867"/>
                  <a:pt x="376" y="840"/>
                  <a:pt x="381" y="829"/>
                </a:cubicBezTo>
                <a:cubicBezTo>
                  <a:pt x="385" y="818"/>
                  <a:pt x="395" y="796"/>
                  <a:pt x="396" y="775"/>
                </a:cubicBezTo>
                <a:cubicBezTo>
                  <a:pt x="397" y="754"/>
                  <a:pt x="394" y="677"/>
                  <a:pt x="389" y="664"/>
                </a:cubicBezTo>
                <a:cubicBezTo>
                  <a:pt x="385" y="650"/>
                  <a:pt x="377" y="626"/>
                  <a:pt x="372" y="619"/>
                </a:cubicBezTo>
                <a:cubicBezTo>
                  <a:pt x="367" y="612"/>
                  <a:pt x="376" y="586"/>
                  <a:pt x="379" y="563"/>
                </a:cubicBezTo>
                <a:cubicBezTo>
                  <a:pt x="381" y="540"/>
                  <a:pt x="382" y="498"/>
                  <a:pt x="375" y="479"/>
                </a:cubicBezTo>
                <a:cubicBezTo>
                  <a:pt x="367" y="461"/>
                  <a:pt x="354" y="427"/>
                  <a:pt x="354" y="427"/>
                </a:cubicBezTo>
                <a:cubicBezTo>
                  <a:pt x="365" y="420"/>
                  <a:pt x="365" y="420"/>
                  <a:pt x="365" y="420"/>
                </a:cubicBezTo>
                <a:cubicBezTo>
                  <a:pt x="364" y="405"/>
                  <a:pt x="364" y="405"/>
                  <a:pt x="364" y="405"/>
                </a:cubicBezTo>
                <a:cubicBezTo>
                  <a:pt x="384" y="400"/>
                  <a:pt x="384" y="400"/>
                  <a:pt x="384" y="400"/>
                </a:cubicBezTo>
                <a:cubicBezTo>
                  <a:pt x="387" y="384"/>
                  <a:pt x="387" y="384"/>
                  <a:pt x="387" y="384"/>
                </a:cubicBezTo>
                <a:cubicBezTo>
                  <a:pt x="387" y="384"/>
                  <a:pt x="410" y="378"/>
                  <a:pt x="423" y="373"/>
                </a:cubicBezTo>
                <a:cubicBezTo>
                  <a:pt x="437" y="367"/>
                  <a:pt x="440" y="355"/>
                  <a:pt x="452" y="333"/>
                </a:cubicBezTo>
                <a:cubicBezTo>
                  <a:pt x="463" y="312"/>
                  <a:pt x="467" y="278"/>
                  <a:pt x="467" y="278"/>
                </a:cubicBezTo>
                <a:cubicBezTo>
                  <a:pt x="472" y="275"/>
                  <a:pt x="472" y="275"/>
                  <a:pt x="472" y="275"/>
                </a:cubicBezTo>
                <a:cubicBezTo>
                  <a:pt x="472" y="258"/>
                  <a:pt x="472" y="258"/>
                  <a:pt x="472" y="258"/>
                </a:cubicBezTo>
                <a:cubicBezTo>
                  <a:pt x="474" y="254"/>
                  <a:pt x="474" y="254"/>
                  <a:pt x="474" y="254"/>
                </a:cubicBezTo>
                <a:cubicBezTo>
                  <a:pt x="474" y="254"/>
                  <a:pt x="480" y="219"/>
                  <a:pt x="471" y="208"/>
                </a:cubicBezTo>
                <a:close/>
                <a:moveTo>
                  <a:pt x="429" y="275"/>
                </a:moveTo>
                <a:cubicBezTo>
                  <a:pt x="429" y="274"/>
                  <a:pt x="428" y="246"/>
                  <a:pt x="428" y="246"/>
                </a:cubicBezTo>
                <a:cubicBezTo>
                  <a:pt x="435" y="250"/>
                  <a:pt x="435" y="250"/>
                  <a:pt x="435" y="250"/>
                </a:cubicBezTo>
                <a:cubicBezTo>
                  <a:pt x="435" y="250"/>
                  <a:pt x="436" y="264"/>
                  <a:pt x="436" y="267"/>
                </a:cubicBezTo>
                <a:cubicBezTo>
                  <a:pt x="436" y="271"/>
                  <a:pt x="430" y="278"/>
                  <a:pt x="429" y="27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55105955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148BB5FF-A161-453D-A4C4-7F66F8E6C1AF}"/>
              </a:ext>
            </a:extLst>
          </p:cNvPr>
          <p:cNvSpPr>
            <a:spLocks noGrp="1"/>
          </p:cNvSpPr>
          <p:nvPr>
            <p:ph type="title"/>
          </p:nvPr>
        </p:nvSpPr>
        <p:spPr/>
        <p:txBody>
          <a:bodyPr>
            <a:normAutofit/>
          </a:bodyPr>
          <a:lstStyle/>
          <a:p>
            <a:r>
              <a:rPr lang="zh-CN" altLang="zh-CN" sz="2800" kern="1200" dirty="0">
                <a:solidFill>
                  <a:schemeClr val="tx1"/>
                </a:solidFill>
                <a:effectLst/>
                <a:latin typeface="微软雅黑" panose="020B0503020204020204" pitchFamily="34" charset="-122"/>
                <a:ea typeface="微软雅黑" panose="020B0503020204020204" pitchFamily="34" charset="-122"/>
                <a:cs typeface="+mj-cs"/>
              </a:rPr>
              <a:t>四、大学生健康管理的实施步骤</a:t>
            </a:r>
            <a:r>
              <a:rPr lang="en-US" altLang="zh-CN" dirty="0"/>
              <a:t/>
            </a:r>
            <a:br>
              <a:rPr lang="en-US" altLang="zh-CN" dirty="0"/>
            </a:br>
            <a:r>
              <a:rPr lang="en-US" altLang="zh-CN" sz="2000" b="1" kern="1200" dirty="0">
                <a:solidFill>
                  <a:schemeClr val="tx1"/>
                </a:solidFill>
                <a:effectLst/>
                <a:latin typeface="微软雅黑" panose="020B0503020204020204" pitchFamily="34" charset="-122"/>
                <a:ea typeface="微软雅黑" panose="020B0503020204020204" pitchFamily="34" charset="-122"/>
                <a:cs typeface="+mj-cs"/>
              </a:rPr>
              <a:t>1.</a:t>
            </a:r>
            <a:r>
              <a:rPr lang="zh-CN" altLang="zh-CN" sz="2000" b="1" kern="1200" dirty="0">
                <a:solidFill>
                  <a:schemeClr val="tx1"/>
                </a:solidFill>
                <a:effectLst/>
                <a:latin typeface="微软雅黑" panose="020B0503020204020204" pitchFamily="34" charset="-122"/>
                <a:ea typeface="微软雅黑" panose="020B0503020204020204" pitchFamily="34" charset="-122"/>
                <a:cs typeface="+mj-cs"/>
              </a:rPr>
              <a:t>大学生健康信息收集及评价。</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r>
            <a:b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b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收集包括入学和毕业健康体检、校医院常见疾病和传染病诊治记录与大学生心理咨询室的咨询记录等各种健康信息，并查阅大量近年来相关的研究资料。然后根据所收集的大学生健康信息，用数学模型对大学生健康状况及未来患病或死亡的危险性进行量化评估。</a:t>
            </a:r>
          </a:p>
          <a:p>
            <a:r>
              <a:rPr lang="en-US" altLang="zh-CN" sz="2000" b="1" kern="1200" dirty="0">
                <a:solidFill>
                  <a:schemeClr val="tx1"/>
                </a:solidFill>
                <a:effectLst/>
                <a:latin typeface="微软雅黑" panose="020B0503020204020204" pitchFamily="34" charset="-122"/>
                <a:ea typeface="微软雅黑" panose="020B0503020204020204" pitchFamily="34" charset="-122"/>
                <a:cs typeface="+mj-cs"/>
              </a:rPr>
              <a:t>2.</a:t>
            </a:r>
            <a:r>
              <a:rPr lang="zh-CN" altLang="zh-CN" sz="2000" b="1" kern="1200" dirty="0">
                <a:solidFill>
                  <a:schemeClr val="tx1"/>
                </a:solidFill>
                <a:effectLst/>
                <a:latin typeface="微软雅黑" panose="020B0503020204020204" pitchFamily="34" charset="-122"/>
                <a:ea typeface="微软雅黑" panose="020B0503020204020204" pitchFamily="34" charset="-122"/>
                <a:cs typeface="+mj-cs"/>
              </a:rPr>
              <a:t>制订群体和个体的健康干预措施，即健康干预</a:t>
            </a:r>
          </a:p>
          <a:p>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1</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）大学生健康干预的基本内容：</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r>
            <a:b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b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①通过对生活方式的管理，改变不良生活方式。健康的生活方式包括了合理饮食、戒烟限酒、适量运动、心理平衡。</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r>
            <a:b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b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②需求管理。包括一些基本的保健常识，各种保健方法的介绍。</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r>
            <a:b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b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③特殊疾病管理，包括学生的自我保健服务，帮助他们更好地使用医疗服务来管理自己的小病，帮助他们认识自身的疾病，增强治疗的信心，促进疾病的康复。</a:t>
            </a:r>
          </a:p>
          <a:p>
            <a:endParaRPr lang="zh-CN" altLang="en-US" dirty="0"/>
          </a:p>
        </p:txBody>
      </p:sp>
      <p:sp>
        <p:nvSpPr>
          <p:cNvPr id="3" name="矩形 2">
            <a:extLst>
              <a:ext uri="{FF2B5EF4-FFF2-40B4-BE49-F238E27FC236}">
                <a16:creationId xmlns="" xmlns:a16="http://schemas.microsoft.com/office/drawing/2014/main" id="{941BE183-9A20-42DA-A596-6AED4F8F3A78}"/>
              </a:ext>
            </a:extLst>
          </p:cNvPr>
          <p:cNvSpPr/>
          <p:nvPr/>
        </p:nvSpPr>
        <p:spPr>
          <a:xfrm>
            <a:off x="0" y="1960271"/>
            <a:ext cx="538620" cy="2808312"/>
          </a:xfrm>
          <a:prstGeom prst="rect">
            <a:avLst/>
          </a:prstGeom>
          <a:solidFill>
            <a:srgbClr val="F6A514">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5571567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A8DD727-D514-4BB5-ACFF-0C771CED18FD}"/>
              </a:ext>
            </a:extLst>
          </p:cNvPr>
          <p:cNvSpPr>
            <a:spLocks noGrp="1"/>
          </p:cNvSpPr>
          <p:nvPr>
            <p:ph type="title"/>
          </p:nvPr>
        </p:nvSpPr>
        <p:spPr/>
        <p:txBody>
          <a:bodyPr/>
          <a:lstStyle/>
          <a:p>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2</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）大学生健康干预的方法：</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r>
            <a:b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b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大学生健康管理的方法是在大学生健康教育的基础上积极开展的。</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r>
            <a:b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b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①向新入学的大学生发放健康管理手册。</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r>
            <a:b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b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②开设健康管理选修课，包括大学生健康教育、环境健康教育，营养与健康等课程。</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r>
            <a:b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b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③校医院定期进行多发病、常见病和传染病健康管理知识讲座，并进行各种形式的师生健康座谈会。</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r>
            <a:b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b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④发展学生健康社团，如卫生保健协会，做健康知识宣传。⑤通过校内网页宣传预防保健知识。</a:t>
            </a:r>
          </a:p>
          <a:p>
            <a:endParaRPr lang="zh-CN" altLang="en-US" dirty="0"/>
          </a:p>
        </p:txBody>
      </p:sp>
      <p:sp>
        <p:nvSpPr>
          <p:cNvPr id="3" name="矩形 2">
            <a:extLst>
              <a:ext uri="{FF2B5EF4-FFF2-40B4-BE49-F238E27FC236}">
                <a16:creationId xmlns="" xmlns:a16="http://schemas.microsoft.com/office/drawing/2014/main" id="{C56C86FC-CAE7-47D7-A8E3-5ED9DA0D790E}"/>
              </a:ext>
            </a:extLst>
          </p:cNvPr>
          <p:cNvSpPr/>
          <p:nvPr/>
        </p:nvSpPr>
        <p:spPr>
          <a:xfrm>
            <a:off x="0" y="1960271"/>
            <a:ext cx="538620" cy="2808312"/>
          </a:xfrm>
          <a:prstGeom prst="rect">
            <a:avLst/>
          </a:prstGeom>
          <a:solidFill>
            <a:srgbClr val="F6A514">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6198610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669BE764-CD36-45D3-B717-D8CF46C37481}"/>
              </a:ext>
            </a:extLst>
          </p:cNvPr>
          <p:cNvSpPr>
            <a:spLocks noGrp="1"/>
          </p:cNvSpPr>
          <p:nvPr>
            <p:ph type="title"/>
          </p:nvPr>
        </p:nvSpPr>
        <p:spPr/>
        <p:txBody>
          <a:bodyPr/>
          <a:lstStyle/>
          <a:p>
            <a:r>
              <a:rPr lang="zh-CN" altLang="zh-CN" dirty="0"/>
              <a:t>（</a:t>
            </a:r>
            <a:r>
              <a:rPr lang="en-US" altLang="zh-CN" dirty="0"/>
              <a:t>3</a:t>
            </a:r>
            <a:r>
              <a:rPr lang="zh-CN" altLang="zh-CN" dirty="0"/>
              <a:t>）大学生健康管理的评估。</a:t>
            </a:r>
            <a:r>
              <a:rPr lang="en-US" altLang="zh-CN" dirty="0"/>
              <a:t/>
            </a:r>
            <a:br>
              <a:rPr lang="en-US" altLang="zh-CN" dirty="0"/>
            </a:br>
            <a:r>
              <a:rPr lang="en-US" altLang="zh-CN" dirty="0"/>
              <a:t>       </a:t>
            </a:r>
            <a:r>
              <a:rPr lang="zh-CN" altLang="zh-CN" dirty="0"/>
              <a:t>大学生健康管理是一个长期的、连续不断的、周而复始的过程。通过流行病学调查，收集大学生的健康状况信息，对社会的适应状况信息和医疗支出费用信息等，运用相应的数学模型对资料进行量化评估，对实施健康干预效果进行评价，并反馈调整干预措施。</a:t>
            </a:r>
            <a:br>
              <a:rPr lang="zh-CN" altLang="zh-CN" dirty="0"/>
            </a:br>
            <a:r>
              <a:rPr lang="en-US" altLang="zh-CN" dirty="0"/>
              <a:t>       </a:t>
            </a:r>
            <a:r>
              <a:rPr lang="zh-CN" altLang="zh-CN" dirty="0"/>
              <a:t>大学生健康管理是一个刚刚起步的研究领域，健康管理以其预防控制健康危险因素，减少或防止疾病的发生，投入少效益高和个性化的服务而茁壮成长。随着我国高校规模的扩大，健康管理对促进大学生心理和生理健康，让他们树立正确的疾病意识，对自我的健康进行管理有重要的意义。</a:t>
            </a:r>
            <a:endParaRPr lang="zh-CN" altLang="en-US" dirty="0"/>
          </a:p>
        </p:txBody>
      </p:sp>
      <p:sp>
        <p:nvSpPr>
          <p:cNvPr id="3" name="矩形 2">
            <a:extLst>
              <a:ext uri="{FF2B5EF4-FFF2-40B4-BE49-F238E27FC236}">
                <a16:creationId xmlns="" xmlns:a16="http://schemas.microsoft.com/office/drawing/2014/main" id="{AB8F8D0E-D166-4EC1-ADDA-A199D1ED29A7}"/>
              </a:ext>
            </a:extLst>
          </p:cNvPr>
          <p:cNvSpPr/>
          <p:nvPr/>
        </p:nvSpPr>
        <p:spPr>
          <a:xfrm>
            <a:off x="0" y="1960271"/>
            <a:ext cx="538620" cy="2808312"/>
          </a:xfrm>
          <a:prstGeom prst="rect">
            <a:avLst/>
          </a:prstGeom>
          <a:solidFill>
            <a:srgbClr val="F6A514">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7473775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Administrator\Desktop\67.jpg">
            <a:extLst>
              <a:ext uri="{FF2B5EF4-FFF2-40B4-BE49-F238E27FC236}">
                <a16:creationId xmlns="" xmlns:a16="http://schemas.microsoft.com/office/drawing/2014/main" id="{EDBF6840-2FA7-46B8-B943-1EA01A92818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12192001"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a:extLst>
              <a:ext uri="{FF2B5EF4-FFF2-40B4-BE49-F238E27FC236}">
                <a16:creationId xmlns="" xmlns:a16="http://schemas.microsoft.com/office/drawing/2014/main" id="{D0A6B1E5-2F81-4B01-8AA9-6690DD0830D7}"/>
              </a:ext>
            </a:extLst>
          </p:cNvPr>
          <p:cNvSpPr/>
          <p:nvPr/>
        </p:nvSpPr>
        <p:spPr>
          <a:xfrm>
            <a:off x="-1" y="1764476"/>
            <a:ext cx="12190413" cy="2808312"/>
          </a:xfrm>
          <a:prstGeom prst="rect">
            <a:avLst/>
          </a:prstGeom>
          <a:solidFill>
            <a:srgbClr val="00A2A4">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a:extLst>
              <a:ext uri="{FF2B5EF4-FFF2-40B4-BE49-F238E27FC236}">
                <a16:creationId xmlns="" xmlns:a16="http://schemas.microsoft.com/office/drawing/2014/main" id="{4A5DA4D5-C2C6-4B1B-BE12-BD8C167D49D3}"/>
              </a:ext>
            </a:extLst>
          </p:cNvPr>
          <p:cNvSpPr>
            <a:spLocks noGrp="1"/>
          </p:cNvSpPr>
          <p:nvPr>
            <p:ph type="title"/>
          </p:nvPr>
        </p:nvSpPr>
        <p:spPr/>
        <p:txBody>
          <a:bodyPr>
            <a:normAutofit/>
          </a:bodyPr>
          <a:lstStyle/>
          <a:p>
            <a:r>
              <a:rPr lang="zh-CN" altLang="en-US" sz="5400" b="1" dirty="0" smtClean="0">
                <a:solidFill>
                  <a:schemeClr val="bg1"/>
                </a:solidFill>
              </a:rPr>
              <a:t>谢谢！</a:t>
            </a:r>
            <a:endParaRPr lang="zh-CN" altLang="en-US" sz="5400" b="1" dirty="0">
              <a:solidFill>
                <a:schemeClr val="bg1"/>
              </a:solidFill>
            </a:endParaRPr>
          </a:p>
        </p:txBody>
      </p:sp>
    </p:spTree>
    <p:extLst>
      <p:ext uri="{BB962C8B-B14F-4D97-AF65-F5344CB8AC3E}">
        <p14:creationId xmlns:p14="http://schemas.microsoft.com/office/powerpoint/2010/main" val="8776543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2E2CE144-6B57-4FD5-BE73-8D1A71BFF35C}"/>
              </a:ext>
            </a:extLst>
          </p:cNvPr>
          <p:cNvSpPr>
            <a:spLocks noGrp="1"/>
          </p:cNvSpPr>
          <p:nvPr>
            <p:ph type="title"/>
          </p:nvPr>
        </p:nvSpPr>
        <p:spPr/>
        <p:txBody>
          <a:bodyPr>
            <a:normAutofit/>
          </a:bodyPr>
          <a:lstStyle/>
          <a:p>
            <a:r>
              <a:rPr lang="en-US" altLang="zh-CN" dirty="0"/>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③是使个体能够有效的同周围世界打交道的一种人格（</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Barfield</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Burlingame</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1974</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b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b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④是个体对特定环境作出反应的一种心态。</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r>
            <a:b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b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⑤是个体对自己的行为影响成绩所持的有效或无效的感觉（</a:t>
            </a:r>
            <a:r>
              <a:rPr lang="en-US" altLang="zh-CN" sz="2000" kern="1200" dirty="0" err="1">
                <a:solidFill>
                  <a:schemeClr val="tx1"/>
                </a:solidFill>
                <a:effectLst/>
                <a:latin typeface="微软雅黑" panose="020B0503020204020204" pitchFamily="34" charset="-122"/>
                <a:ea typeface="微软雅黑" panose="020B0503020204020204" pitchFamily="34" charset="-122"/>
                <a:cs typeface="+mj-cs"/>
              </a:rPr>
              <a:t>C.Midgley</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r>
            <a:b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b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⑥是个人对自己所从事某种工作所具能力以及对该工作可能做到地步的一种主观评价（张春兴，</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1991</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r>
            <a:b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b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⑦是个体对自己能够进行某一行为的实施能力的推测或判断，它意味着人是否确信自己能够成功地进行带来某一结果的行为（周国韬、戚立夫，</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1993</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r>
            <a:b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b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⑧是个体对自己所采取的行为影响行为结果所持的有效或无效的自我体验（杨心德，</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1993</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r>
            <a:b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b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⑨是个体对自己能否胜任某项活动的自信程度（董奇等，</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1996</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a:t>
            </a:r>
          </a:p>
          <a:p>
            <a:endParaRPr lang="zh-CN" altLang="en-US" dirty="0"/>
          </a:p>
        </p:txBody>
      </p:sp>
      <p:sp>
        <p:nvSpPr>
          <p:cNvPr id="4" name="矩形 3">
            <a:extLst>
              <a:ext uri="{FF2B5EF4-FFF2-40B4-BE49-F238E27FC236}">
                <a16:creationId xmlns="" xmlns:a16="http://schemas.microsoft.com/office/drawing/2014/main" id="{9C0A55F9-E2B8-430F-8651-BF881F42EFCD}"/>
              </a:ext>
            </a:extLst>
          </p:cNvPr>
          <p:cNvSpPr/>
          <p:nvPr/>
        </p:nvSpPr>
        <p:spPr>
          <a:xfrm>
            <a:off x="0" y="1960271"/>
            <a:ext cx="538620" cy="2808312"/>
          </a:xfrm>
          <a:prstGeom prst="rect">
            <a:avLst/>
          </a:prstGeom>
          <a:solidFill>
            <a:srgbClr val="F6A514">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485361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CAE7EDC-2CE2-4455-A5BA-12FBFE105A9B}"/>
              </a:ext>
            </a:extLst>
          </p:cNvPr>
          <p:cNvSpPr>
            <a:spLocks noGrp="1"/>
          </p:cNvSpPr>
          <p:nvPr>
            <p:ph type="title"/>
          </p:nvPr>
        </p:nvSpPr>
        <p:spPr/>
        <p:txBody>
          <a:bodyPr>
            <a:normAutofit/>
          </a:bodyPr>
          <a:lstStyle/>
          <a:p>
            <a:r>
              <a:rPr lang="en-US" altLang="zh-CN" sz="2000" b="1" kern="1200" dirty="0">
                <a:solidFill>
                  <a:schemeClr val="tx1"/>
                </a:solidFill>
                <a:effectLst/>
                <a:latin typeface="微软雅黑" panose="020B0503020204020204" pitchFamily="34" charset="-122"/>
                <a:ea typeface="微软雅黑" panose="020B0503020204020204" pitchFamily="34" charset="-122"/>
                <a:cs typeface="+mj-cs"/>
              </a:rPr>
              <a:t>2.</a:t>
            </a:r>
            <a:r>
              <a:rPr lang="zh-CN" altLang="zh-CN" sz="2000" b="1" kern="1200" dirty="0">
                <a:solidFill>
                  <a:schemeClr val="tx1"/>
                </a:solidFill>
                <a:effectLst/>
                <a:latin typeface="微软雅黑" panose="020B0503020204020204" pitchFamily="34" charset="-122"/>
                <a:ea typeface="微软雅黑" panose="020B0503020204020204" pitchFamily="34" charset="-122"/>
                <a:cs typeface="+mj-cs"/>
              </a:rPr>
              <a:t>自我效能感的信息来源</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自我效能感作为个体对自己与环境发生相互作用效验的主体自我判断，不是凭空作出的，而要以一定的经验或信息为依据，自我效能感正是通过对这些信息的认知加工而形成的。建构自我效能感主要有四个信息来源：</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r>
            <a:b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b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①作为能力指标的动作性掌握经验，即个体对自己实际活动的成就水平的感知。</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r>
            <a:b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b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②通过能力传递及与他人成就比较而改变效能信念的替代经验，即个体能够通过观察他人的行为获得关于自我可能性的认识。</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r>
            <a:b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b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③使个体知道自己拥有某些能力的言语说服及其他类似的社会影响。</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r>
            <a:b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b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④一定程度上人们用于判断自己能力、力量和机能障碍脆弱性的身体和情绪状态。</a:t>
            </a:r>
          </a:p>
          <a:p>
            <a:endParaRPr lang="zh-CN" altLang="en-US" dirty="0"/>
          </a:p>
        </p:txBody>
      </p:sp>
      <p:sp>
        <p:nvSpPr>
          <p:cNvPr id="3" name="矩形 2">
            <a:extLst>
              <a:ext uri="{FF2B5EF4-FFF2-40B4-BE49-F238E27FC236}">
                <a16:creationId xmlns="" xmlns:a16="http://schemas.microsoft.com/office/drawing/2014/main" id="{49B9151F-BA7A-4B5C-8EF3-DE1D6C783090}"/>
              </a:ext>
            </a:extLst>
          </p:cNvPr>
          <p:cNvSpPr/>
          <p:nvPr/>
        </p:nvSpPr>
        <p:spPr>
          <a:xfrm>
            <a:off x="0" y="1960271"/>
            <a:ext cx="538620" cy="2808312"/>
          </a:xfrm>
          <a:prstGeom prst="rect">
            <a:avLst/>
          </a:prstGeom>
          <a:solidFill>
            <a:srgbClr val="F6A514">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309210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E2B00D58-DAB0-420F-9CB2-DE2AC0FC19C0}"/>
              </a:ext>
            </a:extLst>
          </p:cNvPr>
          <p:cNvSpPr>
            <a:spLocks noGrp="1"/>
          </p:cNvSpPr>
          <p:nvPr>
            <p:ph type="title"/>
          </p:nvPr>
        </p:nvSpPr>
        <p:spPr/>
        <p:txBody>
          <a:bodyPr>
            <a:normAutofit/>
          </a:bodyPr>
          <a:lstStyle/>
          <a:p>
            <a:r>
              <a:rPr lang="zh-CN" altLang="zh-CN" sz="2000" b="1" kern="1200" dirty="0">
                <a:solidFill>
                  <a:schemeClr val="tx1"/>
                </a:solidFill>
                <a:effectLst/>
                <a:latin typeface="微软雅黑" panose="020B0503020204020204" pitchFamily="34" charset="-122"/>
                <a:ea typeface="微软雅黑" panose="020B0503020204020204" pitchFamily="34" charset="-122"/>
                <a:cs typeface="+mj-cs"/>
              </a:rPr>
              <a:t>二、自我效能感的作用</a:t>
            </a:r>
          </a:p>
          <a:p>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自我效能感会对后续行为产生多方面的影响，主要表现在四个方面：</a:t>
            </a:r>
          </a:p>
          <a:p>
            <a:endParaRPr lang="zh-CN" altLang="en-US" dirty="0"/>
          </a:p>
        </p:txBody>
      </p:sp>
      <p:sp>
        <p:nvSpPr>
          <p:cNvPr id="3" name="矩形 2">
            <a:extLst>
              <a:ext uri="{FF2B5EF4-FFF2-40B4-BE49-F238E27FC236}">
                <a16:creationId xmlns="" xmlns:a16="http://schemas.microsoft.com/office/drawing/2014/main" id="{E3BC774C-846E-4699-9F4E-39517AE7F9C0}"/>
              </a:ext>
            </a:extLst>
          </p:cNvPr>
          <p:cNvSpPr/>
          <p:nvPr/>
        </p:nvSpPr>
        <p:spPr>
          <a:xfrm>
            <a:off x="0" y="1960271"/>
            <a:ext cx="538620" cy="2808312"/>
          </a:xfrm>
          <a:prstGeom prst="rect">
            <a:avLst/>
          </a:prstGeom>
          <a:solidFill>
            <a:srgbClr val="F6A514">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 xmlns:a16="http://schemas.microsoft.com/office/drawing/2014/main" id="{AD94DB57-FCFF-4C9C-B1F1-4CFD0EB34247}"/>
              </a:ext>
            </a:extLst>
          </p:cNvPr>
          <p:cNvSpPr/>
          <p:nvPr/>
        </p:nvSpPr>
        <p:spPr>
          <a:xfrm>
            <a:off x="4885176" y="2693416"/>
            <a:ext cx="2088232" cy="2088232"/>
          </a:xfrm>
          <a:prstGeom prst="ellipse">
            <a:avLst/>
          </a:prstGeom>
          <a:noFill/>
          <a:ln w="28575">
            <a:solidFill>
              <a:srgbClr val="00A2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solidFill>
                  <a:schemeClr val="tx1"/>
                </a:solidFill>
                <a:latin typeface="微软雅黑" panose="020B0503020204020204" pitchFamily="34" charset="-122"/>
                <a:ea typeface="微软雅黑" panose="020B0503020204020204" pitchFamily="34" charset="-122"/>
              </a:rPr>
              <a:t>影</a:t>
            </a:r>
            <a:endParaRPr lang="en-US" altLang="zh-CN" sz="4400" dirty="0">
              <a:solidFill>
                <a:schemeClr val="tx1"/>
              </a:solidFill>
              <a:latin typeface="微软雅黑" panose="020B0503020204020204" pitchFamily="34" charset="-122"/>
              <a:ea typeface="微软雅黑" panose="020B0503020204020204" pitchFamily="34" charset="-122"/>
            </a:endParaRPr>
          </a:p>
          <a:p>
            <a:pPr algn="ctr"/>
            <a:r>
              <a:rPr lang="zh-CN" altLang="en-US" sz="4400" dirty="0">
                <a:solidFill>
                  <a:schemeClr val="tx1"/>
                </a:solidFill>
                <a:latin typeface="微软雅黑" panose="020B0503020204020204" pitchFamily="34" charset="-122"/>
                <a:ea typeface="微软雅黑" panose="020B0503020204020204" pitchFamily="34" charset="-122"/>
              </a:rPr>
              <a:t>响</a:t>
            </a:r>
          </a:p>
        </p:txBody>
      </p:sp>
      <p:sp>
        <p:nvSpPr>
          <p:cNvPr id="33" name="Freeform 31">
            <a:extLst>
              <a:ext uri="{FF2B5EF4-FFF2-40B4-BE49-F238E27FC236}">
                <a16:creationId xmlns="" xmlns:a16="http://schemas.microsoft.com/office/drawing/2014/main" id="{157D172D-4E16-404E-A685-50B3DCA4F124}"/>
              </a:ext>
            </a:extLst>
          </p:cNvPr>
          <p:cNvSpPr/>
          <p:nvPr/>
        </p:nvSpPr>
        <p:spPr>
          <a:xfrm>
            <a:off x="5043807" y="2876732"/>
            <a:ext cx="220587" cy="220587"/>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rgbClr val="FB7D6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p>
        </p:txBody>
      </p:sp>
      <p:sp>
        <p:nvSpPr>
          <p:cNvPr id="34" name="Freeform 31">
            <a:extLst>
              <a:ext uri="{FF2B5EF4-FFF2-40B4-BE49-F238E27FC236}">
                <a16:creationId xmlns="" xmlns:a16="http://schemas.microsoft.com/office/drawing/2014/main" id="{DFF2C315-07FA-4171-A319-7C5325D84ACF}"/>
              </a:ext>
            </a:extLst>
          </p:cNvPr>
          <p:cNvSpPr/>
          <p:nvPr/>
        </p:nvSpPr>
        <p:spPr>
          <a:xfrm>
            <a:off x="6528558" y="2876732"/>
            <a:ext cx="220587" cy="220587"/>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rgbClr val="FB7D6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p>
        </p:txBody>
      </p:sp>
      <p:sp>
        <p:nvSpPr>
          <p:cNvPr id="35" name="Freeform 31">
            <a:extLst>
              <a:ext uri="{FF2B5EF4-FFF2-40B4-BE49-F238E27FC236}">
                <a16:creationId xmlns="" xmlns:a16="http://schemas.microsoft.com/office/drawing/2014/main" id="{F5560DAB-A26E-4766-993C-3C3039F771A6}"/>
              </a:ext>
            </a:extLst>
          </p:cNvPr>
          <p:cNvSpPr/>
          <p:nvPr/>
        </p:nvSpPr>
        <p:spPr>
          <a:xfrm>
            <a:off x="5043806" y="4296230"/>
            <a:ext cx="220587" cy="220587"/>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rgbClr val="FB7D6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p>
        </p:txBody>
      </p:sp>
      <p:sp>
        <p:nvSpPr>
          <p:cNvPr id="38" name="肘形接點 23">
            <a:extLst>
              <a:ext uri="{FF2B5EF4-FFF2-40B4-BE49-F238E27FC236}">
                <a16:creationId xmlns="" xmlns:a16="http://schemas.microsoft.com/office/drawing/2014/main" id="{9570F7C8-6AC6-4D18-A5B3-B54C7A15FFEC}"/>
              </a:ext>
            </a:extLst>
          </p:cNvPr>
          <p:cNvSpPr>
            <a:spLocks noChangeShapeType="1"/>
          </p:cNvSpPr>
          <p:nvPr/>
        </p:nvSpPr>
        <p:spPr bwMode="auto">
          <a:xfrm rot="5400000" flipH="1" flipV="1">
            <a:off x="7032827" y="2156485"/>
            <a:ext cx="458319" cy="1220143"/>
          </a:xfrm>
          <a:custGeom>
            <a:avLst/>
            <a:gdLst>
              <a:gd name="connsiteX0" fmla="*/ 0 w 681038"/>
              <a:gd name="connsiteY0" fmla="*/ 0 h 2268538"/>
              <a:gd name="connsiteX1" fmla="*/ 681038 w 681038"/>
              <a:gd name="connsiteY1" fmla="*/ 0 h 2268538"/>
              <a:gd name="connsiteX2" fmla="*/ 681038 w 681038"/>
              <a:gd name="connsiteY2" fmla="*/ 2268538 h 2268538"/>
              <a:gd name="connsiteX0-1" fmla="*/ 0 w 626447"/>
              <a:gd name="connsiteY0-2" fmla="*/ 0 h 2732562"/>
              <a:gd name="connsiteX1-3" fmla="*/ 626447 w 626447"/>
              <a:gd name="connsiteY1-4" fmla="*/ 464024 h 2732562"/>
              <a:gd name="connsiteX2-5" fmla="*/ 626447 w 626447"/>
              <a:gd name="connsiteY2-6" fmla="*/ 2732562 h 2732562"/>
              <a:gd name="connsiteX0-7" fmla="*/ 0 w 626447"/>
              <a:gd name="connsiteY0-8" fmla="*/ 0 h 2084046"/>
              <a:gd name="connsiteX1-9" fmla="*/ 626447 w 626447"/>
              <a:gd name="connsiteY1-10" fmla="*/ 464024 h 2084046"/>
              <a:gd name="connsiteX2-11" fmla="*/ 626446 w 626447"/>
              <a:gd name="connsiteY2-12" fmla="*/ 2084046 h 2084046"/>
            </a:gdLst>
            <a:ahLst/>
            <a:cxnLst>
              <a:cxn ang="0">
                <a:pos x="connsiteX0-1" y="connsiteY0-2"/>
              </a:cxn>
              <a:cxn ang="0">
                <a:pos x="connsiteX1-3" y="connsiteY1-4"/>
              </a:cxn>
              <a:cxn ang="0">
                <a:pos x="connsiteX2-5" y="connsiteY2-6"/>
              </a:cxn>
            </a:cxnLst>
            <a:rect l="l" t="t" r="r" b="b"/>
            <a:pathLst>
              <a:path w="626447" h="2084046" fill="none">
                <a:moveTo>
                  <a:pt x="0" y="0"/>
                </a:moveTo>
                <a:lnTo>
                  <a:pt x="626447" y="464024"/>
                </a:lnTo>
                <a:cubicBezTo>
                  <a:pt x="626447" y="1220203"/>
                  <a:pt x="626446" y="1327867"/>
                  <a:pt x="626446" y="2084046"/>
                </a:cubicBezTo>
              </a:path>
            </a:pathLst>
          </a:custGeom>
          <a:noFill/>
          <a:ln w="28575" cap="flat" cmpd="sng">
            <a:solidFill>
              <a:schemeClr val="tx1">
                <a:lumMod val="50000"/>
                <a:lumOff val="50000"/>
              </a:schemeClr>
            </a:solidFill>
            <a:prstDash val="dash"/>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39" name="Freeform 31">
            <a:extLst>
              <a:ext uri="{FF2B5EF4-FFF2-40B4-BE49-F238E27FC236}">
                <a16:creationId xmlns="" xmlns:a16="http://schemas.microsoft.com/office/drawing/2014/main" id="{4DBA7CBD-9D07-4BB8-BA1C-D45B4081FFC2}"/>
              </a:ext>
            </a:extLst>
          </p:cNvPr>
          <p:cNvSpPr/>
          <p:nvPr/>
        </p:nvSpPr>
        <p:spPr>
          <a:xfrm>
            <a:off x="6515555" y="4421184"/>
            <a:ext cx="220587" cy="220587"/>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rgbClr val="FB7D6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p>
        </p:txBody>
      </p:sp>
      <p:sp>
        <p:nvSpPr>
          <p:cNvPr id="40" name="肘形接點 23">
            <a:extLst>
              <a:ext uri="{FF2B5EF4-FFF2-40B4-BE49-F238E27FC236}">
                <a16:creationId xmlns="" xmlns:a16="http://schemas.microsoft.com/office/drawing/2014/main" id="{CAF96E65-0609-4B62-AE06-8A058E44E477}"/>
              </a:ext>
            </a:extLst>
          </p:cNvPr>
          <p:cNvSpPr>
            <a:spLocks noChangeShapeType="1"/>
          </p:cNvSpPr>
          <p:nvPr/>
        </p:nvSpPr>
        <p:spPr bwMode="auto">
          <a:xfrm rot="16200000" flipH="1">
            <a:off x="7024118" y="4142039"/>
            <a:ext cx="458319" cy="1237564"/>
          </a:xfrm>
          <a:custGeom>
            <a:avLst/>
            <a:gdLst>
              <a:gd name="connsiteX0" fmla="*/ 0 w 681038"/>
              <a:gd name="connsiteY0" fmla="*/ 0 h 2268538"/>
              <a:gd name="connsiteX1" fmla="*/ 681038 w 681038"/>
              <a:gd name="connsiteY1" fmla="*/ 0 h 2268538"/>
              <a:gd name="connsiteX2" fmla="*/ 681038 w 681038"/>
              <a:gd name="connsiteY2" fmla="*/ 2268538 h 2268538"/>
              <a:gd name="connsiteX0-1" fmla="*/ 0 w 626447"/>
              <a:gd name="connsiteY0-2" fmla="*/ 0 h 2732562"/>
              <a:gd name="connsiteX1-3" fmla="*/ 626447 w 626447"/>
              <a:gd name="connsiteY1-4" fmla="*/ 464024 h 2732562"/>
              <a:gd name="connsiteX2-5" fmla="*/ 626447 w 626447"/>
              <a:gd name="connsiteY2-6" fmla="*/ 2732562 h 2732562"/>
              <a:gd name="connsiteX0-7" fmla="*/ 0 w 626447"/>
              <a:gd name="connsiteY0-8" fmla="*/ 0 h 2084046"/>
              <a:gd name="connsiteX1-9" fmla="*/ 626447 w 626447"/>
              <a:gd name="connsiteY1-10" fmla="*/ 464024 h 2084046"/>
              <a:gd name="connsiteX2-11" fmla="*/ 626446 w 626447"/>
              <a:gd name="connsiteY2-12" fmla="*/ 2084046 h 2084046"/>
            </a:gdLst>
            <a:ahLst/>
            <a:cxnLst>
              <a:cxn ang="0">
                <a:pos x="connsiteX0-1" y="connsiteY0-2"/>
              </a:cxn>
              <a:cxn ang="0">
                <a:pos x="connsiteX1-3" y="connsiteY1-4"/>
              </a:cxn>
              <a:cxn ang="0">
                <a:pos x="connsiteX2-5" y="connsiteY2-6"/>
              </a:cxn>
            </a:cxnLst>
            <a:rect l="l" t="t" r="r" b="b"/>
            <a:pathLst>
              <a:path w="626447" h="2084046" fill="none">
                <a:moveTo>
                  <a:pt x="0" y="0"/>
                </a:moveTo>
                <a:lnTo>
                  <a:pt x="626447" y="464024"/>
                </a:lnTo>
                <a:cubicBezTo>
                  <a:pt x="626447" y="1220203"/>
                  <a:pt x="626446" y="1327867"/>
                  <a:pt x="626446" y="2084046"/>
                </a:cubicBezTo>
              </a:path>
            </a:pathLst>
          </a:custGeom>
          <a:noFill/>
          <a:ln w="28575" cap="flat" cmpd="sng">
            <a:solidFill>
              <a:schemeClr val="tx1">
                <a:lumMod val="50000"/>
                <a:lumOff val="50000"/>
              </a:schemeClr>
            </a:solidFill>
            <a:prstDash val="dash"/>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41" name="肘形接點 23">
            <a:extLst>
              <a:ext uri="{FF2B5EF4-FFF2-40B4-BE49-F238E27FC236}">
                <a16:creationId xmlns="" xmlns:a16="http://schemas.microsoft.com/office/drawing/2014/main" id="{95BC32CE-8E40-4827-ADE2-0F31DD695E28}"/>
              </a:ext>
            </a:extLst>
          </p:cNvPr>
          <p:cNvSpPr>
            <a:spLocks noChangeShapeType="1"/>
          </p:cNvSpPr>
          <p:nvPr/>
        </p:nvSpPr>
        <p:spPr bwMode="auto">
          <a:xfrm rot="5400000" flipH="1">
            <a:off x="4299767" y="2133096"/>
            <a:ext cx="458319" cy="1220140"/>
          </a:xfrm>
          <a:custGeom>
            <a:avLst/>
            <a:gdLst>
              <a:gd name="connsiteX0" fmla="*/ 0 w 681038"/>
              <a:gd name="connsiteY0" fmla="*/ 0 h 2268538"/>
              <a:gd name="connsiteX1" fmla="*/ 681038 w 681038"/>
              <a:gd name="connsiteY1" fmla="*/ 0 h 2268538"/>
              <a:gd name="connsiteX2" fmla="*/ 681038 w 681038"/>
              <a:gd name="connsiteY2" fmla="*/ 2268538 h 2268538"/>
              <a:gd name="connsiteX0-1" fmla="*/ 0 w 626447"/>
              <a:gd name="connsiteY0-2" fmla="*/ 0 h 2732562"/>
              <a:gd name="connsiteX1-3" fmla="*/ 626447 w 626447"/>
              <a:gd name="connsiteY1-4" fmla="*/ 464024 h 2732562"/>
              <a:gd name="connsiteX2-5" fmla="*/ 626447 w 626447"/>
              <a:gd name="connsiteY2-6" fmla="*/ 2732562 h 2732562"/>
              <a:gd name="connsiteX0-7" fmla="*/ 0 w 626447"/>
              <a:gd name="connsiteY0-8" fmla="*/ 0 h 2084046"/>
              <a:gd name="connsiteX1-9" fmla="*/ 626447 w 626447"/>
              <a:gd name="connsiteY1-10" fmla="*/ 464024 h 2084046"/>
              <a:gd name="connsiteX2-11" fmla="*/ 626446 w 626447"/>
              <a:gd name="connsiteY2-12" fmla="*/ 2084046 h 2084046"/>
            </a:gdLst>
            <a:ahLst/>
            <a:cxnLst>
              <a:cxn ang="0">
                <a:pos x="connsiteX0-1" y="connsiteY0-2"/>
              </a:cxn>
              <a:cxn ang="0">
                <a:pos x="connsiteX1-3" y="connsiteY1-4"/>
              </a:cxn>
              <a:cxn ang="0">
                <a:pos x="connsiteX2-5" y="connsiteY2-6"/>
              </a:cxn>
            </a:cxnLst>
            <a:rect l="l" t="t" r="r" b="b"/>
            <a:pathLst>
              <a:path w="626447" h="2084046" fill="none">
                <a:moveTo>
                  <a:pt x="0" y="0"/>
                </a:moveTo>
                <a:lnTo>
                  <a:pt x="626447" y="464024"/>
                </a:lnTo>
                <a:cubicBezTo>
                  <a:pt x="626447" y="1220203"/>
                  <a:pt x="626446" y="1327867"/>
                  <a:pt x="626446" y="2084046"/>
                </a:cubicBezTo>
              </a:path>
            </a:pathLst>
          </a:custGeom>
          <a:noFill/>
          <a:ln w="28575" cap="flat" cmpd="sng">
            <a:solidFill>
              <a:schemeClr val="tx1">
                <a:lumMod val="50000"/>
                <a:lumOff val="50000"/>
              </a:schemeClr>
            </a:solidFill>
            <a:prstDash val="dash"/>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42" name="肘形接點 23">
            <a:extLst>
              <a:ext uri="{FF2B5EF4-FFF2-40B4-BE49-F238E27FC236}">
                <a16:creationId xmlns="" xmlns:a16="http://schemas.microsoft.com/office/drawing/2014/main" id="{2DB35747-6E81-4760-8C51-3526EC68D3DE}"/>
              </a:ext>
            </a:extLst>
          </p:cNvPr>
          <p:cNvSpPr>
            <a:spLocks noChangeShapeType="1"/>
          </p:cNvSpPr>
          <p:nvPr/>
        </p:nvSpPr>
        <p:spPr bwMode="auto">
          <a:xfrm rot="5400000">
            <a:off x="4299766" y="4043343"/>
            <a:ext cx="458319" cy="1220142"/>
          </a:xfrm>
          <a:custGeom>
            <a:avLst/>
            <a:gdLst>
              <a:gd name="connsiteX0" fmla="*/ 0 w 681038"/>
              <a:gd name="connsiteY0" fmla="*/ 0 h 2268538"/>
              <a:gd name="connsiteX1" fmla="*/ 681038 w 681038"/>
              <a:gd name="connsiteY1" fmla="*/ 0 h 2268538"/>
              <a:gd name="connsiteX2" fmla="*/ 681038 w 681038"/>
              <a:gd name="connsiteY2" fmla="*/ 2268538 h 2268538"/>
              <a:gd name="connsiteX0-1" fmla="*/ 0 w 626447"/>
              <a:gd name="connsiteY0-2" fmla="*/ 0 h 2732562"/>
              <a:gd name="connsiteX1-3" fmla="*/ 626447 w 626447"/>
              <a:gd name="connsiteY1-4" fmla="*/ 464024 h 2732562"/>
              <a:gd name="connsiteX2-5" fmla="*/ 626447 w 626447"/>
              <a:gd name="connsiteY2-6" fmla="*/ 2732562 h 2732562"/>
              <a:gd name="connsiteX0-7" fmla="*/ 0 w 626447"/>
              <a:gd name="connsiteY0-8" fmla="*/ 0 h 2084046"/>
              <a:gd name="connsiteX1-9" fmla="*/ 626447 w 626447"/>
              <a:gd name="connsiteY1-10" fmla="*/ 464024 h 2084046"/>
              <a:gd name="connsiteX2-11" fmla="*/ 626446 w 626447"/>
              <a:gd name="connsiteY2-12" fmla="*/ 2084046 h 2084046"/>
            </a:gdLst>
            <a:ahLst/>
            <a:cxnLst>
              <a:cxn ang="0">
                <a:pos x="connsiteX0-1" y="connsiteY0-2"/>
              </a:cxn>
              <a:cxn ang="0">
                <a:pos x="connsiteX1-3" y="connsiteY1-4"/>
              </a:cxn>
              <a:cxn ang="0">
                <a:pos x="connsiteX2-5" y="connsiteY2-6"/>
              </a:cxn>
            </a:cxnLst>
            <a:rect l="l" t="t" r="r" b="b"/>
            <a:pathLst>
              <a:path w="626447" h="2084046" fill="none">
                <a:moveTo>
                  <a:pt x="0" y="0"/>
                </a:moveTo>
                <a:lnTo>
                  <a:pt x="626447" y="464024"/>
                </a:lnTo>
                <a:cubicBezTo>
                  <a:pt x="626447" y="1220203"/>
                  <a:pt x="626446" y="1327867"/>
                  <a:pt x="626446" y="2084046"/>
                </a:cubicBezTo>
              </a:path>
            </a:pathLst>
          </a:custGeom>
          <a:noFill/>
          <a:ln w="28575" cap="flat" cmpd="sng">
            <a:solidFill>
              <a:schemeClr val="tx1">
                <a:lumMod val="50000"/>
                <a:lumOff val="50000"/>
              </a:schemeClr>
            </a:solidFill>
            <a:prstDash val="dash"/>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43" name="矩形 42">
            <a:extLst>
              <a:ext uri="{FF2B5EF4-FFF2-40B4-BE49-F238E27FC236}">
                <a16:creationId xmlns="" xmlns:a16="http://schemas.microsoft.com/office/drawing/2014/main" id="{170E9E7F-ADE3-40B3-8ABF-7B891B015375}"/>
              </a:ext>
            </a:extLst>
          </p:cNvPr>
          <p:cNvSpPr/>
          <p:nvPr/>
        </p:nvSpPr>
        <p:spPr>
          <a:xfrm>
            <a:off x="956185" y="2300300"/>
            <a:ext cx="2962671" cy="400110"/>
          </a:xfrm>
          <a:prstGeom prst="rect">
            <a:avLst/>
          </a:prstGeom>
        </p:spPr>
        <p:txBody>
          <a:bodyPr wrap="none">
            <a:spAutoFit/>
          </a:bodyPr>
          <a:lstStyle/>
          <a:p>
            <a:r>
              <a:rPr lang="en-US" altLang="zh-CN" sz="2000" dirty="0">
                <a:latin typeface="微软雅黑" panose="020B0503020204020204" pitchFamily="34" charset="-122"/>
                <a:ea typeface="微软雅黑" panose="020B0503020204020204" pitchFamily="34" charset="-122"/>
              </a:rPr>
              <a:t>1.</a:t>
            </a:r>
            <a:r>
              <a:rPr lang="zh-CN" altLang="zh-CN" sz="2000" dirty="0">
                <a:latin typeface="微软雅黑" panose="020B0503020204020204" pitchFamily="34" charset="-122"/>
                <a:ea typeface="微软雅黑" panose="020B0503020204020204" pitchFamily="34" charset="-122"/>
              </a:rPr>
              <a:t>影响人们的行为选择。</a:t>
            </a:r>
            <a:endParaRPr lang="zh-CN" altLang="en-US" sz="2000" dirty="0">
              <a:latin typeface="微软雅黑" panose="020B0503020204020204" pitchFamily="34" charset="-122"/>
              <a:ea typeface="微软雅黑" panose="020B0503020204020204" pitchFamily="34" charset="-122"/>
            </a:endParaRPr>
          </a:p>
        </p:txBody>
      </p:sp>
      <p:sp>
        <p:nvSpPr>
          <p:cNvPr id="44" name="矩形 43">
            <a:extLst>
              <a:ext uri="{FF2B5EF4-FFF2-40B4-BE49-F238E27FC236}">
                <a16:creationId xmlns="" xmlns:a16="http://schemas.microsoft.com/office/drawing/2014/main" id="{CDCCE700-7B8A-46A0-821B-4BE4700D9002}"/>
              </a:ext>
            </a:extLst>
          </p:cNvPr>
          <p:cNvSpPr/>
          <p:nvPr/>
        </p:nvSpPr>
        <p:spPr>
          <a:xfrm>
            <a:off x="8029576" y="1977313"/>
            <a:ext cx="3297680" cy="1538370"/>
          </a:xfrm>
          <a:prstGeom prst="rect">
            <a:avLst/>
          </a:prstGeom>
        </p:spPr>
        <p:txBody>
          <a:bodyPr wrap="square">
            <a:spAutoFit/>
          </a:bodyPr>
          <a:lstStyle/>
          <a:p>
            <a:pPr>
              <a:lnSpc>
                <a:spcPct val="120000"/>
              </a:lnSpc>
            </a:pPr>
            <a:r>
              <a:rPr lang="en-US" altLang="zh-CN" sz="2000" dirty="0">
                <a:latin typeface="微软雅黑" panose="020B0503020204020204" pitchFamily="34" charset="-122"/>
                <a:ea typeface="微软雅黑" panose="020B0503020204020204" pitchFamily="34" charset="-122"/>
              </a:rPr>
              <a:t>2.</a:t>
            </a:r>
            <a:r>
              <a:rPr lang="zh-CN" altLang="zh-CN" sz="2000" dirty="0">
                <a:latin typeface="微软雅黑" panose="020B0503020204020204" pitchFamily="34" charset="-122"/>
                <a:ea typeface="微软雅黑" panose="020B0503020204020204" pitchFamily="34" charset="-122"/>
              </a:rPr>
              <a:t>自我效能感判断决定着人们将付出多大的努力及在遇到障碍或不愉快的经历时，将坚持多久。</a:t>
            </a:r>
            <a:endParaRPr lang="zh-CN" altLang="en-US" sz="2000" dirty="0">
              <a:latin typeface="微软雅黑" panose="020B0503020204020204" pitchFamily="34" charset="-122"/>
              <a:ea typeface="微软雅黑" panose="020B0503020204020204" pitchFamily="34" charset="-122"/>
            </a:endParaRPr>
          </a:p>
        </p:txBody>
      </p:sp>
      <p:sp>
        <p:nvSpPr>
          <p:cNvPr id="45" name="矩形 44">
            <a:extLst>
              <a:ext uri="{FF2B5EF4-FFF2-40B4-BE49-F238E27FC236}">
                <a16:creationId xmlns="" xmlns:a16="http://schemas.microsoft.com/office/drawing/2014/main" id="{5E878480-E67F-4250-A5B5-EDE6EC06A8C7}"/>
              </a:ext>
            </a:extLst>
          </p:cNvPr>
          <p:cNvSpPr/>
          <p:nvPr/>
        </p:nvSpPr>
        <p:spPr>
          <a:xfrm>
            <a:off x="1388607" y="4531477"/>
            <a:ext cx="2380457" cy="1015663"/>
          </a:xfrm>
          <a:prstGeom prst="rect">
            <a:avLst/>
          </a:prstGeom>
        </p:spPr>
        <p:txBody>
          <a:bodyPr wrap="square">
            <a:spAutoFit/>
          </a:bodyPr>
          <a:lstStyle/>
          <a:p>
            <a:r>
              <a:rPr lang="en-US" altLang="zh-CN" sz="2000" dirty="0">
                <a:latin typeface="微软雅黑" panose="020B0503020204020204" pitchFamily="34" charset="-122"/>
                <a:ea typeface="微软雅黑" panose="020B0503020204020204" pitchFamily="34" charset="-122"/>
              </a:rPr>
              <a:t>3.</a:t>
            </a:r>
            <a:r>
              <a:rPr lang="zh-CN" altLang="zh-CN" sz="2000" dirty="0">
                <a:latin typeface="微软雅黑" panose="020B0503020204020204" pitchFamily="34" charset="-122"/>
                <a:ea typeface="微软雅黑" panose="020B0503020204020204" pitchFamily="34" charset="-122"/>
              </a:rPr>
              <a:t>影响人们的思维模式和情感反应模式。</a:t>
            </a:r>
            <a:endParaRPr lang="zh-CN" altLang="en-US" sz="2000" dirty="0">
              <a:latin typeface="微软雅黑" panose="020B0503020204020204" pitchFamily="34" charset="-122"/>
              <a:ea typeface="微软雅黑" panose="020B0503020204020204" pitchFamily="34" charset="-122"/>
            </a:endParaRPr>
          </a:p>
        </p:txBody>
      </p:sp>
      <p:sp>
        <p:nvSpPr>
          <p:cNvPr id="46" name="矩形 45">
            <a:extLst>
              <a:ext uri="{FF2B5EF4-FFF2-40B4-BE49-F238E27FC236}">
                <a16:creationId xmlns="" xmlns:a16="http://schemas.microsoft.com/office/drawing/2014/main" id="{849D0A03-A8B4-42C0-8A0A-15DC8EB9CEF4}"/>
              </a:ext>
            </a:extLst>
          </p:cNvPr>
          <p:cNvSpPr/>
          <p:nvPr/>
        </p:nvSpPr>
        <p:spPr>
          <a:xfrm>
            <a:off x="8112700" y="4633227"/>
            <a:ext cx="3037806" cy="1200329"/>
          </a:xfrm>
          <a:prstGeom prst="rect">
            <a:avLst/>
          </a:prstGeom>
        </p:spPr>
        <p:txBody>
          <a:bodyPr wrap="square">
            <a:spAutoFit/>
          </a:bodyPr>
          <a:lstStyle/>
          <a:p>
            <a:pPr>
              <a:lnSpc>
                <a:spcPct val="120000"/>
              </a:lnSpc>
            </a:pPr>
            <a:r>
              <a:rPr lang="en-US" altLang="zh-CN" sz="2000" dirty="0">
                <a:latin typeface="微软雅黑" panose="020B0503020204020204" pitchFamily="34" charset="-122"/>
                <a:ea typeface="微软雅黑" panose="020B0503020204020204" pitchFamily="34" charset="-122"/>
              </a:rPr>
              <a:t>4.</a:t>
            </a:r>
            <a:r>
              <a:rPr lang="zh-CN" altLang="zh-CN" sz="2000" dirty="0">
                <a:latin typeface="微软雅黑" panose="020B0503020204020204" pitchFamily="34" charset="-122"/>
                <a:ea typeface="微软雅黑" panose="020B0503020204020204" pitchFamily="34" charset="-122"/>
              </a:rPr>
              <a:t>自我效能感具有相对的稳定性，早期的状况影响着以后的发展结果。</a:t>
            </a:r>
            <a:endParaRPr lang="zh-CN" altLang="en-US" sz="20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028687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40733984-B9AC-4BF0-AEBE-6BE954773FE7}"/>
              </a:ext>
            </a:extLst>
          </p:cNvPr>
          <p:cNvSpPr>
            <a:spLocks noGrp="1"/>
          </p:cNvSpPr>
          <p:nvPr>
            <p:ph type="title"/>
          </p:nvPr>
        </p:nvSpPr>
        <p:spPr/>
        <p:txBody>
          <a:bodyPr/>
          <a:lstStyle/>
          <a:p>
            <a:r>
              <a:rPr lang="zh-CN" altLang="zh-CN" sz="2800" dirty="0"/>
              <a:t>三、自我效能感的测量</a:t>
            </a:r>
            <a:r>
              <a:rPr lang="zh-CN" altLang="zh-CN" b="1" dirty="0"/>
              <a:t/>
            </a:r>
            <a:br>
              <a:rPr lang="zh-CN" altLang="zh-CN" b="1" dirty="0"/>
            </a:br>
            <a:r>
              <a:rPr lang="en-US" altLang="zh-CN" b="1" dirty="0"/>
              <a:t>1.</a:t>
            </a:r>
            <a:r>
              <a:rPr lang="zh-CN" altLang="zh-CN" b="1" dirty="0"/>
              <a:t>自我效能感测量的两种取向</a:t>
            </a:r>
            <a:r>
              <a:rPr lang="zh-CN" altLang="zh-CN" dirty="0"/>
              <a:t/>
            </a:r>
            <a:br>
              <a:rPr lang="zh-CN" altLang="zh-CN" dirty="0"/>
            </a:br>
            <a:r>
              <a:rPr lang="en-US" altLang="zh-CN" dirty="0"/>
              <a:t>         </a:t>
            </a:r>
            <a:r>
              <a:rPr lang="zh-CN" altLang="en-US" dirty="0"/>
              <a:t>一种是以</a:t>
            </a:r>
            <a:r>
              <a:rPr lang="en-US" altLang="zh-CN" dirty="0"/>
              <a:t>Jerusalem</a:t>
            </a:r>
            <a:r>
              <a:rPr lang="zh-CN" altLang="en-US" dirty="0"/>
              <a:t>和</a:t>
            </a:r>
            <a:r>
              <a:rPr lang="en-US" altLang="zh-CN" dirty="0"/>
              <a:t>Schwarzer</a:t>
            </a:r>
            <a:r>
              <a:rPr lang="zh-CN" altLang="en-US" dirty="0"/>
              <a:t>为代表的从一般个性水平上考察自我效能 感。他们认为存在不以领域为转移的一般自我效能感，可以对一般自我效能感进行测量。</a:t>
            </a:r>
            <a:r>
              <a:rPr lang="en-US" altLang="zh-CN" dirty="0"/>
              <a:t/>
            </a:r>
            <a:br>
              <a:rPr lang="en-US" altLang="zh-CN" dirty="0"/>
            </a:br>
            <a:r>
              <a:rPr lang="en-US" altLang="zh-CN" dirty="0"/>
              <a:t>       </a:t>
            </a:r>
            <a:r>
              <a:rPr lang="zh-CN" altLang="en-US" dirty="0"/>
              <a:t>另一种取向是以班杜拉为代表的领域关联自我效 能感的测量。这种测量应与具体活动领域相联系，有针对性地进行，才能获得更为准确的绩 效预测力，因为个体在不同领域或特定功能情境中有或强或弱的自我信念。</a:t>
            </a:r>
          </a:p>
        </p:txBody>
      </p:sp>
      <p:sp>
        <p:nvSpPr>
          <p:cNvPr id="3" name="矩形 2">
            <a:extLst>
              <a:ext uri="{FF2B5EF4-FFF2-40B4-BE49-F238E27FC236}">
                <a16:creationId xmlns="" xmlns:a16="http://schemas.microsoft.com/office/drawing/2014/main" id="{7EE6B5A7-A5F5-42D8-B1C2-9704E6A12E25}"/>
              </a:ext>
            </a:extLst>
          </p:cNvPr>
          <p:cNvSpPr/>
          <p:nvPr/>
        </p:nvSpPr>
        <p:spPr>
          <a:xfrm>
            <a:off x="0" y="1960271"/>
            <a:ext cx="538620" cy="2808312"/>
          </a:xfrm>
          <a:prstGeom prst="rect">
            <a:avLst/>
          </a:prstGeom>
          <a:solidFill>
            <a:srgbClr val="F6A514">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992084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7484D0B-6A7E-462B-AC0B-E875DFD0BAEA}"/>
              </a:ext>
            </a:extLst>
          </p:cNvPr>
          <p:cNvSpPr>
            <a:spLocks noGrp="1"/>
          </p:cNvSpPr>
          <p:nvPr>
            <p:ph type="title"/>
          </p:nvPr>
        </p:nvSpPr>
        <p:spPr>
          <a:xfrm>
            <a:off x="838200" y="406400"/>
            <a:ext cx="10515600" cy="5907314"/>
          </a:xfrm>
        </p:spPr>
        <p:txBody>
          <a:bodyPr>
            <a:normAutofit/>
          </a:bodyPr>
          <a:lstStyle/>
          <a:p>
            <a:r>
              <a:rPr lang="en-US" altLang="zh-CN" b="1" dirty="0"/>
              <a:t>2.</a:t>
            </a:r>
            <a:r>
              <a:rPr lang="zh-CN" altLang="zh-CN" b="1" dirty="0"/>
              <a:t>自我效能感的维度及测量</a:t>
            </a:r>
            <a:r>
              <a:rPr lang="zh-CN" altLang="zh-CN" dirty="0"/>
              <a:t/>
            </a:r>
            <a:br>
              <a:rPr lang="zh-CN" altLang="zh-CN" dirty="0"/>
            </a:br>
            <a:r>
              <a:rPr lang="zh-CN" altLang="zh-CN" dirty="0"/>
              <a:t>班杜拉认为，自我效能感具有三个维度：</a:t>
            </a:r>
            <a:br>
              <a:rPr lang="zh-CN" altLang="zh-CN" dirty="0"/>
            </a:br>
            <a:r>
              <a:rPr lang="en-US" altLang="zh-CN" dirty="0"/>
              <a:t>      </a:t>
            </a:r>
            <a:r>
              <a:rPr lang="zh-CN" altLang="zh-CN" dirty="0"/>
              <a:t>①幅度，代表所选择的不同任务的难度水平。</a:t>
            </a:r>
            <a:br>
              <a:rPr lang="zh-CN" altLang="zh-CN" dirty="0"/>
            </a:br>
            <a:r>
              <a:rPr lang="en-US" altLang="zh-CN" dirty="0"/>
              <a:t>      </a:t>
            </a:r>
            <a:r>
              <a:rPr lang="zh-CN" altLang="zh-CN" dirty="0"/>
              <a:t>②强度，表示自我信心和效能的强弱程度。</a:t>
            </a:r>
            <a:br>
              <a:rPr lang="zh-CN" altLang="zh-CN" dirty="0"/>
            </a:br>
            <a:r>
              <a:rPr lang="en-US" altLang="zh-CN" dirty="0"/>
              <a:t>      </a:t>
            </a:r>
            <a:r>
              <a:rPr lang="zh-CN" altLang="zh-CN" dirty="0"/>
              <a:t>③普遍性，表示个体信心和效能感所能涉含的任务范围和广度。</a:t>
            </a:r>
            <a:br>
              <a:rPr lang="zh-CN" altLang="zh-CN" dirty="0"/>
            </a:br>
            <a:r>
              <a:rPr lang="en-US" altLang="zh-CN" b="1" dirty="0"/>
              <a:t>3.</a:t>
            </a:r>
            <a:r>
              <a:rPr lang="zh-CN" altLang="zh-CN" b="1" dirty="0"/>
              <a:t>影响测量效果的因素</a:t>
            </a:r>
            <a:r>
              <a:rPr lang="en-US" altLang="zh-CN" dirty="0"/>
              <a:t/>
            </a:r>
            <a:br>
              <a:rPr lang="en-US" altLang="zh-CN" dirty="0"/>
            </a:br>
            <a:r>
              <a:rPr lang="en-US" altLang="zh-CN" dirty="0"/>
              <a:t>       </a:t>
            </a:r>
            <a:r>
              <a:rPr lang="zh-CN" altLang="en-US" dirty="0"/>
              <a:t>在长期的领域广泛的有关研究中，班杜拉及其他学者对影响自我效能感测量的诸多因素 不断进行探索和揭示：</a:t>
            </a:r>
            <a:r>
              <a:rPr lang="en-US" altLang="zh-CN" dirty="0"/>
              <a:t/>
            </a:r>
            <a:br>
              <a:rPr lang="en-US" altLang="zh-CN" dirty="0"/>
            </a:br>
            <a:r>
              <a:rPr lang="en-US" altLang="zh-CN" dirty="0"/>
              <a:t>       </a:t>
            </a:r>
            <a:r>
              <a:rPr lang="zh-CN" altLang="en-US" dirty="0"/>
              <a:t>①领域特殊性、测量内容、测量范围、项目呈现和项目的基本语义结 构影响自我效能感测量。</a:t>
            </a:r>
            <a:r>
              <a:rPr lang="en-US" altLang="zh-CN" dirty="0"/>
              <a:t/>
            </a:r>
            <a:br>
              <a:rPr lang="en-US" altLang="zh-CN" dirty="0"/>
            </a:br>
            <a:r>
              <a:rPr lang="en-US" altLang="zh-CN" dirty="0"/>
              <a:t>       </a:t>
            </a:r>
            <a:r>
              <a:rPr lang="zh-CN" altLang="en-US" dirty="0"/>
              <a:t>②除自我效能测验工具编制中应该考虑的几个方面外，运用和施测 过程中还应注意对先前表现水平进行控制，自我效能测量同相关行为检验在时间上应该接近 等。</a:t>
            </a:r>
            <a:r>
              <a:rPr lang="en-US" altLang="zh-CN" dirty="0"/>
              <a:t/>
            </a:r>
            <a:br>
              <a:rPr lang="en-US" altLang="zh-CN" dirty="0"/>
            </a:br>
            <a:r>
              <a:rPr lang="en-US" altLang="zh-CN" dirty="0"/>
              <a:t>       </a:t>
            </a:r>
            <a:r>
              <a:rPr lang="zh-CN" altLang="en-US" dirty="0"/>
              <a:t>③任务的复杂性、被试者对任务的熟悉程度、测验的场景等均会影响被试者的自我效能 判断。</a:t>
            </a:r>
          </a:p>
        </p:txBody>
      </p:sp>
      <p:sp>
        <p:nvSpPr>
          <p:cNvPr id="3" name="矩形 2">
            <a:extLst>
              <a:ext uri="{FF2B5EF4-FFF2-40B4-BE49-F238E27FC236}">
                <a16:creationId xmlns="" xmlns:a16="http://schemas.microsoft.com/office/drawing/2014/main" id="{F4AB5110-AF21-4DFA-86F3-C5E744D81057}"/>
              </a:ext>
            </a:extLst>
          </p:cNvPr>
          <p:cNvSpPr/>
          <p:nvPr/>
        </p:nvSpPr>
        <p:spPr>
          <a:xfrm>
            <a:off x="0" y="1960271"/>
            <a:ext cx="538620" cy="2808312"/>
          </a:xfrm>
          <a:prstGeom prst="rect">
            <a:avLst/>
          </a:prstGeom>
          <a:solidFill>
            <a:srgbClr val="F6A514">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514547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549D0686-D875-4A25-8580-E4BCBB8B91E5}"/>
              </a:ext>
            </a:extLst>
          </p:cNvPr>
          <p:cNvSpPr>
            <a:spLocks noGrp="1"/>
          </p:cNvSpPr>
          <p:nvPr>
            <p:ph type="title"/>
          </p:nvPr>
        </p:nvSpPr>
        <p:spPr>
          <a:xfrm>
            <a:off x="838200" y="464454"/>
            <a:ext cx="10515600" cy="5994400"/>
          </a:xfrm>
        </p:spPr>
        <p:txBody>
          <a:bodyPr>
            <a:normAutofit/>
          </a:bodyPr>
          <a:lstStyle/>
          <a:p>
            <a:r>
              <a:rPr lang="zh-CN" altLang="zh-CN" sz="2800" kern="1200" dirty="0">
                <a:solidFill>
                  <a:schemeClr val="tx1"/>
                </a:solidFill>
                <a:effectLst/>
                <a:latin typeface="微软雅黑" panose="020B0503020204020204" pitchFamily="34" charset="-122"/>
                <a:ea typeface="微软雅黑" panose="020B0503020204020204" pitchFamily="34" charset="-122"/>
                <a:cs typeface="+mj-cs"/>
              </a:rPr>
              <a:t>四、自我效能的培养及原则</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en-US" altLang="zh-CN" sz="2000" b="1" kern="1200" dirty="0">
                <a:solidFill>
                  <a:schemeClr val="tx1"/>
                </a:solidFill>
                <a:effectLst/>
                <a:latin typeface="微软雅黑" panose="020B0503020204020204" pitchFamily="34" charset="-122"/>
                <a:ea typeface="微软雅黑" panose="020B0503020204020204" pitchFamily="34" charset="-122"/>
                <a:cs typeface="+mj-cs"/>
              </a:rPr>
              <a:t>1.</a:t>
            </a:r>
            <a:r>
              <a:rPr lang="zh-CN" altLang="zh-CN" sz="2000" b="1" kern="1200" dirty="0">
                <a:solidFill>
                  <a:schemeClr val="tx1"/>
                </a:solidFill>
                <a:effectLst/>
                <a:latin typeface="微软雅黑" panose="020B0503020204020204" pitchFamily="34" charset="-122"/>
                <a:ea typeface="微软雅黑" panose="020B0503020204020204" pitchFamily="34" charset="-122"/>
                <a:cs typeface="+mj-cs"/>
              </a:rPr>
              <a:t>自我效能感培养研究的不足</a:t>
            </a:r>
          </a:p>
          <a:p>
            <a:r>
              <a:rPr lang="zh-CN" altLang="en-US" dirty="0"/>
              <a:t>       ①这些培养大多是在实验情境中进行的，实验情境 与实际情境相去甚远。</a:t>
            </a:r>
            <a:r>
              <a:rPr lang="en-US" altLang="zh-CN" dirty="0"/>
              <a:t/>
            </a:r>
            <a:br>
              <a:rPr lang="en-US" altLang="zh-CN" dirty="0"/>
            </a:br>
            <a:r>
              <a:rPr lang="en-US" altLang="zh-CN" dirty="0"/>
              <a:t>       </a:t>
            </a:r>
            <a:r>
              <a:rPr lang="zh-CN" altLang="en-US" dirty="0"/>
              <a:t>②培养方式几乎都是短期项目训练，而自我效能感属于主观认识，短期 项目训练的影响效果的保持性相对较差。</a:t>
            </a:r>
            <a:r>
              <a:rPr lang="en-US" altLang="zh-CN" dirty="0"/>
              <a:t/>
            </a:r>
            <a:br>
              <a:rPr lang="en-US" altLang="zh-CN" dirty="0"/>
            </a:br>
            <a:r>
              <a:rPr lang="en-US" altLang="zh-CN" dirty="0"/>
              <a:t>       </a:t>
            </a:r>
            <a:r>
              <a:rPr lang="zh-CN" altLang="en-US" dirty="0"/>
              <a:t>③在学生自我效能感方面，大多培养是针对学业不良 的学生进行的，对优生和中等生则缺乏培养。 </a:t>
            </a:r>
            <a:r>
              <a:rPr lang="en-US" altLang="zh-CN" dirty="0"/>
              <a:t/>
            </a:r>
            <a:br>
              <a:rPr lang="en-US" altLang="zh-CN" dirty="0"/>
            </a:br>
            <a:r>
              <a:rPr lang="en-US" altLang="zh-CN" b="1" dirty="0"/>
              <a:t>2.</a:t>
            </a:r>
            <a:r>
              <a:rPr lang="zh-CN" altLang="zh-CN" b="1" dirty="0"/>
              <a:t>自我效能感培养应遵循的基本原则</a:t>
            </a:r>
            <a:r>
              <a:rPr lang="en-US" altLang="zh-CN" dirty="0"/>
              <a:t/>
            </a:r>
            <a:br>
              <a:rPr lang="en-US" altLang="zh-CN" dirty="0"/>
            </a:br>
            <a:r>
              <a:rPr lang="en-US" altLang="zh-CN" dirty="0"/>
              <a:t>       </a:t>
            </a:r>
            <a:r>
              <a:rPr lang="zh-CN" altLang="en-US" dirty="0"/>
              <a:t>①感受成功原则。它是指要设法让人们多产生成功的愉悦体验，减少失败的不愉快体验。这是最重要的原则。</a:t>
            </a:r>
            <a:r>
              <a:rPr lang="en-US" altLang="zh-CN" dirty="0"/>
              <a:t/>
            </a:r>
            <a:br>
              <a:rPr lang="en-US" altLang="zh-CN" dirty="0"/>
            </a:br>
            <a:r>
              <a:rPr lang="en-US" altLang="zh-CN" dirty="0"/>
              <a:t>       </a:t>
            </a:r>
            <a:r>
              <a:rPr lang="zh-CN" altLang="en-US" dirty="0"/>
              <a:t>②尊重支持原则。它是指要以人们为主体，尊重人们的主体 地位，注意调动个体的主动性、积极性，把培养者的智力的、情感的支持和个体的积极主动参与 真正有机结合起来。</a:t>
            </a:r>
            <a:r>
              <a:rPr lang="en-US" altLang="zh-CN" dirty="0"/>
              <a:t/>
            </a:r>
            <a:br>
              <a:rPr lang="en-US" altLang="zh-CN" dirty="0"/>
            </a:br>
            <a:r>
              <a:rPr lang="en-US" altLang="zh-CN" dirty="0"/>
              <a:t>       </a:t>
            </a:r>
            <a:r>
              <a:rPr lang="zh-CN" altLang="en-US" dirty="0"/>
              <a:t>③异步发展原则。它是指必须关注和高度重视个体的个别差异，根据个体 的不同特点，有的放矢地进行培养教育，以最大限度地促进不同个体的不同发展。 </a:t>
            </a:r>
          </a:p>
        </p:txBody>
      </p:sp>
      <p:sp>
        <p:nvSpPr>
          <p:cNvPr id="3" name="矩形 2">
            <a:extLst>
              <a:ext uri="{FF2B5EF4-FFF2-40B4-BE49-F238E27FC236}">
                <a16:creationId xmlns="" xmlns:a16="http://schemas.microsoft.com/office/drawing/2014/main" id="{9C2B4336-43EE-4D29-9818-2A82FA1FFE60}"/>
              </a:ext>
            </a:extLst>
          </p:cNvPr>
          <p:cNvSpPr/>
          <p:nvPr/>
        </p:nvSpPr>
        <p:spPr>
          <a:xfrm>
            <a:off x="0" y="1960271"/>
            <a:ext cx="538620" cy="2808312"/>
          </a:xfrm>
          <a:prstGeom prst="rect">
            <a:avLst/>
          </a:prstGeom>
          <a:solidFill>
            <a:srgbClr val="F6A514">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469322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5FCD11D-C605-478B-87BA-84AA7654C680}"/>
              </a:ext>
            </a:extLst>
          </p:cNvPr>
          <p:cNvSpPr>
            <a:spLocks noGrp="1"/>
          </p:cNvSpPr>
          <p:nvPr>
            <p:ph type="title"/>
          </p:nvPr>
        </p:nvSpPr>
        <p:spPr>
          <a:xfrm>
            <a:off x="838200" y="564488"/>
            <a:ext cx="10515600" cy="5729024"/>
          </a:xfrm>
        </p:spPr>
        <p:txBody>
          <a:bodyPr>
            <a:normAutofit/>
          </a:bodyPr>
          <a:lstStyle/>
          <a:p>
            <a:r>
              <a:rPr lang="en-US" altLang="zh-CN" b="1" dirty="0"/>
              <a:t>3.</a:t>
            </a:r>
            <a:r>
              <a:rPr lang="zh-CN" altLang="zh-CN" b="1" dirty="0"/>
              <a:t>自我效能感的培养途径</a:t>
            </a:r>
            <a:r>
              <a:rPr lang="zh-CN" altLang="zh-CN" dirty="0"/>
              <a:t/>
            </a:r>
            <a:br>
              <a:rPr lang="zh-CN" altLang="zh-CN" dirty="0"/>
            </a:br>
            <a:r>
              <a:rPr lang="zh-CN" altLang="en-US" dirty="0"/>
              <a:t>      ①进行适当的外部强化。</a:t>
            </a:r>
            <a:r>
              <a:rPr lang="en-US" altLang="zh-CN" dirty="0"/>
              <a:t/>
            </a:r>
            <a:br>
              <a:rPr lang="en-US" altLang="zh-CN" dirty="0"/>
            </a:br>
            <a:r>
              <a:rPr lang="en-US" altLang="zh-CN" dirty="0"/>
              <a:t>      </a:t>
            </a:r>
            <a:r>
              <a:rPr lang="zh-CN" altLang="en-US" dirty="0"/>
              <a:t>②进行积极的自我强化。</a:t>
            </a:r>
            <a:r>
              <a:rPr lang="en-US" altLang="zh-CN" dirty="0"/>
              <a:t/>
            </a:r>
            <a:br>
              <a:rPr lang="en-US" altLang="zh-CN" dirty="0"/>
            </a:br>
            <a:r>
              <a:rPr lang="zh-CN" altLang="en-US" dirty="0"/>
              <a:t>      ③加强归因训练。</a:t>
            </a:r>
            <a:r>
              <a:rPr lang="en-US" altLang="zh-CN" dirty="0"/>
              <a:t/>
            </a:r>
            <a:br>
              <a:rPr lang="en-US" altLang="zh-CN" dirty="0"/>
            </a:br>
            <a:r>
              <a:rPr lang="zh-CN" altLang="en-US" dirty="0"/>
              <a:t>      ④培养学习策略。</a:t>
            </a:r>
            <a:r>
              <a:rPr lang="en-US" altLang="zh-CN" dirty="0"/>
              <a:t/>
            </a:r>
            <a:br>
              <a:rPr lang="en-US" altLang="zh-CN" dirty="0"/>
            </a:br>
            <a:r>
              <a:rPr lang="en-US" altLang="zh-CN" b="1" dirty="0"/>
              <a:t>4.</a:t>
            </a:r>
            <a:r>
              <a:rPr lang="zh-CN" altLang="zh-CN" b="1" dirty="0"/>
              <a:t>自我效能感的研究现状</a:t>
            </a:r>
            <a:r>
              <a:rPr lang="en-US" altLang="zh-CN" b="1" dirty="0"/>
              <a:t/>
            </a:r>
            <a:br>
              <a:rPr lang="en-US" altLang="zh-CN" b="1" dirty="0"/>
            </a:br>
            <a:r>
              <a:rPr lang="en-US" altLang="zh-CN" b="1" dirty="0"/>
              <a:t>       </a:t>
            </a:r>
            <a:r>
              <a:rPr lang="zh-CN" altLang="en-US" dirty="0"/>
              <a:t>①对自 我效能感的实质、形成和改变的影响因素、作用机制、特征维度和自我效能感的测量进行了分 析和研究。</a:t>
            </a:r>
            <a:r>
              <a:rPr lang="en-US" altLang="zh-CN" dirty="0"/>
              <a:t/>
            </a:r>
            <a:br>
              <a:rPr lang="en-US" altLang="zh-CN" dirty="0"/>
            </a:br>
            <a:r>
              <a:rPr lang="en-US" altLang="zh-CN" dirty="0"/>
              <a:t>       </a:t>
            </a:r>
            <a:r>
              <a:rPr lang="zh-CN" altLang="en-US" dirty="0"/>
              <a:t>②对一般自我效能感和领域相关自我效能感的对比研究。</a:t>
            </a:r>
            <a:r>
              <a:rPr lang="en-US" altLang="zh-CN" dirty="0"/>
              <a:t/>
            </a:r>
            <a:br>
              <a:rPr lang="en-US" altLang="zh-CN" dirty="0"/>
            </a:br>
            <a:r>
              <a:rPr lang="en-US" altLang="zh-CN" dirty="0"/>
              <a:t>       </a:t>
            </a:r>
            <a:r>
              <a:rPr lang="zh-CN" altLang="en-US" dirty="0"/>
              <a:t>③研究了自我效能感与其 他理论的关系，如与成就动机理论、目标设置理论、动机归因理论以及与能力观之间的关系。</a:t>
            </a:r>
            <a:r>
              <a:rPr lang="en-US" altLang="zh-CN" dirty="0"/>
              <a:t/>
            </a:r>
            <a:br>
              <a:rPr lang="en-US" altLang="zh-CN" dirty="0"/>
            </a:br>
            <a:r>
              <a:rPr lang="en-US" altLang="zh-CN" dirty="0"/>
              <a:t>      </a:t>
            </a:r>
            <a:r>
              <a:rPr lang="zh-CN" altLang="en-US" dirty="0"/>
              <a:t> ④自我效能感在各应用领域的研究也得到了普遍的重视，如在教育领域、职业和组织领域、身 心健康领域等都有了相应的研究。⑤寻求切实提高个体自我效能感的培养原则和干预策略，帮 助个体走向成功。</a:t>
            </a:r>
          </a:p>
        </p:txBody>
      </p:sp>
      <p:sp>
        <p:nvSpPr>
          <p:cNvPr id="3" name="矩形 2">
            <a:extLst>
              <a:ext uri="{FF2B5EF4-FFF2-40B4-BE49-F238E27FC236}">
                <a16:creationId xmlns="" xmlns:a16="http://schemas.microsoft.com/office/drawing/2014/main" id="{F1CF5439-09D3-40DA-BA6B-FB6B9C051157}"/>
              </a:ext>
            </a:extLst>
          </p:cNvPr>
          <p:cNvSpPr/>
          <p:nvPr/>
        </p:nvSpPr>
        <p:spPr>
          <a:xfrm>
            <a:off x="0" y="1960271"/>
            <a:ext cx="538620" cy="2808312"/>
          </a:xfrm>
          <a:prstGeom prst="rect">
            <a:avLst/>
          </a:prstGeom>
          <a:solidFill>
            <a:srgbClr val="F6A514">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10865457"/>
      </p:ext>
    </p:extLst>
  </p:cSld>
  <p:clrMapOvr>
    <a:masterClrMapping/>
  </p:clrMapOvr>
</p:sld>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824</Words>
  <Application>Microsoft Office PowerPoint</Application>
  <PresentationFormat>自定义</PresentationFormat>
  <Paragraphs>72</Paragraphs>
  <Slides>28</Slides>
  <Notes>0</Notes>
  <HiddenSlides>0</HiddenSlides>
  <MMClips>0</MMClips>
  <ScaleCrop>false</ScaleCrop>
  <HeadingPairs>
    <vt:vector size="4" baseType="variant">
      <vt:variant>
        <vt:lpstr>主题</vt:lpstr>
      </vt:variant>
      <vt:variant>
        <vt:i4>1</vt:i4>
      </vt:variant>
      <vt:variant>
        <vt:lpstr>幻灯片标题</vt:lpstr>
      </vt:variant>
      <vt:variant>
        <vt:i4>28</vt:i4>
      </vt:variant>
    </vt:vector>
  </HeadingPairs>
  <TitlesOfParts>
    <vt:vector size="29" baseType="lpstr">
      <vt:lpstr>1_Office 主题​​</vt:lpstr>
      <vt:lpstr>第二章  自我管理</vt:lpstr>
      <vt:lpstr>   第一节  自我效能       自1977年美国心理学家班杜拉在其社会学习理论研究中提出自我效能感以来，有关自我效能感的研究就一直受到教育界、心理学界、社会学界的广泛关注，并成为一项重要的研究课题。文献检索结果显示，到2003年底，以“自我效能感”为主题词的文献超过4500条。二十多年来，人们围绕着自我效能感展开了广泛的研究，在理论层面上已取得了一定共识。 一、自我效能感的界定及信息来源 1.自我效能感的界定及其理解 自我效能感是一个成长中的概念，目前尚无共同认可的定义，不同的研究者有不同的界定。主要定义有：        ①是指个体对自己能否在一定水平上完成某一活动所具有的能力判断、信念或主体自我把握与感受（A.Bandura，1986）。        ②是个体在面临某一活动任务时的胜任感及其自信、自珍、自尊等方面的感受（Schultz）</vt:lpstr>
      <vt:lpstr>       ③是使个体能够有效的同周围世界打交道的一种人格（Barfield＆Burlingame，1974）。             ④是个体对特定环境作出反应的一种心态。        ⑤是个体对自己的行为影响成绩所持的有效或无效的感觉（C.Midgley）。        ⑥是个人对自己所从事某种工作所具能力以及对该工作可能做到地步的一种主观评价（张春兴，1991）。        ⑦是个体对自己能够进行某一行为的实施能力的推测或判断，它意味着人是否确信自己能够成功地进行带来某一结果的行为（周国韬、戚立夫，1993）。        ⑧是个体对自己所采取的行为影响行为结果所持的有效或无效的自我体验（杨心德，1993）。        ⑨是个体对自己能否胜任某项活动的自信程度（董奇等，1996）。 </vt:lpstr>
      <vt:lpstr>2.自我效能感的信息来源        自我效能感作为个体对自己与环境发生相互作用效验的主体自我判断，不是凭空作出的，而要以一定的经验或信息为依据，自我效能感正是通过对这些信息的认知加工而形成的。建构自我效能感主要有四个信息来源：        ①作为能力指标的动作性掌握经验，即个体对自己实际活动的成就水平的感知。        ②通过能力传递及与他人成就比较而改变效能信念的替代经验，即个体能够通过观察他人的行为获得关于自我可能性的认识。        ③使个体知道自己拥有某些能力的言语说服及其他类似的社会影响。        ④一定程度上人们用于判断自己能力、力量和机能障碍脆弱性的身体和情绪状态。 </vt:lpstr>
      <vt:lpstr>二、自我效能感的作用 自我效能感会对后续行为产生多方面的影响，主要表现在四个方面： </vt:lpstr>
      <vt:lpstr>三、自我效能感的测量 1.自我效能感测量的两种取向          一种是以Jerusalem和Schwarzer为代表的从一般个性水平上考察自我效能 感。他们认为存在不以领域为转移的一般自我效能感，可以对一般自我效能感进行测量。        另一种取向是以班杜拉为代表的领域关联自我效 能感的测量。这种测量应与具体活动领域相联系，有针对性地进行，才能获得更为准确的绩 效预测力，因为个体在不同领域或特定功能情境中有或强或弱的自我信念。</vt:lpstr>
      <vt:lpstr>2.自我效能感的维度及测量 班杜拉认为，自我效能感具有三个维度：       ①幅度，代表所选择的不同任务的难度水平。       ②强度，表示自我信心和效能的强弱程度。       ③普遍性，表示个体信心和效能感所能涉含的任务范围和广度。 3.影响测量效果的因素        在长期的领域广泛的有关研究中，班杜拉及其他学者对影响自我效能感测量的诸多因素 不断进行探索和揭示：        ①领域特殊性、测量内容、测量范围、项目呈现和项目的基本语义结 构影响自我效能感测量。        ②除自我效能测验工具编制中应该考虑的几个方面外，运用和施测 过程中还应注意对先前表现水平进行控制，自我效能测量同相关行为检验在时间上应该接近 等。        ③任务的复杂性、被试者对任务的熟悉程度、测验的场景等均会影响被试者的自我效能 判断。</vt:lpstr>
      <vt:lpstr>四、自我效能的培养及原则 1.自我效能感培养研究的不足        ①这些培养大多是在实验情境中进行的，实验情境 与实际情境相去甚远。        ②培养方式几乎都是短期项目训练，而自我效能感属于主观认识，短期 项目训练的影响效果的保持性相对较差。        ③在学生自我效能感方面，大多培养是针对学业不良 的学生进行的，对优生和中等生则缺乏培养。  2.自我效能感培养应遵循的基本原则        ①感受成功原则。它是指要设法让人们多产生成功的愉悦体验，减少失败的不愉快体验。这是最重要的原则。        ②尊重支持原则。它是指要以人们为主体，尊重人们的主体 地位，注意调动个体的主动性、积极性，把培养者的智力的、情感的支持和个体的积极主动参与 真正有机结合起来。        ③异步发展原则。它是指必须关注和高度重视个体的个别差异，根据个体 的不同特点，有的放矢地进行培养教育，以最大限度地促进不同个体的不同发展。 </vt:lpstr>
      <vt:lpstr>3.自我效能感的培养途径       ①进行适当的外部强化。       ②进行积极的自我强化。       ③加强归因训练。       ④培养学习策略。 4.自我效能感的研究现状        ①对自 我效能感的实质、形成和改变的影响因素、作用机制、特征维度和自我效能感的测量进行了分 析和研究。        ②对一般自我效能感和领域相关自我效能感的对比研究。        ③研究了自我效能感与其 他理论的关系，如与成就动机理论、目标设置理论、动机归因理论以及与能力观之间的关系。        ④自我效能感在各应用领域的研究也得到了普遍的重视，如在教育领域、职业和组织领域、身 心健康领域等都有了相应的研究。⑤寻求切实提高个体自我效能感的培养原则和干预策略，帮 助个体走向成功。</vt:lpstr>
      <vt:lpstr>5.自我效能感研究的发展趋势 未来研 究应该集中在以下几个方面：       ①关注自我效能感的动态性以揭示其起源和发展。       ②从因果关系 和理论整合方面加强自我效能感与其他理论之间关系的研究。       ③从个体提高了自我效能感保持 性的追踪方面加强对自我效能感的干预研究。       ④加强自我效能感的迁移性研究。       ⑤进一步扩展 各应用领域中自我效能感的研究。       ⑥进一步研究真实能力与自我效能感之间的关系。       ⑦加强自 我效能感的跨文化研究。⑧重视现场实验研究。       总之，对自我效能感的研究有着十分重要的意义，尤其国内对此研究还不足，需要弥补这一空缺。</vt:lpstr>
      <vt:lpstr>   第二节 心态调整        现代社会，工作和生活节奏加快，竞争加剧，社会矛盾增多，人们的精神压力也随之加大，如果调整不好，于己于人于社会都会产生不利影响。其实，这个问题中央也很重视，在十六届六中全会上就明确指出：“要注重促进人的心理和谐，引导人们正确对待自己，他人和社会，正确对待困难、挫折和荣誉，塑造自尊自信、理性平和、积极向上的社会心态”。在党的十七大报告也强调指出要“加强和改进思想政治工作，注重人文关怀和心理疏导，用正确方式处理人际关系。”在物质生活不断丰富，社会矛盾依然尖锐的今天，疏导好人们心理，调整好人们心态，对于建设和谐社会、小康社会有着重要意义。 </vt:lpstr>
      <vt:lpstr>一、心态调整的重要性        社会发展日新月异，生活也是千变万化的，悲欢离合，生老病死，天灾人祸，喜怒哀乐，都在所难免。只要心态调整好了，就会坦然面对；如果心态调整不好，就会影响工作和生活。   </vt:lpstr>
      <vt:lpstr>二、心态对人生的影响       人的一生能否成功，要受多种因素影响，包括你的遗传基因、环境、身体状况、意识或潜意识、时间或空间上的具体位置和方向等，当你用积极心态思考时，你就能把这些因素的影响、使用、控制、平衡协调好，决定自己的想法，控制自己的情感，把握自己的命运。         1.心态影响人的性格          2.心态影响人的情绪          3.心态影响人潜能的发挥          4.心态影响人的成败</vt:lpstr>
      <vt:lpstr>三、怎样进行心态调整        一位哲人说得好：人生五分之一是痛苦，五分之一是快乐，五分之三是平平常常。所以，我们在追求快乐的同时也应接受痛苦，追求胜利的同时也要迎接挫折，要心平气和地接受一切。   </vt:lpstr>
      <vt:lpstr>四、我们应有的心态        心态不会自动拥有。它需要一个持续培养的过程，它是一种生活方式。它是一种思维习惯，深植于你的内心，与你形影相随。日常生活中需要培养的心态。        1.要有自信心态。        2.要有积极的心态。        3.要有豁达的心态。        4.要有冷静的心态。        5.怀着感恩的心态。 总之，调整好心态，你就会更加珍惜现在的生活，更快乐地享受现在的每一天。</vt:lpstr>
      <vt:lpstr>   第三节  生涯平衡        每个人看待世界的视角都是不同的，不同的时刻给人带来的感受也是不同的。有的时候人会感觉激情万丈，有的时候会感觉沮丧不已。如果单纯只把这些信息简单叠加哦，会让人更加困惑。因此，需要用平衡的视角来分析。        有时候，人们不能很好的区分出对自己重要的事件，以及不清楚如何以不紧急的方式慢慢实现重要的目标。要知道，清楚地做出这样的列表，才是获得平衡的前提，也是拥有并享受自己成功的前提。只有这样才能同时拥有：①卓越成就；②有期望实现的目标；③发现和感受快乐的能力；④建立和享受积极人际关系的能力；⑤持久成功的价值满足感。  </vt:lpstr>
      <vt:lpstr>一、生涯的误区 1.误区之一：理想的生活是无忧无虑的 2.误区之二：平衡意味着相互冲突与抵消 3.误区之三：平衡就是静止而没有活力  二、生涯平衡的因素        一种平衡的生涯状态，应该是与人生密切相关的重要因素的综合平衡。平衡的生涯需要考虑各方面的因素。下面就从最重要的工作、家庭、友谊和健康来看生涯平衡的内涵。 1.工作       ①主动的工作       ②专注于最重要的工作</vt:lpstr>
      <vt:lpstr>2.家庭        家庭和工作是相关的。很多人会选择自己的价值排序时普遍排前的就是“健康”、“家庭”“亲情”。人只有缺失某些东西的时候，才有强烈的需要。人们缺少的是什么呢？对各种因素进行了大量的研究后发现，人们共同期望度的快乐是这样的：       ①牢固、美满的婚姻       ②家庭成员彼此依赖、信任、爱护、帮助、安慰、原谅、照顾、尊重       ③家庭成员共同娱乐，彼此赞扬 </vt:lpstr>
      <vt:lpstr>3.友谊        真诚广泛的朋友，给你提供不同的视野与问题解决参考，使你变得开阔；给你提供信息和机会；给你拓宽心灵的寄托空间；给放大自己快乐的机会。你需要为维护友谊付出努力。你需要付出的努力，就是真诚和共享。  4.健康       根据中医的理论，人的元气总量在出生的那一刻就决定了。人的一声都在消耗元气，你消耗的速度与方式决定了你生命的长度和质量。因此，早早关注这个领域，也许平衡的生涯才有保障。 </vt:lpstr>
      <vt:lpstr>    第四节 健康管理        健康管理是指对个体或群体的健康进行全面监测、分析、评估，提供健康咨询和指导以及对健康危险因素进行干预的全过程。大学生健康管理是将健康管理的概念和方法应用于大学生卫生保健，以建立适合大学生的疾病预防、疾病干预与健康教育的管理体系。目前，有关大学生的健康管理的研究很少，以下将对在大学生中怎样进行健康管理做一探讨。  </vt:lpstr>
      <vt:lpstr>一、大学生健康管理的研究背景        大学生健康教育在我国已经开展了 20 多年，虽然学生的健康意识已经有了很大提高，但是大学生亚健康发生率依然很高。随着社会的发展，健康危险因素的增多，大学生已不再满足于了解健康知识，而是要学会如何促进健康，管理自己的健康。健康管理就在这样的情况下出现。健康管理主要用于慢性非传染性疾病和职业病的防治与管理。美国的健康管理研究成果表明，依靠这种强有力的措施可保持或改变人群的健康状态，使人群维持低水平的健康消费。大学生是一个相对健康群体，同时也是一个医疗资源相对有限的群体，研究怎样利用有限的资源来最大限度促进学生的健康是非常有必要的。</vt:lpstr>
      <vt:lpstr>二、大学生健康管理的特点        大学生健康管理是通过学校健康教育进行群体健康管理，通过心理咨询和健康咨询来做到个体健康管理。这样不仅节省人力、物力和财力，而且兼顾了个人健康需求和疾病管理。它具有以下特点：    </vt:lpstr>
      <vt:lpstr> 2.实施大学生健康管理的方法特殊。        实施大学生健康管理的方法主要是通过医师、教师和学生三方面完成的。高校有卫生保健 人员、体育老师、健康教育老师以及丰富的网络资源，学生的主动学习能力强，在三者的配合下 能够顺利完成大学生健康管理。          3.健康管理内容的特殊。        大学生活是大学生即将离开学校迈入社会的中间过渡阶段，大学生生活方式的管理、遗 传病管理与营养管理等将对大学生在将来的生活、工作和学习产生重要的影响。   4.与健康教育的不可分割性        健康教育和健康管理的关系是相互联系和相互支持的，它们的宗旨都是为了保证学生的健 康。它们的内容也具有交叉，前者注重的是对疾病的认识，而后者是对疾病的掌握，即如何掌 握自己的健康。 </vt:lpstr>
      <vt:lpstr>三、大学生健康管理的组成        大学生健康管理和健康管理一样，一般由个体或群体的健康信息管理、健康评价和健康改善三个部分组成。通过对大学生个体或群体的健康状况、家族遗传病史、生活方式等需要管理的个人健康信息收集后，进行健康危险性评价，并在此基础上帮助个体或群体采取行动来纠正不良的生活方式，控制健康危险因素，以达到改善健康的目的。 </vt:lpstr>
      <vt:lpstr>四、大学生健康管理的实施步骤 1.大学生健康信息收集及评价。        收集包括入学和毕业健康体检、校医院常见疾病和传染病诊治记录与大学生心理咨询室的咨询记录等各种健康信息，并查阅大量近年来相关的研究资料。然后根据所收集的大学生健康信息，用数学模型对大学生健康状况及未来患病或死亡的危险性进行量化评估。 2.制订群体和个体的健康干预措施，即健康干预 （1）大学生健康干预的基本内容：        ①通过对生活方式的管理，改变不良生活方式。健康的生活方式包括了合理饮食、戒烟限酒、适量运动、心理平衡。        ②需求管理。包括一些基本的保健常识，各种保健方法的介绍。        ③特殊疾病管理，包括学生的自我保健服务，帮助他们更好地使用医疗服务来管理自己的小病，帮助他们认识自身的疾病，增强治疗的信心，促进疾病的康复。 </vt:lpstr>
      <vt:lpstr>（2）大学生健康干预的方法： 大学生健康管理的方法是在大学生健康教育的基础上积极开展的。        ①向新入学的大学生发放健康管理手册。        ②开设健康管理选修课，包括大学生健康教育、环境健康教育，营养与健康等课程。        ③校医院定期进行多发病、常见病和传染病健康管理知识讲座，并进行各种形式的师生健康座谈会。        ④发展学生健康社团，如卫生保健协会，做健康知识宣传。⑤通过校内网页宣传预防保健知识。 </vt:lpstr>
      <vt:lpstr>（3）大学生健康管理的评估。        大学生健康管理是一个长期的、连续不断的、周而复始的过程。通过流行病学调查，收集大学生的健康状况信息，对社会的适应状况信息和医疗支出费用信息等，运用相应的数学模型对资料进行量化评估，对实施健康干预效果进行评价，并反馈调整干预措施。        大学生健康管理是一个刚刚起步的研究领域，健康管理以其预防控制健康危险因素，减少或防止疾病的发生，投入少效益高和个性化的服务而茁壮成长。随着我国高校规模的扩大，健康管理对促进大学生心理和生理健康，让他们树立正确的疾病意识，对自我的健康进行管理有重要的意义。</vt:lpstr>
      <vt:lpstr>谢谢！</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2018-03-07T14:43:12Z</dcterms:created>
  <dcterms:modified xsi:type="dcterms:W3CDTF">2018-03-08T00:29:04Z</dcterms:modified>
</cp:coreProperties>
</file>