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0"/>
  </p:notesMasterIdLst>
  <p:sldIdLst>
    <p:sldId id="452" r:id="rId2"/>
    <p:sldId id="395" r:id="rId3"/>
    <p:sldId id="396" r:id="rId4"/>
    <p:sldId id="489" r:id="rId5"/>
    <p:sldId id="397" r:id="rId6"/>
    <p:sldId id="491" r:id="rId7"/>
    <p:sldId id="490" r:id="rId8"/>
    <p:sldId id="494" r:id="rId9"/>
    <p:sldId id="492" r:id="rId10"/>
    <p:sldId id="493" r:id="rId11"/>
    <p:sldId id="398" r:id="rId12"/>
    <p:sldId id="496" r:id="rId13"/>
    <p:sldId id="497" r:id="rId14"/>
    <p:sldId id="495" r:id="rId15"/>
    <p:sldId id="498" r:id="rId16"/>
    <p:sldId id="499" r:id="rId17"/>
    <p:sldId id="399" r:id="rId18"/>
    <p:sldId id="453" r:id="rId19"/>
    <p:sldId id="400" r:id="rId20"/>
    <p:sldId id="401" r:id="rId21"/>
    <p:sldId id="500" r:id="rId22"/>
    <p:sldId id="501" r:id="rId23"/>
    <p:sldId id="402" r:id="rId24"/>
    <p:sldId id="403" r:id="rId25"/>
    <p:sldId id="404" r:id="rId26"/>
    <p:sldId id="502" r:id="rId27"/>
    <p:sldId id="405" r:id="rId28"/>
    <p:sldId id="50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9488"/>
    <a:srgbClr val="65C6C1"/>
    <a:srgbClr val="606060"/>
    <a:srgbClr val="FF5050"/>
    <a:srgbClr val="9F9F9F"/>
    <a:srgbClr val="969696"/>
    <a:srgbClr val="C55A11"/>
    <a:srgbClr val="7F7F7F"/>
    <a:srgbClr val="548EC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588" autoAdjust="0"/>
    <p:restoredTop sz="86482" autoAdjust="0"/>
  </p:normalViewPr>
  <p:slideViewPr>
    <p:cSldViewPr snapToGrid="0">
      <p:cViewPr>
        <p:scale>
          <a:sx n="70" d="100"/>
          <a:sy n="70" d="100"/>
        </p:scale>
        <p:origin x="-468" y="-246"/>
      </p:cViewPr>
      <p:guideLst>
        <p:guide orient="horz" pos="2183"/>
        <p:guide pos="3840"/>
      </p:guideLst>
    </p:cSldViewPr>
  </p:slideViewPr>
  <p:outlineViewPr>
    <p:cViewPr>
      <p:scale>
        <a:sx n="33" d="100"/>
        <a:sy n="33" d="100"/>
      </p:scale>
      <p:origin x="0" y="-1194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D5AE7-281C-450D-9110-42FBCFD61E77}" type="datetimeFigureOut">
              <a:rPr lang="zh-CN" altLang="en-US" smtClean="0"/>
              <a:t>2018/3/12/Monday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0B26E9-17C2-463B-8B8C-B33A23FFCF8F}" type="slidenum">
              <a:rPr lang="zh-CN" altLang="en-US" smtClean="0"/>
              <a:t>‹#›</a:t>
            </a:fld>
            <a:endParaRPr lang="zh-CN" altLang="en-US"/>
          </a:p>
        </p:txBody>
      </p:sp>
    </p:spTree>
    <p:extLst>
      <p:ext uri="{BB962C8B-B14F-4D97-AF65-F5344CB8AC3E}">
        <p14:creationId xmlns:p14="http://schemas.microsoft.com/office/powerpoint/2010/main" val="3660216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C593718-D90C-42E2-AD72-105FD509CB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F335DE87-7DE0-4BF8-9C81-B939B34A9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406B22EA-147E-4FBF-91BF-A37F96EB085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C36B9E65-B212-4C01-9330-5EF97AEC94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E773BC5-D39B-4819-95EB-D372751B8B1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6683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15B867-6D8F-43A5-B189-1233C44FBD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0AABF7A-0CDF-4515-8560-2634B8E45C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14280AFC-5E00-4D5B-8F4E-3755C3912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59CDA98-2367-44AF-8D83-CAB64DF303E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 xmlns:a16="http://schemas.microsoft.com/office/drawing/2014/main" id="{B64DF7CC-2315-4B30-B5EF-6C4676139E1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074BD92-D85D-4FF0-A168-28CCAB037E6B}"/>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408570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038F384-3FA4-47BF-B4D6-E3B2AB980F5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C70BCBD-6E6E-4F5E-BB47-FE8CDEA6CCD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01D25AC-2D8B-4225-BAD1-B1E071757AD0}"/>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22042F40-F43E-49F5-B717-A41A78B3CA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F15983B-CAE6-4BA3-BDA4-F4F698569D07}"/>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314064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3D23EB05-F7F8-4004-8691-E44AE072206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5B4FBD01-4403-45F8-A931-E851F097A1E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70311DE-4BF5-452D-8693-F252EFFE92F9}"/>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42FC1B8D-4A4D-4CD4-88D5-595D9D7948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EFA7E9C-05D8-4CF1-8E8C-374477153E7C}"/>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57598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4192256-EB11-4F3B-9673-9C991DD61A57}"/>
              </a:ext>
            </a:extLst>
          </p:cNvPr>
          <p:cNvSpPr>
            <a:spLocks noGrp="1"/>
          </p:cNvSpPr>
          <p:nvPr>
            <p:ph type="title"/>
          </p:nvPr>
        </p:nvSpPr>
        <p:spPr>
          <a:xfrm>
            <a:off x="838200" y="636974"/>
            <a:ext cx="10515600" cy="5454907"/>
          </a:xfrm>
        </p:spPr>
        <p:txBody>
          <a:bodyPr anchor="t">
            <a:normAutofit/>
          </a:bodyPr>
          <a:lstStyle>
            <a:lvl1pPr>
              <a:lnSpc>
                <a:spcPct val="130000"/>
              </a:lnSpc>
              <a:defRPr sz="20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 xmlns:a16="http://schemas.microsoft.com/office/drawing/2014/main"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984137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Picture 2" descr="C:\Users\Administrator\Desktop\67.jpg">
            <a:extLst>
              <a:ext uri="{FF2B5EF4-FFF2-40B4-BE49-F238E27FC236}">
                <a16:creationId xmlns="" xmlns:a16="http://schemas.microsoft.com/office/drawing/2014/main" id="{3A468A50-CF98-416C-BD82-B64F61DE8B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 xmlns:a16="http://schemas.microsoft.com/office/drawing/2014/main" id="{04192256-EB11-4F3B-9673-9C991DD61A57}"/>
              </a:ext>
            </a:extLst>
          </p:cNvPr>
          <p:cNvSpPr>
            <a:spLocks noGrp="1"/>
          </p:cNvSpPr>
          <p:nvPr>
            <p:ph type="title"/>
          </p:nvPr>
        </p:nvSpPr>
        <p:spPr>
          <a:xfrm>
            <a:off x="838200" y="636974"/>
            <a:ext cx="10515600" cy="5454907"/>
          </a:xfrm>
        </p:spPr>
        <p:txBody>
          <a:bodyPr anchor="ctr">
            <a:normAutofit/>
          </a:bodyPr>
          <a:lstStyle>
            <a:lvl1pPr algn="ctr">
              <a:defRPr sz="48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 xmlns:a16="http://schemas.microsoft.com/office/drawing/2014/main"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216099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52EDB76-D2F4-4C64-A568-224F00EBE0E2}"/>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7C64847-D402-4D7E-9467-826533455E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5AB3997C-521A-47D5-A45F-E484D1C4835E}"/>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FFFEA2A6-9501-41AB-8390-2E02E8A97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5656ACB-283F-4C84-952D-802E61CF0946}"/>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93278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5FE947-AA55-4E85-909F-BEB4F6C885C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5540C7A-71DF-4B61-A0AF-E480966CCD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0E4045E-2287-4A28-85C4-04EF0371ED8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BFF63B06-CB95-4520-8592-DD9FFC2E7067}"/>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 xmlns:a16="http://schemas.microsoft.com/office/drawing/2014/main" id="{7F9ED17C-7FFE-47DA-9D4A-E267138D24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A89AF5F-BDF1-4CF1-BEFA-BFF4B399847F}"/>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845584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04538D-5EA2-4E5B-A441-DAF1459A405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C23D37B-9A81-4467-90AB-7C27C505C0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28ACA1C2-9B35-41D3-B641-8A43B615E14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08613B2-7AB3-493B-B285-C54FA7A894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DC31E84-25BD-430F-BA5F-C6C43375663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BFF95FE1-778B-4A32-AEC7-996BC045F33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8" name="页脚占位符 7">
            <a:extLst>
              <a:ext uri="{FF2B5EF4-FFF2-40B4-BE49-F238E27FC236}">
                <a16:creationId xmlns="" xmlns:a16="http://schemas.microsoft.com/office/drawing/2014/main" id="{CE3B89D4-BEEE-4120-AEFB-F00D6E8CC02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49DC8349-3EAC-41EB-8AED-64F39DB2EC4E}"/>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097725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D6E3933-0A85-4802-815F-051F6E5F262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5679E15-AA6A-4A04-87D3-75DBFFC25F1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4" name="页脚占位符 3">
            <a:extLst>
              <a:ext uri="{FF2B5EF4-FFF2-40B4-BE49-F238E27FC236}">
                <a16:creationId xmlns="" xmlns:a16="http://schemas.microsoft.com/office/drawing/2014/main" id="{34BF1A13-DE2F-46B0-9764-4F389FF3E3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BAAD8673-0559-4627-9B08-2B2534A95D75}"/>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64936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6A1932BD-4E57-435D-A947-D8DE7A4CAA4F}"/>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3" name="页脚占位符 2">
            <a:extLst>
              <a:ext uri="{FF2B5EF4-FFF2-40B4-BE49-F238E27FC236}">
                <a16:creationId xmlns="" xmlns:a16="http://schemas.microsoft.com/office/drawing/2014/main" id="{7D1FD3EC-0A8B-4752-8E00-B6C4F1555BD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EA46A2-2F73-4DEE-B72C-ED82C85BEA91}"/>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282105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950274-3F88-440D-84AC-9DB3AA49C7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1020E670-F56C-4650-B1C1-093C9F95EF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6B224F5D-6C66-4BE1-905E-A2849E3956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C2BDDD17-60DD-4F46-9538-2939699E7CE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 xmlns:a16="http://schemas.microsoft.com/office/drawing/2014/main" id="{EFC5305E-DE83-43A3-9160-7CCF70F2A4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0CC25AF-629B-47A3-A8C5-50CC9A59813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471693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20DC848A-A085-474E-97A2-FA2CD075F6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BE19C4C-3100-426A-907E-37CF611CA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C1BB7A6-D150-4935-B7E4-8C0B0202FE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5440463F-5AB1-4256-9A53-EB37D4C88A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6B2B64CB-340A-478E-9567-DEA444BC57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225618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EED8AB66-C79E-4EDF-84A6-73548CEB65FF}"/>
              </a:ext>
            </a:extLst>
          </p:cNvPr>
          <p:cNvSpPr/>
          <p:nvPr/>
        </p:nvSpPr>
        <p:spPr>
          <a:xfrm>
            <a:off x="0" y="1833935"/>
            <a:ext cx="12190413"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8E4C731A-DA10-4144-A8D0-B9A7AAEFC45C}"/>
              </a:ext>
            </a:extLst>
          </p:cNvPr>
          <p:cNvSpPr>
            <a:spLocks noGrp="1"/>
          </p:cNvSpPr>
          <p:nvPr>
            <p:ph type="title"/>
          </p:nvPr>
        </p:nvSpPr>
        <p:spPr/>
        <p:txBody>
          <a:bodyPr/>
          <a:lstStyle/>
          <a:p>
            <a:r>
              <a:rPr lang="zh-CN" altLang="zh-CN" b="1" dirty="0">
                <a:solidFill>
                  <a:schemeClr val="bg1"/>
                </a:solidFill>
              </a:rPr>
              <a:t>第八章</a:t>
            </a:r>
            <a:r>
              <a:rPr lang="en-US" altLang="zh-CN" b="1" dirty="0">
                <a:solidFill>
                  <a:schemeClr val="bg1"/>
                </a:solidFill>
              </a:rPr>
              <a:t>  </a:t>
            </a:r>
            <a:r>
              <a:rPr lang="zh-CN" altLang="zh-CN" b="1" dirty="0">
                <a:solidFill>
                  <a:schemeClr val="bg1"/>
                </a:solidFill>
              </a:rPr>
              <a:t>团队合作能力</a:t>
            </a:r>
            <a:endParaRPr lang="zh-CN" altLang="en-US" dirty="0">
              <a:solidFill>
                <a:schemeClr val="bg1"/>
              </a:solidFill>
            </a:endParaRPr>
          </a:p>
        </p:txBody>
      </p:sp>
    </p:spTree>
    <p:extLst>
      <p:ext uri="{BB962C8B-B14F-4D97-AF65-F5344CB8AC3E}">
        <p14:creationId xmlns:p14="http://schemas.microsoft.com/office/powerpoint/2010/main" val="22155156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932CDAD-C75D-409E-A9F8-CB106C9834B2}"/>
              </a:ext>
            </a:extLst>
          </p:cNvPr>
          <p:cNvSpPr>
            <a:spLocks noGrp="1"/>
          </p:cNvSpPr>
          <p:nvPr>
            <p:ph type="title"/>
          </p:nvPr>
        </p:nvSpPr>
        <p:spPr/>
        <p:txBody>
          <a:bodyPr>
            <a:normAutofit/>
          </a:bodyPr>
          <a:lstStyle/>
          <a:p>
            <a:r>
              <a:rPr lang="zh-CN" altLang="zh-CN" sz="2800" dirty="0"/>
              <a:t>六、团队责任</a:t>
            </a:r>
            <a:r>
              <a:rPr lang="en-US" altLang="zh-CN" b="1" dirty="0"/>
              <a:t/>
            </a:r>
            <a:br>
              <a:rPr lang="en-US" altLang="zh-CN" b="1" dirty="0"/>
            </a:br>
            <a:r>
              <a:rPr lang="en-US" altLang="zh-CN" b="1" dirty="0"/>
              <a:t>       </a:t>
            </a:r>
            <a:r>
              <a:rPr lang="zh-CN" altLang="en-US" dirty="0"/>
              <a:t>责任心是团队合作的核心。合作的成功与否，也取决于团队中每个成员的责任意识。在合 作时，一个人的失职可能会造成整个团队的损失。这时候，便出现了两种态度：一种是拒不承 认，推诿责任；另一种是坦率承认，并努力补救。</a:t>
            </a:r>
            <a:r>
              <a:rPr lang="en-US" altLang="zh-CN" dirty="0"/>
              <a:t/>
            </a:r>
            <a:br>
              <a:rPr lang="en-US" altLang="zh-CN" dirty="0"/>
            </a:br>
            <a:r>
              <a:rPr lang="en-US" altLang="zh-CN" dirty="0"/>
              <a:t>      </a:t>
            </a:r>
            <a:r>
              <a:rPr lang="zh-CN" altLang="en-US" dirty="0"/>
              <a:t> 在团队合作中，勇于承担责任，挑起属于自己的担子，已经造成的损失不仅不会成为职业 发展中的障碍，反而会成为继续前进的助推器。</a:t>
            </a:r>
          </a:p>
        </p:txBody>
      </p:sp>
      <p:sp>
        <p:nvSpPr>
          <p:cNvPr id="3" name="矩形 2">
            <a:extLst>
              <a:ext uri="{FF2B5EF4-FFF2-40B4-BE49-F238E27FC236}">
                <a16:creationId xmlns="" xmlns:a16="http://schemas.microsoft.com/office/drawing/2014/main" id="{9202456A-3F91-4EC3-8539-EE8862C112D1}"/>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2077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367CEEB-B7BE-4A78-A605-94965EBABB03}"/>
              </a:ext>
            </a:extLst>
          </p:cNvPr>
          <p:cNvSpPr>
            <a:spLocks noGrp="1"/>
          </p:cNvSpPr>
          <p:nvPr>
            <p:ph type="title"/>
          </p:nvPr>
        </p:nvSpPr>
        <p:spPr>
          <a:xfrm>
            <a:off x="838199" y="1406911"/>
            <a:ext cx="5819777" cy="4548831"/>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一、高效团队</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高效团队，是指发展目标清晰、完成任务前后效果对比显著，工作效率相对于一般团队更高的团队，也是团队成员能够在有效的领导下相互信任、沟通良好、积极协同工作的团队。</a:t>
            </a: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二、高效团队的特征</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dirty="0"/>
              <a:t>1</a:t>
            </a:r>
            <a:r>
              <a:rPr lang="zh-CN" altLang="en-US" dirty="0"/>
              <a:t>．清晰的目标 </a:t>
            </a:r>
            <a:r>
              <a:rPr lang="en-US" altLang="zh-CN" dirty="0"/>
              <a:t>		2</a:t>
            </a:r>
            <a:r>
              <a:rPr lang="zh-CN" altLang="en-US" dirty="0"/>
              <a:t>．相互的信任 </a:t>
            </a:r>
            <a:r>
              <a:rPr lang="en-US" altLang="zh-CN" dirty="0"/>
              <a:t/>
            </a:r>
            <a:br>
              <a:rPr lang="en-US" altLang="zh-CN" dirty="0"/>
            </a:br>
            <a:r>
              <a:rPr lang="en-US" altLang="zh-CN" dirty="0"/>
              <a:t>3. </a:t>
            </a:r>
            <a:r>
              <a:rPr lang="zh-CN" altLang="en-US" dirty="0"/>
              <a:t>相关的技能 </a:t>
            </a:r>
            <a:r>
              <a:rPr lang="en-US" altLang="zh-CN" dirty="0"/>
              <a:t>		4</a:t>
            </a:r>
            <a:r>
              <a:rPr lang="zh-CN" altLang="en-US" dirty="0"/>
              <a:t>．一致的承诺 </a:t>
            </a:r>
            <a:r>
              <a:rPr lang="en-US" altLang="zh-CN" dirty="0"/>
              <a:t/>
            </a:r>
            <a:br>
              <a:rPr lang="en-US" altLang="zh-CN" dirty="0"/>
            </a:br>
            <a:r>
              <a:rPr lang="en-US" altLang="zh-CN" dirty="0"/>
              <a:t>5. </a:t>
            </a:r>
            <a:r>
              <a:rPr lang="zh-CN" altLang="en-US" dirty="0"/>
              <a:t>良好的沟通 </a:t>
            </a:r>
            <a:r>
              <a:rPr lang="en-US" altLang="zh-CN" dirty="0"/>
              <a:t>		6. </a:t>
            </a:r>
            <a:r>
              <a:rPr lang="zh-CN" altLang="en-US" dirty="0"/>
              <a:t>谈判的技能 </a:t>
            </a:r>
            <a:r>
              <a:rPr lang="en-US" altLang="zh-CN" dirty="0"/>
              <a:t/>
            </a:r>
            <a:br>
              <a:rPr lang="en-US" altLang="zh-CN" dirty="0"/>
            </a:br>
            <a:r>
              <a:rPr lang="en-US" altLang="zh-CN" dirty="0"/>
              <a:t>7. </a:t>
            </a:r>
            <a:r>
              <a:rPr lang="zh-CN" altLang="en-US" dirty="0"/>
              <a:t>恰当的领导 </a:t>
            </a:r>
            <a:r>
              <a:rPr lang="en-US" altLang="zh-CN" dirty="0"/>
              <a:t>		8. </a:t>
            </a:r>
            <a:r>
              <a:rPr lang="zh-CN" altLang="en-US" dirty="0"/>
              <a:t>内部与外部的支持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pic>
        <p:nvPicPr>
          <p:cNvPr id="3" name="图片 2">
            <a:extLst>
              <a:ext uri="{FF2B5EF4-FFF2-40B4-BE49-F238E27FC236}">
                <a16:creationId xmlns="" xmlns:a16="http://schemas.microsoft.com/office/drawing/2014/main" id="{77B353DE-525B-4219-92F6-63425C4190D1}"/>
              </a:ext>
            </a:extLst>
          </p:cNvPr>
          <p:cNvPicPr>
            <a:picLocks noChangeAspect="1"/>
          </p:cNvPicPr>
          <p:nvPr/>
        </p:nvPicPr>
        <p:blipFill>
          <a:blip r:embed="rId2"/>
          <a:stretch>
            <a:fillRect/>
          </a:stretch>
        </p:blipFill>
        <p:spPr>
          <a:xfrm>
            <a:off x="6657976" y="1543049"/>
            <a:ext cx="4695824" cy="4276554"/>
          </a:xfrm>
          <a:prstGeom prst="rect">
            <a:avLst/>
          </a:prstGeom>
        </p:spPr>
      </p:pic>
      <p:sp>
        <p:nvSpPr>
          <p:cNvPr id="4" name="标题 1">
            <a:extLst>
              <a:ext uri="{FF2B5EF4-FFF2-40B4-BE49-F238E27FC236}">
                <a16:creationId xmlns="" xmlns:a16="http://schemas.microsoft.com/office/drawing/2014/main" id="{3E8ED7FC-2C5A-43F0-9359-24BB2F128C66}"/>
              </a:ext>
            </a:extLst>
          </p:cNvPr>
          <p:cNvSpPr txBox="1">
            <a:spLocks/>
          </p:cNvSpPr>
          <p:nvPr/>
        </p:nvSpPr>
        <p:spPr>
          <a:xfrm>
            <a:off x="838200" y="636974"/>
            <a:ext cx="10263188" cy="820351"/>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sz="3200" dirty="0"/>
              <a:t>		           	 </a:t>
            </a:r>
            <a:r>
              <a:rPr lang="zh-CN" altLang="zh-CN" sz="3200" dirty="0"/>
              <a:t>第二节</a:t>
            </a:r>
            <a:r>
              <a:rPr lang="en-US" altLang="zh-CN" sz="3200" dirty="0"/>
              <a:t>  </a:t>
            </a:r>
            <a:r>
              <a:rPr lang="zh-CN" altLang="zh-CN" sz="3200" dirty="0"/>
              <a:t>高效团队</a:t>
            </a:r>
            <a:endParaRPr lang="zh-CN" altLang="en-US" dirty="0"/>
          </a:p>
        </p:txBody>
      </p:sp>
      <p:sp>
        <p:nvSpPr>
          <p:cNvPr id="5" name="矩形 4">
            <a:extLst>
              <a:ext uri="{FF2B5EF4-FFF2-40B4-BE49-F238E27FC236}">
                <a16:creationId xmlns="" xmlns:a16="http://schemas.microsoft.com/office/drawing/2014/main" id="{27411512-8F5F-4EE1-8F99-0FD5E140C71D}"/>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7">
            <a:extLst>
              <a:ext uri="{FF2B5EF4-FFF2-40B4-BE49-F238E27FC236}">
                <a16:creationId xmlns="" xmlns:a16="http://schemas.microsoft.com/office/drawing/2014/main" id="{EC85C4DA-DE01-48BC-956A-ED50A96BB690}"/>
              </a:ext>
            </a:extLst>
          </p:cNvPr>
          <p:cNvSpPr>
            <a:spLocks noEditPoints="1"/>
          </p:cNvSpPr>
          <p:nvPr/>
        </p:nvSpPr>
        <p:spPr bwMode="auto">
          <a:xfrm>
            <a:off x="4070369" y="804390"/>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8B53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6950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612B92CA-8F69-4576-931B-016CF89E8AAE}"/>
              </a:ext>
            </a:extLst>
          </p:cNvPr>
          <p:cNvSpPr>
            <a:spLocks noGrp="1"/>
          </p:cNvSpPr>
          <p:nvPr>
            <p:ph type="title"/>
          </p:nvPr>
        </p:nvSpPr>
        <p:spPr/>
        <p:txBody>
          <a:bodyPr/>
          <a:lstStyle/>
          <a:p>
            <a:r>
              <a:rPr lang="zh-CN" altLang="zh-CN" sz="2800" dirty="0"/>
              <a:t>三、高效团队的建设策略</a:t>
            </a:r>
            <a:r>
              <a:rPr lang="en-US" altLang="zh-CN" b="1" dirty="0"/>
              <a:t/>
            </a:r>
            <a:br>
              <a:rPr lang="en-US" altLang="zh-CN" b="1" dirty="0"/>
            </a:br>
            <a:r>
              <a:rPr lang="en-US" altLang="zh-CN" b="1" dirty="0"/>
              <a:t>1. </a:t>
            </a:r>
            <a:r>
              <a:rPr lang="zh-CN" altLang="en-US" b="1" dirty="0"/>
              <a:t>我们是谁（</a:t>
            </a:r>
            <a:r>
              <a:rPr lang="en-US" altLang="zh-CN" b="1" dirty="0"/>
              <a:t>Who</a:t>
            </a:r>
            <a:r>
              <a:rPr lang="zh-CN" altLang="en-US" b="1" dirty="0"/>
              <a:t>）</a:t>
            </a:r>
            <a:r>
              <a:rPr lang="zh-CN" altLang="en-US" dirty="0"/>
              <a:t> </a:t>
            </a:r>
            <a:r>
              <a:rPr lang="en-US" altLang="zh-CN" dirty="0"/>
              <a:t/>
            </a:r>
            <a:br>
              <a:rPr lang="en-US" altLang="zh-CN" dirty="0"/>
            </a:br>
            <a:r>
              <a:rPr lang="en-US" altLang="zh-CN" dirty="0"/>
              <a:t>       </a:t>
            </a:r>
            <a:r>
              <a:rPr lang="zh-CN" altLang="en-US" dirty="0"/>
              <a:t>团队成员需要进行自我的深入认识，明确团队成员具有的优势和劣势、对工作的喜好、处 理问题的解决方式、基本价值观的差异等；通过这些分析，最后在团队成员之间形成共同的信 念和一致的对团队目的的看法，以建立起团队运行的规则。</a:t>
            </a:r>
            <a:r>
              <a:rPr lang="en-US" altLang="zh-CN" dirty="0"/>
              <a:t/>
            </a:r>
            <a:br>
              <a:rPr lang="en-US" altLang="zh-CN" dirty="0"/>
            </a:br>
            <a:r>
              <a:rPr lang="zh-CN" altLang="en-US" b="1" dirty="0"/>
              <a:t> </a:t>
            </a:r>
            <a:r>
              <a:rPr lang="en-US" altLang="zh-CN" b="1" dirty="0"/>
              <a:t>2. </a:t>
            </a:r>
            <a:r>
              <a:rPr lang="zh-CN" altLang="en-US" b="1" dirty="0"/>
              <a:t>我们在哪里（</a:t>
            </a:r>
            <a:r>
              <a:rPr lang="en-US" altLang="zh-CN" b="1" dirty="0"/>
              <a:t>Where</a:t>
            </a:r>
            <a:r>
              <a:rPr lang="zh-CN" altLang="en-US" b="1" dirty="0"/>
              <a:t>） </a:t>
            </a:r>
            <a:r>
              <a:rPr lang="en-US" altLang="zh-CN" dirty="0"/>
              <a:t/>
            </a:r>
            <a:br>
              <a:rPr lang="en-US" altLang="zh-CN" dirty="0"/>
            </a:br>
            <a:r>
              <a:rPr lang="en-US" altLang="zh-CN" dirty="0"/>
              <a:t>       </a:t>
            </a:r>
            <a:r>
              <a:rPr lang="zh-CN" altLang="en-US" dirty="0"/>
              <a:t>每一个团队都有其优势和弱点，而团队要取得任务成功，又面对着外部的威胁与机 会，通过分析团队所处的环境来评估团队的综合能力，找出团队目前的综合能力与要达 到团队目标所需的能力之间的差距，以明确团队该如何发挥优势、规避威胁、提高迎接挑战 的能力。 </a:t>
            </a:r>
            <a:r>
              <a:rPr lang="en-US" altLang="zh-CN" b="1" dirty="0"/>
              <a:t>3</a:t>
            </a:r>
            <a:r>
              <a:rPr lang="zh-CN" altLang="en-US" b="1" dirty="0"/>
              <a:t>．我们成为什么（</a:t>
            </a:r>
            <a:r>
              <a:rPr lang="en-US" altLang="zh-CN" b="1" dirty="0"/>
              <a:t>What</a:t>
            </a:r>
            <a:r>
              <a:rPr lang="zh-CN" altLang="en-US" b="1" dirty="0"/>
              <a:t>）</a:t>
            </a:r>
            <a:r>
              <a:rPr lang="zh-CN" altLang="en-US" dirty="0"/>
              <a:t> </a:t>
            </a:r>
            <a:r>
              <a:rPr lang="en-US" altLang="zh-CN" dirty="0"/>
              <a:t/>
            </a:r>
            <a:br>
              <a:rPr lang="en-US" altLang="zh-CN" dirty="0"/>
            </a:br>
            <a:r>
              <a:rPr lang="en-US" altLang="zh-CN" dirty="0"/>
              <a:t>       </a:t>
            </a:r>
            <a:r>
              <a:rPr lang="zh-CN" altLang="en-US" dirty="0"/>
              <a:t>要以团队的任务为导向，使每个团队成员明确团队的目标、行动计划。为了能够激发团 队成员的激情，应树立阶段性里程碑，使团队对任务目标看得见、摸得着，创造出令成员兴奋 的构想。</a:t>
            </a:r>
          </a:p>
        </p:txBody>
      </p:sp>
      <p:sp>
        <p:nvSpPr>
          <p:cNvPr id="4" name="矩形 3">
            <a:extLst>
              <a:ext uri="{FF2B5EF4-FFF2-40B4-BE49-F238E27FC236}">
                <a16:creationId xmlns="" xmlns:a16="http://schemas.microsoft.com/office/drawing/2014/main" id="{0EBDF946-256A-43BE-BE7D-FF84CAEDA6E3}"/>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0117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1AEE317-1B01-4886-9C5D-8F2E91368667}"/>
              </a:ext>
            </a:extLst>
          </p:cNvPr>
          <p:cNvSpPr>
            <a:spLocks noGrp="1"/>
          </p:cNvSpPr>
          <p:nvPr>
            <p:ph type="title"/>
          </p:nvPr>
        </p:nvSpPr>
        <p:spPr>
          <a:xfrm>
            <a:off x="838200" y="597372"/>
            <a:ext cx="10515600" cy="5663256"/>
          </a:xfrm>
        </p:spPr>
        <p:txBody>
          <a:bodyPr>
            <a:normAutofit/>
          </a:bodyPr>
          <a:lstStyle/>
          <a:p>
            <a:r>
              <a:rPr lang="en-US" altLang="zh-CN" b="1" dirty="0"/>
              <a:t>4</a:t>
            </a:r>
            <a:r>
              <a:rPr lang="zh-CN" altLang="en-US" b="1" dirty="0"/>
              <a:t>．我们什么时候采取行动（</a:t>
            </a:r>
            <a:r>
              <a:rPr lang="en-US" altLang="zh-CN" b="1" dirty="0"/>
              <a:t>When</a:t>
            </a:r>
            <a:r>
              <a:rPr lang="zh-CN" altLang="en-US" b="1" dirty="0"/>
              <a:t>） </a:t>
            </a:r>
            <a:r>
              <a:rPr lang="en-US" altLang="zh-CN" dirty="0"/>
              <a:t/>
            </a:r>
            <a:br>
              <a:rPr lang="en-US" altLang="zh-CN" dirty="0"/>
            </a:br>
            <a:r>
              <a:rPr lang="en-US" altLang="zh-CN" dirty="0"/>
              <a:t>       </a:t>
            </a:r>
            <a:r>
              <a:rPr lang="zh-CN" altLang="en-US" dirty="0"/>
              <a:t>在合适的时机采取合适的行动是团队成功的关键，尤其是在什么时机启动团队任务；团队 遇到困难或障碍时，应如何把握时机来进行分析与解决；团队面对内、外部冲突时应在什么时 机进行舒缓或消除；对在何时与何地取得相应的资源支持进行因势利导。 </a:t>
            </a:r>
            <a:r>
              <a:rPr lang="en-US" altLang="zh-CN" dirty="0"/>
              <a:t/>
            </a:r>
            <a:br>
              <a:rPr lang="en-US" altLang="zh-CN" dirty="0"/>
            </a:br>
            <a:r>
              <a:rPr lang="en-US" altLang="zh-CN" b="1" dirty="0"/>
              <a:t>5. </a:t>
            </a:r>
            <a:r>
              <a:rPr lang="zh-CN" altLang="en-US" b="1" dirty="0"/>
              <a:t>我们怎样行动（</a:t>
            </a:r>
            <a:r>
              <a:rPr lang="en-US" altLang="zh-CN" b="1" dirty="0"/>
              <a:t>How</a:t>
            </a:r>
            <a:r>
              <a:rPr lang="zh-CN" altLang="en-US" b="1" dirty="0"/>
              <a:t>）</a:t>
            </a:r>
            <a:r>
              <a:rPr lang="en-US" altLang="zh-CN" dirty="0"/>
              <a:t/>
            </a:r>
            <a:br>
              <a:rPr lang="en-US" altLang="zh-CN" dirty="0"/>
            </a:br>
            <a:r>
              <a:rPr lang="en-US" altLang="zh-CN" dirty="0"/>
              <a:t>      </a:t>
            </a:r>
            <a:r>
              <a:rPr lang="zh-CN" altLang="en-US" dirty="0"/>
              <a:t> 怎样行动涉及团队运行问题，即团队内部如何进行分工，不同的团队角色应承担的职责、 履行的权利、团队内部的协调与沟通等。因此，团队内部各个成员之间也应有明确的岗位职责 描述和说明，以制定团队成员的工作标准。</a:t>
            </a:r>
            <a:r>
              <a:rPr lang="en-US" altLang="zh-CN" dirty="0"/>
              <a:t/>
            </a:r>
            <a:br>
              <a:rPr lang="en-US" altLang="zh-CN" dirty="0"/>
            </a:br>
            <a:r>
              <a:rPr lang="en-US" altLang="zh-CN" b="1" dirty="0"/>
              <a:t>6. </a:t>
            </a:r>
            <a:r>
              <a:rPr lang="zh-CN" altLang="en-US" b="1" dirty="0"/>
              <a:t>我们为什么行动（</a:t>
            </a:r>
            <a:r>
              <a:rPr lang="en-US" altLang="zh-CN" b="1" dirty="0"/>
              <a:t>Why</a:t>
            </a:r>
            <a:r>
              <a:rPr lang="zh-CN" altLang="en-US" b="1" dirty="0"/>
              <a:t>）</a:t>
            </a:r>
            <a:r>
              <a:rPr lang="zh-CN" altLang="en-US" dirty="0"/>
              <a:t> </a:t>
            </a:r>
            <a:r>
              <a:rPr lang="en-US" altLang="zh-CN" dirty="0"/>
              <a:t/>
            </a:r>
            <a:br>
              <a:rPr lang="en-US" altLang="zh-CN" dirty="0"/>
            </a:br>
            <a:r>
              <a:rPr lang="en-US" altLang="zh-CN" dirty="0"/>
              <a:t>       </a:t>
            </a:r>
            <a:r>
              <a:rPr lang="zh-CN" altLang="en-US" dirty="0"/>
              <a:t>目前，在很多企业的团队建设中都容易忽视这个问题，这可能也是导致团队运行效率低下 的原因之一。团队要高效运作，就必须让团队成员清楚地知道他们为什么要加入这个团队，这 个团队运行成功与失败给他们带来的正面和负面影响是什么，从而增强团队成员的责任感和使 命感。换言之，就是将我们常常讲的将激励机制引入团队建设之中，这里所说的激励机制可以 是团队荣誉、薪酬或福利的增加及职位的晋升等。</a:t>
            </a:r>
          </a:p>
        </p:txBody>
      </p:sp>
      <p:sp>
        <p:nvSpPr>
          <p:cNvPr id="3" name="矩形 2">
            <a:extLst>
              <a:ext uri="{FF2B5EF4-FFF2-40B4-BE49-F238E27FC236}">
                <a16:creationId xmlns="" xmlns:a16="http://schemas.microsoft.com/office/drawing/2014/main" id="{D7D3294F-0B03-4775-8E37-8569211E534E}"/>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9062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158882-0197-4508-AC3F-EF2C0450FDC4}"/>
              </a:ext>
            </a:extLst>
          </p:cNvPr>
          <p:cNvSpPr>
            <a:spLocks noGrp="1"/>
          </p:cNvSpPr>
          <p:nvPr>
            <p:ph type="title"/>
          </p:nvPr>
        </p:nvSpPr>
        <p:spPr/>
        <p:txBody>
          <a:bodyPr/>
          <a:lstStyle/>
          <a:p>
            <a:r>
              <a:rPr lang="zh-CN" altLang="zh-CN" sz="2800" dirty="0"/>
              <a:t>四、在团队中完善自我</a:t>
            </a:r>
            <a:r>
              <a:rPr lang="en-US" altLang="zh-CN" b="1" dirty="0"/>
              <a:t/>
            </a:r>
            <a:br>
              <a:rPr lang="en-US" altLang="zh-CN" b="1" dirty="0"/>
            </a:br>
            <a:r>
              <a:rPr lang="en-US" altLang="zh-CN" b="1" dirty="0"/>
              <a:t>1. </a:t>
            </a:r>
            <a:r>
              <a:rPr lang="zh-CN" altLang="en-US" b="1" dirty="0"/>
              <a:t>提升性格修养 </a:t>
            </a:r>
            <a:r>
              <a:rPr lang="en-US" altLang="zh-CN" dirty="0"/>
              <a:t/>
            </a:r>
            <a:br>
              <a:rPr lang="en-US" altLang="zh-CN" dirty="0"/>
            </a:br>
            <a:r>
              <a:rPr lang="en-US" altLang="zh-CN" dirty="0"/>
              <a:t>       </a:t>
            </a:r>
            <a:r>
              <a:rPr lang="zh-CN" altLang="en-US" dirty="0"/>
              <a:t>性格有先天因素，修养则靠后天养成。提高合作能力，既要不断发现和矫正自身性格中不 利于与他人合作的地方，也要不断提高修养，养成正确的为人处世态度。个人可以从两方面进 行努力：一是努力提高文化素养。勤读书、读好书，以知识拓展视野、开阔心胸、陶冶情操。二 是积极进行自我矫正。发现有“不合群”的倾向，就要注意多与外界接触、多与同事交流、积 极参加集体活动；发现有自高自大的毛病，就要注意多发现别人身上的优点和长处，学会谦虚 谨慎、尊重别人；发现有说过头话的习惯，就要多设身处地地换位思考，注意把握言谈举止的 分寸，从而在不断磨砺性格、提高修养的过程中提高合作能力。</a:t>
            </a:r>
          </a:p>
        </p:txBody>
      </p:sp>
      <p:sp>
        <p:nvSpPr>
          <p:cNvPr id="3" name="矩形 2">
            <a:extLst>
              <a:ext uri="{FF2B5EF4-FFF2-40B4-BE49-F238E27FC236}">
                <a16:creationId xmlns="" xmlns:a16="http://schemas.microsoft.com/office/drawing/2014/main" id="{689DE1E6-2A5C-4A32-A0F6-F9F45112D9A7}"/>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1302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30B36AD-EB07-4D1B-ADCB-EA2C59C73F37}"/>
              </a:ext>
            </a:extLst>
          </p:cNvPr>
          <p:cNvSpPr>
            <a:spLocks noGrp="1"/>
          </p:cNvSpPr>
          <p:nvPr>
            <p:ph type="title"/>
          </p:nvPr>
        </p:nvSpPr>
        <p:spPr/>
        <p:txBody>
          <a:bodyPr/>
          <a:lstStyle/>
          <a:p>
            <a:r>
              <a:rPr lang="en-US" altLang="zh-CN" b="1" dirty="0"/>
              <a:t>2</a:t>
            </a:r>
            <a:r>
              <a:rPr lang="zh-CN" altLang="en-US" b="1" dirty="0"/>
              <a:t>．强化合作意识</a:t>
            </a:r>
            <a:r>
              <a:rPr lang="zh-CN" altLang="en-US" dirty="0"/>
              <a:t> </a:t>
            </a:r>
            <a:r>
              <a:rPr lang="en-US" altLang="zh-CN" dirty="0"/>
              <a:t/>
            </a:r>
            <a:br>
              <a:rPr lang="en-US" altLang="zh-CN" dirty="0"/>
            </a:br>
            <a:r>
              <a:rPr lang="en-US" altLang="zh-CN" dirty="0"/>
              <a:t>       </a:t>
            </a:r>
            <a:r>
              <a:rPr lang="zh-CN" altLang="en-US" dirty="0"/>
              <a:t>善于与人合作，不仅是一种可贵品质，也是一种实际能力。同级之间、上下级之间都要重 视与强调合作。上下级之间的合作，既体现在上级对下级的关心与尊重上，也体现在下级对上 级的配合与负责上。作为领导，既要充满自信，又不可狂妄自大，应主动了解和理解下属，学会 欣赏他们的聪明才智，帮助他们克服缺点和不足，努力增强自己的亲和力，调动下属的工作积 极性；作为一般工作人员，要在工作中发挥主动性，既对上负责，也对下负责，不能事不关己， 高高挂起，更不能互相推诿、敷衍塞责。 现代社会正处于知识经济时代，团队精神在竞争中越来越重要，很多工作需要团队合作才 能完成。</a:t>
            </a:r>
          </a:p>
        </p:txBody>
      </p:sp>
      <p:sp>
        <p:nvSpPr>
          <p:cNvPr id="3" name="矩形 2">
            <a:extLst>
              <a:ext uri="{FF2B5EF4-FFF2-40B4-BE49-F238E27FC236}">
                <a16:creationId xmlns="" xmlns:a16="http://schemas.microsoft.com/office/drawing/2014/main" id="{63B09BFF-E2D9-41FC-9357-B6605C3031B3}"/>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88348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E227210-11FE-4A7B-9E05-C3FE36CA392A}"/>
              </a:ext>
            </a:extLst>
          </p:cNvPr>
          <p:cNvSpPr>
            <a:spLocks noGrp="1"/>
          </p:cNvSpPr>
          <p:nvPr>
            <p:ph type="title"/>
          </p:nvPr>
        </p:nvSpPr>
        <p:spPr/>
        <p:txBody>
          <a:bodyPr/>
          <a:lstStyle/>
          <a:p>
            <a:r>
              <a:rPr lang="en-US" altLang="zh-CN" b="1" dirty="0"/>
              <a:t>3</a:t>
            </a:r>
            <a:r>
              <a:rPr lang="zh-CN" altLang="en-US" b="1" dirty="0"/>
              <a:t>．锻造优秀品德 </a:t>
            </a:r>
            <a:r>
              <a:rPr lang="en-US" altLang="zh-CN" dirty="0"/>
              <a:t/>
            </a:r>
            <a:br>
              <a:rPr lang="en-US" altLang="zh-CN" dirty="0"/>
            </a:br>
            <a:r>
              <a:rPr lang="en-US" altLang="zh-CN" dirty="0"/>
              <a:t>       </a:t>
            </a:r>
            <a:r>
              <a:rPr lang="zh-CN" altLang="en-US" dirty="0"/>
              <a:t>优秀品德是合作能力得以升华的保障。个人可以从三个方面培养优秀品德。一是增强集 体意识。在社会化大生产中，个人是集体中的个人，没有集体就没有个人，没有集体的进步 就没有个人的发展，因而要把个人的利益统一到集体的利益之中。二是尊重同事。虽然人的 能力有大小、分工有不同，但在人格上大家都是平等的，既不能妄自菲薄，又不能妄自尊大。 只有尊重别人，才能得到别人的尊重和支持。三是看淡名利。在团结合作方面出现的问题， 很多都是由追逐名利引起的。在名利问题上不宜花费过多精力，而应经常换位思考、互谅互 让。大家长期在一个单位工作，难免会有些磕碰，处理这些问题的诀窍就是大事讲原则、小 事讲风格。</a:t>
            </a:r>
            <a:br>
              <a:rPr lang="zh-CN" altLang="en-US" dirty="0"/>
            </a:br>
            <a:endParaRPr lang="zh-CN" altLang="en-US" dirty="0"/>
          </a:p>
        </p:txBody>
      </p:sp>
      <p:sp>
        <p:nvSpPr>
          <p:cNvPr id="3" name="矩形 2">
            <a:extLst>
              <a:ext uri="{FF2B5EF4-FFF2-40B4-BE49-F238E27FC236}">
                <a16:creationId xmlns="" xmlns:a16="http://schemas.microsoft.com/office/drawing/2014/main" id="{C8B2F4EB-CD29-4F26-8E36-797B5A5469C4}"/>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925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FF38EBD-3EC8-45A7-8047-C2998C7ABF74}"/>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第三节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团队合作</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一、团队合作及其基本要素</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团队合作是一种为达到既定目标所显现出来的自愿合作和协同努力的精神。它可以调动团队成员的所有资源和才智，并能够自动减少不和谐、不公正现象，同时会给予那些诚心、大公无私的奉献着适当的回报。如果团队合作是出于自觉自愿时，它必将会产生一股强大而且持久的力量。</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良好的团队合作包括四个基本元素：共同的目标、组织协调各类关系、明确制度规范管理与称职的团队领导。</a:t>
            </a:r>
          </a:p>
          <a:p>
            <a:endParaRPr lang="zh-CN" altLang="en-US" dirty="0"/>
          </a:p>
        </p:txBody>
      </p:sp>
      <p:sp>
        <p:nvSpPr>
          <p:cNvPr id="3" name="矩形 2">
            <a:extLst>
              <a:ext uri="{FF2B5EF4-FFF2-40B4-BE49-F238E27FC236}">
                <a16:creationId xmlns="" xmlns:a16="http://schemas.microsoft.com/office/drawing/2014/main" id="{24AEF4CD-651F-4991-9ED9-1FDDFF953808}"/>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a:extLst>
              <a:ext uri="{FF2B5EF4-FFF2-40B4-BE49-F238E27FC236}">
                <a16:creationId xmlns="" xmlns:a16="http://schemas.microsoft.com/office/drawing/2014/main" id="{3E67B550-2395-4361-8A32-11E660791421}"/>
              </a:ext>
            </a:extLst>
          </p:cNvPr>
          <p:cNvSpPr>
            <a:spLocks noEditPoints="1"/>
          </p:cNvSpPr>
          <p:nvPr/>
        </p:nvSpPr>
        <p:spPr bwMode="auto">
          <a:xfrm>
            <a:off x="3927494"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8B53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8586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4E4E36E-7B18-4B14-9B16-6E360454703E}"/>
              </a:ext>
            </a:extLst>
          </p:cNvPr>
          <p:cNvSpPr>
            <a:spLocks noGrp="1"/>
          </p:cNvSpPr>
          <p:nvPr>
            <p:ph type="title"/>
          </p:nvPr>
        </p:nvSpPr>
        <p:spPr/>
        <p:txBody>
          <a:bodyPr/>
          <a:lstStyle/>
          <a:p>
            <a:r>
              <a:rPr lang="zh-CN" altLang="zh-CN" sz="2800" dirty="0"/>
              <a:t>二、促进合作的四大基础</a:t>
            </a:r>
            <a:r>
              <a:rPr lang="zh-CN" altLang="zh-CN" b="1" dirty="0"/>
              <a:t/>
            </a:r>
            <a:br>
              <a:rPr lang="zh-CN" altLang="zh-CN" b="1" dirty="0"/>
            </a:br>
            <a:r>
              <a:rPr lang="en-US" altLang="zh-CN" b="1" dirty="0"/>
              <a:t>       </a:t>
            </a:r>
            <a:r>
              <a:rPr lang="zh-CN" altLang="zh-CN" dirty="0"/>
              <a:t>要想让一群有能力、有才华的人在特定的团体中，为了共同的目标而努力、奋斗，需要建立信任、良性冲突、坚定的领导决策、对彼此负责的基础。</a:t>
            </a:r>
            <a:br>
              <a:rPr lang="zh-CN" altLang="zh-CN" dirty="0"/>
            </a:br>
            <a:r>
              <a:rPr lang="en-US" altLang="zh-CN" dirty="0"/>
              <a:t>      1.</a:t>
            </a:r>
            <a:r>
              <a:rPr lang="zh-CN" altLang="zh-CN" dirty="0"/>
              <a:t>建立信任</a:t>
            </a:r>
            <a:br>
              <a:rPr lang="zh-CN" altLang="zh-CN" dirty="0"/>
            </a:br>
            <a:r>
              <a:rPr lang="en-US" altLang="zh-CN" dirty="0"/>
              <a:t>      2.</a:t>
            </a:r>
            <a:r>
              <a:rPr lang="zh-CN" altLang="zh-CN" dirty="0"/>
              <a:t>良性冲突</a:t>
            </a:r>
            <a:br>
              <a:rPr lang="zh-CN" altLang="zh-CN" dirty="0"/>
            </a:br>
            <a:r>
              <a:rPr lang="en-US" altLang="zh-CN" dirty="0"/>
              <a:t>      3.</a:t>
            </a:r>
            <a:r>
              <a:rPr lang="zh-CN" altLang="zh-CN" dirty="0"/>
              <a:t>坚定的领导决策</a:t>
            </a:r>
            <a:br>
              <a:rPr lang="zh-CN" altLang="zh-CN" dirty="0"/>
            </a:br>
            <a:r>
              <a:rPr lang="en-US" altLang="zh-CN" dirty="0"/>
              <a:t>      4.</a:t>
            </a:r>
            <a:r>
              <a:rPr lang="zh-CN" altLang="zh-CN" dirty="0"/>
              <a:t>对彼此负责</a:t>
            </a:r>
            <a:endParaRPr lang="zh-CN" altLang="en-US" dirty="0"/>
          </a:p>
        </p:txBody>
      </p:sp>
      <p:sp>
        <p:nvSpPr>
          <p:cNvPr id="3" name="矩形 2">
            <a:extLst>
              <a:ext uri="{FF2B5EF4-FFF2-40B4-BE49-F238E27FC236}">
                <a16:creationId xmlns="" xmlns:a16="http://schemas.microsoft.com/office/drawing/2014/main" id="{20B6315F-5DC8-40CD-A965-5D936BFEDF03}"/>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69640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08EF39A-BE90-44D9-AE8B-AFA537650E91}"/>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三、团队成员应具备的基本素质</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一个优秀的有合作精神的团队离不开每个成员的努力，如果每个成员都能从大局出发，严格要求自己，多从其他成员的角度考虑问题，在团队合作中能尊重同伴、互相欣赏、宽容他人，那么，一个优秀的团队就形成了。</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尊重同伴</a:t>
            </a:r>
            <a:r>
              <a:rPr lang="en-US" altLang="zh-CN" b="1" dirty="0"/>
              <a:t/>
            </a:r>
            <a:br>
              <a:rPr lang="en-US" altLang="zh-CN" b="1" dirty="0"/>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互相欣赏</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宽容他人</a:t>
            </a:r>
          </a:p>
          <a:p>
            <a:endParaRPr lang="zh-CN" altLang="en-US" dirty="0"/>
          </a:p>
        </p:txBody>
      </p:sp>
      <p:sp>
        <p:nvSpPr>
          <p:cNvPr id="3" name="矩形 2">
            <a:extLst>
              <a:ext uri="{FF2B5EF4-FFF2-40B4-BE49-F238E27FC236}">
                <a16:creationId xmlns="" xmlns:a16="http://schemas.microsoft.com/office/drawing/2014/main" id="{46083A3A-875D-4119-B5F4-97E8FEBADEBB}"/>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EFCA4044-699C-4DBA-83F9-FB7F7D9960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2196" y="482989"/>
            <a:ext cx="6285714" cy="6247619"/>
          </a:xfrm>
          <a:prstGeom prst="rect">
            <a:avLst/>
          </a:prstGeom>
        </p:spPr>
      </p:pic>
    </p:spTree>
    <p:extLst>
      <p:ext uri="{BB962C8B-B14F-4D97-AF65-F5344CB8AC3E}">
        <p14:creationId xmlns:p14="http://schemas.microsoft.com/office/powerpoint/2010/main" val="1334191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468172-F40F-41A4-9FE0-F6493E995D85}"/>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第一节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认识团队</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一、团队的含义</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管理大师斯蒂芬·罗宾斯认为，团队就是指为了实现某一个相同的目标而相互协作的个体所组成的正式群体。其主要特点表现为：团队成员具有共同的目标、工作目标交叉程度高、相互之间密切协作、彼此负责和约束。</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团队的人数是根据目标和管理模式来确定的，一般为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6~30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人以上的团队也许需要拆分成多个自团队，而少于</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6</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人，则可能比较难形成团队的分工体系。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团队属于群体，但是又不是一般的群体。群体是由两个以上相互作用又相互依赖的个体，为了实现某些特定目标而结合在一起的整体。群体可以是正式的，如某个旅行团；也可以是非正式的，如某公交站台候车的一些乘客。</a:t>
            </a:r>
          </a:p>
          <a:p>
            <a:endParaRPr lang="zh-CN" altLang="en-US" dirty="0"/>
          </a:p>
        </p:txBody>
      </p:sp>
      <p:sp>
        <p:nvSpPr>
          <p:cNvPr id="3" name="矩形 2">
            <a:extLst>
              <a:ext uri="{FF2B5EF4-FFF2-40B4-BE49-F238E27FC236}">
                <a16:creationId xmlns="" xmlns:a16="http://schemas.microsoft.com/office/drawing/2014/main" id="{AFF11897-2E22-45B7-9E6D-E172B570E1F2}"/>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B31A6354-0FA8-4015-ABFF-C6BD1A87C771}"/>
              </a:ext>
            </a:extLst>
          </p:cNvPr>
          <p:cNvSpPr>
            <a:spLocks noEditPoints="1"/>
          </p:cNvSpPr>
          <p:nvPr/>
        </p:nvSpPr>
        <p:spPr bwMode="auto">
          <a:xfrm>
            <a:off x="4027497"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8B53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6270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682422D-88F7-4D25-BB42-82D28C46C098}"/>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四、团队合作的原则</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平等友善</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善于交流</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谦虚谨慎</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化解矛盾</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接受批评</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6.</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具有创造能力</a:t>
            </a: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23D491DC-D9AA-4D76-A592-1488018EB1DB}"/>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34683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79E991A-F1C8-45CB-A945-804D91278BAE}"/>
              </a:ext>
            </a:extLst>
          </p:cNvPr>
          <p:cNvSpPr>
            <a:spLocks noGrp="1"/>
          </p:cNvSpPr>
          <p:nvPr>
            <p:ph type="title"/>
          </p:nvPr>
        </p:nvSpPr>
        <p:spPr/>
        <p:txBody>
          <a:bodyPr/>
          <a:lstStyle/>
          <a:p>
            <a:r>
              <a:rPr lang="zh-CN" altLang="zh-CN" sz="2800" dirty="0"/>
              <a:t>五、团队激励</a:t>
            </a:r>
            <a:r>
              <a:rPr lang="zh-CN" altLang="zh-CN" dirty="0"/>
              <a:t/>
            </a:r>
            <a:br>
              <a:rPr lang="zh-CN" altLang="zh-CN" dirty="0"/>
            </a:br>
            <a:r>
              <a:rPr lang="en-US" altLang="zh-CN" dirty="0"/>
              <a:t> </a:t>
            </a:r>
            <a:r>
              <a:rPr lang="en-US" altLang="zh-CN" b="1" dirty="0"/>
              <a:t>1.</a:t>
            </a:r>
            <a:r>
              <a:rPr lang="zh-CN" altLang="zh-CN" b="1" dirty="0"/>
              <a:t>团队激励的概念</a:t>
            </a:r>
            <a:r>
              <a:rPr lang="en-US" altLang="zh-CN" dirty="0"/>
              <a:t/>
            </a:r>
            <a:br>
              <a:rPr lang="en-US" altLang="zh-CN" dirty="0"/>
            </a:br>
            <a:r>
              <a:rPr lang="en-US" altLang="zh-CN" dirty="0"/>
              <a:t>       </a:t>
            </a:r>
            <a:r>
              <a:rPr lang="zh-CN" altLang="en-US" dirty="0"/>
              <a:t>麦格金森等人认为：“激励就是引导有各自需要和个性的个人或群体，为实现组织的目标而工作，同时又要达到他们自己的目标”。管理学中的团队用斯蒂芬</a:t>
            </a:r>
            <a:r>
              <a:rPr lang="en-US" altLang="zh-CN" dirty="0"/>
              <a:t>·</a:t>
            </a:r>
            <a:r>
              <a:rPr lang="zh-CN" altLang="en-US" dirty="0"/>
              <a:t>罗宾斯的定义则是：“一种为了实现某一目标而相互协作的个体所组成的正式群体，并以是否存在团队成员之间积极的 协同配合为标准将工作群体和工作团队区分开”。团队是由每一位个体员工和管理者个体组成 的一个共同体，该共同体能够集中每个个体的知识、智慧和技能优势，促进个体之间的高度互 补与工作协调，并形成团队优势，实现共同目标。团队激励就是指通过对团队及团队成员进行有效的激励，使团队成员紧密协作，形成一种积极的协同效应，从而使团队的总体绩效水平大 于个体绩效之和。团队激励是以团队组织作为对象来进行激励的一种激励方式，目的是通过合 作来实现组织的目标。 </a:t>
            </a:r>
            <a:r>
              <a:rPr lang="zh-CN" altLang="zh-CN" dirty="0"/>
              <a:t/>
            </a:r>
            <a:br>
              <a:rPr lang="zh-CN" altLang="zh-CN" dirty="0"/>
            </a:br>
            <a:r>
              <a:rPr lang="en-US" altLang="zh-CN" dirty="0"/>
              <a:t>      </a:t>
            </a:r>
            <a:endParaRPr lang="zh-CN" altLang="en-US" dirty="0"/>
          </a:p>
        </p:txBody>
      </p:sp>
      <p:sp>
        <p:nvSpPr>
          <p:cNvPr id="3" name="矩形 2">
            <a:extLst>
              <a:ext uri="{FF2B5EF4-FFF2-40B4-BE49-F238E27FC236}">
                <a16:creationId xmlns="" xmlns:a16="http://schemas.microsoft.com/office/drawing/2014/main" id="{003D1AF4-95AA-4CF1-9457-0853412CE072}"/>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42406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FDAD4D-154C-46A5-B0EA-9EAF67EAF36B}"/>
              </a:ext>
            </a:extLst>
          </p:cNvPr>
          <p:cNvSpPr>
            <a:spLocks noGrp="1"/>
          </p:cNvSpPr>
          <p:nvPr>
            <p:ph type="title"/>
          </p:nvPr>
        </p:nvSpPr>
        <p:spPr/>
        <p:txBody>
          <a:bodyPr/>
          <a:lstStyle/>
          <a:p>
            <a:r>
              <a:rPr lang="en-US" altLang="zh-CN" b="1" dirty="0"/>
              <a:t>2.</a:t>
            </a:r>
            <a:r>
              <a:rPr lang="zh-CN" altLang="zh-CN" b="1" dirty="0"/>
              <a:t>团队激励的重要作用</a:t>
            </a:r>
            <a:r>
              <a:rPr lang="en-US" altLang="zh-CN" dirty="0"/>
              <a:t/>
            </a:r>
            <a:br>
              <a:rPr lang="en-US" altLang="zh-CN" dirty="0"/>
            </a:br>
            <a:r>
              <a:rPr lang="en-US" altLang="zh-CN" dirty="0"/>
              <a:t>       </a:t>
            </a:r>
            <a:r>
              <a:rPr lang="zh-CN" altLang="en-US" dirty="0"/>
              <a:t>良好的团队工作需要有效的团队激励。一个团队在运营中的绩效是由多种复杂因素综合作用 的结果，团队激励是提升团队绩效的最具决定性的重要因素。美国哈佛大学的管理学家</a:t>
            </a:r>
            <a:r>
              <a:rPr lang="en-US" altLang="zh-CN" dirty="0" err="1"/>
              <a:t>Wiliam</a:t>
            </a:r>
            <a:r>
              <a:rPr lang="en-US" altLang="zh-CN" dirty="0"/>
              <a:t> </a:t>
            </a:r>
            <a:r>
              <a:rPr lang="en-US" altLang="zh-CN" dirty="0" err="1"/>
              <a:t>Jame</a:t>
            </a:r>
            <a:r>
              <a:rPr lang="en-US" altLang="zh-CN" dirty="0"/>
              <a:t> </a:t>
            </a:r>
            <a:r>
              <a:rPr lang="zh-CN" altLang="en-US" dirty="0"/>
              <a:t>研究证实，在缺乏激励的一般岗位上，职员仅能够发挥实际工作能力的</a:t>
            </a:r>
            <a:r>
              <a:rPr lang="en-US" altLang="zh-CN" dirty="0"/>
              <a:t>20%~30</a:t>
            </a:r>
            <a:r>
              <a:rPr lang="zh-CN" altLang="en-US" dirty="0"/>
              <a:t>％；而受到充分激 励的员工，其工作能力可以发挥出</a:t>
            </a:r>
            <a:r>
              <a:rPr lang="en-US" altLang="zh-CN" dirty="0"/>
              <a:t>80</a:t>
            </a:r>
            <a:r>
              <a:rPr lang="zh-CN" altLang="en-US" dirty="0"/>
              <a:t>％左右。根据美国国民数字模拟半导体公司团队管理的经验： 一个受到良好激励的团队通常整体士气高涨，团队成员精力充沛、积极向上，并努力谋求承担更大 的责任；而缺乏有效激励的团队往往士气低落，团队成员相互推诿、逃避责任，从而使团队生命力 难以长久。因而，必须重视团队激励的重要意义，把团队激励作为团队建设的重中之重。</a:t>
            </a:r>
            <a:br>
              <a:rPr lang="zh-CN" altLang="en-US" dirty="0"/>
            </a:br>
            <a:endParaRPr lang="zh-CN" altLang="en-US" dirty="0"/>
          </a:p>
        </p:txBody>
      </p:sp>
      <p:sp>
        <p:nvSpPr>
          <p:cNvPr id="3" name="矩形 2">
            <a:extLst>
              <a:ext uri="{FF2B5EF4-FFF2-40B4-BE49-F238E27FC236}">
                <a16:creationId xmlns="" xmlns:a16="http://schemas.microsoft.com/office/drawing/2014/main" id="{B2E75FA4-726B-445B-994F-A9A112EB19BF}"/>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8854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84FA0B-5C51-468B-B788-405240484C4A}"/>
              </a:ext>
            </a:extLst>
          </p:cNvPr>
          <p:cNvSpPr>
            <a:spLocks noGrp="1"/>
          </p:cNvSpPr>
          <p:nvPr>
            <p:ph type="title"/>
          </p:nvPr>
        </p:nvSpPr>
        <p:spPr>
          <a:xfrm>
            <a:off x="838200" y="571500"/>
            <a:ext cx="10515600" cy="5879306"/>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六、团队凝聚力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关于团队凝聚力的通行定义为：指团队之中个体与个体之间、个体与团体之间的一种相互关系的反映，或者说是满足各自需求程度的一种反映。它既包括团队对其成员的吸引力，又包括成员之间的相互吸引力。也有人把凝聚力定义为：团队使成员积极从事团队活动，拒绝离开的吸引力。一个团队的凝聚力可从以下各方面来考察：</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一是团队对成员的吸引力。这里包含两个方面：一是团队的目标是否与成员的行为取向一致，是否对成员具有吸引力；二是团队对成员个人需要的满足所产生的吸引力。这种吸引力可以说是团队凝聚力的基础组成部分。</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二是团队的领导者。领导者及其领导方式的差异对团队凝聚力有着不同的影响。</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三是团队成员之间的吸引力。包括成员与成员能否相互信任，团队内外人际关系是否和谐，工作中是否具有友爱互助的协作精神等方面。</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四是团队所处的环境。例如，当团队受到外界压力时，会统一团队成员的价值取向，增强团队成员问的依赖程度，促使成员紧密结合，一起抵抗外力。</a:t>
            </a:r>
          </a:p>
        </p:txBody>
      </p:sp>
      <p:sp>
        <p:nvSpPr>
          <p:cNvPr id="3" name="矩形 2">
            <a:extLst>
              <a:ext uri="{FF2B5EF4-FFF2-40B4-BE49-F238E27FC236}">
                <a16:creationId xmlns="" xmlns:a16="http://schemas.microsoft.com/office/drawing/2014/main" id="{3D0FBF42-0EE4-4B63-A46B-5E998F64F005}"/>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0805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760E9B-8BAC-4FE9-B225-149C7D213635}"/>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七、提高团队凝聚力的途径</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en-US" dirty="0"/>
          </a:p>
        </p:txBody>
      </p:sp>
      <p:sp>
        <p:nvSpPr>
          <p:cNvPr id="3" name="矩形 2">
            <a:extLst>
              <a:ext uri="{FF2B5EF4-FFF2-40B4-BE49-F238E27FC236}">
                <a16:creationId xmlns="" xmlns:a16="http://schemas.microsoft.com/office/drawing/2014/main" id="{0B2D9CA5-A8C8-4027-8600-29B44A97A21C}"/>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21">
            <a:extLst>
              <a:ext uri="{FF2B5EF4-FFF2-40B4-BE49-F238E27FC236}">
                <a16:creationId xmlns="" xmlns:a16="http://schemas.microsoft.com/office/drawing/2014/main" id="{F8C26F66-4FC2-4EB6-A2F1-861B8F70BCB9}"/>
              </a:ext>
            </a:extLst>
          </p:cNvPr>
          <p:cNvSpPr/>
          <p:nvPr/>
        </p:nvSpPr>
        <p:spPr bwMode="auto">
          <a:xfrm>
            <a:off x="1444637" y="1994857"/>
            <a:ext cx="7918882" cy="2781918"/>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ADBACA"/>
            </a:solidFill>
            <a:prstDash val="dash"/>
            <a:miter lim="800000"/>
          </a:ln>
        </p:spPr>
        <p:txBody>
          <a:bodyPr/>
          <a:lstStyle/>
          <a:p>
            <a:pPr eaLnBrk="1" fontAlgn="auto" hangingPunct="1">
              <a:spcBef>
                <a:spcPts val="0"/>
              </a:spcBef>
              <a:spcAft>
                <a:spcPts val="0"/>
              </a:spcAft>
              <a:defRPr/>
            </a:pPr>
            <a:endParaRPr lang="en-US"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0" name="组合 19">
            <a:extLst>
              <a:ext uri="{FF2B5EF4-FFF2-40B4-BE49-F238E27FC236}">
                <a16:creationId xmlns="" xmlns:a16="http://schemas.microsoft.com/office/drawing/2014/main" id="{32A5BB12-4CB6-47AE-B67C-04A9E1D60AA9}"/>
              </a:ext>
            </a:extLst>
          </p:cNvPr>
          <p:cNvGrpSpPr/>
          <p:nvPr/>
        </p:nvGrpSpPr>
        <p:grpSpPr bwMode="auto">
          <a:xfrm>
            <a:off x="9512295" y="1345148"/>
            <a:ext cx="1063980" cy="613822"/>
            <a:chOff x="9654540" y="1768263"/>
            <a:chExt cx="1316691" cy="790008"/>
          </a:xfrm>
        </p:grpSpPr>
        <p:sp>
          <p:nvSpPr>
            <p:cNvPr id="21" name="Freeform 22">
              <a:extLst>
                <a:ext uri="{FF2B5EF4-FFF2-40B4-BE49-F238E27FC236}">
                  <a16:creationId xmlns="" xmlns:a16="http://schemas.microsoft.com/office/drawing/2014/main" id="{8378CC0E-A6F9-437B-8923-88594A34017F}"/>
                </a:ext>
              </a:extLst>
            </p:cNvPr>
            <p:cNvSpPr/>
            <p:nvPr/>
          </p:nvSpPr>
          <p:spPr bwMode="auto">
            <a:xfrm>
              <a:off x="10008729" y="2202926"/>
              <a:ext cx="406602" cy="355345"/>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3">
              <a:extLst>
                <a:ext uri="{FF2B5EF4-FFF2-40B4-BE49-F238E27FC236}">
                  <a16:creationId xmlns="" xmlns:a16="http://schemas.microsoft.com/office/drawing/2014/main" id="{7522C0DB-5629-4B02-9065-9E4A0D63F908}"/>
                </a:ext>
              </a:extLst>
            </p:cNvPr>
            <p:cNvSpPr/>
            <p:nvPr/>
          </p:nvSpPr>
          <p:spPr bwMode="auto">
            <a:xfrm>
              <a:off x="9654540" y="1768263"/>
              <a:ext cx="1316691" cy="680550"/>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4">
              <a:extLst>
                <a:ext uri="{FF2B5EF4-FFF2-40B4-BE49-F238E27FC236}">
                  <a16:creationId xmlns="" xmlns:a16="http://schemas.microsoft.com/office/drawing/2014/main" id="{CF0D3442-52CB-4CA2-9E2F-81314FDD1742}"/>
                </a:ext>
              </a:extLst>
            </p:cNvPr>
            <p:cNvSpPr/>
            <p:nvPr/>
          </p:nvSpPr>
          <p:spPr bwMode="auto">
            <a:xfrm>
              <a:off x="9940432" y="1814268"/>
              <a:ext cx="933913" cy="7440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4" name="Freeform 5">
            <a:extLst>
              <a:ext uri="{FF2B5EF4-FFF2-40B4-BE49-F238E27FC236}">
                <a16:creationId xmlns="" xmlns:a16="http://schemas.microsoft.com/office/drawing/2014/main" id="{6C358F6D-CD0F-4EC8-B8CF-2F3C93879C17}"/>
              </a:ext>
            </a:extLst>
          </p:cNvPr>
          <p:cNvSpPr/>
          <p:nvPr/>
        </p:nvSpPr>
        <p:spPr bwMode="auto">
          <a:xfrm>
            <a:off x="1159745" y="3957635"/>
            <a:ext cx="1097676" cy="9504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65C6C1"/>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ctr" anchorCtr="0" compatLnSpc="1"/>
          <a:lstStyle/>
          <a:p>
            <a:pPr algn="ctr"/>
            <a:r>
              <a:rPr lang="en-US" altLang="zh-CN" sz="4000"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5" name="Freeform 5">
            <a:extLst>
              <a:ext uri="{FF2B5EF4-FFF2-40B4-BE49-F238E27FC236}">
                <a16:creationId xmlns="" xmlns:a16="http://schemas.microsoft.com/office/drawing/2014/main" id="{32AE1DEA-77C7-47EA-96CA-EE79BF0A1250}"/>
              </a:ext>
            </a:extLst>
          </p:cNvPr>
          <p:cNvSpPr/>
          <p:nvPr/>
        </p:nvSpPr>
        <p:spPr bwMode="auto">
          <a:xfrm>
            <a:off x="2882080" y="2919148"/>
            <a:ext cx="1097676" cy="9504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ctr" anchorCtr="0" compatLnSpc="1"/>
          <a:lstStyle/>
          <a:p>
            <a:pPr algn="ctr"/>
            <a:r>
              <a:rPr lang="en-US" altLang="zh-CN" sz="4000" b="1" dirty="0">
                <a:solidFill>
                  <a:schemeClr val="bg1"/>
                </a:solidFill>
                <a:latin typeface="微软雅黑" panose="020B0503020204020204" pitchFamily="34" charset="-122"/>
                <a:ea typeface="微软雅黑" panose="020B0503020204020204" pitchFamily="34" charset="-122"/>
              </a:rPr>
              <a:t>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6" name="Freeform 5">
            <a:extLst>
              <a:ext uri="{FF2B5EF4-FFF2-40B4-BE49-F238E27FC236}">
                <a16:creationId xmlns="" xmlns:a16="http://schemas.microsoft.com/office/drawing/2014/main" id="{19CC19E2-974B-440C-A87A-4893F3CE725E}"/>
              </a:ext>
            </a:extLst>
          </p:cNvPr>
          <p:cNvSpPr/>
          <p:nvPr/>
        </p:nvSpPr>
        <p:spPr bwMode="auto">
          <a:xfrm>
            <a:off x="5342798" y="2314569"/>
            <a:ext cx="1097676" cy="9504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C9488"/>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ctr" anchorCtr="0" compatLnSpc="1"/>
          <a:lstStyle/>
          <a:p>
            <a:pPr algn="ctr"/>
            <a:r>
              <a:rPr lang="en-US" altLang="zh-CN" sz="4000" b="1" dirty="0">
                <a:solidFill>
                  <a:schemeClr val="bg1"/>
                </a:solidFill>
                <a:latin typeface="微软雅黑" panose="020B0503020204020204" pitchFamily="34" charset="-122"/>
                <a:ea typeface="微软雅黑" panose="020B0503020204020204" pitchFamily="34" charset="-122"/>
              </a:rPr>
              <a:t>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5" name="Freeform 5">
            <a:extLst>
              <a:ext uri="{FF2B5EF4-FFF2-40B4-BE49-F238E27FC236}">
                <a16:creationId xmlns="" xmlns:a16="http://schemas.microsoft.com/office/drawing/2014/main" id="{12C530B4-DF49-4D16-9A4E-132440CD7773}"/>
              </a:ext>
            </a:extLst>
          </p:cNvPr>
          <p:cNvSpPr/>
          <p:nvPr/>
        </p:nvSpPr>
        <p:spPr bwMode="auto">
          <a:xfrm>
            <a:off x="7624046" y="2466969"/>
            <a:ext cx="1097676" cy="9504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C000"/>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ctr" anchorCtr="0" compatLnSpc="1"/>
          <a:lstStyle/>
          <a:p>
            <a:pPr algn="ctr"/>
            <a:r>
              <a:rPr lang="en-US" altLang="zh-CN" sz="4000" b="1" dirty="0">
                <a:solidFill>
                  <a:schemeClr val="bg1"/>
                </a:solidFill>
                <a:latin typeface="微软雅黑" panose="020B0503020204020204" pitchFamily="34" charset="-122"/>
                <a:ea typeface="微软雅黑" panose="020B0503020204020204" pitchFamily="34" charset="-122"/>
              </a:rPr>
              <a:t>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 xmlns:a16="http://schemas.microsoft.com/office/drawing/2014/main" id="{C3FF4196-2231-418C-81B9-D01A552863C2}"/>
              </a:ext>
            </a:extLst>
          </p:cNvPr>
          <p:cNvSpPr/>
          <p:nvPr/>
        </p:nvSpPr>
        <p:spPr>
          <a:xfrm>
            <a:off x="477794" y="5344605"/>
            <a:ext cx="2706190"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确立适当的团队目标</a:t>
            </a:r>
            <a:endParaRPr lang="zh-CN" altLang="en-US" sz="2000" dirty="0">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 xmlns:a16="http://schemas.microsoft.com/office/drawing/2014/main" id="{E416597F-2C9B-40F7-93C4-169F96900AF4}"/>
              </a:ext>
            </a:extLst>
          </p:cNvPr>
          <p:cNvSpPr/>
          <p:nvPr/>
        </p:nvSpPr>
        <p:spPr>
          <a:xfrm>
            <a:off x="1761443" y="2072753"/>
            <a:ext cx="3219151"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建立和谐统一的团队结构</a:t>
            </a:r>
            <a:endParaRPr lang="zh-CN" altLang="en-US" sz="2000" dirty="0">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 xmlns:a16="http://schemas.microsoft.com/office/drawing/2014/main" id="{32FC37C6-364F-4735-8D91-0212DEDD5C67}"/>
              </a:ext>
            </a:extLst>
          </p:cNvPr>
          <p:cNvSpPr/>
          <p:nvPr/>
        </p:nvSpPr>
        <p:spPr>
          <a:xfrm>
            <a:off x="4647526" y="4358765"/>
            <a:ext cx="3219151"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采取积极有效的激励机制</a:t>
            </a:r>
            <a:endParaRPr lang="zh-CN" altLang="en-US" sz="2000" dirty="0">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 xmlns:a16="http://schemas.microsoft.com/office/drawing/2014/main" id="{8BDC4E7F-EEC8-425D-AB50-688ED90C781D}"/>
              </a:ext>
            </a:extLst>
          </p:cNvPr>
          <p:cNvSpPr/>
          <p:nvPr/>
        </p:nvSpPr>
        <p:spPr>
          <a:xfrm>
            <a:off x="6490613" y="1544114"/>
            <a:ext cx="3219151"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4.</a:t>
            </a:r>
            <a:r>
              <a:rPr lang="zh-CN" altLang="zh-CN" sz="2000" dirty="0">
                <a:latin typeface="微软雅黑" panose="020B0503020204020204" pitchFamily="34" charset="-122"/>
                <a:ea typeface="微软雅黑" panose="020B0503020204020204" pitchFamily="34" charset="-122"/>
              </a:rPr>
              <a:t>营造良好的团队外部环境</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74058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627B84A-2B51-4ECC-8E7E-7F2DD5986C1C}"/>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第四节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团队执行</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一、管理冲突与冲突管理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管理冲突与冲突管理是一对既有本质联系又有根本区别的范畴。笔者以为管理就是管理者对形形色色的冲突的管理。管理活动从其本质上说是一种不断解决管理过程中各种冲突的过程，从某种程度上说，管理成功与否关键是看其解决冲突问题的程度。但在管理过程中又不可避免地要利用一定的冲突，绝对平静的局面不利于管理创新。</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管理冲突</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纵观管理思想发展史，其实质就是一部不断解决各种管理活动中冲突问题的历史。随着管理科学的进一步发展，管理活动解决冲突的功能越来越明显。在管理思想史上，继科学管理之后，行为科学管理理论继续对管理就是解决各种冲突进行 探讨。管理科学的发展经过科学管理、行为管理之后，进入现代管理丛林阶段。在该阶段，虽然 管理理论层出不穷，但解决管理过程中所遇到的各种冲突一直是各种管理理论的实质所在。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 xmlns:a16="http://schemas.microsoft.com/office/drawing/2014/main" id="{72A4F87C-E32E-4C00-B618-6B5069F5CD13}"/>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CD202F2F-7786-4B0A-AE3A-9838221609B2}"/>
              </a:ext>
            </a:extLst>
          </p:cNvPr>
          <p:cNvSpPr>
            <a:spLocks noEditPoints="1"/>
          </p:cNvSpPr>
          <p:nvPr/>
        </p:nvSpPr>
        <p:spPr bwMode="auto">
          <a:xfrm>
            <a:off x="4070369" y="804390"/>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8B53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2452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B4961F8-461A-4379-BC70-A8E2842AB541}"/>
              </a:ext>
            </a:extLst>
          </p:cNvPr>
          <p:cNvSpPr>
            <a:spLocks noGrp="1"/>
          </p:cNvSpPr>
          <p:nvPr>
            <p:ph type="title"/>
          </p:nvPr>
        </p:nvSpPr>
        <p:spPr/>
        <p:txBody>
          <a:bodyPr/>
          <a:lstStyle/>
          <a:p>
            <a:r>
              <a:rPr lang="en-US" altLang="zh-CN" b="1" dirty="0"/>
              <a:t>2.</a:t>
            </a:r>
            <a:r>
              <a:rPr lang="zh-CN" altLang="zh-CN" b="1" dirty="0"/>
              <a:t>冲突管理</a:t>
            </a:r>
            <a:r>
              <a:rPr lang="en-US" altLang="zh-CN" dirty="0"/>
              <a:t/>
            </a:r>
            <a:br>
              <a:rPr lang="en-US" altLang="zh-CN" dirty="0"/>
            </a:br>
            <a:r>
              <a:rPr lang="en-US" altLang="zh-CN" dirty="0"/>
              <a:t>      </a:t>
            </a:r>
            <a:r>
              <a:rPr lang="zh-CN" altLang="en-US" dirty="0"/>
              <a:t> 纵观目前理论界对冲突性质的认识，基本上可分为两派。一派认为冲突具有危险性和破坏 性，组织内一旦出现冲突，会造成两个人或两个组织无法在一起工作，于是阻碍或扰乱了正常 的活动。另一派则认为适度的冲突及某一形式的冲突对组织是有利的，它将促进组织的创新与 进步，目前持此种观点的人有不断增加的趋势。在管理过程中，冲突对组织的影响和利弊，主 要是看冲突的程度以及管理者处理冲突的艺术和技巧。 </a:t>
            </a:r>
          </a:p>
        </p:txBody>
      </p:sp>
      <p:sp>
        <p:nvSpPr>
          <p:cNvPr id="3" name="矩形 2">
            <a:extLst>
              <a:ext uri="{FF2B5EF4-FFF2-40B4-BE49-F238E27FC236}">
                <a16:creationId xmlns="" xmlns:a16="http://schemas.microsoft.com/office/drawing/2014/main" id="{BB0DD1CB-68E5-440E-B29F-BBDC9D41C6D0}"/>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95576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BFE3CC8-F96C-4FB3-9A79-42DE11BC77A7}"/>
              </a:ext>
            </a:extLst>
          </p:cNvPr>
          <p:cNvSpPr>
            <a:spLocks noGrp="1"/>
          </p:cNvSpPr>
          <p:nvPr>
            <p:ph type="title"/>
          </p:nvPr>
        </p:nvSpPr>
        <p:spPr/>
        <p:txBody>
          <a:bodyPr/>
          <a:lstStyle/>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二、跟踪工作</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br>
            <a:r>
              <a:rPr lang="zh-CN" altLang="en-US" dirty="0"/>
              <a:t>一般而言，跟进一件事情有以下几个步骤。 </a:t>
            </a:r>
            <a:r>
              <a:rPr lang="en-US" altLang="zh-CN" dirty="0"/>
              <a:t/>
            </a:r>
            <a:br>
              <a:rPr lang="en-US" altLang="zh-CN" dirty="0"/>
            </a:br>
            <a:r>
              <a:rPr lang="en-US" altLang="zh-CN" dirty="0"/>
              <a:t>     </a:t>
            </a:r>
            <a:r>
              <a:rPr lang="zh-CN" altLang="en-US" dirty="0"/>
              <a:t>（</a:t>
            </a:r>
            <a:r>
              <a:rPr lang="en-US" altLang="zh-CN" dirty="0"/>
              <a:t>1</a:t>
            </a:r>
            <a:r>
              <a:rPr lang="zh-CN" altLang="en-US" dirty="0"/>
              <a:t>）明确此事所涉及的人，以及每个人所负责的内容。 </a:t>
            </a:r>
            <a:r>
              <a:rPr lang="en-US" altLang="zh-CN" dirty="0"/>
              <a:t/>
            </a:r>
            <a:br>
              <a:rPr lang="en-US" altLang="zh-CN" dirty="0"/>
            </a:br>
            <a:r>
              <a:rPr lang="en-US" altLang="zh-CN" dirty="0"/>
              <a:t>     </a:t>
            </a:r>
            <a:r>
              <a:rPr lang="zh-CN" altLang="en-US" dirty="0"/>
              <a:t>（</a:t>
            </a:r>
            <a:r>
              <a:rPr lang="en-US" altLang="zh-CN" dirty="0"/>
              <a:t>2</a:t>
            </a:r>
            <a:r>
              <a:rPr lang="zh-CN" altLang="en-US" dirty="0"/>
              <a:t>）协调整件事的时间计划，在哪个时间点完成哪些内容，安排各个人之间的前后衔接， 尽可能并行地开展工作。 </a:t>
            </a:r>
            <a:r>
              <a:rPr lang="en-US" altLang="zh-CN" dirty="0"/>
              <a:t/>
            </a:r>
            <a:br>
              <a:rPr lang="en-US" altLang="zh-CN" dirty="0"/>
            </a:br>
            <a:r>
              <a:rPr lang="en-US" altLang="zh-CN" dirty="0"/>
              <a:t>     </a:t>
            </a:r>
            <a:r>
              <a:rPr lang="zh-CN" altLang="en-US" dirty="0"/>
              <a:t>（</a:t>
            </a:r>
            <a:r>
              <a:rPr lang="en-US" altLang="zh-CN" dirty="0"/>
              <a:t>3</a:t>
            </a:r>
            <a:r>
              <a:rPr lang="zh-CN" altLang="en-US" dirty="0"/>
              <a:t>）关键障碍点有清晰的判断，在此障碍点的发生时间之前，就应该提前介入，及时 排解。 </a:t>
            </a:r>
            <a:r>
              <a:rPr lang="en-US" altLang="zh-CN" dirty="0"/>
              <a:t/>
            </a:r>
            <a:br>
              <a:rPr lang="en-US" altLang="zh-CN" dirty="0"/>
            </a:br>
            <a:r>
              <a:rPr lang="en-US" altLang="zh-CN" dirty="0"/>
              <a:t>     </a:t>
            </a:r>
            <a:r>
              <a:rPr lang="zh-CN" altLang="en-US" dirty="0"/>
              <a:t>（</a:t>
            </a:r>
            <a:r>
              <a:rPr lang="en-US" altLang="zh-CN" dirty="0"/>
              <a:t>4</a:t>
            </a:r>
            <a:r>
              <a:rPr lang="zh-CN" altLang="en-US" dirty="0"/>
              <a:t>）各个部分完成后，要把整件事由头到尾的所有流程全部走通、走顺，对不合适的地方 进行修正。 </a:t>
            </a:r>
            <a:r>
              <a:rPr lang="en-US" altLang="zh-CN" dirty="0"/>
              <a:t/>
            </a:r>
            <a:br>
              <a:rPr lang="en-US" altLang="zh-CN" dirty="0"/>
            </a:br>
            <a:r>
              <a:rPr lang="en-US" altLang="zh-CN" dirty="0"/>
              <a:t>     </a:t>
            </a:r>
            <a:r>
              <a:rPr lang="zh-CN" altLang="en-US" dirty="0"/>
              <a:t>（</a:t>
            </a:r>
            <a:r>
              <a:rPr lang="en-US" altLang="zh-CN" dirty="0"/>
              <a:t>5</a:t>
            </a:r>
            <a:r>
              <a:rPr lang="zh-CN" altLang="en-US" dirty="0"/>
              <a:t>）在解决问题的过程中，要不断把当前进度告知应该了解进度信息的人，包括事情相关 者、上级等。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314A30AE-596B-4940-96CF-04B7D15EE3F9}"/>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36840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EED8AB66-C79E-4EDF-84A6-73548CEB65FF}"/>
              </a:ext>
            </a:extLst>
          </p:cNvPr>
          <p:cNvSpPr/>
          <p:nvPr/>
        </p:nvSpPr>
        <p:spPr>
          <a:xfrm>
            <a:off x="0" y="1833935"/>
            <a:ext cx="12190413"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8E4C731A-DA10-4144-A8D0-B9A7AAEFC45C}"/>
              </a:ext>
            </a:extLst>
          </p:cNvPr>
          <p:cNvSpPr>
            <a:spLocks noGrp="1"/>
          </p:cNvSpPr>
          <p:nvPr>
            <p:ph type="title"/>
          </p:nvPr>
        </p:nvSpPr>
        <p:spPr/>
        <p:txBody>
          <a:bodyPr/>
          <a:lstStyle/>
          <a:p>
            <a:r>
              <a:rPr lang="zh-CN" altLang="en-US" smtClean="0">
                <a:solidFill>
                  <a:schemeClr val="bg1"/>
                </a:solidFill>
              </a:rPr>
              <a:t>本章结束</a:t>
            </a:r>
            <a:endParaRPr lang="zh-CN" altLang="en-US" dirty="0">
              <a:solidFill>
                <a:schemeClr val="bg1"/>
              </a:solidFill>
            </a:endParaRPr>
          </a:p>
        </p:txBody>
      </p:sp>
    </p:spTree>
    <p:extLst>
      <p:ext uri="{BB962C8B-B14F-4D97-AF65-F5344CB8AC3E}">
        <p14:creationId xmlns:p14="http://schemas.microsoft.com/office/powerpoint/2010/main" val="17368373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8B803DA-31C9-4F3B-901B-8526B202FCCE}"/>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二、团队的类型</a:t>
            </a:r>
            <a:r>
              <a:rPr lang="en-US" altLang="zh-CN" b="1" dirty="0"/>
              <a:t/>
            </a:r>
            <a:br>
              <a:rPr lang="en-US" altLang="zh-CN" b="1" dirty="0"/>
            </a:br>
            <a:r>
              <a:rPr lang="en-US" altLang="zh-CN" b="1" dirty="0"/>
              <a:t>1</a:t>
            </a:r>
            <a:r>
              <a:rPr lang="zh-CN" altLang="en-US" b="1" dirty="0"/>
              <a:t>．问题解决型团队 </a:t>
            </a:r>
            <a:r>
              <a:rPr lang="en-US" altLang="zh-CN" b="1" dirty="0"/>
              <a:t/>
            </a:r>
            <a:br>
              <a:rPr lang="en-US" altLang="zh-CN" b="1" dirty="0"/>
            </a:br>
            <a:r>
              <a:rPr lang="en-US" altLang="zh-CN" b="1" dirty="0"/>
              <a:t>       </a:t>
            </a:r>
            <a:r>
              <a:rPr lang="zh-CN" altLang="en-US" dirty="0"/>
              <a:t>问题解决型团队，是指团队成员就如何改进工作程序、方法等问题交换看法，对如何提高生 产效率等问题提出建议。它的工作核心是为了提高生产质量、提高生产效率、改善企业工作环境 等。如我国国有企业的生产车间、班组等，都是问题解决型团队，是团队建设的一种初级形式。</a:t>
            </a:r>
            <a:r>
              <a:rPr lang="en-US" altLang="zh-CN" dirty="0"/>
              <a:t/>
            </a:r>
            <a:br>
              <a:rPr lang="en-US" altLang="zh-CN" dirty="0"/>
            </a:br>
            <a:r>
              <a:rPr lang="en-US" altLang="zh-CN" b="1" dirty="0"/>
              <a:t>2</a:t>
            </a:r>
            <a:r>
              <a:rPr lang="zh-CN" altLang="en-US" b="1" dirty="0"/>
              <a:t>．职能型团队</a:t>
            </a:r>
            <a:r>
              <a:rPr lang="en-US" altLang="zh-CN" dirty="0"/>
              <a:t/>
            </a:r>
            <a:br>
              <a:rPr lang="en-US" altLang="zh-CN" dirty="0"/>
            </a:br>
            <a:r>
              <a:rPr lang="en-US" altLang="zh-CN" dirty="0"/>
              <a:t>      </a:t>
            </a:r>
            <a:r>
              <a:rPr lang="zh-CN" altLang="en-US" dirty="0"/>
              <a:t> 职能型团队，是指由一个管理者及来自特定职能领域的若干下属所组成的团队，通常团队成 员为同一个职能部门的同事。在传统意义上，一个职能团队就是组织中的一个部门，如公司的财 务分析部门、人力资源部门和销售部门，每个团队都要通过员工的联合活动来达到特定目的。</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F6F26DBA-B29A-4DE4-A59E-862E4665D1C7}"/>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093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F88A746-91FE-4564-BF3B-1BD0DB22AB43}"/>
              </a:ext>
            </a:extLst>
          </p:cNvPr>
          <p:cNvSpPr>
            <a:spLocks noGrp="1"/>
          </p:cNvSpPr>
          <p:nvPr>
            <p:ph type="title"/>
          </p:nvPr>
        </p:nvSpPr>
        <p:spPr/>
        <p:txBody>
          <a:bodyPr/>
          <a:lstStyle/>
          <a:p>
            <a:r>
              <a:rPr lang="en-US" altLang="zh-CN" b="1" dirty="0"/>
              <a:t>3</a:t>
            </a:r>
            <a:r>
              <a:rPr lang="zh-CN" altLang="en-US" b="1" dirty="0"/>
              <a:t>．多功能型团队</a:t>
            </a:r>
            <a:r>
              <a:rPr lang="zh-CN" altLang="en-US" dirty="0"/>
              <a:t> </a:t>
            </a:r>
            <a:r>
              <a:rPr lang="en-US" altLang="zh-CN" dirty="0"/>
              <a:t/>
            </a:r>
            <a:br>
              <a:rPr lang="en-US" altLang="zh-CN" dirty="0"/>
            </a:br>
            <a:r>
              <a:rPr lang="en-US" altLang="zh-CN" dirty="0"/>
              <a:t>       </a:t>
            </a:r>
            <a:r>
              <a:rPr lang="zh-CN" altLang="en-US" dirty="0"/>
              <a:t>多功能型团队，由来自不同职能领域、不同层面的员工组成，成员之间交换信息、激发新 的观点、解决所面临的重大问题，诸如任务突击、技术攻坚、突发事故处理等。这类团队的工作 范围广、跨度大，团队周期不确定。这类团队在一些大型的企业、组织中比较多。例如，麦当劳 就有一个危机管理团队，由来自营运部、训练部、采购部、政府关系部等部门的一些资深人员组 成，重点负责应对突发的重大危机。 </a:t>
            </a:r>
            <a:r>
              <a:rPr lang="en-US" altLang="zh-CN" dirty="0"/>
              <a:t/>
            </a:r>
            <a:br>
              <a:rPr lang="en-US" altLang="zh-CN" dirty="0"/>
            </a:br>
            <a:r>
              <a:rPr lang="en-US" altLang="zh-CN" b="1" dirty="0"/>
              <a:t>4. </a:t>
            </a:r>
            <a:r>
              <a:rPr lang="zh-CN" altLang="en-US" b="1" dirty="0"/>
              <a:t>自我管理团队</a:t>
            </a:r>
            <a:r>
              <a:rPr lang="en-US" altLang="zh-CN" dirty="0"/>
              <a:t/>
            </a:r>
            <a:br>
              <a:rPr lang="en-US" altLang="zh-CN" dirty="0"/>
            </a:br>
            <a:r>
              <a:rPr lang="en-US" altLang="zh-CN" dirty="0"/>
              <a:t>       </a:t>
            </a:r>
            <a:r>
              <a:rPr lang="zh-CN" altLang="en-US" dirty="0"/>
              <a:t> 自我管理团队，也称自我指导团队，它保留了工作团队的基本性质，但运行模式具有自我 管理、自我负责、自我领导的特征。这种团队通常由 </a:t>
            </a:r>
            <a:r>
              <a:rPr lang="en-US" altLang="zh-CN" dirty="0"/>
              <a:t>10 </a:t>
            </a:r>
            <a:r>
              <a:rPr lang="zh-CN" altLang="en-US" dirty="0"/>
              <a:t>～ </a:t>
            </a:r>
            <a:r>
              <a:rPr lang="en-US" altLang="zh-CN" dirty="0"/>
              <a:t>15 </a:t>
            </a:r>
            <a:r>
              <a:rPr lang="zh-CN" altLang="en-US" dirty="0"/>
              <a:t>人组成，其责任范围很广，决定工 作分配、步骤、作息等，这类团队的周期较长、自主权较大。例如，一条生产线上的员工，就组 成了最基本的自我管理团队，由线长负责管理这个团队。</a:t>
            </a:r>
            <a:br>
              <a:rPr lang="zh-CN" altLang="en-US" dirty="0"/>
            </a:br>
            <a:endParaRPr lang="zh-CN" altLang="en-US" dirty="0"/>
          </a:p>
        </p:txBody>
      </p:sp>
      <p:sp>
        <p:nvSpPr>
          <p:cNvPr id="3" name="矩形 2">
            <a:extLst>
              <a:ext uri="{FF2B5EF4-FFF2-40B4-BE49-F238E27FC236}">
                <a16:creationId xmlns="" xmlns:a16="http://schemas.microsoft.com/office/drawing/2014/main" id="{25610D46-093E-47A2-8AE3-B440AF7C56FB}"/>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8410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65EEAAA-269E-4DB8-A9E0-79B26D5AD74D}"/>
              </a:ext>
            </a:extLst>
          </p:cNvPr>
          <p:cNvSpPr>
            <a:spLocks noGrp="1"/>
          </p:cNvSpPr>
          <p:nvPr>
            <p:ph type="title"/>
          </p:nvPr>
        </p:nvSpPr>
        <p:spPr>
          <a:xfrm>
            <a:off x="838200" y="547366"/>
            <a:ext cx="10515600" cy="5763268"/>
          </a:xfrm>
        </p:spPr>
        <p:txBody>
          <a:bodyPr>
            <a:normAutofit/>
          </a:bodyPr>
          <a:lstStyle/>
          <a:p>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三、团队的构成要素</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团队的构成要素包括有目标、人、定位、权限、计划，也就是常说的团队“</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5P</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”要素。</a:t>
            </a:r>
            <a:r>
              <a:rPr lang="en-US" altLang="zh-CN" dirty="0"/>
              <a:t/>
            </a:r>
            <a:br>
              <a:rPr lang="en-US" altLang="zh-CN" dirty="0"/>
            </a:br>
            <a:r>
              <a:rPr lang="en-US" altLang="zh-CN" dirty="0"/>
              <a:t> </a:t>
            </a:r>
            <a:r>
              <a:rPr lang="en-US" altLang="zh-CN" b="1" dirty="0"/>
              <a:t>1. </a:t>
            </a:r>
            <a:r>
              <a:rPr lang="zh-CN" altLang="en-US" b="1" dirty="0"/>
              <a:t>目标（</a:t>
            </a:r>
            <a:r>
              <a:rPr lang="en-US" altLang="zh-CN" b="1" dirty="0"/>
              <a:t>Point</a:t>
            </a:r>
            <a:r>
              <a:rPr lang="zh-CN" altLang="en-US" b="1" dirty="0"/>
              <a:t>）</a:t>
            </a:r>
            <a:r>
              <a:rPr lang="zh-CN" altLang="en-US" dirty="0"/>
              <a:t> </a:t>
            </a:r>
            <a:r>
              <a:rPr lang="en-US" altLang="zh-CN" dirty="0"/>
              <a:t/>
            </a:r>
            <a:br>
              <a:rPr lang="en-US" altLang="zh-CN" dirty="0"/>
            </a:br>
            <a:r>
              <a:rPr lang="en-US" altLang="zh-CN" dirty="0"/>
              <a:t>       </a:t>
            </a:r>
            <a:r>
              <a:rPr lang="zh-CN" altLang="en-US" dirty="0"/>
              <a:t>每个团队都要有既定目标，团队成员需要了解既定目标，认定既定目标，并能够以该目标 作为其行动与决策的中心，没有既定目标，团队就没有存在的价值。 </a:t>
            </a:r>
            <a:r>
              <a:rPr lang="en-US" altLang="zh-CN" dirty="0"/>
              <a:t/>
            </a:r>
            <a:br>
              <a:rPr lang="en-US" altLang="zh-CN" dirty="0"/>
            </a:br>
            <a:r>
              <a:rPr lang="en-US" altLang="zh-CN" dirty="0"/>
              <a:t> </a:t>
            </a:r>
            <a:r>
              <a:rPr lang="en-US" altLang="zh-CN" b="1" dirty="0"/>
              <a:t>2. </a:t>
            </a:r>
            <a:r>
              <a:rPr lang="zh-CN" altLang="en-US" b="1" dirty="0"/>
              <a:t>人（</a:t>
            </a:r>
            <a:r>
              <a:rPr lang="en-US" altLang="zh-CN" b="1" dirty="0"/>
              <a:t>People</a:t>
            </a:r>
            <a:r>
              <a:rPr lang="zh-CN" altLang="en-US" b="1" dirty="0"/>
              <a:t>）</a:t>
            </a:r>
            <a:r>
              <a:rPr lang="zh-CN" altLang="en-US" dirty="0"/>
              <a:t> </a:t>
            </a:r>
            <a:r>
              <a:rPr lang="en-US" altLang="zh-CN" dirty="0"/>
              <a:t/>
            </a:r>
            <a:br>
              <a:rPr lang="en-US" altLang="zh-CN" dirty="0"/>
            </a:br>
            <a:r>
              <a:rPr lang="en-US" altLang="zh-CN" dirty="0"/>
              <a:t>       </a:t>
            </a:r>
            <a:r>
              <a:rPr lang="zh-CN" altLang="en-US" dirty="0"/>
              <a:t>人是构成团队最核心的力量，两个（包含两个）以上的人就可以构成团队。一个团队中需 要由拥有不同技能的人员相互配合，共同完成目标，所以在团队人员选择方面，要考虑人员的 能力和经验、技能的互补等因素。</a:t>
            </a:r>
            <a:r>
              <a:rPr lang="en-US" altLang="zh-CN" dirty="0"/>
              <a:t/>
            </a:r>
            <a:br>
              <a:rPr lang="en-US" altLang="zh-CN" dirty="0"/>
            </a:br>
            <a:r>
              <a:rPr lang="en-US" altLang="zh-CN" dirty="0"/>
              <a:t> </a:t>
            </a:r>
            <a:r>
              <a:rPr lang="en-US" altLang="zh-CN" b="1" dirty="0"/>
              <a:t>3. </a:t>
            </a:r>
            <a:r>
              <a:rPr lang="zh-CN" altLang="en-US" b="1" dirty="0"/>
              <a:t>定位（</a:t>
            </a:r>
            <a:r>
              <a:rPr lang="en-US" altLang="zh-CN" b="1" dirty="0"/>
              <a:t>Place</a:t>
            </a:r>
            <a:r>
              <a:rPr lang="zh-CN" altLang="en-US" b="1" dirty="0"/>
              <a:t>）</a:t>
            </a:r>
            <a:r>
              <a:rPr lang="zh-CN" altLang="en-US" dirty="0"/>
              <a:t> </a:t>
            </a:r>
            <a:r>
              <a:rPr lang="en-US" altLang="zh-CN" dirty="0"/>
              <a:t/>
            </a:r>
            <a:br>
              <a:rPr lang="en-US" altLang="zh-CN" dirty="0"/>
            </a:br>
            <a:r>
              <a:rPr lang="en-US" altLang="zh-CN" dirty="0"/>
              <a:t>       </a:t>
            </a:r>
            <a:r>
              <a:rPr lang="zh-CN" altLang="en-US" dirty="0"/>
              <a:t>团队的定位包含两层含义：首先是团队的定位，即团队在组织中处于什么位置、由谁选择 和决定团队的成员、团队最终对谁负责、团队将采取什么方式激励团队成员。其次是个体的定 位，即作为成员在团队中扮演什么角色，是制订计划还是具体实施或评估。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zh-CN" sz="2000" b="1"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4BD5967C-601A-4E68-AA04-A8F251D64626}"/>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2101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0498296-4A98-436B-9BDD-3C90EBC6F835}"/>
              </a:ext>
            </a:extLst>
          </p:cNvPr>
          <p:cNvSpPr>
            <a:spLocks noGrp="1"/>
          </p:cNvSpPr>
          <p:nvPr>
            <p:ph type="title"/>
          </p:nvPr>
        </p:nvSpPr>
        <p:spPr/>
        <p:txBody>
          <a:bodyPr/>
          <a:lstStyle/>
          <a:p>
            <a:r>
              <a:rPr lang="en-US" altLang="zh-CN" b="1" dirty="0"/>
              <a:t>4</a:t>
            </a:r>
            <a:r>
              <a:rPr lang="zh-CN" altLang="en-US" b="1" dirty="0"/>
              <a:t>．权限（</a:t>
            </a:r>
            <a:r>
              <a:rPr lang="en-US" altLang="zh-CN" b="1" dirty="0"/>
              <a:t>Power</a:t>
            </a:r>
            <a:r>
              <a:rPr lang="zh-CN" altLang="en-US" b="1" dirty="0"/>
              <a:t>）</a:t>
            </a:r>
            <a:r>
              <a:rPr lang="zh-CN" altLang="en-US" dirty="0"/>
              <a:t> </a:t>
            </a:r>
            <a:r>
              <a:rPr lang="en-US" altLang="zh-CN" dirty="0"/>
              <a:t/>
            </a:r>
            <a:br>
              <a:rPr lang="en-US" altLang="zh-CN" dirty="0"/>
            </a:br>
            <a:r>
              <a:rPr lang="en-US" altLang="zh-CN" dirty="0"/>
              <a:t>       </a:t>
            </a:r>
            <a:r>
              <a:rPr lang="zh-CN" altLang="en-US" dirty="0"/>
              <a:t>团队当中领导人的权力大小与团队的发展阶段相关。一般来说，团队越成熟，领导者拥 有的权力越小。团队的权限关系到两个方面：①整个团队在组织中拥有什么样的决定权，如 财务决定权、人事决定权、信息决定权等。②组织的基本特征，如组织的规模多大，团队的数量是否足够多，组织对于团队的授权有多大，它的业务是什么类型。 </a:t>
            </a:r>
            <a:r>
              <a:rPr lang="en-US" altLang="zh-CN" dirty="0"/>
              <a:t/>
            </a:r>
            <a:br>
              <a:rPr lang="en-US" altLang="zh-CN" dirty="0"/>
            </a:br>
            <a:r>
              <a:rPr lang="en-US" altLang="zh-CN" dirty="0"/>
              <a:t/>
            </a:r>
            <a:br>
              <a:rPr lang="en-US" altLang="zh-CN" dirty="0"/>
            </a:br>
            <a:r>
              <a:rPr lang="en-US" altLang="zh-CN" b="1" dirty="0"/>
              <a:t>5</a:t>
            </a:r>
            <a:r>
              <a:rPr lang="zh-CN" altLang="en-US" b="1" dirty="0"/>
              <a:t>．计划（</a:t>
            </a:r>
            <a:r>
              <a:rPr lang="en-US" altLang="zh-CN" b="1" dirty="0"/>
              <a:t>Plan</a:t>
            </a:r>
            <a:r>
              <a:rPr lang="zh-CN" altLang="en-US" b="1" dirty="0"/>
              <a:t>）</a:t>
            </a:r>
            <a:r>
              <a:rPr lang="en-US" altLang="zh-CN" dirty="0"/>
              <a:t/>
            </a:r>
            <a:br>
              <a:rPr lang="en-US" altLang="zh-CN" dirty="0"/>
            </a:br>
            <a:r>
              <a:rPr lang="zh-CN" altLang="en-US" dirty="0"/>
              <a:t> 计划有两层含义：</a:t>
            </a:r>
            <a:r>
              <a:rPr lang="en-US" altLang="zh-CN" dirty="0"/>
              <a:t/>
            </a:r>
            <a:br>
              <a:rPr lang="en-US" altLang="zh-CN" dirty="0"/>
            </a:br>
            <a:r>
              <a:rPr lang="en-US" altLang="zh-CN" dirty="0"/>
              <a:t>       </a:t>
            </a:r>
            <a:r>
              <a:rPr lang="zh-CN" altLang="en-US" dirty="0"/>
              <a:t>①既定目标的实现，需要一系列具体的行动方案，计划则可理解成 实现目标的具体工作程序。</a:t>
            </a:r>
            <a:r>
              <a:rPr lang="en-US" altLang="zh-CN" dirty="0"/>
              <a:t/>
            </a:r>
            <a:br>
              <a:rPr lang="en-US" altLang="zh-CN" dirty="0"/>
            </a:br>
            <a:r>
              <a:rPr lang="en-US" altLang="zh-CN" dirty="0"/>
              <a:t>       </a:t>
            </a:r>
            <a:r>
              <a:rPr lang="zh-CN" altLang="en-US" dirty="0"/>
              <a:t>②按计划完成既定目标可以控制进度，提高实现既定目标的成 功率。</a:t>
            </a:r>
            <a:br>
              <a:rPr lang="zh-CN" altLang="en-US" dirty="0"/>
            </a:br>
            <a:endParaRPr lang="zh-CN" altLang="en-US" dirty="0"/>
          </a:p>
        </p:txBody>
      </p:sp>
      <p:sp>
        <p:nvSpPr>
          <p:cNvPr id="3" name="矩形 2">
            <a:extLst>
              <a:ext uri="{FF2B5EF4-FFF2-40B4-BE49-F238E27FC236}">
                <a16:creationId xmlns="" xmlns:a16="http://schemas.microsoft.com/office/drawing/2014/main" id="{D4CE84B0-8EA2-4AFC-ADCF-226955288E0B}"/>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5013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E5CCCF-C92F-46D1-BF66-9FC0CC64BFD1}"/>
              </a:ext>
            </a:extLst>
          </p:cNvPr>
          <p:cNvSpPr>
            <a:spLocks noGrp="1"/>
          </p:cNvSpPr>
          <p:nvPr>
            <p:ph type="title"/>
          </p:nvPr>
        </p:nvSpPr>
        <p:spPr/>
        <p:txBody>
          <a:bodyPr/>
          <a:lstStyle/>
          <a:p>
            <a:r>
              <a:rPr lang="zh-CN" altLang="zh-CN" sz="2800" dirty="0"/>
              <a:t>四、团队角色</a:t>
            </a:r>
            <a:r>
              <a:rPr lang="zh-CN" altLang="zh-CN" b="1" dirty="0"/>
              <a:t/>
            </a:r>
            <a:br>
              <a:rPr lang="zh-CN" altLang="zh-CN" b="1" dirty="0"/>
            </a:br>
            <a:r>
              <a:rPr lang="en-US" altLang="zh-CN" b="1" dirty="0"/>
              <a:t>1. </a:t>
            </a:r>
            <a:r>
              <a:rPr lang="zh-CN" altLang="en-US" b="1" dirty="0"/>
              <a:t>团队角色的含义</a:t>
            </a:r>
            <a:r>
              <a:rPr lang="en-US" altLang="zh-CN" dirty="0"/>
              <a:t/>
            </a:r>
            <a:br>
              <a:rPr lang="en-US" altLang="zh-CN" dirty="0"/>
            </a:br>
            <a:r>
              <a:rPr lang="en-US" altLang="zh-CN" dirty="0"/>
              <a:t>      </a:t>
            </a:r>
            <a:r>
              <a:rPr lang="zh-CN" altLang="en-US" dirty="0"/>
              <a:t> 团队角色是指一个人在团队中某一职位上应该有的行为模式。</a:t>
            </a:r>
            <a:r>
              <a:rPr lang="en-US" altLang="zh-CN" dirty="0"/>
              <a:t/>
            </a:r>
            <a:br>
              <a:rPr lang="en-US" altLang="zh-CN" dirty="0"/>
            </a:br>
            <a:r>
              <a:rPr lang="en-US" altLang="zh-CN" b="1" dirty="0"/>
              <a:t>2. </a:t>
            </a:r>
            <a:r>
              <a:rPr lang="zh-CN" altLang="en-US" b="1" dirty="0"/>
              <a:t>团队角色的类型</a:t>
            </a:r>
            <a:r>
              <a:rPr lang="zh-CN" altLang="en-US" dirty="0"/>
              <a:t> </a:t>
            </a:r>
            <a:r>
              <a:rPr lang="en-US" altLang="zh-CN" dirty="0"/>
              <a:t/>
            </a:r>
            <a:br>
              <a:rPr lang="en-US" altLang="zh-CN" dirty="0"/>
            </a:br>
            <a:r>
              <a:rPr lang="en-US" altLang="zh-CN" dirty="0"/>
              <a:t>       </a:t>
            </a:r>
            <a:r>
              <a:rPr lang="zh-CN" altLang="en-US" dirty="0"/>
              <a:t>每个成员在团队中所扮演的角色都各不相同，也就是说，一个团队总是由不同的角色 组成的。剑桥产业培训研究部前主任贝尔宾博士和他的同事经过多年的研究与实践，提出 了著名的贝尔宾团队角色理论，即一支结构合理的团队应该由八种人组成（</a:t>
            </a:r>
            <a:r>
              <a:rPr lang="en-US" altLang="zh-CN" dirty="0"/>
              <a:t>1</a:t>
            </a:r>
            <a:r>
              <a:rPr lang="zh-CN" altLang="en-US" dirty="0"/>
              <a:t>）实干者 （</a:t>
            </a:r>
            <a:r>
              <a:rPr lang="en-US" altLang="zh-CN" dirty="0"/>
              <a:t>2</a:t>
            </a:r>
            <a:r>
              <a:rPr lang="zh-CN" altLang="en-US" dirty="0"/>
              <a:t>）协调者 （</a:t>
            </a:r>
            <a:r>
              <a:rPr lang="en-US" altLang="zh-CN" dirty="0"/>
              <a:t>3</a:t>
            </a:r>
            <a:r>
              <a:rPr lang="zh-CN" altLang="en-US" dirty="0"/>
              <a:t>）推进者 （</a:t>
            </a:r>
            <a:r>
              <a:rPr lang="en-US" altLang="zh-CN" dirty="0"/>
              <a:t>4</a:t>
            </a:r>
            <a:r>
              <a:rPr lang="zh-CN" altLang="en-US" dirty="0"/>
              <a:t>）创新者 （</a:t>
            </a:r>
            <a:r>
              <a:rPr lang="en-US" altLang="zh-CN" dirty="0"/>
              <a:t>5</a:t>
            </a:r>
            <a:r>
              <a:rPr lang="zh-CN" altLang="en-US" dirty="0"/>
              <a:t>）信息者 （</a:t>
            </a:r>
            <a:r>
              <a:rPr lang="en-US" altLang="zh-CN" dirty="0"/>
              <a:t>6</a:t>
            </a:r>
            <a:r>
              <a:rPr lang="zh-CN" altLang="en-US" dirty="0"/>
              <a:t>）监督者 （</a:t>
            </a:r>
            <a:r>
              <a:rPr lang="en-US" altLang="zh-CN" dirty="0"/>
              <a:t>7</a:t>
            </a:r>
            <a:r>
              <a:rPr lang="zh-CN" altLang="en-US" dirty="0"/>
              <a:t>）凝聚者 （</a:t>
            </a:r>
            <a:r>
              <a:rPr lang="en-US" altLang="zh-CN" dirty="0"/>
              <a:t>8</a:t>
            </a:r>
            <a:r>
              <a:rPr lang="zh-CN" altLang="en-US" dirty="0"/>
              <a:t>）完美者 </a:t>
            </a:r>
          </a:p>
        </p:txBody>
      </p:sp>
      <p:sp>
        <p:nvSpPr>
          <p:cNvPr id="3" name="矩形 2">
            <a:extLst>
              <a:ext uri="{FF2B5EF4-FFF2-40B4-BE49-F238E27FC236}">
                <a16:creationId xmlns="" xmlns:a16="http://schemas.microsoft.com/office/drawing/2014/main" id="{31F60C85-2126-4F35-9C43-41234624907B}"/>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8532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205A65-F097-498F-BFD4-E67F7F6D0BA6}"/>
              </a:ext>
            </a:extLst>
          </p:cNvPr>
          <p:cNvSpPr>
            <a:spLocks noGrp="1"/>
          </p:cNvSpPr>
          <p:nvPr>
            <p:ph type="title"/>
          </p:nvPr>
        </p:nvSpPr>
        <p:spPr/>
        <p:txBody>
          <a:bodyPr/>
          <a:lstStyle/>
          <a:p>
            <a:r>
              <a:rPr lang="en-US" altLang="zh-CN" b="1" dirty="0"/>
              <a:t>3. </a:t>
            </a:r>
            <a:r>
              <a:rPr lang="zh-CN" altLang="en-US" b="1" dirty="0"/>
              <a:t>准确的团队角色定位</a:t>
            </a:r>
            <a:r>
              <a:rPr lang="en-US" altLang="zh-CN" dirty="0"/>
              <a:t/>
            </a:r>
            <a:br>
              <a:rPr lang="en-US" altLang="zh-CN" dirty="0"/>
            </a:br>
            <a:r>
              <a:rPr lang="en-US" altLang="zh-CN" dirty="0"/>
              <a:t>      </a:t>
            </a:r>
            <a:r>
              <a:rPr lang="zh-CN" altLang="en-US" dirty="0"/>
              <a:t>“尺有所短，寸有所长。”如果军队中全部都是将军，谁来打仗？反过来，如果全部都是士兵，谁来指挥？因此，要进行角色定位，认定“我是谁”，确认“我”扮演和充当一个什么样的角色、我要做什么、怎么做才能做好，做到在其职、做其事、尽其责。在社会和团队活动中，由于认识、能力、个性等差异的影响，每个人在组织角色方面的倾向性是不同的。一般情况下，一个人会不自觉地在团队中扮演某些角色，而回避另一些角色。对组织而言，努力追求复合型的人才，不如努力追求复合型的人才团队，而团队的建设，重要的是在知人的基础上进行管理。</a:t>
            </a:r>
            <a:br>
              <a:rPr lang="zh-CN" altLang="en-US" dirty="0"/>
            </a:br>
            <a:endParaRPr lang="zh-CN" altLang="en-US" dirty="0"/>
          </a:p>
        </p:txBody>
      </p:sp>
      <p:sp>
        <p:nvSpPr>
          <p:cNvPr id="3" name="矩形 2">
            <a:extLst>
              <a:ext uri="{FF2B5EF4-FFF2-40B4-BE49-F238E27FC236}">
                <a16:creationId xmlns="" xmlns:a16="http://schemas.microsoft.com/office/drawing/2014/main" id="{5ECDD1EF-B2BF-42F2-BE0A-7714BA8D576E}"/>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497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DBF54A-996D-4E49-8341-9A98CADFD5A4}"/>
              </a:ext>
            </a:extLst>
          </p:cNvPr>
          <p:cNvSpPr>
            <a:spLocks noGrp="1"/>
          </p:cNvSpPr>
          <p:nvPr>
            <p:ph type="title"/>
          </p:nvPr>
        </p:nvSpPr>
        <p:spPr/>
        <p:txBody>
          <a:bodyPr>
            <a:normAutofit/>
          </a:bodyPr>
          <a:lstStyle/>
          <a:p>
            <a:r>
              <a:rPr lang="zh-CN" altLang="zh-CN" sz="2800" dirty="0"/>
              <a:t>五、团队精神</a:t>
            </a:r>
            <a:r>
              <a:rPr lang="en-US" altLang="zh-CN" b="1" dirty="0"/>
              <a:t/>
            </a:r>
            <a:br>
              <a:rPr lang="en-US" altLang="zh-CN" b="1" dirty="0"/>
            </a:br>
            <a:r>
              <a:rPr lang="en-US" altLang="zh-CN" b="1" dirty="0"/>
              <a:t>1. </a:t>
            </a:r>
            <a:r>
              <a:rPr lang="zh-CN" altLang="en-US" b="1" dirty="0"/>
              <a:t>团队精神的含义</a:t>
            </a:r>
            <a:r>
              <a:rPr lang="zh-CN" altLang="en-US" dirty="0"/>
              <a:t/>
            </a:r>
            <a:br>
              <a:rPr lang="zh-CN" altLang="en-US" dirty="0"/>
            </a:br>
            <a:r>
              <a:rPr lang="zh-CN" altLang="en-US" dirty="0"/>
              <a:t>       团队精神是指团队个体为了团队的整体利益和目标而协同合作的大局意识，它表现为成</a:t>
            </a:r>
            <a:br>
              <a:rPr lang="zh-CN" altLang="en-US" dirty="0"/>
            </a:br>
            <a:r>
              <a:rPr lang="zh-CN" altLang="en-US" dirty="0"/>
              <a:t>员对团队目标的认同，对团队的强烈归属感和团队成员之间紧密合作共为一体的意识。团队精神的形成并不要求团队成员牺牲自我。相反，挥洒个性、表现特长保证了成员共同完成任务目标，而明确的协作意愿和协作方式则产生了真正的内生动力。</a:t>
            </a:r>
            <a:br>
              <a:rPr lang="zh-CN" altLang="en-US" dirty="0"/>
            </a:br>
            <a:r>
              <a:rPr lang="en-US" altLang="zh-CN" b="1" dirty="0"/>
              <a:t>2. </a:t>
            </a:r>
            <a:r>
              <a:rPr lang="zh-CN" altLang="en-US" b="1" dirty="0"/>
              <a:t>团队精神的内涵</a:t>
            </a:r>
            <a:r>
              <a:rPr lang="zh-CN" altLang="en-US" dirty="0"/>
              <a:t/>
            </a:r>
            <a:br>
              <a:rPr lang="zh-CN" altLang="en-US" dirty="0"/>
            </a:br>
            <a:r>
              <a:rPr lang="zh-CN" altLang="en-US" dirty="0"/>
              <a:t>精神并不是虚无缥缈的东西，它可以体现在以下五个方面。</a:t>
            </a:r>
            <a:br>
              <a:rPr lang="zh-CN" altLang="en-US" dirty="0"/>
            </a:br>
            <a:r>
              <a:rPr lang="zh-CN" altLang="en-US" dirty="0"/>
              <a:t>    （</a:t>
            </a:r>
            <a:r>
              <a:rPr lang="en-US" altLang="zh-CN" dirty="0"/>
              <a:t>1</a:t>
            </a:r>
            <a:r>
              <a:rPr lang="zh-CN" altLang="en-US" dirty="0"/>
              <a:t>）协作意识。即个人愿意与他人建立友好关系和相互协作的心理倾向。</a:t>
            </a:r>
            <a:br>
              <a:rPr lang="zh-CN" altLang="en-US" dirty="0"/>
            </a:br>
            <a:r>
              <a:rPr lang="zh-CN" altLang="en-US" dirty="0"/>
              <a:t>    （</a:t>
            </a:r>
            <a:r>
              <a:rPr lang="en-US" altLang="zh-CN" dirty="0"/>
              <a:t>2</a:t>
            </a:r>
            <a:r>
              <a:rPr lang="zh-CN" altLang="en-US" dirty="0"/>
              <a:t>）全局观念。</a:t>
            </a:r>
            <a:br>
              <a:rPr lang="zh-CN" altLang="en-US" dirty="0"/>
            </a:br>
            <a:r>
              <a:rPr lang="zh-CN" altLang="en-US" dirty="0"/>
              <a:t>    （</a:t>
            </a:r>
            <a:r>
              <a:rPr lang="en-US" altLang="zh-CN" dirty="0"/>
              <a:t>3</a:t>
            </a:r>
            <a:r>
              <a:rPr lang="zh-CN" altLang="en-US" dirty="0"/>
              <a:t>）责任意识。</a:t>
            </a:r>
            <a:br>
              <a:rPr lang="zh-CN" altLang="en-US" dirty="0"/>
            </a:br>
            <a:r>
              <a:rPr lang="zh-CN" altLang="en-US" dirty="0"/>
              <a:t>    （</a:t>
            </a:r>
            <a:r>
              <a:rPr lang="en-US" altLang="zh-CN" dirty="0"/>
              <a:t>4</a:t>
            </a:r>
            <a:r>
              <a:rPr lang="zh-CN" altLang="en-US" dirty="0"/>
              <a:t>）互助精神。</a:t>
            </a:r>
            <a:br>
              <a:rPr lang="zh-CN" altLang="en-US" dirty="0"/>
            </a:br>
            <a:r>
              <a:rPr lang="zh-CN" altLang="en-US" dirty="0"/>
              <a:t>    （</a:t>
            </a:r>
            <a:r>
              <a:rPr lang="en-US" altLang="zh-CN" dirty="0"/>
              <a:t>5</a:t>
            </a:r>
            <a:r>
              <a:rPr lang="zh-CN" altLang="en-US" dirty="0"/>
              <a:t>）进取精神。</a:t>
            </a:r>
          </a:p>
        </p:txBody>
      </p:sp>
      <p:sp>
        <p:nvSpPr>
          <p:cNvPr id="3" name="矩形 2">
            <a:extLst>
              <a:ext uri="{FF2B5EF4-FFF2-40B4-BE49-F238E27FC236}">
                <a16:creationId xmlns="" xmlns:a16="http://schemas.microsoft.com/office/drawing/2014/main" id="{58F27062-B05F-469A-8EAE-1DA73A9942DA}"/>
              </a:ext>
            </a:extLst>
          </p:cNvPr>
          <p:cNvSpPr/>
          <p:nvPr/>
        </p:nvSpPr>
        <p:spPr>
          <a:xfrm>
            <a:off x="1" y="1833935"/>
            <a:ext cx="414338"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496056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354</Words>
  <Application>Microsoft Office PowerPoint</Application>
  <PresentationFormat>自定义</PresentationFormat>
  <Paragraphs>66</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第八章  团队合作能力</vt:lpstr>
      <vt:lpstr>    第一节  认识团队 一、团队的含义        管理大师斯蒂芬·罗宾斯认为，团队就是指为了实现某一个相同的目标而相互协作的个体所组成的正式群体。其主要特点表现为：团队成员具有共同的目标、工作目标交叉程度高、相互之间密切协作、彼此负责和约束。        团队的人数是根据目标和管理模式来确定的，一般为6~30人。30人以上的团队也许需要拆分成多个自团队，而少于6人，则可能比较难形成团队的分工体系。        团队属于群体，但是又不是一般的群体。群体是由两个以上相互作用又相互依赖的个体，为了实现某些特定目标而结合在一起的整体。群体可以是正式的，如某个旅行团；也可以是非正式的，如某公交站台候车的一些乘客。 </vt:lpstr>
      <vt:lpstr>二、团队的类型 1．问题解决型团队         问题解决型团队，是指团队成员就如何改进工作程序、方法等问题交换看法，对如何提高生 产效率等问题提出建议。它的工作核心是为了提高生产质量、提高生产效率、改善企业工作环境 等。如我国国有企业的生产车间、班组等，都是问题解决型团队，是团队建设的一种初级形式。 2．职能型团队        职能型团队，是指由一个管理者及来自特定职能领域的若干下属所组成的团队，通常团队成 员为同一个职能部门的同事。在传统意义上，一个职能团队就是组织中的一个部门，如公司的财 务分析部门、人力资源部门和销售部门，每个团队都要通过员工的联合活动来达到特定目的。 </vt:lpstr>
      <vt:lpstr>3．多功能型团队         多功能型团队，由来自不同职能领域、不同层面的员工组成，成员之间交换信息、激发新 的观点、解决所面临的重大问题，诸如任务突击、技术攻坚、突发事故处理等。这类团队的工作 范围广、跨度大，团队周期不确定。这类团队在一些大型的企业、组织中比较多。例如，麦当劳 就有一个危机管理团队，由来自营运部、训练部、采购部、政府关系部等部门的一些资深人员组 成，重点负责应对突发的重大危机。  4. 自我管理团队         自我管理团队，也称自我指导团队，它保留了工作团队的基本性质，但运行模式具有自我 管理、自我负责、自我领导的特征。这种团队通常由 10 ～ 15 人组成，其责任范围很广，决定工 作分配、步骤、作息等，这类团队的周期较长、自主权较大。例如，一条生产线上的员工，就组 成了最基本的自我管理团队，由线长负责管理这个团队。 </vt:lpstr>
      <vt:lpstr>三、团队的构成要素 团队的构成要素包括有目标、人、定位、权限、计划，也就是常说的团队“5P”要素。  1. 目标（Point）         每个团队都要有既定目标，团队成员需要了解既定目标，认定既定目标，并能够以该目标 作为其行动与决策的中心，没有既定目标，团队就没有存在的价值。   2. 人（People）         人是构成团队最核心的力量，两个（包含两个）以上的人就可以构成团队。一个团队中需 要由拥有不同技能的人员相互配合，共同完成目标，所以在团队人员选择方面，要考虑人员的 能力和经验、技能的互补等因素。  3. 定位（Place）         团队的定位包含两层含义：首先是团队的定位，即团队在组织中处于什么位置、由谁选择 和决定团队的成员、团队最终对谁负责、团队将采取什么方式激励团队成员。其次是个体的定 位，即作为成员在团队中扮演什么角色，是制订计划还是具体实施或评估。   </vt:lpstr>
      <vt:lpstr>4．权限（Power）         团队当中领导人的权力大小与团队的发展阶段相关。一般来说，团队越成熟，领导者拥 有的权力越小。团队的权限关系到两个方面：①整个团队在组织中拥有什么样的决定权，如 财务决定权、人事决定权、信息决定权等。②组织的基本特征，如组织的规模多大，团队的数量是否足够多，组织对于团队的授权有多大，它的业务是什么类型。   5．计划（Plan）  计划有两层含义：        ①既定目标的实现，需要一系列具体的行动方案，计划则可理解成 实现目标的具体工作程序。        ②按计划完成既定目标可以控制进度，提高实现既定目标的成 功率。 </vt:lpstr>
      <vt:lpstr>四、团队角色 1. 团队角色的含义        团队角色是指一个人在团队中某一职位上应该有的行为模式。 2. 团队角色的类型         每个成员在团队中所扮演的角色都各不相同，也就是说，一个团队总是由不同的角色 组成的。剑桥产业培训研究部前主任贝尔宾博士和他的同事经过多年的研究与实践，提出 了著名的贝尔宾团队角色理论，即一支结构合理的团队应该由八种人组成（1）实干者 （2）协调者 （3）推进者 （4）创新者 （5）信息者 （6）监督者 （7）凝聚者 （8）完美者 </vt:lpstr>
      <vt:lpstr>3. 准确的团队角色定位       “尺有所短，寸有所长。”如果军队中全部都是将军，谁来打仗？反过来，如果全部都是士兵，谁来指挥？因此，要进行角色定位，认定“我是谁”，确认“我”扮演和充当一个什么样的角色、我要做什么、怎么做才能做好，做到在其职、做其事、尽其责。在社会和团队活动中，由于认识、能力、个性等差异的影响，每个人在组织角色方面的倾向性是不同的。一般情况下，一个人会不自觉地在团队中扮演某些角色，而回避另一些角色。对组织而言，努力追求复合型的人才，不如努力追求复合型的人才团队，而团队的建设，重要的是在知人的基础上进行管理。 </vt:lpstr>
      <vt:lpstr>五、团队精神 1. 团队精神的含义        团队精神是指团队个体为了团队的整体利益和目标而协同合作的大局意识，它表现为成 员对团队目标的认同，对团队的强烈归属感和团队成员之间紧密合作共为一体的意识。团队精神的形成并不要求团队成员牺牲自我。相反，挥洒个性、表现特长保证了成员共同完成任务目标，而明确的协作意愿和协作方式则产生了真正的内生动力。 2. 团队精神的内涵 精神并不是虚无缥缈的东西，它可以体现在以下五个方面。     （1）协作意识。即个人愿意与他人建立友好关系和相互协作的心理倾向。     （2）全局观念。     （3）责任意识。     （4）互助精神。     （5）进取精神。</vt:lpstr>
      <vt:lpstr>六、团队责任        责任心是团队合作的核心。合作的成功与否，也取决于团队中每个成员的责任意识。在合 作时，一个人的失职可能会造成整个团队的损失。这时候，便出现了两种态度：一种是拒不承 认，推诿责任；另一种是坦率承认，并努力补救。        在团队合作中，勇于承担责任，挑起属于自己的担子，已经造成的损失不仅不会成为职业 发展中的障碍，反而会成为继续前进的助推器。</vt:lpstr>
      <vt:lpstr>一、高效团队        高效团队，是指发展目标清晰、完成任务前后效果对比显著，工作效率相对于一般团队更高的团队，也是团队成员能够在有效的领导下相互信任、沟通良好、积极协同工作的团队。 二、高效团队的特征 1．清晰的目标   2．相互的信任  3. 相关的技能   4．一致的承诺  5. 良好的沟通   6. 谈判的技能  7. 恰当的领导   8. 内部与外部的支持  </vt:lpstr>
      <vt:lpstr>三、高效团队的建设策略 1. 我们是谁（Who）         团队成员需要进行自我的深入认识，明确团队成员具有的优势和劣势、对工作的喜好、处 理问题的解决方式、基本价值观的差异等；通过这些分析，最后在团队成员之间形成共同的信 念和一致的对团队目的的看法，以建立起团队运行的规则。  2. 我们在哪里（Where）         每一个团队都有其优势和弱点，而团队要取得任务成功，又面对着外部的威胁与机 会，通过分析团队所处的环境来评估团队的综合能力，找出团队目前的综合能力与要达 到团队目标所需的能力之间的差距，以明确团队该如何发挥优势、规避威胁、提高迎接挑战 的能力。 3．我们成为什么（What）         要以团队的任务为导向，使每个团队成员明确团队的目标、行动计划。为了能够激发团 队成员的激情，应树立阶段性里程碑，使团队对任务目标看得见、摸得着，创造出令成员兴奋 的构想。</vt:lpstr>
      <vt:lpstr>4．我们什么时候采取行动（When）         在合适的时机采取合适的行动是团队成功的关键，尤其是在什么时机启动团队任务；团队 遇到困难或障碍时，应如何把握时机来进行分析与解决；团队面对内、外部冲突时应在什么时 机进行舒缓或消除；对在何时与何地取得相应的资源支持进行因势利导。  5. 我们怎样行动（How）        怎样行动涉及团队运行问题，即团队内部如何进行分工，不同的团队角色应承担的职责、 履行的权利、团队内部的协调与沟通等。因此，团队内部各个成员之间也应有明确的岗位职责 描述和说明，以制定团队成员的工作标准。 6. 我们为什么行动（Why）         目前，在很多企业的团队建设中都容易忽视这个问题，这可能也是导致团队运行效率低下 的原因之一。团队要高效运作，就必须让团队成员清楚地知道他们为什么要加入这个团队，这 个团队运行成功与失败给他们带来的正面和负面影响是什么，从而增强团队成员的责任感和使 命感。换言之，就是将我们常常讲的将激励机制引入团队建设之中，这里所说的激励机制可以 是团队荣誉、薪酬或福利的增加及职位的晋升等。</vt:lpstr>
      <vt:lpstr>四、在团队中完善自我 1. 提升性格修养         性格有先天因素，修养则靠后天养成。提高合作能力，既要不断发现和矫正自身性格中不 利于与他人合作的地方，也要不断提高修养，养成正确的为人处世态度。个人可以从两方面进 行努力：一是努力提高文化素养。勤读书、读好书，以知识拓展视野、开阔心胸、陶冶情操。二 是积极进行自我矫正。发现有“不合群”的倾向，就要注意多与外界接触、多与同事交流、积 极参加集体活动；发现有自高自大的毛病，就要注意多发现别人身上的优点和长处，学会谦虚 谨慎、尊重别人；发现有说过头话的习惯，就要多设身处地地换位思考，注意把握言谈举止的 分寸，从而在不断磨砺性格、提高修养的过程中提高合作能力。</vt:lpstr>
      <vt:lpstr>2．强化合作意识         善于与人合作，不仅是一种可贵品质，也是一种实际能力。同级之间、上下级之间都要重 视与强调合作。上下级之间的合作，既体现在上级对下级的关心与尊重上，也体现在下级对上 级的配合与负责上。作为领导，既要充满自信，又不可狂妄自大，应主动了解和理解下属，学会 欣赏他们的聪明才智，帮助他们克服缺点和不足，努力增强自己的亲和力，调动下属的工作积 极性；作为一般工作人员，要在工作中发挥主动性，既对上负责，也对下负责，不能事不关己， 高高挂起，更不能互相推诿、敷衍塞责。 现代社会正处于知识经济时代，团队精神在竞争中越来越重要，很多工作需要团队合作才 能完成。</vt:lpstr>
      <vt:lpstr>3．锻造优秀品德         优秀品德是合作能力得以升华的保障。个人可以从三个方面培养优秀品德。一是增强集 体意识。在社会化大生产中，个人是集体中的个人，没有集体就没有个人，没有集体的进步 就没有个人的发展，因而要把个人的利益统一到集体的利益之中。二是尊重同事。虽然人的 能力有大小、分工有不同，但在人格上大家都是平等的，既不能妄自菲薄，又不能妄自尊大。 只有尊重别人，才能得到别人的尊重和支持。三是看淡名利。在团结合作方面出现的问题， 很多都是由追逐名利引起的。在名利问题上不宜花费过多精力，而应经常换位思考、互谅互 让。大家长期在一个单位工作，难免会有些磕碰，处理这些问题的诀窍就是大事讲原则、小 事讲风格。 </vt:lpstr>
      <vt:lpstr>    第三节  团队合作 一、团队合作及其基本要素        团队合作是一种为达到既定目标所显现出来的自愿合作和协同努力的精神。它可以调动团队成员的所有资源和才智，并能够自动减少不和谐、不公正现象，同时会给予那些诚心、大公无私的奉献着适当的回报。如果团队合作是出于自觉自愿时，它必将会产生一股强大而且持久的力量。        良好的团队合作包括四个基本元素：共同的目标、组织协调各类关系、明确制度规范管理与称职的团队领导。 </vt:lpstr>
      <vt:lpstr>二、促进合作的四大基础        要想让一群有能力、有才华的人在特定的团体中，为了共同的目标而努力、奋斗，需要建立信任、良性冲突、坚定的领导决策、对彼此负责的基础。       1.建立信任       2.良性冲突       3.坚定的领导决策       4.对彼此负责</vt:lpstr>
      <vt:lpstr>三、团队成员应具备的基本素质         一个优秀的有合作精神的团队离不开每个成员的努力，如果每个成员都能从大局出发，严格要求自己，多从其他成员的角度考虑问题，在团队合作中能尊重同伴、互相欣赏、宽容他人，那么，一个优秀的团队就形成了。 1.尊重同伴 2.互相欣赏 3.宽容他人 </vt:lpstr>
      <vt:lpstr>四、团队合作的原则       1.平等友善       2.善于交流       3.谦虚谨慎       4.化解矛盾       5.接受批评       6.具有创造能力  </vt:lpstr>
      <vt:lpstr>五、团队激励  1.团队激励的概念        麦格金森等人认为：“激励就是引导有各自需要和个性的个人或群体，为实现组织的目标而工作，同时又要达到他们自己的目标”。管理学中的团队用斯蒂芬·罗宾斯的定义则是：“一种为了实现某一目标而相互协作的个体所组成的正式群体，并以是否存在团队成员之间积极的 协同配合为标准将工作群体和工作团队区分开”。团队是由每一位个体员工和管理者个体组成 的一个共同体，该共同体能够集中每个个体的知识、智慧和技能优势，促进个体之间的高度互 补与工作协调，并形成团队优势，实现共同目标。团队激励就是指通过对团队及团队成员进行有效的激励，使团队成员紧密协作，形成一种积极的协同效应，从而使团队的总体绩效水平大 于个体绩效之和。团队激励是以团队组织作为对象来进行激励的一种激励方式，目的是通过合 作来实现组织的目标。        </vt:lpstr>
      <vt:lpstr>2.团队激励的重要作用        良好的团队工作需要有效的团队激励。一个团队在运营中的绩效是由多种复杂因素综合作用 的结果，团队激励是提升团队绩效的最具决定性的重要因素。美国哈佛大学的管理学家Wiliam Jame 研究证实，在缺乏激励的一般岗位上，职员仅能够发挥实际工作能力的20%~30％；而受到充分激 励的员工，其工作能力可以发挥出80％左右。根据美国国民数字模拟半导体公司团队管理的经验： 一个受到良好激励的团队通常整体士气高涨，团队成员精力充沛、积极向上，并努力谋求承担更大 的责任；而缺乏有效激励的团队往往士气低落，团队成员相互推诿、逃避责任，从而使团队生命力 难以长久。因而，必须重视团队激励的重要意义，把团队激励作为团队建设的重中之重。 </vt:lpstr>
      <vt:lpstr>六、团队凝聚力 　　关于团队凝聚力的通行定义为：指团队之中个体与个体之间、个体与团体之间的一种相互关系的反映，或者说是满足各自需求程度的一种反映。它既包括团队对其成员的吸引力，又包括成员之间的相互吸引力。也有人把凝聚力定义为：团队使成员积极从事团队活动，拒绝离开的吸引力。一个团队的凝聚力可从以下各方面来考察： 　　一是团队对成员的吸引力。这里包含两个方面：一是团队的目标是否与成员的行为取向一致，是否对成员具有吸引力；二是团队对成员个人需要的满足所产生的吸引力。这种吸引力可以说是团队凝聚力的基础组成部分。 　　二是团队的领导者。领导者及其领导方式的差异对团队凝聚力有着不同的影响。 　　三是团队成员之间的吸引力。包括成员与成员能否相互信任，团队内外人际关系是否和谐，工作中是否具有友爱互助的协作精神等方面。        四是团队所处的环境。例如，当团队受到外界压力时，会统一团队成员的价值取向，增强团队成员问的依赖程度，促使成员紧密结合，一起抵抗外力。</vt:lpstr>
      <vt:lpstr>七、提高团队凝聚力的途径 　</vt:lpstr>
      <vt:lpstr>    第四节  团队执行 一、管理冲突与冲突管理 　　管理冲突与冲突管理是一对既有本质联系又有根本区别的范畴。笔者以为管理就是管理者对形形色色的冲突的管理。管理活动从其本质上说是一种不断解决管理过程中各种冲突的过程，从某种程度上说，管理成功与否关键是看其解决冲突问题的程度。但在管理过程中又不可避免地要利用一定的冲突，绝对平静的局面不利于管理创新。 1.管理冲突        纵观管理思想发展史，其实质就是一部不断解决各种管理活动中冲突问题的历史。随着管理科学的进一步发展，管理活动解决冲突的功能越来越明显。在管理思想史上，继科学管理之后，行为科学管理理论继续对管理就是解决各种冲突进行 探讨。管理科学的发展经过科学管理、行为管理之后，进入现代管理丛林阶段。在该阶段，虽然 管理理论层出不穷，但解决管理过程中所遇到的各种冲突一直是各种管理理论的实质所在。 </vt:lpstr>
      <vt:lpstr>2.冲突管理        纵观目前理论界对冲突性质的认识，基本上可分为两派。一派认为冲突具有危险性和破坏 性，组织内一旦出现冲突，会造成两个人或两个组织无法在一起工作，于是阻碍或扰乱了正常 的活动。另一派则认为适度的冲突及某一形式的冲突对组织是有利的，它将促进组织的创新与 进步，目前持此种观点的人有不断增加的趋势。在管理过程中，冲突对组织的影响和利弊，主 要是看冲突的程度以及管理者处理冲突的艺术和技巧。 </vt:lpstr>
      <vt:lpstr>二、跟踪工作 一般而言，跟进一件事情有以下几个步骤。       （1）明确此事所涉及的人，以及每个人所负责的内容。       （2）协调整件事的时间计划，在哪个时间点完成哪些内容，安排各个人之间的前后衔接， 尽可能并行地开展工作。       （3）关键障碍点有清晰的判断，在此障碍点的发生时间之前，就应该提前介入，及时 排解。       （4）各个部分完成后，要把整件事由头到尾的所有流程全部走通、走顺，对不合适的地方 进行修正。       （5）在解决问题的过程中，要不断把当前进度告知应该了解进度信息的人，包括事情相关 者、上级等。  </vt:lpstr>
      <vt:lpstr>本章结束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2018-03-11T08:02:38Z</dcterms:created>
  <dcterms:modified xsi:type="dcterms:W3CDTF">2018-03-12T05:45:46Z</dcterms:modified>
</cp:coreProperties>
</file>