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62" r:id="rId2"/>
  </p:sldMasterIdLst>
  <p:notesMasterIdLst>
    <p:notesMasterId r:id="rId65"/>
  </p:notesMasterIdLst>
  <p:sldIdLst>
    <p:sldId id="256" r:id="rId3"/>
    <p:sldId id="509" r:id="rId4"/>
    <p:sldId id="493" r:id="rId5"/>
    <p:sldId id="268" r:id="rId6"/>
    <p:sldId id="270" r:id="rId7"/>
    <p:sldId id="271" r:id="rId8"/>
    <p:sldId id="272" r:id="rId9"/>
    <p:sldId id="273" r:id="rId10"/>
    <p:sldId id="274" r:id="rId11"/>
    <p:sldId id="275" r:id="rId12"/>
    <p:sldId id="276" r:id="rId13"/>
    <p:sldId id="277" r:id="rId14"/>
    <p:sldId id="280" r:id="rId15"/>
    <p:sldId id="279" r:id="rId16"/>
    <p:sldId id="513" r:id="rId17"/>
    <p:sldId id="281" r:id="rId18"/>
    <p:sldId id="282" r:id="rId19"/>
    <p:sldId id="283" r:id="rId20"/>
    <p:sldId id="518" r:id="rId21"/>
    <p:sldId id="284" r:id="rId22"/>
    <p:sldId id="285" r:id="rId23"/>
    <p:sldId id="519" r:id="rId24"/>
    <p:sldId id="520" r:id="rId25"/>
    <p:sldId id="286" r:id="rId26"/>
    <p:sldId id="287" r:id="rId27"/>
    <p:sldId id="521" r:id="rId28"/>
    <p:sldId id="288" r:id="rId29"/>
    <p:sldId id="289" r:id="rId30"/>
    <p:sldId id="290" r:id="rId31"/>
    <p:sldId id="291" r:id="rId32"/>
    <p:sldId id="292" r:id="rId33"/>
    <p:sldId id="522" r:id="rId34"/>
    <p:sldId id="294" r:id="rId35"/>
    <p:sldId id="523" r:id="rId36"/>
    <p:sldId id="524" r:id="rId37"/>
    <p:sldId id="293" r:id="rId38"/>
    <p:sldId id="295" r:id="rId39"/>
    <p:sldId id="297" r:id="rId40"/>
    <p:sldId id="298" r:id="rId41"/>
    <p:sldId id="299" r:id="rId42"/>
    <p:sldId id="300" r:id="rId43"/>
    <p:sldId id="301" r:id="rId44"/>
    <p:sldId id="302" r:id="rId45"/>
    <p:sldId id="303" r:id="rId46"/>
    <p:sldId id="494" r:id="rId47"/>
    <p:sldId id="304" r:id="rId48"/>
    <p:sldId id="525" r:id="rId49"/>
    <p:sldId id="305" r:id="rId50"/>
    <p:sldId id="306" r:id="rId51"/>
    <p:sldId id="516" r:id="rId52"/>
    <p:sldId id="307" r:id="rId53"/>
    <p:sldId id="308" r:id="rId54"/>
    <p:sldId id="309" r:id="rId55"/>
    <p:sldId id="310" r:id="rId56"/>
    <p:sldId id="311" r:id="rId57"/>
    <p:sldId id="312" r:id="rId58"/>
    <p:sldId id="495" r:id="rId59"/>
    <p:sldId id="313" r:id="rId60"/>
    <p:sldId id="314" r:id="rId61"/>
    <p:sldId id="316" r:id="rId62"/>
    <p:sldId id="315" r:id="rId63"/>
    <p:sldId id="526" r:id="rId6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67676"/>
    <a:srgbClr val="85AD9E"/>
    <a:srgbClr val="7C7C7C"/>
    <a:srgbClr val="091C2D"/>
    <a:srgbClr val="000000"/>
    <a:srgbClr val="525252"/>
    <a:srgbClr val="EF8A46"/>
    <a:srgbClr val="FFD966"/>
    <a:srgbClr val="1F4E7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177" autoAdjust="0"/>
    <p:restoredTop sz="86355" autoAdjust="0"/>
  </p:normalViewPr>
  <p:slideViewPr>
    <p:cSldViewPr snapToGrid="0">
      <p:cViewPr>
        <p:scale>
          <a:sx n="70" d="100"/>
          <a:sy n="70" d="100"/>
        </p:scale>
        <p:origin x="-750" y="-516"/>
      </p:cViewPr>
      <p:guideLst>
        <p:guide orient="horz" pos="2160"/>
        <p:guide pos="3840"/>
      </p:guideLst>
    </p:cSldViewPr>
  </p:slideViewPr>
  <p:outlineViewPr>
    <p:cViewPr>
      <p:scale>
        <a:sx n="33" d="100"/>
        <a:sy n="33" d="100"/>
      </p:scale>
      <p:origin x="0" y="-385656"/>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tableStyles" Target="tableStyles.xml"/><Relationship Id="rId257" Type="http://schemas.microsoft.com/office/2015/10/relationships/revisionInfo" Target="revisionInfo.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BD956A-98BF-4FEE-A1C1-337C6ACD33C5}" type="datetimeFigureOut">
              <a:rPr lang="zh-CN" altLang="en-US" smtClean="0"/>
              <a:t>2017/12/25/Monday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119618C-B618-4772-B33A-743B2F4421D8}" type="slidenum">
              <a:rPr lang="zh-CN" altLang="en-US" smtClean="0"/>
              <a:t>‹#›</a:t>
            </a:fld>
            <a:endParaRPr lang="zh-CN" altLang="en-US"/>
          </a:p>
        </p:txBody>
      </p:sp>
    </p:spTree>
    <p:extLst>
      <p:ext uri="{BB962C8B-B14F-4D97-AF65-F5344CB8AC3E}">
        <p14:creationId xmlns:p14="http://schemas.microsoft.com/office/powerpoint/2010/main" val="22387385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BC51006-F279-42FA-83C3-A3C987F4DD0C}"/>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8A27680F-34E2-408F-8245-3265D40CD0C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D2D5533E-0613-4139-8DF4-F99D3BDE9CDD}"/>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5049D22A-E0DE-425E-8E49-16FAD31CAE4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FF01591-3819-4457-8110-9DB6D2B97CF1}"/>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37284941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B9E952E-F945-47D1-92B3-ABEA13AA1601}"/>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A2D997A8-EA36-4CB5-89AB-3F8DE697474B}"/>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4" name="页脚占位符 3">
            <a:extLst>
              <a:ext uri="{FF2B5EF4-FFF2-40B4-BE49-F238E27FC236}">
                <a16:creationId xmlns:a16="http://schemas.microsoft.com/office/drawing/2014/main" xmlns="" id="{69884791-57E8-4E2A-ABEB-4927B875F0E0}"/>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1115610D-728D-4A11-8B6D-E1B1D1593321}"/>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3830190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42CE43BB-4C24-47D6-825D-B411C8CD34C5}"/>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3" name="页脚占位符 2">
            <a:extLst>
              <a:ext uri="{FF2B5EF4-FFF2-40B4-BE49-F238E27FC236}">
                <a16:creationId xmlns:a16="http://schemas.microsoft.com/office/drawing/2014/main" xmlns="" id="{17DB8DF3-56CA-4DF8-BDEC-426133C70A50}"/>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4610F62F-A86B-4626-BB6A-0D94E68E1393}"/>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15176442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E84E5AC-EB56-41E0-986A-563256EAFA0E}"/>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69F24209-5D98-44E7-B236-D29A14FDAB0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BD55CD80-BD9A-4206-8141-FF7CC08811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4F44CBA1-19F6-4993-AE7B-FE0395242E85}"/>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6" name="页脚占位符 5">
            <a:extLst>
              <a:ext uri="{FF2B5EF4-FFF2-40B4-BE49-F238E27FC236}">
                <a16:creationId xmlns:a16="http://schemas.microsoft.com/office/drawing/2014/main" xmlns="" id="{6B7F3108-6E2F-496B-A449-6E02FC62CC2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93054DCE-D194-4007-8F2E-55550DBE3AAE}"/>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16975732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41A075C-979D-48DA-A587-D01934F61521}"/>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49F757AB-4A0C-470E-A4A5-318F9E3C18E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0DD23EC2-CFE6-4AD7-A61B-A7174A3C9F0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778942B1-0CFC-47EA-9944-2FEA138F81C6}"/>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6" name="页脚占位符 5">
            <a:extLst>
              <a:ext uri="{FF2B5EF4-FFF2-40B4-BE49-F238E27FC236}">
                <a16:creationId xmlns:a16="http://schemas.microsoft.com/office/drawing/2014/main" xmlns="" id="{3C894F9F-F83B-4CB6-BEC3-D4CE3D774C4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BF961197-7633-4565-86B1-93F940F13746}"/>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15738112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C294D07-B22A-4B93-B047-93658A47D308}"/>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95DF37BC-151E-4C3A-8EF2-738D27BE0FB4}"/>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716FC28B-A242-4104-9B82-AF2CE4BA662E}"/>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203FF905-E00D-4755-BDDA-F888E601F4A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C2EFCD80-7E07-4E59-BFBE-779A39840A02}"/>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975267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4B54C9B9-87A8-4F2A-8084-C814180A960C}"/>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F69E5AF6-F424-414F-ADEC-9BA4A44BFCF3}"/>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4B69EB6F-8DAF-4A77-BA5C-E1A8BA6804B5}"/>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DFD76A1F-783F-49B6-8DD7-753191B9E2D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DDD965F4-F79E-405C-8BB7-706763C53E6F}"/>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33751008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首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3900336"/>
      </p:ext>
    </p:extLst>
  </p:cSld>
  <p:clrMapOvr>
    <a:masterClrMapping/>
  </p:clrMapOvr>
  <mc:AlternateContent xmlns:mc="http://schemas.openxmlformats.org/markup-compatibility/2006" xmlns:p14="http://schemas.microsoft.com/office/powerpoint/2010/main">
    <mc:Choice Requires="p14">
      <p:transition spd="slow" p14:dur="1400" advClick="0" advTm="5000">
        <p14:ripple/>
      </p:transition>
    </mc:Choice>
    <mc:Fallback xmlns="">
      <p:transition spd="slow" advClick="0" advTm="500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目录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8780720"/>
      </p:ext>
    </p:extLst>
  </p:cSld>
  <p:clrMapOvr>
    <a:masterClrMapping/>
  </p:clrMapOvr>
  <mc:AlternateContent xmlns:mc="http://schemas.openxmlformats.org/markup-compatibility/2006" xmlns:p14="http://schemas.microsoft.com/office/powerpoint/2010/main">
    <mc:Choice Requires="p14">
      <p:transition spd="slow" p14:dur="1400" advClick="0" advTm="5000">
        <p14:doors dir="vert"/>
      </p:transition>
    </mc:Choice>
    <mc:Fallback xmlns="">
      <p:transition spd="slow" advClick="0" advTm="500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过度页1">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4524717"/>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内页-1">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FA49D206-6DAE-489F-B45F-9933C106234A}"/>
              </a:ext>
            </a:extLst>
          </p:cNvPr>
          <p:cNvSpPr/>
          <p:nvPr userDrawn="1"/>
        </p:nvSpPr>
        <p:spPr>
          <a:xfrm>
            <a:off x="3296910" y="162225"/>
            <a:ext cx="8893755"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3" name="矩形 2">
            <a:extLst>
              <a:ext uri="{FF2B5EF4-FFF2-40B4-BE49-F238E27FC236}">
                <a16:creationId xmlns:a16="http://schemas.microsoft.com/office/drawing/2014/main" xmlns="" id="{8F881BC4-1447-44C2-8064-FC4F9588F89F}"/>
              </a:ext>
            </a:extLst>
          </p:cNvPr>
          <p:cNvSpPr/>
          <p:nvPr userDrawn="1"/>
        </p:nvSpPr>
        <p:spPr>
          <a:xfrm>
            <a:off x="1340" y="162225"/>
            <a:ext cx="240922"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4" name="矩形 3">
            <a:extLst>
              <a:ext uri="{FF2B5EF4-FFF2-40B4-BE49-F238E27FC236}">
                <a16:creationId xmlns:a16="http://schemas.microsoft.com/office/drawing/2014/main" xmlns="" id="{6E24174E-9962-447F-ADE8-38146A9C8F39}"/>
              </a:ext>
            </a:extLst>
          </p:cNvPr>
          <p:cNvSpPr/>
          <p:nvPr userDrawn="1"/>
        </p:nvSpPr>
        <p:spPr>
          <a:xfrm>
            <a:off x="273997" y="162225"/>
            <a:ext cx="64153"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5" name="文本框 4">
            <a:extLst>
              <a:ext uri="{FF2B5EF4-FFF2-40B4-BE49-F238E27FC236}">
                <a16:creationId xmlns:a16="http://schemas.microsoft.com/office/drawing/2014/main" xmlns="" id="{1989AD3F-8E1F-4B6D-8576-EC79AFEE392E}"/>
              </a:ext>
            </a:extLst>
          </p:cNvPr>
          <p:cNvSpPr txBox="1"/>
          <p:nvPr userDrawn="1"/>
        </p:nvSpPr>
        <p:spPr>
          <a:xfrm>
            <a:off x="466725" y="182780"/>
            <a:ext cx="2734297" cy="461665"/>
          </a:xfrm>
          <a:prstGeom prst="rect">
            <a:avLst/>
          </a:prstGeom>
          <a:noFill/>
        </p:spPr>
        <p:txBody>
          <a:bodyPr wrap="square" rtlCol="0">
            <a:spAutoFit/>
          </a:bodyPr>
          <a:lstStyle/>
          <a:p>
            <a:pPr lvl="0" algn="ctr">
              <a:defRPr/>
            </a:pPr>
            <a:r>
              <a:rPr lang="zh-CN" altLang="en-US" sz="2400" b="1"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请输入您的标题</a:t>
            </a:r>
          </a:p>
        </p:txBody>
      </p:sp>
      <p:sp>
        <p:nvSpPr>
          <p:cNvPr id="6" name="Content Placeholder 2">
            <a:extLst>
              <a:ext uri="{FF2B5EF4-FFF2-40B4-BE49-F238E27FC236}">
                <a16:creationId xmlns:a16="http://schemas.microsoft.com/office/drawing/2014/main" xmlns="" id="{A58EB39C-D299-43CC-A541-E2B8CA173F1F}"/>
              </a:ext>
            </a:extLst>
          </p:cNvPr>
          <p:cNvSpPr txBox="1">
            <a:spLocks/>
          </p:cNvSpPr>
          <p:nvPr userDrawn="1"/>
        </p:nvSpPr>
        <p:spPr>
          <a:xfrm>
            <a:off x="10055689" y="182780"/>
            <a:ext cx="1807531" cy="524759"/>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ctr" defTabSz="457200" rtl="0" eaLnBrk="1" fontAlgn="auto" latinLnBrk="0" hangingPunct="1">
              <a:lnSpc>
                <a:spcPct val="100000"/>
              </a:lnSpc>
              <a:spcBef>
                <a:spcPct val="20000"/>
              </a:spcBef>
              <a:spcAft>
                <a:spcPts val="600"/>
              </a:spcAft>
              <a:buClr>
                <a:srgbClr val="C00000">
                  <a:lumMod val="75000"/>
                </a:srgbClr>
              </a:buClr>
              <a:buSzPct val="145000"/>
              <a:buFont typeface="Arial"/>
              <a:buNone/>
              <a:tabLst/>
              <a:defRPr/>
            </a:pPr>
            <a:r>
              <a:rPr kumimoji="0" lang="en-US" altLang="zh-CN"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LOGO</a:t>
            </a:r>
            <a:endParaRPr kumimoji="0" lang="en-US"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 name="文本框 6">
            <a:extLst>
              <a:ext uri="{FF2B5EF4-FFF2-40B4-BE49-F238E27FC236}">
                <a16:creationId xmlns:a16="http://schemas.microsoft.com/office/drawing/2014/main" xmlns="" id="{4176A106-9CAD-4B40-A5BF-EF470C3B84B2}"/>
              </a:ext>
            </a:extLst>
          </p:cNvPr>
          <p:cNvSpPr txBox="1"/>
          <p:nvPr userDrawn="1"/>
        </p:nvSpPr>
        <p:spPr>
          <a:xfrm>
            <a:off x="466725" y="544641"/>
            <a:ext cx="2702561" cy="325795"/>
          </a:xfrm>
          <a:prstGeom prst="rect">
            <a:avLst/>
          </a:prstGeom>
          <a:noFill/>
        </p:spPr>
        <p:txBody>
          <a:bodyPr wrap="square" rtlCol="0">
            <a:spAutoFit/>
          </a:bodyPr>
          <a:lstStyle/>
          <a:p>
            <a:pPr lvl="0" algn="dist">
              <a:defRPr/>
            </a:pPr>
            <a:r>
              <a:rPr lang="en-US" altLang="zh-CN" sz="1517"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Click Here To Add Title</a:t>
            </a:r>
            <a:endParaRPr kumimoji="0" lang="en-US" altLang="zh-CN" sz="1517" b="0"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313576863"/>
      </p:ext>
    </p:extLst>
  </p:cSld>
  <p:clrMapOvr>
    <a:masterClrMapping/>
  </p:clrMapOvr>
  <mc:AlternateContent xmlns:mc="http://schemas.openxmlformats.org/markup-compatibility/2006" xmlns:p14="http://schemas.microsoft.com/office/powerpoint/2010/main">
    <mc:Choice Requires="p14">
      <p:transition spd="slow" p14:dur="1600" advClick="0" advTm="5000">
        <p14:prism isInverted="1"/>
      </p:transition>
    </mc:Choice>
    <mc:Fallback xmlns="">
      <p:transition spd="slow" advClick="0" advTm="5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A433930-160B-4F7D-ACB6-A2E0B9BCDF08}"/>
              </a:ext>
            </a:extLst>
          </p:cNvPr>
          <p:cNvSpPr>
            <a:spLocks noGrp="1"/>
          </p:cNvSpPr>
          <p:nvPr>
            <p:ph type="title"/>
          </p:nvPr>
        </p:nvSpPr>
        <p:spPr>
          <a:xfrm>
            <a:off x="838200" y="675860"/>
            <a:ext cx="10515600" cy="5393635"/>
          </a:xfrm>
        </p:spPr>
        <p:txBody>
          <a:bodyPr anchor="t">
            <a:normAutofit/>
          </a:bodyPr>
          <a:lstStyle>
            <a:lvl1pPr>
              <a:lnSpc>
                <a:spcPct val="120000"/>
              </a:lnSpc>
              <a:defRPr sz="2000">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4" name="日期占位符 3">
            <a:extLst>
              <a:ext uri="{FF2B5EF4-FFF2-40B4-BE49-F238E27FC236}">
                <a16:creationId xmlns:a16="http://schemas.microsoft.com/office/drawing/2014/main" xmlns="" id="{E1C6B722-7570-4278-AEB3-6A78D3370F86}"/>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44B5DB65-6E6A-4437-9192-6134FD4553D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67BB69F9-0999-4853-8DA1-58938849595A}"/>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pic>
        <p:nvPicPr>
          <p:cNvPr id="7" name="图片 6">
            <a:extLst>
              <a:ext uri="{FF2B5EF4-FFF2-40B4-BE49-F238E27FC236}">
                <a16:creationId xmlns:a16="http://schemas.microsoft.com/office/drawing/2014/main" xmlns="" id="{4DC92736-6B14-4726-8133-495BA4815B34}"/>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a:off x="10020300" y="5143500"/>
            <a:ext cx="1841500" cy="1841500"/>
          </a:xfrm>
          <a:custGeom>
            <a:avLst/>
            <a:gdLst>
              <a:gd name="connsiteX0" fmla="*/ 0 w 4791095"/>
              <a:gd name="connsiteY0" fmla="*/ 0 h 4791095"/>
              <a:gd name="connsiteX1" fmla="*/ 4791095 w 4791095"/>
              <a:gd name="connsiteY1" fmla="*/ 0 h 4791095"/>
              <a:gd name="connsiteX2" fmla="*/ 4791095 w 4791095"/>
              <a:gd name="connsiteY2" fmla="*/ 4791095 h 4791095"/>
              <a:gd name="connsiteX3" fmla="*/ 0 w 4791095"/>
              <a:gd name="connsiteY3" fmla="*/ 4791095 h 4791095"/>
              <a:gd name="connsiteX4" fmla="*/ 0 w 4791095"/>
              <a:gd name="connsiteY4" fmla="*/ 3816562 h 4791095"/>
              <a:gd name="connsiteX5" fmla="*/ 96124 w 4791095"/>
              <a:gd name="connsiteY5" fmla="*/ 4156892 h 4791095"/>
              <a:gd name="connsiteX6" fmla="*/ 118984 w 4791095"/>
              <a:gd name="connsiteY6" fmla="*/ 4194992 h 4791095"/>
              <a:gd name="connsiteX7" fmla="*/ 172324 w 4791095"/>
              <a:gd name="connsiteY7" fmla="*/ 4255952 h 4791095"/>
              <a:gd name="connsiteX8" fmla="*/ 233284 w 4791095"/>
              <a:gd name="connsiteY8" fmla="*/ 4309292 h 4791095"/>
              <a:gd name="connsiteX9" fmla="*/ 332344 w 4791095"/>
              <a:gd name="connsiteY9" fmla="*/ 4362632 h 4791095"/>
              <a:gd name="connsiteX10" fmla="*/ 1155304 w 4791095"/>
              <a:gd name="connsiteY10" fmla="*/ 4423592 h 4791095"/>
              <a:gd name="connsiteX11" fmla="*/ 1261984 w 4791095"/>
              <a:gd name="connsiteY11" fmla="*/ 4408352 h 4791095"/>
              <a:gd name="connsiteX12" fmla="*/ 1322944 w 4791095"/>
              <a:gd name="connsiteY12" fmla="*/ 4393112 h 4791095"/>
              <a:gd name="connsiteX13" fmla="*/ 1345804 w 4791095"/>
              <a:gd name="connsiteY13" fmla="*/ 4385492 h 4791095"/>
              <a:gd name="connsiteX14" fmla="*/ 1406764 w 4791095"/>
              <a:gd name="connsiteY14" fmla="*/ 4332152 h 4791095"/>
              <a:gd name="connsiteX15" fmla="*/ 1551544 w 4791095"/>
              <a:gd name="connsiteY15" fmla="*/ 4164512 h 4791095"/>
              <a:gd name="connsiteX16" fmla="*/ 1559164 w 4791095"/>
              <a:gd name="connsiteY16" fmla="*/ 4065452 h 4791095"/>
              <a:gd name="connsiteX17" fmla="*/ 1528684 w 4791095"/>
              <a:gd name="connsiteY17" fmla="*/ 3745412 h 4791095"/>
              <a:gd name="connsiteX18" fmla="*/ 1505824 w 4791095"/>
              <a:gd name="connsiteY18" fmla="*/ 3379652 h 4791095"/>
              <a:gd name="connsiteX19" fmla="*/ 1460104 w 4791095"/>
              <a:gd name="connsiteY19" fmla="*/ 3265352 h 4791095"/>
              <a:gd name="connsiteX20" fmla="*/ 1284844 w 4791095"/>
              <a:gd name="connsiteY20" fmla="*/ 3143432 h 4791095"/>
              <a:gd name="connsiteX21" fmla="*/ 896224 w 4791095"/>
              <a:gd name="connsiteY21" fmla="*/ 2869112 h 4791095"/>
              <a:gd name="connsiteX22" fmla="*/ 751444 w 4791095"/>
              <a:gd name="connsiteY22" fmla="*/ 2823392 h 4791095"/>
              <a:gd name="connsiteX23" fmla="*/ 324724 w 4791095"/>
              <a:gd name="connsiteY23" fmla="*/ 2670992 h 4791095"/>
              <a:gd name="connsiteX24" fmla="*/ 187564 w 4791095"/>
              <a:gd name="connsiteY24" fmla="*/ 2663372 h 4791095"/>
              <a:gd name="connsiteX25" fmla="*/ 0 w 4791095"/>
              <a:gd name="connsiteY25" fmla="*/ 2802705 h 4791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791095" h="4791095">
                <a:moveTo>
                  <a:pt x="0" y="0"/>
                </a:moveTo>
                <a:lnTo>
                  <a:pt x="4791095" y="0"/>
                </a:lnTo>
                <a:lnTo>
                  <a:pt x="4791095" y="4791095"/>
                </a:lnTo>
                <a:lnTo>
                  <a:pt x="0" y="4791095"/>
                </a:lnTo>
                <a:lnTo>
                  <a:pt x="0" y="3816562"/>
                </a:lnTo>
                <a:lnTo>
                  <a:pt x="96124" y="4156892"/>
                </a:lnTo>
                <a:cubicBezTo>
                  <a:pt x="96124" y="4156892"/>
                  <a:pt x="109954" y="4183253"/>
                  <a:pt x="118984" y="4194992"/>
                </a:cubicBezTo>
                <a:cubicBezTo>
                  <a:pt x="135447" y="4216393"/>
                  <a:pt x="153232" y="4236860"/>
                  <a:pt x="172324" y="4255952"/>
                </a:cubicBezTo>
                <a:cubicBezTo>
                  <a:pt x="191416" y="4275044"/>
                  <a:pt x="211883" y="4292829"/>
                  <a:pt x="233284" y="4309292"/>
                </a:cubicBezTo>
                <a:cubicBezTo>
                  <a:pt x="254671" y="4325744"/>
                  <a:pt x="313656" y="4353288"/>
                  <a:pt x="332344" y="4362632"/>
                </a:cubicBezTo>
                <a:lnTo>
                  <a:pt x="1155304" y="4423592"/>
                </a:lnTo>
                <a:lnTo>
                  <a:pt x="1261984" y="4408352"/>
                </a:lnTo>
                <a:cubicBezTo>
                  <a:pt x="1282719" y="4405390"/>
                  <a:pt x="1302737" y="4398623"/>
                  <a:pt x="1322944" y="4393112"/>
                </a:cubicBezTo>
                <a:cubicBezTo>
                  <a:pt x="1330693" y="4390999"/>
                  <a:pt x="1339308" y="4390216"/>
                  <a:pt x="1345804" y="4385492"/>
                </a:cubicBezTo>
                <a:cubicBezTo>
                  <a:pt x="1367640" y="4369611"/>
                  <a:pt x="1386444" y="4349932"/>
                  <a:pt x="1406764" y="4332152"/>
                </a:cubicBezTo>
                <a:lnTo>
                  <a:pt x="1551544" y="4164512"/>
                </a:lnTo>
                <a:cubicBezTo>
                  <a:pt x="1551544" y="4116125"/>
                  <a:pt x="1550786" y="4149234"/>
                  <a:pt x="1559164" y="4065452"/>
                </a:cubicBezTo>
                <a:lnTo>
                  <a:pt x="1528684" y="3745412"/>
                </a:lnTo>
                <a:lnTo>
                  <a:pt x="1505824" y="3379652"/>
                </a:lnTo>
                <a:lnTo>
                  <a:pt x="1460104" y="3265352"/>
                </a:lnTo>
                <a:lnTo>
                  <a:pt x="1284844" y="3143432"/>
                </a:lnTo>
                <a:lnTo>
                  <a:pt x="896224" y="2869112"/>
                </a:lnTo>
                <a:lnTo>
                  <a:pt x="751444" y="2823392"/>
                </a:lnTo>
                <a:lnTo>
                  <a:pt x="324724" y="2670992"/>
                </a:lnTo>
                <a:cubicBezTo>
                  <a:pt x="263679" y="2670992"/>
                  <a:pt x="309467" y="2671499"/>
                  <a:pt x="187564" y="2663372"/>
                </a:cubicBezTo>
                <a:lnTo>
                  <a:pt x="0" y="2802705"/>
                </a:lnTo>
                <a:close/>
              </a:path>
            </a:pathLst>
          </a:custGeom>
        </p:spPr>
      </p:pic>
      <p:sp>
        <p:nvSpPr>
          <p:cNvPr id="8" name="矩形 7">
            <a:extLst>
              <a:ext uri="{FF2B5EF4-FFF2-40B4-BE49-F238E27FC236}">
                <a16:creationId xmlns:a16="http://schemas.microsoft.com/office/drawing/2014/main" xmlns="" id="{AA989DAC-010F-477F-AB3B-C7075768F350}"/>
              </a:ext>
            </a:extLst>
          </p:cNvPr>
          <p:cNvSpPr/>
          <p:nvPr userDrawn="1"/>
        </p:nvSpPr>
        <p:spPr>
          <a:xfrm>
            <a:off x="0" y="805908"/>
            <a:ext cx="511444" cy="495946"/>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35837695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内页-1">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0E0992BC-1503-4C9A-9786-4487F85D740D}"/>
              </a:ext>
            </a:extLst>
          </p:cNvPr>
          <p:cNvSpPr/>
          <p:nvPr userDrawn="1"/>
        </p:nvSpPr>
        <p:spPr>
          <a:xfrm>
            <a:off x="3296910" y="162225"/>
            <a:ext cx="8893755"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3" name="矩形 2">
            <a:extLst>
              <a:ext uri="{FF2B5EF4-FFF2-40B4-BE49-F238E27FC236}">
                <a16:creationId xmlns:a16="http://schemas.microsoft.com/office/drawing/2014/main" xmlns="" id="{1AC0F993-1F34-4F03-902E-A3341462E23C}"/>
              </a:ext>
            </a:extLst>
          </p:cNvPr>
          <p:cNvSpPr/>
          <p:nvPr userDrawn="1"/>
        </p:nvSpPr>
        <p:spPr>
          <a:xfrm>
            <a:off x="1340" y="162225"/>
            <a:ext cx="240922"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4" name="矩形 3">
            <a:extLst>
              <a:ext uri="{FF2B5EF4-FFF2-40B4-BE49-F238E27FC236}">
                <a16:creationId xmlns:a16="http://schemas.microsoft.com/office/drawing/2014/main" xmlns="" id="{66FAFE8D-FD5F-4EB8-9896-3D3EF81D7323}"/>
              </a:ext>
            </a:extLst>
          </p:cNvPr>
          <p:cNvSpPr/>
          <p:nvPr userDrawn="1"/>
        </p:nvSpPr>
        <p:spPr>
          <a:xfrm>
            <a:off x="273997" y="162225"/>
            <a:ext cx="64153"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5" name="文本框 4">
            <a:extLst>
              <a:ext uri="{FF2B5EF4-FFF2-40B4-BE49-F238E27FC236}">
                <a16:creationId xmlns:a16="http://schemas.microsoft.com/office/drawing/2014/main" xmlns="" id="{F08B8207-6CAC-4C22-AEEC-57BA2E304FA0}"/>
              </a:ext>
            </a:extLst>
          </p:cNvPr>
          <p:cNvSpPr txBox="1"/>
          <p:nvPr userDrawn="1"/>
        </p:nvSpPr>
        <p:spPr>
          <a:xfrm>
            <a:off x="466725" y="182780"/>
            <a:ext cx="2734297" cy="461665"/>
          </a:xfrm>
          <a:prstGeom prst="rect">
            <a:avLst/>
          </a:prstGeom>
          <a:noFill/>
        </p:spPr>
        <p:txBody>
          <a:bodyPr wrap="square" rtlCol="0">
            <a:spAutoFit/>
          </a:bodyPr>
          <a:lstStyle/>
          <a:p>
            <a:pPr lvl="0" algn="ctr">
              <a:defRPr/>
            </a:pPr>
            <a:r>
              <a:rPr lang="zh-CN" altLang="en-US" sz="2400" b="1"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请输入您的标题</a:t>
            </a:r>
          </a:p>
        </p:txBody>
      </p:sp>
      <p:sp>
        <p:nvSpPr>
          <p:cNvPr id="6" name="Content Placeholder 2">
            <a:extLst>
              <a:ext uri="{FF2B5EF4-FFF2-40B4-BE49-F238E27FC236}">
                <a16:creationId xmlns:a16="http://schemas.microsoft.com/office/drawing/2014/main" xmlns="" id="{742E006A-EBA9-45DB-AC64-97547ACDDF88}"/>
              </a:ext>
            </a:extLst>
          </p:cNvPr>
          <p:cNvSpPr txBox="1">
            <a:spLocks/>
          </p:cNvSpPr>
          <p:nvPr userDrawn="1"/>
        </p:nvSpPr>
        <p:spPr>
          <a:xfrm>
            <a:off x="10055689" y="182780"/>
            <a:ext cx="1807531" cy="524759"/>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ctr" defTabSz="457200" rtl="0" eaLnBrk="1" fontAlgn="auto" latinLnBrk="0" hangingPunct="1">
              <a:lnSpc>
                <a:spcPct val="100000"/>
              </a:lnSpc>
              <a:spcBef>
                <a:spcPct val="20000"/>
              </a:spcBef>
              <a:spcAft>
                <a:spcPts val="600"/>
              </a:spcAft>
              <a:buClr>
                <a:srgbClr val="C00000">
                  <a:lumMod val="75000"/>
                </a:srgbClr>
              </a:buClr>
              <a:buSzPct val="145000"/>
              <a:buFont typeface="Arial"/>
              <a:buNone/>
              <a:tabLst/>
              <a:defRPr/>
            </a:pPr>
            <a:r>
              <a:rPr kumimoji="0" lang="en-US" altLang="zh-CN"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LOGO</a:t>
            </a:r>
            <a:endParaRPr kumimoji="0" lang="en-US"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 name="文本框 6">
            <a:extLst>
              <a:ext uri="{FF2B5EF4-FFF2-40B4-BE49-F238E27FC236}">
                <a16:creationId xmlns:a16="http://schemas.microsoft.com/office/drawing/2014/main" xmlns="" id="{1AF5C9DF-988B-47F4-B3E0-47D39DF44041}"/>
              </a:ext>
            </a:extLst>
          </p:cNvPr>
          <p:cNvSpPr txBox="1"/>
          <p:nvPr userDrawn="1"/>
        </p:nvSpPr>
        <p:spPr>
          <a:xfrm>
            <a:off x="466725" y="544641"/>
            <a:ext cx="2702561" cy="325795"/>
          </a:xfrm>
          <a:prstGeom prst="rect">
            <a:avLst/>
          </a:prstGeom>
          <a:noFill/>
        </p:spPr>
        <p:txBody>
          <a:bodyPr wrap="square" rtlCol="0">
            <a:spAutoFit/>
          </a:bodyPr>
          <a:lstStyle/>
          <a:p>
            <a:pPr lvl="0" algn="dist">
              <a:defRPr/>
            </a:pPr>
            <a:r>
              <a:rPr lang="en-US" altLang="zh-CN" sz="1517"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Click Here To Add Title</a:t>
            </a:r>
            <a:endParaRPr kumimoji="0" lang="en-US" altLang="zh-CN" sz="1517" b="0"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303191847"/>
      </p:ext>
    </p:extLst>
  </p:cSld>
  <p:clrMapOvr>
    <a:masterClrMapping/>
  </p:clrMapOvr>
  <mc:AlternateContent xmlns:mc="http://schemas.openxmlformats.org/markup-compatibility/2006" xmlns:p14="http://schemas.microsoft.com/office/powerpoint/2010/main">
    <mc:Choice Requires="p14">
      <p:transition spd="slow" p14:dur="1250" advClick="0" advTm="5000">
        <p14:switch dir="r"/>
      </p:transition>
    </mc:Choice>
    <mc:Fallback xmlns="">
      <p:transition spd="slow" advClick="0" advTm="5000">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内页-1">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B7B4CC05-A989-4651-821A-D085AFF9943E}"/>
              </a:ext>
            </a:extLst>
          </p:cNvPr>
          <p:cNvSpPr/>
          <p:nvPr userDrawn="1"/>
        </p:nvSpPr>
        <p:spPr>
          <a:xfrm>
            <a:off x="3296910" y="162225"/>
            <a:ext cx="8893755"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3" name="矩形 2">
            <a:extLst>
              <a:ext uri="{FF2B5EF4-FFF2-40B4-BE49-F238E27FC236}">
                <a16:creationId xmlns:a16="http://schemas.microsoft.com/office/drawing/2014/main" xmlns="" id="{DC234695-F560-45FB-9C2D-25FF7FADA823}"/>
              </a:ext>
            </a:extLst>
          </p:cNvPr>
          <p:cNvSpPr/>
          <p:nvPr userDrawn="1"/>
        </p:nvSpPr>
        <p:spPr>
          <a:xfrm>
            <a:off x="1340" y="162225"/>
            <a:ext cx="240922"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4" name="矩形 3">
            <a:extLst>
              <a:ext uri="{FF2B5EF4-FFF2-40B4-BE49-F238E27FC236}">
                <a16:creationId xmlns:a16="http://schemas.microsoft.com/office/drawing/2014/main" xmlns="" id="{FB560227-0E67-411A-90D8-067C9C88276F}"/>
              </a:ext>
            </a:extLst>
          </p:cNvPr>
          <p:cNvSpPr/>
          <p:nvPr userDrawn="1"/>
        </p:nvSpPr>
        <p:spPr>
          <a:xfrm>
            <a:off x="273997" y="162225"/>
            <a:ext cx="64153"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5" name="文本框 4">
            <a:extLst>
              <a:ext uri="{FF2B5EF4-FFF2-40B4-BE49-F238E27FC236}">
                <a16:creationId xmlns:a16="http://schemas.microsoft.com/office/drawing/2014/main" xmlns="" id="{D3B4D762-0FF2-45E0-AF18-1F0A5337779B}"/>
              </a:ext>
            </a:extLst>
          </p:cNvPr>
          <p:cNvSpPr txBox="1"/>
          <p:nvPr userDrawn="1"/>
        </p:nvSpPr>
        <p:spPr>
          <a:xfrm>
            <a:off x="466725" y="182780"/>
            <a:ext cx="2734297" cy="461665"/>
          </a:xfrm>
          <a:prstGeom prst="rect">
            <a:avLst/>
          </a:prstGeom>
          <a:noFill/>
        </p:spPr>
        <p:txBody>
          <a:bodyPr wrap="square" rtlCol="0">
            <a:spAutoFit/>
          </a:bodyPr>
          <a:lstStyle/>
          <a:p>
            <a:pPr lvl="0" algn="ctr">
              <a:defRPr/>
            </a:pPr>
            <a:r>
              <a:rPr lang="zh-CN" altLang="en-US" sz="2400" b="1"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请输入您的标题</a:t>
            </a:r>
          </a:p>
        </p:txBody>
      </p:sp>
      <p:sp>
        <p:nvSpPr>
          <p:cNvPr id="6" name="Content Placeholder 2">
            <a:extLst>
              <a:ext uri="{FF2B5EF4-FFF2-40B4-BE49-F238E27FC236}">
                <a16:creationId xmlns:a16="http://schemas.microsoft.com/office/drawing/2014/main" xmlns="" id="{CD0F275A-E7AF-42EA-AA07-203771955DFA}"/>
              </a:ext>
            </a:extLst>
          </p:cNvPr>
          <p:cNvSpPr txBox="1">
            <a:spLocks/>
          </p:cNvSpPr>
          <p:nvPr userDrawn="1"/>
        </p:nvSpPr>
        <p:spPr>
          <a:xfrm>
            <a:off x="10055689" y="182780"/>
            <a:ext cx="1807531" cy="524759"/>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ctr" defTabSz="457200" rtl="0" eaLnBrk="1" fontAlgn="auto" latinLnBrk="0" hangingPunct="1">
              <a:lnSpc>
                <a:spcPct val="100000"/>
              </a:lnSpc>
              <a:spcBef>
                <a:spcPct val="20000"/>
              </a:spcBef>
              <a:spcAft>
                <a:spcPts val="600"/>
              </a:spcAft>
              <a:buClr>
                <a:srgbClr val="C00000">
                  <a:lumMod val="75000"/>
                </a:srgbClr>
              </a:buClr>
              <a:buSzPct val="145000"/>
              <a:buFont typeface="Arial"/>
              <a:buNone/>
              <a:tabLst/>
              <a:defRPr/>
            </a:pPr>
            <a:r>
              <a:rPr kumimoji="0" lang="en-US" altLang="zh-CN"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LOGO</a:t>
            </a:r>
            <a:endParaRPr kumimoji="0" lang="en-US"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 name="文本框 6">
            <a:extLst>
              <a:ext uri="{FF2B5EF4-FFF2-40B4-BE49-F238E27FC236}">
                <a16:creationId xmlns:a16="http://schemas.microsoft.com/office/drawing/2014/main" xmlns="" id="{75176C35-EEA4-4BC8-9B7F-8049C9B13769}"/>
              </a:ext>
            </a:extLst>
          </p:cNvPr>
          <p:cNvSpPr txBox="1"/>
          <p:nvPr userDrawn="1"/>
        </p:nvSpPr>
        <p:spPr>
          <a:xfrm>
            <a:off x="466725" y="544641"/>
            <a:ext cx="2702561" cy="325795"/>
          </a:xfrm>
          <a:prstGeom prst="rect">
            <a:avLst/>
          </a:prstGeom>
          <a:noFill/>
        </p:spPr>
        <p:txBody>
          <a:bodyPr wrap="square" rtlCol="0">
            <a:spAutoFit/>
          </a:bodyPr>
          <a:lstStyle/>
          <a:p>
            <a:pPr lvl="0" algn="dist">
              <a:defRPr/>
            </a:pPr>
            <a:r>
              <a:rPr lang="en-US" altLang="zh-CN" sz="1517"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Click Here To Add Title</a:t>
            </a:r>
            <a:endParaRPr kumimoji="0" lang="en-US" altLang="zh-CN" sz="1517" b="0"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922943055"/>
      </p:ext>
    </p:extLst>
  </p:cSld>
  <p:clrMapOvr>
    <a:masterClrMapping/>
  </p:clrMapOvr>
  <mc:AlternateContent xmlns:mc="http://schemas.openxmlformats.org/markup-compatibility/2006" xmlns:p14="http://schemas.microsoft.com/office/powerpoint/2010/main">
    <mc:Choice Requires="p14">
      <p:transition spd="slow" p14:dur="1250" advClick="0" advTm="5000">
        <p14:flip dir="r"/>
      </p:transition>
    </mc:Choice>
    <mc:Fallback xmlns="">
      <p:transition spd="slow" advClick="0" advTm="5000">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_内页-1">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05F058EF-5159-4216-AB49-C0CDCC19E529}"/>
              </a:ext>
            </a:extLst>
          </p:cNvPr>
          <p:cNvSpPr/>
          <p:nvPr userDrawn="1"/>
        </p:nvSpPr>
        <p:spPr>
          <a:xfrm>
            <a:off x="3296910" y="162225"/>
            <a:ext cx="8893755"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3" name="矩形 2">
            <a:extLst>
              <a:ext uri="{FF2B5EF4-FFF2-40B4-BE49-F238E27FC236}">
                <a16:creationId xmlns:a16="http://schemas.microsoft.com/office/drawing/2014/main" xmlns="" id="{3FA1FB5A-EB29-4645-9564-31D717D362BB}"/>
              </a:ext>
            </a:extLst>
          </p:cNvPr>
          <p:cNvSpPr/>
          <p:nvPr userDrawn="1"/>
        </p:nvSpPr>
        <p:spPr>
          <a:xfrm>
            <a:off x="1340" y="162225"/>
            <a:ext cx="240922"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4" name="矩形 3">
            <a:extLst>
              <a:ext uri="{FF2B5EF4-FFF2-40B4-BE49-F238E27FC236}">
                <a16:creationId xmlns:a16="http://schemas.microsoft.com/office/drawing/2014/main" xmlns="" id="{6F4AE760-63F5-4D11-AE9B-568E8A362AD4}"/>
              </a:ext>
            </a:extLst>
          </p:cNvPr>
          <p:cNvSpPr/>
          <p:nvPr userDrawn="1"/>
        </p:nvSpPr>
        <p:spPr>
          <a:xfrm>
            <a:off x="273997" y="162225"/>
            <a:ext cx="64153"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5" name="文本框 4">
            <a:extLst>
              <a:ext uri="{FF2B5EF4-FFF2-40B4-BE49-F238E27FC236}">
                <a16:creationId xmlns:a16="http://schemas.microsoft.com/office/drawing/2014/main" xmlns="" id="{844D1579-A135-4330-A60A-BA51958C360B}"/>
              </a:ext>
            </a:extLst>
          </p:cNvPr>
          <p:cNvSpPr txBox="1"/>
          <p:nvPr userDrawn="1"/>
        </p:nvSpPr>
        <p:spPr>
          <a:xfrm>
            <a:off x="466725" y="182780"/>
            <a:ext cx="2734297" cy="461665"/>
          </a:xfrm>
          <a:prstGeom prst="rect">
            <a:avLst/>
          </a:prstGeom>
          <a:noFill/>
        </p:spPr>
        <p:txBody>
          <a:bodyPr wrap="square" rtlCol="0">
            <a:spAutoFit/>
          </a:bodyPr>
          <a:lstStyle/>
          <a:p>
            <a:pPr lvl="0" algn="ctr">
              <a:defRPr/>
            </a:pPr>
            <a:r>
              <a:rPr lang="zh-CN" altLang="en-US" sz="2400" b="1"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请输入您的标题</a:t>
            </a:r>
          </a:p>
        </p:txBody>
      </p:sp>
      <p:sp>
        <p:nvSpPr>
          <p:cNvPr id="6" name="Content Placeholder 2">
            <a:extLst>
              <a:ext uri="{FF2B5EF4-FFF2-40B4-BE49-F238E27FC236}">
                <a16:creationId xmlns:a16="http://schemas.microsoft.com/office/drawing/2014/main" xmlns="" id="{A8281741-2D6A-443A-A8BD-DE7FF9831FA2}"/>
              </a:ext>
            </a:extLst>
          </p:cNvPr>
          <p:cNvSpPr txBox="1">
            <a:spLocks/>
          </p:cNvSpPr>
          <p:nvPr userDrawn="1"/>
        </p:nvSpPr>
        <p:spPr>
          <a:xfrm>
            <a:off x="10055689" y="182780"/>
            <a:ext cx="1807531" cy="524759"/>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ctr" defTabSz="457200" rtl="0" eaLnBrk="1" fontAlgn="auto" latinLnBrk="0" hangingPunct="1">
              <a:lnSpc>
                <a:spcPct val="100000"/>
              </a:lnSpc>
              <a:spcBef>
                <a:spcPct val="20000"/>
              </a:spcBef>
              <a:spcAft>
                <a:spcPts val="600"/>
              </a:spcAft>
              <a:buClr>
                <a:srgbClr val="C00000">
                  <a:lumMod val="75000"/>
                </a:srgbClr>
              </a:buClr>
              <a:buSzPct val="145000"/>
              <a:buFont typeface="Arial"/>
              <a:buNone/>
              <a:tabLst/>
              <a:defRPr/>
            </a:pPr>
            <a:r>
              <a:rPr kumimoji="0" lang="en-US" altLang="zh-CN"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LOGO</a:t>
            </a:r>
            <a:endParaRPr kumimoji="0" lang="en-US"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 name="文本框 6">
            <a:extLst>
              <a:ext uri="{FF2B5EF4-FFF2-40B4-BE49-F238E27FC236}">
                <a16:creationId xmlns:a16="http://schemas.microsoft.com/office/drawing/2014/main" xmlns="" id="{B3A1DD1E-5C49-4D92-A433-CD77EE62DA81}"/>
              </a:ext>
            </a:extLst>
          </p:cNvPr>
          <p:cNvSpPr txBox="1"/>
          <p:nvPr userDrawn="1"/>
        </p:nvSpPr>
        <p:spPr>
          <a:xfrm>
            <a:off x="466725" y="544641"/>
            <a:ext cx="2702561" cy="325795"/>
          </a:xfrm>
          <a:prstGeom prst="rect">
            <a:avLst/>
          </a:prstGeom>
          <a:noFill/>
        </p:spPr>
        <p:txBody>
          <a:bodyPr wrap="square" rtlCol="0">
            <a:spAutoFit/>
          </a:bodyPr>
          <a:lstStyle/>
          <a:p>
            <a:pPr lvl="0" algn="dist">
              <a:defRPr/>
            </a:pPr>
            <a:r>
              <a:rPr lang="en-US" altLang="zh-CN" sz="1517"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Click Here To Add Title</a:t>
            </a:r>
            <a:endParaRPr kumimoji="0" lang="en-US" altLang="zh-CN" sz="1517" b="0"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903670115"/>
      </p:ext>
    </p:extLst>
  </p:cSld>
  <p:clrMapOvr>
    <a:masterClrMapping/>
  </p:clrMapOvr>
  <mc:AlternateContent xmlns:mc="http://schemas.openxmlformats.org/markup-compatibility/2006" xmlns:p14="http://schemas.microsoft.com/office/powerpoint/2010/main">
    <mc:Choice Requires="p14">
      <p:transition spd="slow" p14:dur="1600" advClick="0" advTm="5000">
        <p14:gallery dir="l"/>
      </p:transition>
    </mc:Choice>
    <mc:Fallback xmlns="">
      <p:transition spd="slow" advClick="0" advTm="5000">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结束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5280960"/>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版权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083559164"/>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xmlns="" id="{3EA34FAE-9AF9-4A5E-A4DA-E3FA081AC0E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rot="20405313">
            <a:off x="1028787" y="887999"/>
            <a:ext cx="4644600" cy="6531150"/>
          </a:xfrm>
          <a:prstGeom prst="rect">
            <a:avLst/>
          </a:prstGeom>
        </p:spPr>
      </p:pic>
      <p:sp>
        <p:nvSpPr>
          <p:cNvPr id="2" name="标题 1">
            <a:extLst>
              <a:ext uri="{FF2B5EF4-FFF2-40B4-BE49-F238E27FC236}">
                <a16:creationId xmlns:a16="http://schemas.microsoft.com/office/drawing/2014/main" xmlns="" id="{1A433930-160B-4F7D-ACB6-A2E0B9BCDF08}"/>
              </a:ext>
            </a:extLst>
          </p:cNvPr>
          <p:cNvSpPr>
            <a:spLocks noGrp="1"/>
          </p:cNvSpPr>
          <p:nvPr>
            <p:ph type="title"/>
          </p:nvPr>
        </p:nvSpPr>
        <p:spPr>
          <a:xfrm>
            <a:off x="838200" y="675860"/>
            <a:ext cx="10515600" cy="5393635"/>
          </a:xfrm>
        </p:spPr>
        <p:txBody>
          <a:bodyPr anchor="t">
            <a:normAutofit/>
          </a:bodyPr>
          <a:lstStyle>
            <a:lvl1pPr>
              <a:lnSpc>
                <a:spcPct val="120000"/>
              </a:lnSpc>
              <a:defRPr sz="2000">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4" name="日期占位符 3">
            <a:extLst>
              <a:ext uri="{FF2B5EF4-FFF2-40B4-BE49-F238E27FC236}">
                <a16:creationId xmlns:a16="http://schemas.microsoft.com/office/drawing/2014/main" xmlns="" id="{E1C6B722-7570-4278-AEB3-6A78D3370F86}"/>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44B5DB65-6E6A-4437-9192-6134FD4553D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67BB69F9-0999-4853-8DA1-58938849595A}"/>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pic>
        <p:nvPicPr>
          <p:cNvPr id="9" name="图片 8">
            <a:extLst>
              <a:ext uri="{FF2B5EF4-FFF2-40B4-BE49-F238E27FC236}">
                <a16:creationId xmlns:a16="http://schemas.microsoft.com/office/drawing/2014/main" xmlns="" id="{A81182D4-37DB-4548-A579-E8B47FF1B02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969823" y="1385237"/>
            <a:ext cx="508790" cy="857751"/>
          </a:xfrm>
          <a:prstGeom prst="rect">
            <a:avLst/>
          </a:prstGeom>
        </p:spPr>
      </p:pic>
      <p:pic>
        <p:nvPicPr>
          <p:cNvPr id="10" name="图片 9">
            <a:extLst>
              <a:ext uri="{FF2B5EF4-FFF2-40B4-BE49-F238E27FC236}">
                <a16:creationId xmlns:a16="http://schemas.microsoft.com/office/drawing/2014/main" xmlns="" id="{411C25AB-6E1C-4226-8910-887A44FA37A7}"/>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354676" y="769015"/>
            <a:ext cx="343144" cy="578494"/>
          </a:xfrm>
          <a:prstGeom prst="rect">
            <a:avLst/>
          </a:prstGeom>
        </p:spPr>
      </p:pic>
    </p:spTree>
    <p:extLst>
      <p:ext uri="{BB962C8B-B14F-4D97-AF65-F5344CB8AC3E}">
        <p14:creationId xmlns:p14="http://schemas.microsoft.com/office/powerpoint/2010/main" val="9768472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EAAAD62-15A3-4E0E-B206-2FB2FAF731CB}"/>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BAFB66ED-4111-416F-BEB3-78110C429E05}"/>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4" name="页脚占位符 3">
            <a:extLst>
              <a:ext uri="{FF2B5EF4-FFF2-40B4-BE49-F238E27FC236}">
                <a16:creationId xmlns:a16="http://schemas.microsoft.com/office/drawing/2014/main" xmlns="" id="{1227B8B2-07D8-4257-8093-DA447B28EAFC}"/>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27E2E47A-03A1-4F98-96E4-24D9E7C9AF30}"/>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22882221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A433930-160B-4F7D-ACB6-A2E0B9BCDF08}"/>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4EC509AB-1C8B-4D2E-A8E0-BC8F9ED4F1DC}"/>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E1C6B722-7570-4278-AEB3-6A78D3370F86}"/>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44B5DB65-6E6A-4437-9192-6134FD4553D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67BB69F9-0999-4853-8DA1-58938849595A}"/>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505566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D3EB32C-88BD-437F-A9E0-ACC01D378AFD}"/>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4D88C280-C4FD-451E-8F7E-64D39F99B9EF}"/>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4" name="页脚占位符 3">
            <a:extLst>
              <a:ext uri="{FF2B5EF4-FFF2-40B4-BE49-F238E27FC236}">
                <a16:creationId xmlns:a16="http://schemas.microsoft.com/office/drawing/2014/main" xmlns="" id="{5A4CE896-1AAC-4209-AF29-EC99BF7D8694}"/>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3F5F942B-6B99-43B9-8098-DABFD412BFB1}"/>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33923144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67623B4-D5E5-4098-A151-2DEBEDC67F41}"/>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9C1050CE-1B4E-4176-B741-36C1C6C30F1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DC300CA5-5C8A-4063-BC32-697E007B6BEC}"/>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8313C714-6EA5-447A-B6CB-305364AD199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686BDD1A-69D5-4A91-8A9F-A8B6E783C3F3}"/>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2765880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EFB202A-D4C6-4D6F-A520-703C25802842}"/>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81CD1FC8-E4C6-465B-A6CA-67ABAE0BACCD}"/>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81E820BE-7686-4183-91E9-74F3372D97FB}"/>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A1645836-24E5-491F-A236-E3468E3D1ADA}"/>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6" name="页脚占位符 5">
            <a:extLst>
              <a:ext uri="{FF2B5EF4-FFF2-40B4-BE49-F238E27FC236}">
                <a16:creationId xmlns:a16="http://schemas.microsoft.com/office/drawing/2014/main" xmlns="" id="{D8B87F52-5A55-4E21-A361-B786906A1E76}"/>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CD5F389F-DC1D-4780-9215-7B807A268450}"/>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35163848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BA31763-8E8D-410D-9DBA-7D9E592D5019}"/>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A5B87E3F-2AF1-4A85-BFE5-756EA59B53E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B2C877B0-7AA4-4137-B24A-814DEA07BF1B}"/>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57A793EE-8376-467B-B397-0BD6A4FAA8C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D426C7C2-D1F7-4CF8-8A0C-6D5522E756E9}"/>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59E21173-885F-44A2-9CEE-E29974757FE5}"/>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8" name="页脚占位符 7">
            <a:extLst>
              <a:ext uri="{FF2B5EF4-FFF2-40B4-BE49-F238E27FC236}">
                <a16:creationId xmlns:a16="http://schemas.microsoft.com/office/drawing/2014/main" xmlns="" id="{799AF92A-D6EF-4BF9-BA90-46CCA4402F97}"/>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8EAEBF19-34EB-4C9C-BEF1-1CE07E12309B}"/>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34504083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5" Type="http://schemas.openxmlformats.org/officeDocument/2006/relationships/slideLayout" Target="../slideLayouts/slideLayout20.xml"/><Relationship Id="rId10" Type="http://schemas.openxmlformats.org/officeDocument/2006/relationships/theme" Target="../theme/theme2.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32D0F46F-B5FB-4462-814D-8B03B7EC624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8B5B4495-A7D9-455F-8D8E-4F8B044D993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B23C3A86-A1F2-4B46-8370-24368640420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79A3AC7C-BA04-44B3-9C00-5E6E8ED434F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E7747708-7D8D-462E-9D83-5B08EF22CA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21544588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74" r:id="rId3"/>
    <p:sldLayoutId id="2147483673" r:id="rId4"/>
    <p:sldLayoutId id="2147483660" r:id="rId5"/>
    <p:sldLayoutId id="2147483672" r:id="rId6"/>
    <p:sldLayoutId id="2147483651" r:id="rId7"/>
    <p:sldLayoutId id="2147483652" r:id="rId8"/>
    <p:sldLayoutId id="2147483653" r:id="rId9"/>
    <p:sldLayoutId id="2147483654" r:id="rId10"/>
    <p:sldLayoutId id="2147483655" r:id="rId11"/>
    <p:sldLayoutId id="2147483656" r:id="rId12"/>
    <p:sldLayoutId id="2147483657" r:id="rId13"/>
    <p:sldLayoutId id="2147483658" r:id="rId14"/>
    <p:sldLayoutId id="2147483659"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5169061"/>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Lst>
  <mc:AlternateContent xmlns:mc="http://schemas.openxmlformats.org/markup-compatibility/2006" xmlns:p14="http://schemas.microsoft.com/office/powerpoint/2010/main">
    <mc:Choice Requires="p14">
      <p:transition p14:dur="10" advClick="0" advTm="5000"/>
    </mc:Choice>
    <mc:Fallback xmlns="">
      <p:transition advClick="0" advTm="5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11.xml"/><Relationship Id="rId4" Type="http://schemas.openxmlformats.org/officeDocument/2006/relationships/slide" Target="slide3.xml"/></Relationships>
</file>

<file path=ppt/slides/_rels/slide20.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2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png"/><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3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40.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2.xml"/><Relationship Id="rId5" Type="http://schemas.openxmlformats.org/officeDocument/2006/relationships/image" Target="../media/image66.png"/><Relationship Id="rId4" Type="http://schemas.openxmlformats.org/officeDocument/2006/relationships/image" Target="../media/image65.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11.xml"/><Relationship Id="rId4" Type="http://schemas.openxmlformats.org/officeDocument/2006/relationships/slide" Target="slide3.xml"/></Relationships>
</file>

<file path=ppt/slides/_rels/slide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04536D16-DD49-4F9F-9629-A5CC4E0676D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33985" y="4582004"/>
            <a:ext cx="5833766" cy="1987530"/>
          </a:xfrm>
          <a:prstGeom prst="rect">
            <a:avLst/>
          </a:prstGeom>
        </p:spPr>
      </p:pic>
      <p:pic>
        <p:nvPicPr>
          <p:cNvPr id="6" name="图片 5">
            <a:extLst>
              <a:ext uri="{FF2B5EF4-FFF2-40B4-BE49-F238E27FC236}">
                <a16:creationId xmlns:a16="http://schemas.microsoft.com/office/drawing/2014/main" xmlns="" id="{78533DD6-4E1C-475C-B003-958A6E691897}"/>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578910" y="1135750"/>
            <a:ext cx="5578495" cy="5578495"/>
          </a:xfrm>
          <a:custGeom>
            <a:avLst/>
            <a:gdLst>
              <a:gd name="connsiteX0" fmla="*/ 0 w 4791095"/>
              <a:gd name="connsiteY0" fmla="*/ 0 h 4791095"/>
              <a:gd name="connsiteX1" fmla="*/ 4791095 w 4791095"/>
              <a:gd name="connsiteY1" fmla="*/ 0 h 4791095"/>
              <a:gd name="connsiteX2" fmla="*/ 4791095 w 4791095"/>
              <a:gd name="connsiteY2" fmla="*/ 4791095 h 4791095"/>
              <a:gd name="connsiteX3" fmla="*/ 0 w 4791095"/>
              <a:gd name="connsiteY3" fmla="*/ 4791095 h 4791095"/>
              <a:gd name="connsiteX4" fmla="*/ 0 w 4791095"/>
              <a:gd name="connsiteY4" fmla="*/ 3816562 h 4791095"/>
              <a:gd name="connsiteX5" fmla="*/ 96124 w 4791095"/>
              <a:gd name="connsiteY5" fmla="*/ 4156892 h 4791095"/>
              <a:gd name="connsiteX6" fmla="*/ 118984 w 4791095"/>
              <a:gd name="connsiteY6" fmla="*/ 4194992 h 4791095"/>
              <a:gd name="connsiteX7" fmla="*/ 172324 w 4791095"/>
              <a:gd name="connsiteY7" fmla="*/ 4255952 h 4791095"/>
              <a:gd name="connsiteX8" fmla="*/ 233284 w 4791095"/>
              <a:gd name="connsiteY8" fmla="*/ 4309292 h 4791095"/>
              <a:gd name="connsiteX9" fmla="*/ 332344 w 4791095"/>
              <a:gd name="connsiteY9" fmla="*/ 4362632 h 4791095"/>
              <a:gd name="connsiteX10" fmla="*/ 1155304 w 4791095"/>
              <a:gd name="connsiteY10" fmla="*/ 4423592 h 4791095"/>
              <a:gd name="connsiteX11" fmla="*/ 1261984 w 4791095"/>
              <a:gd name="connsiteY11" fmla="*/ 4408352 h 4791095"/>
              <a:gd name="connsiteX12" fmla="*/ 1322944 w 4791095"/>
              <a:gd name="connsiteY12" fmla="*/ 4393112 h 4791095"/>
              <a:gd name="connsiteX13" fmla="*/ 1345804 w 4791095"/>
              <a:gd name="connsiteY13" fmla="*/ 4385492 h 4791095"/>
              <a:gd name="connsiteX14" fmla="*/ 1406764 w 4791095"/>
              <a:gd name="connsiteY14" fmla="*/ 4332152 h 4791095"/>
              <a:gd name="connsiteX15" fmla="*/ 1551544 w 4791095"/>
              <a:gd name="connsiteY15" fmla="*/ 4164512 h 4791095"/>
              <a:gd name="connsiteX16" fmla="*/ 1559164 w 4791095"/>
              <a:gd name="connsiteY16" fmla="*/ 4065452 h 4791095"/>
              <a:gd name="connsiteX17" fmla="*/ 1528684 w 4791095"/>
              <a:gd name="connsiteY17" fmla="*/ 3745412 h 4791095"/>
              <a:gd name="connsiteX18" fmla="*/ 1505824 w 4791095"/>
              <a:gd name="connsiteY18" fmla="*/ 3379652 h 4791095"/>
              <a:gd name="connsiteX19" fmla="*/ 1460104 w 4791095"/>
              <a:gd name="connsiteY19" fmla="*/ 3265352 h 4791095"/>
              <a:gd name="connsiteX20" fmla="*/ 1284844 w 4791095"/>
              <a:gd name="connsiteY20" fmla="*/ 3143432 h 4791095"/>
              <a:gd name="connsiteX21" fmla="*/ 896224 w 4791095"/>
              <a:gd name="connsiteY21" fmla="*/ 2869112 h 4791095"/>
              <a:gd name="connsiteX22" fmla="*/ 751444 w 4791095"/>
              <a:gd name="connsiteY22" fmla="*/ 2823392 h 4791095"/>
              <a:gd name="connsiteX23" fmla="*/ 324724 w 4791095"/>
              <a:gd name="connsiteY23" fmla="*/ 2670992 h 4791095"/>
              <a:gd name="connsiteX24" fmla="*/ 187564 w 4791095"/>
              <a:gd name="connsiteY24" fmla="*/ 2663372 h 4791095"/>
              <a:gd name="connsiteX25" fmla="*/ 0 w 4791095"/>
              <a:gd name="connsiteY25" fmla="*/ 2802705 h 4791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791095" h="4791095">
                <a:moveTo>
                  <a:pt x="0" y="0"/>
                </a:moveTo>
                <a:lnTo>
                  <a:pt x="4791095" y="0"/>
                </a:lnTo>
                <a:lnTo>
                  <a:pt x="4791095" y="4791095"/>
                </a:lnTo>
                <a:lnTo>
                  <a:pt x="0" y="4791095"/>
                </a:lnTo>
                <a:lnTo>
                  <a:pt x="0" y="3816562"/>
                </a:lnTo>
                <a:lnTo>
                  <a:pt x="96124" y="4156892"/>
                </a:lnTo>
                <a:cubicBezTo>
                  <a:pt x="96124" y="4156892"/>
                  <a:pt x="109954" y="4183253"/>
                  <a:pt x="118984" y="4194992"/>
                </a:cubicBezTo>
                <a:cubicBezTo>
                  <a:pt x="135447" y="4216393"/>
                  <a:pt x="153232" y="4236860"/>
                  <a:pt x="172324" y="4255952"/>
                </a:cubicBezTo>
                <a:cubicBezTo>
                  <a:pt x="191416" y="4275044"/>
                  <a:pt x="211883" y="4292829"/>
                  <a:pt x="233284" y="4309292"/>
                </a:cubicBezTo>
                <a:cubicBezTo>
                  <a:pt x="254671" y="4325744"/>
                  <a:pt x="313656" y="4353288"/>
                  <a:pt x="332344" y="4362632"/>
                </a:cubicBezTo>
                <a:lnTo>
                  <a:pt x="1155304" y="4423592"/>
                </a:lnTo>
                <a:lnTo>
                  <a:pt x="1261984" y="4408352"/>
                </a:lnTo>
                <a:cubicBezTo>
                  <a:pt x="1282719" y="4405390"/>
                  <a:pt x="1302737" y="4398623"/>
                  <a:pt x="1322944" y="4393112"/>
                </a:cubicBezTo>
                <a:cubicBezTo>
                  <a:pt x="1330693" y="4390999"/>
                  <a:pt x="1339308" y="4390216"/>
                  <a:pt x="1345804" y="4385492"/>
                </a:cubicBezTo>
                <a:cubicBezTo>
                  <a:pt x="1367640" y="4369611"/>
                  <a:pt x="1386444" y="4349932"/>
                  <a:pt x="1406764" y="4332152"/>
                </a:cubicBezTo>
                <a:lnTo>
                  <a:pt x="1551544" y="4164512"/>
                </a:lnTo>
                <a:cubicBezTo>
                  <a:pt x="1551544" y="4116125"/>
                  <a:pt x="1550786" y="4149234"/>
                  <a:pt x="1559164" y="4065452"/>
                </a:cubicBezTo>
                <a:lnTo>
                  <a:pt x="1528684" y="3745412"/>
                </a:lnTo>
                <a:lnTo>
                  <a:pt x="1505824" y="3379652"/>
                </a:lnTo>
                <a:lnTo>
                  <a:pt x="1460104" y="3265352"/>
                </a:lnTo>
                <a:lnTo>
                  <a:pt x="1284844" y="3143432"/>
                </a:lnTo>
                <a:lnTo>
                  <a:pt x="896224" y="2869112"/>
                </a:lnTo>
                <a:lnTo>
                  <a:pt x="751444" y="2823392"/>
                </a:lnTo>
                <a:lnTo>
                  <a:pt x="324724" y="2670992"/>
                </a:lnTo>
                <a:cubicBezTo>
                  <a:pt x="263679" y="2670992"/>
                  <a:pt x="309467" y="2671499"/>
                  <a:pt x="187564" y="2663372"/>
                </a:cubicBezTo>
                <a:lnTo>
                  <a:pt x="0" y="2802705"/>
                </a:lnTo>
                <a:close/>
              </a:path>
            </a:pathLst>
          </a:custGeom>
        </p:spPr>
      </p:pic>
      <p:sp>
        <p:nvSpPr>
          <p:cNvPr id="2" name="文本框 1">
            <a:extLst>
              <a:ext uri="{FF2B5EF4-FFF2-40B4-BE49-F238E27FC236}">
                <a16:creationId xmlns:a16="http://schemas.microsoft.com/office/drawing/2014/main" xmlns="" id="{040C7DD6-3521-4A77-98B2-CFA40D882CD5}"/>
              </a:ext>
            </a:extLst>
          </p:cNvPr>
          <p:cNvSpPr txBox="1"/>
          <p:nvPr/>
        </p:nvSpPr>
        <p:spPr>
          <a:xfrm>
            <a:off x="4381500" y="2134133"/>
            <a:ext cx="7366119" cy="1323439"/>
          </a:xfrm>
          <a:prstGeom prst="rect">
            <a:avLst/>
          </a:prstGeom>
          <a:noFill/>
        </p:spPr>
        <p:txBody>
          <a:bodyPr wrap="none" rtlCol="0">
            <a:spAutoFit/>
          </a:bodyPr>
          <a:lstStyle/>
          <a:p>
            <a:r>
              <a:rPr lang="zh-CN" altLang="en-US" sz="8000" dirty="0">
                <a:latin typeface="华文行楷" panose="02010800040101010101" pitchFamily="2" charset="-122"/>
                <a:ea typeface="华文行楷" panose="02010800040101010101" pitchFamily="2" charset="-122"/>
              </a:rPr>
              <a:t>大学生音乐欣赏</a:t>
            </a:r>
          </a:p>
        </p:txBody>
      </p:sp>
    </p:spTree>
    <p:extLst>
      <p:ext uri="{BB962C8B-B14F-4D97-AF65-F5344CB8AC3E}">
        <p14:creationId xmlns:p14="http://schemas.microsoft.com/office/powerpoint/2010/main" val="2137378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2" presetClass="entr" presetSubtype="4"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DBD5254-18D2-429C-BD07-F2BB7456CAC2}"/>
              </a:ext>
            </a:extLst>
          </p:cNvPr>
          <p:cNvSpPr>
            <a:spLocks noGrp="1"/>
          </p:cNvSpPr>
          <p:nvPr>
            <p:ph type="title"/>
          </p:nvPr>
        </p:nvSpPr>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2.1.5</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半音、全音、变音记号、变化音、等音</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音乐中音与音之间的最小音高距离叫作半音，音名中的</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E</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F</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B</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C</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之间的距离是半音，唱名中的</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mi</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fa</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err="1">
                <a:solidFill>
                  <a:schemeClr val="tx1"/>
                </a:solidFill>
                <a:effectLst/>
                <a:latin typeface="微软雅黑" panose="020B0503020204020204" pitchFamily="34" charset="-122"/>
                <a:ea typeface="微软雅黑" panose="020B0503020204020204" pitchFamily="34" charset="-122"/>
                <a:cs typeface="+mj-cs"/>
              </a:rPr>
              <a:t>si</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do</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之间的距离是半音。</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两音之间的音高距离等于两个半音的叫作全音，唱名中的</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do</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re</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re</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mi</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fa</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sol</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sol</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la</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la</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err="1">
                <a:solidFill>
                  <a:schemeClr val="tx1"/>
                </a:solidFill>
                <a:effectLst/>
                <a:latin typeface="微软雅黑" panose="020B0503020204020204" pitchFamily="34" charset="-122"/>
                <a:ea typeface="微软雅黑" panose="020B0503020204020204" pitchFamily="34" charset="-122"/>
                <a:cs typeface="+mj-cs"/>
              </a:rPr>
              <a:t>si</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之间的距离都是全音。</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在钢琴上，任何两个邻键的音之间构成半音，隔开一个琴键的音之间构成全音</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包括黑键在内</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记在音名和音符的左上角，用来表示升高或降低基本音级的记号，叫作变音记号。</a:t>
            </a:r>
          </a:p>
          <a:p>
            <a:endParaRPr lang="zh-CN" altLang="en-US" dirty="0"/>
          </a:p>
        </p:txBody>
      </p:sp>
    </p:spTree>
    <p:extLst>
      <p:ext uri="{BB962C8B-B14F-4D97-AF65-F5344CB8AC3E}">
        <p14:creationId xmlns:p14="http://schemas.microsoft.com/office/powerpoint/2010/main" val="27587062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BA7EE63-A83E-4879-A66F-EB77FD241FC8}"/>
              </a:ext>
            </a:extLst>
          </p:cNvPr>
          <p:cNvSpPr>
            <a:spLocks noGrp="1"/>
          </p:cNvSpPr>
          <p:nvPr>
            <p:ph type="title"/>
          </p:nvPr>
        </p:nvSpPr>
        <p:spPr>
          <a:xfrm>
            <a:off x="722085" y="732182"/>
            <a:ext cx="10976430" cy="5393635"/>
          </a:xfrm>
        </p:spPr>
        <p:txBody>
          <a:bodyPr>
            <a:normAutofit/>
          </a:bodyPr>
          <a:lstStyle/>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变音记号有五种：</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升号</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——表示升高半音。</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重升号</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——两次升高，表示升高全音。</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降号</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——表示降低半音。</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重降号</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——两次降低，表示降低全音。</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(5)</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还原记号</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——取消升号与降号的作用，也可以取消重升、重降号的作用，重还原记号是不用的。</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把基本音级升高或降低所得到的音级叫作变化音级，也叫作变化音，如</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C</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D</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G</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B</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等。</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变音记号对一小节内记号后面同音高的音都起作用，但过小节无效。</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音高相同，但名称、意义与记法不同的音叫作等音，也称同音异名。</a:t>
            </a:r>
          </a:p>
          <a:p>
            <a:endParaRPr lang="zh-CN" altLang="en-US" dirty="0"/>
          </a:p>
        </p:txBody>
      </p:sp>
    </p:spTree>
    <p:extLst>
      <p:ext uri="{BB962C8B-B14F-4D97-AF65-F5344CB8AC3E}">
        <p14:creationId xmlns:p14="http://schemas.microsoft.com/office/powerpoint/2010/main" val="18359984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3A8818E-8CD5-447E-8CE5-7E7BC8815477}"/>
              </a:ext>
            </a:extLst>
          </p:cNvPr>
          <p:cNvSpPr>
            <a:spLocks noGrp="1"/>
          </p:cNvSpPr>
          <p:nvPr>
            <p:ph type="title"/>
          </p:nvPr>
        </p:nvSpPr>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2.1.6</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记谱法</a:t>
            </a:r>
          </a:p>
          <a:p>
            <a:r>
              <a:rPr lang="en-US" altLang="zh-CN"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b="1" kern="1200" dirty="0">
                <a:solidFill>
                  <a:schemeClr val="tx1"/>
                </a:solidFill>
                <a:effectLst/>
                <a:latin typeface="微软雅黑" panose="020B0503020204020204" pitchFamily="34" charset="-122"/>
                <a:ea typeface="微软雅黑" panose="020B0503020204020204" pitchFamily="34" charset="-122"/>
                <a:cs typeface="+mj-cs"/>
              </a:rPr>
              <a:t>五线谱、谱号、大谱表</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五线谱：五线谱由五条长度相同、距离相等的平行横线所组成。线的名称按由下而上的顺序依次称为第一线、第二线……线和线的中间空白部位称为“间”，间的名称也是由下而上依次称为第一间、第二间……</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各线各间都分别表示一定的音高，五条线不够用时可以五线谱的上方或下方再加用短线来辅助。上加线、间的名称由下向上依次推算。下加线、间的名称由上向下依次推算，如下图所示。</a:t>
            </a:r>
          </a:p>
          <a:p>
            <a:endParaRPr lang="zh-CN" altLang="en-US" dirty="0"/>
          </a:p>
        </p:txBody>
      </p:sp>
    </p:spTree>
    <p:extLst>
      <p:ext uri="{BB962C8B-B14F-4D97-AF65-F5344CB8AC3E}">
        <p14:creationId xmlns:p14="http://schemas.microsoft.com/office/powerpoint/2010/main" val="6650233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CBEC1AE-28C1-4209-A0CB-3D44E32083D4}"/>
              </a:ext>
            </a:extLst>
          </p:cNvPr>
          <p:cNvSpPr>
            <a:spLocks noGrp="1"/>
          </p:cNvSpPr>
          <p:nvPr>
            <p:ph type="title"/>
          </p:nvPr>
        </p:nvSpPr>
        <p:spPr>
          <a:xfrm>
            <a:off x="1317355" y="619070"/>
            <a:ext cx="9689826" cy="1402496"/>
          </a:xfrm>
          <a:solidFill>
            <a:schemeClr val="accent3">
              <a:lumMod val="20000"/>
              <a:lumOff val="80000"/>
            </a:schemeClr>
          </a:solidFill>
        </p:spPr>
        <p:txBody>
          <a:bodyPr>
            <a:normAutofit/>
          </a:bodyPr>
          <a:lstStyle/>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       (2)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谱号</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：仅有五条线还不能确定所记音符的高度，还必须在第五线的开头写上一个记号，才能表示各个音符的实际音高，这个记号就叫谱号。</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基本谱号有两种：高音谱号和低音谱号</a:t>
            </a:r>
          </a:p>
        </p:txBody>
      </p:sp>
      <p:pic>
        <p:nvPicPr>
          <p:cNvPr id="3" name="图片 2">
            <a:extLst>
              <a:ext uri="{FF2B5EF4-FFF2-40B4-BE49-F238E27FC236}">
                <a16:creationId xmlns:a16="http://schemas.microsoft.com/office/drawing/2014/main" xmlns="" id="{81A91122-084E-44BD-9F5B-B5B7B9130D3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422215" y="2356911"/>
            <a:ext cx="2857823" cy="2857823"/>
          </a:xfrm>
          <a:prstGeom prst="rect">
            <a:avLst/>
          </a:prstGeom>
        </p:spPr>
      </p:pic>
      <p:sp>
        <p:nvSpPr>
          <p:cNvPr id="6" name="矩形: 圆角 5">
            <a:extLst>
              <a:ext uri="{FF2B5EF4-FFF2-40B4-BE49-F238E27FC236}">
                <a16:creationId xmlns:a16="http://schemas.microsoft.com/office/drawing/2014/main" xmlns="" id="{A63AB6C7-1CC0-4295-B854-40F80A73C32B}"/>
              </a:ext>
            </a:extLst>
          </p:cNvPr>
          <p:cNvSpPr/>
          <p:nvPr/>
        </p:nvSpPr>
        <p:spPr>
          <a:xfrm>
            <a:off x="693939" y="2468044"/>
            <a:ext cx="4000534" cy="3370004"/>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1">
            <a:extLst>
              <a:ext uri="{FF2B5EF4-FFF2-40B4-BE49-F238E27FC236}">
                <a16:creationId xmlns:a16="http://schemas.microsoft.com/office/drawing/2014/main" xmlns="" id="{7BA387B0-3FA4-4BAF-86AF-D293FA2BC9A1}"/>
              </a:ext>
            </a:extLst>
          </p:cNvPr>
          <p:cNvSpPr txBox="1">
            <a:spLocks/>
          </p:cNvSpPr>
          <p:nvPr/>
        </p:nvSpPr>
        <p:spPr>
          <a:xfrm>
            <a:off x="716860" y="2663302"/>
            <a:ext cx="3512733" cy="3146155"/>
          </a:xfrm>
          <a:prstGeom prst="rect">
            <a:avLst/>
          </a:prstGeom>
        </p:spPr>
        <p:txBody>
          <a:bodyPr vert="horz" lIns="91440" tIns="45720" rIns="91440" bIns="45720" rtlCol="0" anchor="t">
            <a:normAutofit/>
          </a:bodyPr>
          <a:lstStyle>
            <a:lvl1pPr algn="l" defTabSz="914400" rtl="0" eaLnBrk="1" latinLnBrk="0" hangingPunct="1">
              <a:lnSpc>
                <a:spcPct val="120000"/>
              </a:lnSpc>
              <a:spcBef>
                <a:spcPct val="0"/>
              </a:spcBef>
              <a:buNone/>
              <a:defRPr sz="2000" kern="1200">
                <a:solidFill>
                  <a:schemeClr val="tx1"/>
                </a:solidFill>
                <a:latin typeface="微软雅黑" panose="020B0503020204020204" pitchFamily="34" charset="-122"/>
                <a:ea typeface="微软雅黑" panose="020B0503020204020204" pitchFamily="34" charset="-122"/>
                <a:cs typeface="+mj-cs"/>
              </a:defRPr>
            </a:lvl1pPr>
          </a:lstStyle>
          <a:p>
            <a:endParaRPr lang="zh-CN" altLang="zh-CN" dirty="0"/>
          </a:p>
          <a:p>
            <a:r>
              <a:rPr lang="en-US" altLang="zh-CN" dirty="0"/>
              <a:t>       </a:t>
            </a:r>
            <a:r>
              <a:rPr lang="zh-CN" altLang="zh-CN" dirty="0"/>
              <a:t>高音谱号： 高音谱号多次通过第二线</a:t>
            </a:r>
            <a:r>
              <a:rPr lang="en-US" altLang="zh-CN" dirty="0"/>
              <a:t> (g1)</a:t>
            </a:r>
            <a:r>
              <a:rPr lang="zh-CN" altLang="zh-CN" dirty="0"/>
              <a:t>。由于它是从</a:t>
            </a:r>
            <a:r>
              <a:rPr lang="en-US" altLang="zh-CN" dirty="0"/>
              <a:t>G</a:t>
            </a:r>
            <a:r>
              <a:rPr lang="zh-CN" altLang="zh-CN" dirty="0"/>
              <a:t>变化而来的，所以高音谱号又叫作</a:t>
            </a:r>
            <a:r>
              <a:rPr lang="en-US" altLang="zh-CN" dirty="0"/>
              <a:t>G</a:t>
            </a:r>
            <a:r>
              <a:rPr lang="zh-CN" altLang="zh-CN" dirty="0"/>
              <a:t>谱号。写上高音谱号的五线谱叫作高音谱表，又叫作</a:t>
            </a:r>
            <a:r>
              <a:rPr lang="en-US" altLang="zh-CN" dirty="0"/>
              <a:t>G</a:t>
            </a:r>
            <a:r>
              <a:rPr lang="zh-CN" altLang="zh-CN" dirty="0"/>
              <a:t>谱</a:t>
            </a:r>
          </a:p>
          <a:p>
            <a:endParaRPr lang="zh-CN" altLang="en-US" dirty="0"/>
          </a:p>
        </p:txBody>
      </p:sp>
      <p:sp>
        <p:nvSpPr>
          <p:cNvPr id="5" name="标题 1">
            <a:extLst>
              <a:ext uri="{FF2B5EF4-FFF2-40B4-BE49-F238E27FC236}">
                <a16:creationId xmlns:a16="http://schemas.microsoft.com/office/drawing/2014/main" xmlns="" id="{E8D83F38-9254-40BA-A850-A681AE8D99C8}"/>
              </a:ext>
            </a:extLst>
          </p:cNvPr>
          <p:cNvSpPr txBox="1">
            <a:spLocks/>
          </p:cNvSpPr>
          <p:nvPr/>
        </p:nvSpPr>
        <p:spPr>
          <a:xfrm>
            <a:off x="7356917" y="2520026"/>
            <a:ext cx="3343103" cy="3371973"/>
          </a:xfrm>
          <a:prstGeom prst="rect">
            <a:avLst/>
          </a:prstGeom>
        </p:spPr>
        <p:txBody>
          <a:bodyPr vert="horz" lIns="91440" tIns="45720" rIns="91440" bIns="45720" rtlCol="0" anchor="t">
            <a:normAutofit/>
          </a:bodyPr>
          <a:lstStyle>
            <a:lvl1pPr algn="l" defTabSz="914400" rtl="0" eaLnBrk="1" latinLnBrk="0" hangingPunct="1">
              <a:lnSpc>
                <a:spcPct val="120000"/>
              </a:lnSpc>
              <a:spcBef>
                <a:spcPct val="0"/>
              </a:spcBef>
              <a:buNone/>
              <a:defRPr sz="2000" kern="1200">
                <a:solidFill>
                  <a:schemeClr val="tx1"/>
                </a:solidFill>
                <a:latin typeface="微软雅黑" panose="020B0503020204020204" pitchFamily="34" charset="-122"/>
                <a:ea typeface="微软雅黑" panose="020B0503020204020204" pitchFamily="34" charset="-122"/>
                <a:cs typeface="+mj-cs"/>
              </a:defRPr>
            </a:lvl1pPr>
          </a:lstStyle>
          <a:p>
            <a:endParaRPr lang="zh-CN" altLang="zh-CN" dirty="0"/>
          </a:p>
          <a:p>
            <a:r>
              <a:rPr lang="en-US" altLang="zh-CN" dirty="0"/>
              <a:t>       </a:t>
            </a:r>
            <a:r>
              <a:rPr lang="zh-CN" altLang="zh-CN" dirty="0"/>
              <a:t>低音谱号：低音谱号要从第四线开始，两点跨记在第四线</a:t>
            </a:r>
            <a:r>
              <a:rPr lang="en-US" altLang="zh-CN" dirty="0"/>
              <a:t>(f)</a:t>
            </a:r>
            <a:r>
              <a:rPr lang="zh-CN" altLang="zh-CN" dirty="0"/>
              <a:t>上下。由于它是从</a:t>
            </a:r>
            <a:r>
              <a:rPr lang="en-US" altLang="zh-CN" dirty="0"/>
              <a:t>F</a:t>
            </a:r>
            <a:r>
              <a:rPr lang="zh-CN" altLang="zh-CN" dirty="0"/>
              <a:t>变化而来的，所以低音谱号又叫作</a:t>
            </a:r>
            <a:r>
              <a:rPr lang="en-US" altLang="zh-CN" dirty="0"/>
              <a:t>F</a:t>
            </a:r>
            <a:r>
              <a:rPr lang="zh-CN" altLang="zh-CN" dirty="0"/>
              <a:t>谱号。写上低音谱号的五线谱叫作低音谱表。</a:t>
            </a:r>
          </a:p>
          <a:p>
            <a:endParaRPr lang="zh-CN" altLang="en-US" dirty="0"/>
          </a:p>
        </p:txBody>
      </p:sp>
      <p:sp>
        <p:nvSpPr>
          <p:cNvPr id="7" name="矩形: 圆角 6">
            <a:extLst>
              <a:ext uri="{FF2B5EF4-FFF2-40B4-BE49-F238E27FC236}">
                <a16:creationId xmlns:a16="http://schemas.microsoft.com/office/drawing/2014/main" xmlns="" id="{5BCA653B-C8AD-4759-B3ED-32102C992C15}"/>
              </a:ext>
            </a:extLst>
          </p:cNvPr>
          <p:cNvSpPr/>
          <p:nvPr/>
        </p:nvSpPr>
        <p:spPr>
          <a:xfrm>
            <a:off x="6723787" y="2439453"/>
            <a:ext cx="4261606" cy="3370004"/>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圆角 7">
            <a:extLst>
              <a:ext uri="{FF2B5EF4-FFF2-40B4-BE49-F238E27FC236}">
                <a16:creationId xmlns:a16="http://schemas.microsoft.com/office/drawing/2014/main" xmlns="" id="{DA9997D0-3E7D-41DA-AF15-9428EF8CA522}"/>
              </a:ext>
            </a:extLst>
          </p:cNvPr>
          <p:cNvSpPr/>
          <p:nvPr/>
        </p:nvSpPr>
        <p:spPr>
          <a:xfrm>
            <a:off x="4289606" y="3177153"/>
            <a:ext cx="685750" cy="1766807"/>
          </a:xfrm>
          <a:prstGeom prst="round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tx1"/>
                </a:solidFill>
                <a:latin typeface="微软雅黑" panose="020B0503020204020204" pitchFamily="34" charset="-122"/>
                <a:ea typeface="微软雅黑" panose="020B0503020204020204" pitchFamily="34" charset="-122"/>
              </a:rPr>
              <a:t>高音谱号</a:t>
            </a:r>
          </a:p>
        </p:txBody>
      </p:sp>
      <p:sp>
        <p:nvSpPr>
          <p:cNvPr id="9" name="矩形: 圆角 8">
            <a:extLst>
              <a:ext uri="{FF2B5EF4-FFF2-40B4-BE49-F238E27FC236}">
                <a16:creationId xmlns:a16="http://schemas.microsoft.com/office/drawing/2014/main" xmlns="" id="{01C3C502-FDE8-4B1D-BAD0-BC4E92AE2AA0}"/>
              </a:ext>
            </a:extLst>
          </p:cNvPr>
          <p:cNvSpPr/>
          <p:nvPr/>
        </p:nvSpPr>
        <p:spPr>
          <a:xfrm>
            <a:off x="6487781" y="3159075"/>
            <a:ext cx="685750" cy="1766807"/>
          </a:xfrm>
          <a:prstGeom prst="roundRect">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tx1"/>
                </a:solidFill>
                <a:latin typeface="微软雅黑" panose="020B0503020204020204" pitchFamily="34" charset="-122"/>
                <a:ea typeface="微软雅黑" panose="020B0503020204020204" pitchFamily="34" charset="-122"/>
              </a:rPr>
              <a:t>低音谱号</a:t>
            </a:r>
          </a:p>
        </p:txBody>
      </p:sp>
    </p:spTree>
    <p:extLst>
      <p:ext uri="{BB962C8B-B14F-4D97-AF65-F5344CB8AC3E}">
        <p14:creationId xmlns:p14="http://schemas.microsoft.com/office/powerpoint/2010/main" val="29124454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83DCA8E-E1C7-4034-BD36-442FA77A8212}"/>
              </a:ext>
            </a:extLst>
          </p:cNvPr>
          <p:cNvSpPr>
            <a:spLocks noGrp="1"/>
          </p:cNvSpPr>
          <p:nvPr>
            <p:ph type="title"/>
          </p:nvPr>
        </p:nvSpPr>
        <p:spPr/>
        <p:txBody>
          <a:bodyPr/>
          <a:lstStyle/>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大谱表</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：将高音谱表和低音谱表用垂直线</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起线</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和花括弧或方括弧连接起来叫作大谱表。</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混声合唱、钢琴、风琴、手风琴和电子琴等，一般都采用大谱表记谱。高音谱表下加第一线的音位</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c1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即是低音谱表上第一线的音位</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c1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。由于这个</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c1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音处在大谱表和键盘的中央，所以又称为“中央</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C</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此外，还有一般为中提琴用的中音谱表和长号等用的次中音谱表；。中音谱表所用的谱号是由“</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C</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”变化而来的；中音谱号所在任何一线，其音位均为中央</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C(</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即</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c1)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，其他音位类推，故又称为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C</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谱表。</a:t>
            </a:r>
          </a:p>
          <a:p>
            <a:endParaRPr lang="zh-CN" altLang="en-US" dirty="0"/>
          </a:p>
        </p:txBody>
      </p:sp>
    </p:spTree>
    <p:extLst>
      <p:ext uri="{BB962C8B-B14F-4D97-AF65-F5344CB8AC3E}">
        <p14:creationId xmlns:p14="http://schemas.microsoft.com/office/powerpoint/2010/main" val="3602506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a:extLst>
              <a:ext uri="{FF2B5EF4-FFF2-40B4-BE49-F238E27FC236}">
                <a16:creationId xmlns:a16="http://schemas.microsoft.com/office/drawing/2014/main" xmlns="" id="{1CAA8925-B458-4A37-891A-C30C8B6076E3}"/>
              </a:ext>
            </a:extLst>
          </p:cNvPr>
          <p:cNvGrpSpPr/>
          <p:nvPr/>
        </p:nvGrpSpPr>
        <p:grpSpPr>
          <a:xfrm>
            <a:off x="2821317" y="3628979"/>
            <a:ext cx="5226709" cy="3229021"/>
            <a:chOff x="2805819" y="3444720"/>
            <a:chExt cx="5527448" cy="3414813"/>
          </a:xfrm>
        </p:grpSpPr>
        <p:grpSp>
          <p:nvGrpSpPr>
            <p:cNvPr id="3" name="组合 30">
              <a:extLst>
                <a:ext uri="{FF2B5EF4-FFF2-40B4-BE49-F238E27FC236}">
                  <a16:creationId xmlns:a16="http://schemas.microsoft.com/office/drawing/2014/main" xmlns="" id="{A19F4D1E-2C2B-43C6-85D0-DFE9BE3C1183}"/>
                </a:ext>
              </a:extLst>
            </p:cNvPr>
            <p:cNvGrpSpPr/>
            <p:nvPr/>
          </p:nvGrpSpPr>
          <p:grpSpPr>
            <a:xfrm>
              <a:off x="3464086" y="4062130"/>
              <a:ext cx="4259581" cy="2797403"/>
              <a:chOff x="2494956" y="1977519"/>
              <a:chExt cx="3763312" cy="3172332"/>
            </a:xfrm>
          </p:grpSpPr>
          <p:sp>
            <p:nvSpPr>
              <p:cNvPr id="4" name="Freeform 5">
                <a:extLst>
                  <a:ext uri="{FF2B5EF4-FFF2-40B4-BE49-F238E27FC236}">
                    <a16:creationId xmlns:a16="http://schemas.microsoft.com/office/drawing/2014/main" xmlns="" id="{49972AAB-E679-436C-9F3F-2F2CD93A0F00}"/>
                  </a:ext>
                </a:extLst>
              </p:cNvPr>
              <p:cNvSpPr>
                <a:spLocks/>
              </p:cNvSpPr>
              <p:nvPr/>
            </p:nvSpPr>
            <p:spPr bwMode="auto">
              <a:xfrm>
                <a:off x="2494956" y="2660392"/>
                <a:ext cx="1657913" cy="2489459"/>
              </a:xfrm>
              <a:custGeom>
                <a:avLst/>
                <a:gdLst>
                  <a:gd name="T0" fmla="*/ 417 w 492"/>
                  <a:gd name="T1" fmla="*/ 473 h 789"/>
                  <a:gd name="T2" fmla="*/ 273 w 492"/>
                  <a:gd name="T3" fmla="*/ 181 h 789"/>
                  <a:gd name="T4" fmla="*/ 22 w 492"/>
                  <a:gd name="T5" fmla="*/ 2 h 789"/>
                  <a:gd name="T6" fmla="*/ 2 w 492"/>
                  <a:gd name="T7" fmla="*/ 14 h 789"/>
                  <a:gd name="T8" fmla="*/ 14 w 492"/>
                  <a:gd name="T9" fmla="*/ 34 h 789"/>
                  <a:gd name="T10" fmla="*/ 29 w 492"/>
                  <a:gd name="T11" fmla="*/ 37 h 789"/>
                  <a:gd name="T12" fmla="*/ 387 w 492"/>
                  <a:gd name="T13" fmla="*/ 483 h 789"/>
                  <a:gd name="T14" fmla="*/ 460 w 492"/>
                  <a:gd name="T15" fmla="*/ 789 h 789"/>
                  <a:gd name="T16" fmla="*/ 476 w 492"/>
                  <a:gd name="T17" fmla="*/ 789 h 789"/>
                  <a:gd name="T18" fmla="*/ 492 w 492"/>
                  <a:gd name="T19" fmla="*/ 789 h 789"/>
                  <a:gd name="T20" fmla="*/ 417 w 492"/>
                  <a:gd name="T21" fmla="*/ 473 h 7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2" h="789">
                    <a:moveTo>
                      <a:pt x="417" y="473"/>
                    </a:moveTo>
                    <a:cubicBezTo>
                      <a:pt x="378" y="355"/>
                      <a:pt x="329" y="257"/>
                      <a:pt x="273" y="181"/>
                    </a:cubicBezTo>
                    <a:cubicBezTo>
                      <a:pt x="201" y="85"/>
                      <a:pt x="117" y="25"/>
                      <a:pt x="22" y="2"/>
                    </a:cubicBezTo>
                    <a:cubicBezTo>
                      <a:pt x="13" y="0"/>
                      <a:pt x="5" y="6"/>
                      <a:pt x="2" y="14"/>
                    </a:cubicBezTo>
                    <a:cubicBezTo>
                      <a:pt x="0" y="23"/>
                      <a:pt x="6" y="31"/>
                      <a:pt x="14" y="34"/>
                    </a:cubicBezTo>
                    <a:cubicBezTo>
                      <a:pt x="19" y="35"/>
                      <a:pt x="24" y="36"/>
                      <a:pt x="29" y="37"/>
                    </a:cubicBezTo>
                    <a:cubicBezTo>
                      <a:pt x="219" y="92"/>
                      <a:pt x="328" y="308"/>
                      <a:pt x="387" y="483"/>
                    </a:cubicBezTo>
                    <a:cubicBezTo>
                      <a:pt x="426" y="601"/>
                      <a:pt x="448" y="716"/>
                      <a:pt x="460" y="789"/>
                    </a:cubicBezTo>
                    <a:cubicBezTo>
                      <a:pt x="476" y="789"/>
                      <a:pt x="476" y="789"/>
                      <a:pt x="476" y="789"/>
                    </a:cubicBezTo>
                    <a:cubicBezTo>
                      <a:pt x="492" y="789"/>
                      <a:pt x="492" y="789"/>
                      <a:pt x="492" y="789"/>
                    </a:cubicBezTo>
                    <a:cubicBezTo>
                      <a:pt x="481" y="715"/>
                      <a:pt x="458" y="596"/>
                      <a:pt x="417" y="473"/>
                    </a:cubicBez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50000"/>
                      <a:lumOff val="50000"/>
                    </a:schemeClr>
                  </a:solidFill>
                  <a:latin typeface="+mn-lt"/>
                  <a:ea typeface="+mn-ea"/>
                </a:endParaRPr>
              </a:p>
            </p:txBody>
          </p:sp>
          <p:sp>
            <p:nvSpPr>
              <p:cNvPr id="5" name="Freeform 6">
                <a:extLst>
                  <a:ext uri="{FF2B5EF4-FFF2-40B4-BE49-F238E27FC236}">
                    <a16:creationId xmlns:a16="http://schemas.microsoft.com/office/drawing/2014/main" xmlns="" id="{B3C9E3C9-A29D-4F22-A630-50596005A44B}"/>
                  </a:ext>
                </a:extLst>
              </p:cNvPr>
              <p:cNvSpPr>
                <a:spLocks/>
              </p:cNvSpPr>
              <p:nvPr/>
            </p:nvSpPr>
            <p:spPr bwMode="auto">
              <a:xfrm>
                <a:off x="4618123" y="2651748"/>
                <a:ext cx="1640145" cy="2498103"/>
              </a:xfrm>
              <a:custGeom>
                <a:avLst/>
                <a:gdLst>
                  <a:gd name="T0" fmla="*/ 489 w 491"/>
                  <a:gd name="T1" fmla="*/ 14 h 789"/>
                  <a:gd name="T2" fmla="*/ 470 w 491"/>
                  <a:gd name="T3" fmla="*/ 2 h 789"/>
                  <a:gd name="T4" fmla="*/ 219 w 491"/>
                  <a:gd name="T5" fmla="*/ 181 h 789"/>
                  <a:gd name="T6" fmla="*/ 74 w 491"/>
                  <a:gd name="T7" fmla="*/ 473 h 789"/>
                  <a:gd name="T8" fmla="*/ 0 w 491"/>
                  <a:gd name="T9" fmla="*/ 789 h 789"/>
                  <a:gd name="T10" fmla="*/ 16 w 491"/>
                  <a:gd name="T11" fmla="*/ 789 h 789"/>
                  <a:gd name="T12" fmla="*/ 32 w 491"/>
                  <a:gd name="T13" fmla="*/ 789 h 789"/>
                  <a:gd name="T14" fmla="*/ 105 w 491"/>
                  <a:gd name="T15" fmla="*/ 483 h 789"/>
                  <a:gd name="T16" fmla="*/ 463 w 491"/>
                  <a:gd name="T17" fmla="*/ 37 h 789"/>
                  <a:gd name="T18" fmla="*/ 477 w 491"/>
                  <a:gd name="T19" fmla="*/ 34 h 789"/>
                  <a:gd name="T20" fmla="*/ 489 w 491"/>
                  <a:gd name="T21" fmla="*/ 14 h 7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1" h="789">
                    <a:moveTo>
                      <a:pt x="489" y="14"/>
                    </a:moveTo>
                    <a:cubicBezTo>
                      <a:pt x="487" y="6"/>
                      <a:pt x="479" y="0"/>
                      <a:pt x="470" y="2"/>
                    </a:cubicBezTo>
                    <a:cubicBezTo>
                      <a:pt x="375" y="25"/>
                      <a:pt x="291" y="85"/>
                      <a:pt x="219" y="181"/>
                    </a:cubicBezTo>
                    <a:cubicBezTo>
                      <a:pt x="163" y="257"/>
                      <a:pt x="114" y="355"/>
                      <a:pt x="74" y="473"/>
                    </a:cubicBezTo>
                    <a:cubicBezTo>
                      <a:pt x="33" y="596"/>
                      <a:pt x="11" y="715"/>
                      <a:pt x="0" y="789"/>
                    </a:cubicBezTo>
                    <a:cubicBezTo>
                      <a:pt x="16" y="789"/>
                      <a:pt x="16" y="789"/>
                      <a:pt x="16" y="789"/>
                    </a:cubicBezTo>
                    <a:cubicBezTo>
                      <a:pt x="32" y="789"/>
                      <a:pt x="32" y="789"/>
                      <a:pt x="32" y="789"/>
                    </a:cubicBezTo>
                    <a:cubicBezTo>
                      <a:pt x="43" y="716"/>
                      <a:pt x="65" y="601"/>
                      <a:pt x="105" y="483"/>
                    </a:cubicBezTo>
                    <a:cubicBezTo>
                      <a:pt x="163" y="309"/>
                      <a:pt x="272" y="92"/>
                      <a:pt x="463" y="37"/>
                    </a:cubicBezTo>
                    <a:cubicBezTo>
                      <a:pt x="468" y="36"/>
                      <a:pt x="473" y="35"/>
                      <a:pt x="477" y="34"/>
                    </a:cubicBezTo>
                    <a:cubicBezTo>
                      <a:pt x="486" y="31"/>
                      <a:pt x="491" y="23"/>
                      <a:pt x="489" y="14"/>
                    </a:cubicBez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50000"/>
                      <a:lumOff val="50000"/>
                    </a:schemeClr>
                  </a:solidFill>
                  <a:latin typeface="+mn-lt"/>
                  <a:ea typeface="+mn-ea"/>
                </a:endParaRPr>
              </a:p>
            </p:txBody>
          </p:sp>
          <p:sp>
            <p:nvSpPr>
              <p:cNvPr id="6" name="Freeform 7">
                <a:extLst>
                  <a:ext uri="{FF2B5EF4-FFF2-40B4-BE49-F238E27FC236}">
                    <a16:creationId xmlns:a16="http://schemas.microsoft.com/office/drawing/2014/main" xmlns="" id="{A8682B81-CA11-4979-82A3-00B4D506155A}"/>
                  </a:ext>
                </a:extLst>
              </p:cNvPr>
              <p:cNvSpPr>
                <a:spLocks/>
              </p:cNvSpPr>
              <p:nvPr/>
            </p:nvSpPr>
            <p:spPr bwMode="auto">
              <a:xfrm>
                <a:off x="3829050" y="1977519"/>
                <a:ext cx="427038" cy="3172332"/>
              </a:xfrm>
              <a:custGeom>
                <a:avLst/>
                <a:gdLst>
                  <a:gd name="T0" fmla="*/ 33 w 110"/>
                  <a:gd name="T1" fmla="*/ 13 h 869"/>
                  <a:gd name="T2" fmla="*/ 13 w 110"/>
                  <a:gd name="T3" fmla="*/ 3 h 869"/>
                  <a:gd name="T4" fmla="*/ 2 w 110"/>
                  <a:gd name="T5" fmla="*/ 23 h 869"/>
                  <a:gd name="T6" fmla="*/ 25 w 110"/>
                  <a:gd name="T7" fmla="*/ 107 h 869"/>
                  <a:gd name="T8" fmla="*/ 76 w 110"/>
                  <a:gd name="T9" fmla="*/ 760 h 869"/>
                  <a:gd name="T10" fmla="*/ 75 w 110"/>
                  <a:gd name="T11" fmla="*/ 869 h 869"/>
                  <a:gd name="T12" fmla="*/ 84 w 110"/>
                  <a:gd name="T13" fmla="*/ 869 h 869"/>
                  <a:gd name="T14" fmla="*/ 91 w 110"/>
                  <a:gd name="T15" fmla="*/ 869 h 869"/>
                  <a:gd name="T16" fmla="*/ 107 w 110"/>
                  <a:gd name="T17" fmla="*/ 869 h 869"/>
                  <a:gd name="T18" fmla="*/ 33 w 110"/>
                  <a:gd name="T19" fmla="*/ 13 h 8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 h="869">
                    <a:moveTo>
                      <a:pt x="33" y="13"/>
                    </a:moveTo>
                    <a:cubicBezTo>
                      <a:pt x="30" y="5"/>
                      <a:pt x="21" y="0"/>
                      <a:pt x="13" y="3"/>
                    </a:cubicBezTo>
                    <a:cubicBezTo>
                      <a:pt x="4" y="6"/>
                      <a:pt x="0" y="15"/>
                      <a:pt x="2" y="23"/>
                    </a:cubicBezTo>
                    <a:cubicBezTo>
                      <a:pt x="11" y="48"/>
                      <a:pt x="18" y="77"/>
                      <a:pt x="25" y="107"/>
                    </a:cubicBezTo>
                    <a:cubicBezTo>
                      <a:pt x="66" y="301"/>
                      <a:pt x="75" y="580"/>
                      <a:pt x="76" y="760"/>
                    </a:cubicBezTo>
                    <a:cubicBezTo>
                      <a:pt x="76" y="803"/>
                      <a:pt x="76" y="840"/>
                      <a:pt x="75" y="869"/>
                    </a:cubicBezTo>
                    <a:cubicBezTo>
                      <a:pt x="84" y="869"/>
                      <a:pt x="84" y="869"/>
                      <a:pt x="84" y="869"/>
                    </a:cubicBezTo>
                    <a:cubicBezTo>
                      <a:pt x="91" y="869"/>
                      <a:pt x="91" y="869"/>
                      <a:pt x="91" y="869"/>
                    </a:cubicBezTo>
                    <a:cubicBezTo>
                      <a:pt x="107" y="869"/>
                      <a:pt x="107" y="869"/>
                      <a:pt x="107" y="869"/>
                    </a:cubicBezTo>
                    <a:cubicBezTo>
                      <a:pt x="110" y="693"/>
                      <a:pt x="108" y="246"/>
                      <a:pt x="33" y="13"/>
                    </a:cubicBezTo>
                    <a:close/>
                  </a:path>
                </a:pathLst>
              </a:custGeom>
              <a:solidFill>
                <a:schemeClr val="accent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50000"/>
                      <a:lumOff val="50000"/>
                    </a:schemeClr>
                  </a:solidFill>
                  <a:latin typeface="+mn-lt"/>
                  <a:ea typeface="+mn-ea"/>
                </a:endParaRPr>
              </a:p>
            </p:txBody>
          </p:sp>
          <p:sp>
            <p:nvSpPr>
              <p:cNvPr id="7" name="Freeform 8">
                <a:extLst>
                  <a:ext uri="{FF2B5EF4-FFF2-40B4-BE49-F238E27FC236}">
                    <a16:creationId xmlns:a16="http://schemas.microsoft.com/office/drawing/2014/main" xmlns="" id="{B68A61D8-06E8-4D87-ACEF-20CE034C2885}"/>
                  </a:ext>
                </a:extLst>
              </p:cNvPr>
              <p:cNvSpPr>
                <a:spLocks/>
              </p:cNvSpPr>
              <p:nvPr/>
            </p:nvSpPr>
            <p:spPr bwMode="auto">
              <a:xfrm>
                <a:off x="4502150" y="1977519"/>
                <a:ext cx="427038" cy="3172332"/>
              </a:xfrm>
              <a:custGeom>
                <a:avLst/>
                <a:gdLst>
                  <a:gd name="T0" fmla="*/ 97 w 110"/>
                  <a:gd name="T1" fmla="*/ 3 h 869"/>
                  <a:gd name="T2" fmla="*/ 77 w 110"/>
                  <a:gd name="T3" fmla="*/ 13 h 869"/>
                  <a:gd name="T4" fmla="*/ 2 w 110"/>
                  <a:gd name="T5" fmla="*/ 869 h 869"/>
                  <a:gd name="T6" fmla="*/ 19 w 110"/>
                  <a:gd name="T7" fmla="*/ 869 h 869"/>
                  <a:gd name="T8" fmla="*/ 26 w 110"/>
                  <a:gd name="T9" fmla="*/ 869 h 869"/>
                  <a:gd name="T10" fmla="*/ 35 w 110"/>
                  <a:gd name="T11" fmla="*/ 869 h 869"/>
                  <a:gd name="T12" fmla="*/ 34 w 110"/>
                  <a:gd name="T13" fmla="*/ 760 h 869"/>
                  <a:gd name="T14" fmla="*/ 85 w 110"/>
                  <a:gd name="T15" fmla="*/ 107 h 869"/>
                  <a:gd name="T16" fmla="*/ 107 w 110"/>
                  <a:gd name="T17" fmla="*/ 23 h 869"/>
                  <a:gd name="T18" fmla="*/ 97 w 110"/>
                  <a:gd name="T19" fmla="*/ 3 h 8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 h="869">
                    <a:moveTo>
                      <a:pt x="97" y="3"/>
                    </a:moveTo>
                    <a:cubicBezTo>
                      <a:pt x="89" y="0"/>
                      <a:pt x="80" y="5"/>
                      <a:pt x="77" y="13"/>
                    </a:cubicBezTo>
                    <a:cubicBezTo>
                      <a:pt x="1" y="246"/>
                      <a:pt x="0" y="693"/>
                      <a:pt x="2" y="869"/>
                    </a:cubicBezTo>
                    <a:cubicBezTo>
                      <a:pt x="19" y="869"/>
                      <a:pt x="19" y="869"/>
                      <a:pt x="19" y="869"/>
                    </a:cubicBezTo>
                    <a:cubicBezTo>
                      <a:pt x="26" y="869"/>
                      <a:pt x="26" y="869"/>
                      <a:pt x="26" y="869"/>
                    </a:cubicBezTo>
                    <a:cubicBezTo>
                      <a:pt x="35" y="869"/>
                      <a:pt x="35" y="869"/>
                      <a:pt x="35" y="869"/>
                    </a:cubicBezTo>
                    <a:cubicBezTo>
                      <a:pt x="34" y="840"/>
                      <a:pt x="34" y="803"/>
                      <a:pt x="34" y="760"/>
                    </a:cubicBezTo>
                    <a:cubicBezTo>
                      <a:pt x="35" y="580"/>
                      <a:pt x="44" y="301"/>
                      <a:pt x="85" y="107"/>
                    </a:cubicBezTo>
                    <a:cubicBezTo>
                      <a:pt x="92" y="77"/>
                      <a:pt x="99" y="48"/>
                      <a:pt x="107" y="23"/>
                    </a:cubicBezTo>
                    <a:cubicBezTo>
                      <a:pt x="110" y="15"/>
                      <a:pt x="105" y="6"/>
                      <a:pt x="97" y="3"/>
                    </a:cubicBezTo>
                    <a:close/>
                  </a:path>
                </a:pathLst>
              </a:custGeom>
              <a:solidFill>
                <a:schemeClr val="accent3">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50000"/>
                      <a:lumOff val="50000"/>
                    </a:schemeClr>
                  </a:solidFill>
                  <a:latin typeface="+mn-lt"/>
                  <a:ea typeface="+mn-ea"/>
                </a:endParaRPr>
              </a:p>
            </p:txBody>
          </p:sp>
        </p:grpSp>
        <p:sp>
          <p:nvSpPr>
            <p:cNvPr id="9" name="椭圆 8">
              <a:extLst>
                <a:ext uri="{FF2B5EF4-FFF2-40B4-BE49-F238E27FC236}">
                  <a16:creationId xmlns:a16="http://schemas.microsoft.com/office/drawing/2014/main" xmlns="" id="{E1736CBF-F2DF-48FC-B9BF-25B32FAA2BC5}"/>
                </a:ext>
              </a:extLst>
            </p:cNvPr>
            <p:cNvSpPr/>
            <p:nvPr/>
          </p:nvSpPr>
          <p:spPr>
            <a:xfrm>
              <a:off x="2805819" y="4297800"/>
              <a:ext cx="609600" cy="609788"/>
            </a:xfrm>
            <a:prstGeom prst="ellipse">
              <a:avLst/>
            </a:prstGeom>
            <a:solidFill>
              <a:schemeClr val="tx2"/>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2800" b="1" dirty="0">
                  <a:solidFill>
                    <a:schemeClr val="bg1"/>
                  </a:solidFill>
                  <a:latin typeface="Arial" panose="020B0604020202020204" pitchFamily="34" charset="0"/>
                  <a:cs typeface="Arial" panose="020B0604020202020204" pitchFamily="34" charset="0"/>
                </a:rPr>
                <a:t>1</a:t>
              </a:r>
              <a:endParaRPr lang="zh-CN" altLang="en-US" sz="3200" b="1" dirty="0">
                <a:solidFill>
                  <a:schemeClr val="bg1"/>
                </a:solidFill>
                <a:latin typeface="Arial" panose="020B0604020202020204" pitchFamily="34" charset="0"/>
                <a:cs typeface="Arial" panose="020B0604020202020204" pitchFamily="34" charset="0"/>
              </a:endParaRPr>
            </a:p>
          </p:txBody>
        </p:sp>
        <p:sp>
          <p:nvSpPr>
            <p:cNvPr id="12" name="椭圆 11">
              <a:extLst>
                <a:ext uri="{FF2B5EF4-FFF2-40B4-BE49-F238E27FC236}">
                  <a16:creationId xmlns:a16="http://schemas.microsoft.com/office/drawing/2014/main" xmlns="" id="{64F7AD37-7C59-4391-B3E4-265DDFCAD792}"/>
                </a:ext>
              </a:extLst>
            </p:cNvPr>
            <p:cNvSpPr/>
            <p:nvPr/>
          </p:nvSpPr>
          <p:spPr>
            <a:xfrm>
              <a:off x="6012342" y="3444720"/>
              <a:ext cx="609600" cy="609788"/>
            </a:xfrm>
            <a:prstGeom prst="ellipse">
              <a:avLst/>
            </a:prstGeom>
            <a:solidFill>
              <a:schemeClr val="tx1"/>
            </a:solidFill>
            <a:ln w="3175">
              <a:solidFill>
                <a:srgbClr val="A4E2FE">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2400" b="1" dirty="0">
                  <a:solidFill>
                    <a:schemeClr val="bg1"/>
                  </a:solidFill>
                  <a:latin typeface="Arial" panose="020B0604020202020204" pitchFamily="34" charset="0"/>
                  <a:cs typeface="Arial" panose="020B0604020202020204" pitchFamily="34" charset="0"/>
                </a:rPr>
                <a:t>3</a:t>
              </a:r>
              <a:endParaRPr lang="zh-CN" altLang="en-US" sz="2400" b="1" dirty="0">
                <a:solidFill>
                  <a:schemeClr val="bg1"/>
                </a:solidFill>
                <a:latin typeface="Arial" panose="020B0604020202020204" pitchFamily="34" charset="0"/>
                <a:cs typeface="Arial" panose="020B0604020202020204" pitchFamily="34" charset="0"/>
              </a:endParaRPr>
            </a:p>
          </p:txBody>
        </p:sp>
        <p:sp>
          <p:nvSpPr>
            <p:cNvPr id="15" name="椭圆 14">
              <a:extLst>
                <a:ext uri="{FF2B5EF4-FFF2-40B4-BE49-F238E27FC236}">
                  <a16:creationId xmlns:a16="http://schemas.microsoft.com/office/drawing/2014/main" xmlns="" id="{C9A271F9-BE96-4D73-BAF0-CBFC140C6702}"/>
                </a:ext>
              </a:extLst>
            </p:cNvPr>
            <p:cNvSpPr/>
            <p:nvPr/>
          </p:nvSpPr>
          <p:spPr>
            <a:xfrm>
              <a:off x="4606151" y="3473613"/>
              <a:ext cx="609600" cy="609787"/>
            </a:xfrm>
            <a:prstGeom prst="ellipse">
              <a:avLst/>
            </a:prstGeom>
            <a:solidFill>
              <a:srgbClr val="EF5935"/>
            </a:solidFill>
            <a:ln w="3175">
              <a:solidFill>
                <a:srgbClr val="A4E2FE">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2400" b="1" dirty="0">
                  <a:solidFill>
                    <a:schemeClr val="bg1"/>
                  </a:solidFill>
                  <a:latin typeface="Arial" panose="020B0604020202020204" pitchFamily="34" charset="0"/>
                  <a:cs typeface="Arial" panose="020B0604020202020204" pitchFamily="34" charset="0"/>
                </a:rPr>
                <a:t>2</a:t>
              </a:r>
              <a:endParaRPr lang="zh-CN" altLang="en-US" sz="2400" b="1" dirty="0">
                <a:solidFill>
                  <a:schemeClr val="bg1"/>
                </a:solidFill>
                <a:latin typeface="Arial" panose="020B0604020202020204" pitchFamily="34" charset="0"/>
                <a:cs typeface="Arial" panose="020B0604020202020204" pitchFamily="34" charset="0"/>
              </a:endParaRPr>
            </a:p>
          </p:txBody>
        </p:sp>
        <p:sp>
          <p:nvSpPr>
            <p:cNvPr id="18" name="椭圆 17">
              <a:extLst>
                <a:ext uri="{FF2B5EF4-FFF2-40B4-BE49-F238E27FC236}">
                  <a16:creationId xmlns:a16="http://schemas.microsoft.com/office/drawing/2014/main" xmlns="" id="{35F470A1-FC69-432D-A134-F004EB89786B}"/>
                </a:ext>
              </a:extLst>
            </p:cNvPr>
            <p:cNvSpPr/>
            <p:nvPr/>
          </p:nvSpPr>
          <p:spPr>
            <a:xfrm>
              <a:off x="7723667" y="4280650"/>
              <a:ext cx="609600" cy="609788"/>
            </a:xfrm>
            <a:prstGeom prst="ellipse">
              <a:avLst/>
            </a:prstGeom>
            <a:solidFill>
              <a:srgbClr val="FFB755"/>
            </a:solidFill>
            <a:ln w="3175">
              <a:solidFill>
                <a:srgbClr val="A4E2FE">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2400" b="1" dirty="0">
                  <a:solidFill>
                    <a:schemeClr val="bg1"/>
                  </a:solidFill>
                  <a:latin typeface="Arial" panose="020B0604020202020204" pitchFamily="34" charset="0"/>
                  <a:cs typeface="Arial" panose="020B0604020202020204" pitchFamily="34" charset="0"/>
                </a:rPr>
                <a:t>4</a:t>
              </a:r>
              <a:endParaRPr lang="zh-CN" altLang="en-US" sz="2400" b="1" dirty="0">
                <a:solidFill>
                  <a:schemeClr val="bg1"/>
                </a:solidFill>
                <a:latin typeface="Arial" panose="020B0604020202020204" pitchFamily="34" charset="0"/>
                <a:cs typeface="Arial" panose="020B0604020202020204" pitchFamily="34" charset="0"/>
              </a:endParaRPr>
            </a:p>
          </p:txBody>
        </p:sp>
        <p:sp>
          <p:nvSpPr>
            <p:cNvPr id="36" name="椭圆 35">
              <a:extLst>
                <a:ext uri="{FF2B5EF4-FFF2-40B4-BE49-F238E27FC236}">
                  <a16:creationId xmlns:a16="http://schemas.microsoft.com/office/drawing/2014/main" xmlns="" id="{E2BF21D8-3659-427C-B381-61C6B4DC2154}"/>
                </a:ext>
              </a:extLst>
            </p:cNvPr>
            <p:cNvSpPr/>
            <p:nvPr/>
          </p:nvSpPr>
          <p:spPr>
            <a:xfrm>
              <a:off x="4383567" y="5555488"/>
              <a:ext cx="407670" cy="407796"/>
            </a:xfrm>
            <a:prstGeom prst="ellips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50000"/>
                    <a:lumOff val="50000"/>
                  </a:schemeClr>
                </a:solidFill>
              </a:endParaRPr>
            </a:p>
          </p:txBody>
        </p:sp>
        <p:sp>
          <p:nvSpPr>
            <p:cNvPr id="37" name="椭圆 36">
              <a:extLst>
                <a:ext uri="{FF2B5EF4-FFF2-40B4-BE49-F238E27FC236}">
                  <a16:creationId xmlns:a16="http://schemas.microsoft.com/office/drawing/2014/main" xmlns="" id="{D9B710F9-22D3-4080-9BD5-B6872466413D}"/>
                </a:ext>
              </a:extLst>
            </p:cNvPr>
            <p:cNvSpPr/>
            <p:nvPr/>
          </p:nvSpPr>
          <p:spPr>
            <a:xfrm>
              <a:off x="6012342" y="4917116"/>
              <a:ext cx="179070" cy="17912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50000"/>
                    <a:lumOff val="50000"/>
                  </a:schemeClr>
                </a:solidFill>
              </a:endParaRPr>
            </a:p>
          </p:txBody>
        </p:sp>
        <p:sp>
          <p:nvSpPr>
            <p:cNvPr id="38" name="椭圆 37">
              <a:extLst>
                <a:ext uri="{FF2B5EF4-FFF2-40B4-BE49-F238E27FC236}">
                  <a16:creationId xmlns:a16="http://schemas.microsoft.com/office/drawing/2014/main" xmlns="" id="{BA2C4877-1908-49EC-B1A7-68B2CC20AF44}"/>
                </a:ext>
              </a:extLst>
            </p:cNvPr>
            <p:cNvSpPr/>
            <p:nvPr/>
          </p:nvSpPr>
          <p:spPr>
            <a:xfrm>
              <a:off x="5416819" y="4531869"/>
              <a:ext cx="335280" cy="335384"/>
            </a:xfrm>
            <a:prstGeom prst="ellipse">
              <a:avLst/>
            </a:prstGeom>
            <a:solidFill>
              <a:schemeClr val="accent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50000"/>
                    <a:lumOff val="50000"/>
                  </a:schemeClr>
                </a:solidFill>
              </a:endParaRPr>
            </a:p>
          </p:txBody>
        </p:sp>
        <p:sp>
          <p:nvSpPr>
            <p:cNvPr id="39" name="椭圆 38">
              <a:extLst>
                <a:ext uri="{FF2B5EF4-FFF2-40B4-BE49-F238E27FC236}">
                  <a16:creationId xmlns:a16="http://schemas.microsoft.com/office/drawing/2014/main" xmlns="" id="{A427C336-1A20-42C1-885D-493A1BB4D216}"/>
                </a:ext>
              </a:extLst>
            </p:cNvPr>
            <p:cNvSpPr/>
            <p:nvPr/>
          </p:nvSpPr>
          <p:spPr>
            <a:xfrm>
              <a:off x="6402867" y="5507848"/>
              <a:ext cx="293370" cy="293461"/>
            </a:xfrm>
            <a:prstGeom prst="ellipse">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50000"/>
                    <a:lumOff val="50000"/>
                  </a:schemeClr>
                </a:solidFill>
              </a:endParaRPr>
            </a:p>
          </p:txBody>
        </p:sp>
        <p:sp>
          <p:nvSpPr>
            <p:cNvPr id="40" name="椭圆 39">
              <a:extLst>
                <a:ext uri="{FF2B5EF4-FFF2-40B4-BE49-F238E27FC236}">
                  <a16:creationId xmlns:a16="http://schemas.microsoft.com/office/drawing/2014/main" xmlns="" id="{47638DAF-213F-459E-B1E8-079CD06331AA}"/>
                </a:ext>
              </a:extLst>
            </p:cNvPr>
            <p:cNvSpPr/>
            <p:nvPr/>
          </p:nvSpPr>
          <p:spPr>
            <a:xfrm>
              <a:off x="6936267" y="4297800"/>
              <a:ext cx="179070" cy="179125"/>
            </a:xfrm>
            <a:prstGeom prst="ellipse">
              <a:avLst/>
            </a:prstGeom>
            <a:solidFill>
              <a:schemeClr val="accent3">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50000"/>
                    <a:lumOff val="50000"/>
                  </a:schemeClr>
                </a:solidFill>
              </a:endParaRPr>
            </a:p>
          </p:txBody>
        </p:sp>
        <p:sp>
          <p:nvSpPr>
            <p:cNvPr id="41" name="椭圆 40">
              <a:extLst>
                <a:ext uri="{FF2B5EF4-FFF2-40B4-BE49-F238E27FC236}">
                  <a16:creationId xmlns:a16="http://schemas.microsoft.com/office/drawing/2014/main" xmlns="" id="{15979265-3B64-472B-A135-585067E97343}"/>
                </a:ext>
              </a:extLst>
            </p:cNvPr>
            <p:cNvSpPr/>
            <p:nvPr/>
          </p:nvSpPr>
          <p:spPr>
            <a:xfrm>
              <a:off x="4570681" y="4661131"/>
              <a:ext cx="229236" cy="229307"/>
            </a:xfrm>
            <a:prstGeom prst="ellips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50000"/>
                    <a:lumOff val="50000"/>
                  </a:schemeClr>
                </a:solidFill>
              </a:endParaRPr>
            </a:p>
          </p:txBody>
        </p:sp>
      </p:grpSp>
      <p:sp>
        <p:nvSpPr>
          <p:cNvPr id="43" name="文本框 42">
            <a:extLst>
              <a:ext uri="{FF2B5EF4-FFF2-40B4-BE49-F238E27FC236}">
                <a16:creationId xmlns:a16="http://schemas.microsoft.com/office/drawing/2014/main" xmlns="" id="{D012B82B-49C7-49C5-B9D9-496FAFBB2AB5}"/>
              </a:ext>
            </a:extLst>
          </p:cNvPr>
          <p:cNvSpPr txBox="1"/>
          <p:nvPr/>
        </p:nvSpPr>
        <p:spPr>
          <a:xfrm>
            <a:off x="585471" y="5143963"/>
            <a:ext cx="2990810" cy="1015663"/>
          </a:xfrm>
          <a:prstGeom prst="rect">
            <a:avLst/>
          </a:prstGeom>
          <a:noFill/>
        </p:spPr>
        <p:txBody>
          <a:bodyPr wrap="square" rtlCol="0">
            <a:spAutoFit/>
          </a:bodyPr>
          <a:lstStyle/>
          <a:p>
            <a:pPr algn="r"/>
            <a:r>
              <a:rPr lang="en-US" altLang="zh-CN" sz="2000" b="1" dirty="0">
                <a:solidFill>
                  <a:srgbClr val="133A44"/>
                </a:solidFill>
                <a:latin typeface="微软雅黑" panose="020B0503020204020204" pitchFamily="34" charset="-122"/>
                <a:ea typeface="微软雅黑" panose="020B0503020204020204" pitchFamily="34" charset="-122"/>
              </a:rPr>
              <a:t>(1)</a:t>
            </a:r>
            <a:r>
              <a:rPr lang="zh-CN" altLang="zh-CN" sz="2000" b="1" dirty="0">
                <a:solidFill>
                  <a:srgbClr val="133A44"/>
                </a:solidFill>
                <a:latin typeface="微软雅黑" panose="020B0503020204020204" pitchFamily="34" charset="-122"/>
                <a:ea typeface="微软雅黑" panose="020B0503020204020204" pitchFamily="34" charset="-122"/>
              </a:rPr>
              <a:t>单纯音符</a:t>
            </a:r>
            <a:r>
              <a:rPr lang="zh-CN" altLang="zh-CN" sz="2000" dirty="0">
                <a:latin typeface="微软雅黑" panose="020B0503020204020204" pitchFamily="34" charset="-122"/>
                <a:ea typeface="微软雅黑" panose="020B0503020204020204" pitchFamily="34" charset="-122"/>
              </a:rPr>
              <a:t>：</a:t>
            </a:r>
            <a:endParaRPr lang="en-US" altLang="zh-CN" sz="2000" dirty="0">
              <a:latin typeface="微软雅黑" panose="020B0503020204020204" pitchFamily="34" charset="-122"/>
              <a:ea typeface="微软雅黑" panose="020B0503020204020204" pitchFamily="34" charset="-122"/>
            </a:endParaRPr>
          </a:p>
          <a:p>
            <a:r>
              <a:rPr lang="zh-CN" altLang="zh-CN" sz="2000" dirty="0">
                <a:latin typeface="微软雅黑" panose="020B0503020204020204" pitchFamily="34" charset="-122"/>
                <a:ea typeface="微软雅黑" panose="020B0503020204020204" pitchFamily="34" charset="-122"/>
              </a:rPr>
              <a:t>在五线谱中符头右方不带点的音符称之为单纯音符。</a:t>
            </a:r>
            <a:endParaRPr lang="zh-CN" altLang="en-US" sz="2000" dirty="0"/>
          </a:p>
        </p:txBody>
      </p:sp>
      <p:sp>
        <p:nvSpPr>
          <p:cNvPr id="44" name="文本框 43">
            <a:extLst>
              <a:ext uri="{FF2B5EF4-FFF2-40B4-BE49-F238E27FC236}">
                <a16:creationId xmlns:a16="http://schemas.microsoft.com/office/drawing/2014/main" xmlns="" id="{B52CA4D1-366D-42D0-8958-94A905A361C7}"/>
              </a:ext>
            </a:extLst>
          </p:cNvPr>
          <p:cNvSpPr txBox="1"/>
          <p:nvPr/>
        </p:nvSpPr>
        <p:spPr>
          <a:xfrm>
            <a:off x="757300" y="2975854"/>
            <a:ext cx="3573690" cy="1323439"/>
          </a:xfrm>
          <a:prstGeom prst="rect">
            <a:avLst/>
          </a:prstGeom>
          <a:noFill/>
        </p:spPr>
        <p:txBody>
          <a:bodyPr wrap="square" rtlCol="0">
            <a:spAutoFit/>
          </a:bodyPr>
          <a:lstStyle/>
          <a:p>
            <a:r>
              <a:rPr lang="zh-CN" altLang="en-US" sz="2000" b="1" dirty="0">
                <a:solidFill>
                  <a:srgbClr val="EF5935"/>
                </a:solidFill>
                <a:latin typeface="微软雅黑" panose="020B0503020204020204" pitchFamily="34" charset="-122"/>
                <a:ea typeface="微软雅黑" panose="020B0503020204020204" pitchFamily="34" charset="-122"/>
              </a:rPr>
              <a:t>（</a:t>
            </a:r>
            <a:r>
              <a:rPr lang="en-US" altLang="zh-CN" sz="2000" b="1" dirty="0">
                <a:solidFill>
                  <a:srgbClr val="EF5935"/>
                </a:solidFill>
                <a:latin typeface="微软雅黑" panose="020B0503020204020204" pitchFamily="34" charset="-122"/>
                <a:ea typeface="微软雅黑" panose="020B0503020204020204" pitchFamily="34" charset="-122"/>
              </a:rPr>
              <a:t>2</a:t>
            </a:r>
            <a:r>
              <a:rPr lang="zh-CN" altLang="en-US" sz="2000" b="1" dirty="0">
                <a:solidFill>
                  <a:srgbClr val="EF5935"/>
                </a:solidFill>
                <a:latin typeface="微软雅黑" panose="020B0503020204020204" pitchFamily="34" charset="-122"/>
                <a:ea typeface="微软雅黑" panose="020B0503020204020204" pitchFamily="34" charset="-122"/>
              </a:rPr>
              <a:t>）</a:t>
            </a:r>
            <a:r>
              <a:rPr lang="zh-CN" altLang="zh-CN" sz="2000" b="1" dirty="0">
                <a:solidFill>
                  <a:srgbClr val="EF5935"/>
                </a:solidFill>
                <a:latin typeface="微软雅黑" panose="020B0503020204020204" pitchFamily="34" charset="-122"/>
                <a:ea typeface="微软雅黑" panose="020B0503020204020204" pitchFamily="34" charset="-122"/>
              </a:rPr>
              <a:t>附点音符</a:t>
            </a:r>
            <a:endParaRPr lang="en-US" altLang="zh-CN" sz="2000" b="1" dirty="0">
              <a:solidFill>
                <a:srgbClr val="EF5935"/>
              </a:solidFill>
              <a:latin typeface="微软雅黑" panose="020B0503020204020204" pitchFamily="34" charset="-122"/>
              <a:ea typeface="微软雅黑" panose="020B0503020204020204" pitchFamily="34" charset="-122"/>
            </a:endParaRPr>
          </a:p>
          <a:p>
            <a:r>
              <a:rPr lang="zh-CN" altLang="zh-CN" sz="2000" dirty="0">
                <a:latin typeface="微软雅黑" panose="020B0503020204020204" pitchFamily="34" charset="-122"/>
                <a:ea typeface="微软雅黑" panose="020B0503020204020204" pitchFamily="34" charset="-122"/>
              </a:rPr>
              <a:t>在单纯音符的右边附着一个小圆点，它表示延长该音符时值的二分之一，这叫附点音符。</a:t>
            </a:r>
            <a:endParaRPr lang="zh-CN" altLang="en-US" sz="2000" dirty="0"/>
          </a:p>
        </p:txBody>
      </p:sp>
      <p:sp>
        <p:nvSpPr>
          <p:cNvPr id="45" name="文本框 44">
            <a:extLst>
              <a:ext uri="{FF2B5EF4-FFF2-40B4-BE49-F238E27FC236}">
                <a16:creationId xmlns:a16="http://schemas.microsoft.com/office/drawing/2014/main" xmlns="" id="{22A2B7F2-541F-4823-BC24-58B63E8E16CF}"/>
              </a:ext>
            </a:extLst>
          </p:cNvPr>
          <p:cNvSpPr txBox="1"/>
          <p:nvPr/>
        </p:nvSpPr>
        <p:spPr>
          <a:xfrm>
            <a:off x="6811697" y="3089115"/>
            <a:ext cx="3573690" cy="707886"/>
          </a:xfrm>
          <a:prstGeom prst="rect">
            <a:avLst/>
          </a:prstGeom>
          <a:noFill/>
        </p:spPr>
        <p:txBody>
          <a:bodyPr wrap="square" rtlCol="0">
            <a:spAutoFit/>
          </a:bodyPr>
          <a:lstStyle/>
          <a:p>
            <a:r>
              <a:rPr lang="zh-CN" altLang="en-US" sz="2000" b="1" dirty="0"/>
              <a:t>（</a:t>
            </a:r>
            <a:r>
              <a:rPr lang="en-US" altLang="zh-CN" sz="2000" b="1" dirty="0"/>
              <a:t>3</a:t>
            </a:r>
            <a:r>
              <a:rPr lang="zh-CN" altLang="en-US" sz="2000" b="1" dirty="0"/>
              <a:t>）</a:t>
            </a:r>
            <a:r>
              <a:rPr lang="zh-CN" altLang="zh-CN" sz="2000" b="1" dirty="0">
                <a:latin typeface="微软雅黑" panose="020B0503020204020204" pitchFamily="34" charset="-122"/>
                <a:ea typeface="微软雅黑" panose="020B0503020204020204" pitchFamily="34" charset="-122"/>
              </a:rPr>
              <a:t>休止符</a:t>
            </a:r>
            <a:r>
              <a:rPr lang="zh-CN" altLang="zh-CN" sz="2000" dirty="0">
                <a:latin typeface="微软雅黑" panose="020B0503020204020204" pitchFamily="34" charset="-122"/>
                <a:ea typeface="微软雅黑" panose="020B0503020204020204" pitchFamily="34" charset="-122"/>
              </a:rPr>
              <a:t>：表示音休止的符号叫作休止符。</a:t>
            </a:r>
            <a:endParaRPr lang="en-US" altLang="zh-CN" sz="2000" b="1" dirty="0">
              <a:solidFill>
                <a:srgbClr val="EF5935"/>
              </a:solidFill>
              <a:latin typeface="微软雅黑" panose="020B0503020204020204" pitchFamily="34" charset="-122"/>
              <a:ea typeface="微软雅黑" panose="020B0503020204020204" pitchFamily="34" charset="-122"/>
            </a:endParaRPr>
          </a:p>
        </p:txBody>
      </p:sp>
      <p:sp>
        <p:nvSpPr>
          <p:cNvPr id="47" name="文本框 46">
            <a:extLst>
              <a:ext uri="{FF2B5EF4-FFF2-40B4-BE49-F238E27FC236}">
                <a16:creationId xmlns:a16="http://schemas.microsoft.com/office/drawing/2014/main" xmlns="" id="{69A0CEF4-FB21-414F-87F4-9D5B82062CEA}"/>
              </a:ext>
            </a:extLst>
          </p:cNvPr>
          <p:cNvSpPr txBox="1"/>
          <p:nvPr/>
        </p:nvSpPr>
        <p:spPr>
          <a:xfrm>
            <a:off x="8149531" y="4299293"/>
            <a:ext cx="3134390" cy="1631216"/>
          </a:xfrm>
          <a:prstGeom prst="rect">
            <a:avLst/>
          </a:prstGeom>
          <a:noFill/>
        </p:spPr>
        <p:txBody>
          <a:bodyPr wrap="square" rtlCol="0">
            <a:spAutoFit/>
          </a:bodyPr>
          <a:lstStyle/>
          <a:p>
            <a:r>
              <a:rPr lang="zh-CN" altLang="en-US" sz="2000" b="1" dirty="0">
                <a:solidFill>
                  <a:schemeClr val="accent2"/>
                </a:solidFill>
              </a:rPr>
              <a:t>（</a:t>
            </a:r>
            <a:r>
              <a:rPr lang="en-US" altLang="zh-CN" sz="2000" b="1" dirty="0">
                <a:solidFill>
                  <a:schemeClr val="accent2"/>
                </a:solidFill>
              </a:rPr>
              <a:t>4</a:t>
            </a:r>
            <a:r>
              <a:rPr lang="zh-CN" altLang="en-US" sz="2000" b="1" dirty="0">
                <a:solidFill>
                  <a:schemeClr val="accent2"/>
                </a:solidFill>
              </a:rPr>
              <a:t>）</a:t>
            </a:r>
            <a:r>
              <a:rPr lang="zh-CN" altLang="zh-CN" sz="2000" b="1" dirty="0">
                <a:solidFill>
                  <a:schemeClr val="accent2"/>
                </a:solidFill>
                <a:latin typeface="微软雅黑" panose="020B0503020204020204" pitchFamily="34" charset="-122"/>
                <a:ea typeface="微软雅黑" panose="020B0503020204020204" pitchFamily="34" charset="-122"/>
              </a:rPr>
              <a:t>附点休止符：</a:t>
            </a:r>
            <a:r>
              <a:rPr lang="zh-CN" altLang="zh-CN" sz="2000" dirty="0">
                <a:latin typeface="微软雅黑" panose="020B0503020204020204" pitchFamily="34" charset="-122"/>
                <a:ea typeface="微软雅黑" panose="020B0503020204020204" pitchFamily="34" charset="-122"/>
              </a:rPr>
              <a:t>在休止符的右边附上一个小圆点，它表示要延长原休止符一半的时值，这就叫附点休止符。</a:t>
            </a:r>
            <a:endParaRPr lang="en-US" altLang="zh-CN" sz="2000" b="1" dirty="0">
              <a:solidFill>
                <a:srgbClr val="EF5935"/>
              </a:solidFill>
              <a:latin typeface="微软雅黑" panose="020B0503020204020204" pitchFamily="34" charset="-122"/>
              <a:ea typeface="微软雅黑" panose="020B0503020204020204" pitchFamily="34" charset="-122"/>
            </a:endParaRPr>
          </a:p>
        </p:txBody>
      </p:sp>
      <p:sp>
        <p:nvSpPr>
          <p:cNvPr id="48" name="标题 1">
            <a:extLst>
              <a:ext uri="{FF2B5EF4-FFF2-40B4-BE49-F238E27FC236}">
                <a16:creationId xmlns:a16="http://schemas.microsoft.com/office/drawing/2014/main" xmlns="" id="{211AE779-A1C9-40D4-87B9-1C2EB2353960}"/>
              </a:ext>
            </a:extLst>
          </p:cNvPr>
          <p:cNvSpPr>
            <a:spLocks noGrp="1"/>
          </p:cNvSpPr>
          <p:nvPr>
            <p:ph type="title"/>
          </p:nvPr>
        </p:nvSpPr>
        <p:spPr>
          <a:xfrm>
            <a:off x="838200" y="675861"/>
            <a:ext cx="10515600" cy="2067339"/>
          </a:xfrm>
        </p:spPr>
        <p:txBody>
          <a:bodyPr>
            <a:normAutofit/>
          </a:bodyPr>
          <a:lstStyle/>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音符和体止符</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在音乐中用以记录音的长短的符号，称为音符</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err="1">
                <a:solidFill>
                  <a:schemeClr val="tx1"/>
                </a:solidFill>
                <a:effectLst/>
                <a:latin typeface="微软雅黑" panose="020B0503020204020204" pitchFamily="34" charset="-122"/>
                <a:ea typeface="微软雅黑" panose="020B0503020204020204" pitchFamily="34" charset="-122"/>
                <a:cs typeface="+mj-cs"/>
              </a:rPr>
              <a:t>notee</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。五线谱中常用的音符有：</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音符各部位名称如下：</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音符除了以不同的形状来记录音的时值外，还以符头在谱表上的位置来表示音的高低。</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音符可分为单纯音符与附点音符。</a:t>
            </a:r>
          </a:p>
        </p:txBody>
      </p:sp>
    </p:spTree>
    <p:extLst>
      <p:ext uri="{BB962C8B-B14F-4D97-AF65-F5344CB8AC3E}">
        <p14:creationId xmlns:p14="http://schemas.microsoft.com/office/powerpoint/2010/main" val="41865269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AFF5BC1-9DCA-47CD-B0AB-5F5A86ED8FFD}"/>
              </a:ext>
            </a:extLst>
          </p:cNvPr>
          <p:cNvSpPr>
            <a:spLocks noGrp="1"/>
          </p:cNvSpPr>
          <p:nvPr>
            <p:ph type="title"/>
          </p:nvPr>
        </p:nvSpPr>
        <p:spPr/>
        <p:txBody>
          <a:bodyPr>
            <a:normAutofit/>
          </a:bodyPr>
          <a:lstStyle/>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5</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）五线谱音符的一般写法</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①符头的大小相当于一个间的距离，符干的长短一般相当于三个间的距离。</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②符头的写法</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笔序</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是——先在间的上半部或线上画上半圆，后在间的后半部或线下画下半圆。如或，这样写便能做到记谱准确无误，以免使人难以辨认。</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③符头在第三线以上的，符干写在符头的左下方 。</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④符头在第三线以下的，符干写在符头的右上方 。</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⑤符头在第三线的，符干写在符头的左下方或右上方均可。</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⑥无论符干向上或朝下，如若符尾之间不相连的话，那么，符尾总是在符干的右方，符干朝上，符尾则向下</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；符干朝下，符尾则向上</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⑦一拍内有两个或两个以上带符尾的音符可按拍的单位用粗横线</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符杠</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连接起来，这时符干的写法依据多数音符在五线上的位置来决定。《绣金匾》陕北民歌</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⑧附点应依附在符头的右旁。符头在间内，附点则在本间，符头在线上，附点则在该线的上一间。</a:t>
            </a:r>
          </a:p>
          <a:p>
            <a:endParaRPr lang="zh-CN" altLang="en-US" dirty="0"/>
          </a:p>
        </p:txBody>
      </p:sp>
    </p:spTree>
    <p:extLst>
      <p:ext uri="{BB962C8B-B14F-4D97-AF65-F5344CB8AC3E}">
        <p14:creationId xmlns:p14="http://schemas.microsoft.com/office/powerpoint/2010/main" val="39454391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DBFE447-B423-45D4-918A-AC54E9C51CCA}"/>
              </a:ext>
            </a:extLst>
          </p:cNvPr>
          <p:cNvSpPr>
            <a:spLocks noGrp="1"/>
          </p:cNvSpPr>
          <p:nvPr>
            <p:ph type="title"/>
          </p:nvPr>
        </p:nvSpPr>
        <p:spPr>
          <a:xfrm>
            <a:off x="838200" y="675860"/>
            <a:ext cx="10733116" cy="5393635"/>
          </a:xfrm>
        </p:spPr>
        <p:txBody>
          <a:bodyPr>
            <a:normAutofit/>
          </a:bodyPr>
          <a:lstStyle/>
          <a:p>
            <a:pPr algn="ctr"/>
            <a:r>
              <a:rPr lang="en-US" altLang="zh-CN" sz="3600" kern="1200" dirty="0">
                <a:solidFill>
                  <a:schemeClr val="tx1"/>
                </a:solidFill>
                <a:effectLst/>
                <a:latin typeface="微软雅黑" panose="020B0503020204020204" pitchFamily="34" charset="-122"/>
                <a:ea typeface="微软雅黑" panose="020B0503020204020204" pitchFamily="34" charset="-122"/>
                <a:cs typeface="+mj-cs"/>
              </a:rPr>
              <a:t>2.2 </a:t>
            </a:r>
            <a:r>
              <a:rPr lang="zh-CN" altLang="zh-CN" sz="3600" kern="1200" dirty="0">
                <a:solidFill>
                  <a:schemeClr val="tx1"/>
                </a:solidFill>
                <a:effectLst/>
                <a:latin typeface="微软雅黑" panose="020B0503020204020204" pitchFamily="34" charset="-122"/>
                <a:ea typeface="微软雅黑" panose="020B0503020204020204" pitchFamily="34" charset="-122"/>
                <a:cs typeface="+mj-cs"/>
              </a:rPr>
              <a:t>音值组合</a:t>
            </a:r>
          </a:p>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2.2.1</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音符时值的常规划分</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音的长短关系是在四分音符的基础上来发展、变化的。</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音符的时值是以“拍”为单位计算的。若以四分音符为一拍，则各种音符的拍数分别为：全音符“</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四拍</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、二分音符“</a:t>
            </a:r>
            <a:r>
              <a:rPr lang="en-US" altLang="zh-CN" dirty="0"/>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二拍</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、四分音符“</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一拍</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、八分音符“</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拍</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、十六分音符“</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拍</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、三十二分音符“</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拍</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等。</a:t>
            </a:r>
          </a:p>
          <a:p>
            <a:endParaRPr lang="zh-CN" altLang="en-US" dirty="0"/>
          </a:p>
        </p:txBody>
      </p:sp>
      <p:pic>
        <p:nvPicPr>
          <p:cNvPr id="3" name="图片 2">
            <a:extLst>
              <a:ext uri="{FF2B5EF4-FFF2-40B4-BE49-F238E27FC236}">
                <a16:creationId xmlns:a16="http://schemas.microsoft.com/office/drawing/2014/main" xmlns="" id="{81D2843C-1BDB-48DF-B498-6CE8CC6CB954}"/>
              </a:ext>
            </a:extLst>
          </p:cNvPr>
          <p:cNvPicPr>
            <a:picLocks noChangeAspect="1"/>
          </p:cNvPicPr>
          <p:nvPr/>
        </p:nvPicPr>
        <p:blipFill>
          <a:blip r:embed="rId2"/>
          <a:stretch>
            <a:fillRect/>
          </a:stretch>
        </p:blipFill>
        <p:spPr>
          <a:xfrm>
            <a:off x="3804753" y="3456587"/>
            <a:ext cx="4610827" cy="2448429"/>
          </a:xfrm>
          <a:prstGeom prst="rect">
            <a:avLst/>
          </a:prstGeom>
        </p:spPr>
      </p:pic>
      <p:pic>
        <p:nvPicPr>
          <p:cNvPr id="4" name="图片 3">
            <a:extLst>
              <a:ext uri="{FF2B5EF4-FFF2-40B4-BE49-F238E27FC236}">
                <a16:creationId xmlns:a16="http://schemas.microsoft.com/office/drawing/2014/main" xmlns="" id="{A0ED3554-0B79-4F52-B25B-66D91BFB16E5}"/>
              </a:ext>
            </a:extLst>
          </p:cNvPr>
          <p:cNvPicPr>
            <a:picLocks noChangeAspect="1"/>
          </p:cNvPicPr>
          <p:nvPr/>
        </p:nvPicPr>
        <p:blipFill>
          <a:blip r:embed="rId3"/>
          <a:stretch>
            <a:fillRect/>
          </a:stretch>
        </p:blipFill>
        <p:spPr>
          <a:xfrm>
            <a:off x="1989073" y="2633065"/>
            <a:ext cx="333375" cy="228600"/>
          </a:xfrm>
          <a:prstGeom prst="rect">
            <a:avLst/>
          </a:prstGeom>
        </p:spPr>
      </p:pic>
      <p:pic>
        <p:nvPicPr>
          <p:cNvPr id="5" name="图片 4">
            <a:extLst>
              <a:ext uri="{FF2B5EF4-FFF2-40B4-BE49-F238E27FC236}">
                <a16:creationId xmlns:a16="http://schemas.microsoft.com/office/drawing/2014/main" xmlns="" id="{881EA66B-B380-4EDB-AAFD-D48BB3403964}"/>
              </a:ext>
            </a:extLst>
          </p:cNvPr>
          <p:cNvPicPr>
            <a:picLocks noChangeAspect="1"/>
          </p:cNvPicPr>
          <p:nvPr/>
        </p:nvPicPr>
        <p:blipFill>
          <a:blip r:embed="rId4"/>
          <a:stretch>
            <a:fillRect/>
          </a:stretch>
        </p:blipFill>
        <p:spPr>
          <a:xfrm>
            <a:off x="4853513" y="2623272"/>
            <a:ext cx="194253" cy="338144"/>
          </a:xfrm>
          <a:prstGeom prst="rect">
            <a:avLst/>
          </a:prstGeom>
        </p:spPr>
      </p:pic>
      <p:pic>
        <p:nvPicPr>
          <p:cNvPr id="6" name="图片 5">
            <a:extLst>
              <a:ext uri="{FF2B5EF4-FFF2-40B4-BE49-F238E27FC236}">
                <a16:creationId xmlns:a16="http://schemas.microsoft.com/office/drawing/2014/main" xmlns="" id="{3798766C-73F5-40B3-A7A6-584427D12915}"/>
              </a:ext>
            </a:extLst>
          </p:cNvPr>
          <p:cNvPicPr>
            <a:picLocks noChangeAspect="1"/>
          </p:cNvPicPr>
          <p:nvPr/>
        </p:nvPicPr>
        <p:blipFill>
          <a:blip r:embed="rId5"/>
          <a:stretch>
            <a:fillRect/>
          </a:stretch>
        </p:blipFill>
        <p:spPr>
          <a:xfrm>
            <a:off x="7610989" y="2473643"/>
            <a:ext cx="228600" cy="447675"/>
          </a:xfrm>
          <a:prstGeom prst="rect">
            <a:avLst/>
          </a:prstGeom>
        </p:spPr>
      </p:pic>
      <p:pic>
        <p:nvPicPr>
          <p:cNvPr id="7" name="图片 6">
            <a:extLst>
              <a:ext uri="{FF2B5EF4-FFF2-40B4-BE49-F238E27FC236}">
                <a16:creationId xmlns:a16="http://schemas.microsoft.com/office/drawing/2014/main" xmlns="" id="{6052D072-FEC3-45FE-A7C8-EEE12777B121}"/>
              </a:ext>
            </a:extLst>
          </p:cNvPr>
          <p:cNvPicPr>
            <a:picLocks noChangeAspect="1"/>
          </p:cNvPicPr>
          <p:nvPr/>
        </p:nvPicPr>
        <p:blipFill>
          <a:blip r:embed="rId6"/>
          <a:stretch>
            <a:fillRect/>
          </a:stretch>
        </p:blipFill>
        <p:spPr>
          <a:xfrm>
            <a:off x="10316093" y="2490186"/>
            <a:ext cx="304800" cy="514350"/>
          </a:xfrm>
          <a:prstGeom prst="rect">
            <a:avLst/>
          </a:prstGeom>
        </p:spPr>
      </p:pic>
      <p:pic>
        <p:nvPicPr>
          <p:cNvPr id="8" name="图片 7">
            <a:extLst>
              <a:ext uri="{FF2B5EF4-FFF2-40B4-BE49-F238E27FC236}">
                <a16:creationId xmlns:a16="http://schemas.microsoft.com/office/drawing/2014/main" xmlns="" id="{1FBDEE9F-6556-43B8-BD74-CC7D8864E372}"/>
              </a:ext>
            </a:extLst>
          </p:cNvPr>
          <p:cNvPicPr>
            <a:picLocks noChangeAspect="1"/>
          </p:cNvPicPr>
          <p:nvPr/>
        </p:nvPicPr>
        <p:blipFill>
          <a:blip r:embed="rId7"/>
          <a:stretch>
            <a:fillRect/>
          </a:stretch>
        </p:blipFill>
        <p:spPr>
          <a:xfrm>
            <a:off x="3074495" y="2886857"/>
            <a:ext cx="323850" cy="485775"/>
          </a:xfrm>
          <a:prstGeom prst="rect">
            <a:avLst/>
          </a:prstGeom>
        </p:spPr>
      </p:pic>
      <p:pic>
        <p:nvPicPr>
          <p:cNvPr id="9" name="图片 8">
            <a:extLst>
              <a:ext uri="{FF2B5EF4-FFF2-40B4-BE49-F238E27FC236}">
                <a16:creationId xmlns:a16="http://schemas.microsoft.com/office/drawing/2014/main" xmlns="" id="{DB08872C-BC07-482A-976C-46900254332B}"/>
              </a:ext>
            </a:extLst>
          </p:cNvPr>
          <p:cNvPicPr>
            <a:picLocks noChangeAspect="1"/>
          </p:cNvPicPr>
          <p:nvPr/>
        </p:nvPicPr>
        <p:blipFill>
          <a:blip r:embed="rId8"/>
          <a:stretch>
            <a:fillRect/>
          </a:stretch>
        </p:blipFill>
        <p:spPr>
          <a:xfrm>
            <a:off x="6425645" y="2903396"/>
            <a:ext cx="371475" cy="552450"/>
          </a:xfrm>
          <a:prstGeom prst="rect">
            <a:avLst/>
          </a:prstGeom>
        </p:spPr>
      </p:pic>
    </p:spTree>
    <p:extLst>
      <p:ext uri="{BB962C8B-B14F-4D97-AF65-F5344CB8AC3E}">
        <p14:creationId xmlns:p14="http://schemas.microsoft.com/office/powerpoint/2010/main" val="39800882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0DE23EA-6E8B-4DB5-8B98-B775C29DD5DD}"/>
              </a:ext>
            </a:extLst>
          </p:cNvPr>
          <p:cNvSpPr>
            <a:spLocks noGrp="1"/>
          </p:cNvSpPr>
          <p:nvPr>
            <p:ph type="title"/>
          </p:nvPr>
        </p:nvSpPr>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2.2.2</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音符时值的特殊划分</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我们已经知道，音符时值的基本划分是一分为二、二分为四、四分为八等，即一个全音符等于两个二分音符、四个四分音符、八个八分音符等。若把音的时值自由均分，分成与基本划分不一致的数量，就叫作音符时值的特殊划分。</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r>
            <a:b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zh-CN" altLang="zh-CN" dirty="0"/>
              <a:t>音符时值的特殊划分主要有以下几种。</a:t>
            </a:r>
            <a:br>
              <a:rPr lang="zh-CN" altLang="zh-CN" dirty="0"/>
            </a:br>
            <a:r>
              <a:rPr lang="en-US" altLang="zh-CN" b="1" dirty="0"/>
              <a:t>1.</a:t>
            </a:r>
            <a:r>
              <a:rPr lang="zh-CN" altLang="zh-CN" b="1" dirty="0"/>
              <a:t>三连音</a:t>
            </a:r>
            <a:br>
              <a:rPr lang="zh-CN" altLang="zh-CN" b="1" dirty="0"/>
            </a:br>
            <a:r>
              <a:rPr lang="en-US" altLang="zh-CN" dirty="0"/>
              <a:t>       </a:t>
            </a:r>
            <a:r>
              <a:rPr lang="zh-CN" altLang="zh-CN" dirty="0"/>
              <a:t>三连音用均分的三部分来代替基本划分的两部分称为三连音。三连音用“</a:t>
            </a:r>
            <a:r>
              <a:rPr lang="en-US" altLang="zh-CN" dirty="0"/>
              <a:t>         </a:t>
            </a:r>
            <a:r>
              <a:rPr lang="zh-CN" altLang="zh-CN" dirty="0"/>
              <a:t>”来标记。</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pic>
        <p:nvPicPr>
          <p:cNvPr id="3" name="图片 2">
            <a:extLst>
              <a:ext uri="{FF2B5EF4-FFF2-40B4-BE49-F238E27FC236}">
                <a16:creationId xmlns:a16="http://schemas.microsoft.com/office/drawing/2014/main" xmlns="" id="{690D2EDE-2C7E-4E7C-95BD-3281C0024A37}"/>
              </a:ext>
            </a:extLst>
          </p:cNvPr>
          <p:cNvPicPr>
            <a:picLocks noChangeAspect="1"/>
          </p:cNvPicPr>
          <p:nvPr/>
        </p:nvPicPr>
        <p:blipFill>
          <a:blip r:embed="rId2"/>
          <a:stretch>
            <a:fillRect/>
          </a:stretch>
        </p:blipFill>
        <p:spPr>
          <a:xfrm>
            <a:off x="2651743" y="3916514"/>
            <a:ext cx="6120297" cy="1762646"/>
          </a:xfrm>
          <a:prstGeom prst="rect">
            <a:avLst/>
          </a:prstGeom>
        </p:spPr>
      </p:pic>
      <p:pic>
        <p:nvPicPr>
          <p:cNvPr id="4" name="图片 3">
            <a:extLst>
              <a:ext uri="{FF2B5EF4-FFF2-40B4-BE49-F238E27FC236}">
                <a16:creationId xmlns:a16="http://schemas.microsoft.com/office/drawing/2014/main" xmlns="" id="{5A2BF367-F26F-48F5-A1E3-4B128267B28A}"/>
              </a:ext>
            </a:extLst>
          </p:cNvPr>
          <p:cNvPicPr>
            <a:picLocks noChangeAspect="1"/>
          </p:cNvPicPr>
          <p:nvPr/>
        </p:nvPicPr>
        <p:blipFill>
          <a:blip r:embed="rId3"/>
          <a:stretch>
            <a:fillRect/>
          </a:stretch>
        </p:blipFill>
        <p:spPr>
          <a:xfrm>
            <a:off x="9745524" y="3132276"/>
            <a:ext cx="419100" cy="190500"/>
          </a:xfrm>
          <a:prstGeom prst="rect">
            <a:avLst/>
          </a:prstGeom>
        </p:spPr>
      </p:pic>
    </p:spTree>
    <p:extLst>
      <p:ext uri="{BB962C8B-B14F-4D97-AF65-F5344CB8AC3E}">
        <p14:creationId xmlns:p14="http://schemas.microsoft.com/office/powerpoint/2010/main" val="26219499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B12527F-A15E-4CE1-ADF8-4E5891A4C09F}"/>
              </a:ext>
            </a:extLst>
          </p:cNvPr>
          <p:cNvSpPr>
            <a:spLocks noGrp="1"/>
          </p:cNvSpPr>
          <p:nvPr>
            <p:ph type="title"/>
          </p:nvPr>
        </p:nvSpPr>
        <p:spPr/>
        <p:txBody>
          <a:bodyPr/>
          <a:lstStyle/>
          <a:p>
            <a:r>
              <a:rPr lang="zh-CN" altLang="zh-CN" dirty="0"/>
              <a:t/>
            </a:r>
            <a:br>
              <a:rPr lang="zh-CN" altLang="zh-CN" dirty="0"/>
            </a:br>
            <a:r>
              <a:rPr lang="en-US" altLang="zh-CN" b="1" dirty="0"/>
              <a:t>2.</a:t>
            </a:r>
            <a:r>
              <a:rPr lang="zh-CN" altLang="zh-CN" b="1" dirty="0"/>
              <a:t>五连音、六连音、七连音</a:t>
            </a:r>
            <a:br>
              <a:rPr lang="zh-CN" altLang="zh-CN" b="1" dirty="0"/>
            </a:br>
            <a:r>
              <a:rPr lang="en-US" altLang="zh-CN" dirty="0"/>
              <a:t>       </a:t>
            </a:r>
            <a:r>
              <a:rPr lang="zh-CN" altLang="zh-CN" dirty="0"/>
              <a:t>五连音、六连音、七连音用均布的五部分、六部分、七部分来代替基本划分的四部分，称为五连音、六连音、七连音。五连音、六连音、七连音用“</a:t>
            </a:r>
            <a:r>
              <a:rPr lang="en-US" altLang="zh-CN" dirty="0"/>
              <a:t>      </a:t>
            </a:r>
            <a:r>
              <a:rPr lang="zh-CN" altLang="zh-CN" dirty="0"/>
              <a:t>”“</a:t>
            </a:r>
            <a:r>
              <a:rPr lang="en-US" altLang="zh-CN" dirty="0"/>
              <a:t>       </a:t>
            </a:r>
            <a:r>
              <a:rPr lang="zh-CN" altLang="zh-CN" dirty="0"/>
              <a:t>”“</a:t>
            </a:r>
            <a:r>
              <a:rPr lang="en-US" altLang="zh-CN" dirty="0"/>
              <a:t>      </a:t>
            </a:r>
            <a:r>
              <a:rPr lang="zh-CN" altLang="zh-CN" dirty="0"/>
              <a:t>”来标记。</a:t>
            </a:r>
            <a:endParaRPr lang="zh-CN" altLang="en-US" dirty="0"/>
          </a:p>
        </p:txBody>
      </p:sp>
      <p:pic>
        <p:nvPicPr>
          <p:cNvPr id="3" name="图片 2">
            <a:extLst>
              <a:ext uri="{FF2B5EF4-FFF2-40B4-BE49-F238E27FC236}">
                <a16:creationId xmlns:a16="http://schemas.microsoft.com/office/drawing/2014/main" xmlns="" id="{E52BBEAE-1BBF-4A49-A183-F528ED5F22F6}"/>
              </a:ext>
            </a:extLst>
          </p:cNvPr>
          <p:cNvPicPr>
            <a:picLocks noChangeAspect="1"/>
          </p:cNvPicPr>
          <p:nvPr/>
        </p:nvPicPr>
        <p:blipFill>
          <a:blip r:embed="rId2"/>
          <a:stretch>
            <a:fillRect/>
          </a:stretch>
        </p:blipFill>
        <p:spPr>
          <a:xfrm>
            <a:off x="1773010" y="2561508"/>
            <a:ext cx="8171089" cy="638892"/>
          </a:xfrm>
          <a:prstGeom prst="rect">
            <a:avLst/>
          </a:prstGeom>
        </p:spPr>
      </p:pic>
      <p:pic>
        <p:nvPicPr>
          <p:cNvPr id="4" name="图片 3">
            <a:extLst>
              <a:ext uri="{FF2B5EF4-FFF2-40B4-BE49-F238E27FC236}">
                <a16:creationId xmlns:a16="http://schemas.microsoft.com/office/drawing/2014/main" xmlns="" id="{55715538-7322-4F77-829E-947955DF5016}"/>
              </a:ext>
            </a:extLst>
          </p:cNvPr>
          <p:cNvPicPr>
            <a:picLocks noChangeAspect="1"/>
          </p:cNvPicPr>
          <p:nvPr/>
        </p:nvPicPr>
        <p:blipFill>
          <a:blip r:embed="rId3"/>
          <a:stretch>
            <a:fillRect/>
          </a:stretch>
        </p:blipFill>
        <p:spPr>
          <a:xfrm>
            <a:off x="7780880" y="2015182"/>
            <a:ext cx="504825" cy="161925"/>
          </a:xfrm>
          <a:prstGeom prst="rect">
            <a:avLst/>
          </a:prstGeom>
        </p:spPr>
      </p:pic>
      <p:pic>
        <p:nvPicPr>
          <p:cNvPr id="5" name="图片 4">
            <a:extLst>
              <a:ext uri="{FF2B5EF4-FFF2-40B4-BE49-F238E27FC236}">
                <a16:creationId xmlns:a16="http://schemas.microsoft.com/office/drawing/2014/main" xmlns="" id="{B7EA9544-B418-4C8C-99D9-D75F510CE605}"/>
              </a:ext>
            </a:extLst>
          </p:cNvPr>
          <p:cNvPicPr>
            <a:picLocks noChangeAspect="1"/>
          </p:cNvPicPr>
          <p:nvPr/>
        </p:nvPicPr>
        <p:blipFill>
          <a:blip r:embed="rId4"/>
          <a:stretch>
            <a:fillRect/>
          </a:stretch>
        </p:blipFill>
        <p:spPr>
          <a:xfrm>
            <a:off x="8779870" y="1974663"/>
            <a:ext cx="428625" cy="180975"/>
          </a:xfrm>
          <a:prstGeom prst="rect">
            <a:avLst/>
          </a:prstGeom>
        </p:spPr>
      </p:pic>
      <p:pic>
        <p:nvPicPr>
          <p:cNvPr id="6" name="图片 5">
            <a:extLst>
              <a:ext uri="{FF2B5EF4-FFF2-40B4-BE49-F238E27FC236}">
                <a16:creationId xmlns:a16="http://schemas.microsoft.com/office/drawing/2014/main" xmlns="" id="{1E9E9418-A804-42A3-87FB-BF3C42F406FE}"/>
              </a:ext>
            </a:extLst>
          </p:cNvPr>
          <p:cNvPicPr>
            <a:picLocks noChangeAspect="1"/>
          </p:cNvPicPr>
          <p:nvPr/>
        </p:nvPicPr>
        <p:blipFill>
          <a:blip r:embed="rId5"/>
          <a:stretch>
            <a:fillRect/>
          </a:stretch>
        </p:blipFill>
        <p:spPr>
          <a:xfrm>
            <a:off x="9806391" y="1986607"/>
            <a:ext cx="514350" cy="219075"/>
          </a:xfrm>
          <a:prstGeom prst="rect">
            <a:avLst/>
          </a:prstGeom>
        </p:spPr>
      </p:pic>
    </p:spTree>
    <p:extLst>
      <p:ext uri="{BB962C8B-B14F-4D97-AF65-F5344CB8AC3E}">
        <p14:creationId xmlns:p14="http://schemas.microsoft.com/office/powerpoint/2010/main" val="33614556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01FF53BF-5C22-4DB7-81CD-C8984D8FE044}"/>
              </a:ext>
            </a:extLst>
          </p:cNvPr>
          <p:cNvSpPr/>
          <p:nvPr/>
        </p:nvSpPr>
        <p:spPr>
          <a:xfrm>
            <a:off x="0" y="805908"/>
            <a:ext cx="511444" cy="495946"/>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a16="http://schemas.microsoft.com/office/drawing/2014/main" xmlns="" id="{A3AA8D93-7D73-4610-A40C-4D40D3ECE74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234928" y="-714002"/>
            <a:ext cx="4516244" cy="7083793"/>
          </a:xfrm>
          <a:prstGeom prst="rect">
            <a:avLst/>
          </a:prstGeom>
        </p:spPr>
      </p:pic>
      <p:cxnSp>
        <p:nvCxnSpPr>
          <p:cNvPr id="5" name="直接连接符 4">
            <a:extLst>
              <a:ext uri="{FF2B5EF4-FFF2-40B4-BE49-F238E27FC236}">
                <a16:creationId xmlns:a16="http://schemas.microsoft.com/office/drawing/2014/main" xmlns="" id="{FA047A1E-DCFF-4CCF-8D9C-01379508C398}"/>
              </a:ext>
            </a:extLst>
          </p:cNvPr>
          <p:cNvCxnSpPr>
            <a:cxnSpLocks/>
          </p:cNvCxnSpPr>
          <p:nvPr/>
        </p:nvCxnSpPr>
        <p:spPr>
          <a:xfrm>
            <a:off x="511444" y="1503332"/>
            <a:ext cx="10709329" cy="0"/>
          </a:xfrm>
          <a:prstGeom prst="line">
            <a:avLst/>
          </a:prstGeom>
          <a:ln w="28575">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13" name="矩形 12">
            <a:extLst>
              <a:ext uri="{FF2B5EF4-FFF2-40B4-BE49-F238E27FC236}">
                <a16:creationId xmlns:a16="http://schemas.microsoft.com/office/drawing/2014/main" xmlns="" id="{6D92FBB4-3FC0-4B1A-9EBD-A9207B0A7A78}"/>
              </a:ext>
            </a:extLst>
          </p:cNvPr>
          <p:cNvSpPr/>
          <p:nvPr/>
        </p:nvSpPr>
        <p:spPr>
          <a:xfrm>
            <a:off x="570854" y="1317352"/>
            <a:ext cx="511444" cy="152400"/>
          </a:xfrm>
          <a:prstGeom prst="rect">
            <a:avLst/>
          </a:prstGeom>
          <a:solidFill>
            <a:srgbClr val="85AD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5">
            <a:extLst>
              <a:ext uri="{FF2B5EF4-FFF2-40B4-BE49-F238E27FC236}">
                <a16:creationId xmlns:a16="http://schemas.microsoft.com/office/drawing/2014/main" xmlns="" id="{0CBF2749-DC83-4BA6-AE42-CC6761BF2B18}"/>
              </a:ext>
            </a:extLst>
          </p:cNvPr>
          <p:cNvSpPr txBox="1">
            <a:spLocks noChangeArrowheads="1"/>
          </p:cNvSpPr>
          <p:nvPr/>
        </p:nvSpPr>
        <p:spPr bwMode="auto">
          <a:xfrm>
            <a:off x="998097" y="1549637"/>
            <a:ext cx="1882892" cy="461345"/>
          </a:xfrm>
          <a:prstGeom prst="rect">
            <a:avLst/>
          </a:prstGeom>
          <a:noFill/>
          <a:ln w="9525">
            <a:noFill/>
            <a:miter lim="800000"/>
            <a:headEnd/>
            <a:tailEnd/>
          </a:ln>
        </p:spPr>
        <p:txBody>
          <a:bodyPr wrap="square">
            <a:spAutoFit/>
          </a:bodyPr>
          <a:lstStyle/>
          <a:p>
            <a:r>
              <a:rPr lang="en-US" altLang="zh-CN" sz="2398" b="1" dirty="0">
                <a:latin typeface="Arial"/>
                <a:ea typeface="微软雅黑" pitchFamily="34" charset="-122"/>
              </a:rPr>
              <a:t>C</a:t>
            </a:r>
            <a:r>
              <a:rPr lang="en-US" altLang="zh-CN" sz="2398" b="1" dirty="0">
                <a:solidFill>
                  <a:srgbClr val="85AD9E"/>
                </a:solidFill>
                <a:latin typeface="Arial"/>
                <a:ea typeface="微软雅黑" pitchFamily="34" charset="-122"/>
              </a:rPr>
              <a:t>ontents</a:t>
            </a:r>
            <a:endParaRPr lang="zh-CN" altLang="en-US" sz="2398" b="1" dirty="0">
              <a:solidFill>
                <a:srgbClr val="85AD9E"/>
              </a:solidFill>
              <a:latin typeface="Arial"/>
              <a:ea typeface="微软雅黑" pitchFamily="34" charset="-122"/>
            </a:endParaRPr>
          </a:p>
        </p:txBody>
      </p:sp>
      <p:sp>
        <p:nvSpPr>
          <p:cNvPr id="19" name="TextBox 4">
            <a:extLst>
              <a:ext uri="{FF2B5EF4-FFF2-40B4-BE49-F238E27FC236}">
                <a16:creationId xmlns:a16="http://schemas.microsoft.com/office/drawing/2014/main" xmlns="" id="{6E240EDB-ABDB-4623-BEA9-F487EC3CB3FB}"/>
              </a:ext>
            </a:extLst>
          </p:cNvPr>
          <p:cNvSpPr txBox="1">
            <a:spLocks noChangeArrowheads="1"/>
          </p:cNvSpPr>
          <p:nvPr/>
        </p:nvSpPr>
        <p:spPr bwMode="auto">
          <a:xfrm>
            <a:off x="1128896" y="703610"/>
            <a:ext cx="1559580" cy="748538"/>
          </a:xfrm>
          <a:prstGeom prst="rect">
            <a:avLst/>
          </a:prstGeom>
          <a:noFill/>
          <a:ln w="9525">
            <a:noFill/>
            <a:miter lim="800000"/>
            <a:headEnd/>
            <a:tailEnd/>
          </a:ln>
        </p:spPr>
        <p:txBody>
          <a:bodyPr wrap="square">
            <a:spAutoFit/>
          </a:bodyPr>
          <a:lstStyle/>
          <a:p>
            <a:r>
              <a:rPr lang="zh-CN" altLang="en-US" sz="4264" b="1" dirty="0">
                <a:solidFill>
                  <a:srgbClr val="85AD9E"/>
                </a:solidFill>
                <a:latin typeface="微软雅黑" pitchFamily="34" charset="-122"/>
                <a:ea typeface="微软雅黑" pitchFamily="34" charset="-122"/>
              </a:rPr>
              <a:t>目录</a:t>
            </a:r>
          </a:p>
        </p:txBody>
      </p:sp>
      <p:pic>
        <p:nvPicPr>
          <p:cNvPr id="8" name="图片 7">
            <a:extLst>
              <a:ext uri="{FF2B5EF4-FFF2-40B4-BE49-F238E27FC236}">
                <a16:creationId xmlns:a16="http://schemas.microsoft.com/office/drawing/2014/main" xmlns="" id="{C06A0F20-D061-4AAA-9244-F295188E9E0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410867" y="1988868"/>
            <a:ext cx="470122" cy="544558"/>
          </a:xfrm>
          <a:prstGeom prst="rect">
            <a:avLst/>
          </a:prstGeom>
        </p:spPr>
      </p:pic>
      <p:sp>
        <p:nvSpPr>
          <p:cNvPr id="4" name="文本框 3">
            <a:hlinkClick r:id="rId4" action="ppaction://hlinksldjump"/>
            <a:extLst>
              <a:ext uri="{FF2B5EF4-FFF2-40B4-BE49-F238E27FC236}">
                <a16:creationId xmlns:a16="http://schemas.microsoft.com/office/drawing/2014/main" xmlns="" id="{3C639935-A7BE-43C0-9A5F-A2FB972E17BD}"/>
              </a:ext>
            </a:extLst>
          </p:cNvPr>
          <p:cNvSpPr txBox="1"/>
          <p:nvPr/>
        </p:nvSpPr>
        <p:spPr>
          <a:xfrm>
            <a:off x="3126105" y="2071761"/>
            <a:ext cx="3273653" cy="461665"/>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2400" b="1" dirty="0">
                <a:latin typeface="微软雅黑" panose="020B0503020204020204" pitchFamily="34" charset="-122"/>
                <a:ea typeface="微软雅黑" panose="020B0503020204020204" pitchFamily="34" charset="-122"/>
              </a:rPr>
              <a:t>第</a:t>
            </a:r>
            <a:r>
              <a:rPr lang="en-US" altLang="zh-CN" sz="2400" b="1" dirty="0">
                <a:latin typeface="微软雅黑" panose="020B0503020204020204" pitchFamily="34" charset="-122"/>
                <a:ea typeface="微软雅黑" panose="020B0503020204020204" pitchFamily="34" charset="-122"/>
              </a:rPr>
              <a:t>1</a:t>
            </a:r>
            <a:r>
              <a:rPr lang="zh-CN" altLang="en-US" sz="2400" b="1" dirty="0">
                <a:latin typeface="微软雅黑" panose="020B0503020204020204" pitchFamily="34" charset="-122"/>
                <a:ea typeface="微软雅黑" panose="020B0503020204020204" pitchFamily="34" charset="-122"/>
              </a:rPr>
              <a:t>章 怎样欣赏音乐</a:t>
            </a:r>
          </a:p>
        </p:txBody>
      </p:sp>
      <p:sp>
        <p:nvSpPr>
          <p:cNvPr id="11" name="文本框 10">
            <a:hlinkClick r:id="rId4" action="ppaction://hlinksldjump"/>
            <a:extLst>
              <a:ext uri="{FF2B5EF4-FFF2-40B4-BE49-F238E27FC236}">
                <a16:creationId xmlns:a16="http://schemas.microsoft.com/office/drawing/2014/main" xmlns="" id="{21C50FE3-4957-4D33-AEDA-BFEBA6F0A972}"/>
              </a:ext>
            </a:extLst>
          </p:cNvPr>
          <p:cNvSpPr txBox="1"/>
          <p:nvPr/>
        </p:nvSpPr>
        <p:spPr>
          <a:xfrm>
            <a:off x="3126105" y="2695579"/>
            <a:ext cx="2658100" cy="461665"/>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2400" b="1" dirty="0">
                <a:latin typeface="微软雅黑" panose="020B0503020204020204" pitchFamily="34" charset="-122"/>
                <a:ea typeface="微软雅黑" panose="020B0503020204020204" pitchFamily="34" charset="-122"/>
              </a:rPr>
              <a:t>第</a:t>
            </a:r>
            <a:r>
              <a:rPr lang="en-US" altLang="zh-CN" sz="2400" b="1" dirty="0">
                <a:latin typeface="微软雅黑" panose="020B0503020204020204" pitchFamily="34" charset="-122"/>
                <a:ea typeface="微软雅黑" panose="020B0503020204020204" pitchFamily="34" charset="-122"/>
              </a:rPr>
              <a:t>2</a:t>
            </a:r>
            <a:r>
              <a:rPr lang="zh-CN" altLang="en-US" sz="2400" b="1" dirty="0">
                <a:latin typeface="微软雅黑" panose="020B0503020204020204" pitchFamily="34" charset="-122"/>
                <a:ea typeface="微软雅黑" panose="020B0503020204020204" pitchFamily="34" charset="-122"/>
              </a:rPr>
              <a:t>章 乐理知识</a:t>
            </a:r>
          </a:p>
        </p:txBody>
      </p:sp>
      <p:sp>
        <p:nvSpPr>
          <p:cNvPr id="14" name="文本框 13">
            <a:hlinkClick r:id="" action="ppaction://noaction"/>
            <a:extLst>
              <a:ext uri="{FF2B5EF4-FFF2-40B4-BE49-F238E27FC236}">
                <a16:creationId xmlns:a16="http://schemas.microsoft.com/office/drawing/2014/main" xmlns="" id="{967FB316-EB2A-46C4-A0A4-9E57D64DC382}"/>
              </a:ext>
            </a:extLst>
          </p:cNvPr>
          <p:cNvSpPr txBox="1"/>
          <p:nvPr/>
        </p:nvSpPr>
        <p:spPr>
          <a:xfrm>
            <a:off x="3126105" y="3943215"/>
            <a:ext cx="3273653" cy="461665"/>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2400" b="1" dirty="0">
                <a:latin typeface="微软雅黑" panose="020B0503020204020204" pitchFamily="34" charset="-122"/>
                <a:ea typeface="微软雅黑" panose="020B0503020204020204" pitchFamily="34" charset="-122"/>
              </a:rPr>
              <a:t>第</a:t>
            </a:r>
            <a:r>
              <a:rPr lang="en-US" altLang="zh-CN" sz="2400" b="1" dirty="0">
                <a:latin typeface="微软雅黑" panose="020B0503020204020204" pitchFamily="34" charset="-122"/>
                <a:ea typeface="微软雅黑" panose="020B0503020204020204" pitchFamily="34" charset="-122"/>
              </a:rPr>
              <a:t>4</a:t>
            </a:r>
            <a:r>
              <a:rPr lang="zh-CN" altLang="en-US" sz="2400" b="1" dirty="0">
                <a:latin typeface="微软雅黑" panose="020B0503020204020204" pitchFamily="34" charset="-122"/>
                <a:ea typeface="微软雅黑" panose="020B0503020204020204" pitchFamily="34" charset="-122"/>
              </a:rPr>
              <a:t>章 常见音乐体裁</a:t>
            </a:r>
          </a:p>
        </p:txBody>
      </p:sp>
      <p:sp>
        <p:nvSpPr>
          <p:cNvPr id="15" name="文本框 14">
            <a:hlinkClick r:id="" action="ppaction://noaction"/>
            <a:extLst>
              <a:ext uri="{FF2B5EF4-FFF2-40B4-BE49-F238E27FC236}">
                <a16:creationId xmlns:a16="http://schemas.microsoft.com/office/drawing/2014/main" xmlns="" id="{FC124356-A07A-4428-B586-96D9612C44C1}"/>
              </a:ext>
            </a:extLst>
          </p:cNvPr>
          <p:cNvSpPr txBox="1"/>
          <p:nvPr/>
        </p:nvSpPr>
        <p:spPr>
          <a:xfrm>
            <a:off x="3126105" y="4567033"/>
            <a:ext cx="2658100" cy="461665"/>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2400" b="1" dirty="0">
                <a:latin typeface="微软雅黑" panose="020B0503020204020204" pitchFamily="34" charset="-122"/>
                <a:ea typeface="微软雅黑" panose="020B0503020204020204" pitchFamily="34" charset="-122"/>
              </a:rPr>
              <a:t>第</a:t>
            </a:r>
            <a:r>
              <a:rPr lang="en-US" altLang="zh-CN" sz="2400" b="1" dirty="0">
                <a:latin typeface="微软雅黑" panose="020B0503020204020204" pitchFamily="34" charset="-122"/>
                <a:ea typeface="微软雅黑" panose="020B0503020204020204" pitchFamily="34" charset="-122"/>
              </a:rPr>
              <a:t>5</a:t>
            </a:r>
            <a:r>
              <a:rPr lang="zh-CN" altLang="en-US" sz="2400" b="1" dirty="0">
                <a:latin typeface="微软雅黑" panose="020B0503020204020204" pitchFamily="34" charset="-122"/>
                <a:ea typeface="微软雅黑" panose="020B0503020204020204" pitchFamily="34" charset="-122"/>
              </a:rPr>
              <a:t>章 各种乐器</a:t>
            </a:r>
          </a:p>
        </p:txBody>
      </p:sp>
      <p:sp>
        <p:nvSpPr>
          <p:cNvPr id="16" name="文本框 15">
            <a:hlinkClick r:id="" action="ppaction://noaction"/>
            <a:extLst>
              <a:ext uri="{FF2B5EF4-FFF2-40B4-BE49-F238E27FC236}">
                <a16:creationId xmlns:a16="http://schemas.microsoft.com/office/drawing/2014/main" xmlns="" id="{E656072C-552D-4F3C-A8E0-7DCF9BD4A0C6}"/>
              </a:ext>
            </a:extLst>
          </p:cNvPr>
          <p:cNvSpPr txBox="1"/>
          <p:nvPr/>
        </p:nvSpPr>
        <p:spPr>
          <a:xfrm>
            <a:off x="3126105" y="5190851"/>
            <a:ext cx="3273653" cy="461665"/>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2400" b="1" dirty="0">
                <a:latin typeface="微软雅黑" panose="020B0503020204020204" pitchFamily="34" charset="-122"/>
                <a:ea typeface="微软雅黑" panose="020B0503020204020204" pitchFamily="34" charset="-122"/>
              </a:rPr>
              <a:t>第</a:t>
            </a:r>
            <a:r>
              <a:rPr lang="en-US" altLang="zh-CN" sz="2400" b="1" dirty="0">
                <a:latin typeface="微软雅黑" panose="020B0503020204020204" pitchFamily="34" charset="-122"/>
                <a:ea typeface="微软雅黑" panose="020B0503020204020204" pitchFamily="34" charset="-122"/>
              </a:rPr>
              <a:t>6</a:t>
            </a:r>
            <a:r>
              <a:rPr lang="zh-CN" altLang="en-US" sz="2400" b="1" dirty="0">
                <a:latin typeface="微软雅黑" panose="020B0503020204020204" pitchFamily="34" charset="-122"/>
                <a:ea typeface="微软雅黑" panose="020B0503020204020204" pitchFamily="34" charset="-122"/>
              </a:rPr>
              <a:t>章 西方音乐欣赏</a:t>
            </a:r>
          </a:p>
        </p:txBody>
      </p:sp>
      <p:sp>
        <p:nvSpPr>
          <p:cNvPr id="17" name="文本框 16">
            <a:hlinkClick r:id="" action="ppaction://noaction"/>
            <a:extLst>
              <a:ext uri="{FF2B5EF4-FFF2-40B4-BE49-F238E27FC236}">
                <a16:creationId xmlns:a16="http://schemas.microsoft.com/office/drawing/2014/main" xmlns="" id="{34CF1975-BC40-4514-9D86-9A322FA263C0}"/>
              </a:ext>
            </a:extLst>
          </p:cNvPr>
          <p:cNvSpPr txBox="1"/>
          <p:nvPr/>
        </p:nvSpPr>
        <p:spPr>
          <a:xfrm>
            <a:off x="3126105" y="5814671"/>
            <a:ext cx="3273653" cy="461665"/>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2400" b="1" dirty="0">
                <a:latin typeface="微软雅黑" panose="020B0503020204020204" pitchFamily="34" charset="-122"/>
                <a:ea typeface="微软雅黑" panose="020B0503020204020204" pitchFamily="34" charset="-122"/>
              </a:rPr>
              <a:t>第</a:t>
            </a:r>
            <a:r>
              <a:rPr lang="en-US" altLang="zh-CN" sz="2400" b="1" dirty="0">
                <a:latin typeface="微软雅黑" panose="020B0503020204020204" pitchFamily="34" charset="-122"/>
                <a:ea typeface="微软雅黑" panose="020B0503020204020204" pitchFamily="34" charset="-122"/>
              </a:rPr>
              <a:t>7</a:t>
            </a:r>
            <a:r>
              <a:rPr lang="zh-CN" altLang="en-US" sz="2400" b="1" dirty="0">
                <a:latin typeface="微软雅黑" panose="020B0503020204020204" pitchFamily="34" charset="-122"/>
                <a:ea typeface="微软雅黑" panose="020B0503020204020204" pitchFamily="34" charset="-122"/>
              </a:rPr>
              <a:t>章 中国音乐欣赏</a:t>
            </a:r>
          </a:p>
        </p:txBody>
      </p:sp>
      <p:sp>
        <p:nvSpPr>
          <p:cNvPr id="21" name="文本框 20">
            <a:hlinkClick r:id="" action="ppaction://noaction"/>
            <a:extLst>
              <a:ext uri="{FF2B5EF4-FFF2-40B4-BE49-F238E27FC236}">
                <a16:creationId xmlns:a16="http://schemas.microsoft.com/office/drawing/2014/main" xmlns="" id="{F63A02C1-7887-4A70-8314-88646158E2D7}"/>
              </a:ext>
            </a:extLst>
          </p:cNvPr>
          <p:cNvSpPr txBox="1"/>
          <p:nvPr/>
        </p:nvSpPr>
        <p:spPr>
          <a:xfrm>
            <a:off x="3126105" y="3319397"/>
            <a:ext cx="3889206" cy="461665"/>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2400" b="1" dirty="0">
                <a:latin typeface="微软雅黑" panose="020B0503020204020204" pitchFamily="34" charset="-122"/>
                <a:ea typeface="微软雅黑" panose="020B0503020204020204" pitchFamily="34" charset="-122"/>
              </a:rPr>
              <a:t>第</a:t>
            </a:r>
            <a:r>
              <a:rPr lang="en-US" altLang="zh-CN" sz="2400" b="1" dirty="0">
                <a:latin typeface="微软雅黑" panose="020B0503020204020204" pitchFamily="34" charset="-122"/>
                <a:ea typeface="微软雅黑" panose="020B0503020204020204" pitchFamily="34" charset="-122"/>
              </a:rPr>
              <a:t>3</a:t>
            </a:r>
            <a:r>
              <a:rPr lang="zh-CN" altLang="en-US" sz="2400" b="1" dirty="0">
                <a:latin typeface="微软雅黑" panose="020B0503020204020204" pitchFamily="34" charset="-122"/>
                <a:ea typeface="微软雅黑" panose="020B0503020204020204" pitchFamily="34" charset="-122"/>
              </a:rPr>
              <a:t>章 音乐的种类和主题</a:t>
            </a:r>
          </a:p>
        </p:txBody>
      </p:sp>
    </p:spTree>
    <p:extLst>
      <p:ext uri="{BB962C8B-B14F-4D97-AF65-F5344CB8AC3E}">
        <p14:creationId xmlns:p14="http://schemas.microsoft.com/office/powerpoint/2010/main" val="1027714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18"/>
                                        </p:tgtEl>
                                        <p:attrNameLst>
                                          <p:attrName>ppt_y</p:attrName>
                                        </p:attrNameLst>
                                      </p:cBhvr>
                                      <p:tavLst>
                                        <p:tav tm="0">
                                          <p:val>
                                            <p:strVal val="#ppt_y"/>
                                          </p:val>
                                        </p:tav>
                                        <p:tav tm="100000">
                                          <p:val>
                                            <p:strVal val="#ppt_y"/>
                                          </p:val>
                                        </p:tav>
                                      </p:tavLst>
                                    </p:anim>
                                    <p:anim calcmode="lin" valueType="num">
                                      <p:cBhvr>
                                        <p:cTn id="15"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18"/>
                                        </p:tgtEl>
                                      </p:cBhvr>
                                    </p:animEffect>
                                  </p:childTnLst>
                                </p:cTn>
                              </p:par>
                              <p:par>
                                <p:cTn id="18" presetID="41" presetClass="entr" presetSubtype="0" fill="hold" grpId="0" nodeType="withEffect">
                                  <p:stCondLst>
                                    <p:cond delay="0"/>
                                  </p:stCondLst>
                                  <p:iterate type="lt">
                                    <p:tmPct val="10000"/>
                                  </p:iterate>
                                  <p:childTnLst>
                                    <p:set>
                                      <p:cBhvr>
                                        <p:cTn id="19" dur="1" fill="hold">
                                          <p:stCondLst>
                                            <p:cond delay="0"/>
                                          </p:stCondLst>
                                        </p:cTn>
                                        <p:tgtEl>
                                          <p:spTgt spid="19"/>
                                        </p:tgtEl>
                                        <p:attrNameLst>
                                          <p:attrName>style.visibility</p:attrName>
                                        </p:attrNameLst>
                                      </p:cBhvr>
                                      <p:to>
                                        <p:strVal val="visible"/>
                                      </p:to>
                                    </p:set>
                                    <p:anim calcmode="lin" valueType="num">
                                      <p:cBhvr>
                                        <p:cTn id="20"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9"/>
                                        </p:tgtEl>
                                        <p:attrNameLst>
                                          <p:attrName>ppt_y</p:attrName>
                                        </p:attrNameLst>
                                      </p:cBhvr>
                                      <p:tavLst>
                                        <p:tav tm="0">
                                          <p:val>
                                            <p:strVal val="#ppt_y"/>
                                          </p:val>
                                        </p:tav>
                                        <p:tav tm="100000">
                                          <p:val>
                                            <p:strVal val="#ppt_y"/>
                                          </p:val>
                                        </p:tav>
                                      </p:tavLst>
                                    </p:anim>
                                    <p:anim calcmode="lin" valueType="num">
                                      <p:cBhvr>
                                        <p:cTn id="22"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19"/>
                                        </p:tgtEl>
                                      </p:cBhvr>
                                    </p:animEffect>
                                  </p:childTnLst>
                                </p:cTn>
                              </p:par>
                            </p:childTnLst>
                          </p:cTn>
                        </p:par>
                        <p:par>
                          <p:cTn id="25" fill="hold">
                            <p:stCondLst>
                              <p:cond delay="1850"/>
                            </p:stCondLst>
                            <p:childTnLst>
                              <p:par>
                                <p:cTn id="26" presetID="1" presetClass="entr" presetSubtype="0"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childTnLst>
                                </p:cTn>
                              </p:par>
                            </p:childTnLst>
                          </p:cTn>
                        </p:par>
                        <p:par>
                          <p:cTn id="28" fill="hold">
                            <p:stCondLst>
                              <p:cond delay="1850"/>
                            </p:stCondLst>
                            <p:childTnLst>
                              <p:par>
                                <p:cTn id="29" presetID="1" presetClass="entr" presetSubtype="0"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par>
                          <p:cTn id="31" fill="hold">
                            <p:stCondLst>
                              <p:cond delay="1850"/>
                            </p:stCondLst>
                            <p:childTnLst>
                              <p:par>
                                <p:cTn id="32" presetID="1" presetClass="entr" presetSubtype="0"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childTnLst>
                                </p:cTn>
                              </p:par>
                            </p:childTnLst>
                          </p:cTn>
                        </p:par>
                        <p:par>
                          <p:cTn id="34" fill="hold">
                            <p:stCondLst>
                              <p:cond delay="1850"/>
                            </p:stCondLst>
                            <p:childTnLst>
                              <p:par>
                                <p:cTn id="35" presetID="1" presetClass="entr" presetSubtype="0"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childTnLst>
                                </p:cTn>
                              </p:par>
                            </p:childTnLst>
                          </p:cTn>
                        </p:par>
                        <p:par>
                          <p:cTn id="37" fill="hold">
                            <p:stCondLst>
                              <p:cond delay="1850"/>
                            </p:stCondLst>
                            <p:childTnLst>
                              <p:par>
                                <p:cTn id="38" presetID="1" presetClass="entr" presetSubtype="0"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childTnLst>
                                </p:cTn>
                              </p:par>
                            </p:childTnLst>
                          </p:cTn>
                        </p:par>
                        <p:par>
                          <p:cTn id="40" fill="hold">
                            <p:stCondLst>
                              <p:cond delay="1850"/>
                            </p:stCondLst>
                            <p:childTnLst>
                              <p:par>
                                <p:cTn id="41" presetID="1" presetClass="entr" presetSubtype="0"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childTnLst>
                          </p:cTn>
                        </p:par>
                        <p:par>
                          <p:cTn id="43" fill="hold">
                            <p:stCondLst>
                              <p:cond delay="1850"/>
                            </p:stCondLst>
                            <p:childTnLst>
                              <p:par>
                                <p:cTn id="44" presetID="1" presetClass="entr" presetSubtype="0"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childTnLst>
                                </p:cTn>
                              </p:par>
                            </p:childTnLst>
                          </p:cTn>
                        </p:par>
                        <p:par>
                          <p:cTn id="46" fill="hold">
                            <p:stCondLst>
                              <p:cond delay="1850"/>
                            </p:stCondLst>
                            <p:childTnLst>
                              <p:par>
                                <p:cTn id="47" presetID="1" presetClass="entr" presetSubtype="0"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utoUpdateAnimBg="0"/>
      <p:bldP spid="19" grpId="0" autoUpdateAnimBg="0"/>
      <p:bldP spid="4" grpId="0"/>
      <p:bldP spid="11" grpId="0"/>
      <p:bldP spid="14" grpId="0"/>
      <p:bldP spid="15" grpId="0"/>
      <p:bldP spid="16" grpId="0"/>
      <p:bldP spid="17" grpId="0"/>
      <p:bldP spid="2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9B0B826-9063-4469-89B5-E3A7C59FD2BC}"/>
              </a:ext>
            </a:extLst>
          </p:cNvPr>
          <p:cNvSpPr>
            <a:spLocks noGrp="1"/>
          </p:cNvSpPr>
          <p:nvPr>
            <p:ph type="title"/>
          </p:nvPr>
        </p:nvSpPr>
        <p:spPr>
          <a:xfrm>
            <a:off x="838200" y="475493"/>
            <a:ext cx="10832024" cy="1704676"/>
          </a:xfrm>
        </p:spPr>
        <p:txBody>
          <a:bodyPr>
            <a:normAutofit/>
          </a:bodyPr>
          <a:lstStyle/>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九连音、十连音、十一连音</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九连音、十连音、十一连音用均分的九部分、十部分、十一部分来代替基本划分的八部分，称为九连音、十连音、十一连音。九连音、十连音、十一连音用“</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来标记。</a:t>
            </a:r>
          </a:p>
        </p:txBody>
      </p:sp>
      <p:pic>
        <p:nvPicPr>
          <p:cNvPr id="3" name="图片 2">
            <a:extLst>
              <a:ext uri="{FF2B5EF4-FFF2-40B4-BE49-F238E27FC236}">
                <a16:creationId xmlns:a16="http://schemas.microsoft.com/office/drawing/2014/main" xmlns="" id="{394F5B2C-83E0-49EB-91BB-47D34AE954AE}"/>
              </a:ext>
            </a:extLst>
          </p:cNvPr>
          <p:cNvPicPr>
            <a:picLocks noChangeAspect="1"/>
          </p:cNvPicPr>
          <p:nvPr/>
        </p:nvPicPr>
        <p:blipFill>
          <a:blip r:embed="rId2"/>
          <a:stretch>
            <a:fillRect/>
          </a:stretch>
        </p:blipFill>
        <p:spPr>
          <a:xfrm>
            <a:off x="2973840" y="2027879"/>
            <a:ext cx="5957426" cy="1264104"/>
          </a:xfrm>
          <a:prstGeom prst="rect">
            <a:avLst/>
          </a:prstGeom>
        </p:spPr>
      </p:pic>
      <p:sp>
        <p:nvSpPr>
          <p:cNvPr id="4" name="标题 1">
            <a:extLst>
              <a:ext uri="{FF2B5EF4-FFF2-40B4-BE49-F238E27FC236}">
                <a16:creationId xmlns:a16="http://schemas.microsoft.com/office/drawing/2014/main" xmlns="" id="{5AE88C33-C7B9-43DA-8D8B-66710350E1D3}"/>
              </a:ext>
            </a:extLst>
          </p:cNvPr>
          <p:cNvSpPr txBox="1">
            <a:spLocks/>
          </p:cNvSpPr>
          <p:nvPr/>
        </p:nvSpPr>
        <p:spPr>
          <a:xfrm>
            <a:off x="694753" y="3311356"/>
            <a:ext cx="10515600" cy="2074438"/>
          </a:xfrm>
          <a:prstGeom prst="rect">
            <a:avLst/>
          </a:prstGeom>
        </p:spPr>
        <p:txBody>
          <a:bodyPr vert="horz" lIns="91440" tIns="45720" rIns="91440" bIns="45720" rtlCol="0" anchor="t">
            <a:normAutofit/>
          </a:bodyPr>
          <a:lstStyle>
            <a:lvl1pPr algn="l" defTabSz="914400" rtl="0" eaLnBrk="1" latinLnBrk="0" hangingPunct="1">
              <a:lnSpc>
                <a:spcPct val="120000"/>
              </a:lnSpc>
              <a:spcBef>
                <a:spcPct val="0"/>
              </a:spcBef>
              <a:buNone/>
              <a:defRPr sz="2000" kern="1200">
                <a:solidFill>
                  <a:schemeClr val="tx1"/>
                </a:solidFill>
                <a:latin typeface="微软雅黑" panose="020B0503020204020204" pitchFamily="34" charset="-122"/>
                <a:ea typeface="微软雅黑" panose="020B0503020204020204" pitchFamily="34" charset="-122"/>
                <a:cs typeface="+mj-cs"/>
              </a:defRPr>
            </a:lvl1pPr>
          </a:lstStyle>
          <a:p>
            <a:r>
              <a:rPr lang="en-US" altLang="zh-CN" b="1" dirty="0"/>
              <a:t>4.</a:t>
            </a:r>
            <a:r>
              <a:rPr lang="zh-CN" altLang="zh-CN" b="1" dirty="0"/>
              <a:t>二连音、四连音</a:t>
            </a:r>
          </a:p>
          <a:p>
            <a:r>
              <a:rPr lang="en-US" altLang="zh-CN" dirty="0"/>
              <a:t>       </a:t>
            </a:r>
            <a:r>
              <a:rPr lang="zh-CN" altLang="zh-CN" dirty="0"/>
              <a:t>二连音、四连音用均分的两部分来代替附点音符基本划分的三部分叫作二连音；用均分的四部分来代替附点音符基本划分的三部分，叫作四连音。二连音用“</a:t>
            </a:r>
            <a:r>
              <a:rPr lang="en-US" altLang="zh-CN" dirty="0"/>
              <a:t>        </a:t>
            </a:r>
            <a:r>
              <a:rPr lang="zh-CN" altLang="zh-CN" dirty="0"/>
              <a:t>”来标记，四连音用“</a:t>
            </a:r>
            <a:r>
              <a:rPr lang="en-US" altLang="zh-CN" dirty="0"/>
              <a:t>        </a:t>
            </a:r>
            <a:r>
              <a:rPr lang="zh-CN" altLang="zh-CN" dirty="0"/>
              <a:t>”来标记。</a:t>
            </a:r>
          </a:p>
          <a:p>
            <a:endParaRPr lang="zh-CN" altLang="en-US" dirty="0"/>
          </a:p>
        </p:txBody>
      </p:sp>
      <p:pic>
        <p:nvPicPr>
          <p:cNvPr id="5" name="图片 4">
            <a:extLst>
              <a:ext uri="{FF2B5EF4-FFF2-40B4-BE49-F238E27FC236}">
                <a16:creationId xmlns:a16="http://schemas.microsoft.com/office/drawing/2014/main" xmlns="" id="{37999CA5-1C18-4F4D-86C0-3E18F4EC6572}"/>
              </a:ext>
            </a:extLst>
          </p:cNvPr>
          <p:cNvPicPr>
            <a:picLocks noChangeAspect="1"/>
          </p:cNvPicPr>
          <p:nvPr/>
        </p:nvPicPr>
        <p:blipFill>
          <a:blip r:embed="rId3"/>
          <a:stretch>
            <a:fillRect/>
          </a:stretch>
        </p:blipFill>
        <p:spPr>
          <a:xfrm>
            <a:off x="2676525" y="4716414"/>
            <a:ext cx="6838950" cy="1600200"/>
          </a:xfrm>
          <a:prstGeom prst="rect">
            <a:avLst/>
          </a:prstGeom>
        </p:spPr>
      </p:pic>
      <p:pic>
        <p:nvPicPr>
          <p:cNvPr id="6" name="图片 5">
            <a:extLst>
              <a:ext uri="{FF2B5EF4-FFF2-40B4-BE49-F238E27FC236}">
                <a16:creationId xmlns:a16="http://schemas.microsoft.com/office/drawing/2014/main" xmlns="" id="{E0627B9E-5CF9-4170-856D-AA2AF0DF8A9B}"/>
              </a:ext>
            </a:extLst>
          </p:cNvPr>
          <p:cNvPicPr>
            <a:picLocks noChangeAspect="1"/>
          </p:cNvPicPr>
          <p:nvPr/>
        </p:nvPicPr>
        <p:blipFill>
          <a:blip r:embed="rId4"/>
          <a:stretch>
            <a:fillRect/>
          </a:stretch>
        </p:blipFill>
        <p:spPr>
          <a:xfrm>
            <a:off x="8759895" y="4119976"/>
            <a:ext cx="466725" cy="228600"/>
          </a:xfrm>
          <a:prstGeom prst="rect">
            <a:avLst/>
          </a:prstGeom>
        </p:spPr>
      </p:pic>
      <p:pic>
        <p:nvPicPr>
          <p:cNvPr id="7" name="图片 6">
            <a:extLst>
              <a:ext uri="{FF2B5EF4-FFF2-40B4-BE49-F238E27FC236}">
                <a16:creationId xmlns:a16="http://schemas.microsoft.com/office/drawing/2014/main" xmlns="" id="{27460F33-5C6A-42C3-9C76-88E1F2CE4DD4}"/>
              </a:ext>
            </a:extLst>
          </p:cNvPr>
          <p:cNvPicPr>
            <a:picLocks noChangeAspect="1"/>
          </p:cNvPicPr>
          <p:nvPr/>
        </p:nvPicPr>
        <p:blipFill>
          <a:blip r:embed="rId5"/>
          <a:stretch>
            <a:fillRect/>
          </a:stretch>
        </p:blipFill>
        <p:spPr>
          <a:xfrm>
            <a:off x="1583448" y="4485721"/>
            <a:ext cx="514350" cy="200025"/>
          </a:xfrm>
          <a:prstGeom prst="rect">
            <a:avLst/>
          </a:prstGeom>
        </p:spPr>
      </p:pic>
      <p:pic>
        <p:nvPicPr>
          <p:cNvPr id="8" name="图片 7">
            <a:extLst>
              <a:ext uri="{FF2B5EF4-FFF2-40B4-BE49-F238E27FC236}">
                <a16:creationId xmlns:a16="http://schemas.microsoft.com/office/drawing/2014/main" xmlns="" id="{473174BF-6834-46E0-AF74-908E70275862}"/>
              </a:ext>
            </a:extLst>
          </p:cNvPr>
          <p:cNvPicPr>
            <a:picLocks noChangeAspect="1"/>
          </p:cNvPicPr>
          <p:nvPr/>
        </p:nvPicPr>
        <p:blipFill>
          <a:blip r:embed="rId6"/>
          <a:stretch>
            <a:fillRect/>
          </a:stretch>
        </p:blipFill>
        <p:spPr>
          <a:xfrm>
            <a:off x="8236020" y="1314158"/>
            <a:ext cx="523875" cy="161925"/>
          </a:xfrm>
          <a:prstGeom prst="rect">
            <a:avLst/>
          </a:prstGeom>
        </p:spPr>
      </p:pic>
      <p:pic>
        <p:nvPicPr>
          <p:cNvPr id="9" name="图片 8">
            <a:extLst>
              <a:ext uri="{FF2B5EF4-FFF2-40B4-BE49-F238E27FC236}">
                <a16:creationId xmlns:a16="http://schemas.microsoft.com/office/drawing/2014/main" xmlns="" id="{44353F91-774F-4C6A-AED1-3374F07A6B5C}"/>
              </a:ext>
            </a:extLst>
          </p:cNvPr>
          <p:cNvPicPr>
            <a:picLocks noChangeAspect="1"/>
          </p:cNvPicPr>
          <p:nvPr/>
        </p:nvPicPr>
        <p:blipFill>
          <a:blip r:embed="rId7"/>
          <a:stretch>
            <a:fillRect/>
          </a:stretch>
        </p:blipFill>
        <p:spPr>
          <a:xfrm>
            <a:off x="9267825" y="1281706"/>
            <a:ext cx="495300" cy="190500"/>
          </a:xfrm>
          <a:prstGeom prst="rect">
            <a:avLst/>
          </a:prstGeom>
        </p:spPr>
      </p:pic>
      <p:pic>
        <p:nvPicPr>
          <p:cNvPr id="10" name="图片 9">
            <a:extLst>
              <a:ext uri="{FF2B5EF4-FFF2-40B4-BE49-F238E27FC236}">
                <a16:creationId xmlns:a16="http://schemas.microsoft.com/office/drawing/2014/main" xmlns="" id="{03F4B3AF-76C0-4591-827B-9F4A03C2A3D3}"/>
              </a:ext>
            </a:extLst>
          </p:cNvPr>
          <p:cNvPicPr>
            <a:picLocks noChangeAspect="1"/>
          </p:cNvPicPr>
          <p:nvPr/>
        </p:nvPicPr>
        <p:blipFill>
          <a:blip r:embed="rId8"/>
          <a:stretch>
            <a:fillRect/>
          </a:stretch>
        </p:blipFill>
        <p:spPr>
          <a:xfrm>
            <a:off x="10078177" y="1352617"/>
            <a:ext cx="457200" cy="161925"/>
          </a:xfrm>
          <a:prstGeom prst="rect">
            <a:avLst/>
          </a:prstGeom>
        </p:spPr>
      </p:pic>
    </p:spTree>
    <p:extLst>
      <p:ext uri="{BB962C8B-B14F-4D97-AF65-F5344CB8AC3E}">
        <p14:creationId xmlns:p14="http://schemas.microsoft.com/office/powerpoint/2010/main" val="38659297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2B6443B-8641-45ED-8998-BE039FC792FE}"/>
              </a:ext>
            </a:extLst>
          </p:cNvPr>
          <p:cNvSpPr>
            <a:spLocks noGrp="1"/>
          </p:cNvSpPr>
          <p:nvPr>
            <p:ph type="title"/>
          </p:nvPr>
        </p:nvSpPr>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2.2.3</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延长音值的符号</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乐谱中除使用音符和休止符外，还使用延长音符和休止符时值的记号。</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附点</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附点即音符或休止符或边的小圆点，如“·”。其作用是增长前面音符或休止符原有时值的一半。</a:t>
            </a:r>
          </a:p>
          <a:p>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pic>
        <p:nvPicPr>
          <p:cNvPr id="3" name="图片 2">
            <a:extLst>
              <a:ext uri="{FF2B5EF4-FFF2-40B4-BE49-F238E27FC236}">
                <a16:creationId xmlns:a16="http://schemas.microsoft.com/office/drawing/2014/main" xmlns="" id="{2EB58061-267B-41B6-AD93-6CEFADA1D616}"/>
              </a:ext>
            </a:extLst>
          </p:cNvPr>
          <p:cNvPicPr>
            <a:picLocks noChangeAspect="1"/>
          </p:cNvPicPr>
          <p:nvPr/>
        </p:nvPicPr>
        <p:blipFill>
          <a:blip r:embed="rId2"/>
          <a:stretch>
            <a:fillRect/>
          </a:stretch>
        </p:blipFill>
        <p:spPr>
          <a:xfrm>
            <a:off x="4314017" y="2357113"/>
            <a:ext cx="2076450" cy="1647825"/>
          </a:xfrm>
          <a:prstGeom prst="rect">
            <a:avLst/>
          </a:prstGeom>
        </p:spPr>
      </p:pic>
      <p:pic>
        <p:nvPicPr>
          <p:cNvPr id="4" name="图片 3">
            <a:extLst>
              <a:ext uri="{FF2B5EF4-FFF2-40B4-BE49-F238E27FC236}">
                <a16:creationId xmlns:a16="http://schemas.microsoft.com/office/drawing/2014/main" xmlns="" id="{CE88B921-B825-4494-8706-C2C768F5689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22360" y="4148494"/>
            <a:ext cx="8875524" cy="2033646"/>
          </a:xfrm>
          <a:prstGeom prst="rect">
            <a:avLst/>
          </a:prstGeom>
        </p:spPr>
      </p:pic>
      <p:sp>
        <p:nvSpPr>
          <p:cNvPr id="5" name="文本框 4">
            <a:extLst>
              <a:ext uri="{FF2B5EF4-FFF2-40B4-BE49-F238E27FC236}">
                <a16:creationId xmlns:a16="http://schemas.microsoft.com/office/drawing/2014/main" xmlns="" id="{71545688-7454-417D-9A99-B4812FC57DF5}"/>
              </a:ext>
            </a:extLst>
          </p:cNvPr>
          <p:cNvSpPr txBox="1"/>
          <p:nvPr/>
        </p:nvSpPr>
        <p:spPr>
          <a:xfrm>
            <a:off x="526282" y="4449095"/>
            <a:ext cx="553998" cy="1432443"/>
          </a:xfrm>
          <a:prstGeom prst="rect">
            <a:avLst/>
          </a:prstGeom>
          <a:solidFill>
            <a:schemeClr val="accent1">
              <a:lumMod val="40000"/>
              <a:lumOff val="60000"/>
            </a:schemeClr>
          </a:solidFill>
        </p:spPr>
        <p:txBody>
          <a:bodyPr vert="eaVert" wrap="none" rtlCol="0">
            <a:spAutoFit/>
          </a:bodyPr>
          <a:lstStyle/>
          <a:p>
            <a:r>
              <a:rPr lang="zh-CN" altLang="en-US" sz="2400" dirty="0">
                <a:latin typeface="华文行楷" panose="02010800040101010101" pitchFamily="2" charset="-122"/>
                <a:ea typeface="华文行楷" panose="02010800040101010101" pitchFamily="2" charset="-122"/>
              </a:rPr>
              <a:t>湖北民歌</a:t>
            </a:r>
          </a:p>
        </p:txBody>
      </p:sp>
    </p:spTree>
    <p:extLst>
      <p:ext uri="{BB962C8B-B14F-4D97-AF65-F5344CB8AC3E}">
        <p14:creationId xmlns:p14="http://schemas.microsoft.com/office/powerpoint/2010/main" val="33948477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E412B1B-4DE1-4EB6-A66F-FCC07A1040FF}"/>
              </a:ext>
            </a:extLst>
          </p:cNvPr>
          <p:cNvSpPr>
            <a:spLocks noGrp="1"/>
          </p:cNvSpPr>
          <p:nvPr>
            <p:ph type="title"/>
          </p:nvPr>
        </p:nvSpPr>
        <p:spPr>
          <a:xfrm>
            <a:off x="838200" y="675861"/>
            <a:ext cx="10515600" cy="1812102"/>
          </a:xfrm>
        </p:spPr>
        <p:txBody>
          <a:bodyPr/>
          <a:lstStyle/>
          <a:p>
            <a:r>
              <a:rPr lang="en-US" altLang="zh-CN" b="1" dirty="0"/>
              <a:t>2.</a:t>
            </a:r>
            <a:r>
              <a:rPr lang="zh-CN" altLang="zh-CN" b="1" dirty="0"/>
              <a:t>复附点</a:t>
            </a:r>
            <a:br>
              <a:rPr lang="zh-CN" altLang="zh-CN" b="1" dirty="0"/>
            </a:br>
            <a:r>
              <a:rPr lang="en-US" altLang="zh-CN" dirty="0"/>
              <a:t>       </a:t>
            </a:r>
            <a:r>
              <a:rPr lang="zh-CN" altLang="zh-CN" dirty="0"/>
              <a:t>音符或休止符后面有两个附点的，称复附点音符或复附点休止符。第二个附点是第一个附点时值的一半。</a:t>
            </a:r>
            <a:br>
              <a:rPr lang="zh-CN" altLang="zh-CN" dirty="0"/>
            </a:br>
            <a:endParaRPr lang="zh-CN" altLang="en-US" dirty="0"/>
          </a:p>
        </p:txBody>
      </p:sp>
      <p:pic>
        <p:nvPicPr>
          <p:cNvPr id="3" name="图片 2">
            <a:extLst>
              <a:ext uri="{FF2B5EF4-FFF2-40B4-BE49-F238E27FC236}">
                <a16:creationId xmlns:a16="http://schemas.microsoft.com/office/drawing/2014/main" xmlns="" id="{06A29B61-50D3-41D4-8BF0-AE0F852C6965}"/>
              </a:ext>
            </a:extLst>
          </p:cNvPr>
          <p:cNvPicPr>
            <a:picLocks noChangeAspect="1"/>
          </p:cNvPicPr>
          <p:nvPr/>
        </p:nvPicPr>
        <p:blipFill>
          <a:blip r:embed="rId2"/>
          <a:stretch>
            <a:fillRect/>
          </a:stretch>
        </p:blipFill>
        <p:spPr>
          <a:xfrm>
            <a:off x="3209925" y="1859312"/>
            <a:ext cx="5772150" cy="628650"/>
          </a:xfrm>
          <a:prstGeom prst="rect">
            <a:avLst/>
          </a:prstGeom>
        </p:spPr>
      </p:pic>
      <p:sp>
        <p:nvSpPr>
          <p:cNvPr id="4" name="文本框 3">
            <a:extLst>
              <a:ext uri="{FF2B5EF4-FFF2-40B4-BE49-F238E27FC236}">
                <a16:creationId xmlns:a16="http://schemas.microsoft.com/office/drawing/2014/main" xmlns="" id="{B9E97311-7179-491A-A8D3-01DCE88E575F}"/>
              </a:ext>
            </a:extLst>
          </p:cNvPr>
          <p:cNvSpPr txBox="1"/>
          <p:nvPr/>
        </p:nvSpPr>
        <p:spPr>
          <a:xfrm>
            <a:off x="838200" y="3071248"/>
            <a:ext cx="5322291" cy="1200329"/>
          </a:xfrm>
          <a:prstGeom prst="rect">
            <a:avLst/>
          </a:prstGeom>
          <a:noFill/>
        </p:spPr>
        <p:txBody>
          <a:bodyPr wrap="none" rtlCol="0">
            <a:spAutoFit/>
          </a:bodyPr>
          <a:lstStyle/>
          <a:p>
            <a:pPr>
              <a:lnSpc>
                <a:spcPct val="120000"/>
              </a:lnSpc>
            </a:pPr>
            <a:r>
              <a:rPr lang="zh-CN" altLang="en-US" sz="2000" dirty="0">
                <a:latin typeface="微软雅黑" panose="020B0503020204020204" pitchFamily="34" charset="-122"/>
                <a:ea typeface="微软雅黑" panose="020B0503020204020204" pitchFamily="34" charset="-122"/>
              </a:rPr>
              <a:t>五线谱上附点的记写</a:t>
            </a:r>
            <a:r>
              <a:rPr lang="en-US" altLang="zh-CN" sz="2000" dirty="0">
                <a:latin typeface="微软雅黑" panose="020B0503020204020204" pitchFamily="34" charset="-122"/>
                <a:ea typeface="微软雅黑" panose="020B0503020204020204" pitchFamily="34" charset="-122"/>
              </a:rPr>
              <a:t>:</a:t>
            </a:r>
          </a:p>
          <a:p>
            <a:pPr>
              <a:lnSpc>
                <a:spcPct val="120000"/>
              </a:lnSpc>
            </a:pPr>
            <a:r>
              <a:rPr lang="en-US" altLang="zh-CN" sz="2000" dirty="0">
                <a:latin typeface="微软雅黑" panose="020B0503020204020204" pitchFamily="34" charset="-122"/>
                <a:ea typeface="微软雅黑" panose="020B0503020204020204" pitchFamily="34" charset="-122"/>
              </a:rPr>
              <a:t> ( </a:t>
            </a:r>
            <a:r>
              <a:rPr lang="zh-CN" altLang="en-US" sz="2000" dirty="0">
                <a:latin typeface="微软雅黑" panose="020B0503020204020204" pitchFamily="34" charset="-122"/>
                <a:ea typeface="微软雅黑" panose="020B0503020204020204" pitchFamily="34" charset="-122"/>
              </a:rPr>
              <a:t>１</a:t>
            </a:r>
            <a:r>
              <a:rPr lang="en-US" altLang="zh-CN" sz="2000" dirty="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符点在间内</a:t>
            </a:r>
            <a:r>
              <a:rPr lang="en-US" altLang="zh-CN" sz="2000" dirty="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附点记写在符头右边的间内</a:t>
            </a:r>
            <a:r>
              <a:rPr lang="en-US" altLang="zh-CN" sz="2000" dirty="0">
                <a:latin typeface="微软雅黑" panose="020B0503020204020204" pitchFamily="34" charset="-122"/>
                <a:ea typeface="微软雅黑" panose="020B0503020204020204" pitchFamily="34" charset="-122"/>
              </a:rPr>
              <a:t>; </a:t>
            </a:r>
          </a:p>
          <a:p>
            <a:pPr>
              <a:lnSpc>
                <a:spcPct val="120000"/>
              </a:lnSpc>
            </a:pPr>
            <a:r>
              <a:rPr lang="en-US" altLang="zh-CN" sz="2000" dirty="0">
                <a:latin typeface="微软雅黑" panose="020B0503020204020204" pitchFamily="34" charset="-122"/>
                <a:ea typeface="微软雅黑" panose="020B0503020204020204" pitchFamily="34" charset="-122"/>
              </a:rPr>
              <a:t>( </a:t>
            </a:r>
            <a:r>
              <a:rPr lang="zh-CN" altLang="en-US" sz="2000" dirty="0">
                <a:latin typeface="微软雅黑" panose="020B0503020204020204" pitchFamily="34" charset="-122"/>
                <a:ea typeface="微软雅黑" panose="020B0503020204020204" pitchFamily="34" charset="-122"/>
              </a:rPr>
              <a:t>２</a:t>
            </a:r>
            <a:r>
              <a:rPr lang="en-US" altLang="zh-CN" sz="2000" dirty="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符头在线上</a:t>
            </a:r>
            <a:r>
              <a:rPr lang="en-US" altLang="zh-CN" sz="2000" dirty="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附点记写在符头上方的间内</a:t>
            </a:r>
            <a:r>
              <a:rPr lang="en-US" altLang="zh-CN" sz="2000" dirty="0">
                <a:latin typeface="微软雅黑" panose="020B0503020204020204" pitchFamily="34" charset="-122"/>
                <a:ea typeface="微软雅黑" panose="020B0503020204020204" pitchFamily="34" charset="-122"/>
              </a:rPr>
              <a:t>.</a:t>
            </a:r>
          </a:p>
        </p:txBody>
      </p:sp>
      <p:pic>
        <p:nvPicPr>
          <p:cNvPr id="5" name="图片 4">
            <a:extLst>
              <a:ext uri="{FF2B5EF4-FFF2-40B4-BE49-F238E27FC236}">
                <a16:creationId xmlns:a16="http://schemas.microsoft.com/office/drawing/2014/main" xmlns="" id="{86ABB6B4-8E92-42BD-8D70-BF4144259078}"/>
              </a:ext>
            </a:extLst>
          </p:cNvPr>
          <p:cNvPicPr>
            <a:picLocks noChangeAspect="1"/>
          </p:cNvPicPr>
          <p:nvPr/>
        </p:nvPicPr>
        <p:blipFill>
          <a:blip r:embed="rId3"/>
          <a:stretch>
            <a:fillRect/>
          </a:stretch>
        </p:blipFill>
        <p:spPr>
          <a:xfrm>
            <a:off x="838200" y="4854862"/>
            <a:ext cx="9829800" cy="971550"/>
          </a:xfrm>
          <a:prstGeom prst="rect">
            <a:avLst/>
          </a:prstGeom>
        </p:spPr>
      </p:pic>
    </p:spTree>
    <p:extLst>
      <p:ext uri="{BB962C8B-B14F-4D97-AF65-F5344CB8AC3E}">
        <p14:creationId xmlns:p14="http://schemas.microsoft.com/office/powerpoint/2010/main" val="7051995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0CFA34F-C49B-43EF-BAA4-D60F1BB2F9ED}"/>
              </a:ext>
            </a:extLst>
          </p:cNvPr>
          <p:cNvSpPr>
            <a:spLocks noGrp="1"/>
          </p:cNvSpPr>
          <p:nvPr>
            <p:ph type="title"/>
          </p:nvPr>
        </p:nvSpPr>
        <p:spPr/>
        <p:txBody>
          <a:bodyPr/>
          <a:lstStyle/>
          <a:p>
            <a:r>
              <a:rPr lang="en-US" altLang="zh-CN" b="1" dirty="0"/>
              <a:t>3.</a:t>
            </a:r>
            <a:r>
              <a:rPr lang="zh-CN" altLang="zh-CN" b="1" dirty="0"/>
              <a:t>延音线</a:t>
            </a:r>
            <a:br>
              <a:rPr lang="zh-CN" altLang="zh-CN" b="1" dirty="0"/>
            </a:br>
            <a:r>
              <a:rPr lang="en-US" altLang="zh-CN" dirty="0"/>
              <a:t>       </a:t>
            </a:r>
            <a:r>
              <a:rPr lang="zh-CN" altLang="zh-CN" dirty="0"/>
              <a:t>延音线“</a:t>
            </a:r>
            <a:r>
              <a:rPr lang="en-US" altLang="zh-CN" dirty="0"/>
              <a:t>	      </a:t>
            </a:r>
            <a:r>
              <a:rPr lang="zh-CN" altLang="zh-CN" dirty="0"/>
              <a:t>”连接两个音高相同的音，唱</a:t>
            </a:r>
            <a:r>
              <a:rPr lang="en-US" altLang="zh-CN" dirty="0"/>
              <a:t>(</a:t>
            </a:r>
            <a:r>
              <a:rPr lang="zh-CN" altLang="zh-CN" dirty="0"/>
              <a:t>奏</a:t>
            </a:r>
            <a:r>
              <a:rPr lang="en-US" altLang="zh-CN" dirty="0"/>
              <a:t>)</a:t>
            </a:r>
            <a:r>
              <a:rPr lang="zh-CN" altLang="zh-CN" dirty="0"/>
              <a:t>成一个音，其时值为两音时值之和。</a:t>
            </a:r>
            <a:endParaRPr lang="zh-CN" altLang="en-US" dirty="0"/>
          </a:p>
        </p:txBody>
      </p:sp>
      <p:pic>
        <p:nvPicPr>
          <p:cNvPr id="3" name="图片 2">
            <a:extLst>
              <a:ext uri="{FF2B5EF4-FFF2-40B4-BE49-F238E27FC236}">
                <a16:creationId xmlns:a16="http://schemas.microsoft.com/office/drawing/2014/main" xmlns="" id="{F246AEB2-2084-439B-A2DA-6337571C190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47713" y="2162175"/>
            <a:ext cx="9767888" cy="2313676"/>
          </a:xfrm>
          <a:prstGeom prst="rect">
            <a:avLst/>
          </a:prstGeom>
        </p:spPr>
      </p:pic>
      <p:sp>
        <p:nvSpPr>
          <p:cNvPr id="4" name="任意多边形: 形状 3">
            <a:extLst>
              <a:ext uri="{FF2B5EF4-FFF2-40B4-BE49-F238E27FC236}">
                <a16:creationId xmlns:a16="http://schemas.microsoft.com/office/drawing/2014/main" xmlns="" id="{FDF7E6CF-970D-4554-BBF1-D94B31415CE2}"/>
              </a:ext>
            </a:extLst>
          </p:cNvPr>
          <p:cNvSpPr/>
          <p:nvPr/>
        </p:nvSpPr>
        <p:spPr>
          <a:xfrm>
            <a:off x="2582241" y="1146549"/>
            <a:ext cx="460218" cy="83736"/>
          </a:xfrm>
          <a:custGeom>
            <a:avLst/>
            <a:gdLst>
              <a:gd name="connsiteX0" fmla="*/ 0 w 371960"/>
              <a:gd name="connsiteY0" fmla="*/ 139485 h 139485"/>
              <a:gd name="connsiteX1" fmla="*/ 232475 w 371960"/>
              <a:gd name="connsiteY1" fmla="*/ 0 h 139485"/>
              <a:gd name="connsiteX2" fmla="*/ 371960 w 371960"/>
              <a:gd name="connsiteY2" fmla="*/ 139485 h 139485"/>
              <a:gd name="connsiteX3" fmla="*/ 371960 w 371960"/>
              <a:gd name="connsiteY3" fmla="*/ 139485 h 139485"/>
            </a:gdLst>
            <a:ahLst/>
            <a:cxnLst>
              <a:cxn ang="0">
                <a:pos x="connsiteX0" y="connsiteY0"/>
              </a:cxn>
              <a:cxn ang="0">
                <a:pos x="connsiteX1" y="connsiteY1"/>
              </a:cxn>
              <a:cxn ang="0">
                <a:pos x="connsiteX2" y="connsiteY2"/>
              </a:cxn>
              <a:cxn ang="0">
                <a:pos x="connsiteX3" y="connsiteY3"/>
              </a:cxn>
            </a:cxnLst>
            <a:rect l="l" t="t" r="r" b="b"/>
            <a:pathLst>
              <a:path w="371960" h="139485">
                <a:moveTo>
                  <a:pt x="0" y="139485"/>
                </a:moveTo>
                <a:cubicBezTo>
                  <a:pt x="85241" y="69742"/>
                  <a:pt x="170482" y="0"/>
                  <a:pt x="232475" y="0"/>
                </a:cubicBezTo>
                <a:cubicBezTo>
                  <a:pt x="294468" y="0"/>
                  <a:pt x="371960" y="139485"/>
                  <a:pt x="371960" y="139485"/>
                </a:cubicBezTo>
                <a:lnTo>
                  <a:pt x="371960" y="139485"/>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087140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8B44ED4-55BC-4FF1-9867-7386775612E9}"/>
              </a:ext>
            </a:extLst>
          </p:cNvPr>
          <p:cNvSpPr>
            <a:spLocks noGrp="1"/>
          </p:cNvSpPr>
          <p:nvPr>
            <p:ph type="title"/>
          </p:nvPr>
        </p:nvSpPr>
        <p:spPr/>
        <p:txBody>
          <a:bodyPr>
            <a:normAutofit/>
          </a:bodyPr>
          <a:lstStyle/>
          <a:p>
            <a:pPr algn="ctr"/>
            <a:r>
              <a:rPr lang="en-US" altLang="zh-CN" sz="4000" kern="1200" dirty="0">
                <a:solidFill>
                  <a:schemeClr val="tx1"/>
                </a:solidFill>
                <a:effectLst/>
                <a:latin typeface="微软雅黑" panose="020B0503020204020204" pitchFamily="34" charset="-122"/>
                <a:ea typeface="微软雅黑" panose="020B0503020204020204" pitchFamily="34" charset="-122"/>
                <a:cs typeface="+mj-cs"/>
              </a:rPr>
              <a:t>2.3 </a:t>
            </a:r>
            <a:r>
              <a:rPr lang="zh-CN" altLang="zh-CN" sz="4000" kern="1200" dirty="0">
                <a:solidFill>
                  <a:schemeClr val="tx1"/>
                </a:solidFill>
                <a:effectLst/>
                <a:latin typeface="微软雅黑" panose="020B0503020204020204" pitchFamily="34" charset="-122"/>
                <a:ea typeface="微软雅黑" panose="020B0503020204020204" pitchFamily="34" charset="-122"/>
                <a:cs typeface="+mj-cs"/>
              </a:rPr>
              <a:t>节奏与节拍</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节奏与节拍是音乐中不可缺少的重要表现因素，它们对音乐情绪的表达、内容的表现和形象的塑造，都具有重要的意义。认识和掌握好音乐的节奏与节拍是每个学习音乐的人必须具备的知识和能力。</a:t>
            </a:r>
          </a:p>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2.3.1</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小节线 小节段落线终止线</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乐曲中用来划分强弱的单纵线称小节线。它写在强拍的前面，是计算乐句、乐段和乐曲长度的基本单位。两根小节线之间则称为小节。</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在乐段的分界处用粗细相同的双纵线</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段落线</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，其作用是表示音乐到此告一段落。</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在乐曲结束时用一细一粗的双纵线</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终止线</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，其作用是表示音乐到此结束。</a:t>
            </a:r>
          </a:p>
          <a:p>
            <a:endParaRPr lang="zh-CN" altLang="en-US" dirty="0"/>
          </a:p>
        </p:txBody>
      </p:sp>
      <p:pic>
        <p:nvPicPr>
          <p:cNvPr id="3" name="图片 2">
            <a:extLst>
              <a:ext uri="{FF2B5EF4-FFF2-40B4-BE49-F238E27FC236}">
                <a16:creationId xmlns:a16="http://schemas.microsoft.com/office/drawing/2014/main" xmlns="" id="{430958A2-C757-40CB-89B5-934321A087B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45229" y="4549334"/>
            <a:ext cx="7986229" cy="1851628"/>
          </a:xfrm>
          <a:prstGeom prst="rect">
            <a:avLst/>
          </a:prstGeom>
        </p:spPr>
      </p:pic>
    </p:spTree>
    <p:extLst>
      <p:ext uri="{BB962C8B-B14F-4D97-AF65-F5344CB8AC3E}">
        <p14:creationId xmlns:p14="http://schemas.microsoft.com/office/powerpoint/2010/main" val="29571798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B1A1812-F788-4BED-8306-DDD3F39FB5C6}"/>
              </a:ext>
            </a:extLst>
          </p:cNvPr>
          <p:cNvSpPr>
            <a:spLocks noGrp="1"/>
          </p:cNvSpPr>
          <p:nvPr>
            <p:ph type="title"/>
          </p:nvPr>
        </p:nvSpPr>
        <p:spPr>
          <a:xfrm>
            <a:off x="838200" y="675860"/>
            <a:ext cx="10515600" cy="1985697"/>
          </a:xfrm>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2.3.1</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音乐中常见的基本节奏</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常见的基本节奏</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pic>
        <p:nvPicPr>
          <p:cNvPr id="5" name="图片 4">
            <a:extLst>
              <a:ext uri="{FF2B5EF4-FFF2-40B4-BE49-F238E27FC236}">
                <a16:creationId xmlns:a16="http://schemas.microsoft.com/office/drawing/2014/main" xmlns="" id="{E7CF93C5-760E-4CB7-B7A9-133B52B63257}"/>
              </a:ext>
            </a:extLst>
          </p:cNvPr>
          <p:cNvPicPr>
            <a:picLocks noChangeAspect="1"/>
          </p:cNvPicPr>
          <p:nvPr/>
        </p:nvPicPr>
        <p:blipFill>
          <a:blip r:embed="rId2"/>
          <a:stretch>
            <a:fillRect/>
          </a:stretch>
        </p:blipFill>
        <p:spPr>
          <a:xfrm>
            <a:off x="2679511" y="1933990"/>
            <a:ext cx="5934075" cy="4248150"/>
          </a:xfrm>
          <a:prstGeom prst="rect">
            <a:avLst/>
          </a:prstGeom>
        </p:spPr>
      </p:pic>
    </p:spTree>
    <p:extLst>
      <p:ext uri="{BB962C8B-B14F-4D97-AF65-F5344CB8AC3E}">
        <p14:creationId xmlns:p14="http://schemas.microsoft.com/office/powerpoint/2010/main" val="20084877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E661B433-427E-4105-99E5-82E155E5E0A6}"/>
              </a:ext>
            </a:extLst>
          </p:cNvPr>
          <p:cNvPicPr>
            <a:picLocks noChangeAspect="1"/>
          </p:cNvPicPr>
          <p:nvPr/>
        </p:nvPicPr>
        <p:blipFill>
          <a:blip r:embed="rId2"/>
          <a:stretch>
            <a:fillRect/>
          </a:stretch>
        </p:blipFill>
        <p:spPr>
          <a:xfrm>
            <a:off x="2581275" y="836825"/>
            <a:ext cx="7029450" cy="1238250"/>
          </a:xfrm>
          <a:prstGeom prst="rect">
            <a:avLst/>
          </a:prstGeom>
        </p:spPr>
      </p:pic>
      <p:pic>
        <p:nvPicPr>
          <p:cNvPr id="3" name="图片 2">
            <a:extLst>
              <a:ext uri="{FF2B5EF4-FFF2-40B4-BE49-F238E27FC236}">
                <a16:creationId xmlns:a16="http://schemas.microsoft.com/office/drawing/2014/main" xmlns="" id="{3604B2B1-5A91-474C-BB46-09DCE2A78DB3}"/>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6329" y="3725981"/>
            <a:ext cx="4800600" cy="2295194"/>
          </a:xfrm>
          <a:prstGeom prst="rect">
            <a:avLst/>
          </a:prstGeom>
        </p:spPr>
      </p:pic>
      <p:sp>
        <p:nvSpPr>
          <p:cNvPr id="4" name="标题 1">
            <a:extLst>
              <a:ext uri="{FF2B5EF4-FFF2-40B4-BE49-F238E27FC236}">
                <a16:creationId xmlns:a16="http://schemas.microsoft.com/office/drawing/2014/main" xmlns="" id="{95F75C6D-01FA-4448-BC52-14206C6D7B58}"/>
              </a:ext>
            </a:extLst>
          </p:cNvPr>
          <p:cNvSpPr txBox="1">
            <a:spLocks/>
          </p:cNvSpPr>
          <p:nvPr/>
        </p:nvSpPr>
        <p:spPr>
          <a:xfrm>
            <a:off x="4138375" y="3429000"/>
            <a:ext cx="7258942" cy="2168492"/>
          </a:xfrm>
          <a:prstGeom prst="rect">
            <a:avLst/>
          </a:prstGeom>
        </p:spPr>
        <p:txBody>
          <a:bodyPr vert="horz" lIns="91440" tIns="45720" rIns="91440" bIns="45720" rtlCol="0" anchor="t">
            <a:normAutofit/>
          </a:bodyPr>
          <a:lstStyle>
            <a:lvl1pPr algn="l" defTabSz="914400" rtl="0" eaLnBrk="1" latinLnBrk="0" hangingPunct="1">
              <a:lnSpc>
                <a:spcPct val="120000"/>
              </a:lnSpc>
              <a:spcBef>
                <a:spcPct val="0"/>
              </a:spcBef>
              <a:buNone/>
              <a:defRPr sz="2000" kern="1200">
                <a:solidFill>
                  <a:schemeClr val="tx1"/>
                </a:solidFill>
                <a:latin typeface="微软雅黑" panose="020B0503020204020204" pitchFamily="34" charset="-122"/>
                <a:ea typeface="微软雅黑" panose="020B0503020204020204" pitchFamily="34" charset="-122"/>
                <a:cs typeface="+mj-cs"/>
              </a:defRPr>
            </a:lvl1pPr>
          </a:lstStyle>
          <a:p>
            <a:r>
              <a:rPr lang="en-US" altLang="zh-CN" b="1" dirty="0"/>
              <a:t>2.</a:t>
            </a:r>
            <a:r>
              <a:rPr lang="zh-CN" altLang="zh-CN" b="1" dirty="0"/>
              <a:t>常见的三种节奏训练方法</a:t>
            </a:r>
          </a:p>
          <a:p>
            <a:r>
              <a:rPr lang="en-US" altLang="zh-CN" dirty="0"/>
              <a:t>	(1)</a:t>
            </a:r>
            <a:r>
              <a:rPr lang="zh-CN" altLang="zh-CN" dirty="0"/>
              <a:t>在钢琴键盘上敲击节奏。</a:t>
            </a:r>
          </a:p>
          <a:p>
            <a:r>
              <a:rPr lang="en-US" altLang="zh-CN" dirty="0"/>
              <a:t>	(2)</a:t>
            </a:r>
            <a:r>
              <a:rPr lang="zh-CN" altLang="zh-CN" dirty="0"/>
              <a:t>用双手互击显示节奏</a:t>
            </a:r>
            <a:r>
              <a:rPr lang="en-US" altLang="zh-CN" dirty="0"/>
              <a:t>(</a:t>
            </a:r>
            <a:r>
              <a:rPr lang="zh-CN" altLang="zh-CN" dirty="0"/>
              <a:t>左手击节奏，右手击标准拍</a:t>
            </a:r>
            <a:r>
              <a:rPr lang="en-US" altLang="zh-CN" dirty="0"/>
              <a:t>)</a:t>
            </a:r>
            <a:r>
              <a:rPr lang="zh-CN" altLang="zh-CN" dirty="0"/>
              <a:t>。</a:t>
            </a:r>
          </a:p>
          <a:p>
            <a:r>
              <a:rPr lang="en-US" altLang="zh-CN" dirty="0"/>
              <a:t>	(3)</a:t>
            </a:r>
            <a:r>
              <a:rPr lang="zh-CN" altLang="zh-CN" dirty="0"/>
              <a:t>口念节奏，右手上下击标准拍。</a:t>
            </a:r>
          </a:p>
          <a:p>
            <a:endParaRPr lang="zh-CN" altLang="en-US" dirty="0"/>
          </a:p>
        </p:txBody>
      </p:sp>
      <p:pic>
        <p:nvPicPr>
          <p:cNvPr id="6" name="图片 5">
            <a:extLst>
              <a:ext uri="{FF2B5EF4-FFF2-40B4-BE49-F238E27FC236}">
                <a16:creationId xmlns:a16="http://schemas.microsoft.com/office/drawing/2014/main" xmlns="" id="{8EB67336-59C1-4C1D-B417-6C7621B31154}"/>
              </a:ext>
            </a:extLst>
          </p:cNvPr>
          <p:cNvPicPr>
            <a:picLocks noChangeAspect="1"/>
          </p:cNvPicPr>
          <p:nvPr/>
        </p:nvPicPr>
        <p:blipFill>
          <a:blip r:embed="rId4"/>
          <a:stretch>
            <a:fillRect/>
          </a:stretch>
        </p:blipFill>
        <p:spPr>
          <a:xfrm>
            <a:off x="2566987" y="2308762"/>
            <a:ext cx="7058025" cy="628650"/>
          </a:xfrm>
          <a:prstGeom prst="rect">
            <a:avLst/>
          </a:prstGeom>
        </p:spPr>
      </p:pic>
    </p:spTree>
    <p:extLst>
      <p:ext uri="{BB962C8B-B14F-4D97-AF65-F5344CB8AC3E}">
        <p14:creationId xmlns:p14="http://schemas.microsoft.com/office/powerpoint/2010/main" val="8643929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5F7A96C-2D3F-4960-83B4-D33FAF694290}"/>
              </a:ext>
            </a:extLst>
          </p:cNvPr>
          <p:cNvSpPr>
            <a:spLocks noGrp="1"/>
          </p:cNvSpPr>
          <p:nvPr>
            <p:ph type="title"/>
          </p:nvPr>
        </p:nvSpPr>
        <p:spPr>
          <a:xfrm>
            <a:off x="838200" y="675860"/>
            <a:ext cx="10515600" cy="1755199"/>
          </a:xfrm>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2.3.3</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拍子、拍号</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在歌</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乐</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曲中，强的或弱的等时值的音乐片断称之为“拍”。拍按一定的强弱规律组织起来称之为拍子。</a:t>
            </a:r>
          </a:p>
          <a:p>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grpSp>
        <p:nvGrpSpPr>
          <p:cNvPr id="3" name="Group 45">
            <a:extLst>
              <a:ext uri="{FF2B5EF4-FFF2-40B4-BE49-F238E27FC236}">
                <a16:creationId xmlns:a16="http://schemas.microsoft.com/office/drawing/2014/main" xmlns="" id="{370298BA-3DF2-4704-AF4F-954F66B8767A}"/>
              </a:ext>
            </a:extLst>
          </p:cNvPr>
          <p:cNvGrpSpPr/>
          <p:nvPr/>
        </p:nvGrpSpPr>
        <p:grpSpPr>
          <a:xfrm>
            <a:off x="4096421" y="2127143"/>
            <a:ext cx="3466752" cy="4304654"/>
            <a:chOff x="3779635" y="1683540"/>
            <a:chExt cx="4632730" cy="5174460"/>
          </a:xfrm>
          <a:solidFill>
            <a:schemeClr val="accent1"/>
          </a:solidFill>
        </p:grpSpPr>
        <p:sp>
          <p:nvSpPr>
            <p:cNvPr id="4" name="Freeform 46">
              <a:extLst>
                <a:ext uri="{FF2B5EF4-FFF2-40B4-BE49-F238E27FC236}">
                  <a16:creationId xmlns:a16="http://schemas.microsoft.com/office/drawing/2014/main" xmlns="" id="{34B75AC9-430D-4ECF-9AC3-7C60AAD9F5D6}"/>
                </a:ext>
              </a:extLst>
            </p:cNvPr>
            <p:cNvSpPr>
              <a:spLocks/>
            </p:cNvSpPr>
            <p:nvPr/>
          </p:nvSpPr>
          <p:spPr bwMode="auto">
            <a:xfrm>
              <a:off x="3968196" y="3177186"/>
              <a:ext cx="1549743" cy="645610"/>
            </a:xfrm>
            <a:custGeom>
              <a:avLst/>
              <a:gdLst>
                <a:gd name="T0" fmla="*/ 201 w 2027"/>
                <a:gd name="T1" fmla="*/ 456 h 831"/>
                <a:gd name="T2" fmla="*/ 174 w 2027"/>
                <a:gd name="T3" fmla="*/ 424 h 831"/>
                <a:gd name="T4" fmla="*/ 88 w 2027"/>
                <a:gd name="T5" fmla="*/ 301 h 831"/>
                <a:gd name="T6" fmla="*/ 0 w 2027"/>
                <a:gd name="T7" fmla="*/ 105 h 831"/>
                <a:gd name="T8" fmla="*/ 244 w 2027"/>
                <a:gd name="T9" fmla="*/ 67 h 831"/>
                <a:gd name="T10" fmla="*/ 617 w 2027"/>
                <a:gd name="T11" fmla="*/ 27 h 831"/>
                <a:gd name="T12" fmla="*/ 1097 w 2027"/>
                <a:gd name="T13" fmla="*/ 8 h 831"/>
                <a:gd name="T14" fmla="*/ 1105 w 2027"/>
                <a:gd name="T15" fmla="*/ 11 h 831"/>
                <a:gd name="T16" fmla="*/ 1165 w 2027"/>
                <a:gd name="T17" fmla="*/ 14 h 831"/>
                <a:gd name="T18" fmla="*/ 1226 w 2027"/>
                <a:gd name="T19" fmla="*/ 23 h 831"/>
                <a:gd name="T20" fmla="*/ 1295 w 2027"/>
                <a:gd name="T21" fmla="*/ 36 h 831"/>
                <a:gd name="T22" fmla="*/ 1313 w 2027"/>
                <a:gd name="T23" fmla="*/ 43 h 831"/>
                <a:gd name="T24" fmla="*/ 1382 w 2027"/>
                <a:gd name="T25" fmla="*/ 61 h 831"/>
                <a:gd name="T26" fmla="*/ 1444 w 2027"/>
                <a:gd name="T27" fmla="*/ 82 h 831"/>
                <a:gd name="T28" fmla="*/ 1496 w 2027"/>
                <a:gd name="T29" fmla="*/ 104 h 831"/>
                <a:gd name="T30" fmla="*/ 1608 w 2027"/>
                <a:gd name="T31" fmla="*/ 163 h 831"/>
                <a:gd name="T32" fmla="*/ 1726 w 2027"/>
                <a:gd name="T33" fmla="*/ 248 h 831"/>
                <a:gd name="T34" fmla="*/ 1879 w 2027"/>
                <a:gd name="T35" fmla="*/ 403 h 831"/>
                <a:gd name="T36" fmla="*/ 1922 w 2027"/>
                <a:gd name="T37" fmla="*/ 461 h 831"/>
                <a:gd name="T38" fmla="*/ 1926 w 2027"/>
                <a:gd name="T39" fmla="*/ 471 h 831"/>
                <a:gd name="T40" fmla="*/ 2027 w 2027"/>
                <a:gd name="T41" fmla="*/ 652 h 831"/>
                <a:gd name="T42" fmla="*/ 1659 w 2027"/>
                <a:gd name="T43" fmla="*/ 454 h 831"/>
                <a:gd name="T44" fmla="*/ 1621 w 2027"/>
                <a:gd name="T45" fmla="*/ 441 h 831"/>
                <a:gd name="T46" fmla="*/ 1357 w 2027"/>
                <a:gd name="T47" fmla="*/ 386 h 831"/>
                <a:gd name="T48" fmla="*/ 1215 w 2027"/>
                <a:gd name="T49" fmla="*/ 379 h 831"/>
                <a:gd name="T50" fmla="*/ 971 w 2027"/>
                <a:gd name="T51" fmla="*/ 404 h 831"/>
                <a:gd name="T52" fmla="*/ 952 w 2027"/>
                <a:gd name="T53" fmla="*/ 404 h 831"/>
                <a:gd name="T54" fmla="*/ 709 w 2027"/>
                <a:gd name="T55" fmla="*/ 406 h 831"/>
                <a:gd name="T56" fmla="*/ 699 w 2027"/>
                <a:gd name="T57" fmla="*/ 408 h 831"/>
                <a:gd name="T58" fmla="*/ 615 w 2027"/>
                <a:gd name="T59" fmla="*/ 396 h 831"/>
                <a:gd name="T60" fmla="*/ 559 w 2027"/>
                <a:gd name="T61" fmla="*/ 386 h 831"/>
                <a:gd name="T62" fmla="*/ 549 w 2027"/>
                <a:gd name="T63" fmla="*/ 382 h 831"/>
                <a:gd name="T64" fmla="*/ 339 w 2027"/>
                <a:gd name="T65" fmla="*/ 319 h 831"/>
                <a:gd name="T66" fmla="*/ 1059 w 2027"/>
                <a:gd name="T67" fmla="*/ 435 h 831"/>
                <a:gd name="T68" fmla="*/ 1228 w 2027"/>
                <a:gd name="T69" fmla="*/ 437 h 831"/>
                <a:gd name="T70" fmla="*/ 1237 w 2027"/>
                <a:gd name="T71" fmla="*/ 435 h 831"/>
                <a:gd name="T72" fmla="*/ 1450 w 2027"/>
                <a:gd name="T73" fmla="*/ 470 h 831"/>
                <a:gd name="T74" fmla="*/ 1736 w 2027"/>
                <a:gd name="T75" fmla="*/ 578 h 831"/>
                <a:gd name="T76" fmla="*/ 1752 w 2027"/>
                <a:gd name="T77" fmla="*/ 589 h 831"/>
                <a:gd name="T78" fmla="*/ 1997 w 2027"/>
                <a:gd name="T79" fmla="*/ 755 h 831"/>
                <a:gd name="T80" fmla="*/ 1929 w 2027"/>
                <a:gd name="T81" fmla="*/ 765 h 831"/>
                <a:gd name="T82" fmla="*/ 1866 w 2027"/>
                <a:gd name="T83" fmla="*/ 772 h 831"/>
                <a:gd name="T84" fmla="*/ 1817 w 2027"/>
                <a:gd name="T85" fmla="*/ 779 h 831"/>
                <a:gd name="T86" fmla="*/ 1393 w 2027"/>
                <a:gd name="T87" fmla="*/ 816 h 831"/>
                <a:gd name="T88" fmla="*/ 1035 w 2027"/>
                <a:gd name="T89" fmla="*/ 828 h 831"/>
                <a:gd name="T90" fmla="*/ 1018 w 2027"/>
                <a:gd name="T91" fmla="*/ 825 h 831"/>
                <a:gd name="T92" fmla="*/ 693 w 2027"/>
                <a:gd name="T93" fmla="*/ 776 h 831"/>
                <a:gd name="T94" fmla="*/ 369 w 2027"/>
                <a:gd name="T95" fmla="*/ 614 h 831"/>
                <a:gd name="T96" fmla="*/ 361 w 2027"/>
                <a:gd name="T97" fmla="*/ 606 h 831"/>
                <a:gd name="T98" fmla="*/ 201 w 2027"/>
                <a:gd name="T99" fmla="*/ 456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27" h="831">
                  <a:moveTo>
                    <a:pt x="201" y="456"/>
                  </a:moveTo>
                  <a:cubicBezTo>
                    <a:pt x="192" y="446"/>
                    <a:pt x="182" y="435"/>
                    <a:pt x="174" y="424"/>
                  </a:cubicBezTo>
                  <a:cubicBezTo>
                    <a:pt x="141" y="385"/>
                    <a:pt x="114" y="345"/>
                    <a:pt x="88" y="301"/>
                  </a:cubicBezTo>
                  <a:cubicBezTo>
                    <a:pt x="53" y="237"/>
                    <a:pt x="23" y="173"/>
                    <a:pt x="0" y="105"/>
                  </a:cubicBezTo>
                  <a:cubicBezTo>
                    <a:pt x="80" y="88"/>
                    <a:pt x="159" y="78"/>
                    <a:pt x="244" y="67"/>
                  </a:cubicBezTo>
                  <a:cubicBezTo>
                    <a:pt x="372" y="52"/>
                    <a:pt x="490" y="40"/>
                    <a:pt x="617" y="27"/>
                  </a:cubicBezTo>
                  <a:cubicBezTo>
                    <a:pt x="781" y="14"/>
                    <a:pt x="932" y="0"/>
                    <a:pt x="1097" y="8"/>
                  </a:cubicBezTo>
                  <a:cubicBezTo>
                    <a:pt x="1100" y="8"/>
                    <a:pt x="1102" y="11"/>
                    <a:pt x="1105" y="11"/>
                  </a:cubicBezTo>
                  <a:cubicBezTo>
                    <a:pt x="1125" y="12"/>
                    <a:pt x="1145" y="13"/>
                    <a:pt x="1165" y="14"/>
                  </a:cubicBezTo>
                  <a:cubicBezTo>
                    <a:pt x="1185" y="18"/>
                    <a:pt x="1205" y="19"/>
                    <a:pt x="1226" y="23"/>
                  </a:cubicBezTo>
                  <a:cubicBezTo>
                    <a:pt x="1250" y="28"/>
                    <a:pt x="1272" y="30"/>
                    <a:pt x="1295" y="36"/>
                  </a:cubicBezTo>
                  <a:cubicBezTo>
                    <a:pt x="1301" y="39"/>
                    <a:pt x="1306" y="41"/>
                    <a:pt x="1313" y="43"/>
                  </a:cubicBezTo>
                  <a:cubicBezTo>
                    <a:pt x="1338" y="46"/>
                    <a:pt x="1360" y="52"/>
                    <a:pt x="1382" y="61"/>
                  </a:cubicBezTo>
                  <a:cubicBezTo>
                    <a:pt x="1403" y="70"/>
                    <a:pt x="1424" y="72"/>
                    <a:pt x="1444" y="82"/>
                  </a:cubicBezTo>
                  <a:cubicBezTo>
                    <a:pt x="1462" y="91"/>
                    <a:pt x="1479" y="97"/>
                    <a:pt x="1496" y="104"/>
                  </a:cubicBezTo>
                  <a:cubicBezTo>
                    <a:pt x="1535" y="121"/>
                    <a:pt x="1570" y="142"/>
                    <a:pt x="1608" y="163"/>
                  </a:cubicBezTo>
                  <a:cubicBezTo>
                    <a:pt x="1651" y="190"/>
                    <a:pt x="1687" y="217"/>
                    <a:pt x="1726" y="248"/>
                  </a:cubicBezTo>
                  <a:cubicBezTo>
                    <a:pt x="1783" y="295"/>
                    <a:pt x="1833" y="344"/>
                    <a:pt x="1879" y="403"/>
                  </a:cubicBezTo>
                  <a:cubicBezTo>
                    <a:pt x="1894" y="423"/>
                    <a:pt x="1907" y="441"/>
                    <a:pt x="1922" y="461"/>
                  </a:cubicBezTo>
                  <a:cubicBezTo>
                    <a:pt x="1925" y="464"/>
                    <a:pt x="1924" y="468"/>
                    <a:pt x="1926" y="471"/>
                  </a:cubicBezTo>
                  <a:cubicBezTo>
                    <a:pt x="1968" y="528"/>
                    <a:pt x="1998" y="589"/>
                    <a:pt x="2027" y="652"/>
                  </a:cubicBezTo>
                  <a:cubicBezTo>
                    <a:pt x="1915" y="568"/>
                    <a:pt x="1792" y="503"/>
                    <a:pt x="1659" y="454"/>
                  </a:cubicBezTo>
                  <a:cubicBezTo>
                    <a:pt x="1647" y="450"/>
                    <a:pt x="1633" y="445"/>
                    <a:pt x="1621" y="441"/>
                  </a:cubicBezTo>
                  <a:cubicBezTo>
                    <a:pt x="1534" y="414"/>
                    <a:pt x="1450" y="397"/>
                    <a:pt x="1357" y="386"/>
                  </a:cubicBezTo>
                  <a:cubicBezTo>
                    <a:pt x="1309" y="381"/>
                    <a:pt x="1263" y="379"/>
                    <a:pt x="1215" y="379"/>
                  </a:cubicBezTo>
                  <a:cubicBezTo>
                    <a:pt x="1132" y="380"/>
                    <a:pt x="1056" y="390"/>
                    <a:pt x="971" y="404"/>
                  </a:cubicBezTo>
                  <a:cubicBezTo>
                    <a:pt x="964" y="405"/>
                    <a:pt x="959" y="403"/>
                    <a:pt x="952" y="404"/>
                  </a:cubicBezTo>
                  <a:cubicBezTo>
                    <a:pt x="868" y="414"/>
                    <a:pt x="792" y="416"/>
                    <a:pt x="709" y="406"/>
                  </a:cubicBezTo>
                  <a:cubicBezTo>
                    <a:pt x="706" y="406"/>
                    <a:pt x="702" y="408"/>
                    <a:pt x="699" y="408"/>
                  </a:cubicBezTo>
                  <a:cubicBezTo>
                    <a:pt x="670" y="405"/>
                    <a:pt x="644" y="402"/>
                    <a:pt x="615" y="396"/>
                  </a:cubicBezTo>
                  <a:cubicBezTo>
                    <a:pt x="595" y="393"/>
                    <a:pt x="577" y="389"/>
                    <a:pt x="559" y="386"/>
                  </a:cubicBezTo>
                  <a:cubicBezTo>
                    <a:pt x="554" y="385"/>
                    <a:pt x="553" y="384"/>
                    <a:pt x="549" y="382"/>
                  </a:cubicBezTo>
                  <a:cubicBezTo>
                    <a:pt x="474" y="367"/>
                    <a:pt x="407" y="346"/>
                    <a:pt x="339" y="319"/>
                  </a:cubicBezTo>
                  <a:cubicBezTo>
                    <a:pt x="562" y="424"/>
                    <a:pt x="815" y="466"/>
                    <a:pt x="1059" y="435"/>
                  </a:cubicBezTo>
                  <a:cubicBezTo>
                    <a:pt x="1115" y="435"/>
                    <a:pt x="1170" y="430"/>
                    <a:pt x="1228" y="437"/>
                  </a:cubicBezTo>
                  <a:cubicBezTo>
                    <a:pt x="1230" y="437"/>
                    <a:pt x="1234" y="435"/>
                    <a:pt x="1237" y="435"/>
                  </a:cubicBezTo>
                  <a:cubicBezTo>
                    <a:pt x="1312" y="443"/>
                    <a:pt x="1378" y="451"/>
                    <a:pt x="1450" y="470"/>
                  </a:cubicBezTo>
                  <a:cubicBezTo>
                    <a:pt x="1552" y="495"/>
                    <a:pt x="1643" y="532"/>
                    <a:pt x="1736" y="578"/>
                  </a:cubicBezTo>
                  <a:cubicBezTo>
                    <a:pt x="1741" y="581"/>
                    <a:pt x="1747" y="586"/>
                    <a:pt x="1752" y="589"/>
                  </a:cubicBezTo>
                  <a:cubicBezTo>
                    <a:pt x="1842" y="635"/>
                    <a:pt x="1920" y="693"/>
                    <a:pt x="1997" y="755"/>
                  </a:cubicBezTo>
                  <a:cubicBezTo>
                    <a:pt x="1974" y="762"/>
                    <a:pt x="1954" y="761"/>
                    <a:pt x="1929" y="765"/>
                  </a:cubicBezTo>
                  <a:cubicBezTo>
                    <a:pt x="1909" y="769"/>
                    <a:pt x="1888" y="772"/>
                    <a:pt x="1866" y="772"/>
                  </a:cubicBezTo>
                  <a:cubicBezTo>
                    <a:pt x="1849" y="774"/>
                    <a:pt x="1833" y="777"/>
                    <a:pt x="1817" y="779"/>
                  </a:cubicBezTo>
                  <a:cubicBezTo>
                    <a:pt x="1671" y="795"/>
                    <a:pt x="1537" y="807"/>
                    <a:pt x="1393" y="816"/>
                  </a:cubicBezTo>
                  <a:cubicBezTo>
                    <a:pt x="1270" y="823"/>
                    <a:pt x="1156" y="831"/>
                    <a:pt x="1035" y="828"/>
                  </a:cubicBezTo>
                  <a:cubicBezTo>
                    <a:pt x="1029" y="828"/>
                    <a:pt x="1024" y="825"/>
                    <a:pt x="1018" y="825"/>
                  </a:cubicBezTo>
                  <a:cubicBezTo>
                    <a:pt x="906" y="823"/>
                    <a:pt x="802" y="806"/>
                    <a:pt x="693" y="776"/>
                  </a:cubicBezTo>
                  <a:cubicBezTo>
                    <a:pt x="574" y="741"/>
                    <a:pt x="470" y="687"/>
                    <a:pt x="369" y="614"/>
                  </a:cubicBezTo>
                  <a:cubicBezTo>
                    <a:pt x="367" y="611"/>
                    <a:pt x="364" y="609"/>
                    <a:pt x="361" y="606"/>
                  </a:cubicBezTo>
                  <a:cubicBezTo>
                    <a:pt x="301" y="562"/>
                    <a:pt x="249" y="512"/>
                    <a:pt x="201" y="456"/>
                  </a:cubicBezTo>
                  <a:close/>
                </a:path>
              </a:pathLst>
            </a:custGeom>
            <a:grpFill/>
            <a:ln>
              <a:noFill/>
            </a:ln>
            <a:effectLs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5" name="Freeform 47">
              <a:extLst>
                <a:ext uri="{FF2B5EF4-FFF2-40B4-BE49-F238E27FC236}">
                  <a16:creationId xmlns:a16="http://schemas.microsoft.com/office/drawing/2014/main" xmlns="" id="{73AE04C1-D127-4D25-80CF-1D8C85F364EE}"/>
                </a:ext>
              </a:extLst>
            </p:cNvPr>
            <p:cNvSpPr>
              <a:spLocks/>
            </p:cNvSpPr>
            <p:nvPr/>
          </p:nvSpPr>
          <p:spPr bwMode="auto">
            <a:xfrm>
              <a:off x="5170279" y="1762594"/>
              <a:ext cx="542116" cy="1333143"/>
            </a:xfrm>
            <a:custGeom>
              <a:avLst/>
              <a:gdLst>
                <a:gd name="T0" fmla="*/ 75 w 708"/>
                <a:gd name="T1" fmla="*/ 0 h 1715"/>
                <a:gd name="T2" fmla="*/ 46 w 708"/>
                <a:gd name="T3" fmla="*/ 209 h 1715"/>
                <a:gd name="T4" fmla="*/ 18 w 708"/>
                <a:gd name="T5" fmla="*/ 526 h 1715"/>
                <a:gd name="T6" fmla="*/ 9 w 708"/>
                <a:gd name="T7" fmla="*/ 935 h 1715"/>
                <a:gd name="T8" fmla="*/ 11 w 708"/>
                <a:gd name="T9" fmla="*/ 941 h 1715"/>
                <a:gd name="T10" fmla="*/ 15 w 708"/>
                <a:gd name="T11" fmla="*/ 992 h 1715"/>
                <a:gd name="T12" fmla="*/ 23 w 708"/>
                <a:gd name="T13" fmla="*/ 1044 h 1715"/>
                <a:gd name="T14" fmla="*/ 35 w 708"/>
                <a:gd name="T15" fmla="*/ 1103 h 1715"/>
                <a:gd name="T16" fmla="*/ 41 w 708"/>
                <a:gd name="T17" fmla="*/ 1117 h 1715"/>
                <a:gd name="T18" fmla="*/ 57 w 708"/>
                <a:gd name="T19" fmla="*/ 1176 h 1715"/>
                <a:gd name="T20" fmla="*/ 76 w 708"/>
                <a:gd name="T21" fmla="*/ 1228 h 1715"/>
                <a:gd name="T22" fmla="*/ 96 w 708"/>
                <a:gd name="T23" fmla="*/ 1273 h 1715"/>
                <a:gd name="T24" fmla="*/ 148 w 708"/>
                <a:gd name="T25" fmla="*/ 1367 h 1715"/>
                <a:gd name="T26" fmla="*/ 221 w 708"/>
                <a:gd name="T27" fmla="*/ 1466 h 1715"/>
                <a:gd name="T28" fmla="*/ 356 w 708"/>
                <a:gd name="T29" fmla="*/ 1593 h 1715"/>
                <a:gd name="T30" fmla="*/ 406 w 708"/>
                <a:gd name="T31" fmla="*/ 1629 h 1715"/>
                <a:gd name="T32" fmla="*/ 414 w 708"/>
                <a:gd name="T33" fmla="*/ 1633 h 1715"/>
                <a:gd name="T34" fmla="*/ 569 w 708"/>
                <a:gd name="T35" fmla="*/ 1715 h 1715"/>
                <a:gd name="T36" fmla="*/ 396 w 708"/>
                <a:gd name="T37" fmla="*/ 1405 h 1715"/>
                <a:gd name="T38" fmla="*/ 384 w 708"/>
                <a:gd name="T39" fmla="*/ 1374 h 1715"/>
                <a:gd name="T40" fmla="*/ 334 w 708"/>
                <a:gd name="T41" fmla="*/ 1150 h 1715"/>
                <a:gd name="T42" fmla="*/ 326 w 708"/>
                <a:gd name="T43" fmla="*/ 1030 h 1715"/>
                <a:gd name="T44" fmla="*/ 343 w 708"/>
                <a:gd name="T45" fmla="*/ 821 h 1715"/>
                <a:gd name="T46" fmla="*/ 343 w 708"/>
                <a:gd name="T47" fmla="*/ 805 h 1715"/>
                <a:gd name="T48" fmla="*/ 341 w 708"/>
                <a:gd name="T49" fmla="*/ 598 h 1715"/>
                <a:gd name="T50" fmla="*/ 342 w 708"/>
                <a:gd name="T51" fmla="*/ 591 h 1715"/>
                <a:gd name="T52" fmla="*/ 331 w 708"/>
                <a:gd name="T53" fmla="*/ 519 h 1715"/>
                <a:gd name="T54" fmla="*/ 322 w 708"/>
                <a:gd name="T55" fmla="*/ 471 h 1715"/>
                <a:gd name="T56" fmla="*/ 318 w 708"/>
                <a:gd name="T57" fmla="*/ 463 h 1715"/>
                <a:gd name="T58" fmla="*/ 261 w 708"/>
                <a:gd name="T59" fmla="*/ 285 h 1715"/>
                <a:gd name="T60" fmla="*/ 371 w 708"/>
                <a:gd name="T61" fmla="*/ 896 h 1715"/>
                <a:gd name="T62" fmla="*/ 375 w 708"/>
                <a:gd name="T63" fmla="*/ 1039 h 1715"/>
                <a:gd name="T64" fmla="*/ 374 w 708"/>
                <a:gd name="T65" fmla="*/ 1047 h 1715"/>
                <a:gd name="T66" fmla="*/ 406 w 708"/>
                <a:gd name="T67" fmla="*/ 1228 h 1715"/>
                <a:gd name="T68" fmla="*/ 502 w 708"/>
                <a:gd name="T69" fmla="*/ 1469 h 1715"/>
                <a:gd name="T70" fmla="*/ 511 w 708"/>
                <a:gd name="T71" fmla="*/ 1483 h 1715"/>
                <a:gd name="T72" fmla="*/ 657 w 708"/>
                <a:gd name="T73" fmla="*/ 1688 h 1715"/>
                <a:gd name="T74" fmla="*/ 664 w 708"/>
                <a:gd name="T75" fmla="*/ 1630 h 1715"/>
                <a:gd name="T76" fmla="*/ 669 w 708"/>
                <a:gd name="T77" fmla="*/ 1577 h 1715"/>
                <a:gd name="T78" fmla="*/ 675 w 708"/>
                <a:gd name="T79" fmla="*/ 1535 h 1715"/>
                <a:gd name="T80" fmla="*/ 700 w 708"/>
                <a:gd name="T81" fmla="*/ 1174 h 1715"/>
                <a:gd name="T82" fmla="*/ 704 w 708"/>
                <a:gd name="T83" fmla="*/ 869 h 1715"/>
                <a:gd name="T84" fmla="*/ 702 w 708"/>
                <a:gd name="T85" fmla="*/ 856 h 1715"/>
                <a:gd name="T86" fmla="*/ 655 w 708"/>
                <a:gd name="T87" fmla="*/ 580 h 1715"/>
                <a:gd name="T88" fmla="*/ 513 w 708"/>
                <a:gd name="T89" fmla="*/ 307 h 1715"/>
                <a:gd name="T90" fmla="*/ 506 w 708"/>
                <a:gd name="T91" fmla="*/ 300 h 1715"/>
                <a:gd name="T92" fmla="*/ 376 w 708"/>
                <a:gd name="T93" fmla="*/ 166 h 1715"/>
                <a:gd name="T94" fmla="*/ 349 w 708"/>
                <a:gd name="T95" fmla="*/ 144 h 1715"/>
                <a:gd name="T96" fmla="*/ 242 w 708"/>
                <a:gd name="T97" fmla="*/ 73 h 1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08" h="1715">
                  <a:moveTo>
                    <a:pt x="75" y="0"/>
                  </a:moveTo>
                  <a:cubicBezTo>
                    <a:pt x="61" y="69"/>
                    <a:pt x="54" y="136"/>
                    <a:pt x="46" y="209"/>
                  </a:cubicBezTo>
                  <a:cubicBezTo>
                    <a:pt x="35" y="318"/>
                    <a:pt x="27" y="418"/>
                    <a:pt x="18" y="526"/>
                  </a:cubicBezTo>
                  <a:cubicBezTo>
                    <a:pt x="9" y="666"/>
                    <a:pt x="0" y="795"/>
                    <a:pt x="9" y="935"/>
                  </a:cubicBezTo>
                  <a:cubicBezTo>
                    <a:pt x="9" y="937"/>
                    <a:pt x="11" y="939"/>
                    <a:pt x="11" y="941"/>
                  </a:cubicBezTo>
                  <a:cubicBezTo>
                    <a:pt x="12" y="958"/>
                    <a:pt x="14" y="975"/>
                    <a:pt x="15" y="992"/>
                  </a:cubicBezTo>
                  <a:cubicBezTo>
                    <a:pt x="18" y="1009"/>
                    <a:pt x="20" y="1027"/>
                    <a:pt x="23" y="1044"/>
                  </a:cubicBezTo>
                  <a:cubicBezTo>
                    <a:pt x="28" y="1064"/>
                    <a:pt x="29" y="1083"/>
                    <a:pt x="35" y="1103"/>
                  </a:cubicBezTo>
                  <a:cubicBezTo>
                    <a:pt x="38" y="1107"/>
                    <a:pt x="40" y="1112"/>
                    <a:pt x="41" y="1117"/>
                  </a:cubicBezTo>
                  <a:cubicBezTo>
                    <a:pt x="45" y="1139"/>
                    <a:pt x="49" y="1157"/>
                    <a:pt x="57" y="1176"/>
                  </a:cubicBezTo>
                  <a:cubicBezTo>
                    <a:pt x="66" y="1193"/>
                    <a:pt x="68" y="1211"/>
                    <a:pt x="76" y="1228"/>
                  </a:cubicBezTo>
                  <a:cubicBezTo>
                    <a:pt x="84" y="1243"/>
                    <a:pt x="90" y="1258"/>
                    <a:pt x="96" y="1273"/>
                  </a:cubicBezTo>
                  <a:cubicBezTo>
                    <a:pt x="111" y="1305"/>
                    <a:pt x="129" y="1335"/>
                    <a:pt x="148" y="1367"/>
                  </a:cubicBezTo>
                  <a:cubicBezTo>
                    <a:pt x="171" y="1403"/>
                    <a:pt x="195" y="1433"/>
                    <a:pt x="221" y="1466"/>
                  </a:cubicBezTo>
                  <a:cubicBezTo>
                    <a:pt x="263" y="1513"/>
                    <a:pt x="305" y="1555"/>
                    <a:pt x="356" y="1593"/>
                  </a:cubicBezTo>
                  <a:cubicBezTo>
                    <a:pt x="373" y="1606"/>
                    <a:pt x="389" y="1617"/>
                    <a:pt x="406" y="1629"/>
                  </a:cubicBezTo>
                  <a:cubicBezTo>
                    <a:pt x="408" y="1631"/>
                    <a:pt x="412" y="1630"/>
                    <a:pt x="414" y="1633"/>
                  </a:cubicBezTo>
                  <a:cubicBezTo>
                    <a:pt x="463" y="1667"/>
                    <a:pt x="516" y="1692"/>
                    <a:pt x="569" y="1715"/>
                  </a:cubicBezTo>
                  <a:cubicBezTo>
                    <a:pt x="497" y="1622"/>
                    <a:pt x="439" y="1518"/>
                    <a:pt x="396" y="1405"/>
                  </a:cubicBezTo>
                  <a:cubicBezTo>
                    <a:pt x="392" y="1395"/>
                    <a:pt x="388" y="1384"/>
                    <a:pt x="384" y="1374"/>
                  </a:cubicBezTo>
                  <a:cubicBezTo>
                    <a:pt x="360" y="1300"/>
                    <a:pt x="344" y="1228"/>
                    <a:pt x="334" y="1150"/>
                  </a:cubicBezTo>
                  <a:cubicBezTo>
                    <a:pt x="329" y="1109"/>
                    <a:pt x="326" y="1071"/>
                    <a:pt x="326" y="1030"/>
                  </a:cubicBezTo>
                  <a:cubicBezTo>
                    <a:pt x="325" y="959"/>
                    <a:pt x="332" y="894"/>
                    <a:pt x="343" y="821"/>
                  </a:cubicBezTo>
                  <a:cubicBezTo>
                    <a:pt x="344" y="816"/>
                    <a:pt x="342" y="811"/>
                    <a:pt x="343" y="805"/>
                  </a:cubicBezTo>
                  <a:cubicBezTo>
                    <a:pt x="350" y="734"/>
                    <a:pt x="351" y="669"/>
                    <a:pt x="341" y="598"/>
                  </a:cubicBezTo>
                  <a:cubicBezTo>
                    <a:pt x="341" y="596"/>
                    <a:pt x="342" y="593"/>
                    <a:pt x="342" y="591"/>
                  </a:cubicBezTo>
                  <a:cubicBezTo>
                    <a:pt x="340" y="566"/>
                    <a:pt x="336" y="544"/>
                    <a:pt x="331" y="519"/>
                  </a:cubicBezTo>
                  <a:cubicBezTo>
                    <a:pt x="328" y="502"/>
                    <a:pt x="324" y="487"/>
                    <a:pt x="322" y="471"/>
                  </a:cubicBezTo>
                  <a:cubicBezTo>
                    <a:pt x="321" y="468"/>
                    <a:pt x="320" y="467"/>
                    <a:pt x="318" y="463"/>
                  </a:cubicBezTo>
                  <a:cubicBezTo>
                    <a:pt x="304" y="400"/>
                    <a:pt x="286" y="343"/>
                    <a:pt x="261" y="285"/>
                  </a:cubicBezTo>
                  <a:cubicBezTo>
                    <a:pt x="354" y="473"/>
                    <a:pt x="393" y="688"/>
                    <a:pt x="371" y="896"/>
                  </a:cubicBezTo>
                  <a:cubicBezTo>
                    <a:pt x="372" y="944"/>
                    <a:pt x="369" y="991"/>
                    <a:pt x="375" y="1039"/>
                  </a:cubicBezTo>
                  <a:cubicBezTo>
                    <a:pt x="375" y="1042"/>
                    <a:pt x="374" y="1045"/>
                    <a:pt x="374" y="1047"/>
                  </a:cubicBezTo>
                  <a:cubicBezTo>
                    <a:pt x="381" y="1111"/>
                    <a:pt x="389" y="1167"/>
                    <a:pt x="406" y="1228"/>
                  </a:cubicBezTo>
                  <a:cubicBezTo>
                    <a:pt x="429" y="1314"/>
                    <a:pt x="462" y="1391"/>
                    <a:pt x="502" y="1469"/>
                  </a:cubicBezTo>
                  <a:cubicBezTo>
                    <a:pt x="505" y="1474"/>
                    <a:pt x="509" y="1478"/>
                    <a:pt x="511" y="1483"/>
                  </a:cubicBezTo>
                  <a:cubicBezTo>
                    <a:pt x="552" y="1559"/>
                    <a:pt x="603" y="1624"/>
                    <a:pt x="657" y="1688"/>
                  </a:cubicBezTo>
                  <a:cubicBezTo>
                    <a:pt x="662" y="1669"/>
                    <a:pt x="661" y="1652"/>
                    <a:pt x="664" y="1630"/>
                  </a:cubicBezTo>
                  <a:cubicBezTo>
                    <a:pt x="667" y="1613"/>
                    <a:pt x="669" y="1595"/>
                    <a:pt x="669" y="1577"/>
                  </a:cubicBezTo>
                  <a:cubicBezTo>
                    <a:pt x="670" y="1562"/>
                    <a:pt x="672" y="1548"/>
                    <a:pt x="675" y="1535"/>
                  </a:cubicBezTo>
                  <a:cubicBezTo>
                    <a:pt x="686" y="1411"/>
                    <a:pt x="694" y="1297"/>
                    <a:pt x="700" y="1174"/>
                  </a:cubicBezTo>
                  <a:cubicBezTo>
                    <a:pt x="703" y="1070"/>
                    <a:pt x="708" y="973"/>
                    <a:pt x="704" y="869"/>
                  </a:cubicBezTo>
                  <a:cubicBezTo>
                    <a:pt x="704" y="865"/>
                    <a:pt x="702" y="860"/>
                    <a:pt x="702" y="856"/>
                  </a:cubicBezTo>
                  <a:cubicBezTo>
                    <a:pt x="699" y="760"/>
                    <a:pt x="682" y="672"/>
                    <a:pt x="655" y="580"/>
                  </a:cubicBezTo>
                  <a:cubicBezTo>
                    <a:pt x="623" y="479"/>
                    <a:pt x="576" y="392"/>
                    <a:pt x="513" y="307"/>
                  </a:cubicBezTo>
                  <a:cubicBezTo>
                    <a:pt x="510" y="305"/>
                    <a:pt x="508" y="303"/>
                    <a:pt x="506" y="300"/>
                  </a:cubicBezTo>
                  <a:cubicBezTo>
                    <a:pt x="468" y="249"/>
                    <a:pt x="424" y="207"/>
                    <a:pt x="376" y="166"/>
                  </a:cubicBezTo>
                  <a:cubicBezTo>
                    <a:pt x="367" y="159"/>
                    <a:pt x="358" y="150"/>
                    <a:pt x="349" y="144"/>
                  </a:cubicBezTo>
                  <a:cubicBezTo>
                    <a:pt x="314" y="117"/>
                    <a:pt x="280" y="94"/>
                    <a:pt x="242" y="73"/>
                  </a:cubicBezTo>
                </a:path>
              </a:pathLst>
            </a:custGeom>
            <a:grpFill/>
            <a:ln>
              <a:noFill/>
            </a:ln>
            <a:effectLs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6" name="Freeform 48">
              <a:extLst>
                <a:ext uri="{FF2B5EF4-FFF2-40B4-BE49-F238E27FC236}">
                  <a16:creationId xmlns:a16="http://schemas.microsoft.com/office/drawing/2014/main" xmlns="" id="{42A60CC7-596A-43F1-9071-EBF0ADCB752E}"/>
                </a:ext>
              </a:extLst>
            </p:cNvPr>
            <p:cNvSpPr>
              <a:spLocks/>
            </p:cNvSpPr>
            <p:nvPr/>
          </p:nvSpPr>
          <p:spPr bwMode="auto">
            <a:xfrm>
              <a:off x="3926948" y="2700465"/>
              <a:ext cx="1119586" cy="465941"/>
            </a:xfrm>
            <a:custGeom>
              <a:avLst/>
              <a:gdLst>
                <a:gd name="T0" fmla="*/ 145 w 1464"/>
                <a:gd name="T1" fmla="*/ 329 h 600"/>
                <a:gd name="T2" fmla="*/ 125 w 1464"/>
                <a:gd name="T3" fmla="*/ 306 h 600"/>
                <a:gd name="T4" fmla="*/ 64 w 1464"/>
                <a:gd name="T5" fmla="*/ 217 h 600"/>
                <a:gd name="T6" fmla="*/ 0 w 1464"/>
                <a:gd name="T7" fmla="*/ 76 h 600"/>
                <a:gd name="T8" fmla="*/ 176 w 1464"/>
                <a:gd name="T9" fmla="*/ 48 h 600"/>
                <a:gd name="T10" fmla="*/ 446 w 1464"/>
                <a:gd name="T11" fmla="*/ 20 h 600"/>
                <a:gd name="T12" fmla="*/ 793 w 1464"/>
                <a:gd name="T13" fmla="*/ 6 h 600"/>
                <a:gd name="T14" fmla="*/ 798 w 1464"/>
                <a:gd name="T15" fmla="*/ 8 h 600"/>
                <a:gd name="T16" fmla="*/ 842 w 1464"/>
                <a:gd name="T17" fmla="*/ 10 h 600"/>
                <a:gd name="T18" fmla="*/ 885 w 1464"/>
                <a:gd name="T19" fmla="*/ 17 h 600"/>
                <a:gd name="T20" fmla="*/ 936 w 1464"/>
                <a:gd name="T21" fmla="*/ 26 h 600"/>
                <a:gd name="T22" fmla="*/ 948 w 1464"/>
                <a:gd name="T23" fmla="*/ 31 h 600"/>
                <a:gd name="T24" fmla="*/ 999 w 1464"/>
                <a:gd name="T25" fmla="*/ 44 h 600"/>
                <a:gd name="T26" fmla="*/ 1043 w 1464"/>
                <a:gd name="T27" fmla="*/ 59 h 600"/>
                <a:gd name="T28" fmla="*/ 1081 w 1464"/>
                <a:gd name="T29" fmla="*/ 75 h 600"/>
                <a:gd name="T30" fmla="*/ 1162 w 1464"/>
                <a:gd name="T31" fmla="*/ 118 h 600"/>
                <a:gd name="T32" fmla="*/ 1247 w 1464"/>
                <a:gd name="T33" fmla="*/ 179 h 600"/>
                <a:gd name="T34" fmla="*/ 1358 w 1464"/>
                <a:gd name="T35" fmla="*/ 291 h 600"/>
                <a:gd name="T36" fmla="*/ 1389 w 1464"/>
                <a:gd name="T37" fmla="*/ 333 h 600"/>
                <a:gd name="T38" fmla="*/ 1392 w 1464"/>
                <a:gd name="T39" fmla="*/ 340 h 600"/>
                <a:gd name="T40" fmla="*/ 1464 w 1464"/>
                <a:gd name="T41" fmla="*/ 471 h 600"/>
                <a:gd name="T42" fmla="*/ 1198 w 1464"/>
                <a:gd name="T43" fmla="*/ 328 h 600"/>
                <a:gd name="T44" fmla="*/ 1171 w 1464"/>
                <a:gd name="T45" fmla="*/ 319 h 600"/>
                <a:gd name="T46" fmla="*/ 981 w 1464"/>
                <a:gd name="T47" fmla="*/ 279 h 600"/>
                <a:gd name="T48" fmla="*/ 878 w 1464"/>
                <a:gd name="T49" fmla="*/ 274 h 600"/>
                <a:gd name="T50" fmla="*/ 701 w 1464"/>
                <a:gd name="T51" fmla="*/ 292 h 600"/>
                <a:gd name="T52" fmla="*/ 688 w 1464"/>
                <a:gd name="T53" fmla="*/ 292 h 600"/>
                <a:gd name="T54" fmla="*/ 512 w 1464"/>
                <a:gd name="T55" fmla="*/ 293 h 600"/>
                <a:gd name="T56" fmla="*/ 505 w 1464"/>
                <a:gd name="T57" fmla="*/ 294 h 600"/>
                <a:gd name="T58" fmla="*/ 444 w 1464"/>
                <a:gd name="T59" fmla="*/ 286 h 600"/>
                <a:gd name="T60" fmla="*/ 404 w 1464"/>
                <a:gd name="T61" fmla="*/ 279 h 600"/>
                <a:gd name="T62" fmla="*/ 397 w 1464"/>
                <a:gd name="T63" fmla="*/ 276 h 600"/>
                <a:gd name="T64" fmla="*/ 245 w 1464"/>
                <a:gd name="T65" fmla="*/ 230 h 600"/>
                <a:gd name="T66" fmla="*/ 765 w 1464"/>
                <a:gd name="T67" fmla="*/ 314 h 600"/>
                <a:gd name="T68" fmla="*/ 887 w 1464"/>
                <a:gd name="T69" fmla="*/ 315 h 600"/>
                <a:gd name="T70" fmla="*/ 894 w 1464"/>
                <a:gd name="T71" fmla="*/ 314 h 600"/>
                <a:gd name="T72" fmla="*/ 1048 w 1464"/>
                <a:gd name="T73" fmla="*/ 339 h 600"/>
                <a:gd name="T74" fmla="*/ 1254 w 1464"/>
                <a:gd name="T75" fmla="*/ 417 h 600"/>
                <a:gd name="T76" fmla="*/ 1266 w 1464"/>
                <a:gd name="T77" fmla="*/ 425 h 600"/>
                <a:gd name="T78" fmla="*/ 1443 w 1464"/>
                <a:gd name="T79" fmla="*/ 545 h 600"/>
                <a:gd name="T80" fmla="*/ 1394 w 1464"/>
                <a:gd name="T81" fmla="*/ 553 h 600"/>
                <a:gd name="T82" fmla="*/ 1348 w 1464"/>
                <a:gd name="T83" fmla="*/ 558 h 600"/>
                <a:gd name="T84" fmla="*/ 1313 w 1464"/>
                <a:gd name="T85" fmla="*/ 563 h 600"/>
                <a:gd name="T86" fmla="*/ 1006 w 1464"/>
                <a:gd name="T87" fmla="*/ 590 h 600"/>
                <a:gd name="T88" fmla="*/ 747 w 1464"/>
                <a:gd name="T89" fmla="*/ 598 h 600"/>
                <a:gd name="T90" fmla="*/ 736 w 1464"/>
                <a:gd name="T91" fmla="*/ 596 h 600"/>
                <a:gd name="T92" fmla="*/ 501 w 1464"/>
                <a:gd name="T93" fmla="*/ 560 h 600"/>
                <a:gd name="T94" fmla="*/ 267 w 1464"/>
                <a:gd name="T95" fmla="*/ 443 h 600"/>
                <a:gd name="T96" fmla="*/ 261 w 1464"/>
                <a:gd name="T97" fmla="*/ 438 h 600"/>
                <a:gd name="T98" fmla="*/ 145 w 1464"/>
                <a:gd name="T99" fmla="*/ 329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64" h="600">
                  <a:moveTo>
                    <a:pt x="145" y="329"/>
                  </a:moveTo>
                  <a:cubicBezTo>
                    <a:pt x="139" y="322"/>
                    <a:pt x="131" y="314"/>
                    <a:pt x="125" y="306"/>
                  </a:cubicBezTo>
                  <a:cubicBezTo>
                    <a:pt x="102" y="278"/>
                    <a:pt x="82" y="249"/>
                    <a:pt x="64" y="217"/>
                  </a:cubicBezTo>
                  <a:cubicBezTo>
                    <a:pt x="38" y="171"/>
                    <a:pt x="17" y="125"/>
                    <a:pt x="0" y="76"/>
                  </a:cubicBezTo>
                  <a:cubicBezTo>
                    <a:pt x="58" y="63"/>
                    <a:pt x="115" y="56"/>
                    <a:pt x="176" y="48"/>
                  </a:cubicBezTo>
                  <a:cubicBezTo>
                    <a:pt x="269" y="37"/>
                    <a:pt x="354" y="29"/>
                    <a:pt x="446" y="20"/>
                  </a:cubicBezTo>
                  <a:cubicBezTo>
                    <a:pt x="565" y="10"/>
                    <a:pt x="674" y="0"/>
                    <a:pt x="793" y="6"/>
                  </a:cubicBezTo>
                  <a:cubicBezTo>
                    <a:pt x="795" y="6"/>
                    <a:pt x="796" y="8"/>
                    <a:pt x="798" y="8"/>
                  </a:cubicBezTo>
                  <a:cubicBezTo>
                    <a:pt x="813" y="9"/>
                    <a:pt x="827" y="9"/>
                    <a:pt x="842" y="10"/>
                  </a:cubicBezTo>
                  <a:cubicBezTo>
                    <a:pt x="856" y="13"/>
                    <a:pt x="871" y="14"/>
                    <a:pt x="885" y="17"/>
                  </a:cubicBezTo>
                  <a:cubicBezTo>
                    <a:pt x="903" y="20"/>
                    <a:pt x="919" y="21"/>
                    <a:pt x="936" y="26"/>
                  </a:cubicBezTo>
                  <a:cubicBezTo>
                    <a:pt x="940" y="28"/>
                    <a:pt x="944" y="30"/>
                    <a:pt x="948" y="31"/>
                  </a:cubicBezTo>
                  <a:cubicBezTo>
                    <a:pt x="967" y="33"/>
                    <a:pt x="982" y="37"/>
                    <a:pt x="999" y="44"/>
                  </a:cubicBezTo>
                  <a:cubicBezTo>
                    <a:pt x="1013" y="50"/>
                    <a:pt x="1029" y="52"/>
                    <a:pt x="1043" y="59"/>
                  </a:cubicBezTo>
                  <a:cubicBezTo>
                    <a:pt x="1056" y="65"/>
                    <a:pt x="1069" y="70"/>
                    <a:pt x="1081" y="75"/>
                  </a:cubicBezTo>
                  <a:cubicBezTo>
                    <a:pt x="1109" y="87"/>
                    <a:pt x="1135" y="102"/>
                    <a:pt x="1162" y="118"/>
                  </a:cubicBezTo>
                  <a:cubicBezTo>
                    <a:pt x="1193" y="137"/>
                    <a:pt x="1219" y="157"/>
                    <a:pt x="1247" y="179"/>
                  </a:cubicBezTo>
                  <a:cubicBezTo>
                    <a:pt x="1288" y="213"/>
                    <a:pt x="1324" y="249"/>
                    <a:pt x="1358" y="291"/>
                  </a:cubicBezTo>
                  <a:cubicBezTo>
                    <a:pt x="1368" y="305"/>
                    <a:pt x="1378" y="319"/>
                    <a:pt x="1389" y="333"/>
                  </a:cubicBezTo>
                  <a:cubicBezTo>
                    <a:pt x="1391" y="335"/>
                    <a:pt x="1390" y="338"/>
                    <a:pt x="1392" y="340"/>
                  </a:cubicBezTo>
                  <a:cubicBezTo>
                    <a:pt x="1422" y="381"/>
                    <a:pt x="1444" y="425"/>
                    <a:pt x="1464" y="471"/>
                  </a:cubicBezTo>
                  <a:cubicBezTo>
                    <a:pt x="1384" y="411"/>
                    <a:pt x="1294" y="363"/>
                    <a:pt x="1198" y="328"/>
                  </a:cubicBezTo>
                  <a:cubicBezTo>
                    <a:pt x="1190" y="325"/>
                    <a:pt x="1180" y="321"/>
                    <a:pt x="1171" y="319"/>
                  </a:cubicBezTo>
                  <a:cubicBezTo>
                    <a:pt x="1108" y="299"/>
                    <a:pt x="1047" y="287"/>
                    <a:pt x="981" y="279"/>
                  </a:cubicBezTo>
                  <a:cubicBezTo>
                    <a:pt x="946" y="275"/>
                    <a:pt x="913" y="274"/>
                    <a:pt x="878" y="274"/>
                  </a:cubicBezTo>
                  <a:cubicBezTo>
                    <a:pt x="818" y="274"/>
                    <a:pt x="763" y="282"/>
                    <a:pt x="701" y="292"/>
                  </a:cubicBezTo>
                  <a:cubicBezTo>
                    <a:pt x="696" y="293"/>
                    <a:pt x="693" y="291"/>
                    <a:pt x="688" y="292"/>
                  </a:cubicBezTo>
                  <a:cubicBezTo>
                    <a:pt x="627" y="299"/>
                    <a:pt x="572" y="301"/>
                    <a:pt x="512" y="293"/>
                  </a:cubicBezTo>
                  <a:cubicBezTo>
                    <a:pt x="510" y="293"/>
                    <a:pt x="507" y="294"/>
                    <a:pt x="505" y="294"/>
                  </a:cubicBezTo>
                  <a:cubicBezTo>
                    <a:pt x="484" y="293"/>
                    <a:pt x="465" y="290"/>
                    <a:pt x="444" y="286"/>
                  </a:cubicBezTo>
                  <a:cubicBezTo>
                    <a:pt x="430" y="283"/>
                    <a:pt x="417" y="281"/>
                    <a:pt x="404" y="279"/>
                  </a:cubicBezTo>
                  <a:cubicBezTo>
                    <a:pt x="401" y="278"/>
                    <a:pt x="400" y="277"/>
                    <a:pt x="397" y="276"/>
                  </a:cubicBezTo>
                  <a:cubicBezTo>
                    <a:pt x="342" y="265"/>
                    <a:pt x="294" y="250"/>
                    <a:pt x="245" y="230"/>
                  </a:cubicBezTo>
                  <a:cubicBezTo>
                    <a:pt x="406" y="306"/>
                    <a:pt x="589" y="336"/>
                    <a:pt x="765" y="314"/>
                  </a:cubicBezTo>
                  <a:cubicBezTo>
                    <a:pt x="806" y="314"/>
                    <a:pt x="845" y="311"/>
                    <a:pt x="887" y="315"/>
                  </a:cubicBezTo>
                  <a:cubicBezTo>
                    <a:pt x="889" y="315"/>
                    <a:pt x="892" y="314"/>
                    <a:pt x="894" y="314"/>
                  </a:cubicBezTo>
                  <a:cubicBezTo>
                    <a:pt x="948" y="320"/>
                    <a:pt x="995" y="326"/>
                    <a:pt x="1048" y="339"/>
                  </a:cubicBezTo>
                  <a:cubicBezTo>
                    <a:pt x="1121" y="358"/>
                    <a:pt x="1187" y="384"/>
                    <a:pt x="1254" y="417"/>
                  </a:cubicBezTo>
                  <a:cubicBezTo>
                    <a:pt x="1258" y="419"/>
                    <a:pt x="1262" y="423"/>
                    <a:pt x="1266" y="425"/>
                  </a:cubicBezTo>
                  <a:cubicBezTo>
                    <a:pt x="1331" y="458"/>
                    <a:pt x="1387" y="500"/>
                    <a:pt x="1443" y="545"/>
                  </a:cubicBezTo>
                  <a:cubicBezTo>
                    <a:pt x="1426" y="550"/>
                    <a:pt x="1412" y="549"/>
                    <a:pt x="1394" y="553"/>
                  </a:cubicBezTo>
                  <a:cubicBezTo>
                    <a:pt x="1379" y="556"/>
                    <a:pt x="1364" y="558"/>
                    <a:pt x="1348" y="558"/>
                  </a:cubicBezTo>
                  <a:cubicBezTo>
                    <a:pt x="1336" y="559"/>
                    <a:pt x="1324" y="561"/>
                    <a:pt x="1313" y="563"/>
                  </a:cubicBezTo>
                  <a:cubicBezTo>
                    <a:pt x="1207" y="574"/>
                    <a:pt x="1111" y="583"/>
                    <a:pt x="1006" y="590"/>
                  </a:cubicBezTo>
                  <a:cubicBezTo>
                    <a:pt x="918" y="594"/>
                    <a:pt x="835" y="600"/>
                    <a:pt x="747" y="598"/>
                  </a:cubicBezTo>
                  <a:cubicBezTo>
                    <a:pt x="744" y="598"/>
                    <a:pt x="740" y="596"/>
                    <a:pt x="736" y="596"/>
                  </a:cubicBezTo>
                  <a:cubicBezTo>
                    <a:pt x="655" y="595"/>
                    <a:pt x="579" y="582"/>
                    <a:pt x="501" y="560"/>
                  </a:cubicBezTo>
                  <a:cubicBezTo>
                    <a:pt x="414" y="535"/>
                    <a:pt x="340" y="496"/>
                    <a:pt x="267" y="443"/>
                  </a:cubicBezTo>
                  <a:cubicBezTo>
                    <a:pt x="265" y="441"/>
                    <a:pt x="263" y="440"/>
                    <a:pt x="261" y="438"/>
                  </a:cubicBezTo>
                  <a:cubicBezTo>
                    <a:pt x="217" y="406"/>
                    <a:pt x="180" y="370"/>
                    <a:pt x="145" y="329"/>
                  </a:cubicBezTo>
                  <a:close/>
                </a:path>
              </a:pathLst>
            </a:custGeom>
            <a:grpFill/>
            <a:ln>
              <a:noFill/>
            </a:ln>
            <a:effectLs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7" name="Freeform 49">
              <a:extLst>
                <a:ext uri="{FF2B5EF4-FFF2-40B4-BE49-F238E27FC236}">
                  <a16:creationId xmlns:a16="http://schemas.microsoft.com/office/drawing/2014/main" xmlns="" id="{F8B05B1B-ECAB-48AC-AFA6-1AD81D3FA75A}"/>
                </a:ext>
              </a:extLst>
            </p:cNvPr>
            <p:cNvSpPr>
              <a:spLocks/>
            </p:cNvSpPr>
            <p:nvPr/>
          </p:nvSpPr>
          <p:spPr bwMode="auto">
            <a:xfrm>
              <a:off x="4885079" y="1773375"/>
              <a:ext cx="247487" cy="788148"/>
            </a:xfrm>
            <a:custGeom>
              <a:avLst/>
              <a:gdLst>
                <a:gd name="T0" fmla="*/ 0 w 324"/>
                <a:gd name="T1" fmla="*/ 0 h 1013"/>
                <a:gd name="T2" fmla="*/ 80 w 324"/>
                <a:gd name="T3" fmla="*/ 441 h 1013"/>
                <a:gd name="T4" fmla="*/ 82 w 324"/>
                <a:gd name="T5" fmla="*/ 544 h 1013"/>
                <a:gd name="T6" fmla="*/ 82 w 324"/>
                <a:gd name="T7" fmla="*/ 550 h 1013"/>
                <a:gd name="T8" fmla="*/ 105 w 324"/>
                <a:gd name="T9" fmla="*/ 681 h 1013"/>
                <a:gd name="T10" fmla="*/ 175 w 324"/>
                <a:gd name="T11" fmla="*/ 855 h 1013"/>
                <a:gd name="T12" fmla="*/ 181 w 324"/>
                <a:gd name="T13" fmla="*/ 865 h 1013"/>
                <a:gd name="T14" fmla="*/ 286 w 324"/>
                <a:gd name="T15" fmla="*/ 1013 h 1013"/>
                <a:gd name="T16" fmla="*/ 291 w 324"/>
                <a:gd name="T17" fmla="*/ 971 h 1013"/>
                <a:gd name="T18" fmla="*/ 295 w 324"/>
                <a:gd name="T19" fmla="*/ 933 h 1013"/>
                <a:gd name="T20" fmla="*/ 299 w 324"/>
                <a:gd name="T21" fmla="*/ 902 h 1013"/>
                <a:gd name="T22" fmla="*/ 317 w 324"/>
                <a:gd name="T23" fmla="*/ 642 h 1013"/>
                <a:gd name="T24" fmla="*/ 320 w 324"/>
                <a:gd name="T25" fmla="*/ 422 h 1013"/>
                <a:gd name="T26" fmla="*/ 319 w 324"/>
                <a:gd name="T27" fmla="*/ 412 h 1013"/>
                <a:gd name="T28" fmla="*/ 285 w 324"/>
                <a:gd name="T29" fmla="*/ 212 h 1013"/>
                <a:gd name="T30" fmla="*/ 182 w 324"/>
                <a:gd name="T31" fmla="*/ 15 h 1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4" h="1013">
                  <a:moveTo>
                    <a:pt x="0" y="0"/>
                  </a:moveTo>
                  <a:cubicBezTo>
                    <a:pt x="67" y="135"/>
                    <a:pt x="96" y="290"/>
                    <a:pt x="80" y="441"/>
                  </a:cubicBezTo>
                  <a:cubicBezTo>
                    <a:pt x="80" y="475"/>
                    <a:pt x="78" y="509"/>
                    <a:pt x="82" y="544"/>
                  </a:cubicBezTo>
                  <a:cubicBezTo>
                    <a:pt x="82" y="546"/>
                    <a:pt x="82" y="549"/>
                    <a:pt x="82" y="550"/>
                  </a:cubicBezTo>
                  <a:cubicBezTo>
                    <a:pt x="87" y="596"/>
                    <a:pt x="93" y="636"/>
                    <a:pt x="105" y="681"/>
                  </a:cubicBezTo>
                  <a:cubicBezTo>
                    <a:pt x="122" y="743"/>
                    <a:pt x="145" y="799"/>
                    <a:pt x="175" y="855"/>
                  </a:cubicBezTo>
                  <a:cubicBezTo>
                    <a:pt x="176" y="858"/>
                    <a:pt x="180" y="862"/>
                    <a:pt x="181" y="865"/>
                  </a:cubicBezTo>
                  <a:cubicBezTo>
                    <a:pt x="211" y="920"/>
                    <a:pt x="247" y="967"/>
                    <a:pt x="286" y="1013"/>
                  </a:cubicBezTo>
                  <a:cubicBezTo>
                    <a:pt x="290" y="999"/>
                    <a:pt x="289" y="987"/>
                    <a:pt x="291" y="971"/>
                  </a:cubicBezTo>
                  <a:cubicBezTo>
                    <a:pt x="294" y="959"/>
                    <a:pt x="295" y="946"/>
                    <a:pt x="295" y="933"/>
                  </a:cubicBezTo>
                  <a:cubicBezTo>
                    <a:pt x="296" y="922"/>
                    <a:pt x="298" y="912"/>
                    <a:pt x="299" y="902"/>
                  </a:cubicBezTo>
                  <a:cubicBezTo>
                    <a:pt x="307" y="813"/>
                    <a:pt x="313" y="731"/>
                    <a:pt x="317" y="642"/>
                  </a:cubicBezTo>
                  <a:cubicBezTo>
                    <a:pt x="320" y="566"/>
                    <a:pt x="324" y="496"/>
                    <a:pt x="320" y="422"/>
                  </a:cubicBezTo>
                  <a:cubicBezTo>
                    <a:pt x="320" y="418"/>
                    <a:pt x="319" y="415"/>
                    <a:pt x="319" y="412"/>
                  </a:cubicBezTo>
                  <a:cubicBezTo>
                    <a:pt x="316" y="343"/>
                    <a:pt x="304" y="279"/>
                    <a:pt x="285" y="212"/>
                  </a:cubicBezTo>
                  <a:cubicBezTo>
                    <a:pt x="262" y="140"/>
                    <a:pt x="228" y="77"/>
                    <a:pt x="182" y="15"/>
                  </a:cubicBezTo>
                </a:path>
              </a:pathLst>
            </a:custGeom>
            <a:grpFill/>
            <a:ln>
              <a:noFill/>
            </a:ln>
            <a:effectLs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8" name="Freeform 50">
              <a:extLst>
                <a:ext uri="{FF2B5EF4-FFF2-40B4-BE49-F238E27FC236}">
                  <a16:creationId xmlns:a16="http://schemas.microsoft.com/office/drawing/2014/main" xmlns="" id="{CB3CC1F5-1E16-49AA-83BD-AF1D0E68E8A9}"/>
                </a:ext>
              </a:extLst>
            </p:cNvPr>
            <p:cNvSpPr>
              <a:spLocks/>
            </p:cNvSpPr>
            <p:nvPr/>
          </p:nvSpPr>
          <p:spPr bwMode="auto">
            <a:xfrm>
              <a:off x="4740122" y="1730255"/>
              <a:ext cx="314662" cy="846839"/>
            </a:xfrm>
            <a:custGeom>
              <a:avLst/>
              <a:gdLst>
                <a:gd name="T0" fmla="*/ 34 w 412"/>
                <a:gd name="T1" fmla="*/ 0 h 1089"/>
                <a:gd name="T2" fmla="*/ 14 w 412"/>
                <a:gd name="T3" fmla="*/ 230 h 1089"/>
                <a:gd name="T4" fmla="*/ 7 w 412"/>
                <a:gd name="T5" fmla="*/ 525 h 1089"/>
                <a:gd name="T6" fmla="*/ 9 w 412"/>
                <a:gd name="T7" fmla="*/ 530 h 1089"/>
                <a:gd name="T8" fmla="*/ 11 w 412"/>
                <a:gd name="T9" fmla="*/ 567 h 1089"/>
                <a:gd name="T10" fmla="*/ 18 w 412"/>
                <a:gd name="T11" fmla="*/ 603 h 1089"/>
                <a:gd name="T12" fmla="*/ 26 w 412"/>
                <a:gd name="T13" fmla="*/ 646 h 1089"/>
                <a:gd name="T14" fmla="*/ 30 w 412"/>
                <a:gd name="T15" fmla="*/ 657 h 1089"/>
                <a:gd name="T16" fmla="*/ 42 w 412"/>
                <a:gd name="T17" fmla="*/ 699 h 1089"/>
                <a:gd name="T18" fmla="*/ 56 w 412"/>
                <a:gd name="T19" fmla="*/ 737 h 1089"/>
                <a:gd name="T20" fmla="*/ 70 w 412"/>
                <a:gd name="T21" fmla="*/ 769 h 1089"/>
                <a:gd name="T22" fmla="*/ 107 w 412"/>
                <a:gd name="T23" fmla="*/ 837 h 1089"/>
                <a:gd name="T24" fmla="*/ 161 w 412"/>
                <a:gd name="T25" fmla="*/ 909 h 1089"/>
                <a:gd name="T26" fmla="*/ 258 w 412"/>
                <a:gd name="T27" fmla="*/ 1001 h 1089"/>
                <a:gd name="T28" fmla="*/ 294 w 412"/>
                <a:gd name="T29" fmla="*/ 1027 h 1089"/>
                <a:gd name="T30" fmla="*/ 300 w 412"/>
                <a:gd name="T31" fmla="*/ 1029 h 1089"/>
                <a:gd name="T32" fmla="*/ 412 w 412"/>
                <a:gd name="T33" fmla="*/ 1089 h 1089"/>
                <a:gd name="T34" fmla="*/ 287 w 412"/>
                <a:gd name="T35" fmla="*/ 865 h 1089"/>
                <a:gd name="T36" fmla="*/ 278 w 412"/>
                <a:gd name="T37" fmla="*/ 842 h 1089"/>
                <a:gd name="T38" fmla="*/ 242 w 412"/>
                <a:gd name="T39" fmla="*/ 680 h 1089"/>
                <a:gd name="T40" fmla="*/ 236 w 412"/>
                <a:gd name="T41" fmla="*/ 593 h 1089"/>
                <a:gd name="T42" fmla="*/ 249 w 412"/>
                <a:gd name="T43" fmla="*/ 443 h 1089"/>
                <a:gd name="T44" fmla="*/ 249 w 412"/>
                <a:gd name="T45" fmla="*/ 431 h 1089"/>
                <a:gd name="T46" fmla="*/ 247 w 412"/>
                <a:gd name="T47" fmla="*/ 282 h 1089"/>
                <a:gd name="T48" fmla="*/ 248 w 412"/>
                <a:gd name="T49" fmla="*/ 276 h 1089"/>
                <a:gd name="T50" fmla="*/ 240 w 412"/>
                <a:gd name="T51" fmla="*/ 224 h 1089"/>
                <a:gd name="T52" fmla="*/ 233 w 412"/>
                <a:gd name="T53" fmla="*/ 190 h 1089"/>
                <a:gd name="T54" fmla="*/ 231 w 412"/>
                <a:gd name="T55" fmla="*/ 184 h 1089"/>
                <a:gd name="T56" fmla="*/ 189 w 412"/>
                <a:gd name="T57" fmla="*/ 56 h 10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12" h="1089">
                  <a:moveTo>
                    <a:pt x="34" y="0"/>
                  </a:moveTo>
                  <a:cubicBezTo>
                    <a:pt x="26" y="79"/>
                    <a:pt x="20" y="152"/>
                    <a:pt x="14" y="230"/>
                  </a:cubicBezTo>
                  <a:cubicBezTo>
                    <a:pt x="7" y="331"/>
                    <a:pt x="0" y="424"/>
                    <a:pt x="7" y="525"/>
                  </a:cubicBezTo>
                  <a:cubicBezTo>
                    <a:pt x="7" y="526"/>
                    <a:pt x="9" y="528"/>
                    <a:pt x="9" y="530"/>
                  </a:cubicBezTo>
                  <a:cubicBezTo>
                    <a:pt x="10" y="542"/>
                    <a:pt x="11" y="554"/>
                    <a:pt x="11" y="567"/>
                  </a:cubicBezTo>
                  <a:cubicBezTo>
                    <a:pt x="14" y="579"/>
                    <a:pt x="15" y="591"/>
                    <a:pt x="18" y="603"/>
                  </a:cubicBezTo>
                  <a:cubicBezTo>
                    <a:pt x="21" y="618"/>
                    <a:pt x="22" y="632"/>
                    <a:pt x="26" y="646"/>
                  </a:cubicBezTo>
                  <a:cubicBezTo>
                    <a:pt x="28" y="649"/>
                    <a:pt x="29" y="653"/>
                    <a:pt x="30" y="657"/>
                  </a:cubicBezTo>
                  <a:cubicBezTo>
                    <a:pt x="33" y="672"/>
                    <a:pt x="36" y="685"/>
                    <a:pt x="42" y="699"/>
                  </a:cubicBezTo>
                  <a:cubicBezTo>
                    <a:pt x="48" y="712"/>
                    <a:pt x="50" y="725"/>
                    <a:pt x="56" y="737"/>
                  </a:cubicBezTo>
                  <a:cubicBezTo>
                    <a:pt x="62" y="748"/>
                    <a:pt x="66" y="758"/>
                    <a:pt x="70" y="769"/>
                  </a:cubicBezTo>
                  <a:cubicBezTo>
                    <a:pt x="81" y="793"/>
                    <a:pt x="94" y="814"/>
                    <a:pt x="107" y="837"/>
                  </a:cubicBezTo>
                  <a:cubicBezTo>
                    <a:pt x="124" y="863"/>
                    <a:pt x="142" y="885"/>
                    <a:pt x="161" y="909"/>
                  </a:cubicBezTo>
                  <a:cubicBezTo>
                    <a:pt x="191" y="943"/>
                    <a:pt x="221" y="973"/>
                    <a:pt x="258" y="1001"/>
                  </a:cubicBezTo>
                  <a:cubicBezTo>
                    <a:pt x="270" y="1010"/>
                    <a:pt x="282" y="1018"/>
                    <a:pt x="294" y="1027"/>
                  </a:cubicBezTo>
                  <a:cubicBezTo>
                    <a:pt x="296" y="1028"/>
                    <a:pt x="298" y="1027"/>
                    <a:pt x="300" y="1029"/>
                  </a:cubicBezTo>
                  <a:cubicBezTo>
                    <a:pt x="335" y="1054"/>
                    <a:pt x="373" y="1072"/>
                    <a:pt x="412" y="1089"/>
                  </a:cubicBezTo>
                  <a:cubicBezTo>
                    <a:pt x="360" y="1021"/>
                    <a:pt x="318" y="946"/>
                    <a:pt x="287" y="865"/>
                  </a:cubicBezTo>
                  <a:cubicBezTo>
                    <a:pt x="284" y="857"/>
                    <a:pt x="281" y="849"/>
                    <a:pt x="278" y="842"/>
                  </a:cubicBezTo>
                  <a:cubicBezTo>
                    <a:pt x="261" y="789"/>
                    <a:pt x="250" y="737"/>
                    <a:pt x="242" y="680"/>
                  </a:cubicBezTo>
                  <a:cubicBezTo>
                    <a:pt x="238" y="651"/>
                    <a:pt x="236" y="623"/>
                    <a:pt x="236" y="593"/>
                  </a:cubicBezTo>
                  <a:cubicBezTo>
                    <a:pt x="236" y="542"/>
                    <a:pt x="241" y="496"/>
                    <a:pt x="249" y="443"/>
                  </a:cubicBezTo>
                  <a:cubicBezTo>
                    <a:pt x="249" y="439"/>
                    <a:pt x="248" y="436"/>
                    <a:pt x="249" y="431"/>
                  </a:cubicBezTo>
                  <a:cubicBezTo>
                    <a:pt x="254" y="380"/>
                    <a:pt x="254" y="333"/>
                    <a:pt x="247" y="282"/>
                  </a:cubicBezTo>
                  <a:cubicBezTo>
                    <a:pt x="247" y="280"/>
                    <a:pt x="248" y="278"/>
                    <a:pt x="248" y="276"/>
                  </a:cubicBezTo>
                  <a:cubicBezTo>
                    <a:pt x="246" y="258"/>
                    <a:pt x="244" y="242"/>
                    <a:pt x="240" y="224"/>
                  </a:cubicBezTo>
                  <a:cubicBezTo>
                    <a:pt x="238" y="212"/>
                    <a:pt x="235" y="201"/>
                    <a:pt x="233" y="190"/>
                  </a:cubicBezTo>
                  <a:cubicBezTo>
                    <a:pt x="232" y="188"/>
                    <a:pt x="232" y="187"/>
                    <a:pt x="231" y="184"/>
                  </a:cubicBezTo>
                  <a:cubicBezTo>
                    <a:pt x="221" y="138"/>
                    <a:pt x="207" y="97"/>
                    <a:pt x="189" y="56"/>
                  </a:cubicBezTo>
                </a:path>
              </a:pathLst>
            </a:custGeom>
            <a:grpFill/>
            <a:ln>
              <a:noFill/>
            </a:ln>
            <a:effectLs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9" name="Freeform 51">
              <a:extLst>
                <a:ext uri="{FF2B5EF4-FFF2-40B4-BE49-F238E27FC236}">
                  <a16:creationId xmlns:a16="http://schemas.microsoft.com/office/drawing/2014/main" xmlns="" id="{333FCAE7-5103-433F-A196-2827D2BC411B}"/>
                </a:ext>
              </a:extLst>
            </p:cNvPr>
            <p:cNvSpPr>
              <a:spLocks/>
            </p:cNvSpPr>
            <p:nvPr/>
          </p:nvSpPr>
          <p:spPr bwMode="auto">
            <a:xfrm>
              <a:off x="3883344" y="2343523"/>
              <a:ext cx="794317" cy="330591"/>
            </a:xfrm>
            <a:custGeom>
              <a:avLst/>
              <a:gdLst>
                <a:gd name="T0" fmla="*/ 103 w 1039"/>
                <a:gd name="T1" fmla="*/ 234 h 425"/>
                <a:gd name="T2" fmla="*/ 89 w 1039"/>
                <a:gd name="T3" fmla="*/ 217 h 425"/>
                <a:gd name="T4" fmla="*/ 45 w 1039"/>
                <a:gd name="T5" fmla="*/ 154 h 425"/>
                <a:gd name="T6" fmla="*/ 0 w 1039"/>
                <a:gd name="T7" fmla="*/ 53 h 425"/>
                <a:gd name="T8" fmla="*/ 125 w 1039"/>
                <a:gd name="T9" fmla="*/ 34 h 425"/>
                <a:gd name="T10" fmla="*/ 316 w 1039"/>
                <a:gd name="T11" fmla="*/ 14 h 425"/>
                <a:gd name="T12" fmla="*/ 562 w 1039"/>
                <a:gd name="T13" fmla="*/ 4 h 425"/>
                <a:gd name="T14" fmla="*/ 566 w 1039"/>
                <a:gd name="T15" fmla="*/ 5 h 425"/>
                <a:gd name="T16" fmla="*/ 597 w 1039"/>
                <a:gd name="T17" fmla="*/ 7 h 425"/>
                <a:gd name="T18" fmla="*/ 628 w 1039"/>
                <a:gd name="T19" fmla="*/ 12 h 425"/>
                <a:gd name="T20" fmla="*/ 664 w 1039"/>
                <a:gd name="T21" fmla="*/ 18 h 425"/>
                <a:gd name="T22" fmla="*/ 673 w 1039"/>
                <a:gd name="T23" fmla="*/ 22 h 425"/>
                <a:gd name="T24" fmla="*/ 709 w 1039"/>
                <a:gd name="T25" fmla="*/ 31 h 425"/>
                <a:gd name="T26" fmla="*/ 740 w 1039"/>
                <a:gd name="T27" fmla="*/ 42 h 425"/>
                <a:gd name="T28" fmla="*/ 767 w 1039"/>
                <a:gd name="T29" fmla="*/ 53 h 425"/>
                <a:gd name="T30" fmla="*/ 824 w 1039"/>
                <a:gd name="T31" fmla="*/ 83 h 425"/>
                <a:gd name="T32" fmla="*/ 885 w 1039"/>
                <a:gd name="T33" fmla="*/ 127 h 425"/>
                <a:gd name="T34" fmla="*/ 963 w 1039"/>
                <a:gd name="T35" fmla="*/ 206 h 425"/>
                <a:gd name="T36" fmla="*/ 985 w 1039"/>
                <a:gd name="T37" fmla="*/ 236 h 425"/>
                <a:gd name="T38" fmla="*/ 987 w 1039"/>
                <a:gd name="T39" fmla="*/ 241 h 425"/>
                <a:gd name="T40" fmla="*/ 1039 w 1039"/>
                <a:gd name="T41" fmla="*/ 334 h 425"/>
                <a:gd name="T42" fmla="*/ 850 w 1039"/>
                <a:gd name="T43" fmla="*/ 233 h 425"/>
                <a:gd name="T44" fmla="*/ 831 w 1039"/>
                <a:gd name="T45" fmla="*/ 226 h 425"/>
                <a:gd name="T46" fmla="*/ 696 w 1039"/>
                <a:gd name="T47" fmla="*/ 198 h 425"/>
                <a:gd name="T48" fmla="*/ 623 w 1039"/>
                <a:gd name="T49" fmla="*/ 194 h 425"/>
                <a:gd name="T50" fmla="*/ 498 w 1039"/>
                <a:gd name="T51" fmla="*/ 207 h 425"/>
                <a:gd name="T52" fmla="*/ 488 w 1039"/>
                <a:gd name="T53" fmla="*/ 207 h 425"/>
                <a:gd name="T54" fmla="*/ 363 w 1039"/>
                <a:gd name="T55" fmla="*/ 208 h 425"/>
                <a:gd name="T56" fmla="*/ 358 w 1039"/>
                <a:gd name="T57" fmla="*/ 209 h 425"/>
                <a:gd name="T58" fmla="*/ 315 w 1039"/>
                <a:gd name="T59" fmla="*/ 203 h 425"/>
                <a:gd name="T60" fmla="*/ 286 w 1039"/>
                <a:gd name="T61" fmla="*/ 198 h 425"/>
                <a:gd name="T62" fmla="*/ 282 w 1039"/>
                <a:gd name="T63" fmla="*/ 196 h 425"/>
                <a:gd name="T64" fmla="*/ 174 w 1039"/>
                <a:gd name="T65" fmla="*/ 163 h 425"/>
                <a:gd name="T66" fmla="*/ 543 w 1039"/>
                <a:gd name="T67" fmla="*/ 223 h 425"/>
                <a:gd name="T68" fmla="*/ 629 w 1039"/>
                <a:gd name="T69" fmla="*/ 223 h 425"/>
                <a:gd name="T70" fmla="*/ 634 w 1039"/>
                <a:gd name="T71" fmla="*/ 223 h 425"/>
                <a:gd name="T72" fmla="*/ 743 w 1039"/>
                <a:gd name="T73" fmla="*/ 240 h 425"/>
                <a:gd name="T74" fmla="*/ 890 w 1039"/>
                <a:gd name="T75" fmla="*/ 296 h 425"/>
                <a:gd name="T76" fmla="*/ 898 w 1039"/>
                <a:gd name="T77" fmla="*/ 301 h 425"/>
                <a:gd name="T78" fmla="*/ 1024 w 1039"/>
                <a:gd name="T79" fmla="*/ 387 h 425"/>
                <a:gd name="T80" fmla="*/ 989 w 1039"/>
                <a:gd name="T81" fmla="*/ 392 h 425"/>
                <a:gd name="T82" fmla="*/ 956 w 1039"/>
                <a:gd name="T83" fmla="*/ 395 h 425"/>
                <a:gd name="T84" fmla="*/ 931 w 1039"/>
                <a:gd name="T85" fmla="*/ 399 h 425"/>
                <a:gd name="T86" fmla="*/ 714 w 1039"/>
                <a:gd name="T87" fmla="*/ 418 h 425"/>
                <a:gd name="T88" fmla="*/ 530 w 1039"/>
                <a:gd name="T89" fmla="*/ 424 h 425"/>
                <a:gd name="T90" fmla="*/ 522 w 1039"/>
                <a:gd name="T91" fmla="*/ 422 h 425"/>
                <a:gd name="T92" fmla="*/ 355 w 1039"/>
                <a:gd name="T93" fmla="*/ 397 h 425"/>
                <a:gd name="T94" fmla="*/ 189 w 1039"/>
                <a:gd name="T95" fmla="*/ 314 h 425"/>
                <a:gd name="T96" fmla="*/ 185 w 1039"/>
                <a:gd name="T97" fmla="*/ 310 h 425"/>
                <a:gd name="T98" fmla="*/ 103 w 1039"/>
                <a:gd name="T99" fmla="*/ 234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39" h="425">
                  <a:moveTo>
                    <a:pt x="103" y="234"/>
                  </a:moveTo>
                  <a:cubicBezTo>
                    <a:pt x="99" y="228"/>
                    <a:pt x="93" y="223"/>
                    <a:pt x="89" y="217"/>
                  </a:cubicBezTo>
                  <a:cubicBezTo>
                    <a:pt x="72" y="197"/>
                    <a:pt x="59" y="176"/>
                    <a:pt x="45" y="154"/>
                  </a:cubicBezTo>
                  <a:cubicBezTo>
                    <a:pt x="27" y="121"/>
                    <a:pt x="12" y="88"/>
                    <a:pt x="0" y="53"/>
                  </a:cubicBezTo>
                  <a:cubicBezTo>
                    <a:pt x="41" y="45"/>
                    <a:pt x="81" y="40"/>
                    <a:pt x="125" y="34"/>
                  </a:cubicBezTo>
                  <a:cubicBezTo>
                    <a:pt x="191" y="26"/>
                    <a:pt x="251" y="20"/>
                    <a:pt x="316" y="14"/>
                  </a:cubicBezTo>
                  <a:cubicBezTo>
                    <a:pt x="401" y="7"/>
                    <a:pt x="478" y="0"/>
                    <a:pt x="562" y="4"/>
                  </a:cubicBezTo>
                  <a:cubicBezTo>
                    <a:pt x="564" y="4"/>
                    <a:pt x="565" y="5"/>
                    <a:pt x="566" y="5"/>
                  </a:cubicBezTo>
                  <a:cubicBezTo>
                    <a:pt x="577" y="6"/>
                    <a:pt x="587" y="7"/>
                    <a:pt x="597" y="7"/>
                  </a:cubicBezTo>
                  <a:cubicBezTo>
                    <a:pt x="608" y="9"/>
                    <a:pt x="618" y="10"/>
                    <a:pt x="628" y="12"/>
                  </a:cubicBezTo>
                  <a:cubicBezTo>
                    <a:pt x="641" y="14"/>
                    <a:pt x="652" y="15"/>
                    <a:pt x="664" y="18"/>
                  </a:cubicBezTo>
                  <a:cubicBezTo>
                    <a:pt x="667" y="20"/>
                    <a:pt x="669" y="21"/>
                    <a:pt x="673" y="22"/>
                  </a:cubicBezTo>
                  <a:cubicBezTo>
                    <a:pt x="686" y="23"/>
                    <a:pt x="697" y="26"/>
                    <a:pt x="709" y="31"/>
                  </a:cubicBezTo>
                  <a:cubicBezTo>
                    <a:pt x="719" y="36"/>
                    <a:pt x="730" y="37"/>
                    <a:pt x="740" y="42"/>
                  </a:cubicBezTo>
                  <a:cubicBezTo>
                    <a:pt x="749" y="46"/>
                    <a:pt x="758" y="50"/>
                    <a:pt x="767" y="53"/>
                  </a:cubicBezTo>
                  <a:cubicBezTo>
                    <a:pt x="787" y="62"/>
                    <a:pt x="805" y="72"/>
                    <a:pt x="824" y="83"/>
                  </a:cubicBezTo>
                  <a:cubicBezTo>
                    <a:pt x="846" y="97"/>
                    <a:pt x="865" y="111"/>
                    <a:pt x="885" y="127"/>
                  </a:cubicBezTo>
                  <a:cubicBezTo>
                    <a:pt x="914" y="151"/>
                    <a:pt x="939" y="176"/>
                    <a:pt x="963" y="206"/>
                  </a:cubicBezTo>
                  <a:cubicBezTo>
                    <a:pt x="971" y="216"/>
                    <a:pt x="978" y="226"/>
                    <a:pt x="985" y="236"/>
                  </a:cubicBezTo>
                  <a:cubicBezTo>
                    <a:pt x="987" y="238"/>
                    <a:pt x="986" y="240"/>
                    <a:pt x="987" y="241"/>
                  </a:cubicBezTo>
                  <a:cubicBezTo>
                    <a:pt x="1009" y="270"/>
                    <a:pt x="1024" y="302"/>
                    <a:pt x="1039" y="334"/>
                  </a:cubicBezTo>
                  <a:cubicBezTo>
                    <a:pt x="982" y="291"/>
                    <a:pt x="918" y="257"/>
                    <a:pt x="850" y="233"/>
                  </a:cubicBezTo>
                  <a:cubicBezTo>
                    <a:pt x="844" y="231"/>
                    <a:pt x="837" y="228"/>
                    <a:pt x="831" y="226"/>
                  </a:cubicBezTo>
                  <a:cubicBezTo>
                    <a:pt x="786" y="212"/>
                    <a:pt x="743" y="203"/>
                    <a:pt x="696" y="198"/>
                  </a:cubicBezTo>
                  <a:cubicBezTo>
                    <a:pt x="671" y="195"/>
                    <a:pt x="648" y="194"/>
                    <a:pt x="623" y="194"/>
                  </a:cubicBezTo>
                  <a:cubicBezTo>
                    <a:pt x="580" y="194"/>
                    <a:pt x="541" y="200"/>
                    <a:pt x="498" y="207"/>
                  </a:cubicBezTo>
                  <a:cubicBezTo>
                    <a:pt x="494" y="207"/>
                    <a:pt x="491" y="206"/>
                    <a:pt x="488" y="207"/>
                  </a:cubicBezTo>
                  <a:cubicBezTo>
                    <a:pt x="445" y="212"/>
                    <a:pt x="406" y="213"/>
                    <a:pt x="363" y="208"/>
                  </a:cubicBezTo>
                  <a:cubicBezTo>
                    <a:pt x="362" y="208"/>
                    <a:pt x="360" y="209"/>
                    <a:pt x="358" y="209"/>
                  </a:cubicBezTo>
                  <a:cubicBezTo>
                    <a:pt x="343" y="207"/>
                    <a:pt x="330" y="205"/>
                    <a:pt x="315" y="203"/>
                  </a:cubicBezTo>
                  <a:cubicBezTo>
                    <a:pt x="305" y="201"/>
                    <a:pt x="296" y="199"/>
                    <a:pt x="286" y="198"/>
                  </a:cubicBezTo>
                  <a:cubicBezTo>
                    <a:pt x="284" y="197"/>
                    <a:pt x="284" y="196"/>
                    <a:pt x="282" y="196"/>
                  </a:cubicBezTo>
                  <a:cubicBezTo>
                    <a:pt x="243" y="188"/>
                    <a:pt x="209" y="177"/>
                    <a:pt x="174" y="163"/>
                  </a:cubicBezTo>
                  <a:cubicBezTo>
                    <a:pt x="288" y="217"/>
                    <a:pt x="418" y="238"/>
                    <a:pt x="543" y="223"/>
                  </a:cubicBezTo>
                  <a:cubicBezTo>
                    <a:pt x="572" y="223"/>
                    <a:pt x="600" y="220"/>
                    <a:pt x="629" y="223"/>
                  </a:cubicBezTo>
                  <a:cubicBezTo>
                    <a:pt x="631" y="223"/>
                    <a:pt x="633" y="223"/>
                    <a:pt x="634" y="223"/>
                  </a:cubicBezTo>
                  <a:cubicBezTo>
                    <a:pt x="673" y="227"/>
                    <a:pt x="706" y="231"/>
                    <a:pt x="743" y="240"/>
                  </a:cubicBezTo>
                  <a:cubicBezTo>
                    <a:pt x="796" y="254"/>
                    <a:pt x="842" y="272"/>
                    <a:pt x="890" y="296"/>
                  </a:cubicBezTo>
                  <a:cubicBezTo>
                    <a:pt x="893" y="297"/>
                    <a:pt x="895" y="300"/>
                    <a:pt x="898" y="301"/>
                  </a:cubicBezTo>
                  <a:cubicBezTo>
                    <a:pt x="944" y="325"/>
                    <a:pt x="984" y="355"/>
                    <a:pt x="1024" y="387"/>
                  </a:cubicBezTo>
                  <a:cubicBezTo>
                    <a:pt x="1012" y="390"/>
                    <a:pt x="1002" y="390"/>
                    <a:pt x="989" y="392"/>
                  </a:cubicBezTo>
                  <a:cubicBezTo>
                    <a:pt x="978" y="394"/>
                    <a:pt x="967" y="395"/>
                    <a:pt x="956" y="395"/>
                  </a:cubicBezTo>
                  <a:cubicBezTo>
                    <a:pt x="948" y="396"/>
                    <a:pt x="939" y="398"/>
                    <a:pt x="931" y="399"/>
                  </a:cubicBezTo>
                  <a:cubicBezTo>
                    <a:pt x="856" y="407"/>
                    <a:pt x="788" y="413"/>
                    <a:pt x="714" y="418"/>
                  </a:cubicBezTo>
                  <a:cubicBezTo>
                    <a:pt x="651" y="421"/>
                    <a:pt x="593" y="425"/>
                    <a:pt x="530" y="424"/>
                  </a:cubicBezTo>
                  <a:cubicBezTo>
                    <a:pt x="528" y="424"/>
                    <a:pt x="525" y="422"/>
                    <a:pt x="522" y="422"/>
                  </a:cubicBezTo>
                  <a:cubicBezTo>
                    <a:pt x="464" y="422"/>
                    <a:pt x="411" y="412"/>
                    <a:pt x="355" y="397"/>
                  </a:cubicBezTo>
                  <a:cubicBezTo>
                    <a:pt x="294" y="379"/>
                    <a:pt x="241" y="352"/>
                    <a:pt x="189" y="314"/>
                  </a:cubicBezTo>
                  <a:cubicBezTo>
                    <a:pt x="188" y="313"/>
                    <a:pt x="187" y="312"/>
                    <a:pt x="185" y="310"/>
                  </a:cubicBezTo>
                  <a:cubicBezTo>
                    <a:pt x="154" y="288"/>
                    <a:pt x="128" y="262"/>
                    <a:pt x="103" y="234"/>
                  </a:cubicBezTo>
                  <a:close/>
                </a:path>
              </a:pathLst>
            </a:custGeom>
            <a:grpFill/>
            <a:ln>
              <a:noFill/>
            </a:ln>
            <a:effectLs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10" name="Freeform 52">
              <a:extLst>
                <a:ext uri="{FF2B5EF4-FFF2-40B4-BE49-F238E27FC236}">
                  <a16:creationId xmlns:a16="http://schemas.microsoft.com/office/drawing/2014/main" xmlns="" id="{F3B8CB00-F4CC-480D-9DDA-71A7322AEFA0}"/>
                </a:ext>
              </a:extLst>
            </p:cNvPr>
            <p:cNvSpPr>
              <a:spLocks/>
            </p:cNvSpPr>
            <p:nvPr/>
          </p:nvSpPr>
          <p:spPr bwMode="auto">
            <a:xfrm>
              <a:off x="4538596" y="1714682"/>
              <a:ext cx="175597" cy="559368"/>
            </a:xfrm>
            <a:custGeom>
              <a:avLst/>
              <a:gdLst>
                <a:gd name="T0" fmla="*/ 0 w 230"/>
                <a:gd name="T1" fmla="*/ 0 h 719"/>
                <a:gd name="T2" fmla="*/ 57 w 230"/>
                <a:gd name="T3" fmla="*/ 313 h 719"/>
                <a:gd name="T4" fmla="*/ 59 w 230"/>
                <a:gd name="T5" fmla="*/ 387 h 719"/>
                <a:gd name="T6" fmla="*/ 58 w 230"/>
                <a:gd name="T7" fmla="*/ 391 h 719"/>
                <a:gd name="T8" fmla="*/ 75 w 230"/>
                <a:gd name="T9" fmla="*/ 483 h 719"/>
                <a:gd name="T10" fmla="*/ 124 w 230"/>
                <a:gd name="T11" fmla="*/ 607 h 719"/>
                <a:gd name="T12" fmla="*/ 129 w 230"/>
                <a:gd name="T13" fmla="*/ 614 h 719"/>
                <a:gd name="T14" fmla="*/ 203 w 230"/>
                <a:gd name="T15" fmla="*/ 719 h 719"/>
                <a:gd name="T16" fmla="*/ 207 w 230"/>
                <a:gd name="T17" fmla="*/ 690 h 719"/>
                <a:gd name="T18" fmla="*/ 210 w 230"/>
                <a:gd name="T19" fmla="*/ 662 h 719"/>
                <a:gd name="T20" fmla="*/ 212 w 230"/>
                <a:gd name="T21" fmla="*/ 641 h 719"/>
                <a:gd name="T22" fmla="*/ 225 w 230"/>
                <a:gd name="T23" fmla="*/ 456 h 719"/>
                <a:gd name="T24" fmla="*/ 227 w 230"/>
                <a:gd name="T25" fmla="*/ 300 h 719"/>
                <a:gd name="T26" fmla="*/ 226 w 230"/>
                <a:gd name="T27" fmla="*/ 293 h 719"/>
                <a:gd name="T28" fmla="*/ 202 w 230"/>
                <a:gd name="T29" fmla="*/ 151 h 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0" h="719">
                  <a:moveTo>
                    <a:pt x="0" y="0"/>
                  </a:moveTo>
                  <a:cubicBezTo>
                    <a:pt x="48" y="97"/>
                    <a:pt x="68" y="207"/>
                    <a:pt x="57" y="313"/>
                  </a:cubicBezTo>
                  <a:cubicBezTo>
                    <a:pt x="57" y="338"/>
                    <a:pt x="55" y="362"/>
                    <a:pt x="59" y="387"/>
                  </a:cubicBezTo>
                  <a:cubicBezTo>
                    <a:pt x="59" y="388"/>
                    <a:pt x="58" y="390"/>
                    <a:pt x="58" y="391"/>
                  </a:cubicBezTo>
                  <a:cubicBezTo>
                    <a:pt x="62" y="423"/>
                    <a:pt x="66" y="452"/>
                    <a:pt x="75" y="483"/>
                  </a:cubicBezTo>
                  <a:cubicBezTo>
                    <a:pt x="87" y="528"/>
                    <a:pt x="103" y="567"/>
                    <a:pt x="124" y="607"/>
                  </a:cubicBezTo>
                  <a:cubicBezTo>
                    <a:pt x="125" y="609"/>
                    <a:pt x="128" y="612"/>
                    <a:pt x="129" y="614"/>
                  </a:cubicBezTo>
                  <a:cubicBezTo>
                    <a:pt x="149" y="653"/>
                    <a:pt x="175" y="686"/>
                    <a:pt x="203" y="719"/>
                  </a:cubicBezTo>
                  <a:cubicBezTo>
                    <a:pt x="206" y="709"/>
                    <a:pt x="205" y="701"/>
                    <a:pt x="207" y="690"/>
                  </a:cubicBezTo>
                  <a:cubicBezTo>
                    <a:pt x="209" y="681"/>
                    <a:pt x="210" y="672"/>
                    <a:pt x="210" y="662"/>
                  </a:cubicBezTo>
                  <a:cubicBezTo>
                    <a:pt x="210" y="655"/>
                    <a:pt x="211" y="648"/>
                    <a:pt x="212" y="641"/>
                  </a:cubicBezTo>
                  <a:cubicBezTo>
                    <a:pt x="218" y="577"/>
                    <a:pt x="222" y="519"/>
                    <a:pt x="225" y="456"/>
                  </a:cubicBezTo>
                  <a:cubicBezTo>
                    <a:pt x="227" y="402"/>
                    <a:pt x="230" y="353"/>
                    <a:pt x="227" y="300"/>
                  </a:cubicBezTo>
                  <a:cubicBezTo>
                    <a:pt x="227" y="297"/>
                    <a:pt x="226" y="295"/>
                    <a:pt x="226" y="293"/>
                  </a:cubicBezTo>
                  <a:cubicBezTo>
                    <a:pt x="225" y="244"/>
                    <a:pt x="216" y="198"/>
                    <a:pt x="202" y="151"/>
                  </a:cubicBezTo>
                </a:path>
              </a:pathLst>
            </a:custGeom>
            <a:grpFill/>
            <a:ln>
              <a:noFill/>
            </a:ln>
            <a:effectLs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11" name="Freeform 53">
              <a:extLst>
                <a:ext uri="{FF2B5EF4-FFF2-40B4-BE49-F238E27FC236}">
                  <a16:creationId xmlns:a16="http://schemas.microsoft.com/office/drawing/2014/main" xmlns="" id="{CDE82458-3414-4F56-9880-2E6F37B8C3AF}"/>
                </a:ext>
              </a:extLst>
            </p:cNvPr>
            <p:cNvSpPr>
              <a:spLocks/>
            </p:cNvSpPr>
            <p:nvPr/>
          </p:nvSpPr>
          <p:spPr bwMode="auto">
            <a:xfrm>
              <a:off x="4436065" y="1810507"/>
              <a:ext cx="222739" cy="474326"/>
            </a:xfrm>
            <a:custGeom>
              <a:avLst/>
              <a:gdLst>
                <a:gd name="T0" fmla="*/ 10 w 292"/>
                <a:gd name="T1" fmla="*/ 0 h 609"/>
                <a:gd name="T2" fmla="*/ 5 w 292"/>
                <a:gd name="T3" fmla="*/ 209 h 609"/>
                <a:gd name="T4" fmla="*/ 6 w 292"/>
                <a:gd name="T5" fmla="*/ 213 h 609"/>
                <a:gd name="T6" fmla="*/ 8 w 292"/>
                <a:gd name="T7" fmla="*/ 239 h 609"/>
                <a:gd name="T8" fmla="*/ 13 w 292"/>
                <a:gd name="T9" fmla="*/ 265 h 609"/>
                <a:gd name="T10" fmla="*/ 19 w 292"/>
                <a:gd name="T11" fmla="*/ 295 h 609"/>
                <a:gd name="T12" fmla="*/ 22 w 292"/>
                <a:gd name="T13" fmla="*/ 303 h 609"/>
                <a:gd name="T14" fmla="*/ 30 w 292"/>
                <a:gd name="T15" fmla="*/ 333 h 609"/>
                <a:gd name="T16" fmla="*/ 40 w 292"/>
                <a:gd name="T17" fmla="*/ 360 h 609"/>
                <a:gd name="T18" fmla="*/ 50 w 292"/>
                <a:gd name="T19" fmla="*/ 382 h 609"/>
                <a:gd name="T20" fmla="*/ 76 w 292"/>
                <a:gd name="T21" fmla="*/ 430 h 609"/>
                <a:gd name="T22" fmla="*/ 114 w 292"/>
                <a:gd name="T23" fmla="*/ 481 h 609"/>
                <a:gd name="T24" fmla="*/ 183 w 292"/>
                <a:gd name="T25" fmla="*/ 547 h 609"/>
                <a:gd name="T26" fmla="*/ 209 w 292"/>
                <a:gd name="T27" fmla="*/ 565 h 609"/>
                <a:gd name="T28" fmla="*/ 213 w 292"/>
                <a:gd name="T29" fmla="*/ 567 h 609"/>
                <a:gd name="T30" fmla="*/ 292 w 292"/>
                <a:gd name="T31" fmla="*/ 609 h 609"/>
                <a:gd name="T32" fmla="*/ 204 w 292"/>
                <a:gd name="T33" fmla="*/ 450 h 609"/>
                <a:gd name="T34" fmla="*/ 198 w 292"/>
                <a:gd name="T35" fmla="*/ 434 h 609"/>
                <a:gd name="T36" fmla="*/ 172 w 292"/>
                <a:gd name="T37" fmla="*/ 319 h 609"/>
                <a:gd name="T38" fmla="*/ 167 w 292"/>
                <a:gd name="T39" fmla="*/ 258 h 609"/>
                <a:gd name="T40" fmla="*/ 176 w 292"/>
                <a:gd name="T41" fmla="*/ 151 h 609"/>
                <a:gd name="T42" fmla="*/ 176 w 292"/>
                <a:gd name="T43" fmla="*/ 143 h 609"/>
                <a:gd name="T44" fmla="*/ 175 w 292"/>
                <a:gd name="T45" fmla="*/ 37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92" h="609">
                  <a:moveTo>
                    <a:pt x="10" y="0"/>
                  </a:moveTo>
                  <a:cubicBezTo>
                    <a:pt x="5" y="72"/>
                    <a:pt x="0" y="137"/>
                    <a:pt x="5" y="209"/>
                  </a:cubicBezTo>
                  <a:cubicBezTo>
                    <a:pt x="5" y="210"/>
                    <a:pt x="6" y="211"/>
                    <a:pt x="6" y="213"/>
                  </a:cubicBezTo>
                  <a:cubicBezTo>
                    <a:pt x="7" y="221"/>
                    <a:pt x="8" y="230"/>
                    <a:pt x="8" y="239"/>
                  </a:cubicBezTo>
                  <a:cubicBezTo>
                    <a:pt x="10" y="247"/>
                    <a:pt x="11" y="256"/>
                    <a:pt x="13" y="265"/>
                  </a:cubicBezTo>
                  <a:cubicBezTo>
                    <a:pt x="15" y="275"/>
                    <a:pt x="16" y="285"/>
                    <a:pt x="19" y="295"/>
                  </a:cubicBezTo>
                  <a:cubicBezTo>
                    <a:pt x="20" y="298"/>
                    <a:pt x="21" y="300"/>
                    <a:pt x="22" y="303"/>
                  </a:cubicBezTo>
                  <a:cubicBezTo>
                    <a:pt x="23" y="314"/>
                    <a:pt x="26" y="323"/>
                    <a:pt x="30" y="333"/>
                  </a:cubicBezTo>
                  <a:cubicBezTo>
                    <a:pt x="34" y="342"/>
                    <a:pt x="35" y="351"/>
                    <a:pt x="40" y="360"/>
                  </a:cubicBezTo>
                  <a:cubicBezTo>
                    <a:pt x="44" y="367"/>
                    <a:pt x="47" y="375"/>
                    <a:pt x="50" y="382"/>
                  </a:cubicBezTo>
                  <a:cubicBezTo>
                    <a:pt x="57" y="399"/>
                    <a:pt x="67" y="414"/>
                    <a:pt x="76" y="430"/>
                  </a:cubicBezTo>
                  <a:cubicBezTo>
                    <a:pt x="88" y="449"/>
                    <a:pt x="101" y="465"/>
                    <a:pt x="114" y="481"/>
                  </a:cubicBezTo>
                  <a:cubicBezTo>
                    <a:pt x="135" y="506"/>
                    <a:pt x="157" y="527"/>
                    <a:pt x="183" y="547"/>
                  </a:cubicBezTo>
                  <a:cubicBezTo>
                    <a:pt x="192" y="553"/>
                    <a:pt x="200" y="559"/>
                    <a:pt x="209" y="565"/>
                  </a:cubicBezTo>
                  <a:cubicBezTo>
                    <a:pt x="210" y="566"/>
                    <a:pt x="212" y="566"/>
                    <a:pt x="213" y="567"/>
                  </a:cubicBezTo>
                  <a:cubicBezTo>
                    <a:pt x="238" y="585"/>
                    <a:pt x="265" y="597"/>
                    <a:pt x="292" y="609"/>
                  </a:cubicBezTo>
                  <a:cubicBezTo>
                    <a:pt x="255" y="561"/>
                    <a:pt x="226" y="508"/>
                    <a:pt x="204" y="450"/>
                  </a:cubicBezTo>
                  <a:cubicBezTo>
                    <a:pt x="202" y="445"/>
                    <a:pt x="199" y="439"/>
                    <a:pt x="198" y="434"/>
                  </a:cubicBezTo>
                  <a:cubicBezTo>
                    <a:pt x="185" y="396"/>
                    <a:pt x="177" y="360"/>
                    <a:pt x="172" y="319"/>
                  </a:cubicBezTo>
                  <a:cubicBezTo>
                    <a:pt x="169" y="299"/>
                    <a:pt x="168" y="279"/>
                    <a:pt x="167" y="258"/>
                  </a:cubicBezTo>
                  <a:cubicBezTo>
                    <a:pt x="167" y="222"/>
                    <a:pt x="171" y="188"/>
                    <a:pt x="176" y="151"/>
                  </a:cubicBezTo>
                  <a:cubicBezTo>
                    <a:pt x="177" y="148"/>
                    <a:pt x="176" y="146"/>
                    <a:pt x="176" y="143"/>
                  </a:cubicBezTo>
                  <a:cubicBezTo>
                    <a:pt x="180" y="106"/>
                    <a:pt x="180" y="73"/>
                    <a:pt x="175" y="37"/>
                  </a:cubicBezTo>
                </a:path>
              </a:pathLst>
            </a:custGeom>
            <a:grpFill/>
            <a:ln>
              <a:noFill/>
            </a:ln>
            <a:effectLs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12" name="Freeform 54">
              <a:extLst>
                <a:ext uri="{FF2B5EF4-FFF2-40B4-BE49-F238E27FC236}">
                  <a16:creationId xmlns:a16="http://schemas.microsoft.com/office/drawing/2014/main" xmlns="" id="{985796A1-2A46-47E6-B94F-42B6FD057E8E}"/>
                </a:ext>
              </a:extLst>
            </p:cNvPr>
            <p:cNvSpPr>
              <a:spLocks/>
            </p:cNvSpPr>
            <p:nvPr/>
          </p:nvSpPr>
          <p:spPr bwMode="auto">
            <a:xfrm>
              <a:off x="3779635" y="2076416"/>
              <a:ext cx="573935" cy="239558"/>
            </a:xfrm>
            <a:custGeom>
              <a:avLst/>
              <a:gdLst>
                <a:gd name="T0" fmla="*/ 74 w 750"/>
                <a:gd name="T1" fmla="*/ 169 h 307"/>
                <a:gd name="T2" fmla="*/ 64 w 750"/>
                <a:gd name="T3" fmla="*/ 157 h 307"/>
                <a:gd name="T4" fmla="*/ 33 w 750"/>
                <a:gd name="T5" fmla="*/ 111 h 307"/>
                <a:gd name="T6" fmla="*/ 0 w 750"/>
                <a:gd name="T7" fmla="*/ 38 h 307"/>
                <a:gd name="T8" fmla="*/ 90 w 750"/>
                <a:gd name="T9" fmla="*/ 24 h 307"/>
                <a:gd name="T10" fmla="*/ 228 w 750"/>
                <a:gd name="T11" fmla="*/ 10 h 307"/>
                <a:gd name="T12" fmla="*/ 406 w 750"/>
                <a:gd name="T13" fmla="*/ 3 h 307"/>
                <a:gd name="T14" fmla="*/ 409 w 750"/>
                <a:gd name="T15" fmla="*/ 4 h 307"/>
                <a:gd name="T16" fmla="*/ 431 w 750"/>
                <a:gd name="T17" fmla="*/ 5 h 307"/>
                <a:gd name="T18" fmla="*/ 454 w 750"/>
                <a:gd name="T19" fmla="*/ 8 h 307"/>
                <a:gd name="T20" fmla="*/ 479 w 750"/>
                <a:gd name="T21" fmla="*/ 13 h 307"/>
                <a:gd name="T22" fmla="*/ 486 w 750"/>
                <a:gd name="T23" fmla="*/ 15 h 307"/>
                <a:gd name="T24" fmla="*/ 512 w 750"/>
                <a:gd name="T25" fmla="*/ 22 h 307"/>
                <a:gd name="T26" fmla="*/ 535 w 750"/>
                <a:gd name="T27" fmla="*/ 30 h 307"/>
                <a:gd name="T28" fmla="*/ 554 w 750"/>
                <a:gd name="T29" fmla="*/ 38 h 307"/>
                <a:gd name="T30" fmla="*/ 595 w 750"/>
                <a:gd name="T31" fmla="*/ 60 h 307"/>
                <a:gd name="T32" fmla="*/ 639 w 750"/>
                <a:gd name="T33" fmla="*/ 91 h 307"/>
                <a:gd name="T34" fmla="*/ 696 w 750"/>
                <a:gd name="T35" fmla="*/ 149 h 307"/>
                <a:gd name="T36" fmla="*/ 712 w 750"/>
                <a:gd name="T37" fmla="*/ 170 h 307"/>
                <a:gd name="T38" fmla="*/ 713 w 750"/>
                <a:gd name="T39" fmla="*/ 174 h 307"/>
                <a:gd name="T40" fmla="*/ 750 w 750"/>
                <a:gd name="T41" fmla="*/ 241 h 307"/>
                <a:gd name="T42" fmla="*/ 614 w 750"/>
                <a:gd name="T43" fmla="*/ 168 h 307"/>
                <a:gd name="T44" fmla="*/ 600 w 750"/>
                <a:gd name="T45" fmla="*/ 163 h 307"/>
                <a:gd name="T46" fmla="*/ 502 w 750"/>
                <a:gd name="T47" fmla="*/ 143 h 307"/>
                <a:gd name="T48" fmla="*/ 450 w 750"/>
                <a:gd name="T49" fmla="*/ 140 h 307"/>
                <a:gd name="T50" fmla="*/ 359 w 750"/>
                <a:gd name="T51" fmla="*/ 149 h 307"/>
                <a:gd name="T52" fmla="*/ 352 w 750"/>
                <a:gd name="T53" fmla="*/ 149 h 307"/>
                <a:gd name="T54" fmla="*/ 262 w 750"/>
                <a:gd name="T55" fmla="*/ 150 h 307"/>
                <a:gd name="T56" fmla="*/ 259 w 750"/>
                <a:gd name="T57" fmla="*/ 151 h 307"/>
                <a:gd name="T58" fmla="*/ 228 w 750"/>
                <a:gd name="T59" fmla="*/ 146 h 307"/>
                <a:gd name="T60" fmla="*/ 207 w 750"/>
                <a:gd name="T61" fmla="*/ 143 h 307"/>
                <a:gd name="T62" fmla="*/ 203 w 750"/>
                <a:gd name="T63" fmla="*/ 141 h 307"/>
                <a:gd name="T64" fmla="*/ 125 w 750"/>
                <a:gd name="T65" fmla="*/ 118 h 307"/>
                <a:gd name="T66" fmla="*/ 392 w 750"/>
                <a:gd name="T67" fmla="*/ 161 h 307"/>
                <a:gd name="T68" fmla="*/ 454 w 750"/>
                <a:gd name="T69" fmla="*/ 161 h 307"/>
                <a:gd name="T70" fmla="*/ 458 w 750"/>
                <a:gd name="T71" fmla="*/ 161 h 307"/>
                <a:gd name="T72" fmla="*/ 537 w 750"/>
                <a:gd name="T73" fmla="*/ 173 h 307"/>
                <a:gd name="T74" fmla="*/ 643 w 750"/>
                <a:gd name="T75" fmla="*/ 214 h 307"/>
                <a:gd name="T76" fmla="*/ 649 w 750"/>
                <a:gd name="T77" fmla="*/ 218 h 307"/>
                <a:gd name="T78" fmla="*/ 739 w 750"/>
                <a:gd name="T79" fmla="*/ 279 h 307"/>
                <a:gd name="T80" fmla="*/ 714 w 750"/>
                <a:gd name="T81" fmla="*/ 283 h 307"/>
                <a:gd name="T82" fmla="*/ 691 w 750"/>
                <a:gd name="T83" fmla="*/ 286 h 307"/>
                <a:gd name="T84" fmla="*/ 672 w 750"/>
                <a:gd name="T85" fmla="*/ 288 h 307"/>
                <a:gd name="T86" fmla="*/ 516 w 750"/>
                <a:gd name="T87" fmla="*/ 302 h 307"/>
                <a:gd name="T88" fmla="*/ 383 w 750"/>
                <a:gd name="T89" fmla="*/ 306 h 307"/>
                <a:gd name="T90" fmla="*/ 377 w 750"/>
                <a:gd name="T91" fmla="*/ 305 h 307"/>
                <a:gd name="T92" fmla="*/ 256 w 750"/>
                <a:gd name="T93" fmla="*/ 287 h 307"/>
                <a:gd name="T94" fmla="*/ 137 w 750"/>
                <a:gd name="T95" fmla="*/ 227 h 307"/>
                <a:gd name="T96" fmla="*/ 134 w 750"/>
                <a:gd name="T97" fmla="*/ 224 h 307"/>
                <a:gd name="T98" fmla="*/ 74 w 750"/>
                <a:gd name="T99" fmla="*/ 169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50" h="307">
                  <a:moveTo>
                    <a:pt x="74" y="169"/>
                  </a:moveTo>
                  <a:cubicBezTo>
                    <a:pt x="71" y="165"/>
                    <a:pt x="67" y="161"/>
                    <a:pt x="64" y="157"/>
                  </a:cubicBezTo>
                  <a:cubicBezTo>
                    <a:pt x="52" y="142"/>
                    <a:pt x="42" y="127"/>
                    <a:pt x="33" y="111"/>
                  </a:cubicBezTo>
                  <a:cubicBezTo>
                    <a:pt x="19" y="87"/>
                    <a:pt x="8" y="64"/>
                    <a:pt x="0" y="38"/>
                  </a:cubicBezTo>
                  <a:cubicBezTo>
                    <a:pt x="29" y="32"/>
                    <a:pt x="59" y="28"/>
                    <a:pt x="90" y="24"/>
                  </a:cubicBezTo>
                  <a:cubicBezTo>
                    <a:pt x="138" y="19"/>
                    <a:pt x="181" y="15"/>
                    <a:pt x="228" y="10"/>
                  </a:cubicBezTo>
                  <a:cubicBezTo>
                    <a:pt x="289" y="5"/>
                    <a:pt x="345" y="0"/>
                    <a:pt x="406" y="3"/>
                  </a:cubicBezTo>
                  <a:cubicBezTo>
                    <a:pt x="407" y="3"/>
                    <a:pt x="408" y="4"/>
                    <a:pt x="409" y="4"/>
                  </a:cubicBezTo>
                  <a:cubicBezTo>
                    <a:pt x="416" y="4"/>
                    <a:pt x="424" y="5"/>
                    <a:pt x="431" y="5"/>
                  </a:cubicBezTo>
                  <a:cubicBezTo>
                    <a:pt x="439" y="6"/>
                    <a:pt x="446" y="7"/>
                    <a:pt x="454" y="8"/>
                  </a:cubicBezTo>
                  <a:cubicBezTo>
                    <a:pt x="463" y="10"/>
                    <a:pt x="471" y="11"/>
                    <a:pt x="479" y="13"/>
                  </a:cubicBezTo>
                  <a:cubicBezTo>
                    <a:pt x="481" y="14"/>
                    <a:pt x="483" y="15"/>
                    <a:pt x="486" y="15"/>
                  </a:cubicBezTo>
                  <a:cubicBezTo>
                    <a:pt x="495" y="17"/>
                    <a:pt x="503" y="19"/>
                    <a:pt x="512" y="22"/>
                  </a:cubicBezTo>
                  <a:cubicBezTo>
                    <a:pt x="519" y="26"/>
                    <a:pt x="527" y="26"/>
                    <a:pt x="535" y="30"/>
                  </a:cubicBezTo>
                  <a:cubicBezTo>
                    <a:pt x="541" y="33"/>
                    <a:pt x="547" y="36"/>
                    <a:pt x="554" y="38"/>
                  </a:cubicBezTo>
                  <a:cubicBezTo>
                    <a:pt x="568" y="44"/>
                    <a:pt x="581" y="52"/>
                    <a:pt x="595" y="60"/>
                  </a:cubicBezTo>
                  <a:cubicBezTo>
                    <a:pt x="611" y="70"/>
                    <a:pt x="625" y="80"/>
                    <a:pt x="639" y="91"/>
                  </a:cubicBezTo>
                  <a:cubicBezTo>
                    <a:pt x="660" y="109"/>
                    <a:pt x="679" y="127"/>
                    <a:pt x="696" y="149"/>
                  </a:cubicBezTo>
                  <a:cubicBezTo>
                    <a:pt x="701" y="156"/>
                    <a:pt x="706" y="163"/>
                    <a:pt x="712" y="170"/>
                  </a:cubicBezTo>
                  <a:cubicBezTo>
                    <a:pt x="713" y="171"/>
                    <a:pt x="712" y="173"/>
                    <a:pt x="713" y="174"/>
                  </a:cubicBezTo>
                  <a:cubicBezTo>
                    <a:pt x="729" y="195"/>
                    <a:pt x="740" y="218"/>
                    <a:pt x="750" y="241"/>
                  </a:cubicBezTo>
                  <a:cubicBezTo>
                    <a:pt x="709" y="210"/>
                    <a:pt x="663" y="186"/>
                    <a:pt x="614" y="168"/>
                  </a:cubicBezTo>
                  <a:cubicBezTo>
                    <a:pt x="610" y="166"/>
                    <a:pt x="605" y="164"/>
                    <a:pt x="600" y="163"/>
                  </a:cubicBezTo>
                  <a:cubicBezTo>
                    <a:pt x="568" y="153"/>
                    <a:pt x="537" y="147"/>
                    <a:pt x="502" y="143"/>
                  </a:cubicBezTo>
                  <a:cubicBezTo>
                    <a:pt x="485" y="141"/>
                    <a:pt x="468" y="140"/>
                    <a:pt x="450" y="140"/>
                  </a:cubicBezTo>
                  <a:cubicBezTo>
                    <a:pt x="419" y="140"/>
                    <a:pt x="391" y="144"/>
                    <a:pt x="359" y="149"/>
                  </a:cubicBezTo>
                  <a:cubicBezTo>
                    <a:pt x="357" y="150"/>
                    <a:pt x="355" y="149"/>
                    <a:pt x="352" y="149"/>
                  </a:cubicBezTo>
                  <a:cubicBezTo>
                    <a:pt x="321" y="153"/>
                    <a:pt x="293" y="154"/>
                    <a:pt x="262" y="150"/>
                  </a:cubicBezTo>
                  <a:cubicBezTo>
                    <a:pt x="261" y="150"/>
                    <a:pt x="260" y="151"/>
                    <a:pt x="259" y="151"/>
                  </a:cubicBezTo>
                  <a:cubicBezTo>
                    <a:pt x="248" y="150"/>
                    <a:pt x="238" y="148"/>
                    <a:pt x="228" y="146"/>
                  </a:cubicBezTo>
                  <a:cubicBezTo>
                    <a:pt x="220" y="145"/>
                    <a:pt x="214" y="144"/>
                    <a:pt x="207" y="143"/>
                  </a:cubicBezTo>
                  <a:cubicBezTo>
                    <a:pt x="205" y="142"/>
                    <a:pt x="205" y="142"/>
                    <a:pt x="203" y="141"/>
                  </a:cubicBezTo>
                  <a:cubicBezTo>
                    <a:pt x="175" y="135"/>
                    <a:pt x="151" y="128"/>
                    <a:pt x="125" y="118"/>
                  </a:cubicBezTo>
                  <a:cubicBezTo>
                    <a:pt x="208" y="156"/>
                    <a:pt x="302" y="172"/>
                    <a:pt x="392" y="161"/>
                  </a:cubicBezTo>
                  <a:cubicBezTo>
                    <a:pt x="413" y="161"/>
                    <a:pt x="433" y="159"/>
                    <a:pt x="454" y="161"/>
                  </a:cubicBezTo>
                  <a:cubicBezTo>
                    <a:pt x="455" y="161"/>
                    <a:pt x="457" y="161"/>
                    <a:pt x="458" y="161"/>
                  </a:cubicBezTo>
                  <a:cubicBezTo>
                    <a:pt x="486" y="163"/>
                    <a:pt x="510" y="167"/>
                    <a:pt x="537" y="173"/>
                  </a:cubicBezTo>
                  <a:cubicBezTo>
                    <a:pt x="575" y="183"/>
                    <a:pt x="608" y="197"/>
                    <a:pt x="643" y="214"/>
                  </a:cubicBezTo>
                  <a:cubicBezTo>
                    <a:pt x="645" y="215"/>
                    <a:pt x="647" y="217"/>
                    <a:pt x="649" y="218"/>
                  </a:cubicBezTo>
                  <a:cubicBezTo>
                    <a:pt x="682" y="235"/>
                    <a:pt x="711" y="256"/>
                    <a:pt x="739" y="279"/>
                  </a:cubicBezTo>
                  <a:cubicBezTo>
                    <a:pt x="731" y="282"/>
                    <a:pt x="723" y="281"/>
                    <a:pt x="714" y="283"/>
                  </a:cubicBezTo>
                  <a:cubicBezTo>
                    <a:pt x="707" y="284"/>
                    <a:pt x="699" y="285"/>
                    <a:pt x="691" y="286"/>
                  </a:cubicBezTo>
                  <a:cubicBezTo>
                    <a:pt x="684" y="286"/>
                    <a:pt x="678" y="287"/>
                    <a:pt x="672" y="288"/>
                  </a:cubicBezTo>
                  <a:cubicBezTo>
                    <a:pt x="619" y="294"/>
                    <a:pt x="569" y="298"/>
                    <a:pt x="516" y="302"/>
                  </a:cubicBezTo>
                  <a:cubicBezTo>
                    <a:pt x="470" y="304"/>
                    <a:pt x="428" y="307"/>
                    <a:pt x="383" y="306"/>
                  </a:cubicBezTo>
                  <a:cubicBezTo>
                    <a:pt x="381" y="306"/>
                    <a:pt x="379" y="305"/>
                    <a:pt x="377" y="305"/>
                  </a:cubicBezTo>
                  <a:cubicBezTo>
                    <a:pt x="335" y="304"/>
                    <a:pt x="297" y="298"/>
                    <a:pt x="256" y="287"/>
                  </a:cubicBezTo>
                  <a:cubicBezTo>
                    <a:pt x="212" y="274"/>
                    <a:pt x="174" y="254"/>
                    <a:pt x="137" y="227"/>
                  </a:cubicBezTo>
                  <a:cubicBezTo>
                    <a:pt x="136" y="226"/>
                    <a:pt x="135" y="225"/>
                    <a:pt x="134" y="224"/>
                  </a:cubicBezTo>
                  <a:cubicBezTo>
                    <a:pt x="111" y="208"/>
                    <a:pt x="92" y="189"/>
                    <a:pt x="74" y="169"/>
                  </a:cubicBezTo>
                  <a:close/>
                </a:path>
              </a:pathLst>
            </a:custGeom>
            <a:grpFill/>
            <a:ln>
              <a:noFill/>
            </a:ln>
            <a:effectLs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13" name="Freeform 55">
              <a:extLst>
                <a:ext uri="{FF2B5EF4-FFF2-40B4-BE49-F238E27FC236}">
                  <a16:creationId xmlns:a16="http://schemas.microsoft.com/office/drawing/2014/main" xmlns="" id="{82C3B998-1E31-4A35-96E6-79C00443D598}"/>
                </a:ext>
              </a:extLst>
            </p:cNvPr>
            <p:cNvSpPr>
              <a:spLocks/>
            </p:cNvSpPr>
            <p:nvPr/>
          </p:nvSpPr>
          <p:spPr bwMode="auto">
            <a:xfrm>
              <a:off x="4253396" y="1683540"/>
              <a:ext cx="126101" cy="403657"/>
            </a:xfrm>
            <a:custGeom>
              <a:avLst/>
              <a:gdLst>
                <a:gd name="T0" fmla="*/ 0 w 165"/>
                <a:gd name="T1" fmla="*/ 0 h 519"/>
                <a:gd name="T2" fmla="*/ 40 w 165"/>
                <a:gd name="T3" fmla="*/ 226 h 519"/>
                <a:gd name="T4" fmla="*/ 42 w 165"/>
                <a:gd name="T5" fmla="*/ 279 h 519"/>
                <a:gd name="T6" fmla="*/ 41 w 165"/>
                <a:gd name="T7" fmla="*/ 282 h 519"/>
                <a:gd name="T8" fmla="*/ 53 w 165"/>
                <a:gd name="T9" fmla="*/ 349 h 519"/>
                <a:gd name="T10" fmla="*/ 89 w 165"/>
                <a:gd name="T11" fmla="*/ 438 h 519"/>
                <a:gd name="T12" fmla="*/ 92 w 165"/>
                <a:gd name="T13" fmla="*/ 443 h 519"/>
                <a:gd name="T14" fmla="*/ 146 w 165"/>
                <a:gd name="T15" fmla="*/ 519 h 519"/>
                <a:gd name="T16" fmla="*/ 149 w 165"/>
                <a:gd name="T17" fmla="*/ 498 h 519"/>
                <a:gd name="T18" fmla="*/ 151 w 165"/>
                <a:gd name="T19" fmla="*/ 478 h 519"/>
                <a:gd name="T20" fmla="*/ 153 w 165"/>
                <a:gd name="T21" fmla="*/ 462 h 519"/>
                <a:gd name="T22" fmla="*/ 162 w 165"/>
                <a:gd name="T23" fmla="*/ 329 h 519"/>
                <a:gd name="T24" fmla="*/ 163 w 165"/>
                <a:gd name="T25" fmla="*/ 216 h 519"/>
                <a:gd name="T26" fmla="*/ 163 w 165"/>
                <a:gd name="T27" fmla="*/ 211 h 519"/>
                <a:gd name="T28" fmla="*/ 145 w 165"/>
                <a:gd name="T29" fmla="*/ 109 h 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5" h="519">
                  <a:moveTo>
                    <a:pt x="0" y="0"/>
                  </a:moveTo>
                  <a:cubicBezTo>
                    <a:pt x="34" y="69"/>
                    <a:pt x="48" y="149"/>
                    <a:pt x="40" y="226"/>
                  </a:cubicBezTo>
                  <a:cubicBezTo>
                    <a:pt x="40" y="244"/>
                    <a:pt x="39" y="261"/>
                    <a:pt x="42" y="279"/>
                  </a:cubicBezTo>
                  <a:cubicBezTo>
                    <a:pt x="42" y="280"/>
                    <a:pt x="41" y="281"/>
                    <a:pt x="41" y="282"/>
                  </a:cubicBezTo>
                  <a:cubicBezTo>
                    <a:pt x="44" y="306"/>
                    <a:pt x="47" y="326"/>
                    <a:pt x="53" y="349"/>
                  </a:cubicBezTo>
                  <a:cubicBezTo>
                    <a:pt x="62" y="381"/>
                    <a:pt x="74" y="409"/>
                    <a:pt x="89" y="438"/>
                  </a:cubicBezTo>
                  <a:cubicBezTo>
                    <a:pt x="90" y="440"/>
                    <a:pt x="91" y="442"/>
                    <a:pt x="92" y="443"/>
                  </a:cubicBezTo>
                  <a:cubicBezTo>
                    <a:pt x="107" y="471"/>
                    <a:pt x="126" y="496"/>
                    <a:pt x="146" y="519"/>
                  </a:cubicBezTo>
                  <a:cubicBezTo>
                    <a:pt x="148" y="512"/>
                    <a:pt x="147" y="506"/>
                    <a:pt x="149" y="498"/>
                  </a:cubicBezTo>
                  <a:cubicBezTo>
                    <a:pt x="150" y="492"/>
                    <a:pt x="151" y="485"/>
                    <a:pt x="151" y="478"/>
                  </a:cubicBezTo>
                  <a:cubicBezTo>
                    <a:pt x="151" y="473"/>
                    <a:pt x="152" y="468"/>
                    <a:pt x="153" y="462"/>
                  </a:cubicBezTo>
                  <a:cubicBezTo>
                    <a:pt x="157" y="417"/>
                    <a:pt x="160" y="374"/>
                    <a:pt x="162" y="329"/>
                  </a:cubicBezTo>
                  <a:cubicBezTo>
                    <a:pt x="163" y="290"/>
                    <a:pt x="165" y="254"/>
                    <a:pt x="163" y="216"/>
                  </a:cubicBezTo>
                  <a:cubicBezTo>
                    <a:pt x="163" y="214"/>
                    <a:pt x="163" y="213"/>
                    <a:pt x="163" y="211"/>
                  </a:cubicBezTo>
                  <a:cubicBezTo>
                    <a:pt x="161" y="176"/>
                    <a:pt x="155" y="143"/>
                    <a:pt x="145" y="109"/>
                  </a:cubicBezTo>
                </a:path>
              </a:pathLst>
            </a:custGeom>
            <a:grpFill/>
            <a:ln>
              <a:noFill/>
            </a:ln>
            <a:effectLs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14" name="Freeform 56">
              <a:extLst>
                <a:ext uri="{FF2B5EF4-FFF2-40B4-BE49-F238E27FC236}">
                  <a16:creationId xmlns:a16="http://schemas.microsoft.com/office/drawing/2014/main" xmlns="" id="{07B51F6F-83D3-40AF-BD83-EF3E43AEC78F}"/>
                </a:ext>
              </a:extLst>
            </p:cNvPr>
            <p:cNvSpPr>
              <a:spLocks/>
            </p:cNvSpPr>
            <p:nvPr/>
          </p:nvSpPr>
          <p:spPr bwMode="auto">
            <a:xfrm>
              <a:off x="4179151" y="1753012"/>
              <a:ext cx="161455" cy="341371"/>
            </a:xfrm>
            <a:custGeom>
              <a:avLst/>
              <a:gdLst>
                <a:gd name="T0" fmla="*/ 6 w 211"/>
                <a:gd name="T1" fmla="*/ 0 h 440"/>
                <a:gd name="T2" fmla="*/ 3 w 211"/>
                <a:gd name="T3" fmla="*/ 151 h 440"/>
                <a:gd name="T4" fmla="*/ 4 w 211"/>
                <a:gd name="T5" fmla="*/ 154 h 440"/>
                <a:gd name="T6" fmla="*/ 5 w 211"/>
                <a:gd name="T7" fmla="*/ 173 h 440"/>
                <a:gd name="T8" fmla="*/ 8 w 211"/>
                <a:gd name="T9" fmla="*/ 192 h 440"/>
                <a:gd name="T10" fmla="*/ 13 w 211"/>
                <a:gd name="T11" fmla="*/ 213 h 440"/>
                <a:gd name="T12" fmla="*/ 15 w 211"/>
                <a:gd name="T13" fmla="*/ 219 h 440"/>
                <a:gd name="T14" fmla="*/ 21 w 211"/>
                <a:gd name="T15" fmla="*/ 241 h 440"/>
                <a:gd name="T16" fmla="*/ 28 w 211"/>
                <a:gd name="T17" fmla="*/ 260 h 440"/>
                <a:gd name="T18" fmla="*/ 35 w 211"/>
                <a:gd name="T19" fmla="*/ 276 h 440"/>
                <a:gd name="T20" fmla="*/ 55 w 211"/>
                <a:gd name="T21" fmla="*/ 311 h 440"/>
                <a:gd name="T22" fmla="*/ 82 w 211"/>
                <a:gd name="T23" fmla="*/ 348 h 440"/>
                <a:gd name="T24" fmla="*/ 131 w 211"/>
                <a:gd name="T25" fmla="*/ 395 h 440"/>
                <a:gd name="T26" fmla="*/ 150 w 211"/>
                <a:gd name="T27" fmla="*/ 408 h 440"/>
                <a:gd name="T28" fmla="*/ 153 w 211"/>
                <a:gd name="T29" fmla="*/ 410 h 440"/>
                <a:gd name="T30" fmla="*/ 211 w 211"/>
                <a:gd name="T31" fmla="*/ 440 h 440"/>
                <a:gd name="T32" fmla="*/ 146 w 211"/>
                <a:gd name="T33" fmla="*/ 326 h 440"/>
                <a:gd name="T34" fmla="*/ 142 w 211"/>
                <a:gd name="T35" fmla="*/ 314 h 440"/>
                <a:gd name="T36" fmla="*/ 123 w 211"/>
                <a:gd name="T37" fmla="*/ 231 h 440"/>
                <a:gd name="T38" fmla="*/ 120 w 211"/>
                <a:gd name="T39" fmla="*/ 186 h 440"/>
                <a:gd name="T40" fmla="*/ 127 w 211"/>
                <a:gd name="T41" fmla="*/ 109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1" h="440">
                  <a:moveTo>
                    <a:pt x="6" y="0"/>
                  </a:moveTo>
                  <a:cubicBezTo>
                    <a:pt x="3" y="52"/>
                    <a:pt x="0" y="99"/>
                    <a:pt x="3" y="151"/>
                  </a:cubicBezTo>
                  <a:cubicBezTo>
                    <a:pt x="3" y="152"/>
                    <a:pt x="4" y="153"/>
                    <a:pt x="4" y="154"/>
                  </a:cubicBezTo>
                  <a:cubicBezTo>
                    <a:pt x="4" y="160"/>
                    <a:pt x="5" y="166"/>
                    <a:pt x="5" y="173"/>
                  </a:cubicBezTo>
                  <a:cubicBezTo>
                    <a:pt x="7" y="179"/>
                    <a:pt x="7" y="185"/>
                    <a:pt x="8" y="192"/>
                  </a:cubicBezTo>
                  <a:cubicBezTo>
                    <a:pt x="10" y="199"/>
                    <a:pt x="11" y="206"/>
                    <a:pt x="13" y="213"/>
                  </a:cubicBezTo>
                  <a:cubicBezTo>
                    <a:pt x="14" y="215"/>
                    <a:pt x="15" y="217"/>
                    <a:pt x="15" y="219"/>
                  </a:cubicBezTo>
                  <a:cubicBezTo>
                    <a:pt x="16" y="227"/>
                    <a:pt x="18" y="234"/>
                    <a:pt x="21" y="241"/>
                  </a:cubicBezTo>
                  <a:cubicBezTo>
                    <a:pt x="24" y="247"/>
                    <a:pt x="25" y="254"/>
                    <a:pt x="28" y="260"/>
                  </a:cubicBezTo>
                  <a:cubicBezTo>
                    <a:pt x="31" y="265"/>
                    <a:pt x="33" y="271"/>
                    <a:pt x="35" y="276"/>
                  </a:cubicBezTo>
                  <a:cubicBezTo>
                    <a:pt x="41" y="289"/>
                    <a:pt x="48" y="299"/>
                    <a:pt x="55" y="311"/>
                  </a:cubicBezTo>
                  <a:cubicBezTo>
                    <a:pt x="63" y="325"/>
                    <a:pt x="72" y="336"/>
                    <a:pt x="82" y="348"/>
                  </a:cubicBezTo>
                  <a:cubicBezTo>
                    <a:pt x="97" y="366"/>
                    <a:pt x="113" y="381"/>
                    <a:pt x="131" y="395"/>
                  </a:cubicBezTo>
                  <a:cubicBezTo>
                    <a:pt x="138" y="400"/>
                    <a:pt x="144" y="404"/>
                    <a:pt x="150" y="408"/>
                  </a:cubicBezTo>
                  <a:cubicBezTo>
                    <a:pt x="151" y="409"/>
                    <a:pt x="152" y="409"/>
                    <a:pt x="153" y="410"/>
                  </a:cubicBezTo>
                  <a:cubicBezTo>
                    <a:pt x="171" y="423"/>
                    <a:pt x="191" y="432"/>
                    <a:pt x="211" y="440"/>
                  </a:cubicBezTo>
                  <a:cubicBezTo>
                    <a:pt x="184" y="406"/>
                    <a:pt x="162" y="367"/>
                    <a:pt x="146" y="326"/>
                  </a:cubicBezTo>
                  <a:cubicBezTo>
                    <a:pt x="145" y="322"/>
                    <a:pt x="143" y="318"/>
                    <a:pt x="142" y="314"/>
                  </a:cubicBezTo>
                  <a:cubicBezTo>
                    <a:pt x="133" y="287"/>
                    <a:pt x="127" y="260"/>
                    <a:pt x="123" y="231"/>
                  </a:cubicBezTo>
                  <a:cubicBezTo>
                    <a:pt x="121" y="216"/>
                    <a:pt x="121" y="202"/>
                    <a:pt x="120" y="186"/>
                  </a:cubicBezTo>
                  <a:cubicBezTo>
                    <a:pt x="120" y="160"/>
                    <a:pt x="123" y="136"/>
                    <a:pt x="127" y="109"/>
                  </a:cubicBezTo>
                </a:path>
              </a:pathLst>
            </a:custGeom>
            <a:grpFill/>
            <a:ln>
              <a:noFill/>
            </a:ln>
            <a:effectLs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15" name="Freeform 57">
              <a:extLst>
                <a:ext uri="{FF2B5EF4-FFF2-40B4-BE49-F238E27FC236}">
                  <a16:creationId xmlns:a16="http://schemas.microsoft.com/office/drawing/2014/main" xmlns="" id="{66C34664-64EF-4020-A322-DE5C25041762}"/>
                </a:ext>
              </a:extLst>
            </p:cNvPr>
            <p:cNvSpPr>
              <a:spLocks/>
            </p:cNvSpPr>
            <p:nvPr/>
          </p:nvSpPr>
          <p:spPr bwMode="auto">
            <a:xfrm>
              <a:off x="6672881" y="3177186"/>
              <a:ext cx="1549743" cy="645610"/>
            </a:xfrm>
            <a:custGeom>
              <a:avLst/>
              <a:gdLst>
                <a:gd name="T0" fmla="*/ 1827 w 2028"/>
                <a:gd name="T1" fmla="*/ 456 h 831"/>
                <a:gd name="T2" fmla="*/ 1854 w 2028"/>
                <a:gd name="T3" fmla="*/ 424 h 831"/>
                <a:gd name="T4" fmla="*/ 1939 w 2028"/>
                <a:gd name="T5" fmla="*/ 301 h 831"/>
                <a:gd name="T6" fmla="*/ 2028 w 2028"/>
                <a:gd name="T7" fmla="*/ 105 h 831"/>
                <a:gd name="T8" fmla="*/ 1783 w 2028"/>
                <a:gd name="T9" fmla="*/ 67 h 831"/>
                <a:gd name="T10" fmla="*/ 1410 w 2028"/>
                <a:gd name="T11" fmla="*/ 27 h 831"/>
                <a:gd name="T12" fmla="*/ 930 w 2028"/>
                <a:gd name="T13" fmla="*/ 8 h 831"/>
                <a:gd name="T14" fmla="*/ 922 w 2028"/>
                <a:gd name="T15" fmla="*/ 11 h 831"/>
                <a:gd name="T16" fmla="*/ 862 w 2028"/>
                <a:gd name="T17" fmla="*/ 14 h 831"/>
                <a:gd name="T18" fmla="*/ 802 w 2028"/>
                <a:gd name="T19" fmla="*/ 23 h 831"/>
                <a:gd name="T20" fmla="*/ 732 w 2028"/>
                <a:gd name="T21" fmla="*/ 36 h 831"/>
                <a:gd name="T22" fmla="*/ 715 w 2028"/>
                <a:gd name="T23" fmla="*/ 43 h 831"/>
                <a:gd name="T24" fmla="*/ 645 w 2028"/>
                <a:gd name="T25" fmla="*/ 61 h 831"/>
                <a:gd name="T26" fmla="*/ 583 w 2028"/>
                <a:gd name="T27" fmla="*/ 82 h 831"/>
                <a:gd name="T28" fmla="*/ 531 w 2028"/>
                <a:gd name="T29" fmla="*/ 104 h 831"/>
                <a:gd name="T30" fmla="*/ 419 w 2028"/>
                <a:gd name="T31" fmla="*/ 163 h 831"/>
                <a:gd name="T32" fmla="*/ 301 w 2028"/>
                <a:gd name="T33" fmla="*/ 248 h 831"/>
                <a:gd name="T34" fmla="*/ 148 w 2028"/>
                <a:gd name="T35" fmla="*/ 403 h 831"/>
                <a:gd name="T36" fmla="*/ 105 w 2028"/>
                <a:gd name="T37" fmla="*/ 461 h 831"/>
                <a:gd name="T38" fmla="*/ 101 w 2028"/>
                <a:gd name="T39" fmla="*/ 471 h 831"/>
                <a:gd name="T40" fmla="*/ 0 w 2028"/>
                <a:gd name="T41" fmla="*/ 652 h 831"/>
                <a:gd name="T42" fmla="*/ 369 w 2028"/>
                <a:gd name="T43" fmla="*/ 454 h 831"/>
                <a:gd name="T44" fmla="*/ 406 w 2028"/>
                <a:gd name="T45" fmla="*/ 441 h 831"/>
                <a:gd name="T46" fmla="*/ 670 w 2028"/>
                <a:gd name="T47" fmla="*/ 386 h 831"/>
                <a:gd name="T48" fmla="*/ 812 w 2028"/>
                <a:gd name="T49" fmla="*/ 379 h 831"/>
                <a:gd name="T50" fmla="*/ 1057 w 2028"/>
                <a:gd name="T51" fmla="*/ 404 h 831"/>
                <a:gd name="T52" fmla="*/ 1075 w 2028"/>
                <a:gd name="T53" fmla="*/ 404 h 831"/>
                <a:gd name="T54" fmla="*/ 1319 w 2028"/>
                <a:gd name="T55" fmla="*/ 406 h 831"/>
                <a:gd name="T56" fmla="*/ 1328 w 2028"/>
                <a:gd name="T57" fmla="*/ 408 h 831"/>
                <a:gd name="T58" fmla="*/ 1413 w 2028"/>
                <a:gd name="T59" fmla="*/ 396 h 831"/>
                <a:gd name="T60" fmla="*/ 1469 w 2028"/>
                <a:gd name="T61" fmla="*/ 386 h 831"/>
                <a:gd name="T62" fmla="*/ 1478 w 2028"/>
                <a:gd name="T63" fmla="*/ 382 h 831"/>
                <a:gd name="T64" fmla="*/ 1689 w 2028"/>
                <a:gd name="T65" fmla="*/ 319 h 831"/>
                <a:gd name="T66" fmla="*/ 968 w 2028"/>
                <a:gd name="T67" fmla="*/ 435 h 831"/>
                <a:gd name="T68" fmla="*/ 800 w 2028"/>
                <a:gd name="T69" fmla="*/ 437 h 831"/>
                <a:gd name="T70" fmla="*/ 790 w 2028"/>
                <a:gd name="T71" fmla="*/ 435 h 831"/>
                <a:gd name="T72" fmla="*/ 577 w 2028"/>
                <a:gd name="T73" fmla="*/ 470 h 831"/>
                <a:gd name="T74" fmla="*/ 291 w 2028"/>
                <a:gd name="T75" fmla="*/ 578 h 831"/>
                <a:gd name="T76" fmla="*/ 275 w 2028"/>
                <a:gd name="T77" fmla="*/ 589 h 831"/>
                <a:gd name="T78" fmla="*/ 30 w 2028"/>
                <a:gd name="T79" fmla="*/ 755 h 831"/>
                <a:gd name="T80" fmla="*/ 98 w 2028"/>
                <a:gd name="T81" fmla="*/ 765 h 831"/>
                <a:gd name="T82" fmla="*/ 161 w 2028"/>
                <a:gd name="T83" fmla="*/ 772 h 831"/>
                <a:gd name="T84" fmla="*/ 211 w 2028"/>
                <a:gd name="T85" fmla="*/ 779 h 831"/>
                <a:gd name="T86" fmla="*/ 634 w 2028"/>
                <a:gd name="T87" fmla="*/ 816 h 831"/>
                <a:gd name="T88" fmla="*/ 993 w 2028"/>
                <a:gd name="T89" fmla="*/ 828 h 831"/>
                <a:gd name="T90" fmla="*/ 1009 w 2028"/>
                <a:gd name="T91" fmla="*/ 825 h 831"/>
                <a:gd name="T92" fmla="*/ 1334 w 2028"/>
                <a:gd name="T93" fmla="*/ 776 h 831"/>
                <a:gd name="T94" fmla="*/ 1658 w 2028"/>
                <a:gd name="T95" fmla="*/ 614 h 831"/>
                <a:gd name="T96" fmla="*/ 1666 w 2028"/>
                <a:gd name="T97" fmla="*/ 606 h 831"/>
                <a:gd name="T98" fmla="*/ 1827 w 2028"/>
                <a:gd name="T99" fmla="*/ 456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28" h="831">
                  <a:moveTo>
                    <a:pt x="1827" y="456"/>
                  </a:moveTo>
                  <a:cubicBezTo>
                    <a:pt x="1835" y="446"/>
                    <a:pt x="1846" y="435"/>
                    <a:pt x="1854" y="424"/>
                  </a:cubicBezTo>
                  <a:cubicBezTo>
                    <a:pt x="1886" y="385"/>
                    <a:pt x="1913" y="345"/>
                    <a:pt x="1939" y="301"/>
                  </a:cubicBezTo>
                  <a:cubicBezTo>
                    <a:pt x="1975" y="237"/>
                    <a:pt x="2005" y="173"/>
                    <a:pt x="2028" y="105"/>
                  </a:cubicBezTo>
                  <a:cubicBezTo>
                    <a:pt x="1948" y="88"/>
                    <a:pt x="1869" y="78"/>
                    <a:pt x="1783" y="67"/>
                  </a:cubicBezTo>
                  <a:cubicBezTo>
                    <a:pt x="1655" y="52"/>
                    <a:pt x="1537" y="40"/>
                    <a:pt x="1410" y="27"/>
                  </a:cubicBezTo>
                  <a:cubicBezTo>
                    <a:pt x="1246" y="14"/>
                    <a:pt x="1095" y="0"/>
                    <a:pt x="930" y="8"/>
                  </a:cubicBezTo>
                  <a:cubicBezTo>
                    <a:pt x="928" y="8"/>
                    <a:pt x="925" y="11"/>
                    <a:pt x="922" y="11"/>
                  </a:cubicBezTo>
                  <a:cubicBezTo>
                    <a:pt x="902" y="12"/>
                    <a:pt x="882" y="13"/>
                    <a:pt x="862" y="14"/>
                  </a:cubicBezTo>
                  <a:cubicBezTo>
                    <a:pt x="842" y="18"/>
                    <a:pt x="822" y="19"/>
                    <a:pt x="802" y="23"/>
                  </a:cubicBezTo>
                  <a:cubicBezTo>
                    <a:pt x="778" y="28"/>
                    <a:pt x="755" y="30"/>
                    <a:pt x="732" y="36"/>
                  </a:cubicBezTo>
                  <a:cubicBezTo>
                    <a:pt x="727" y="39"/>
                    <a:pt x="721" y="41"/>
                    <a:pt x="715" y="43"/>
                  </a:cubicBezTo>
                  <a:cubicBezTo>
                    <a:pt x="689" y="46"/>
                    <a:pt x="668" y="52"/>
                    <a:pt x="645" y="61"/>
                  </a:cubicBezTo>
                  <a:cubicBezTo>
                    <a:pt x="625" y="70"/>
                    <a:pt x="603" y="72"/>
                    <a:pt x="583" y="82"/>
                  </a:cubicBezTo>
                  <a:cubicBezTo>
                    <a:pt x="566" y="91"/>
                    <a:pt x="548" y="97"/>
                    <a:pt x="531" y="104"/>
                  </a:cubicBezTo>
                  <a:cubicBezTo>
                    <a:pt x="492" y="121"/>
                    <a:pt x="457" y="142"/>
                    <a:pt x="419" y="163"/>
                  </a:cubicBezTo>
                  <a:cubicBezTo>
                    <a:pt x="376" y="190"/>
                    <a:pt x="340" y="217"/>
                    <a:pt x="301" y="248"/>
                  </a:cubicBezTo>
                  <a:cubicBezTo>
                    <a:pt x="244" y="295"/>
                    <a:pt x="194" y="344"/>
                    <a:pt x="148" y="403"/>
                  </a:cubicBezTo>
                  <a:cubicBezTo>
                    <a:pt x="134" y="423"/>
                    <a:pt x="120" y="441"/>
                    <a:pt x="105" y="461"/>
                  </a:cubicBezTo>
                  <a:cubicBezTo>
                    <a:pt x="102" y="464"/>
                    <a:pt x="104" y="468"/>
                    <a:pt x="101" y="471"/>
                  </a:cubicBezTo>
                  <a:cubicBezTo>
                    <a:pt x="59" y="528"/>
                    <a:pt x="29" y="589"/>
                    <a:pt x="0" y="652"/>
                  </a:cubicBezTo>
                  <a:cubicBezTo>
                    <a:pt x="112" y="568"/>
                    <a:pt x="236" y="503"/>
                    <a:pt x="369" y="454"/>
                  </a:cubicBezTo>
                  <a:cubicBezTo>
                    <a:pt x="381" y="450"/>
                    <a:pt x="394" y="445"/>
                    <a:pt x="406" y="441"/>
                  </a:cubicBezTo>
                  <a:cubicBezTo>
                    <a:pt x="493" y="414"/>
                    <a:pt x="578" y="397"/>
                    <a:pt x="670" y="386"/>
                  </a:cubicBezTo>
                  <a:cubicBezTo>
                    <a:pt x="718" y="381"/>
                    <a:pt x="764" y="379"/>
                    <a:pt x="812" y="379"/>
                  </a:cubicBezTo>
                  <a:cubicBezTo>
                    <a:pt x="895" y="380"/>
                    <a:pt x="971" y="390"/>
                    <a:pt x="1057" y="404"/>
                  </a:cubicBezTo>
                  <a:cubicBezTo>
                    <a:pt x="1063" y="405"/>
                    <a:pt x="1069" y="403"/>
                    <a:pt x="1075" y="404"/>
                  </a:cubicBezTo>
                  <a:cubicBezTo>
                    <a:pt x="1160" y="414"/>
                    <a:pt x="1236" y="416"/>
                    <a:pt x="1319" y="406"/>
                  </a:cubicBezTo>
                  <a:cubicBezTo>
                    <a:pt x="1322" y="406"/>
                    <a:pt x="1326" y="408"/>
                    <a:pt x="1328" y="408"/>
                  </a:cubicBezTo>
                  <a:cubicBezTo>
                    <a:pt x="1358" y="405"/>
                    <a:pt x="1383" y="402"/>
                    <a:pt x="1413" y="396"/>
                  </a:cubicBezTo>
                  <a:cubicBezTo>
                    <a:pt x="1433" y="393"/>
                    <a:pt x="1450" y="389"/>
                    <a:pt x="1469" y="386"/>
                  </a:cubicBezTo>
                  <a:cubicBezTo>
                    <a:pt x="1473" y="385"/>
                    <a:pt x="1474" y="384"/>
                    <a:pt x="1478" y="382"/>
                  </a:cubicBezTo>
                  <a:cubicBezTo>
                    <a:pt x="1553" y="367"/>
                    <a:pt x="1620" y="346"/>
                    <a:pt x="1689" y="319"/>
                  </a:cubicBezTo>
                  <a:cubicBezTo>
                    <a:pt x="1466" y="424"/>
                    <a:pt x="1213" y="466"/>
                    <a:pt x="968" y="435"/>
                  </a:cubicBezTo>
                  <a:cubicBezTo>
                    <a:pt x="912" y="435"/>
                    <a:pt x="857" y="430"/>
                    <a:pt x="800" y="437"/>
                  </a:cubicBezTo>
                  <a:cubicBezTo>
                    <a:pt x="797" y="437"/>
                    <a:pt x="793" y="435"/>
                    <a:pt x="790" y="435"/>
                  </a:cubicBezTo>
                  <a:cubicBezTo>
                    <a:pt x="715" y="443"/>
                    <a:pt x="650" y="451"/>
                    <a:pt x="577" y="470"/>
                  </a:cubicBezTo>
                  <a:cubicBezTo>
                    <a:pt x="475" y="495"/>
                    <a:pt x="384" y="532"/>
                    <a:pt x="291" y="578"/>
                  </a:cubicBezTo>
                  <a:cubicBezTo>
                    <a:pt x="286" y="581"/>
                    <a:pt x="281" y="586"/>
                    <a:pt x="275" y="589"/>
                  </a:cubicBezTo>
                  <a:cubicBezTo>
                    <a:pt x="185" y="635"/>
                    <a:pt x="107" y="693"/>
                    <a:pt x="30" y="755"/>
                  </a:cubicBezTo>
                  <a:cubicBezTo>
                    <a:pt x="53" y="762"/>
                    <a:pt x="73" y="761"/>
                    <a:pt x="98" y="765"/>
                  </a:cubicBezTo>
                  <a:cubicBezTo>
                    <a:pt x="119" y="769"/>
                    <a:pt x="140" y="772"/>
                    <a:pt x="161" y="772"/>
                  </a:cubicBezTo>
                  <a:cubicBezTo>
                    <a:pt x="179" y="774"/>
                    <a:pt x="195" y="777"/>
                    <a:pt x="211" y="779"/>
                  </a:cubicBezTo>
                  <a:cubicBezTo>
                    <a:pt x="356" y="795"/>
                    <a:pt x="490" y="807"/>
                    <a:pt x="634" y="816"/>
                  </a:cubicBezTo>
                  <a:cubicBezTo>
                    <a:pt x="757" y="823"/>
                    <a:pt x="871" y="831"/>
                    <a:pt x="993" y="828"/>
                  </a:cubicBezTo>
                  <a:cubicBezTo>
                    <a:pt x="998" y="828"/>
                    <a:pt x="1004" y="825"/>
                    <a:pt x="1009" y="825"/>
                  </a:cubicBezTo>
                  <a:cubicBezTo>
                    <a:pt x="1121" y="823"/>
                    <a:pt x="1226" y="806"/>
                    <a:pt x="1334" y="776"/>
                  </a:cubicBezTo>
                  <a:cubicBezTo>
                    <a:pt x="1454" y="741"/>
                    <a:pt x="1557" y="687"/>
                    <a:pt x="1658" y="614"/>
                  </a:cubicBezTo>
                  <a:cubicBezTo>
                    <a:pt x="1661" y="611"/>
                    <a:pt x="1664" y="609"/>
                    <a:pt x="1666" y="606"/>
                  </a:cubicBezTo>
                  <a:cubicBezTo>
                    <a:pt x="1727" y="562"/>
                    <a:pt x="1778" y="512"/>
                    <a:pt x="1827" y="456"/>
                  </a:cubicBezTo>
                  <a:close/>
                </a:path>
              </a:pathLst>
            </a:custGeom>
            <a:grpFill/>
            <a:ln>
              <a:noFill/>
            </a:ln>
            <a:effectLs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cs typeface="+mn-ea"/>
                <a:sym typeface="+mn-lt"/>
              </a:endParaRPr>
            </a:p>
          </p:txBody>
        </p:sp>
        <p:sp>
          <p:nvSpPr>
            <p:cNvPr id="16" name="Freeform 58">
              <a:extLst>
                <a:ext uri="{FF2B5EF4-FFF2-40B4-BE49-F238E27FC236}">
                  <a16:creationId xmlns:a16="http://schemas.microsoft.com/office/drawing/2014/main" xmlns="" id="{CC5EB8B4-C4B4-4263-970C-92B3E7A87B3D}"/>
                </a:ext>
              </a:extLst>
            </p:cNvPr>
            <p:cNvSpPr>
              <a:spLocks/>
            </p:cNvSpPr>
            <p:nvPr/>
          </p:nvSpPr>
          <p:spPr bwMode="auto">
            <a:xfrm>
              <a:off x="6478426" y="1762594"/>
              <a:ext cx="542116" cy="1333143"/>
            </a:xfrm>
            <a:custGeom>
              <a:avLst/>
              <a:gdLst>
                <a:gd name="T0" fmla="*/ 634 w 709"/>
                <a:gd name="T1" fmla="*/ 0 h 1715"/>
                <a:gd name="T2" fmla="*/ 663 w 709"/>
                <a:gd name="T3" fmla="*/ 209 h 1715"/>
                <a:gd name="T4" fmla="*/ 691 w 709"/>
                <a:gd name="T5" fmla="*/ 526 h 1715"/>
                <a:gd name="T6" fmla="*/ 700 w 709"/>
                <a:gd name="T7" fmla="*/ 935 h 1715"/>
                <a:gd name="T8" fmla="*/ 697 w 709"/>
                <a:gd name="T9" fmla="*/ 941 h 1715"/>
                <a:gd name="T10" fmla="*/ 694 w 709"/>
                <a:gd name="T11" fmla="*/ 992 h 1715"/>
                <a:gd name="T12" fmla="*/ 685 w 709"/>
                <a:gd name="T13" fmla="*/ 1044 h 1715"/>
                <a:gd name="T14" fmla="*/ 673 w 709"/>
                <a:gd name="T15" fmla="*/ 1103 h 1715"/>
                <a:gd name="T16" fmla="*/ 667 w 709"/>
                <a:gd name="T17" fmla="*/ 1117 h 1715"/>
                <a:gd name="T18" fmla="*/ 651 w 709"/>
                <a:gd name="T19" fmla="*/ 1176 h 1715"/>
                <a:gd name="T20" fmla="*/ 632 w 709"/>
                <a:gd name="T21" fmla="*/ 1228 h 1715"/>
                <a:gd name="T22" fmla="*/ 613 w 709"/>
                <a:gd name="T23" fmla="*/ 1273 h 1715"/>
                <a:gd name="T24" fmla="*/ 561 w 709"/>
                <a:gd name="T25" fmla="*/ 1367 h 1715"/>
                <a:gd name="T26" fmla="*/ 487 w 709"/>
                <a:gd name="T27" fmla="*/ 1466 h 1715"/>
                <a:gd name="T28" fmla="*/ 353 w 709"/>
                <a:gd name="T29" fmla="*/ 1593 h 1715"/>
                <a:gd name="T30" fmla="*/ 303 w 709"/>
                <a:gd name="T31" fmla="*/ 1629 h 1715"/>
                <a:gd name="T32" fmla="*/ 295 w 709"/>
                <a:gd name="T33" fmla="*/ 1633 h 1715"/>
                <a:gd name="T34" fmla="*/ 139 w 709"/>
                <a:gd name="T35" fmla="*/ 1715 h 1715"/>
                <a:gd name="T36" fmla="*/ 312 w 709"/>
                <a:gd name="T37" fmla="*/ 1405 h 1715"/>
                <a:gd name="T38" fmla="*/ 324 w 709"/>
                <a:gd name="T39" fmla="*/ 1374 h 1715"/>
                <a:gd name="T40" fmla="*/ 375 w 709"/>
                <a:gd name="T41" fmla="*/ 1150 h 1715"/>
                <a:gd name="T42" fmla="*/ 383 w 709"/>
                <a:gd name="T43" fmla="*/ 1030 h 1715"/>
                <a:gd name="T44" fmla="*/ 365 w 709"/>
                <a:gd name="T45" fmla="*/ 821 h 1715"/>
                <a:gd name="T46" fmla="*/ 365 w 709"/>
                <a:gd name="T47" fmla="*/ 805 h 1715"/>
                <a:gd name="T48" fmla="*/ 367 w 709"/>
                <a:gd name="T49" fmla="*/ 598 h 1715"/>
                <a:gd name="T50" fmla="*/ 366 w 709"/>
                <a:gd name="T51" fmla="*/ 591 h 1715"/>
                <a:gd name="T52" fmla="*/ 377 w 709"/>
                <a:gd name="T53" fmla="*/ 519 h 1715"/>
                <a:gd name="T54" fmla="*/ 386 w 709"/>
                <a:gd name="T55" fmla="*/ 471 h 1715"/>
                <a:gd name="T56" fmla="*/ 390 w 709"/>
                <a:gd name="T57" fmla="*/ 463 h 1715"/>
                <a:gd name="T58" fmla="*/ 447 w 709"/>
                <a:gd name="T59" fmla="*/ 285 h 1715"/>
                <a:gd name="T60" fmla="*/ 337 w 709"/>
                <a:gd name="T61" fmla="*/ 896 h 1715"/>
                <a:gd name="T62" fmla="*/ 334 w 709"/>
                <a:gd name="T63" fmla="*/ 1039 h 1715"/>
                <a:gd name="T64" fmla="*/ 335 w 709"/>
                <a:gd name="T65" fmla="*/ 1047 h 1715"/>
                <a:gd name="T66" fmla="*/ 303 w 709"/>
                <a:gd name="T67" fmla="*/ 1228 h 1715"/>
                <a:gd name="T68" fmla="*/ 206 w 709"/>
                <a:gd name="T69" fmla="*/ 1469 h 1715"/>
                <a:gd name="T70" fmla="*/ 197 w 709"/>
                <a:gd name="T71" fmla="*/ 1483 h 1715"/>
                <a:gd name="T72" fmla="*/ 52 w 709"/>
                <a:gd name="T73" fmla="*/ 1688 h 1715"/>
                <a:gd name="T74" fmla="*/ 44 w 709"/>
                <a:gd name="T75" fmla="*/ 1630 h 1715"/>
                <a:gd name="T76" fmla="*/ 39 w 709"/>
                <a:gd name="T77" fmla="*/ 1577 h 1715"/>
                <a:gd name="T78" fmla="*/ 34 w 709"/>
                <a:gd name="T79" fmla="*/ 1535 h 1715"/>
                <a:gd name="T80" fmla="*/ 9 w 709"/>
                <a:gd name="T81" fmla="*/ 1174 h 1715"/>
                <a:gd name="T82" fmla="*/ 4 w 709"/>
                <a:gd name="T83" fmla="*/ 869 h 1715"/>
                <a:gd name="T84" fmla="*/ 7 w 709"/>
                <a:gd name="T85" fmla="*/ 856 h 1715"/>
                <a:gd name="T86" fmla="*/ 54 w 709"/>
                <a:gd name="T87" fmla="*/ 580 h 1715"/>
                <a:gd name="T88" fmla="*/ 196 w 709"/>
                <a:gd name="T89" fmla="*/ 307 h 1715"/>
                <a:gd name="T90" fmla="*/ 203 w 709"/>
                <a:gd name="T91" fmla="*/ 300 h 1715"/>
                <a:gd name="T92" fmla="*/ 332 w 709"/>
                <a:gd name="T93" fmla="*/ 166 h 1715"/>
                <a:gd name="T94" fmla="*/ 360 w 709"/>
                <a:gd name="T95" fmla="*/ 144 h 1715"/>
                <a:gd name="T96" fmla="*/ 466 w 709"/>
                <a:gd name="T97" fmla="*/ 73 h 1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09" h="1715">
                  <a:moveTo>
                    <a:pt x="634" y="0"/>
                  </a:moveTo>
                  <a:cubicBezTo>
                    <a:pt x="647" y="69"/>
                    <a:pt x="654" y="136"/>
                    <a:pt x="663" y="209"/>
                  </a:cubicBezTo>
                  <a:cubicBezTo>
                    <a:pt x="673" y="318"/>
                    <a:pt x="681" y="418"/>
                    <a:pt x="691" y="526"/>
                  </a:cubicBezTo>
                  <a:cubicBezTo>
                    <a:pt x="700" y="666"/>
                    <a:pt x="709" y="795"/>
                    <a:pt x="700" y="935"/>
                  </a:cubicBezTo>
                  <a:cubicBezTo>
                    <a:pt x="700" y="937"/>
                    <a:pt x="697" y="939"/>
                    <a:pt x="697" y="941"/>
                  </a:cubicBezTo>
                  <a:cubicBezTo>
                    <a:pt x="696" y="958"/>
                    <a:pt x="695" y="975"/>
                    <a:pt x="694" y="992"/>
                  </a:cubicBezTo>
                  <a:cubicBezTo>
                    <a:pt x="690" y="1009"/>
                    <a:pt x="689" y="1027"/>
                    <a:pt x="685" y="1044"/>
                  </a:cubicBezTo>
                  <a:cubicBezTo>
                    <a:pt x="680" y="1064"/>
                    <a:pt x="679" y="1083"/>
                    <a:pt x="673" y="1103"/>
                  </a:cubicBezTo>
                  <a:cubicBezTo>
                    <a:pt x="671" y="1107"/>
                    <a:pt x="669" y="1112"/>
                    <a:pt x="667" y="1117"/>
                  </a:cubicBezTo>
                  <a:cubicBezTo>
                    <a:pt x="664" y="1139"/>
                    <a:pt x="659" y="1157"/>
                    <a:pt x="651" y="1176"/>
                  </a:cubicBezTo>
                  <a:cubicBezTo>
                    <a:pt x="643" y="1193"/>
                    <a:pt x="640" y="1211"/>
                    <a:pt x="632" y="1228"/>
                  </a:cubicBezTo>
                  <a:cubicBezTo>
                    <a:pt x="624" y="1243"/>
                    <a:pt x="618" y="1258"/>
                    <a:pt x="613" y="1273"/>
                  </a:cubicBezTo>
                  <a:cubicBezTo>
                    <a:pt x="598" y="1305"/>
                    <a:pt x="579" y="1335"/>
                    <a:pt x="561" y="1367"/>
                  </a:cubicBezTo>
                  <a:cubicBezTo>
                    <a:pt x="538" y="1403"/>
                    <a:pt x="513" y="1433"/>
                    <a:pt x="487" y="1466"/>
                  </a:cubicBezTo>
                  <a:cubicBezTo>
                    <a:pt x="446" y="1513"/>
                    <a:pt x="403" y="1555"/>
                    <a:pt x="353" y="1593"/>
                  </a:cubicBezTo>
                  <a:cubicBezTo>
                    <a:pt x="336" y="1606"/>
                    <a:pt x="320" y="1617"/>
                    <a:pt x="303" y="1629"/>
                  </a:cubicBezTo>
                  <a:cubicBezTo>
                    <a:pt x="300" y="1631"/>
                    <a:pt x="297" y="1630"/>
                    <a:pt x="295" y="1633"/>
                  </a:cubicBezTo>
                  <a:cubicBezTo>
                    <a:pt x="245" y="1667"/>
                    <a:pt x="193" y="1692"/>
                    <a:pt x="139" y="1715"/>
                  </a:cubicBezTo>
                  <a:cubicBezTo>
                    <a:pt x="212" y="1622"/>
                    <a:pt x="269" y="1518"/>
                    <a:pt x="312" y="1405"/>
                  </a:cubicBezTo>
                  <a:cubicBezTo>
                    <a:pt x="316" y="1395"/>
                    <a:pt x="321" y="1384"/>
                    <a:pt x="324" y="1374"/>
                  </a:cubicBezTo>
                  <a:cubicBezTo>
                    <a:pt x="349" y="1300"/>
                    <a:pt x="364" y="1228"/>
                    <a:pt x="375" y="1150"/>
                  </a:cubicBezTo>
                  <a:cubicBezTo>
                    <a:pt x="380" y="1109"/>
                    <a:pt x="382" y="1071"/>
                    <a:pt x="383" y="1030"/>
                  </a:cubicBezTo>
                  <a:cubicBezTo>
                    <a:pt x="383" y="959"/>
                    <a:pt x="376" y="894"/>
                    <a:pt x="365" y="821"/>
                  </a:cubicBezTo>
                  <a:cubicBezTo>
                    <a:pt x="364" y="816"/>
                    <a:pt x="366" y="811"/>
                    <a:pt x="365" y="805"/>
                  </a:cubicBezTo>
                  <a:cubicBezTo>
                    <a:pt x="358" y="734"/>
                    <a:pt x="357" y="669"/>
                    <a:pt x="367" y="598"/>
                  </a:cubicBezTo>
                  <a:cubicBezTo>
                    <a:pt x="367" y="596"/>
                    <a:pt x="366" y="593"/>
                    <a:pt x="366" y="591"/>
                  </a:cubicBezTo>
                  <a:cubicBezTo>
                    <a:pt x="369" y="566"/>
                    <a:pt x="372" y="544"/>
                    <a:pt x="377" y="519"/>
                  </a:cubicBezTo>
                  <a:cubicBezTo>
                    <a:pt x="381" y="502"/>
                    <a:pt x="384" y="487"/>
                    <a:pt x="386" y="471"/>
                  </a:cubicBezTo>
                  <a:cubicBezTo>
                    <a:pt x="388" y="468"/>
                    <a:pt x="389" y="467"/>
                    <a:pt x="390" y="463"/>
                  </a:cubicBezTo>
                  <a:cubicBezTo>
                    <a:pt x="404" y="400"/>
                    <a:pt x="423" y="343"/>
                    <a:pt x="447" y="285"/>
                  </a:cubicBezTo>
                  <a:cubicBezTo>
                    <a:pt x="355" y="473"/>
                    <a:pt x="315" y="688"/>
                    <a:pt x="337" y="896"/>
                  </a:cubicBezTo>
                  <a:cubicBezTo>
                    <a:pt x="337" y="944"/>
                    <a:pt x="340" y="991"/>
                    <a:pt x="334" y="1039"/>
                  </a:cubicBezTo>
                  <a:cubicBezTo>
                    <a:pt x="334" y="1042"/>
                    <a:pt x="335" y="1045"/>
                    <a:pt x="335" y="1047"/>
                  </a:cubicBezTo>
                  <a:cubicBezTo>
                    <a:pt x="327" y="1111"/>
                    <a:pt x="319" y="1167"/>
                    <a:pt x="303" y="1228"/>
                  </a:cubicBezTo>
                  <a:cubicBezTo>
                    <a:pt x="279" y="1314"/>
                    <a:pt x="247" y="1391"/>
                    <a:pt x="206" y="1469"/>
                  </a:cubicBezTo>
                  <a:cubicBezTo>
                    <a:pt x="204" y="1474"/>
                    <a:pt x="199" y="1478"/>
                    <a:pt x="197" y="1483"/>
                  </a:cubicBezTo>
                  <a:cubicBezTo>
                    <a:pt x="156" y="1559"/>
                    <a:pt x="106" y="1624"/>
                    <a:pt x="52" y="1688"/>
                  </a:cubicBezTo>
                  <a:cubicBezTo>
                    <a:pt x="46" y="1669"/>
                    <a:pt x="48" y="1652"/>
                    <a:pt x="44" y="1630"/>
                  </a:cubicBezTo>
                  <a:cubicBezTo>
                    <a:pt x="41" y="1613"/>
                    <a:pt x="39" y="1595"/>
                    <a:pt x="39" y="1577"/>
                  </a:cubicBezTo>
                  <a:cubicBezTo>
                    <a:pt x="38" y="1562"/>
                    <a:pt x="36" y="1548"/>
                    <a:pt x="34" y="1535"/>
                  </a:cubicBezTo>
                  <a:cubicBezTo>
                    <a:pt x="22" y="1411"/>
                    <a:pt x="14" y="1297"/>
                    <a:pt x="9" y="1174"/>
                  </a:cubicBezTo>
                  <a:cubicBezTo>
                    <a:pt x="5" y="1070"/>
                    <a:pt x="0" y="973"/>
                    <a:pt x="4" y="869"/>
                  </a:cubicBezTo>
                  <a:cubicBezTo>
                    <a:pt x="4" y="865"/>
                    <a:pt x="7" y="860"/>
                    <a:pt x="7" y="856"/>
                  </a:cubicBezTo>
                  <a:cubicBezTo>
                    <a:pt x="10" y="760"/>
                    <a:pt x="27" y="672"/>
                    <a:pt x="54" y="580"/>
                  </a:cubicBezTo>
                  <a:cubicBezTo>
                    <a:pt x="85" y="479"/>
                    <a:pt x="132" y="392"/>
                    <a:pt x="196" y="307"/>
                  </a:cubicBezTo>
                  <a:cubicBezTo>
                    <a:pt x="198" y="305"/>
                    <a:pt x="200" y="303"/>
                    <a:pt x="203" y="300"/>
                  </a:cubicBezTo>
                  <a:cubicBezTo>
                    <a:pt x="241" y="249"/>
                    <a:pt x="284" y="207"/>
                    <a:pt x="332" y="166"/>
                  </a:cubicBezTo>
                  <a:cubicBezTo>
                    <a:pt x="341" y="159"/>
                    <a:pt x="351" y="150"/>
                    <a:pt x="360" y="144"/>
                  </a:cubicBezTo>
                  <a:cubicBezTo>
                    <a:pt x="394" y="117"/>
                    <a:pt x="428" y="94"/>
                    <a:pt x="466" y="73"/>
                  </a:cubicBezTo>
                </a:path>
              </a:pathLst>
            </a:custGeom>
            <a:grpFill/>
            <a:ln>
              <a:noFill/>
            </a:ln>
            <a:effectLs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17" name="Freeform 59">
              <a:extLst>
                <a:ext uri="{FF2B5EF4-FFF2-40B4-BE49-F238E27FC236}">
                  <a16:creationId xmlns:a16="http://schemas.microsoft.com/office/drawing/2014/main" xmlns="" id="{417471C7-DD70-47F9-A221-769136FF3A22}"/>
                </a:ext>
              </a:extLst>
            </p:cNvPr>
            <p:cNvSpPr>
              <a:spLocks/>
            </p:cNvSpPr>
            <p:nvPr/>
          </p:nvSpPr>
          <p:spPr bwMode="auto">
            <a:xfrm>
              <a:off x="7144287" y="2700465"/>
              <a:ext cx="1119586" cy="465941"/>
            </a:xfrm>
            <a:custGeom>
              <a:avLst/>
              <a:gdLst>
                <a:gd name="T0" fmla="*/ 1319 w 1465"/>
                <a:gd name="T1" fmla="*/ 329 h 600"/>
                <a:gd name="T2" fmla="*/ 1339 w 1465"/>
                <a:gd name="T3" fmla="*/ 306 h 600"/>
                <a:gd name="T4" fmla="*/ 1401 w 1465"/>
                <a:gd name="T5" fmla="*/ 217 h 600"/>
                <a:gd name="T6" fmla="*/ 1465 w 1465"/>
                <a:gd name="T7" fmla="*/ 76 h 600"/>
                <a:gd name="T8" fmla="*/ 1288 w 1465"/>
                <a:gd name="T9" fmla="*/ 48 h 600"/>
                <a:gd name="T10" fmla="*/ 1019 w 1465"/>
                <a:gd name="T11" fmla="*/ 20 h 600"/>
                <a:gd name="T12" fmla="*/ 672 w 1465"/>
                <a:gd name="T13" fmla="*/ 6 h 600"/>
                <a:gd name="T14" fmla="*/ 666 w 1465"/>
                <a:gd name="T15" fmla="*/ 8 h 600"/>
                <a:gd name="T16" fmla="*/ 623 w 1465"/>
                <a:gd name="T17" fmla="*/ 10 h 600"/>
                <a:gd name="T18" fmla="*/ 579 w 1465"/>
                <a:gd name="T19" fmla="*/ 17 h 600"/>
                <a:gd name="T20" fmla="*/ 529 w 1465"/>
                <a:gd name="T21" fmla="*/ 26 h 600"/>
                <a:gd name="T22" fmla="*/ 516 w 1465"/>
                <a:gd name="T23" fmla="*/ 31 h 600"/>
                <a:gd name="T24" fmla="*/ 466 w 1465"/>
                <a:gd name="T25" fmla="*/ 44 h 600"/>
                <a:gd name="T26" fmla="*/ 421 w 1465"/>
                <a:gd name="T27" fmla="*/ 59 h 600"/>
                <a:gd name="T28" fmla="*/ 383 w 1465"/>
                <a:gd name="T29" fmla="*/ 75 h 600"/>
                <a:gd name="T30" fmla="*/ 303 w 1465"/>
                <a:gd name="T31" fmla="*/ 118 h 600"/>
                <a:gd name="T32" fmla="*/ 217 w 1465"/>
                <a:gd name="T33" fmla="*/ 179 h 600"/>
                <a:gd name="T34" fmla="*/ 107 w 1465"/>
                <a:gd name="T35" fmla="*/ 291 h 600"/>
                <a:gd name="T36" fmla="*/ 76 w 1465"/>
                <a:gd name="T37" fmla="*/ 333 h 600"/>
                <a:gd name="T38" fmla="*/ 73 w 1465"/>
                <a:gd name="T39" fmla="*/ 340 h 600"/>
                <a:gd name="T40" fmla="*/ 0 w 1465"/>
                <a:gd name="T41" fmla="*/ 471 h 600"/>
                <a:gd name="T42" fmla="*/ 266 w 1465"/>
                <a:gd name="T43" fmla="*/ 328 h 600"/>
                <a:gd name="T44" fmla="*/ 293 w 1465"/>
                <a:gd name="T45" fmla="*/ 319 h 600"/>
                <a:gd name="T46" fmla="*/ 484 w 1465"/>
                <a:gd name="T47" fmla="*/ 279 h 600"/>
                <a:gd name="T48" fmla="*/ 586 w 1465"/>
                <a:gd name="T49" fmla="*/ 274 h 600"/>
                <a:gd name="T50" fmla="*/ 763 w 1465"/>
                <a:gd name="T51" fmla="*/ 292 h 600"/>
                <a:gd name="T52" fmla="*/ 777 w 1465"/>
                <a:gd name="T53" fmla="*/ 292 h 600"/>
                <a:gd name="T54" fmla="*/ 953 w 1465"/>
                <a:gd name="T55" fmla="*/ 293 h 600"/>
                <a:gd name="T56" fmla="*/ 959 w 1465"/>
                <a:gd name="T57" fmla="*/ 294 h 600"/>
                <a:gd name="T58" fmla="*/ 1020 w 1465"/>
                <a:gd name="T59" fmla="*/ 286 h 600"/>
                <a:gd name="T60" fmla="*/ 1061 w 1465"/>
                <a:gd name="T61" fmla="*/ 279 h 600"/>
                <a:gd name="T62" fmla="*/ 1068 w 1465"/>
                <a:gd name="T63" fmla="*/ 276 h 600"/>
                <a:gd name="T64" fmla="*/ 1220 w 1465"/>
                <a:gd name="T65" fmla="*/ 230 h 600"/>
                <a:gd name="T66" fmla="*/ 699 w 1465"/>
                <a:gd name="T67" fmla="*/ 314 h 600"/>
                <a:gd name="T68" fmla="*/ 577 w 1465"/>
                <a:gd name="T69" fmla="*/ 315 h 600"/>
                <a:gd name="T70" fmla="*/ 571 w 1465"/>
                <a:gd name="T71" fmla="*/ 314 h 600"/>
                <a:gd name="T72" fmla="*/ 417 w 1465"/>
                <a:gd name="T73" fmla="*/ 339 h 600"/>
                <a:gd name="T74" fmla="*/ 210 w 1465"/>
                <a:gd name="T75" fmla="*/ 417 h 600"/>
                <a:gd name="T76" fmla="*/ 199 w 1465"/>
                <a:gd name="T77" fmla="*/ 425 h 600"/>
                <a:gd name="T78" fmla="*/ 22 w 1465"/>
                <a:gd name="T79" fmla="*/ 545 h 600"/>
                <a:gd name="T80" fmla="*/ 71 w 1465"/>
                <a:gd name="T81" fmla="*/ 553 h 600"/>
                <a:gd name="T82" fmla="*/ 116 w 1465"/>
                <a:gd name="T83" fmla="*/ 558 h 600"/>
                <a:gd name="T84" fmla="*/ 152 w 1465"/>
                <a:gd name="T85" fmla="*/ 563 h 600"/>
                <a:gd name="T86" fmla="*/ 458 w 1465"/>
                <a:gd name="T87" fmla="*/ 590 h 600"/>
                <a:gd name="T88" fmla="*/ 717 w 1465"/>
                <a:gd name="T89" fmla="*/ 598 h 600"/>
                <a:gd name="T90" fmla="*/ 729 w 1465"/>
                <a:gd name="T91" fmla="*/ 596 h 600"/>
                <a:gd name="T92" fmla="*/ 964 w 1465"/>
                <a:gd name="T93" fmla="*/ 560 h 600"/>
                <a:gd name="T94" fmla="*/ 1198 w 1465"/>
                <a:gd name="T95" fmla="*/ 443 h 600"/>
                <a:gd name="T96" fmla="*/ 1204 w 1465"/>
                <a:gd name="T97" fmla="*/ 438 h 600"/>
                <a:gd name="T98" fmla="*/ 1319 w 1465"/>
                <a:gd name="T99" fmla="*/ 329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65" h="600">
                  <a:moveTo>
                    <a:pt x="1319" y="329"/>
                  </a:moveTo>
                  <a:cubicBezTo>
                    <a:pt x="1325" y="322"/>
                    <a:pt x="1333" y="314"/>
                    <a:pt x="1339" y="306"/>
                  </a:cubicBezTo>
                  <a:cubicBezTo>
                    <a:pt x="1362" y="278"/>
                    <a:pt x="1382" y="249"/>
                    <a:pt x="1401" y="217"/>
                  </a:cubicBezTo>
                  <a:cubicBezTo>
                    <a:pt x="1426" y="171"/>
                    <a:pt x="1448" y="125"/>
                    <a:pt x="1465" y="76"/>
                  </a:cubicBezTo>
                  <a:cubicBezTo>
                    <a:pt x="1407" y="63"/>
                    <a:pt x="1350" y="56"/>
                    <a:pt x="1288" y="48"/>
                  </a:cubicBezTo>
                  <a:cubicBezTo>
                    <a:pt x="1195" y="37"/>
                    <a:pt x="1110" y="29"/>
                    <a:pt x="1019" y="20"/>
                  </a:cubicBezTo>
                  <a:cubicBezTo>
                    <a:pt x="900" y="10"/>
                    <a:pt x="791" y="0"/>
                    <a:pt x="672" y="6"/>
                  </a:cubicBezTo>
                  <a:cubicBezTo>
                    <a:pt x="670" y="6"/>
                    <a:pt x="668" y="8"/>
                    <a:pt x="666" y="8"/>
                  </a:cubicBezTo>
                  <a:cubicBezTo>
                    <a:pt x="652" y="9"/>
                    <a:pt x="637" y="9"/>
                    <a:pt x="623" y="10"/>
                  </a:cubicBezTo>
                  <a:cubicBezTo>
                    <a:pt x="608" y="13"/>
                    <a:pt x="593" y="14"/>
                    <a:pt x="579" y="17"/>
                  </a:cubicBezTo>
                  <a:cubicBezTo>
                    <a:pt x="562" y="20"/>
                    <a:pt x="545" y="21"/>
                    <a:pt x="529" y="26"/>
                  </a:cubicBezTo>
                  <a:cubicBezTo>
                    <a:pt x="525" y="28"/>
                    <a:pt x="521" y="30"/>
                    <a:pt x="516" y="31"/>
                  </a:cubicBezTo>
                  <a:cubicBezTo>
                    <a:pt x="498" y="33"/>
                    <a:pt x="482" y="37"/>
                    <a:pt x="466" y="44"/>
                  </a:cubicBezTo>
                  <a:cubicBezTo>
                    <a:pt x="451" y="50"/>
                    <a:pt x="436" y="52"/>
                    <a:pt x="421" y="59"/>
                  </a:cubicBezTo>
                  <a:cubicBezTo>
                    <a:pt x="408" y="65"/>
                    <a:pt x="396" y="70"/>
                    <a:pt x="383" y="75"/>
                  </a:cubicBezTo>
                  <a:cubicBezTo>
                    <a:pt x="355" y="87"/>
                    <a:pt x="330" y="102"/>
                    <a:pt x="303" y="118"/>
                  </a:cubicBezTo>
                  <a:cubicBezTo>
                    <a:pt x="272" y="137"/>
                    <a:pt x="245" y="157"/>
                    <a:pt x="217" y="179"/>
                  </a:cubicBezTo>
                  <a:cubicBezTo>
                    <a:pt x="176" y="213"/>
                    <a:pt x="140" y="249"/>
                    <a:pt x="107" y="291"/>
                  </a:cubicBezTo>
                  <a:cubicBezTo>
                    <a:pt x="96" y="305"/>
                    <a:pt x="86" y="319"/>
                    <a:pt x="76" y="333"/>
                  </a:cubicBezTo>
                  <a:cubicBezTo>
                    <a:pt x="74" y="335"/>
                    <a:pt x="75" y="338"/>
                    <a:pt x="73" y="340"/>
                  </a:cubicBezTo>
                  <a:cubicBezTo>
                    <a:pt x="42" y="381"/>
                    <a:pt x="21" y="425"/>
                    <a:pt x="0" y="471"/>
                  </a:cubicBezTo>
                  <a:cubicBezTo>
                    <a:pt x="81" y="411"/>
                    <a:pt x="170" y="363"/>
                    <a:pt x="266" y="328"/>
                  </a:cubicBezTo>
                  <a:cubicBezTo>
                    <a:pt x="275" y="325"/>
                    <a:pt x="284" y="321"/>
                    <a:pt x="293" y="319"/>
                  </a:cubicBezTo>
                  <a:cubicBezTo>
                    <a:pt x="356" y="299"/>
                    <a:pt x="417" y="287"/>
                    <a:pt x="484" y="279"/>
                  </a:cubicBezTo>
                  <a:cubicBezTo>
                    <a:pt x="519" y="275"/>
                    <a:pt x="552" y="274"/>
                    <a:pt x="586" y="274"/>
                  </a:cubicBezTo>
                  <a:cubicBezTo>
                    <a:pt x="646" y="274"/>
                    <a:pt x="701" y="282"/>
                    <a:pt x="763" y="292"/>
                  </a:cubicBezTo>
                  <a:cubicBezTo>
                    <a:pt x="768" y="293"/>
                    <a:pt x="772" y="291"/>
                    <a:pt x="777" y="292"/>
                  </a:cubicBezTo>
                  <a:cubicBezTo>
                    <a:pt x="837" y="299"/>
                    <a:pt x="893" y="301"/>
                    <a:pt x="953" y="293"/>
                  </a:cubicBezTo>
                  <a:cubicBezTo>
                    <a:pt x="954" y="293"/>
                    <a:pt x="957" y="294"/>
                    <a:pt x="959" y="294"/>
                  </a:cubicBezTo>
                  <a:cubicBezTo>
                    <a:pt x="981" y="293"/>
                    <a:pt x="999" y="290"/>
                    <a:pt x="1020" y="286"/>
                  </a:cubicBezTo>
                  <a:cubicBezTo>
                    <a:pt x="1035" y="283"/>
                    <a:pt x="1047" y="281"/>
                    <a:pt x="1061" y="279"/>
                  </a:cubicBezTo>
                  <a:cubicBezTo>
                    <a:pt x="1064" y="278"/>
                    <a:pt x="1065" y="277"/>
                    <a:pt x="1068" y="276"/>
                  </a:cubicBezTo>
                  <a:cubicBezTo>
                    <a:pt x="1122" y="265"/>
                    <a:pt x="1170" y="250"/>
                    <a:pt x="1220" y="230"/>
                  </a:cubicBezTo>
                  <a:cubicBezTo>
                    <a:pt x="1059" y="306"/>
                    <a:pt x="876" y="336"/>
                    <a:pt x="699" y="314"/>
                  </a:cubicBezTo>
                  <a:cubicBezTo>
                    <a:pt x="659" y="314"/>
                    <a:pt x="619" y="311"/>
                    <a:pt x="577" y="315"/>
                  </a:cubicBezTo>
                  <a:cubicBezTo>
                    <a:pt x="575" y="315"/>
                    <a:pt x="573" y="314"/>
                    <a:pt x="571" y="314"/>
                  </a:cubicBezTo>
                  <a:cubicBezTo>
                    <a:pt x="516" y="320"/>
                    <a:pt x="469" y="326"/>
                    <a:pt x="417" y="339"/>
                  </a:cubicBezTo>
                  <a:cubicBezTo>
                    <a:pt x="343" y="358"/>
                    <a:pt x="277" y="384"/>
                    <a:pt x="210" y="417"/>
                  </a:cubicBezTo>
                  <a:cubicBezTo>
                    <a:pt x="206" y="419"/>
                    <a:pt x="202" y="423"/>
                    <a:pt x="199" y="425"/>
                  </a:cubicBezTo>
                  <a:cubicBezTo>
                    <a:pt x="133" y="458"/>
                    <a:pt x="77" y="500"/>
                    <a:pt x="22" y="545"/>
                  </a:cubicBezTo>
                  <a:cubicBezTo>
                    <a:pt x="38" y="550"/>
                    <a:pt x="52" y="549"/>
                    <a:pt x="71" y="553"/>
                  </a:cubicBezTo>
                  <a:cubicBezTo>
                    <a:pt x="85" y="556"/>
                    <a:pt x="101" y="558"/>
                    <a:pt x="116" y="558"/>
                  </a:cubicBezTo>
                  <a:cubicBezTo>
                    <a:pt x="129" y="559"/>
                    <a:pt x="140" y="561"/>
                    <a:pt x="152" y="563"/>
                  </a:cubicBezTo>
                  <a:cubicBezTo>
                    <a:pt x="257" y="574"/>
                    <a:pt x="354" y="583"/>
                    <a:pt x="458" y="590"/>
                  </a:cubicBezTo>
                  <a:cubicBezTo>
                    <a:pt x="547" y="594"/>
                    <a:pt x="629" y="600"/>
                    <a:pt x="717" y="598"/>
                  </a:cubicBezTo>
                  <a:cubicBezTo>
                    <a:pt x="721" y="598"/>
                    <a:pt x="725" y="596"/>
                    <a:pt x="729" y="596"/>
                  </a:cubicBezTo>
                  <a:cubicBezTo>
                    <a:pt x="810" y="595"/>
                    <a:pt x="885" y="582"/>
                    <a:pt x="964" y="560"/>
                  </a:cubicBezTo>
                  <a:cubicBezTo>
                    <a:pt x="1050" y="535"/>
                    <a:pt x="1125" y="496"/>
                    <a:pt x="1198" y="443"/>
                  </a:cubicBezTo>
                  <a:cubicBezTo>
                    <a:pt x="1200" y="441"/>
                    <a:pt x="1202" y="440"/>
                    <a:pt x="1204" y="438"/>
                  </a:cubicBezTo>
                  <a:cubicBezTo>
                    <a:pt x="1247" y="406"/>
                    <a:pt x="1284" y="370"/>
                    <a:pt x="1319" y="329"/>
                  </a:cubicBezTo>
                  <a:close/>
                </a:path>
              </a:pathLst>
            </a:custGeom>
            <a:grpFill/>
            <a:ln>
              <a:noFill/>
            </a:ln>
            <a:effectLs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18" name="Freeform 60">
              <a:extLst>
                <a:ext uri="{FF2B5EF4-FFF2-40B4-BE49-F238E27FC236}">
                  <a16:creationId xmlns:a16="http://schemas.microsoft.com/office/drawing/2014/main" xmlns="" id="{0B3F2CAD-CE99-4A21-A39F-2F3DABD7155C}"/>
                </a:ext>
              </a:extLst>
            </p:cNvPr>
            <p:cNvSpPr>
              <a:spLocks/>
            </p:cNvSpPr>
            <p:nvPr/>
          </p:nvSpPr>
          <p:spPr bwMode="auto">
            <a:xfrm>
              <a:off x="7059433" y="1773375"/>
              <a:ext cx="246309" cy="788148"/>
            </a:xfrm>
            <a:custGeom>
              <a:avLst/>
              <a:gdLst>
                <a:gd name="T0" fmla="*/ 323 w 323"/>
                <a:gd name="T1" fmla="*/ 0 h 1013"/>
                <a:gd name="T2" fmla="*/ 244 w 323"/>
                <a:gd name="T3" fmla="*/ 441 h 1013"/>
                <a:gd name="T4" fmla="*/ 241 w 323"/>
                <a:gd name="T5" fmla="*/ 544 h 1013"/>
                <a:gd name="T6" fmla="*/ 242 w 323"/>
                <a:gd name="T7" fmla="*/ 550 h 1013"/>
                <a:gd name="T8" fmla="*/ 218 w 323"/>
                <a:gd name="T9" fmla="*/ 681 h 1013"/>
                <a:gd name="T10" fmla="*/ 149 w 323"/>
                <a:gd name="T11" fmla="*/ 855 h 1013"/>
                <a:gd name="T12" fmla="*/ 142 w 323"/>
                <a:gd name="T13" fmla="*/ 865 h 1013"/>
                <a:gd name="T14" fmla="*/ 37 w 323"/>
                <a:gd name="T15" fmla="*/ 1013 h 1013"/>
                <a:gd name="T16" fmla="*/ 32 w 323"/>
                <a:gd name="T17" fmla="*/ 971 h 1013"/>
                <a:gd name="T18" fmla="*/ 28 w 323"/>
                <a:gd name="T19" fmla="*/ 933 h 1013"/>
                <a:gd name="T20" fmla="*/ 24 w 323"/>
                <a:gd name="T21" fmla="*/ 902 h 1013"/>
                <a:gd name="T22" fmla="*/ 6 w 323"/>
                <a:gd name="T23" fmla="*/ 642 h 1013"/>
                <a:gd name="T24" fmla="*/ 3 w 323"/>
                <a:gd name="T25" fmla="*/ 422 h 1013"/>
                <a:gd name="T26" fmla="*/ 5 w 323"/>
                <a:gd name="T27" fmla="*/ 412 h 1013"/>
                <a:gd name="T28" fmla="*/ 39 w 323"/>
                <a:gd name="T29" fmla="*/ 212 h 1013"/>
                <a:gd name="T30" fmla="*/ 141 w 323"/>
                <a:gd name="T31" fmla="*/ 15 h 1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3" h="1013">
                  <a:moveTo>
                    <a:pt x="323" y="0"/>
                  </a:moveTo>
                  <a:cubicBezTo>
                    <a:pt x="256" y="135"/>
                    <a:pt x="228" y="290"/>
                    <a:pt x="244" y="441"/>
                  </a:cubicBezTo>
                  <a:cubicBezTo>
                    <a:pt x="243" y="475"/>
                    <a:pt x="245" y="509"/>
                    <a:pt x="241" y="544"/>
                  </a:cubicBezTo>
                  <a:cubicBezTo>
                    <a:pt x="241" y="546"/>
                    <a:pt x="242" y="549"/>
                    <a:pt x="242" y="550"/>
                  </a:cubicBezTo>
                  <a:cubicBezTo>
                    <a:pt x="236" y="596"/>
                    <a:pt x="230" y="636"/>
                    <a:pt x="218" y="681"/>
                  </a:cubicBezTo>
                  <a:cubicBezTo>
                    <a:pt x="202" y="743"/>
                    <a:pt x="178" y="799"/>
                    <a:pt x="149" y="855"/>
                  </a:cubicBezTo>
                  <a:cubicBezTo>
                    <a:pt x="147" y="858"/>
                    <a:pt x="144" y="862"/>
                    <a:pt x="142" y="865"/>
                  </a:cubicBezTo>
                  <a:cubicBezTo>
                    <a:pt x="113" y="920"/>
                    <a:pt x="76" y="967"/>
                    <a:pt x="37" y="1013"/>
                  </a:cubicBezTo>
                  <a:cubicBezTo>
                    <a:pt x="33" y="999"/>
                    <a:pt x="34" y="987"/>
                    <a:pt x="32" y="971"/>
                  </a:cubicBezTo>
                  <a:cubicBezTo>
                    <a:pt x="30" y="959"/>
                    <a:pt x="28" y="946"/>
                    <a:pt x="28" y="933"/>
                  </a:cubicBezTo>
                  <a:cubicBezTo>
                    <a:pt x="27" y="922"/>
                    <a:pt x="26" y="912"/>
                    <a:pt x="24" y="902"/>
                  </a:cubicBezTo>
                  <a:cubicBezTo>
                    <a:pt x="16" y="813"/>
                    <a:pt x="10" y="731"/>
                    <a:pt x="6" y="642"/>
                  </a:cubicBezTo>
                  <a:cubicBezTo>
                    <a:pt x="3" y="566"/>
                    <a:pt x="0" y="496"/>
                    <a:pt x="3" y="422"/>
                  </a:cubicBezTo>
                  <a:cubicBezTo>
                    <a:pt x="3" y="418"/>
                    <a:pt x="5" y="415"/>
                    <a:pt x="5" y="412"/>
                  </a:cubicBezTo>
                  <a:cubicBezTo>
                    <a:pt x="7" y="343"/>
                    <a:pt x="19" y="279"/>
                    <a:pt x="39" y="212"/>
                  </a:cubicBezTo>
                  <a:cubicBezTo>
                    <a:pt x="61" y="140"/>
                    <a:pt x="96" y="77"/>
                    <a:pt x="141" y="15"/>
                  </a:cubicBezTo>
                </a:path>
              </a:pathLst>
            </a:custGeom>
            <a:grpFill/>
            <a:ln>
              <a:noFill/>
            </a:ln>
            <a:effectLs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19" name="Freeform 61">
              <a:extLst>
                <a:ext uri="{FF2B5EF4-FFF2-40B4-BE49-F238E27FC236}">
                  <a16:creationId xmlns:a16="http://schemas.microsoft.com/office/drawing/2014/main" xmlns="" id="{D350AFBA-A937-41F9-B95C-FE79054F75FB}"/>
                </a:ext>
              </a:extLst>
            </p:cNvPr>
            <p:cNvSpPr>
              <a:spLocks/>
            </p:cNvSpPr>
            <p:nvPr/>
          </p:nvSpPr>
          <p:spPr bwMode="auto">
            <a:xfrm>
              <a:off x="7136037" y="1730255"/>
              <a:ext cx="314662" cy="846839"/>
            </a:xfrm>
            <a:custGeom>
              <a:avLst/>
              <a:gdLst>
                <a:gd name="T0" fmla="*/ 379 w 412"/>
                <a:gd name="T1" fmla="*/ 0 h 1089"/>
                <a:gd name="T2" fmla="*/ 399 w 412"/>
                <a:gd name="T3" fmla="*/ 230 h 1089"/>
                <a:gd name="T4" fmla="*/ 405 w 412"/>
                <a:gd name="T5" fmla="*/ 525 h 1089"/>
                <a:gd name="T6" fmla="*/ 404 w 412"/>
                <a:gd name="T7" fmla="*/ 530 h 1089"/>
                <a:gd name="T8" fmla="*/ 401 w 412"/>
                <a:gd name="T9" fmla="*/ 567 h 1089"/>
                <a:gd name="T10" fmla="*/ 395 w 412"/>
                <a:gd name="T11" fmla="*/ 603 h 1089"/>
                <a:gd name="T12" fmla="*/ 386 w 412"/>
                <a:gd name="T13" fmla="*/ 646 h 1089"/>
                <a:gd name="T14" fmla="*/ 382 w 412"/>
                <a:gd name="T15" fmla="*/ 657 h 1089"/>
                <a:gd name="T16" fmla="*/ 370 w 412"/>
                <a:gd name="T17" fmla="*/ 699 h 1089"/>
                <a:gd name="T18" fmla="*/ 357 w 412"/>
                <a:gd name="T19" fmla="*/ 737 h 1089"/>
                <a:gd name="T20" fmla="*/ 342 w 412"/>
                <a:gd name="T21" fmla="*/ 769 h 1089"/>
                <a:gd name="T22" fmla="*/ 305 w 412"/>
                <a:gd name="T23" fmla="*/ 837 h 1089"/>
                <a:gd name="T24" fmla="*/ 252 w 412"/>
                <a:gd name="T25" fmla="*/ 909 h 1089"/>
                <a:gd name="T26" fmla="*/ 155 w 412"/>
                <a:gd name="T27" fmla="*/ 1001 h 1089"/>
                <a:gd name="T28" fmla="*/ 118 w 412"/>
                <a:gd name="T29" fmla="*/ 1027 h 1089"/>
                <a:gd name="T30" fmla="*/ 113 w 412"/>
                <a:gd name="T31" fmla="*/ 1029 h 1089"/>
                <a:gd name="T32" fmla="*/ 0 w 412"/>
                <a:gd name="T33" fmla="*/ 1089 h 1089"/>
                <a:gd name="T34" fmla="*/ 126 w 412"/>
                <a:gd name="T35" fmla="*/ 865 h 1089"/>
                <a:gd name="T36" fmla="*/ 134 w 412"/>
                <a:gd name="T37" fmla="*/ 842 h 1089"/>
                <a:gd name="T38" fmla="*/ 171 w 412"/>
                <a:gd name="T39" fmla="*/ 680 h 1089"/>
                <a:gd name="T40" fmla="*/ 176 w 412"/>
                <a:gd name="T41" fmla="*/ 593 h 1089"/>
                <a:gd name="T42" fmla="*/ 164 w 412"/>
                <a:gd name="T43" fmla="*/ 443 h 1089"/>
                <a:gd name="T44" fmla="*/ 164 w 412"/>
                <a:gd name="T45" fmla="*/ 431 h 1089"/>
                <a:gd name="T46" fmla="*/ 165 w 412"/>
                <a:gd name="T47" fmla="*/ 282 h 1089"/>
                <a:gd name="T48" fmla="*/ 164 w 412"/>
                <a:gd name="T49" fmla="*/ 276 h 1089"/>
                <a:gd name="T50" fmla="*/ 172 w 412"/>
                <a:gd name="T51" fmla="*/ 224 h 1089"/>
                <a:gd name="T52" fmla="*/ 179 w 412"/>
                <a:gd name="T53" fmla="*/ 190 h 1089"/>
                <a:gd name="T54" fmla="*/ 182 w 412"/>
                <a:gd name="T55" fmla="*/ 184 h 1089"/>
                <a:gd name="T56" fmla="*/ 223 w 412"/>
                <a:gd name="T57" fmla="*/ 56 h 10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12" h="1089">
                  <a:moveTo>
                    <a:pt x="379" y="0"/>
                  </a:moveTo>
                  <a:cubicBezTo>
                    <a:pt x="386" y="79"/>
                    <a:pt x="392" y="152"/>
                    <a:pt x="399" y="230"/>
                  </a:cubicBezTo>
                  <a:cubicBezTo>
                    <a:pt x="405" y="331"/>
                    <a:pt x="412" y="424"/>
                    <a:pt x="405" y="525"/>
                  </a:cubicBezTo>
                  <a:cubicBezTo>
                    <a:pt x="405" y="526"/>
                    <a:pt x="404" y="528"/>
                    <a:pt x="404" y="530"/>
                  </a:cubicBezTo>
                  <a:cubicBezTo>
                    <a:pt x="403" y="542"/>
                    <a:pt x="402" y="554"/>
                    <a:pt x="401" y="567"/>
                  </a:cubicBezTo>
                  <a:cubicBezTo>
                    <a:pt x="398" y="579"/>
                    <a:pt x="397" y="591"/>
                    <a:pt x="395" y="603"/>
                  </a:cubicBezTo>
                  <a:cubicBezTo>
                    <a:pt x="391" y="618"/>
                    <a:pt x="391" y="632"/>
                    <a:pt x="386" y="646"/>
                  </a:cubicBezTo>
                  <a:cubicBezTo>
                    <a:pt x="385" y="649"/>
                    <a:pt x="383" y="653"/>
                    <a:pt x="382" y="657"/>
                  </a:cubicBezTo>
                  <a:cubicBezTo>
                    <a:pt x="379" y="672"/>
                    <a:pt x="376" y="685"/>
                    <a:pt x="370" y="699"/>
                  </a:cubicBezTo>
                  <a:cubicBezTo>
                    <a:pt x="364" y="712"/>
                    <a:pt x="363" y="725"/>
                    <a:pt x="357" y="737"/>
                  </a:cubicBezTo>
                  <a:cubicBezTo>
                    <a:pt x="351" y="748"/>
                    <a:pt x="347" y="758"/>
                    <a:pt x="342" y="769"/>
                  </a:cubicBezTo>
                  <a:cubicBezTo>
                    <a:pt x="332" y="793"/>
                    <a:pt x="318" y="814"/>
                    <a:pt x="305" y="837"/>
                  </a:cubicBezTo>
                  <a:cubicBezTo>
                    <a:pt x="288" y="863"/>
                    <a:pt x="271" y="885"/>
                    <a:pt x="252" y="909"/>
                  </a:cubicBezTo>
                  <a:cubicBezTo>
                    <a:pt x="222" y="943"/>
                    <a:pt x="191" y="973"/>
                    <a:pt x="155" y="1001"/>
                  </a:cubicBezTo>
                  <a:cubicBezTo>
                    <a:pt x="142" y="1010"/>
                    <a:pt x="131" y="1018"/>
                    <a:pt x="118" y="1027"/>
                  </a:cubicBezTo>
                  <a:cubicBezTo>
                    <a:pt x="117" y="1028"/>
                    <a:pt x="114" y="1027"/>
                    <a:pt x="113" y="1029"/>
                  </a:cubicBezTo>
                  <a:cubicBezTo>
                    <a:pt x="77" y="1054"/>
                    <a:pt x="39" y="1072"/>
                    <a:pt x="0" y="1089"/>
                  </a:cubicBezTo>
                  <a:cubicBezTo>
                    <a:pt x="53" y="1021"/>
                    <a:pt x="94" y="946"/>
                    <a:pt x="126" y="865"/>
                  </a:cubicBezTo>
                  <a:cubicBezTo>
                    <a:pt x="128" y="857"/>
                    <a:pt x="131" y="849"/>
                    <a:pt x="134" y="842"/>
                  </a:cubicBezTo>
                  <a:cubicBezTo>
                    <a:pt x="152" y="789"/>
                    <a:pt x="163" y="737"/>
                    <a:pt x="171" y="680"/>
                  </a:cubicBezTo>
                  <a:cubicBezTo>
                    <a:pt x="174" y="651"/>
                    <a:pt x="176" y="623"/>
                    <a:pt x="176" y="593"/>
                  </a:cubicBezTo>
                  <a:cubicBezTo>
                    <a:pt x="177" y="542"/>
                    <a:pt x="172" y="496"/>
                    <a:pt x="164" y="443"/>
                  </a:cubicBezTo>
                  <a:cubicBezTo>
                    <a:pt x="163" y="439"/>
                    <a:pt x="165" y="436"/>
                    <a:pt x="164" y="431"/>
                  </a:cubicBezTo>
                  <a:cubicBezTo>
                    <a:pt x="159" y="380"/>
                    <a:pt x="158" y="333"/>
                    <a:pt x="165" y="282"/>
                  </a:cubicBezTo>
                  <a:cubicBezTo>
                    <a:pt x="165" y="280"/>
                    <a:pt x="164" y="278"/>
                    <a:pt x="164" y="276"/>
                  </a:cubicBezTo>
                  <a:cubicBezTo>
                    <a:pt x="166" y="258"/>
                    <a:pt x="169" y="242"/>
                    <a:pt x="172" y="224"/>
                  </a:cubicBezTo>
                  <a:cubicBezTo>
                    <a:pt x="175" y="212"/>
                    <a:pt x="177" y="201"/>
                    <a:pt x="179" y="190"/>
                  </a:cubicBezTo>
                  <a:cubicBezTo>
                    <a:pt x="180" y="188"/>
                    <a:pt x="181" y="187"/>
                    <a:pt x="182" y="184"/>
                  </a:cubicBezTo>
                  <a:cubicBezTo>
                    <a:pt x="192" y="138"/>
                    <a:pt x="205" y="97"/>
                    <a:pt x="223" y="56"/>
                  </a:cubicBezTo>
                </a:path>
              </a:pathLst>
            </a:custGeom>
            <a:grpFill/>
            <a:ln>
              <a:noFill/>
            </a:ln>
            <a:effectLs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20" name="Freeform 62">
              <a:extLst>
                <a:ext uri="{FF2B5EF4-FFF2-40B4-BE49-F238E27FC236}">
                  <a16:creationId xmlns:a16="http://schemas.microsoft.com/office/drawing/2014/main" xmlns="" id="{6100E7EE-9BE0-4E0B-80DB-E3C59D65032F}"/>
                </a:ext>
              </a:extLst>
            </p:cNvPr>
            <p:cNvSpPr>
              <a:spLocks/>
            </p:cNvSpPr>
            <p:nvPr/>
          </p:nvSpPr>
          <p:spPr bwMode="auto">
            <a:xfrm>
              <a:off x="7513161" y="2343523"/>
              <a:ext cx="794317" cy="330591"/>
            </a:xfrm>
            <a:custGeom>
              <a:avLst/>
              <a:gdLst>
                <a:gd name="T0" fmla="*/ 935 w 1038"/>
                <a:gd name="T1" fmla="*/ 234 h 425"/>
                <a:gd name="T2" fmla="*/ 949 w 1038"/>
                <a:gd name="T3" fmla="*/ 217 h 425"/>
                <a:gd name="T4" fmla="*/ 993 w 1038"/>
                <a:gd name="T5" fmla="*/ 154 h 425"/>
                <a:gd name="T6" fmla="*/ 1038 w 1038"/>
                <a:gd name="T7" fmla="*/ 53 h 425"/>
                <a:gd name="T8" fmla="*/ 913 w 1038"/>
                <a:gd name="T9" fmla="*/ 34 h 425"/>
                <a:gd name="T10" fmla="*/ 722 w 1038"/>
                <a:gd name="T11" fmla="*/ 14 h 425"/>
                <a:gd name="T12" fmla="*/ 476 w 1038"/>
                <a:gd name="T13" fmla="*/ 4 h 425"/>
                <a:gd name="T14" fmla="*/ 472 w 1038"/>
                <a:gd name="T15" fmla="*/ 5 h 425"/>
                <a:gd name="T16" fmla="*/ 441 w 1038"/>
                <a:gd name="T17" fmla="*/ 7 h 425"/>
                <a:gd name="T18" fmla="*/ 410 w 1038"/>
                <a:gd name="T19" fmla="*/ 12 h 425"/>
                <a:gd name="T20" fmla="*/ 375 w 1038"/>
                <a:gd name="T21" fmla="*/ 18 h 425"/>
                <a:gd name="T22" fmla="*/ 366 w 1038"/>
                <a:gd name="T23" fmla="*/ 22 h 425"/>
                <a:gd name="T24" fmla="*/ 330 w 1038"/>
                <a:gd name="T25" fmla="*/ 31 h 425"/>
                <a:gd name="T26" fmla="*/ 298 w 1038"/>
                <a:gd name="T27" fmla="*/ 42 h 425"/>
                <a:gd name="T28" fmla="*/ 271 w 1038"/>
                <a:gd name="T29" fmla="*/ 53 h 425"/>
                <a:gd name="T30" fmla="*/ 214 w 1038"/>
                <a:gd name="T31" fmla="*/ 83 h 425"/>
                <a:gd name="T32" fmla="*/ 154 w 1038"/>
                <a:gd name="T33" fmla="*/ 127 h 425"/>
                <a:gd name="T34" fmla="*/ 75 w 1038"/>
                <a:gd name="T35" fmla="*/ 206 h 425"/>
                <a:gd name="T36" fmla="*/ 53 w 1038"/>
                <a:gd name="T37" fmla="*/ 236 h 425"/>
                <a:gd name="T38" fmla="*/ 51 w 1038"/>
                <a:gd name="T39" fmla="*/ 241 h 425"/>
                <a:gd name="T40" fmla="*/ 0 w 1038"/>
                <a:gd name="T41" fmla="*/ 334 h 425"/>
                <a:gd name="T42" fmla="*/ 188 w 1038"/>
                <a:gd name="T43" fmla="*/ 233 h 425"/>
                <a:gd name="T44" fmla="*/ 208 w 1038"/>
                <a:gd name="T45" fmla="*/ 226 h 425"/>
                <a:gd name="T46" fmla="*/ 343 w 1038"/>
                <a:gd name="T47" fmla="*/ 198 h 425"/>
                <a:gd name="T48" fmla="*/ 415 w 1038"/>
                <a:gd name="T49" fmla="*/ 194 h 425"/>
                <a:gd name="T50" fmla="*/ 541 w 1038"/>
                <a:gd name="T51" fmla="*/ 207 h 425"/>
                <a:gd name="T52" fmla="*/ 550 w 1038"/>
                <a:gd name="T53" fmla="*/ 207 h 425"/>
                <a:gd name="T54" fmla="*/ 675 w 1038"/>
                <a:gd name="T55" fmla="*/ 208 h 425"/>
                <a:gd name="T56" fmla="*/ 680 w 1038"/>
                <a:gd name="T57" fmla="*/ 209 h 425"/>
                <a:gd name="T58" fmla="*/ 723 w 1038"/>
                <a:gd name="T59" fmla="*/ 203 h 425"/>
                <a:gd name="T60" fmla="*/ 752 w 1038"/>
                <a:gd name="T61" fmla="*/ 198 h 425"/>
                <a:gd name="T62" fmla="*/ 757 w 1038"/>
                <a:gd name="T63" fmla="*/ 196 h 425"/>
                <a:gd name="T64" fmla="*/ 865 w 1038"/>
                <a:gd name="T65" fmla="*/ 163 h 425"/>
                <a:gd name="T66" fmla="*/ 495 w 1038"/>
                <a:gd name="T67" fmla="*/ 223 h 425"/>
                <a:gd name="T68" fmla="*/ 409 w 1038"/>
                <a:gd name="T69" fmla="*/ 223 h 425"/>
                <a:gd name="T70" fmla="*/ 404 w 1038"/>
                <a:gd name="T71" fmla="*/ 223 h 425"/>
                <a:gd name="T72" fmla="*/ 295 w 1038"/>
                <a:gd name="T73" fmla="*/ 240 h 425"/>
                <a:gd name="T74" fmla="*/ 149 w 1038"/>
                <a:gd name="T75" fmla="*/ 296 h 425"/>
                <a:gd name="T76" fmla="*/ 140 w 1038"/>
                <a:gd name="T77" fmla="*/ 301 h 425"/>
                <a:gd name="T78" fmla="*/ 15 w 1038"/>
                <a:gd name="T79" fmla="*/ 387 h 425"/>
                <a:gd name="T80" fmla="*/ 50 w 1038"/>
                <a:gd name="T81" fmla="*/ 392 h 425"/>
                <a:gd name="T82" fmla="*/ 82 w 1038"/>
                <a:gd name="T83" fmla="*/ 395 h 425"/>
                <a:gd name="T84" fmla="*/ 107 w 1038"/>
                <a:gd name="T85" fmla="*/ 399 h 425"/>
                <a:gd name="T86" fmla="*/ 324 w 1038"/>
                <a:gd name="T87" fmla="*/ 418 h 425"/>
                <a:gd name="T88" fmla="*/ 508 w 1038"/>
                <a:gd name="T89" fmla="*/ 424 h 425"/>
                <a:gd name="T90" fmla="*/ 516 w 1038"/>
                <a:gd name="T91" fmla="*/ 422 h 425"/>
                <a:gd name="T92" fmla="*/ 683 w 1038"/>
                <a:gd name="T93" fmla="*/ 397 h 425"/>
                <a:gd name="T94" fmla="*/ 849 w 1038"/>
                <a:gd name="T95" fmla="*/ 314 h 425"/>
                <a:gd name="T96" fmla="*/ 853 w 1038"/>
                <a:gd name="T97" fmla="*/ 310 h 425"/>
                <a:gd name="T98" fmla="*/ 935 w 1038"/>
                <a:gd name="T99" fmla="*/ 234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38" h="425">
                  <a:moveTo>
                    <a:pt x="935" y="234"/>
                  </a:moveTo>
                  <a:cubicBezTo>
                    <a:pt x="940" y="228"/>
                    <a:pt x="945" y="223"/>
                    <a:pt x="949" y="217"/>
                  </a:cubicBezTo>
                  <a:cubicBezTo>
                    <a:pt x="966" y="197"/>
                    <a:pt x="980" y="176"/>
                    <a:pt x="993" y="154"/>
                  </a:cubicBezTo>
                  <a:cubicBezTo>
                    <a:pt x="1011" y="121"/>
                    <a:pt x="1027" y="88"/>
                    <a:pt x="1038" y="53"/>
                  </a:cubicBezTo>
                  <a:cubicBezTo>
                    <a:pt x="997" y="45"/>
                    <a:pt x="957" y="40"/>
                    <a:pt x="913" y="34"/>
                  </a:cubicBezTo>
                  <a:cubicBezTo>
                    <a:pt x="847" y="26"/>
                    <a:pt x="787" y="20"/>
                    <a:pt x="722" y="14"/>
                  </a:cubicBezTo>
                  <a:cubicBezTo>
                    <a:pt x="638" y="7"/>
                    <a:pt x="560" y="0"/>
                    <a:pt x="476" y="4"/>
                  </a:cubicBezTo>
                  <a:cubicBezTo>
                    <a:pt x="475" y="4"/>
                    <a:pt x="473" y="5"/>
                    <a:pt x="472" y="5"/>
                  </a:cubicBezTo>
                  <a:cubicBezTo>
                    <a:pt x="462" y="6"/>
                    <a:pt x="451" y="7"/>
                    <a:pt x="441" y="7"/>
                  </a:cubicBezTo>
                  <a:cubicBezTo>
                    <a:pt x="431" y="9"/>
                    <a:pt x="421" y="10"/>
                    <a:pt x="410" y="12"/>
                  </a:cubicBezTo>
                  <a:cubicBezTo>
                    <a:pt x="398" y="14"/>
                    <a:pt x="386" y="15"/>
                    <a:pt x="375" y="18"/>
                  </a:cubicBezTo>
                  <a:cubicBezTo>
                    <a:pt x="372" y="20"/>
                    <a:pt x="369" y="21"/>
                    <a:pt x="366" y="22"/>
                  </a:cubicBezTo>
                  <a:cubicBezTo>
                    <a:pt x="353" y="23"/>
                    <a:pt x="342" y="26"/>
                    <a:pt x="330" y="31"/>
                  </a:cubicBezTo>
                  <a:cubicBezTo>
                    <a:pt x="320" y="36"/>
                    <a:pt x="309" y="37"/>
                    <a:pt x="298" y="42"/>
                  </a:cubicBezTo>
                  <a:cubicBezTo>
                    <a:pt x="289" y="46"/>
                    <a:pt x="280" y="50"/>
                    <a:pt x="271" y="53"/>
                  </a:cubicBezTo>
                  <a:cubicBezTo>
                    <a:pt x="251" y="62"/>
                    <a:pt x="234" y="72"/>
                    <a:pt x="214" y="83"/>
                  </a:cubicBezTo>
                  <a:cubicBezTo>
                    <a:pt x="192" y="97"/>
                    <a:pt x="174" y="111"/>
                    <a:pt x="154" y="127"/>
                  </a:cubicBezTo>
                  <a:cubicBezTo>
                    <a:pt x="125" y="151"/>
                    <a:pt x="99" y="176"/>
                    <a:pt x="75" y="206"/>
                  </a:cubicBezTo>
                  <a:cubicBezTo>
                    <a:pt x="68" y="216"/>
                    <a:pt x="61" y="226"/>
                    <a:pt x="53" y="236"/>
                  </a:cubicBezTo>
                  <a:cubicBezTo>
                    <a:pt x="52" y="238"/>
                    <a:pt x="52" y="240"/>
                    <a:pt x="51" y="241"/>
                  </a:cubicBezTo>
                  <a:cubicBezTo>
                    <a:pt x="30" y="270"/>
                    <a:pt x="14" y="302"/>
                    <a:pt x="0" y="334"/>
                  </a:cubicBezTo>
                  <a:cubicBezTo>
                    <a:pt x="57" y="291"/>
                    <a:pt x="120" y="257"/>
                    <a:pt x="188" y="233"/>
                  </a:cubicBezTo>
                  <a:cubicBezTo>
                    <a:pt x="194" y="231"/>
                    <a:pt x="201" y="228"/>
                    <a:pt x="208" y="226"/>
                  </a:cubicBezTo>
                  <a:cubicBezTo>
                    <a:pt x="252" y="212"/>
                    <a:pt x="295" y="203"/>
                    <a:pt x="343" y="198"/>
                  </a:cubicBezTo>
                  <a:cubicBezTo>
                    <a:pt x="368" y="195"/>
                    <a:pt x="391" y="194"/>
                    <a:pt x="415" y="194"/>
                  </a:cubicBezTo>
                  <a:cubicBezTo>
                    <a:pt x="458" y="194"/>
                    <a:pt x="497" y="200"/>
                    <a:pt x="541" y="207"/>
                  </a:cubicBezTo>
                  <a:cubicBezTo>
                    <a:pt x="544" y="207"/>
                    <a:pt x="547" y="206"/>
                    <a:pt x="550" y="207"/>
                  </a:cubicBezTo>
                  <a:cubicBezTo>
                    <a:pt x="594" y="212"/>
                    <a:pt x="633" y="213"/>
                    <a:pt x="675" y="208"/>
                  </a:cubicBezTo>
                  <a:cubicBezTo>
                    <a:pt x="677" y="208"/>
                    <a:pt x="679" y="209"/>
                    <a:pt x="680" y="209"/>
                  </a:cubicBezTo>
                  <a:cubicBezTo>
                    <a:pt x="695" y="207"/>
                    <a:pt x="708" y="205"/>
                    <a:pt x="723" y="203"/>
                  </a:cubicBezTo>
                  <a:cubicBezTo>
                    <a:pt x="734" y="201"/>
                    <a:pt x="742" y="199"/>
                    <a:pt x="752" y="198"/>
                  </a:cubicBezTo>
                  <a:cubicBezTo>
                    <a:pt x="754" y="197"/>
                    <a:pt x="755" y="196"/>
                    <a:pt x="757" y="196"/>
                  </a:cubicBezTo>
                  <a:cubicBezTo>
                    <a:pt x="795" y="188"/>
                    <a:pt x="830" y="177"/>
                    <a:pt x="865" y="163"/>
                  </a:cubicBezTo>
                  <a:cubicBezTo>
                    <a:pt x="751" y="217"/>
                    <a:pt x="621" y="238"/>
                    <a:pt x="495" y="223"/>
                  </a:cubicBezTo>
                  <a:cubicBezTo>
                    <a:pt x="467" y="223"/>
                    <a:pt x="439" y="220"/>
                    <a:pt x="409" y="223"/>
                  </a:cubicBezTo>
                  <a:cubicBezTo>
                    <a:pt x="408" y="223"/>
                    <a:pt x="406" y="223"/>
                    <a:pt x="404" y="223"/>
                  </a:cubicBezTo>
                  <a:cubicBezTo>
                    <a:pt x="366" y="227"/>
                    <a:pt x="332" y="231"/>
                    <a:pt x="295" y="240"/>
                  </a:cubicBezTo>
                  <a:cubicBezTo>
                    <a:pt x="243" y="254"/>
                    <a:pt x="196" y="272"/>
                    <a:pt x="149" y="296"/>
                  </a:cubicBezTo>
                  <a:cubicBezTo>
                    <a:pt x="146" y="297"/>
                    <a:pt x="143" y="300"/>
                    <a:pt x="140" y="301"/>
                  </a:cubicBezTo>
                  <a:cubicBezTo>
                    <a:pt x="94" y="325"/>
                    <a:pt x="54" y="355"/>
                    <a:pt x="15" y="387"/>
                  </a:cubicBezTo>
                  <a:cubicBezTo>
                    <a:pt x="26" y="390"/>
                    <a:pt x="37" y="390"/>
                    <a:pt x="50" y="392"/>
                  </a:cubicBezTo>
                  <a:cubicBezTo>
                    <a:pt x="60" y="394"/>
                    <a:pt x="71" y="395"/>
                    <a:pt x="82" y="395"/>
                  </a:cubicBezTo>
                  <a:cubicBezTo>
                    <a:pt x="91" y="396"/>
                    <a:pt x="99" y="398"/>
                    <a:pt x="107" y="399"/>
                  </a:cubicBezTo>
                  <a:cubicBezTo>
                    <a:pt x="182" y="407"/>
                    <a:pt x="250" y="413"/>
                    <a:pt x="324" y="418"/>
                  </a:cubicBezTo>
                  <a:cubicBezTo>
                    <a:pt x="387" y="421"/>
                    <a:pt x="446" y="425"/>
                    <a:pt x="508" y="424"/>
                  </a:cubicBezTo>
                  <a:cubicBezTo>
                    <a:pt x="511" y="424"/>
                    <a:pt x="514" y="422"/>
                    <a:pt x="516" y="422"/>
                  </a:cubicBezTo>
                  <a:cubicBezTo>
                    <a:pt x="574" y="422"/>
                    <a:pt x="627" y="412"/>
                    <a:pt x="683" y="397"/>
                  </a:cubicBezTo>
                  <a:cubicBezTo>
                    <a:pt x="744" y="379"/>
                    <a:pt x="797" y="352"/>
                    <a:pt x="849" y="314"/>
                  </a:cubicBezTo>
                  <a:cubicBezTo>
                    <a:pt x="850" y="313"/>
                    <a:pt x="852" y="312"/>
                    <a:pt x="853" y="310"/>
                  </a:cubicBezTo>
                  <a:cubicBezTo>
                    <a:pt x="884" y="288"/>
                    <a:pt x="911" y="262"/>
                    <a:pt x="935" y="234"/>
                  </a:cubicBezTo>
                  <a:close/>
                </a:path>
              </a:pathLst>
            </a:custGeom>
            <a:grpFill/>
            <a:ln>
              <a:noFill/>
            </a:ln>
            <a:effectLs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21" name="Freeform 63">
              <a:extLst>
                <a:ext uri="{FF2B5EF4-FFF2-40B4-BE49-F238E27FC236}">
                  <a16:creationId xmlns:a16="http://schemas.microsoft.com/office/drawing/2014/main" xmlns="" id="{5191C7BF-3A2E-49E6-A3BB-5B850662B527}"/>
                </a:ext>
              </a:extLst>
            </p:cNvPr>
            <p:cNvSpPr>
              <a:spLocks/>
            </p:cNvSpPr>
            <p:nvPr/>
          </p:nvSpPr>
          <p:spPr bwMode="auto">
            <a:xfrm>
              <a:off x="7477805" y="1714682"/>
              <a:ext cx="174419" cy="559368"/>
            </a:xfrm>
            <a:custGeom>
              <a:avLst/>
              <a:gdLst>
                <a:gd name="T0" fmla="*/ 229 w 229"/>
                <a:gd name="T1" fmla="*/ 0 h 719"/>
                <a:gd name="T2" fmla="*/ 173 w 229"/>
                <a:gd name="T3" fmla="*/ 313 h 719"/>
                <a:gd name="T4" fmla="*/ 171 w 229"/>
                <a:gd name="T5" fmla="*/ 387 h 719"/>
                <a:gd name="T6" fmla="*/ 171 w 229"/>
                <a:gd name="T7" fmla="*/ 391 h 719"/>
                <a:gd name="T8" fmla="*/ 155 w 229"/>
                <a:gd name="T9" fmla="*/ 483 h 719"/>
                <a:gd name="T10" fmla="*/ 105 w 229"/>
                <a:gd name="T11" fmla="*/ 607 h 719"/>
                <a:gd name="T12" fmla="*/ 101 w 229"/>
                <a:gd name="T13" fmla="*/ 614 h 719"/>
                <a:gd name="T14" fmla="*/ 26 w 229"/>
                <a:gd name="T15" fmla="*/ 719 h 719"/>
                <a:gd name="T16" fmla="*/ 23 w 229"/>
                <a:gd name="T17" fmla="*/ 690 h 719"/>
                <a:gd name="T18" fmla="*/ 20 w 229"/>
                <a:gd name="T19" fmla="*/ 662 h 719"/>
                <a:gd name="T20" fmla="*/ 17 w 229"/>
                <a:gd name="T21" fmla="*/ 641 h 719"/>
                <a:gd name="T22" fmla="*/ 4 w 229"/>
                <a:gd name="T23" fmla="*/ 456 h 719"/>
                <a:gd name="T24" fmla="*/ 2 w 229"/>
                <a:gd name="T25" fmla="*/ 300 h 719"/>
                <a:gd name="T26" fmla="*/ 3 w 229"/>
                <a:gd name="T27" fmla="*/ 293 h 719"/>
                <a:gd name="T28" fmla="*/ 27 w 229"/>
                <a:gd name="T29" fmla="*/ 151 h 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9" h="719">
                  <a:moveTo>
                    <a:pt x="229" y="0"/>
                  </a:moveTo>
                  <a:cubicBezTo>
                    <a:pt x="181" y="97"/>
                    <a:pt x="161" y="207"/>
                    <a:pt x="173" y="313"/>
                  </a:cubicBezTo>
                  <a:cubicBezTo>
                    <a:pt x="172" y="338"/>
                    <a:pt x="174" y="362"/>
                    <a:pt x="171" y="387"/>
                  </a:cubicBezTo>
                  <a:cubicBezTo>
                    <a:pt x="171" y="388"/>
                    <a:pt x="171" y="390"/>
                    <a:pt x="171" y="391"/>
                  </a:cubicBezTo>
                  <a:cubicBezTo>
                    <a:pt x="168" y="423"/>
                    <a:pt x="163" y="452"/>
                    <a:pt x="155" y="483"/>
                  </a:cubicBezTo>
                  <a:cubicBezTo>
                    <a:pt x="143" y="528"/>
                    <a:pt x="126" y="567"/>
                    <a:pt x="105" y="607"/>
                  </a:cubicBezTo>
                  <a:cubicBezTo>
                    <a:pt x="104" y="609"/>
                    <a:pt x="102" y="612"/>
                    <a:pt x="101" y="614"/>
                  </a:cubicBezTo>
                  <a:cubicBezTo>
                    <a:pt x="80" y="653"/>
                    <a:pt x="54" y="686"/>
                    <a:pt x="26" y="719"/>
                  </a:cubicBezTo>
                  <a:cubicBezTo>
                    <a:pt x="24" y="709"/>
                    <a:pt x="24" y="701"/>
                    <a:pt x="23" y="690"/>
                  </a:cubicBezTo>
                  <a:cubicBezTo>
                    <a:pt x="21" y="681"/>
                    <a:pt x="20" y="672"/>
                    <a:pt x="20" y="662"/>
                  </a:cubicBezTo>
                  <a:cubicBezTo>
                    <a:pt x="19" y="655"/>
                    <a:pt x="18" y="648"/>
                    <a:pt x="17" y="641"/>
                  </a:cubicBezTo>
                  <a:cubicBezTo>
                    <a:pt x="11" y="577"/>
                    <a:pt x="7" y="519"/>
                    <a:pt x="4" y="456"/>
                  </a:cubicBezTo>
                  <a:cubicBezTo>
                    <a:pt x="2" y="402"/>
                    <a:pt x="0" y="353"/>
                    <a:pt x="2" y="300"/>
                  </a:cubicBezTo>
                  <a:cubicBezTo>
                    <a:pt x="2" y="297"/>
                    <a:pt x="3" y="295"/>
                    <a:pt x="3" y="293"/>
                  </a:cubicBezTo>
                  <a:cubicBezTo>
                    <a:pt x="5" y="244"/>
                    <a:pt x="13" y="198"/>
                    <a:pt x="27" y="151"/>
                  </a:cubicBezTo>
                </a:path>
              </a:pathLst>
            </a:custGeom>
            <a:grpFill/>
            <a:ln>
              <a:noFill/>
            </a:ln>
            <a:effectLs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22" name="Freeform 64">
              <a:extLst>
                <a:ext uri="{FF2B5EF4-FFF2-40B4-BE49-F238E27FC236}">
                  <a16:creationId xmlns:a16="http://schemas.microsoft.com/office/drawing/2014/main" xmlns="" id="{772F1725-E595-4BDE-B639-58D085994715}"/>
                </a:ext>
              </a:extLst>
            </p:cNvPr>
            <p:cNvSpPr>
              <a:spLocks/>
            </p:cNvSpPr>
            <p:nvPr/>
          </p:nvSpPr>
          <p:spPr bwMode="auto">
            <a:xfrm>
              <a:off x="7532016" y="1810507"/>
              <a:ext cx="222739" cy="474326"/>
            </a:xfrm>
            <a:custGeom>
              <a:avLst/>
              <a:gdLst>
                <a:gd name="T0" fmla="*/ 283 w 292"/>
                <a:gd name="T1" fmla="*/ 0 h 609"/>
                <a:gd name="T2" fmla="*/ 287 w 292"/>
                <a:gd name="T3" fmla="*/ 209 h 609"/>
                <a:gd name="T4" fmla="*/ 286 w 292"/>
                <a:gd name="T5" fmla="*/ 213 h 609"/>
                <a:gd name="T6" fmla="*/ 284 w 292"/>
                <a:gd name="T7" fmla="*/ 239 h 609"/>
                <a:gd name="T8" fmla="*/ 280 w 292"/>
                <a:gd name="T9" fmla="*/ 265 h 609"/>
                <a:gd name="T10" fmla="*/ 274 w 292"/>
                <a:gd name="T11" fmla="*/ 295 h 609"/>
                <a:gd name="T12" fmla="*/ 271 w 292"/>
                <a:gd name="T13" fmla="*/ 303 h 609"/>
                <a:gd name="T14" fmla="*/ 262 w 292"/>
                <a:gd name="T15" fmla="*/ 333 h 609"/>
                <a:gd name="T16" fmla="*/ 253 w 292"/>
                <a:gd name="T17" fmla="*/ 360 h 609"/>
                <a:gd name="T18" fmla="*/ 243 w 292"/>
                <a:gd name="T19" fmla="*/ 382 h 609"/>
                <a:gd name="T20" fmla="*/ 216 w 292"/>
                <a:gd name="T21" fmla="*/ 430 h 609"/>
                <a:gd name="T22" fmla="*/ 178 w 292"/>
                <a:gd name="T23" fmla="*/ 481 h 609"/>
                <a:gd name="T24" fmla="*/ 110 w 292"/>
                <a:gd name="T25" fmla="*/ 547 h 609"/>
                <a:gd name="T26" fmla="*/ 84 w 292"/>
                <a:gd name="T27" fmla="*/ 565 h 609"/>
                <a:gd name="T28" fmla="*/ 80 w 292"/>
                <a:gd name="T29" fmla="*/ 567 h 609"/>
                <a:gd name="T30" fmla="*/ 0 w 292"/>
                <a:gd name="T31" fmla="*/ 609 h 609"/>
                <a:gd name="T32" fmla="*/ 89 w 292"/>
                <a:gd name="T33" fmla="*/ 450 h 609"/>
                <a:gd name="T34" fmla="*/ 95 w 292"/>
                <a:gd name="T35" fmla="*/ 434 h 609"/>
                <a:gd name="T36" fmla="*/ 121 w 292"/>
                <a:gd name="T37" fmla="*/ 319 h 609"/>
                <a:gd name="T38" fmla="*/ 125 w 292"/>
                <a:gd name="T39" fmla="*/ 258 h 609"/>
                <a:gd name="T40" fmla="*/ 116 w 292"/>
                <a:gd name="T41" fmla="*/ 151 h 609"/>
                <a:gd name="T42" fmla="*/ 116 w 292"/>
                <a:gd name="T43" fmla="*/ 143 h 609"/>
                <a:gd name="T44" fmla="*/ 117 w 292"/>
                <a:gd name="T45" fmla="*/ 37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92" h="609">
                  <a:moveTo>
                    <a:pt x="283" y="0"/>
                  </a:moveTo>
                  <a:cubicBezTo>
                    <a:pt x="287" y="72"/>
                    <a:pt x="292" y="137"/>
                    <a:pt x="287" y="209"/>
                  </a:cubicBezTo>
                  <a:cubicBezTo>
                    <a:pt x="287" y="210"/>
                    <a:pt x="286" y="211"/>
                    <a:pt x="286" y="213"/>
                  </a:cubicBezTo>
                  <a:cubicBezTo>
                    <a:pt x="285" y="221"/>
                    <a:pt x="285" y="230"/>
                    <a:pt x="284" y="239"/>
                  </a:cubicBezTo>
                  <a:cubicBezTo>
                    <a:pt x="282" y="247"/>
                    <a:pt x="282" y="256"/>
                    <a:pt x="280" y="265"/>
                  </a:cubicBezTo>
                  <a:cubicBezTo>
                    <a:pt x="277" y="275"/>
                    <a:pt x="277" y="285"/>
                    <a:pt x="274" y="295"/>
                  </a:cubicBezTo>
                  <a:cubicBezTo>
                    <a:pt x="273" y="298"/>
                    <a:pt x="271" y="300"/>
                    <a:pt x="271" y="303"/>
                  </a:cubicBezTo>
                  <a:cubicBezTo>
                    <a:pt x="269" y="314"/>
                    <a:pt x="267" y="323"/>
                    <a:pt x="262" y="333"/>
                  </a:cubicBezTo>
                  <a:cubicBezTo>
                    <a:pt x="258" y="342"/>
                    <a:pt x="257" y="351"/>
                    <a:pt x="253" y="360"/>
                  </a:cubicBezTo>
                  <a:cubicBezTo>
                    <a:pt x="249" y="367"/>
                    <a:pt x="246" y="375"/>
                    <a:pt x="243" y="382"/>
                  </a:cubicBezTo>
                  <a:cubicBezTo>
                    <a:pt x="235" y="399"/>
                    <a:pt x="226" y="414"/>
                    <a:pt x="216" y="430"/>
                  </a:cubicBezTo>
                  <a:cubicBezTo>
                    <a:pt x="204" y="449"/>
                    <a:pt x="192" y="465"/>
                    <a:pt x="178" y="481"/>
                  </a:cubicBezTo>
                  <a:cubicBezTo>
                    <a:pt x="157" y="506"/>
                    <a:pt x="135" y="527"/>
                    <a:pt x="110" y="547"/>
                  </a:cubicBezTo>
                  <a:cubicBezTo>
                    <a:pt x="101" y="553"/>
                    <a:pt x="93" y="559"/>
                    <a:pt x="84" y="565"/>
                  </a:cubicBezTo>
                  <a:cubicBezTo>
                    <a:pt x="83" y="566"/>
                    <a:pt x="81" y="566"/>
                    <a:pt x="80" y="567"/>
                  </a:cubicBezTo>
                  <a:cubicBezTo>
                    <a:pt x="55" y="585"/>
                    <a:pt x="28" y="597"/>
                    <a:pt x="0" y="609"/>
                  </a:cubicBezTo>
                  <a:cubicBezTo>
                    <a:pt x="37" y="561"/>
                    <a:pt x="67" y="508"/>
                    <a:pt x="89" y="450"/>
                  </a:cubicBezTo>
                  <a:cubicBezTo>
                    <a:pt x="91" y="445"/>
                    <a:pt x="93" y="439"/>
                    <a:pt x="95" y="434"/>
                  </a:cubicBezTo>
                  <a:cubicBezTo>
                    <a:pt x="107" y="396"/>
                    <a:pt x="115" y="360"/>
                    <a:pt x="121" y="319"/>
                  </a:cubicBezTo>
                  <a:cubicBezTo>
                    <a:pt x="123" y="299"/>
                    <a:pt x="125" y="279"/>
                    <a:pt x="125" y="258"/>
                  </a:cubicBezTo>
                  <a:cubicBezTo>
                    <a:pt x="125" y="222"/>
                    <a:pt x="121" y="188"/>
                    <a:pt x="116" y="151"/>
                  </a:cubicBezTo>
                  <a:cubicBezTo>
                    <a:pt x="115" y="148"/>
                    <a:pt x="117" y="146"/>
                    <a:pt x="116" y="143"/>
                  </a:cubicBezTo>
                  <a:cubicBezTo>
                    <a:pt x="112" y="106"/>
                    <a:pt x="112" y="73"/>
                    <a:pt x="117" y="37"/>
                  </a:cubicBezTo>
                </a:path>
              </a:pathLst>
            </a:custGeom>
            <a:grpFill/>
            <a:ln>
              <a:noFill/>
            </a:ln>
            <a:effectLs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23" name="Freeform 65">
              <a:extLst>
                <a:ext uri="{FF2B5EF4-FFF2-40B4-BE49-F238E27FC236}">
                  <a16:creationId xmlns:a16="http://schemas.microsoft.com/office/drawing/2014/main" xmlns="" id="{E3C82A3C-1D8A-4484-BBB2-65E63AB2179D}"/>
                </a:ext>
              </a:extLst>
            </p:cNvPr>
            <p:cNvSpPr>
              <a:spLocks/>
            </p:cNvSpPr>
            <p:nvPr/>
          </p:nvSpPr>
          <p:spPr bwMode="auto">
            <a:xfrm>
              <a:off x="7837252" y="2076416"/>
              <a:ext cx="575113" cy="239558"/>
            </a:xfrm>
            <a:custGeom>
              <a:avLst/>
              <a:gdLst>
                <a:gd name="T0" fmla="*/ 676 w 751"/>
                <a:gd name="T1" fmla="*/ 169 h 307"/>
                <a:gd name="T2" fmla="*/ 686 w 751"/>
                <a:gd name="T3" fmla="*/ 157 h 307"/>
                <a:gd name="T4" fmla="*/ 718 w 751"/>
                <a:gd name="T5" fmla="*/ 111 h 307"/>
                <a:gd name="T6" fmla="*/ 751 w 751"/>
                <a:gd name="T7" fmla="*/ 38 h 307"/>
                <a:gd name="T8" fmla="*/ 660 w 751"/>
                <a:gd name="T9" fmla="*/ 24 h 307"/>
                <a:gd name="T10" fmla="*/ 522 w 751"/>
                <a:gd name="T11" fmla="*/ 10 h 307"/>
                <a:gd name="T12" fmla="*/ 344 w 751"/>
                <a:gd name="T13" fmla="*/ 3 h 307"/>
                <a:gd name="T14" fmla="*/ 341 w 751"/>
                <a:gd name="T15" fmla="*/ 4 h 307"/>
                <a:gd name="T16" fmla="*/ 319 w 751"/>
                <a:gd name="T17" fmla="*/ 5 h 307"/>
                <a:gd name="T18" fmla="*/ 297 w 751"/>
                <a:gd name="T19" fmla="*/ 8 h 307"/>
                <a:gd name="T20" fmla="*/ 271 w 751"/>
                <a:gd name="T21" fmla="*/ 13 h 307"/>
                <a:gd name="T22" fmla="*/ 265 w 751"/>
                <a:gd name="T23" fmla="*/ 15 h 307"/>
                <a:gd name="T24" fmla="*/ 239 w 751"/>
                <a:gd name="T25" fmla="*/ 22 h 307"/>
                <a:gd name="T26" fmla="*/ 216 w 751"/>
                <a:gd name="T27" fmla="*/ 30 h 307"/>
                <a:gd name="T28" fmla="*/ 196 w 751"/>
                <a:gd name="T29" fmla="*/ 38 h 307"/>
                <a:gd name="T30" fmla="*/ 155 w 751"/>
                <a:gd name="T31" fmla="*/ 60 h 307"/>
                <a:gd name="T32" fmla="*/ 111 w 751"/>
                <a:gd name="T33" fmla="*/ 91 h 307"/>
                <a:gd name="T34" fmla="*/ 55 w 751"/>
                <a:gd name="T35" fmla="*/ 149 h 307"/>
                <a:gd name="T36" fmla="*/ 39 w 751"/>
                <a:gd name="T37" fmla="*/ 170 h 307"/>
                <a:gd name="T38" fmla="*/ 37 w 751"/>
                <a:gd name="T39" fmla="*/ 174 h 307"/>
                <a:gd name="T40" fmla="*/ 0 w 751"/>
                <a:gd name="T41" fmla="*/ 241 h 307"/>
                <a:gd name="T42" fmla="*/ 136 w 751"/>
                <a:gd name="T43" fmla="*/ 168 h 307"/>
                <a:gd name="T44" fmla="*/ 150 w 751"/>
                <a:gd name="T45" fmla="*/ 163 h 307"/>
                <a:gd name="T46" fmla="*/ 248 w 751"/>
                <a:gd name="T47" fmla="*/ 143 h 307"/>
                <a:gd name="T48" fmla="*/ 301 w 751"/>
                <a:gd name="T49" fmla="*/ 140 h 307"/>
                <a:gd name="T50" fmla="*/ 391 w 751"/>
                <a:gd name="T51" fmla="*/ 149 h 307"/>
                <a:gd name="T52" fmla="*/ 398 w 751"/>
                <a:gd name="T53" fmla="*/ 149 h 307"/>
                <a:gd name="T54" fmla="*/ 488 w 751"/>
                <a:gd name="T55" fmla="*/ 150 h 307"/>
                <a:gd name="T56" fmla="*/ 492 w 751"/>
                <a:gd name="T57" fmla="*/ 151 h 307"/>
                <a:gd name="T58" fmla="*/ 523 w 751"/>
                <a:gd name="T59" fmla="*/ 146 h 307"/>
                <a:gd name="T60" fmla="*/ 544 w 751"/>
                <a:gd name="T61" fmla="*/ 143 h 307"/>
                <a:gd name="T62" fmla="*/ 547 w 751"/>
                <a:gd name="T63" fmla="*/ 141 h 307"/>
                <a:gd name="T64" fmla="*/ 625 w 751"/>
                <a:gd name="T65" fmla="*/ 118 h 307"/>
                <a:gd name="T66" fmla="*/ 358 w 751"/>
                <a:gd name="T67" fmla="*/ 161 h 307"/>
                <a:gd name="T68" fmla="*/ 296 w 751"/>
                <a:gd name="T69" fmla="*/ 161 h 307"/>
                <a:gd name="T70" fmla="*/ 292 w 751"/>
                <a:gd name="T71" fmla="*/ 161 h 307"/>
                <a:gd name="T72" fmla="*/ 214 w 751"/>
                <a:gd name="T73" fmla="*/ 173 h 307"/>
                <a:gd name="T74" fmla="*/ 108 w 751"/>
                <a:gd name="T75" fmla="*/ 214 h 307"/>
                <a:gd name="T76" fmla="*/ 102 w 751"/>
                <a:gd name="T77" fmla="*/ 218 h 307"/>
                <a:gd name="T78" fmla="*/ 11 w 751"/>
                <a:gd name="T79" fmla="*/ 279 h 307"/>
                <a:gd name="T80" fmla="*/ 36 w 751"/>
                <a:gd name="T81" fmla="*/ 283 h 307"/>
                <a:gd name="T82" fmla="*/ 60 w 751"/>
                <a:gd name="T83" fmla="*/ 286 h 307"/>
                <a:gd name="T84" fmla="*/ 78 w 751"/>
                <a:gd name="T85" fmla="*/ 288 h 307"/>
                <a:gd name="T86" fmla="*/ 235 w 751"/>
                <a:gd name="T87" fmla="*/ 302 h 307"/>
                <a:gd name="T88" fmla="*/ 368 w 751"/>
                <a:gd name="T89" fmla="*/ 306 h 307"/>
                <a:gd name="T90" fmla="*/ 373 w 751"/>
                <a:gd name="T91" fmla="*/ 305 h 307"/>
                <a:gd name="T92" fmla="*/ 494 w 751"/>
                <a:gd name="T93" fmla="*/ 287 h 307"/>
                <a:gd name="T94" fmla="*/ 614 w 751"/>
                <a:gd name="T95" fmla="*/ 227 h 307"/>
                <a:gd name="T96" fmla="*/ 617 w 751"/>
                <a:gd name="T97" fmla="*/ 224 h 307"/>
                <a:gd name="T98" fmla="*/ 676 w 751"/>
                <a:gd name="T99" fmla="*/ 169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51" h="307">
                  <a:moveTo>
                    <a:pt x="676" y="169"/>
                  </a:moveTo>
                  <a:cubicBezTo>
                    <a:pt x="679" y="165"/>
                    <a:pt x="683" y="161"/>
                    <a:pt x="686" y="157"/>
                  </a:cubicBezTo>
                  <a:cubicBezTo>
                    <a:pt x="698" y="142"/>
                    <a:pt x="708" y="127"/>
                    <a:pt x="718" y="111"/>
                  </a:cubicBezTo>
                  <a:cubicBezTo>
                    <a:pt x="731" y="87"/>
                    <a:pt x="742" y="64"/>
                    <a:pt x="751" y="38"/>
                  </a:cubicBezTo>
                  <a:cubicBezTo>
                    <a:pt x="721" y="32"/>
                    <a:pt x="692" y="28"/>
                    <a:pt x="660" y="24"/>
                  </a:cubicBezTo>
                  <a:cubicBezTo>
                    <a:pt x="613" y="19"/>
                    <a:pt x="569" y="15"/>
                    <a:pt x="522" y="10"/>
                  </a:cubicBezTo>
                  <a:cubicBezTo>
                    <a:pt x="461" y="5"/>
                    <a:pt x="405" y="0"/>
                    <a:pt x="344" y="3"/>
                  </a:cubicBezTo>
                  <a:cubicBezTo>
                    <a:pt x="343" y="3"/>
                    <a:pt x="342" y="4"/>
                    <a:pt x="341" y="4"/>
                  </a:cubicBezTo>
                  <a:cubicBezTo>
                    <a:pt x="334" y="4"/>
                    <a:pt x="327" y="5"/>
                    <a:pt x="319" y="5"/>
                  </a:cubicBezTo>
                  <a:cubicBezTo>
                    <a:pt x="312" y="6"/>
                    <a:pt x="304" y="7"/>
                    <a:pt x="297" y="8"/>
                  </a:cubicBezTo>
                  <a:cubicBezTo>
                    <a:pt x="288" y="10"/>
                    <a:pt x="279" y="11"/>
                    <a:pt x="271" y="13"/>
                  </a:cubicBezTo>
                  <a:cubicBezTo>
                    <a:pt x="269" y="14"/>
                    <a:pt x="267" y="15"/>
                    <a:pt x="265" y="15"/>
                  </a:cubicBezTo>
                  <a:cubicBezTo>
                    <a:pt x="255" y="17"/>
                    <a:pt x="247" y="19"/>
                    <a:pt x="239" y="22"/>
                  </a:cubicBezTo>
                  <a:cubicBezTo>
                    <a:pt x="231" y="26"/>
                    <a:pt x="223" y="26"/>
                    <a:pt x="216" y="30"/>
                  </a:cubicBezTo>
                  <a:cubicBezTo>
                    <a:pt x="209" y="33"/>
                    <a:pt x="203" y="36"/>
                    <a:pt x="196" y="38"/>
                  </a:cubicBezTo>
                  <a:cubicBezTo>
                    <a:pt x="182" y="44"/>
                    <a:pt x="169" y="52"/>
                    <a:pt x="155" y="60"/>
                  </a:cubicBezTo>
                  <a:cubicBezTo>
                    <a:pt x="139" y="70"/>
                    <a:pt x="126" y="80"/>
                    <a:pt x="111" y="91"/>
                  </a:cubicBezTo>
                  <a:cubicBezTo>
                    <a:pt x="90" y="109"/>
                    <a:pt x="72" y="127"/>
                    <a:pt x="55" y="149"/>
                  </a:cubicBezTo>
                  <a:cubicBezTo>
                    <a:pt x="49" y="156"/>
                    <a:pt x="44" y="163"/>
                    <a:pt x="39" y="170"/>
                  </a:cubicBezTo>
                  <a:cubicBezTo>
                    <a:pt x="38" y="171"/>
                    <a:pt x="38" y="173"/>
                    <a:pt x="37" y="174"/>
                  </a:cubicBezTo>
                  <a:cubicBezTo>
                    <a:pt x="22" y="195"/>
                    <a:pt x="11" y="218"/>
                    <a:pt x="0" y="241"/>
                  </a:cubicBezTo>
                  <a:cubicBezTo>
                    <a:pt x="41" y="210"/>
                    <a:pt x="87" y="186"/>
                    <a:pt x="136" y="168"/>
                  </a:cubicBezTo>
                  <a:cubicBezTo>
                    <a:pt x="141" y="166"/>
                    <a:pt x="146" y="164"/>
                    <a:pt x="150" y="163"/>
                  </a:cubicBezTo>
                  <a:cubicBezTo>
                    <a:pt x="183" y="153"/>
                    <a:pt x="214" y="147"/>
                    <a:pt x="248" y="143"/>
                  </a:cubicBezTo>
                  <a:cubicBezTo>
                    <a:pt x="266" y="141"/>
                    <a:pt x="283" y="140"/>
                    <a:pt x="301" y="140"/>
                  </a:cubicBezTo>
                  <a:cubicBezTo>
                    <a:pt x="331" y="140"/>
                    <a:pt x="359" y="144"/>
                    <a:pt x="391" y="149"/>
                  </a:cubicBezTo>
                  <a:cubicBezTo>
                    <a:pt x="394" y="150"/>
                    <a:pt x="396" y="149"/>
                    <a:pt x="398" y="149"/>
                  </a:cubicBezTo>
                  <a:cubicBezTo>
                    <a:pt x="429" y="153"/>
                    <a:pt x="457" y="154"/>
                    <a:pt x="488" y="150"/>
                  </a:cubicBezTo>
                  <a:cubicBezTo>
                    <a:pt x="489" y="150"/>
                    <a:pt x="491" y="151"/>
                    <a:pt x="492" y="151"/>
                  </a:cubicBezTo>
                  <a:cubicBezTo>
                    <a:pt x="503" y="150"/>
                    <a:pt x="512" y="148"/>
                    <a:pt x="523" y="146"/>
                  </a:cubicBezTo>
                  <a:cubicBezTo>
                    <a:pt x="530" y="145"/>
                    <a:pt x="537" y="144"/>
                    <a:pt x="544" y="143"/>
                  </a:cubicBezTo>
                  <a:cubicBezTo>
                    <a:pt x="545" y="142"/>
                    <a:pt x="546" y="142"/>
                    <a:pt x="547" y="141"/>
                  </a:cubicBezTo>
                  <a:cubicBezTo>
                    <a:pt x="575" y="135"/>
                    <a:pt x="600" y="128"/>
                    <a:pt x="625" y="118"/>
                  </a:cubicBezTo>
                  <a:cubicBezTo>
                    <a:pt x="543" y="156"/>
                    <a:pt x="449" y="172"/>
                    <a:pt x="358" y="161"/>
                  </a:cubicBezTo>
                  <a:cubicBezTo>
                    <a:pt x="338" y="161"/>
                    <a:pt x="317" y="159"/>
                    <a:pt x="296" y="161"/>
                  </a:cubicBezTo>
                  <a:cubicBezTo>
                    <a:pt x="295" y="161"/>
                    <a:pt x="293" y="161"/>
                    <a:pt x="292" y="161"/>
                  </a:cubicBezTo>
                  <a:cubicBezTo>
                    <a:pt x="265" y="163"/>
                    <a:pt x="240" y="167"/>
                    <a:pt x="214" y="173"/>
                  </a:cubicBezTo>
                  <a:cubicBezTo>
                    <a:pt x="176" y="183"/>
                    <a:pt x="142" y="197"/>
                    <a:pt x="108" y="214"/>
                  </a:cubicBezTo>
                  <a:cubicBezTo>
                    <a:pt x="106" y="215"/>
                    <a:pt x="104" y="217"/>
                    <a:pt x="102" y="218"/>
                  </a:cubicBezTo>
                  <a:cubicBezTo>
                    <a:pt x="68" y="235"/>
                    <a:pt x="40" y="256"/>
                    <a:pt x="11" y="279"/>
                  </a:cubicBezTo>
                  <a:cubicBezTo>
                    <a:pt x="20" y="282"/>
                    <a:pt x="27" y="281"/>
                    <a:pt x="36" y="283"/>
                  </a:cubicBezTo>
                  <a:cubicBezTo>
                    <a:pt x="44" y="284"/>
                    <a:pt x="52" y="285"/>
                    <a:pt x="60" y="286"/>
                  </a:cubicBezTo>
                  <a:cubicBezTo>
                    <a:pt x="66" y="286"/>
                    <a:pt x="72" y="287"/>
                    <a:pt x="78" y="288"/>
                  </a:cubicBezTo>
                  <a:cubicBezTo>
                    <a:pt x="132" y="294"/>
                    <a:pt x="181" y="298"/>
                    <a:pt x="235" y="302"/>
                  </a:cubicBezTo>
                  <a:cubicBezTo>
                    <a:pt x="280" y="304"/>
                    <a:pt x="322" y="307"/>
                    <a:pt x="368" y="306"/>
                  </a:cubicBezTo>
                  <a:cubicBezTo>
                    <a:pt x="369" y="306"/>
                    <a:pt x="371" y="305"/>
                    <a:pt x="373" y="305"/>
                  </a:cubicBezTo>
                  <a:cubicBezTo>
                    <a:pt x="415" y="304"/>
                    <a:pt x="454" y="298"/>
                    <a:pt x="494" y="287"/>
                  </a:cubicBezTo>
                  <a:cubicBezTo>
                    <a:pt x="538" y="274"/>
                    <a:pt x="576" y="254"/>
                    <a:pt x="614" y="227"/>
                  </a:cubicBezTo>
                  <a:cubicBezTo>
                    <a:pt x="615" y="226"/>
                    <a:pt x="616" y="225"/>
                    <a:pt x="617" y="224"/>
                  </a:cubicBezTo>
                  <a:cubicBezTo>
                    <a:pt x="639" y="208"/>
                    <a:pt x="658" y="189"/>
                    <a:pt x="676" y="169"/>
                  </a:cubicBezTo>
                  <a:close/>
                </a:path>
              </a:pathLst>
            </a:custGeom>
            <a:grpFill/>
            <a:ln>
              <a:noFill/>
            </a:ln>
            <a:effectLs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24" name="Freeform 66">
              <a:extLst>
                <a:ext uri="{FF2B5EF4-FFF2-40B4-BE49-F238E27FC236}">
                  <a16:creationId xmlns:a16="http://schemas.microsoft.com/office/drawing/2014/main" xmlns="" id="{20AA274D-03DF-497E-9CB0-62ABE7BD5720}"/>
                </a:ext>
              </a:extLst>
            </p:cNvPr>
            <p:cNvSpPr>
              <a:spLocks/>
            </p:cNvSpPr>
            <p:nvPr/>
          </p:nvSpPr>
          <p:spPr bwMode="auto">
            <a:xfrm>
              <a:off x="7811324" y="1683540"/>
              <a:ext cx="127280" cy="403657"/>
            </a:xfrm>
            <a:custGeom>
              <a:avLst/>
              <a:gdLst>
                <a:gd name="T0" fmla="*/ 166 w 166"/>
                <a:gd name="T1" fmla="*/ 0 h 519"/>
                <a:gd name="T2" fmla="*/ 125 w 166"/>
                <a:gd name="T3" fmla="*/ 226 h 519"/>
                <a:gd name="T4" fmla="*/ 124 w 166"/>
                <a:gd name="T5" fmla="*/ 279 h 519"/>
                <a:gd name="T6" fmla="*/ 124 w 166"/>
                <a:gd name="T7" fmla="*/ 282 h 519"/>
                <a:gd name="T8" fmla="*/ 112 w 166"/>
                <a:gd name="T9" fmla="*/ 349 h 519"/>
                <a:gd name="T10" fmla="*/ 77 w 166"/>
                <a:gd name="T11" fmla="*/ 438 h 519"/>
                <a:gd name="T12" fmla="*/ 73 w 166"/>
                <a:gd name="T13" fmla="*/ 443 h 519"/>
                <a:gd name="T14" fmla="*/ 20 w 166"/>
                <a:gd name="T15" fmla="*/ 519 h 519"/>
                <a:gd name="T16" fmla="*/ 17 w 166"/>
                <a:gd name="T17" fmla="*/ 498 h 519"/>
                <a:gd name="T18" fmla="*/ 15 w 166"/>
                <a:gd name="T19" fmla="*/ 478 h 519"/>
                <a:gd name="T20" fmla="*/ 13 w 166"/>
                <a:gd name="T21" fmla="*/ 462 h 519"/>
                <a:gd name="T22" fmla="*/ 3 w 166"/>
                <a:gd name="T23" fmla="*/ 329 h 519"/>
                <a:gd name="T24" fmla="*/ 2 w 166"/>
                <a:gd name="T25" fmla="*/ 216 h 519"/>
                <a:gd name="T26" fmla="*/ 3 w 166"/>
                <a:gd name="T27" fmla="*/ 211 h 519"/>
                <a:gd name="T28" fmla="*/ 20 w 166"/>
                <a:gd name="T29" fmla="*/ 109 h 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6" h="519">
                  <a:moveTo>
                    <a:pt x="166" y="0"/>
                  </a:moveTo>
                  <a:cubicBezTo>
                    <a:pt x="132" y="69"/>
                    <a:pt x="117" y="149"/>
                    <a:pt x="125" y="226"/>
                  </a:cubicBezTo>
                  <a:cubicBezTo>
                    <a:pt x="125" y="244"/>
                    <a:pt x="126" y="261"/>
                    <a:pt x="124" y="279"/>
                  </a:cubicBezTo>
                  <a:cubicBezTo>
                    <a:pt x="124" y="280"/>
                    <a:pt x="124" y="281"/>
                    <a:pt x="124" y="282"/>
                  </a:cubicBezTo>
                  <a:cubicBezTo>
                    <a:pt x="122" y="306"/>
                    <a:pt x="118" y="326"/>
                    <a:pt x="112" y="349"/>
                  </a:cubicBezTo>
                  <a:cubicBezTo>
                    <a:pt x="104" y="381"/>
                    <a:pt x="92" y="409"/>
                    <a:pt x="77" y="438"/>
                  </a:cubicBezTo>
                  <a:cubicBezTo>
                    <a:pt x="76" y="440"/>
                    <a:pt x="74" y="442"/>
                    <a:pt x="73" y="443"/>
                  </a:cubicBezTo>
                  <a:cubicBezTo>
                    <a:pt x="58" y="471"/>
                    <a:pt x="40" y="496"/>
                    <a:pt x="20" y="519"/>
                  </a:cubicBezTo>
                  <a:cubicBezTo>
                    <a:pt x="17" y="512"/>
                    <a:pt x="18" y="506"/>
                    <a:pt x="17" y="498"/>
                  </a:cubicBezTo>
                  <a:cubicBezTo>
                    <a:pt x="16" y="492"/>
                    <a:pt x="15" y="485"/>
                    <a:pt x="15" y="478"/>
                  </a:cubicBezTo>
                  <a:cubicBezTo>
                    <a:pt x="14" y="473"/>
                    <a:pt x="14" y="468"/>
                    <a:pt x="13" y="462"/>
                  </a:cubicBezTo>
                  <a:cubicBezTo>
                    <a:pt x="9" y="417"/>
                    <a:pt x="6" y="374"/>
                    <a:pt x="3" y="329"/>
                  </a:cubicBezTo>
                  <a:cubicBezTo>
                    <a:pt x="2" y="290"/>
                    <a:pt x="0" y="254"/>
                    <a:pt x="2" y="216"/>
                  </a:cubicBezTo>
                  <a:cubicBezTo>
                    <a:pt x="2" y="214"/>
                    <a:pt x="3" y="213"/>
                    <a:pt x="3" y="211"/>
                  </a:cubicBezTo>
                  <a:cubicBezTo>
                    <a:pt x="4" y="176"/>
                    <a:pt x="10" y="143"/>
                    <a:pt x="20" y="109"/>
                  </a:cubicBezTo>
                </a:path>
              </a:pathLst>
            </a:custGeom>
            <a:grpFill/>
            <a:ln>
              <a:noFill/>
            </a:ln>
            <a:effectLs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25" name="Freeform 67">
              <a:extLst>
                <a:ext uri="{FF2B5EF4-FFF2-40B4-BE49-F238E27FC236}">
                  <a16:creationId xmlns:a16="http://schemas.microsoft.com/office/drawing/2014/main" xmlns="" id="{8F7E4F33-FE00-4A17-88F7-F72460F9991D}"/>
                </a:ext>
              </a:extLst>
            </p:cNvPr>
            <p:cNvSpPr>
              <a:spLocks/>
            </p:cNvSpPr>
            <p:nvPr/>
          </p:nvSpPr>
          <p:spPr bwMode="auto">
            <a:xfrm>
              <a:off x="7851394" y="1753012"/>
              <a:ext cx="161455" cy="341371"/>
            </a:xfrm>
            <a:custGeom>
              <a:avLst/>
              <a:gdLst>
                <a:gd name="T0" fmla="*/ 204 w 211"/>
                <a:gd name="T1" fmla="*/ 0 h 440"/>
                <a:gd name="T2" fmla="*/ 207 w 211"/>
                <a:gd name="T3" fmla="*/ 151 h 440"/>
                <a:gd name="T4" fmla="*/ 206 w 211"/>
                <a:gd name="T5" fmla="*/ 154 h 440"/>
                <a:gd name="T6" fmla="*/ 205 w 211"/>
                <a:gd name="T7" fmla="*/ 173 h 440"/>
                <a:gd name="T8" fmla="*/ 202 w 211"/>
                <a:gd name="T9" fmla="*/ 192 h 440"/>
                <a:gd name="T10" fmla="*/ 198 w 211"/>
                <a:gd name="T11" fmla="*/ 213 h 440"/>
                <a:gd name="T12" fmla="*/ 195 w 211"/>
                <a:gd name="T13" fmla="*/ 219 h 440"/>
                <a:gd name="T14" fmla="*/ 189 w 211"/>
                <a:gd name="T15" fmla="*/ 241 h 440"/>
                <a:gd name="T16" fmla="*/ 182 w 211"/>
                <a:gd name="T17" fmla="*/ 260 h 440"/>
                <a:gd name="T18" fmla="*/ 175 w 211"/>
                <a:gd name="T19" fmla="*/ 276 h 440"/>
                <a:gd name="T20" fmla="*/ 156 w 211"/>
                <a:gd name="T21" fmla="*/ 311 h 440"/>
                <a:gd name="T22" fmla="*/ 129 w 211"/>
                <a:gd name="T23" fmla="*/ 348 h 440"/>
                <a:gd name="T24" fmla="*/ 79 w 211"/>
                <a:gd name="T25" fmla="*/ 395 h 440"/>
                <a:gd name="T26" fmla="*/ 60 w 211"/>
                <a:gd name="T27" fmla="*/ 408 h 440"/>
                <a:gd name="T28" fmla="*/ 57 w 211"/>
                <a:gd name="T29" fmla="*/ 410 h 440"/>
                <a:gd name="T30" fmla="*/ 0 w 211"/>
                <a:gd name="T31" fmla="*/ 440 h 440"/>
                <a:gd name="T32" fmla="*/ 64 w 211"/>
                <a:gd name="T33" fmla="*/ 326 h 440"/>
                <a:gd name="T34" fmla="*/ 68 w 211"/>
                <a:gd name="T35" fmla="*/ 314 h 440"/>
                <a:gd name="T36" fmla="*/ 87 w 211"/>
                <a:gd name="T37" fmla="*/ 231 h 440"/>
                <a:gd name="T38" fmla="*/ 90 w 211"/>
                <a:gd name="T39" fmla="*/ 186 h 440"/>
                <a:gd name="T40" fmla="*/ 84 w 211"/>
                <a:gd name="T41" fmla="*/ 109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1" h="440">
                  <a:moveTo>
                    <a:pt x="204" y="0"/>
                  </a:moveTo>
                  <a:cubicBezTo>
                    <a:pt x="207" y="52"/>
                    <a:pt x="211" y="99"/>
                    <a:pt x="207" y="151"/>
                  </a:cubicBezTo>
                  <a:cubicBezTo>
                    <a:pt x="207" y="152"/>
                    <a:pt x="207" y="153"/>
                    <a:pt x="206" y="154"/>
                  </a:cubicBezTo>
                  <a:cubicBezTo>
                    <a:pt x="206" y="160"/>
                    <a:pt x="206" y="166"/>
                    <a:pt x="205" y="173"/>
                  </a:cubicBezTo>
                  <a:cubicBezTo>
                    <a:pt x="204" y="179"/>
                    <a:pt x="203" y="185"/>
                    <a:pt x="202" y="192"/>
                  </a:cubicBezTo>
                  <a:cubicBezTo>
                    <a:pt x="200" y="199"/>
                    <a:pt x="200" y="206"/>
                    <a:pt x="198" y="213"/>
                  </a:cubicBezTo>
                  <a:cubicBezTo>
                    <a:pt x="197" y="215"/>
                    <a:pt x="196" y="217"/>
                    <a:pt x="195" y="219"/>
                  </a:cubicBezTo>
                  <a:cubicBezTo>
                    <a:pt x="194" y="227"/>
                    <a:pt x="192" y="234"/>
                    <a:pt x="189" y="241"/>
                  </a:cubicBezTo>
                  <a:cubicBezTo>
                    <a:pt x="186" y="247"/>
                    <a:pt x="185" y="254"/>
                    <a:pt x="182" y="260"/>
                  </a:cubicBezTo>
                  <a:cubicBezTo>
                    <a:pt x="179" y="265"/>
                    <a:pt x="177" y="271"/>
                    <a:pt x="175" y="276"/>
                  </a:cubicBezTo>
                  <a:cubicBezTo>
                    <a:pt x="170" y="289"/>
                    <a:pt x="163" y="299"/>
                    <a:pt x="156" y="311"/>
                  </a:cubicBezTo>
                  <a:cubicBezTo>
                    <a:pt x="147" y="325"/>
                    <a:pt x="138" y="336"/>
                    <a:pt x="129" y="348"/>
                  </a:cubicBezTo>
                  <a:cubicBezTo>
                    <a:pt x="113" y="366"/>
                    <a:pt x="98" y="381"/>
                    <a:pt x="79" y="395"/>
                  </a:cubicBezTo>
                  <a:cubicBezTo>
                    <a:pt x="73" y="400"/>
                    <a:pt x="67" y="404"/>
                    <a:pt x="60" y="408"/>
                  </a:cubicBezTo>
                  <a:cubicBezTo>
                    <a:pt x="59" y="409"/>
                    <a:pt x="58" y="409"/>
                    <a:pt x="57" y="410"/>
                  </a:cubicBezTo>
                  <a:cubicBezTo>
                    <a:pt x="39" y="423"/>
                    <a:pt x="20" y="432"/>
                    <a:pt x="0" y="440"/>
                  </a:cubicBezTo>
                  <a:cubicBezTo>
                    <a:pt x="27" y="406"/>
                    <a:pt x="48" y="367"/>
                    <a:pt x="64" y="326"/>
                  </a:cubicBezTo>
                  <a:cubicBezTo>
                    <a:pt x="65" y="322"/>
                    <a:pt x="67" y="318"/>
                    <a:pt x="68" y="314"/>
                  </a:cubicBezTo>
                  <a:cubicBezTo>
                    <a:pt x="77" y="287"/>
                    <a:pt x="83" y="260"/>
                    <a:pt x="87" y="231"/>
                  </a:cubicBezTo>
                  <a:cubicBezTo>
                    <a:pt x="89" y="216"/>
                    <a:pt x="90" y="202"/>
                    <a:pt x="90" y="186"/>
                  </a:cubicBezTo>
                  <a:cubicBezTo>
                    <a:pt x="90" y="160"/>
                    <a:pt x="88" y="136"/>
                    <a:pt x="84" y="109"/>
                  </a:cubicBezTo>
                </a:path>
              </a:pathLst>
            </a:custGeom>
            <a:grpFill/>
            <a:ln>
              <a:noFill/>
            </a:ln>
            <a:effectLs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26" name="Freeform 68">
              <a:extLst>
                <a:ext uri="{FF2B5EF4-FFF2-40B4-BE49-F238E27FC236}">
                  <a16:creationId xmlns:a16="http://schemas.microsoft.com/office/drawing/2014/main" xmlns="" id="{22BB2203-81D4-46D0-930C-12E5FBF90C09}"/>
                </a:ext>
              </a:extLst>
            </p:cNvPr>
            <p:cNvSpPr>
              <a:spLocks noEditPoints="1"/>
            </p:cNvSpPr>
            <p:nvPr/>
          </p:nvSpPr>
          <p:spPr bwMode="auto">
            <a:xfrm>
              <a:off x="4631698" y="2428566"/>
              <a:ext cx="2896783" cy="4429434"/>
            </a:xfrm>
            <a:custGeom>
              <a:avLst/>
              <a:gdLst>
                <a:gd name="T0" fmla="*/ 2245 w 3788"/>
                <a:gd name="T1" fmla="*/ 2644 h 5698"/>
                <a:gd name="T2" fmla="*/ 2245 w 3788"/>
                <a:gd name="T3" fmla="*/ 2644 h 5698"/>
                <a:gd name="T4" fmla="*/ 2245 w 3788"/>
                <a:gd name="T5" fmla="*/ 2644 h 5698"/>
                <a:gd name="T6" fmla="*/ 2245 w 3788"/>
                <a:gd name="T7" fmla="*/ 2644 h 5698"/>
                <a:gd name="T8" fmla="*/ 3788 w 3788"/>
                <a:gd name="T9" fmla="*/ 0 h 5698"/>
                <a:gd name="T10" fmla="*/ 3703 w 3788"/>
                <a:gd name="T11" fmla="*/ 54 h 5698"/>
                <a:gd name="T12" fmla="*/ 3619 w 3788"/>
                <a:gd name="T13" fmla="*/ 111 h 5698"/>
                <a:gd name="T14" fmla="*/ 3453 w 3788"/>
                <a:gd name="T15" fmla="*/ 229 h 5698"/>
                <a:gd name="T16" fmla="*/ 3133 w 3788"/>
                <a:gd name="T17" fmla="*/ 479 h 5698"/>
                <a:gd name="T18" fmla="*/ 2532 w 3788"/>
                <a:gd name="T19" fmla="*/ 1042 h 5698"/>
                <a:gd name="T20" fmla="*/ 2258 w 3788"/>
                <a:gd name="T21" fmla="*/ 1356 h 5698"/>
                <a:gd name="T22" fmla="*/ 2007 w 3788"/>
                <a:gd name="T23" fmla="*/ 1698 h 5698"/>
                <a:gd name="T24" fmla="*/ 1915 w 3788"/>
                <a:gd name="T25" fmla="*/ 1840 h 5698"/>
                <a:gd name="T26" fmla="*/ 1806 w 3788"/>
                <a:gd name="T27" fmla="*/ 1674 h 5698"/>
                <a:gd name="T28" fmla="*/ 1550 w 3788"/>
                <a:gd name="T29" fmla="*/ 1338 h 5698"/>
                <a:gd name="T30" fmla="*/ 1271 w 3788"/>
                <a:gd name="T31" fmla="*/ 1028 h 5698"/>
                <a:gd name="T32" fmla="*/ 663 w 3788"/>
                <a:gd name="T33" fmla="*/ 476 h 5698"/>
                <a:gd name="T34" fmla="*/ 338 w 3788"/>
                <a:gd name="T35" fmla="*/ 230 h 5698"/>
                <a:gd name="T36" fmla="*/ 171 w 3788"/>
                <a:gd name="T37" fmla="*/ 115 h 5698"/>
                <a:gd name="T38" fmla="*/ 86 w 3788"/>
                <a:gd name="T39" fmla="*/ 60 h 5698"/>
                <a:gd name="T40" fmla="*/ 0 w 3788"/>
                <a:gd name="T41" fmla="*/ 7 h 5698"/>
                <a:gd name="T42" fmla="*/ 74 w 3788"/>
                <a:gd name="T43" fmla="*/ 76 h 5698"/>
                <a:gd name="T44" fmla="*/ 146 w 3788"/>
                <a:gd name="T45" fmla="*/ 146 h 5698"/>
                <a:gd name="T46" fmla="*/ 286 w 3788"/>
                <a:gd name="T47" fmla="*/ 290 h 5698"/>
                <a:gd name="T48" fmla="*/ 552 w 3788"/>
                <a:gd name="T49" fmla="*/ 589 h 5698"/>
                <a:gd name="T50" fmla="*/ 1024 w 3788"/>
                <a:gd name="T51" fmla="*/ 1226 h 5698"/>
                <a:gd name="T52" fmla="*/ 1391 w 3788"/>
                <a:gd name="T53" fmla="*/ 1907 h 5698"/>
                <a:gd name="T54" fmla="*/ 1607 w 3788"/>
                <a:gd name="T55" fmla="*/ 2849 h 5698"/>
                <a:gd name="T56" fmla="*/ 1917 w 3788"/>
                <a:gd name="T57" fmla="*/ 5698 h 5698"/>
                <a:gd name="T58" fmla="*/ 1934 w 3788"/>
                <a:gd name="T59" fmla="*/ 5698 h 5698"/>
                <a:gd name="T60" fmla="*/ 2239 w 3788"/>
                <a:gd name="T61" fmla="*/ 2883 h 5698"/>
                <a:gd name="T62" fmla="*/ 2444 w 3788"/>
                <a:gd name="T63" fmla="*/ 1932 h 5698"/>
                <a:gd name="T64" fmla="*/ 2795 w 3788"/>
                <a:gd name="T65" fmla="*/ 1243 h 5698"/>
                <a:gd name="T66" fmla="*/ 3250 w 3788"/>
                <a:gd name="T67" fmla="*/ 595 h 5698"/>
                <a:gd name="T68" fmla="*/ 3509 w 3788"/>
                <a:gd name="T69" fmla="*/ 290 h 5698"/>
                <a:gd name="T70" fmla="*/ 3646 w 3788"/>
                <a:gd name="T71" fmla="*/ 142 h 5698"/>
                <a:gd name="T72" fmla="*/ 3716 w 3788"/>
                <a:gd name="T73" fmla="*/ 70 h 5698"/>
                <a:gd name="T74" fmla="*/ 3788 w 3788"/>
                <a:gd name="T75" fmla="*/ 0 h 5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88" h="5698">
                  <a:moveTo>
                    <a:pt x="2245" y="2644"/>
                  </a:moveTo>
                  <a:cubicBezTo>
                    <a:pt x="2245" y="2644"/>
                    <a:pt x="2245" y="2644"/>
                    <a:pt x="2245" y="2644"/>
                  </a:cubicBezTo>
                  <a:cubicBezTo>
                    <a:pt x="2245" y="2644"/>
                    <a:pt x="2245" y="2644"/>
                    <a:pt x="2245" y="2644"/>
                  </a:cubicBezTo>
                  <a:cubicBezTo>
                    <a:pt x="2245" y="2644"/>
                    <a:pt x="2245" y="2644"/>
                    <a:pt x="2245" y="2644"/>
                  </a:cubicBezTo>
                  <a:moveTo>
                    <a:pt x="3788" y="0"/>
                  </a:moveTo>
                  <a:cubicBezTo>
                    <a:pt x="3759" y="18"/>
                    <a:pt x="3731" y="36"/>
                    <a:pt x="3703" y="54"/>
                  </a:cubicBezTo>
                  <a:cubicBezTo>
                    <a:pt x="3675" y="73"/>
                    <a:pt x="3647" y="92"/>
                    <a:pt x="3619" y="111"/>
                  </a:cubicBezTo>
                  <a:cubicBezTo>
                    <a:pt x="3563" y="149"/>
                    <a:pt x="3508" y="189"/>
                    <a:pt x="3453" y="229"/>
                  </a:cubicBezTo>
                  <a:cubicBezTo>
                    <a:pt x="3344" y="309"/>
                    <a:pt x="3237" y="393"/>
                    <a:pt x="3133" y="479"/>
                  </a:cubicBezTo>
                  <a:cubicBezTo>
                    <a:pt x="2923" y="653"/>
                    <a:pt x="2722" y="840"/>
                    <a:pt x="2532" y="1042"/>
                  </a:cubicBezTo>
                  <a:cubicBezTo>
                    <a:pt x="2437" y="1143"/>
                    <a:pt x="2346" y="1247"/>
                    <a:pt x="2258" y="1356"/>
                  </a:cubicBezTo>
                  <a:cubicBezTo>
                    <a:pt x="2170" y="1466"/>
                    <a:pt x="2086" y="1579"/>
                    <a:pt x="2007" y="1698"/>
                  </a:cubicBezTo>
                  <a:cubicBezTo>
                    <a:pt x="1975" y="1744"/>
                    <a:pt x="1945" y="1792"/>
                    <a:pt x="1915" y="1840"/>
                  </a:cubicBezTo>
                  <a:cubicBezTo>
                    <a:pt x="1880" y="1784"/>
                    <a:pt x="1844" y="1728"/>
                    <a:pt x="1806" y="1674"/>
                  </a:cubicBezTo>
                  <a:cubicBezTo>
                    <a:pt x="1725" y="1557"/>
                    <a:pt x="1640" y="1445"/>
                    <a:pt x="1550" y="1338"/>
                  </a:cubicBezTo>
                  <a:cubicBezTo>
                    <a:pt x="1461" y="1230"/>
                    <a:pt x="1368" y="1127"/>
                    <a:pt x="1271" y="1028"/>
                  </a:cubicBezTo>
                  <a:cubicBezTo>
                    <a:pt x="1079" y="829"/>
                    <a:pt x="875" y="646"/>
                    <a:pt x="663" y="476"/>
                  </a:cubicBezTo>
                  <a:cubicBezTo>
                    <a:pt x="557" y="391"/>
                    <a:pt x="449" y="309"/>
                    <a:pt x="338" y="230"/>
                  </a:cubicBezTo>
                  <a:cubicBezTo>
                    <a:pt x="283" y="191"/>
                    <a:pt x="227" y="153"/>
                    <a:pt x="171" y="115"/>
                  </a:cubicBezTo>
                  <a:cubicBezTo>
                    <a:pt x="143" y="97"/>
                    <a:pt x="115" y="78"/>
                    <a:pt x="86" y="60"/>
                  </a:cubicBezTo>
                  <a:cubicBezTo>
                    <a:pt x="58" y="42"/>
                    <a:pt x="29" y="24"/>
                    <a:pt x="0" y="7"/>
                  </a:cubicBezTo>
                  <a:cubicBezTo>
                    <a:pt x="26" y="30"/>
                    <a:pt x="50" y="53"/>
                    <a:pt x="74" y="76"/>
                  </a:cubicBezTo>
                  <a:cubicBezTo>
                    <a:pt x="98" y="99"/>
                    <a:pt x="122" y="123"/>
                    <a:pt x="146" y="146"/>
                  </a:cubicBezTo>
                  <a:cubicBezTo>
                    <a:pt x="194" y="194"/>
                    <a:pt x="240" y="242"/>
                    <a:pt x="286" y="290"/>
                  </a:cubicBezTo>
                  <a:cubicBezTo>
                    <a:pt x="378" y="388"/>
                    <a:pt x="467" y="487"/>
                    <a:pt x="552" y="589"/>
                  </a:cubicBezTo>
                  <a:cubicBezTo>
                    <a:pt x="723" y="793"/>
                    <a:pt x="882" y="1006"/>
                    <a:pt x="1024" y="1226"/>
                  </a:cubicBezTo>
                  <a:cubicBezTo>
                    <a:pt x="1165" y="1446"/>
                    <a:pt x="1291" y="1674"/>
                    <a:pt x="1391" y="1907"/>
                  </a:cubicBezTo>
                  <a:cubicBezTo>
                    <a:pt x="1406" y="1942"/>
                    <a:pt x="1625" y="2368"/>
                    <a:pt x="1607" y="2849"/>
                  </a:cubicBezTo>
                  <a:cubicBezTo>
                    <a:pt x="1565" y="3969"/>
                    <a:pt x="1320" y="5698"/>
                    <a:pt x="1917" y="5698"/>
                  </a:cubicBezTo>
                  <a:cubicBezTo>
                    <a:pt x="1923" y="5698"/>
                    <a:pt x="1928" y="5698"/>
                    <a:pt x="1934" y="5698"/>
                  </a:cubicBezTo>
                  <a:cubicBezTo>
                    <a:pt x="2551" y="5666"/>
                    <a:pt x="2290" y="3985"/>
                    <a:pt x="2239" y="2883"/>
                  </a:cubicBezTo>
                  <a:cubicBezTo>
                    <a:pt x="2217" y="2412"/>
                    <a:pt x="2430" y="1967"/>
                    <a:pt x="2444" y="1932"/>
                  </a:cubicBezTo>
                  <a:cubicBezTo>
                    <a:pt x="2539" y="1697"/>
                    <a:pt x="2658" y="1466"/>
                    <a:pt x="2795" y="1243"/>
                  </a:cubicBezTo>
                  <a:cubicBezTo>
                    <a:pt x="2931" y="1020"/>
                    <a:pt x="3084" y="803"/>
                    <a:pt x="3250" y="595"/>
                  </a:cubicBezTo>
                  <a:cubicBezTo>
                    <a:pt x="3333" y="491"/>
                    <a:pt x="3420" y="390"/>
                    <a:pt x="3509" y="290"/>
                  </a:cubicBezTo>
                  <a:cubicBezTo>
                    <a:pt x="3554" y="240"/>
                    <a:pt x="3599" y="191"/>
                    <a:pt x="3646" y="142"/>
                  </a:cubicBezTo>
                  <a:cubicBezTo>
                    <a:pt x="3669" y="118"/>
                    <a:pt x="3692" y="94"/>
                    <a:pt x="3716" y="70"/>
                  </a:cubicBezTo>
                  <a:cubicBezTo>
                    <a:pt x="3740" y="47"/>
                    <a:pt x="3763" y="23"/>
                    <a:pt x="3788" y="0"/>
                  </a:cubicBezTo>
                </a:path>
              </a:pathLst>
            </a:custGeom>
            <a:grpFill/>
            <a:ln>
              <a:noFill/>
            </a:ln>
            <a:effectLst/>
            <a:extLst/>
          </p:spPr>
          <p:style>
            <a:lnRef idx="1">
              <a:schemeClr val="accent6"/>
            </a:lnRef>
            <a:fillRef idx="3">
              <a:schemeClr val="accent6"/>
            </a:fillRef>
            <a:effectRef idx="2">
              <a:schemeClr val="accent6"/>
            </a:effectRef>
            <a:fontRef idx="minor">
              <a:schemeClr val="lt1"/>
            </a:fontRef>
          </p:style>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27" name="Oval 69">
              <a:extLst>
                <a:ext uri="{FF2B5EF4-FFF2-40B4-BE49-F238E27FC236}">
                  <a16:creationId xmlns:a16="http://schemas.microsoft.com/office/drawing/2014/main" xmlns="" id="{7BD4F6D4-67F9-4522-ADD9-CB6B7CFB5391}"/>
                </a:ext>
              </a:extLst>
            </p:cNvPr>
            <p:cNvSpPr>
              <a:spLocks noChangeArrowheads="1"/>
            </p:cNvSpPr>
            <p:nvPr/>
          </p:nvSpPr>
          <p:spPr bwMode="auto">
            <a:xfrm>
              <a:off x="5801961" y="2968770"/>
              <a:ext cx="586899" cy="595302"/>
            </a:xfrm>
            <a:prstGeom prst="ellipse">
              <a:avLst/>
            </a:prstGeom>
            <a:grpFill/>
            <a:ln>
              <a:noFill/>
            </a:ln>
            <a:effectLst/>
            <a:extLst/>
          </p:spPr>
          <p:style>
            <a:lnRef idx="1">
              <a:schemeClr val="accent6"/>
            </a:lnRef>
            <a:fillRef idx="3">
              <a:schemeClr val="accent6"/>
            </a:fillRef>
            <a:effectRef idx="2">
              <a:schemeClr val="accent6"/>
            </a:effectRef>
            <a:fontRef idx="minor">
              <a:schemeClr val="lt1"/>
            </a:fontRef>
          </p:style>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grpSp>
      <p:sp>
        <p:nvSpPr>
          <p:cNvPr id="28" name="文本框 27">
            <a:extLst>
              <a:ext uri="{FF2B5EF4-FFF2-40B4-BE49-F238E27FC236}">
                <a16:creationId xmlns:a16="http://schemas.microsoft.com/office/drawing/2014/main" xmlns="" id="{4BE76743-9422-4A97-8E08-A8B3E191A88D}"/>
              </a:ext>
            </a:extLst>
          </p:cNvPr>
          <p:cNvSpPr txBox="1"/>
          <p:nvPr/>
        </p:nvSpPr>
        <p:spPr>
          <a:xfrm>
            <a:off x="1691831" y="3770073"/>
            <a:ext cx="2480551" cy="2062103"/>
          </a:xfrm>
          <a:prstGeom prst="rect">
            <a:avLst/>
          </a:prstGeom>
          <a:noFill/>
          <a:ln>
            <a:solidFill>
              <a:schemeClr val="tx1"/>
            </a:solidFill>
          </a:ln>
        </p:spPr>
        <p:txBody>
          <a:bodyPr wrap="square" rtlCol="0">
            <a:spAutoFit/>
          </a:bodyPr>
          <a:lstStyle/>
          <a:p>
            <a:r>
              <a:rPr lang="en-US" altLang="zh-CN" sz="2800" b="1" dirty="0">
                <a:latin typeface="微软雅黑" panose="020B0503020204020204" pitchFamily="34" charset="-122"/>
                <a:ea typeface="微软雅黑" panose="020B0503020204020204" pitchFamily="34" charset="-122"/>
              </a:rPr>
              <a:t>1.</a:t>
            </a:r>
            <a:r>
              <a:rPr lang="zh-CN" altLang="zh-CN" sz="2800" b="1" dirty="0">
                <a:latin typeface="微软雅黑" panose="020B0503020204020204" pitchFamily="34" charset="-122"/>
                <a:ea typeface="微软雅黑" panose="020B0503020204020204" pitchFamily="34" charset="-122"/>
              </a:rPr>
              <a:t>记法</a:t>
            </a:r>
          </a:p>
          <a:p>
            <a:r>
              <a:rPr lang="en-US" altLang="zh-CN" sz="2000" dirty="0">
                <a:latin typeface="微软雅黑" panose="020B0503020204020204" pitchFamily="34" charset="-122"/>
                <a:ea typeface="微软雅黑" panose="020B0503020204020204" pitchFamily="34" charset="-122"/>
              </a:rPr>
              <a:t>      </a:t>
            </a:r>
            <a:r>
              <a:rPr lang="zh-CN" altLang="zh-CN" sz="2000" dirty="0">
                <a:latin typeface="微软雅黑" panose="020B0503020204020204" pitchFamily="34" charset="-122"/>
                <a:ea typeface="微软雅黑" panose="020B0503020204020204" pitchFamily="34" charset="-122"/>
              </a:rPr>
              <a:t>在五线谱中，拍号的记法是以三线为界，上面标明每小节几拍，下面则表示以几分音符为一拍。</a:t>
            </a:r>
            <a:endParaRPr lang="zh-CN" altLang="en-US" sz="2000" dirty="0"/>
          </a:p>
        </p:txBody>
      </p:sp>
      <p:sp>
        <p:nvSpPr>
          <p:cNvPr id="29" name="文本框 28">
            <a:extLst>
              <a:ext uri="{FF2B5EF4-FFF2-40B4-BE49-F238E27FC236}">
                <a16:creationId xmlns:a16="http://schemas.microsoft.com/office/drawing/2014/main" xmlns="" id="{9FD0B529-9C54-4B9D-AA82-AF16096B326C}"/>
              </a:ext>
            </a:extLst>
          </p:cNvPr>
          <p:cNvSpPr txBox="1"/>
          <p:nvPr/>
        </p:nvSpPr>
        <p:spPr>
          <a:xfrm>
            <a:off x="7452054" y="3691565"/>
            <a:ext cx="3048115" cy="1754326"/>
          </a:xfrm>
          <a:prstGeom prst="rect">
            <a:avLst/>
          </a:prstGeom>
          <a:noFill/>
          <a:ln>
            <a:solidFill>
              <a:schemeClr val="tx1"/>
            </a:solidFill>
          </a:ln>
        </p:spPr>
        <p:txBody>
          <a:bodyPr wrap="square" rtlCol="0">
            <a:spAutoFit/>
          </a:bodyPr>
          <a:lstStyle/>
          <a:p>
            <a:r>
              <a:rPr lang="en-US" altLang="zh-CN" sz="2800" b="1" dirty="0">
                <a:latin typeface="微软雅黑" panose="020B0503020204020204" pitchFamily="34" charset="-122"/>
                <a:ea typeface="微软雅黑" panose="020B0503020204020204" pitchFamily="34" charset="-122"/>
              </a:rPr>
              <a:t>2.</a:t>
            </a:r>
            <a:r>
              <a:rPr lang="zh-CN" altLang="zh-CN" sz="2800" b="1" dirty="0">
                <a:latin typeface="微软雅黑" panose="020B0503020204020204" pitchFamily="34" charset="-122"/>
                <a:ea typeface="微软雅黑" panose="020B0503020204020204" pitchFamily="34" charset="-122"/>
              </a:rPr>
              <a:t>读法</a:t>
            </a:r>
          </a:p>
          <a:p>
            <a:r>
              <a:rPr lang="en-US" altLang="zh-CN" sz="2000" dirty="0">
                <a:latin typeface="微软雅黑" panose="020B0503020204020204" pitchFamily="34" charset="-122"/>
                <a:ea typeface="微软雅黑" panose="020B0503020204020204" pitchFamily="34" charset="-122"/>
              </a:rPr>
              <a:t>      </a:t>
            </a:r>
            <a:r>
              <a:rPr lang="zh-CN" altLang="zh-CN" sz="2000" dirty="0">
                <a:latin typeface="微软雅黑" panose="020B0503020204020204" pitchFamily="34" charset="-122"/>
                <a:ea typeface="微软雅黑" panose="020B0503020204020204" pitchFamily="34" charset="-122"/>
              </a:rPr>
              <a:t>自下而上读。如上例中应分别读成四二拍和四三拍，而不能读成四分之二拍和四分之三拍。</a:t>
            </a:r>
            <a:endParaRPr lang="zh-CN" altLang="en-US" sz="2000" dirty="0"/>
          </a:p>
        </p:txBody>
      </p:sp>
      <p:sp>
        <p:nvSpPr>
          <p:cNvPr id="30" name="Freeform 47">
            <a:extLst>
              <a:ext uri="{FF2B5EF4-FFF2-40B4-BE49-F238E27FC236}">
                <a16:creationId xmlns:a16="http://schemas.microsoft.com/office/drawing/2014/main" xmlns="" id="{E1638B82-91B9-4D12-9A3F-AD3F120877F1}"/>
              </a:ext>
            </a:extLst>
          </p:cNvPr>
          <p:cNvSpPr>
            <a:spLocks/>
          </p:cNvSpPr>
          <p:nvPr/>
        </p:nvSpPr>
        <p:spPr bwMode="auto">
          <a:xfrm rot="17111583">
            <a:off x="1470852" y="2889425"/>
            <a:ext cx="405675" cy="1109047"/>
          </a:xfrm>
          <a:custGeom>
            <a:avLst/>
            <a:gdLst>
              <a:gd name="T0" fmla="*/ 75 w 708"/>
              <a:gd name="T1" fmla="*/ 0 h 1715"/>
              <a:gd name="T2" fmla="*/ 46 w 708"/>
              <a:gd name="T3" fmla="*/ 209 h 1715"/>
              <a:gd name="T4" fmla="*/ 18 w 708"/>
              <a:gd name="T5" fmla="*/ 526 h 1715"/>
              <a:gd name="T6" fmla="*/ 9 w 708"/>
              <a:gd name="T7" fmla="*/ 935 h 1715"/>
              <a:gd name="T8" fmla="*/ 11 w 708"/>
              <a:gd name="T9" fmla="*/ 941 h 1715"/>
              <a:gd name="T10" fmla="*/ 15 w 708"/>
              <a:gd name="T11" fmla="*/ 992 h 1715"/>
              <a:gd name="T12" fmla="*/ 23 w 708"/>
              <a:gd name="T13" fmla="*/ 1044 h 1715"/>
              <a:gd name="T14" fmla="*/ 35 w 708"/>
              <a:gd name="T15" fmla="*/ 1103 h 1715"/>
              <a:gd name="T16" fmla="*/ 41 w 708"/>
              <a:gd name="T17" fmla="*/ 1117 h 1715"/>
              <a:gd name="T18" fmla="*/ 57 w 708"/>
              <a:gd name="T19" fmla="*/ 1176 h 1715"/>
              <a:gd name="T20" fmla="*/ 76 w 708"/>
              <a:gd name="T21" fmla="*/ 1228 h 1715"/>
              <a:gd name="T22" fmla="*/ 96 w 708"/>
              <a:gd name="T23" fmla="*/ 1273 h 1715"/>
              <a:gd name="T24" fmla="*/ 148 w 708"/>
              <a:gd name="T25" fmla="*/ 1367 h 1715"/>
              <a:gd name="T26" fmla="*/ 221 w 708"/>
              <a:gd name="T27" fmla="*/ 1466 h 1715"/>
              <a:gd name="T28" fmla="*/ 356 w 708"/>
              <a:gd name="T29" fmla="*/ 1593 h 1715"/>
              <a:gd name="T30" fmla="*/ 406 w 708"/>
              <a:gd name="T31" fmla="*/ 1629 h 1715"/>
              <a:gd name="T32" fmla="*/ 414 w 708"/>
              <a:gd name="T33" fmla="*/ 1633 h 1715"/>
              <a:gd name="T34" fmla="*/ 569 w 708"/>
              <a:gd name="T35" fmla="*/ 1715 h 1715"/>
              <a:gd name="T36" fmla="*/ 396 w 708"/>
              <a:gd name="T37" fmla="*/ 1405 h 1715"/>
              <a:gd name="T38" fmla="*/ 384 w 708"/>
              <a:gd name="T39" fmla="*/ 1374 h 1715"/>
              <a:gd name="T40" fmla="*/ 334 w 708"/>
              <a:gd name="T41" fmla="*/ 1150 h 1715"/>
              <a:gd name="T42" fmla="*/ 326 w 708"/>
              <a:gd name="T43" fmla="*/ 1030 h 1715"/>
              <a:gd name="T44" fmla="*/ 343 w 708"/>
              <a:gd name="T45" fmla="*/ 821 h 1715"/>
              <a:gd name="T46" fmla="*/ 343 w 708"/>
              <a:gd name="T47" fmla="*/ 805 h 1715"/>
              <a:gd name="T48" fmla="*/ 341 w 708"/>
              <a:gd name="T49" fmla="*/ 598 h 1715"/>
              <a:gd name="T50" fmla="*/ 342 w 708"/>
              <a:gd name="T51" fmla="*/ 591 h 1715"/>
              <a:gd name="T52" fmla="*/ 331 w 708"/>
              <a:gd name="T53" fmla="*/ 519 h 1715"/>
              <a:gd name="T54" fmla="*/ 322 w 708"/>
              <a:gd name="T55" fmla="*/ 471 h 1715"/>
              <a:gd name="T56" fmla="*/ 318 w 708"/>
              <a:gd name="T57" fmla="*/ 463 h 1715"/>
              <a:gd name="T58" fmla="*/ 261 w 708"/>
              <a:gd name="T59" fmla="*/ 285 h 1715"/>
              <a:gd name="T60" fmla="*/ 371 w 708"/>
              <a:gd name="T61" fmla="*/ 896 h 1715"/>
              <a:gd name="T62" fmla="*/ 375 w 708"/>
              <a:gd name="T63" fmla="*/ 1039 h 1715"/>
              <a:gd name="T64" fmla="*/ 374 w 708"/>
              <a:gd name="T65" fmla="*/ 1047 h 1715"/>
              <a:gd name="T66" fmla="*/ 406 w 708"/>
              <a:gd name="T67" fmla="*/ 1228 h 1715"/>
              <a:gd name="T68" fmla="*/ 502 w 708"/>
              <a:gd name="T69" fmla="*/ 1469 h 1715"/>
              <a:gd name="T70" fmla="*/ 511 w 708"/>
              <a:gd name="T71" fmla="*/ 1483 h 1715"/>
              <a:gd name="T72" fmla="*/ 657 w 708"/>
              <a:gd name="T73" fmla="*/ 1688 h 1715"/>
              <a:gd name="T74" fmla="*/ 664 w 708"/>
              <a:gd name="T75" fmla="*/ 1630 h 1715"/>
              <a:gd name="T76" fmla="*/ 669 w 708"/>
              <a:gd name="T77" fmla="*/ 1577 h 1715"/>
              <a:gd name="T78" fmla="*/ 675 w 708"/>
              <a:gd name="T79" fmla="*/ 1535 h 1715"/>
              <a:gd name="T80" fmla="*/ 700 w 708"/>
              <a:gd name="T81" fmla="*/ 1174 h 1715"/>
              <a:gd name="T82" fmla="*/ 704 w 708"/>
              <a:gd name="T83" fmla="*/ 869 h 1715"/>
              <a:gd name="T84" fmla="*/ 702 w 708"/>
              <a:gd name="T85" fmla="*/ 856 h 1715"/>
              <a:gd name="T86" fmla="*/ 655 w 708"/>
              <a:gd name="T87" fmla="*/ 580 h 1715"/>
              <a:gd name="T88" fmla="*/ 513 w 708"/>
              <a:gd name="T89" fmla="*/ 307 h 1715"/>
              <a:gd name="T90" fmla="*/ 506 w 708"/>
              <a:gd name="T91" fmla="*/ 300 h 1715"/>
              <a:gd name="T92" fmla="*/ 376 w 708"/>
              <a:gd name="T93" fmla="*/ 166 h 1715"/>
              <a:gd name="T94" fmla="*/ 349 w 708"/>
              <a:gd name="T95" fmla="*/ 144 h 1715"/>
              <a:gd name="T96" fmla="*/ 242 w 708"/>
              <a:gd name="T97" fmla="*/ 73 h 1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08" h="1715">
                <a:moveTo>
                  <a:pt x="75" y="0"/>
                </a:moveTo>
                <a:cubicBezTo>
                  <a:pt x="61" y="69"/>
                  <a:pt x="54" y="136"/>
                  <a:pt x="46" y="209"/>
                </a:cubicBezTo>
                <a:cubicBezTo>
                  <a:pt x="35" y="318"/>
                  <a:pt x="27" y="418"/>
                  <a:pt x="18" y="526"/>
                </a:cubicBezTo>
                <a:cubicBezTo>
                  <a:pt x="9" y="666"/>
                  <a:pt x="0" y="795"/>
                  <a:pt x="9" y="935"/>
                </a:cubicBezTo>
                <a:cubicBezTo>
                  <a:pt x="9" y="937"/>
                  <a:pt x="11" y="939"/>
                  <a:pt x="11" y="941"/>
                </a:cubicBezTo>
                <a:cubicBezTo>
                  <a:pt x="12" y="958"/>
                  <a:pt x="14" y="975"/>
                  <a:pt x="15" y="992"/>
                </a:cubicBezTo>
                <a:cubicBezTo>
                  <a:pt x="18" y="1009"/>
                  <a:pt x="20" y="1027"/>
                  <a:pt x="23" y="1044"/>
                </a:cubicBezTo>
                <a:cubicBezTo>
                  <a:pt x="28" y="1064"/>
                  <a:pt x="29" y="1083"/>
                  <a:pt x="35" y="1103"/>
                </a:cubicBezTo>
                <a:cubicBezTo>
                  <a:pt x="38" y="1107"/>
                  <a:pt x="40" y="1112"/>
                  <a:pt x="41" y="1117"/>
                </a:cubicBezTo>
                <a:cubicBezTo>
                  <a:pt x="45" y="1139"/>
                  <a:pt x="49" y="1157"/>
                  <a:pt x="57" y="1176"/>
                </a:cubicBezTo>
                <a:cubicBezTo>
                  <a:pt x="66" y="1193"/>
                  <a:pt x="68" y="1211"/>
                  <a:pt x="76" y="1228"/>
                </a:cubicBezTo>
                <a:cubicBezTo>
                  <a:pt x="84" y="1243"/>
                  <a:pt x="90" y="1258"/>
                  <a:pt x="96" y="1273"/>
                </a:cubicBezTo>
                <a:cubicBezTo>
                  <a:pt x="111" y="1305"/>
                  <a:pt x="129" y="1335"/>
                  <a:pt x="148" y="1367"/>
                </a:cubicBezTo>
                <a:cubicBezTo>
                  <a:pt x="171" y="1403"/>
                  <a:pt x="195" y="1433"/>
                  <a:pt x="221" y="1466"/>
                </a:cubicBezTo>
                <a:cubicBezTo>
                  <a:pt x="263" y="1513"/>
                  <a:pt x="305" y="1555"/>
                  <a:pt x="356" y="1593"/>
                </a:cubicBezTo>
                <a:cubicBezTo>
                  <a:pt x="373" y="1606"/>
                  <a:pt x="389" y="1617"/>
                  <a:pt x="406" y="1629"/>
                </a:cubicBezTo>
                <a:cubicBezTo>
                  <a:pt x="408" y="1631"/>
                  <a:pt x="412" y="1630"/>
                  <a:pt x="414" y="1633"/>
                </a:cubicBezTo>
                <a:cubicBezTo>
                  <a:pt x="463" y="1667"/>
                  <a:pt x="516" y="1692"/>
                  <a:pt x="569" y="1715"/>
                </a:cubicBezTo>
                <a:cubicBezTo>
                  <a:pt x="497" y="1622"/>
                  <a:pt x="439" y="1518"/>
                  <a:pt x="396" y="1405"/>
                </a:cubicBezTo>
                <a:cubicBezTo>
                  <a:pt x="392" y="1395"/>
                  <a:pt x="388" y="1384"/>
                  <a:pt x="384" y="1374"/>
                </a:cubicBezTo>
                <a:cubicBezTo>
                  <a:pt x="360" y="1300"/>
                  <a:pt x="344" y="1228"/>
                  <a:pt x="334" y="1150"/>
                </a:cubicBezTo>
                <a:cubicBezTo>
                  <a:pt x="329" y="1109"/>
                  <a:pt x="326" y="1071"/>
                  <a:pt x="326" y="1030"/>
                </a:cubicBezTo>
                <a:cubicBezTo>
                  <a:pt x="325" y="959"/>
                  <a:pt x="332" y="894"/>
                  <a:pt x="343" y="821"/>
                </a:cubicBezTo>
                <a:cubicBezTo>
                  <a:pt x="344" y="816"/>
                  <a:pt x="342" y="811"/>
                  <a:pt x="343" y="805"/>
                </a:cubicBezTo>
                <a:cubicBezTo>
                  <a:pt x="350" y="734"/>
                  <a:pt x="351" y="669"/>
                  <a:pt x="341" y="598"/>
                </a:cubicBezTo>
                <a:cubicBezTo>
                  <a:pt x="341" y="596"/>
                  <a:pt x="342" y="593"/>
                  <a:pt x="342" y="591"/>
                </a:cubicBezTo>
                <a:cubicBezTo>
                  <a:pt x="340" y="566"/>
                  <a:pt x="336" y="544"/>
                  <a:pt x="331" y="519"/>
                </a:cubicBezTo>
                <a:cubicBezTo>
                  <a:pt x="328" y="502"/>
                  <a:pt x="324" y="487"/>
                  <a:pt x="322" y="471"/>
                </a:cubicBezTo>
                <a:cubicBezTo>
                  <a:pt x="321" y="468"/>
                  <a:pt x="320" y="467"/>
                  <a:pt x="318" y="463"/>
                </a:cubicBezTo>
                <a:cubicBezTo>
                  <a:pt x="304" y="400"/>
                  <a:pt x="286" y="343"/>
                  <a:pt x="261" y="285"/>
                </a:cubicBezTo>
                <a:cubicBezTo>
                  <a:pt x="354" y="473"/>
                  <a:pt x="393" y="688"/>
                  <a:pt x="371" y="896"/>
                </a:cubicBezTo>
                <a:cubicBezTo>
                  <a:pt x="372" y="944"/>
                  <a:pt x="369" y="991"/>
                  <a:pt x="375" y="1039"/>
                </a:cubicBezTo>
                <a:cubicBezTo>
                  <a:pt x="375" y="1042"/>
                  <a:pt x="374" y="1045"/>
                  <a:pt x="374" y="1047"/>
                </a:cubicBezTo>
                <a:cubicBezTo>
                  <a:pt x="381" y="1111"/>
                  <a:pt x="389" y="1167"/>
                  <a:pt x="406" y="1228"/>
                </a:cubicBezTo>
                <a:cubicBezTo>
                  <a:pt x="429" y="1314"/>
                  <a:pt x="462" y="1391"/>
                  <a:pt x="502" y="1469"/>
                </a:cubicBezTo>
                <a:cubicBezTo>
                  <a:pt x="505" y="1474"/>
                  <a:pt x="509" y="1478"/>
                  <a:pt x="511" y="1483"/>
                </a:cubicBezTo>
                <a:cubicBezTo>
                  <a:pt x="552" y="1559"/>
                  <a:pt x="603" y="1624"/>
                  <a:pt x="657" y="1688"/>
                </a:cubicBezTo>
                <a:cubicBezTo>
                  <a:pt x="662" y="1669"/>
                  <a:pt x="661" y="1652"/>
                  <a:pt x="664" y="1630"/>
                </a:cubicBezTo>
                <a:cubicBezTo>
                  <a:pt x="667" y="1613"/>
                  <a:pt x="669" y="1595"/>
                  <a:pt x="669" y="1577"/>
                </a:cubicBezTo>
                <a:cubicBezTo>
                  <a:pt x="670" y="1562"/>
                  <a:pt x="672" y="1548"/>
                  <a:pt x="675" y="1535"/>
                </a:cubicBezTo>
                <a:cubicBezTo>
                  <a:pt x="686" y="1411"/>
                  <a:pt x="694" y="1297"/>
                  <a:pt x="700" y="1174"/>
                </a:cubicBezTo>
                <a:cubicBezTo>
                  <a:pt x="703" y="1070"/>
                  <a:pt x="708" y="973"/>
                  <a:pt x="704" y="869"/>
                </a:cubicBezTo>
                <a:cubicBezTo>
                  <a:pt x="704" y="865"/>
                  <a:pt x="702" y="860"/>
                  <a:pt x="702" y="856"/>
                </a:cubicBezTo>
                <a:cubicBezTo>
                  <a:pt x="699" y="760"/>
                  <a:pt x="682" y="672"/>
                  <a:pt x="655" y="580"/>
                </a:cubicBezTo>
                <a:cubicBezTo>
                  <a:pt x="623" y="479"/>
                  <a:pt x="576" y="392"/>
                  <a:pt x="513" y="307"/>
                </a:cubicBezTo>
                <a:cubicBezTo>
                  <a:pt x="510" y="305"/>
                  <a:pt x="508" y="303"/>
                  <a:pt x="506" y="300"/>
                </a:cubicBezTo>
                <a:cubicBezTo>
                  <a:pt x="468" y="249"/>
                  <a:pt x="424" y="207"/>
                  <a:pt x="376" y="166"/>
                </a:cubicBezTo>
                <a:cubicBezTo>
                  <a:pt x="367" y="159"/>
                  <a:pt x="358" y="150"/>
                  <a:pt x="349" y="144"/>
                </a:cubicBezTo>
                <a:cubicBezTo>
                  <a:pt x="314" y="117"/>
                  <a:pt x="280" y="94"/>
                  <a:pt x="242" y="73"/>
                </a:cubicBezTo>
              </a:path>
            </a:pathLst>
          </a:custGeom>
          <a:solidFill>
            <a:schemeClr val="accent1"/>
          </a:solidFill>
          <a:ln>
            <a:noFill/>
          </a:ln>
          <a:effectLs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31" name="Freeform 59">
            <a:extLst>
              <a:ext uri="{FF2B5EF4-FFF2-40B4-BE49-F238E27FC236}">
                <a16:creationId xmlns:a16="http://schemas.microsoft.com/office/drawing/2014/main" xmlns="" id="{D2FC01FC-7371-467C-B8DC-F7AE6AF4DF2B}"/>
              </a:ext>
            </a:extLst>
          </p:cNvPr>
          <p:cNvSpPr>
            <a:spLocks/>
          </p:cNvSpPr>
          <p:nvPr/>
        </p:nvSpPr>
        <p:spPr bwMode="auto">
          <a:xfrm>
            <a:off x="9803765" y="3272488"/>
            <a:ext cx="837806" cy="387618"/>
          </a:xfrm>
          <a:custGeom>
            <a:avLst/>
            <a:gdLst>
              <a:gd name="T0" fmla="*/ 1319 w 1465"/>
              <a:gd name="T1" fmla="*/ 329 h 600"/>
              <a:gd name="T2" fmla="*/ 1339 w 1465"/>
              <a:gd name="T3" fmla="*/ 306 h 600"/>
              <a:gd name="T4" fmla="*/ 1401 w 1465"/>
              <a:gd name="T5" fmla="*/ 217 h 600"/>
              <a:gd name="T6" fmla="*/ 1465 w 1465"/>
              <a:gd name="T7" fmla="*/ 76 h 600"/>
              <a:gd name="T8" fmla="*/ 1288 w 1465"/>
              <a:gd name="T9" fmla="*/ 48 h 600"/>
              <a:gd name="T10" fmla="*/ 1019 w 1465"/>
              <a:gd name="T11" fmla="*/ 20 h 600"/>
              <a:gd name="T12" fmla="*/ 672 w 1465"/>
              <a:gd name="T13" fmla="*/ 6 h 600"/>
              <a:gd name="T14" fmla="*/ 666 w 1465"/>
              <a:gd name="T15" fmla="*/ 8 h 600"/>
              <a:gd name="T16" fmla="*/ 623 w 1465"/>
              <a:gd name="T17" fmla="*/ 10 h 600"/>
              <a:gd name="T18" fmla="*/ 579 w 1465"/>
              <a:gd name="T19" fmla="*/ 17 h 600"/>
              <a:gd name="T20" fmla="*/ 529 w 1465"/>
              <a:gd name="T21" fmla="*/ 26 h 600"/>
              <a:gd name="T22" fmla="*/ 516 w 1465"/>
              <a:gd name="T23" fmla="*/ 31 h 600"/>
              <a:gd name="T24" fmla="*/ 466 w 1465"/>
              <a:gd name="T25" fmla="*/ 44 h 600"/>
              <a:gd name="T26" fmla="*/ 421 w 1465"/>
              <a:gd name="T27" fmla="*/ 59 h 600"/>
              <a:gd name="T28" fmla="*/ 383 w 1465"/>
              <a:gd name="T29" fmla="*/ 75 h 600"/>
              <a:gd name="T30" fmla="*/ 303 w 1465"/>
              <a:gd name="T31" fmla="*/ 118 h 600"/>
              <a:gd name="T32" fmla="*/ 217 w 1465"/>
              <a:gd name="T33" fmla="*/ 179 h 600"/>
              <a:gd name="T34" fmla="*/ 107 w 1465"/>
              <a:gd name="T35" fmla="*/ 291 h 600"/>
              <a:gd name="T36" fmla="*/ 76 w 1465"/>
              <a:gd name="T37" fmla="*/ 333 h 600"/>
              <a:gd name="T38" fmla="*/ 73 w 1465"/>
              <a:gd name="T39" fmla="*/ 340 h 600"/>
              <a:gd name="T40" fmla="*/ 0 w 1465"/>
              <a:gd name="T41" fmla="*/ 471 h 600"/>
              <a:gd name="T42" fmla="*/ 266 w 1465"/>
              <a:gd name="T43" fmla="*/ 328 h 600"/>
              <a:gd name="T44" fmla="*/ 293 w 1465"/>
              <a:gd name="T45" fmla="*/ 319 h 600"/>
              <a:gd name="T46" fmla="*/ 484 w 1465"/>
              <a:gd name="T47" fmla="*/ 279 h 600"/>
              <a:gd name="T48" fmla="*/ 586 w 1465"/>
              <a:gd name="T49" fmla="*/ 274 h 600"/>
              <a:gd name="T50" fmla="*/ 763 w 1465"/>
              <a:gd name="T51" fmla="*/ 292 h 600"/>
              <a:gd name="T52" fmla="*/ 777 w 1465"/>
              <a:gd name="T53" fmla="*/ 292 h 600"/>
              <a:gd name="T54" fmla="*/ 953 w 1465"/>
              <a:gd name="T55" fmla="*/ 293 h 600"/>
              <a:gd name="T56" fmla="*/ 959 w 1465"/>
              <a:gd name="T57" fmla="*/ 294 h 600"/>
              <a:gd name="T58" fmla="*/ 1020 w 1465"/>
              <a:gd name="T59" fmla="*/ 286 h 600"/>
              <a:gd name="T60" fmla="*/ 1061 w 1465"/>
              <a:gd name="T61" fmla="*/ 279 h 600"/>
              <a:gd name="T62" fmla="*/ 1068 w 1465"/>
              <a:gd name="T63" fmla="*/ 276 h 600"/>
              <a:gd name="T64" fmla="*/ 1220 w 1465"/>
              <a:gd name="T65" fmla="*/ 230 h 600"/>
              <a:gd name="T66" fmla="*/ 699 w 1465"/>
              <a:gd name="T67" fmla="*/ 314 h 600"/>
              <a:gd name="T68" fmla="*/ 577 w 1465"/>
              <a:gd name="T69" fmla="*/ 315 h 600"/>
              <a:gd name="T70" fmla="*/ 571 w 1465"/>
              <a:gd name="T71" fmla="*/ 314 h 600"/>
              <a:gd name="T72" fmla="*/ 417 w 1465"/>
              <a:gd name="T73" fmla="*/ 339 h 600"/>
              <a:gd name="T74" fmla="*/ 210 w 1465"/>
              <a:gd name="T75" fmla="*/ 417 h 600"/>
              <a:gd name="T76" fmla="*/ 199 w 1465"/>
              <a:gd name="T77" fmla="*/ 425 h 600"/>
              <a:gd name="T78" fmla="*/ 22 w 1465"/>
              <a:gd name="T79" fmla="*/ 545 h 600"/>
              <a:gd name="T80" fmla="*/ 71 w 1465"/>
              <a:gd name="T81" fmla="*/ 553 h 600"/>
              <a:gd name="T82" fmla="*/ 116 w 1465"/>
              <a:gd name="T83" fmla="*/ 558 h 600"/>
              <a:gd name="T84" fmla="*/ 152 w 1465"/>
              <a:gd name="T85" fmla="*/ 563 h 600"/>
              <a:gd name="T86" fmla="*/ 458 w 1465"/>
              <a:gd name="T87" fmla="*/ 590 h 600"/>
              <a:gd name="T88" fmla="*/ 717 w 1465"/>
              <a:gd name="T89" fmla="*/ 598 h 600"/>
              <a:gd name="T90" fmla="*/ 729 w 1465"/>
              <a:gd name="T91" fmla="*/ 596 h 600"/>
              <a:gd name="T92" fmla="*/ 964 w 1465"/>
              <a:gd name="T93" fmla="*/ 560 h 600"/>
              <a:gd name="T94" fmla="*/ 1198 w 1465"/>
              <a:gd name="T95" fmla="*/ 443 h 600"/>
              <a:gd name="T96" fmla="*/ 1204 w 1465"/>
              <a:gd name="T97" fmla="*/ 438 h 600"/>
              <a:gd name="T98" fmla="*/ 1319 w 1465"/>
              <a:gd name="T99" fmla="*/ 329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65" h="600">
                <a:moveTo>
                  <a:pt x="1319" y="329"/>
                </a:moveTo>
                <a:cubicBezTo>
                  <a:pt x="1325" y="322"/>
                  <a:pt x="1333" y="314"/>
                  <a:pt x="1339" y="306"/>
                </a:cubicBezTo>
                <a:cubicBezTo>
                  <a:pt x="1362" y="278"/>
                  <a:pt x="1382" y="249"/>
                  <a:pt x="1401" y="217"/>
                </a:cubicBezTo>
                <a:cubicBezTo>
                  <a:pt x="1426" y="171"/>
                  <a:pt x="1448" y="125"/>
                  <a:pt x="1465" y="76"/>
                </a:cubicBezTo>
                <a:cubicBezTo>
                  <a:pt x="1407" y="63"/>
                  <a:pt x="1350" y="56"/>
                  <a:pt x="1288" y="48"/>
                </a:cubicBezTo>
                <a:cubicBezTo>
                  <a:pt x="1195" y="37"/>
                  <a:pt x="1110" y="29"/>
                  <a:pt x="1019" y="20"/>
                </a:cubicBezTo>
                <a:cubicBezTo>
                  <a:pt x="900" y="10"/>
                  <a:pt x="791" y="0"/>
                  <a:pt x="672" y="6"/>
                </a:cubicBezTo>
                <a:cubicBezTo>
                  <a:pt x="670" y="6"/>
                  <a:pt x="668" y="8"/>
                  <a:pt x="666" y="8"/>
                </a:cubicBezTo>
                <a:cubicBezTo>
                  <a:pt x="652" y="9"/>
                  <a:pt x="637" y="9"/>
                  <a:pt x="623" y="10"/>
                </a:cubicBezTo>
                <a:cubicBezTo>
                  <a:pt x="608" y="13"/>
                  <a:pt x="593" y="14"/>
                  <a:pt x="579" y="17"/>
                </a:cubicBezTo>
                <a:cubicBezTo>
                  <a:pt x="562" y="20"/>
                  <a:pt x="545" y="21"/>
                  <a:pt x="529" y="26"/>
                </a:cubicBezTo>
                <a:cubicBezTo>
                  <a:pt x="525" y="28"/>
                  <a:pt x="521" y="30"/>
                  <a:pt x="516" y="31"/>
                </a:cubicBezTo>
                <a:cubicBezTo>
                  <a:pt x="498" y="33"/>
                  <a:pt x="482" y="37"/>
                  <a:pt x="466" y="44"/>
                </a:cubicBezTo>
                <a:cubicBezTo>
                  <a:pt x="451" y="50"/>
                  <a:pt x="436" y="52"/>
                  <a:pt x="421" y="59"/>
                </a:cubicBezTo>
                <a:cubicBezTo>
                  <a:pt x="408" y="65"/>
                  <a:pt x="396" y="70"/>
                  <a:pt x="383" y="75"/>
                </a:cubicBezTo>
                <a:cubicBezTo>
                  <a:pt x="355" y="87"/>
                  <a:pt x="330" y="102"/>
                  <a:pt x="303" y="118"/>
                </a:cubicBezTo>
                <a:cubicBezTo>
                  <a:pt x="272" y="137"/>
                  <a:pt x="245" y="157"/>
                  <a:pt x="217" y="179"/>
                </a:cubicBezTo>
                <a:cubicBezTo>
                  <a:pt x="176" y="213"/>
                  <a:pt x="140" y="249"/>
                  <a:pt x="107" y="291"/>
                </a:cubicBezTo>
                <a:cubicBezTo>
                  <a:pt x="96" y="305"/>
                  <a:pt x="86" y="319"/>
                  <a:pt x="76" y="333"/>
                </a:cubicBezTo>
                <a:cubicBezTo>
                  <a:pt x="74" y="335"/>
                  <a:pt x="75" y="338"/>
                  <a:pt x="73" y="340"/>
                </a:cubicBezTo>
                <a:cubicBezTo>
                  <a:pt x="42" y="381"/>
                  <a:pt x="21" y="425"/>
                  <a:pt x="0" y="471"/>
                </a:cubicBezTo>
                <a:cubicBezTo>
                  <a:pt x="81" y="411"/>
                  <a:pt x="170" y="363"/>
                  <a:pt x="266" y="328"/>
                </a:cubicBezTo>
                <a:cubicBezTo>
                  <a:pt x="275" y="325"/>
                  <a:pt x="284" y="321"/>
                  <a:pt x="293" y="319"/>
                </a:cubicBezTo>
                <a:cubicBezTo>
                  <a:pt x="356" y="299"/>
                  <a:pt x="417" y="287"/>
                  <a:pt x="484" y="279"/>
                </a:cubicBezTo>
                <a:cubicBezTo>
                  <a:pt x="519" y="275"/>
                  <a:pt x="552" y="274"/>
                  <a:pt x="586" y="274"/>
                </a:cubicBezTo>
                <a:cubicBezTo>
                  <a:pt x="646" y="274"/>
                  <a:pt x="701" y="282"/>
                  <a:pt x="763" y="292"/>
                </a:cubicBezTo>
                <a:cubicBezTo>
                  <a:pt x="768" y="293"/>
                  <a:pt x="772" y="291"/>
                  <a:pt x="777" y="292"/>
                </a:cubicBezTo>
                <a:cubicBezTo>
                  <a:pt x="837" y="299"/>
                  <a:pt x="893" y="301"/>
                  <a:pt x="953" y="293"/>
                </a:cubicBezTo>
                <a:cubicBezTo>
                  <a:pt x="954" y="293"/>
                  <a:pt x="957" y="294"/>
                  <a:pt x="959" y="294"/>
                </a:cubicBezTo>
                <a:cubicBezTo>
                  <a:pt x="981" y="293"/>
                  <a:pt x="999" y="290"/>
                  <a:pt x="1020" y="286"/>
                </a:cubicBezTo>
                <a:cubicBezTo>
                  <a:pt x="1035" y="283"/>
                  <a:pt x="1047" y="281"/>
                  <a:pt x="1061" y="279"/>
                </a:cubicBezTo>
                <a:cubicBezTo>
                  <a:pt x="1064" y="278"/>
                  <a:pt x="1065" y="277"/>
                  <a:pt x="1068" y="276"/>
                </a:cubicBezTo>
                <a:cubicBezTo>
                  <a:pt x="1122" y="265"/>
                  <a:pt x="1170" y="250"/>
                  <a:pt x="1220" y="230"/>
                </a:cubicBezTo>
                <a:cubicBezTo>
                  <a:pt x="1059" y="306"/>
                  <a:pt x="876" y="336"/>
                  <a:pt x="699" y="314"/>
                </a:cubicBezTo>
                <a:cubicBezTo>
                  <a:pt x="659" y="314"/>
                  <a:pt x="619" y="311"/>
                  <a:pt x="577" y="315"/>
                </a:cubicBezTo>
                <a:cubicBezTo>
                  <a:pt x="575" y="315"/>
                  <a:pt x="573" y="314"/>
                  <a:pt x="571" y="314"/>
                </a:cubicBezTo>
                <a:cubicBezTo>
                  <a:pt x="516" y="320"/>
                  <a:pt x="469" y="326"/>
                  <a:pt x="417" y="339"/>
                </a:cubicBezTo>
                <a:cubicBezTo>
                  <a:pt x="343" y="358"/>
                  <a:pt x="277" y="384"/>
                  <a:pt x="210" y="417"/>
                </a:cubicBezTo>
                <a:cubicBezTo>
                  <a:pt x="206" y="419"/>
                  <a:pt x="202" y="423"/>
                  <a:pt x="199" y="425"/>
                </a:cubicBezTo>
                <a:cubicBezTo>
                  <a:pt x="133" y="458"/>
                  <a:pt x="77" y="500"/>
                  <a:pt x="22" y="545"/>
                </a:cubicBezTo>
                <a:cubicBezTo>
                  <a:pt x="38" y="550"/>
                  <a:pt x="52" y="549"/>
                  <a:pt x="71" y="553"/>
                </a:cubicBezTo>
                <a:cubicBezTo>
                  <a:pt x="85" y="556"/>
                  <a:pt x="101" y="558"/>
                  <a:pt x="116" y="558"/>
                </a:cubicBezTo>
                <a:cubicBezTo>
                  <a:pt x="129" y="559"/>
                  <a:pt x="140" y="561"/>
                  <a:pt x="152" y="563"/>
                </a:cubicBezTo>
                <a:cubicBezTo>
                  <a:pt x="257" y="574"/>
                  <a:pt x="354" y="583"/>
                  <a:pt x="458" y="590"/>
                </a:cubicBezTo>
                <a:cubicBezTo>
                  <a:pt x="547" y="594"/>
                  <a:pt x="629" y="600"/>
                  <a:pt x="717" y="598"/>
                </a:cubicBezTo>
                <a:cubicBezTo>
                  <a:pt x="721" y="598"/>
                  <a:pt x="725" y="596"/>
                  <a:pt x="729" y="596"/>
                </a:cubicBezTo>
                <a:cubicBezTo>
                  <a:pt x="810" y="595"/>
                  <a:pt x="885" y="582"/>
                  <a:pt x="964" y="560"/>
                </a:cubicBezTo>
                <a:cubicBezTo>
                  <a:pt x="1050" y="535"/>
                  <a:pt x="1125" y="496"/>
                  <a:pt x="1198" y="443"/>
                </a:cubicBezTo>
                <a:cubicBezTo>
                  <a:pt x="1200" y="441"/>
                  <a:pt x="1202" y="440"/>
                  <a:pt x="1204" y="438"/>
                </a:cubicBezTo>
                <a:cubicBezTo>
                  <a:pt x="1247" y="406"/>
                  <a:pt x="1284" y="370"/>
                  <a:pt x="1319" y="329"/>
                </a:cubicBezTo>
                <a:close/>
              </a:path>
            </a:pathLst>
          </a:custGeom>
          <a:solidFill>
            <a:schemeClr val="accent1"/>
          </a:solidFill>
          <a:ln>
            <a:noFill/>
          </a:ln>
          <a:effectLs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Tree>
    <p:extLst>
      <p:ext uri="{BB962C8B-B14F-4D97-AF65-F5344CB8AC3E}">
        <p14:creationId xmlns:p14="http://schemas.microsoft.com/office/powerpoint/2010/main" val="20157848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B608EA7-31CE-4C7F-AA4C-C43F8F831119}"/>
              </a:ext>
            </a:extLst>
          </p:cNvPr>
          <p:cNvSpPr>
            <a:spLocks noGrp="1"/>
          </p:cNvSpPr>
          <p:nvPr>
            <p:ph type="title"/>
          </p:nvPr>
        </p:nvSpPr>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2.3.4</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拍子的类型</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单拍子</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每小节只有一个强拍的拍子称为单拍子如：</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38</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等。</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复拍子</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复拍子由两个或两个以上同类型的单拍子所组成的拍子称为复拍子，如</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44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64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68</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98</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等。</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混合拍子</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混合拍子由两个或两个以上不同类型的单拍子组合而成的拍子称为混合拍子，如</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54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74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58</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等。</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变换拍子</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变换拍子在乐曲中两种或两种以上拍子的交替出现称为变换拍子，其中，交替有规律的，拍号写在乐曲开头；交替没有规律的，拍号写在所变换的小节前端。</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交替有规律的。</a:t>
            </a:r>
          </a:p>
          <a:p>
            <a:r>
              <a:rPr lang="en-US" altLang="zh-CN" dirty="0"/>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交替无规律的。</a:t>
            </a:r>
          </a:p>
          <a:p>
            <a:endParaRPr lang="zh-CN" altLang="en-US" dirty="0"/>
          </a:p>
        </p:txBody>
      </p:sp>
    </p:spTree>
    <p:extLst>
      <p:ext uri="{BB962C8B-B14F-4D97-AF65-F5344CB8AC3E}">
        <p14:creationId xmlns:p14="http://schemas.microsoft.com/office/powerpoint/2010/main" val="38544585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A5E46EB-47B6-426A-A2E9-29619DFB8C6F}"/>
              </a:ext>
            </a:extLst>
          </p:cNvPr>
          <p:cNvSpPr>
            <a:spLocks noGrp="1"/>
          </p:cNvSpPr>
          <p:nvPr>
            <p:ph type="title"/>
          </p:nvPr>
        </p:nvSpPr>
        <p:spPr/>
        <p:txBody>
          <a:bodyPr>
            <a:normAutofit/>
          </a:bodyPr>
          <a:lstStyle/>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5.</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一拍子</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一拍子这是一种比较特殊的拍子，每小节只有一个强拍，常用于速度很快的作品之中。在我国的戏曲音乐中，依其速度快慢而分别称为“流水板”“快板”的板式都属于这种拍子。</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6.</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散拍子</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乐曲的强弱、长短及速度较为自由，一般不记拍号，可以根据内容的需要由表演者自由发挥。我国戏曲音乐中称之为“散板”。散板类又可依其伴奏形式的不同而分为“摇板”“散板”。有时也记成“サ”</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“散”字的一部分</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p>
          <a:p>
            <a:endParaRPr lang="zh-CN" altLang="en-US" dirty="0"/>
          </a:p>
        </p:txBody>
      </p:sp>
    </p:spTree>
    <p:extLst>
      <p:ext uri="{BB962C8B-B14F-4D97-AF65-F5344CB8AC3E}">
        <p14:creationId xmlns:p14="http://schemas.microsoft.com/office/powerpoint/2010/main" val="9705246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D95D424-F1AD-4A11-B8FF-7055E1775889}"/>
              </a:ext>
            </a:extLst>
          </p:cNvPr>
          <p:cNvSpPr>
            <a:spLocks noGrp="1"/>
          </p:cNvSpPr>
          <p:nvPr>
            <p:ph type="title"/>
          </p:nvPr>
        </p:nvSpPr>
        <p:spPr/>
        <p:txBody>
          <a:bodyPr anchor="ctr">
            <a:normAutofit/>
          </a:bodyPr>
          <a:lstStyle/>
          <a:p>
            <a:pPr algn="ctr"/>
            <a:r>
              <a:rPr lang="zh-CN" altLang="zh-CN" sz="5400" b="1" dirty="0"/>
              <a:t>第</a:t>
            </a:r>
            <a:r>
              <a:rPr lang="en-US" altLang="zh-CN" sz="5400" b="1" dirty="0"/>
              <a:t>2</a:t>
            </a:r>
            <a:r>
              <a:rPr lang="zh-CN" altLang="zh-CN" sz="5400" b="1" dirty="0"/>
              <a:t>章</a:t>
            </a:r>
            <a:r>
              <a:rPr lang="en-US" altLang="zh-CN" sz="5400" b="1" dirty="0"/>
              <a:t>		</a:t>
            </a:r>
            <a:r>
              <a:rPr lang="zh-CN" altLang="zh-CN" sz="5400" b="1" dirty="0"/>
              <a:t>乐理知识</a:t>
            </a:r>
            <a:endParaRPr lang="zh-CN" altLang="en-US" sz="5400" b="1" dirty="0"/>
          </a:p>
        </p:txBody>
      </p:sp>
    </p:spTree>
    <p:extLst>
      <p:ext uri="{BB962C8B-B14F-4D97-AF65-F5344CB8AC3E}">
        <p14:creationId xmlns:p14="http://schemas.microsoft.com/office/powerpoint/2010/main" val="229995080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2FC0417-F1EF-45A1-BD5D-A9D75E38F001}"/>
              </a:ext>
            </a:extLst>
          </p:cNvPr>
          <p:cNvSpPr>
            <a:spLocks noGrp="1"/>
          </p:cNvSpPr>
          <p:nvPr>
            <p:ph type="title"/>
          </p:nvPr>
        </p:nvSpPr>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2.3.5</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切分音弱起小节</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切分音</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切分音从弱拍或强拍的弱位部分开始，并把下一强拍或弱拍的强位部分持续在内的音称为切分音。带有切分音的节奏叫切分节奏。切分音与切分节奏有以下几种：</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小节内的切分。</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r>
            <a:b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小节内的一拍切分。</a:t>
            </a:r>
          </a:p>
          <a:p>
            <a:r>
              <a:rPr lang="en-US" altLang="zh-CN" dirty="0"/>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小节内的符点切分。</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r>
            <a:b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跨小节的切分。</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弱起小节</a:t>
            </a:r>
          </a:p>
          <a:p>
            <a:r>
              <a:rPr lang="en-US" altLang="zh-CN" dirty="0"/>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乐曲的开头或某部分由弱拍起唱</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奏</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称为弱起小节。强拍的弱位起唱</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奏</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称为弱起。</a:t>
            </a:r>
          </a:p>
          <a:p>
            <a:endParaRPr lang="zh-CN" altLang="en-US" dirty="0"/>
          </a:p>
        </p:txBody>
      </p:sp>
    </p:spTree>
    <p:extLst>
      <p:ext uri="{BB962C8B-B14F-4D97-AF65-F5344CB8AC3E}">
        <p14:creationId xmlns:p14="http://schemas.microsoft.com/office/powerpoint/2010/main" val="344729712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D1F1D8A-7500-4BBE-B7B9-1DABEE8BE0E2}"/>
              </a:ext>
            </a:extLst>
          </p:cNvPr>
          <p:cNvSpPr>
            <a:spLocks noGrp="1"/>
          </p:cNvSpPr>
          <p:nvPr>
            <p:ph type="title"/>
          </p:nvPr>
        </p:nvSpPr>
        <p:spPr/>
        <p:txBody>
          <a:bodyPr>
            <a:normAutofit/>
          </a:bodyPr>
          <a:lstStyle/>
          <a:p>
            <a:pPr algn="ctr"/>
            <a:r>
              <a:rPr lang="en-US" altLang="zh-CN" sz="4000" kern="1200" dirty="0">
                <a:solidFill>
                  <a:schemeClr val="tx1"/>
                </a:solidFill>
                <a:effectLst/>
                <a:latin typeface="微软雅黑" panose="020B0503020204020204" pitchFamily="34" charset="-122"/>
                <a:ea typeface="微软雅黑" panose="020B0503020204020204" pitchFamily="34" charset="-122"/>
                <a:cs typeface="+mj-cs"/>
              </a:rPr>
              <a:t>2.4 </a:t>
            </a:r>
            <a:r>
              <a:rPr lang="zh-CN" altLang="zh-CN" sz="4000" kern="1200" dirty="0">
                <a:solidFill>
                  <a:schemeClr val="tx1"/>
                </a:solidFill>
                <a:effectLst/>
                <a:latin typeface="微软雅黑" panose="020B0503020204020204" pitchFamily="34" charset="-122"/>
                <a:ea typeface="微软雅黑" panose="020B0503020204020204" pitchFamily="34" charset="-122"/>
                <a:cs typeface="+mj-cs"/>
              </a:rPr>
              <a:t>装饰音及常用记号</a:t>
            </a:r>
          </a:p>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2.4.1</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装饰音</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装饰音主要有倚音、波音、回音、颤音和滑音等。</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倚音</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倚音分前倚音和后倚音两种。</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前倚音：附在主音符前面的小音符。要唱得轻而快。重音在后面的主音符上，其演唱</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奏</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时值一般算在主音的总时值内，有时也可占前一音的时值。</a:t>
            </a:r>
          </a:p>
          <a:p>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pic>
        <p:nvPicPr>
          <p:cNvPr id="3" name="图片 2">
            <a:extLst>
              <a:ext uri="{FF2B5EF4-FFF2-40B4-BE49-F238E27FC236}">
                <a16:creationId xmlns:a16="http://schemas.microsoft.com/office/drawing/2014/main" xmlns="" id="{AD42BC79-52F2-4121-93A0-D2F2B11F00CB}"/>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23620" y="4092977"/>
            <a:ext cx="5672380" cy="1506371"/>
          </a:xfrm>
          <a:prstGeom prst="rect">
            <a:avLst/>
          </a:prstGeom>
        </p:spPr>
      </p:pic>
      <p:pic>
        <p:nvPicPr>
          <p:cNvPr id="4" name="图片 3">
            <a:extLst>
              <a:ext uri="{FF2B5EF4-FFF2-40B4-BE49-F238E27FC236}">
                <a16:creationId xmlns:a16="http://schemas.microsoft.com/office/drawing/2014/main" xmlns="" id="{A9CEE6BF-A67C-463E-B5B4-69D6FC67AB0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776069" y="4234552"/>
            <a:ext cx="3897662" cy="1364796"/>
          </a:xfrm>
          <a:prstGeom prst="rect">
            <a:avLst/>
          </a:prstGeom>
        </p:spPr>
      </p:pic>
    </p:spTree>
    <p:extLst>
      <p:ext uri="{BB962C8B-B14F-4D97-AF65-F5344CB8AC3E}">
        <p14:creationId xmlns:p14="http://schemas.microsoft.com/office/powerpoint/2010/main" val="20847441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8AF9936-1E41-4673-8115-7DF494B7249F}"/>
              </a:ext>
            </a:extLst>
          </p:cNvPr>
          <p:cNvSpPr>
            <a:spLocks noGrp="1"/>
          </p:cNvSpPr>
          <p:nvPr>
            <p:ph type="title"/>
          </p:nvPr>
        </p:nvSpPr>
        <p:spPr/>
        <p:txBody>
          <a:bodyPr/>
          <a:lstStyle/>
          <a:p>
            <a:r>
              <a:rPr lang="en-US" altLang="zh-CN" b="1" dirty="0"/>
              <a:t>2.</a:t>
            </a:r>
            <a:r>
              <a:rPr lang="zh-CN" altLang="zh-CN" b="1" dirty="0"/>
              <a:t>波音</a:t>
            </a:r>
            <a:br>
              <a:rPr lang="zh-CN" altLang="zh-CN" b="1" dirty="0"/>
            </a:br>
            <a:r>
              <a:rPr lang="en-US" altLang="zh-CN" dirty="0"/>
              <a:t>       </a:t>
            </a:r>
            <a:r>
              <a:rPr lang="zh-CN" altLang="zh-CN" dirty="0"/>
              <a:t>波音分上波音和下波音两种。</a:t>
            </a:r>
            <a:br>
              <a:rPr lang="zh-CN" altLang="zh-CN" dirty="0"/>
            </a:br>
            <a:r>
              <a:rPr lang="en-US" altLang="zh-CN" dirty="0"/>
              <a:t>       </a:t>
            </a:r>
            <a:r>
              <a:rPr lang="zh-CN" altLang="zh-CN" dirty="0"/>
              <a:t>上波音：由主音向上方辅助音波动再迅速回到主音。</a:t>
            </a:r>
            <a:br>
              <a:rPr lang="zh-CN" altLang="zh-CN" dirty="0"/>
            </a:br>
            <a:r>
              <a:rPr lang="en-US" altLang="zh-CN" dirty="0"/>
              <a:t>       </a:t>
            </a:r>
            <a:r>
              <a:rPr lang="zh-CN" altLang="zh-CN" dirty="0"/>
              <a:t>下波音：由主音向下方辅助音快速波动再迅速回到主音。其次还有上复波音和下复波音。</a:t>
            </a:r>
            <a:endParaRPr lang="zh-CN" altLang="en-US" dirty="0"/>
          </a:p>
        </p:txBody>
      </p:sp>
      <p:pic>
        <p:nvPicPr>
          <p:cNvPr id="3" name="图片 2">
            <a:extLst>
              <a:ext uri="{FF2B5EF4-FFF2-40B4-BE49-F238E27FC236}">
                <a16:creationId xmlns:a16="http://schemas.microsoft.com/office/drawing/2014/main" xmlns="" id="{CEF8A6D2-A1D5-42D1-9095-1E04DA663F62}"/>
              </a:ext>
            </a:extLst>
          </p:cNvPr>
          <p:cNvPicPr>
            <a:picLocks noChangeAspect="1"/>
          </p:cNvPicPr>
          <p:nvPr/>
        </p:nvPicPr>
        <p:blipFill>
          <a:blip r:embed="rId2"/>
          <a:stretch>
            <a:fillRect/>
          </a:stretch>
        </p:blipFill>
        <p:spPr>
          <a:xfrm>
            <a:off x="1773829" y="2851123"/>
            <a:ext cx="8334375" cy="2333625"/>
          </a:xfrm>
          <a:prstGeom prst="rect">
            <a:avLst/>
          </a:prstGeom>
        </p:spPr>
      </p:pic>
    </p:spTree>
    <p:extLst>
      <p:ext uri="{BB962C8B-B14F-4D97-AF65-F5344CB8AC3E}">
        <p14:creationId xmlns:p14="http://schemas.microsoft.com/office/powerpoint/2010/main" val="187612860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A68DC37-FA77-4BDC-903A-390A9CB4A55A}"/>
              </a:ext>
            </a:extLst>
          </p:cNvPr>
          <p:cNvSpPr>
            <a:spLocks noGrp="1"/>
          </p:cNvSpPr>
          <p:nvPr>
            <p:ph type="title"/>
          </p:nvPr>
        </p:nvSpPr>
        <p:spPr/>
        <p:txBody>
          <a:bodyPr/>
          <a:lstStyle/>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回音</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回音是由四个或五个音组成的旋律音型。</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回音有顺回音和逆回音两种。由四个音组成的顺回音是从上方助音开始到主音再到下方助音，最后回到主音；由五个音组成的顺回音是从主音开始，后面与四个顺回音相同。逆回音与顺回音的方向相反。</a:t>
            </a:r>
          </a:p>
          <a:p>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pic>
        <p:nvPicPr>
          <p:cNvPr id="3" name="图片 2">
            <a:extLst>
              <a:ext uri="{FF2B5EF4-FFF2-40B4-BE49-F238E27FC236}">
                <a16:creationId xmlns:a16="http://schemas.microsoft.com/office/drawing/2014/main" xmlns="" id="{C972DC5B-71E9-4E6A-BBD9-8E7B46D2C9E6}"/>
              </a:ext>
            </a:extLst>
          </p:cNvPr>
          <p:cNvPicPr>
            <a:picLocks noChangeAspect="1"/>
          </p:cNvPicPr>
          <p:nvPr/>
        </p:nvPicPr>
        <p:blipFill>
          <a:blip r:embed="rId2"/>
          <a:stretch>
            <a:fillRect/>
          </a:stretch>
        </p:blipFill>
        <p:spPr>
          <a:xfrm>
            <a:off x="2073221" y="3372677"/>
            <a:ext cx="6743700" cy="2333625"/>
          </a:xfrm>
          <a:prstGeom prst="rect">
            <a:avLst/>
          </a:prstGeom>
        </p:spPr>
      </p:pic>
    </p:spTree>
    <p:extLst>
      <p:ext uri="{BB962C8B-B14F-4D97-AF65-F5344CB8AC3E}">
        <p14:creationId xmlns:p14="http://schemas.microsoft.com/office/powerpoint/2010/main" val="35724713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DA449A3-B348-496D-9B23-227628D591BE}"/>
              </a:ext>
            </a:extLst>
          </p:cNvPr>
          <p:cNvSpPr>
            <a:spLocks noGrp="1"/>
          </p:cNvSpPr>
          <p:nvPr>
            <p:ph type="title"/>
          </p:nvPr>
        </p:nvSpPr>
        <p:spPr/>
        <p:txBody>
          <a:bodyPr/>
          <a:lstStyle/>
          <a:p>
            <a:r>
              <a:rPr lang="en-US" altLang="zh-CN" b="1" dirty="0"/>
              <a:t>4.</a:t>
            </a:r>
            <a:r>
              <a:rPr lang="zh-CN" altLang="zh-CN" b="1" dirty="0"/>
              <a:t>颤音</a:t>
            </a:r>
            <a:br>
              <a:rPr lang="zh-CN" altLang="zh-CN" b="1" dirty="0"/>
            </a:br>
            <a:r>
              <a:rPr lang="en-US" altLang="zh-CN" dirty="0"/>
              <a:t>       </a:t>
            </a:r>
            <a:r>
              <a:rPr lang="zh-CN" altLang="zh-CN" dirty="0"/>
              <a:t>颤音是由主要音及其上方助音快速而均匀地交替而成的旋律音型，用记号“</a:t>
            </a:r>
            <a:r>
              <a:rPr lang="en-US" altLang="zh-CN" dirty="0"/>
              <a:t>     </a:t>
            </a:r>
            <a:r>
              <a:rPr lang="zh-CN" altLang="zh-CN" dirty="0"/>
              <a:t>”或“</a:t>
            </a:r>
            <a:r>
              <a:rPr lang="en-US" altLang="zh-CN" dirty="0"/>
              <a:t>          </a:t>
            </a:r>
            <a:r>
              <a:rPr lang="zh-CN" altLang="zh-CN" dirty="0"/>
              <a:t>”来标记，写在音的上方。</a:t>
            </a:r>
            <a:br>
              <a:rPr lang="zh-CN" altLang="zh-CN" dirty="0"/>
            </a:br>
            <a:endParaRPr lang="zh-CN" altLang="en-US" dirty="0"/>
          </a:p>
        </p:txBody>
      </p:sp>
      <p:pic>
        <p:nvPicPr>
          <p:cNvPr id="3" name="图片 2">
            <a:extLst>
              <a:ext uri="{FF2B5EF4-FFF2-40B4-BE49-F238E27FC236}">
                <a16:creationId xmlns:a16="http://schemas.microsoft.com/office/drawing/2014/main" xmlns="" id="{40525E56-EBAA-4A2D-82C8-EF928904BBAB}"/>
              </a:ext>
            </a:extLst>
          </p:cNvPr>
          <p:cNvPicPr>
            <a:picLocks noChangeAspect="1"/>
          </p:cNvPicPr>
          <p:nvPr/>
        </p:nvPicPr>
        <p:blipFill>
          <a:blip r:embed="rId2"/>
          <a:stretch>
            <a:fillRect/>
          </a:stretch>
        </p:blipFill>
        <p:spPr>
          <a:xfrm>
            <a:off x="9893244" y="1154461"/>
            <a:ext cx="247650" cy="209550"/>
          </a:xfrm>
          <a:prstGeom prst="rect">
            <a:avLst/>
          </a:prstGeom>
        </p:spPr>
      </p:pic>
      <p:pic>
        <p:nvPicPr>
          <p:cNvPr id="4" name="图片 3">
            <a:extLst>
              <a:ext uri="{FF2B5EF4-FFF2-40B4-BE49-F238E27FC236}">
                <a16:creationId xmlns:a16="http://schemas.microsoft.com/office/drawing/2014/main" xmlns="" id="{465389BE-BE20-4649-8756-049465DB9664}"/>
              </a:ext>
            </a:extLst>
          </p:cNvPr>
          <p:cNvPicPr>
            <a:picLocks noChangeAspect="1"/>
          </p:cNvPicPr>
          <p:nvPr/>
        </p:nvPicPr>
        <p:blipFill>
          <a:blip r:embed="rId3"/>
          <a:stretch>
            <a:fillRect/>
          </a:stretch>
        </p:blipFill>
        <p:spPr>
          <a:xfrm>
            <a:off x="1256086" y="1441345"/>
            <a:ext cx="504825" cy="318441"/>
          </a:xfrm>
          <a:prstGeom prst="rect">
            <a:avLst/>
          </a:prstGeom>
        </p:spPr>
      </p:pic>
      <p:pic>
        <p:nvPicPr>
          <p:cNvPr id="5" name="图片 4">
            <a:extLst>
              <a:ext uri="{FF2B5EF4-FFF2-40B4-BE49-F238E27FC236}">
                <a16:creationId xmlns:a16="http://schemas.microsoft.com/office/drawing/2014/main" xmlns="" id="{F23C48B6-669C-46A9-B3F5-DC84F3F47CC2}"/>
              </a:ext>
            </a:extLst>
          </p:cNvPr>
          <p:cNvPicPr>
            <a:picLocks noChangeAspect="1"/>
          </p:cNvPicPr>
          <p:nvPr/>
        </p:nvPicPr>
        <p:blipFill>
          <a:blip r:embed="rId4"/>
          <a:stretch>
            <a:fillRect/>
          </a:stretch>
        </p:blipFill>
        <p:spPr>
          <a:xfrm>
            <a:off x="4220463" y="2025208"/>
            <a:ext cx="5114925" cy="1000125"/>
          </a:xfrm>
          <a:prstGeom prst="rect">
            <a:avLst/>
          </a:prstGeom>
        </p:spPr>
      </p:pic>
      <p:pic>
        <p:nvPicPr>
          <p:cNvPr id="6" name="图片 5">
            <a:extLst>
              <a:ext uri="{FF2B5EF4-FFF2-40B4-BE49-F238E27FC236}">
                <a16:creationId xmlns:a16="http://schemas.microsoft.com/office/drawing/2014/main" xmlns="" id="{384815AE-D156-485D-ACCA-B2F9F50CE06E}"/>
              </a:ext>
            </a:extLst>
          </p:cNvPr>
          <p:cNvPicPr>
            <a:picLocks noChangeAspect="1"/>
          </p:cNvPicPr>
          <p:nvPr/>
        </p:nvPicPr>
        <p:blipFill>
          <a:blip r:embed="rId5"/>
          <a:stretch>
            <a:fillRect/>
          </a:stretch>
        </p:blipFill>
        <p:spPr>
          <a:xfrm>
            <a:off x="4214974" y="3168701"/>
            <a:ext cx="5086350" cy="1123950"/>
          </a:xfrm>
          <a:prstGeom prst="rect">
            <a:avLst/>
          </a:prstGeom>
        </p:spPr>
      </p:pic>
      <p:pic>
        <p:nvPicPr>
          <p:cNvPr id="7" name="图片 6">
            <a:extLst>
              <a:ext uri="{FF2B5EF4-FFF2-40B4-BE49-F238E27FC236}">
                <a16:creationId xmlns:a16="http://schemas.microsoft.com/office/drawing/2014/main" xmlns="" id="{2FD3FF1A-3CC8-4989-83F5-745B851EEF45}"/>
              </a:ext>
            </a:extLst>
          </p:cNvPr>
          <p:cNvPicPr>
            <a:picLocks noChangeAspect="1"/>
          </p:cNvPicPr>
          <p:nvPr/>
        </p:nvPicPr>
        <p:blipFill>
          <a:blip r:embed="rId6"/>
          <a:stretch>
            <a:fillRect/>
          </a:stretch>
        </p:blipFill>
        <p:spPr>
          <a:xfrm>
            <a:off x="4391913" y="4869345"/>
            <a:ext cx="4943475" cy="1200150"/>
          </a:xfrm>
          <a:prstGeom prst="rect">
            <a:avLst/>
          </a:prstGeom>
        </p:spPr>
      </p:pic>
      <p:sp>
        <p:nvSpPr>
          <p:cNvPr id="8" name="文本框 7">
            <a:extLst>
              <a:ext uri="{FF2B5EF4-FFF2-40B4-BE49-F238E27FC236}">
                <a16:creationId xmlns:a16="http://schemas.microsoft.com/office/drawing/2014/main" xmlns="" id="{B1640BB1-42AB-4B13-9061-F672AE8417F4}"/>
              </a:ext>
            </a:extLst>
          </p:cNvPr>
          <p:cNvSpPr txBox="1"/>
          <p:nvPr/>
        </p:nvSpPr>
        <p:spPr>
          <a:xfrm>
            <a:off x="996118" y="2325216"/>
            <a:ext cx="1529586" cy="400110"/>
          </a:xfrm>
          <a:prstGeom prst="rect">
            <a:avLst/>
          </a:prstGeom>
          <a:solidFill>
            <a:srgbClr val="FFD966"/>
          </a:solidFill>
        </p:spPr>
        <p:txBody>
          <a:bodyPr wrap="none" rtlCol="0">
            <a:spAutoFit/>
          </a:bodyPr>
          <a:lstStyle/>
          <a:p>
            <a:r>
              <a:rPr lang="zh-CN" altLang="en-US" sz="2000" dirty="0">
                <a:latin typeface="微软雅黑" panose="020B0503020204020204" pitchFamily="34" charset="-122"/>
                <a:ea typeface="微软雅黑" panose="020B0503020204020204" pitchFamily="34" charset="-122"/>
              </a:rPr>
              <a:t>由本音开始</a:t>
            </a:r>
            <a:r>
              <a:rPr lang="en-US" altLang="zh-CN" sz="2000" dirty="0">
                <a:latin typeface="微软雅黑" panose="020B0503020204020204" pitchFamily="34" charset="-122"/>
                <a:ea typeface="微软雅黑" panose="020B0503020204020204" pitchFamily="34" charset="-122"/>
              </a:rPr>
              <a:t>:</a:t>
            </a:r>
          </a:p>
        </p:txBody>
      </p:sp>
      <p:sp>
        <p:nvSpPr>
          <p:cNvPr id="9" name="文本框 8">
            <a:extLst>
              <a:ext uri="{FF2B5EF4-FFF2-40B4-BE49-F238E27FC236}">
                <a16:creationId xmlns:a16="http://schemas.microsoft.com/office/drawing/2014/main" xmlns="" id="{968E4E55-337B-4CCE-B34A-25F7126A848B}"/>
              </a:ext>
            </a:extLst>
          </p:cNvPr>
          <p:cNvSpPr txBox="1"/>
          <p:nvPr/>
        </p:nvSpPr>
        <p:spPr>
          <a:xfrm>
            <a:off x="996118" y="3668560"/>
            <a:ext cx="2299027" cy="400110"/>
          </a:xfrm>
          <a:prstGeom prst="rect">
            <a:avLst/>
          </a:prstGeom>
          <a:solidFill>
            <a:schemeClr val="accent1">
              <a:lumMod val="40000"/>
              <a:lumOff val="60000"/>
            </a:schemeClr>
          </a:solidFill>
        </p:spPr>
        <p:txBody>
          <a:bodyPr wrap="none" rtlCol="0">
            <a:spAutoFit/>
          </a:bodyPr>
          <a:lstStyle/>
          <a:p>
            <a:r>
              <a:rPr lang="zh-CN" altLang="en-US" sz="2000" dirty="0">
                <a:latin typeface="微软雅黑" panose="020B0503020204020204" pitchFamily="34" charset="-122"/>
                <a:ea typeface="微软雅黑" panose="020B0503020204020204" pitchFamily="34" charset="-122"/>
              </a:rPr>
              <a:t>由上方二度音开始</a:t>
            </a:r>
            <a:r>
              <a:rPr lang="en-US" altLang="zh-CN" sz="2000" dirty="0">
                <a:latin typeface="微软雅黑" panose="020B0503020204020204" pitchFamily="34" charset="-122"/>
                <a:ea typeface="微软雅黑" panose="020B0503020204020204" pitchFamily="34" charset="-122"/>
              </a:rPr>
              <a:t>:</a:t>
            </a:r>
          </a:p>
        </p:txBody>
      </p:sp>
      <p:sp>
        <p:nvSpPr>
          <p:cNvPr id="10" name="文本框 9">
            <a:extLst>
              <a:ext uri="{FF2B5EF4-FFF2-40B4-BE49-F238E27FC236}">
                <a16:creationId xmlns:a16="http://schemas.microsoft.com/office/drawing/2014/main" xmlns="" id="{0915147F-22E7-409F-A0FB-9FAB8D8FEF1D}"/>
              </a:ext>
            </a:extLst>
          </p:cNvPr>
          <p:cNvSpPr txBox="1"/>
          <p:nvPr/>
        </p:nvSpPr>
        <p:spPr>
          <a:xfrm>
            <a:off x="996117" y="5216600"/>
            <a:ext cx="2299027" cy="400110"/>
          </a:xfrm>
          <a:prstGeom prst="rect">
            <a:avLst/>
          </a:prstGeom>
          <a:solidFill>
            <a:schemeClr val="accent6">
              <a:lumMod val="40000"/>
              <a:lumOff val="60000"/>
            </a:schemeClr>
          </a:solidFill>
        </p:spPr>
        <p:txBody>
          <a:bodyPr wrap="none" rtlCol="0">
            <a:spAutoFit/>
          </a:bodyPr>
          <a:lstStyle/>
          <a:p>
            <a:r>
              <a:rPr lang="zh-CN" altLang="en-US" sz="2000" dirty="0">
                <a:latin typeface="微软雅黑" panose="020B0503020204020204" pitchFamily="34" charset="-122"/>
                <a:ea typeface="微软雅黑" panose="020B0503020204020204" pitchFamily="34" charset="-122"/>
              </a:rPr>
              <a:t>由下方二度音开始</a:t>
            </a:r>
            <a:r>
              <a:rPr lang="en-US" altLang="zh-CN" sz="2000" dirty="0">
                <a:latin typeface="微软雅黑" panose="020B0503020204020204" pitchFamily="34" charset="-122"/>
                <a:ea typeface="微软雅黑" panose="020B0503020204020204" pitchFamily="34" charset="-122"/>
              </a:rPr>
              <a:t>:</a:t>
            </a:r>
          </a:p>
        </p:txBody>
      </p:sp>
    </p:spTree>
    <p:extLst>
      <p:ext uri="{BB962C8B-B14F-4D97-AF65-F5344CB8AC3E}">
        <p14:creationId xmlns:p14="http://schemas.microsoft.com/office/powerpoint/2010/main" val="189109882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E1D6CF7-988C-4AEB-B60F-0FA57B3D5F15}"/>
              </a:ext>
            </a:extLst>
          </p:cNvPr>
          <p:cNvSpPr>
            <a:spLocks noGrp="1"/>
          </p:cNvSpPr>
          <p:nvPr>
            <p:ph type="title"/>
          </p:nvPr>
        </p:nvSpPr>
        <p:spPr/>
        <p:txBody>
          <a:bodyPr/>
          <a:lstStyle/>
          <a:p>
            <a:r>
              <a:rPr lang="en-US" altLang="zh-CN" b="1" dirty="0"/>
              <a:t>5.</a:t>
            </a:r>
            <a:r>
              <a:rPr lang="zh-CN" altLang="zh-CN" b="1" dirty="0"/>
              <a:t>滑音</a:t>
            </a:r>
            <a:br>
              <a:rPr lang="zh-CN" altLang="zh-CN" b="1" dirty="0"/>
            </a:br>
            <a:r>
              <a:rPr lang="en-US" altLang="zh-CN" dirty="0"/>
              <a:t>       </a:t>
            </a:r>
            <a:r>
              <a:rPr lang="zh-CN" altLang="zh-CN" dirty="0"/>
              <a:t>滑音分上滑音和下滑音两种，表示从主要音向上或向下滑向另一音。</a:t>
            </a:r>
            <a:endParaRPr lang="zh-CN" altLang="en-US" dirty="0"/>
          </a:p>
        </p:txBody>
      </p:sp>
      <p:pic>
        <p:nvPicPr>
          <p:cNvPr id="3" name="图片 2">
            <a:extLst>
              <a:ext uri="{FF2B5EF4-FFF2-40B4-BE49-F238E27FC236}">
                <a16:creationId xmlns:a16="http://schemas.microsoft.com/office/drawing/2014/main" xmlns="" id="{0C2A2A61-646B-4BD8-9618-048C020CE764}"/>
              </a:ext>
            </a:extLst>
          </p:cNvPr>
          <p:cNvPicPr>
            <a:picLocks noChangeAspect="1"/>
          </p:cNvPicPr>
          <p:nvPr/>
        </p:nvPicPr>
        <p:blipFill>
          <a:blip r:embed="rId2"/>
          <a:stretch>
            <a:fillRect/>
          </a:stretch>
        </p:blipFill>
        <p:spPr>
          <a:xfrm>
            <a:off x="2514438" y="1925019"/>
            <a:ext cx="5086350" cy="838200"/>
          </a:xfrm>
          <a:prstGeom prst="rect">
            <a:avLst/>
          </a:prstGeom>
        </p:spPr>
      </p:pic>
      <p:pic>
        <p:nvPicPr>
          <p:cNvPr id="4" name="图片 3">
            <a:extLst>
              <a:ext uri="{FF2B5EF4-FFF2-40B4-BE49-F238E27FC236}">
                <a16:creationId xmlns:a16="http://schemas.microsoft.com/office/drawing/2014/main" xmlns="" id="{F2B894BA-E8F0-4C9F-879F-FAD8C89AFC28}"/>
              </a:ext>
            </a:extLst>
          </p:cNvPr>
          <p:cNvPicPr>
            <a:picLocks noChangeAspect="1"/>
          </p:cNvPicPr>
          <p:nvPr/>
        </p:nvPicPr>
        <p:blipFill>
          <a:blip r:embed="rId3"/>
          <a:stretch>
            <a:fillRect/>
          </a:stretch>
        </p:blipFill>
        <p:spPr>
          <a:xfrm>
            <a:off x="2669582" y="3372677"/>
            <a:ext cx="4905375" cy="923925"/>
          </a:xfrm>
          <a:prstGeom prst="rect">
            <a:avLst/>
          </a:prstGeom>
        </p:spPr>
      </p:pic>
    </p:spTree>
    <p:extLst>
      <p:ext uri="{BB962C8B-B14F-4D97-AF65-F5344CB8AC3E}">
        <p14:creationId xmlns:p14="http://schemas.microsoft.com/office/powerpoint/2010/main" val="317321980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B8245D5-E4B7-4BEA-95A7-75AAD4B7E723}"/>
              </a:ext>
            </a:extLst>
          </p:cNvPr>
          <p:cNvSpPr>
            <a:spLocks noGrp="1"/>
          </p:cNvSpPr>
          <p:nvPr>
            <p:ph type="title"/>
          </p:nvPr>
        </p:nvSpPr>
        <p:spPr>
          <a:xfrm>
            <a:off x="838200" y="675860"/>
            <a:ext cx="10515600" cy="5652369"/>
          </a:xfrm>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2.4.2</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常用记号</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反复记号</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乐曲中某一旋律音型重复时，用斜线表示，斜线的数目与音符的符尾数目相同。</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乐曲中一次或多次重复某一小节时，用记号或表示。若该记号在两小节之间的小节线上，则表示前面两小节的旋律再重复一次。</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乐曲中较大的重复，用记号表示。若从乐曲开头反复，则可省去前面的记号。《在那遥远的地方》</a:t>
            </a:r>
            <a:r>
              <a:rPr lang="en-US" altLang="zh-CN" dirty="0"/>
              <a:t/>
            </a:r>
            <a:br>
              <a:rPr lang="en-US" altLang="zh-CN" dirty="0"/>
            </a:br>
            <a:r>
              <a:rPr lang="en-US" altLang="zh-CN" dirty="0"/>
              <a:t>       (4)</a:t>
            </a:r>
            <a:r>
              <a:rPr lang="zh-CN" altLang="zh-CN" dirty="0"/>
              <a:t>乐曲反复时结尾不同，可用反复跳越记号：。第一次唱，第二次略去唱。台湾民歌</a:t>
            </a:r>
            <a:br>
              <a:rPr lang="zh-CN" altLang="zh-CN" dirty="0"/>
            </a:br>
            <a:r>
              <a:rPr lang="en-US" altLang="zh-CN" dirty="0"/>
              <a:t>       (5)</a:t>
            </a:r>
            <a:r>
              <a:rPr lang="zh-CN" altLang="zh-CN" dirty="0"/>
              <a:t>当乐曲由三部分组成，而第三部分是第一部分的重复，可在第二部分结尾处写上</a:t>
            </a:r>
            <a:r>
              <a:rPr lang="en-US" altLang="zh-CN" dirty="0"/>
              <a:t>(</a:t>
            </a:r>
            <a:r>
              <a:rPr lang="zh-CN" altLang="zh-CN" dirty="0"/>
              <a:t>从头反复</a:t>
            </a:r>
            <a:r>
              <a:rPr lang="en-US" altLang="zh-CN" dirty="0"/>
              <a:t>)</a:t>
            </a:r>
            <a:r>
              <a:rPr lang="zh-CN" altLang="zh-CN" dirty="0"/>
              <a:t>，并在第一部分结束处记有</a:t>
            </a:r>
            <a:r>
              <a:rPr lang="en-US" altLang="zh-CN" dirty="0"/>
              <a:t>Fine</a:t>
            </a:r>
            <a:r>
              <a:rPr lang="zh-CN" altLang="zh-CN" dirty="0"/>
              <a:t>或‖，表示乐曲在此结束。假如不是从头重复，那么在开始重复处记有记号，在第二部分结束处记以</a:t>
            </a:r>
            <a:r>
              <a:rPr lang="en-US" altLang="zh-CN" dirty="0"/>
              <a:t>(</a:t>
            </a:r>
            <a:r>
              <a:rPr lang="zh-CN" altLang="zh-CN" dirty="0"/>
              <a:t>从处反复</a:t>
            </a:r>
            <a:r>
              <a:rPr lang="en-US" altLang="zh-CN" dirty="0"/>
              <a:t>)</a:t>
            </a:r>
            <a:r>
              <a:rPr lang="zh-CN" altLang="zh-CN" dirty="0"/>
              <a:t>。</a:t>
            </a:r>
            <a:br>
              <a:rPr lang="zh-CN" altLang="zh-CN" dirty="0"/>
            </a:br>
            <a:r>
              <a:rPr lang="en-US" altLang="zh-CN" dirty="0"/>
              <a:t>       (6)</a:t>
            </a:r>
            <a:r>
              <a:rPr lang="zh-CN" altLang="zh-CN" dirty="0"/>
              <a:t>震音记号：用斜线记在两个音或两个和弦之间，表示两个音或和弦要迅速均匀地交替。斜线的数目和符尾的数目相同。震音记号也使用于一个音或一个和弦。</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spTree>
    <p:extLst>
      <p:ext uri="{BB962C8B-B14F-4D97-AF65-F5344CB8AC3E}">
        <p14:creationId xmlns:p14="http://schemas.microsoft.com/office/powerpoint/2010/main" val="204056712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1CA7EB8-1707-4A7F-8F79-2ABEB6B01EDD}"/>
              </a:ext>
            </a:extLst>
          </p:cNvPr>
          <p:cNvSpPr>
            <a:spLocks noGrp="1"/>
          </p:cNvSpPr>
          <p:nvPr>
            <p:ph type="title"/>
          </p:nvPr>
        </p:nvSpPr>
        <p:spPr/>
        <p:txBody>
          <a:bodyPr>
            <a:normAutofit/>
          </a:bodyPr>
          <a:lstStyle/>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移动八度记号</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用记在五线谱的上面表示虚线内的音移高八度，用记在五线谱的下面表示虚线内的音移低八度。</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重复八度记号</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用记号在音符的上方或下方表示该音要高八度或低八度重复。假如连续较多的音要重复八度，则用</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con</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—记在音的上面或下面，表示虚线内的音要高八度或低八度重复。</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长休止符</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在五线谱的第三线上记以长休止符，并写出所要休止的小节数。如：表示要休止十二个小节。</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5.</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换气记号</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换气记号用“</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V</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”表示，换气记号表示此处是音乐的呼吸，要换口气再往下唱</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奏</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。换气所需要的时间从记号前的音符中拨出。</a:t>
            </a:r>
          </a:p>
          <a:p>
            <a:endParaRPr lang="zh-CN" altLang="en-US" dirty="0"/>
          </a:p>
        </p:txBody>
      </p:sp>
    </p:spTree>
    <p:extLst>
      <p:ext uri="{BB962C8B-B14F-4D97-AF65-F5344CB8AC3E}">
        <p14:creationId xmlns:p14="http://schemas.microsoft.com/office/powerpoint/2010/main" val="398047819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3BDEC55-569D-4FA2-B6DE-AB4AD81B1369}"/>
              </a:ext>
            </a:extLst>
          </p:cNvPr>
          <p:cNvSpPr>
            <a:spLocks noGrp="1"/>
          </p:cNvSpPr>
          <p:nvPr>
            <p:ph type="title"/>
          </p:nvPr>
        </p:nvSpPr>
        <p:spPr/>
        <p:txBody>
          <a:bodyPr>
            <a:normAutofit/>
          </a:bodyPr>
          <a:lstStyle/>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6.</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连线记号</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连线记号用“</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”表示。它有连音线和圆润线两种意义。</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连音线：两个同音高的音用弧线连在一起，只唱一次，而时值要唱这些音的总和。</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圆润线：两个或两个以上不同音高的音，用弧线连在一起，连线内的音要唱</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奏</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得连贯、圆润。在歌曲中表示一字唱多音。</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7.</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断音记号</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断音有三种。圆点“·”的唱</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奏</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的时值，“</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”的唱</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奏</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的时值，“</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”的唱</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奏</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的时值。</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①记法唱法</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②记法奏法</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③记法奏法</a:t>
            </a:r>
            <a:endParaRPr lang="zh-CN" altLang="en-US" dirty="0"/>
          </a:p>
        </p:txBody>
      </p:sp>
      <p:sp>
        <p:nvSpPr>
          <p:cNvPr id="3" name="任意多边形: 形状 2">
            <a:extLst>
              <a:ext uri="{FF2B5EF4-FFF2-40B4-BE49-F238E27FC236}">
                <a16:creationId xmlns:a16="http://schemas.microsoft.com/office/drawing/2014/main" xmlns="" id="{45C7F5D6-BDC4-4AE3-A4EA-6A4CB2BC53E3}"/>
              </a:ext>
            </a:extLst>
          </p:cNvPr>
          <p:cNvSpPr/>
          <p:nvPr/>
        </p:nvSpPr>
        <p:spPr>
          <a:xfrm>
            <a:off x="3006670" y="1115878"/>
            <a:ext cx="371960" cy="139485"/>
          </a:xfrm>
          <a:custGeom>
            <a:avLst/>
            <a:gdLst>
              <a:gd name="connsiteX0" fmla="*/ 0 w 371960"/>
              <a:gd name="connsiteY0" fmla="*/ 139485 h 139485"/>
              <a:gd name="connsiteX1" fmla="*/ 232475 w 371960"/>
              <a:gd name="connsiteY1" fmla="*/ 0 h 139485"/>
              <a:gd name="connsiteX2" fmla="*/ 371960 w 371960"/>
              <a:gd name="connsiteY2" fmla="*/ 139485 h 139485"/>
              <a:gd name="connsiteX3" fmla="*/ 371960 w 371960"/>
              <a:gd name="connsiteY3" fmla="*/ 139485 h 139485"/>
            </a:gdLst>
            <a:ahLst/>
            <a:cxnLst>
              <a:cxn ang="0">
                <a:pos x="connsiteX0" y="connsiteY0"/>
              </a:cxn>
              <a:cxn ang="0">
                <a:pos x="connsiteX1" y="connsiteY1"/>
              </a:cxn>
              <a:cxn ang="0">
                <a:pos x="connsiteX2" y="connsiteY2"/>
              </a:cxn>
              <a:cxn ang="0">
                <a:pos x="connsiteX3" y="connsiteY3"/>
              </a:cxn>
            </a:cxnLst>
            <a:rect l="l" t="t" r="r" b="b"/>
            <a:pathLst>
              <a:path w="371960" h="139485">
                <a:moveTo>
                  <a:pt x="0" y="139485"/>
                </a:moveTo>
                <a:cubicBezTo>
                  <a:pt x="85241" y="69742"/>
                  <a:pt x="170482" y="0"/>
                  <a:pt x="232475" y="0"/>
                </a:cubicBezTo>
                <a:cubicBezTo>
                  <a:pt x="294468" y="0"/>
                  <a:pt x="371960" y="139485"/>
                  <a:pt x="371960" y="139485"/>
                </a:cubicBezTo>
                <a:lnTo>
                  <a:pt x="371960" y="139485"/>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a:extLst>
              <a:ext uri="{FF2B5EF4-FFF2-40B4-BE49-F238E27FC236}">
                <a16:creationId xmlns:a16="http://schemas.microsoft.com/office/drawing/2014/main" xmlns="" id="{C0411A58-F722-4263-96C7-646111DA5E90}"/>
              </a:ext>
            </a:extLst>
          </p:cNvPr>
          <p:cNvSpPr/>
          <p:nvPr/>
        </p:nvSpPr>
        <p:spPr>
          <a:xfrm flipV="1">
            <a:off x="6741763" y="2991174"/>
            <a:ext cx="123986" cy="108489"/>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a:extLst>
              <a:ext uri="{FF2B5EF4-FFF2-40B4-BE49-F238E27FC236}">
                <a16:creationId xmlns:a16="http://schemas.microsoft.com/office/drawing/2014/main" xmlns="" id="{4553CBD5-41C7-48B2-84ED-4AB318474FB5}"/>
              </a:ext>
            </a:extLst>
          </p:cNvPr>
          <p:cNvGrpSpPr/>
          <p:nvPr/>
        </p:nvGrpSpPr>
        <p:grpSpPr>
          <a:xfrm>
            <a:off x="9945215" y="2942092"/>
            <a:ext cx="890827" cy="361130"/>
            <a:chOff x="9945215" y="2942092"/>
            <a:chExt cx="890827" cy="361130"/>
          </a:xfrm>
        </p:grpSpPr>
        <p:sp>
          <p:nvSpPr>
            <p:cNvPr id="5" name="任意多边形: 形状 4">
              <a:extLst>
                <a:ext uri="{FF2B5EF4-FFF2-40B4-BE49-F238E27FC236}">
                  <a16:creationId xmlns:a16="http://schemas.microsoft.com/office/drawing/2014/main" xmlns="" id="{25250E3E-446A-4734-830A-1EC5E2C45590}"/>
                </a:ext>
              </a:extLst>
            </p:cNvPr>
            <p:cNvSpPr/>
            <p:nvPr/>
          </p:nvSpPr>
          <p:spPr>
            <a:xfrm rot="20788001">
              <a:off x="9947330" y="2942092"/>
              <a:ext cx="762001" cy="108489"/>
            </a:xfrm>
            <a:custGeom>
              <a:avLst/>
              <a:gdLst>
                <a:gd name="connsiteX0" fmla="*/ 0 w 371960"/>
                <a:gd name="connsiteY0" fmla="*/ 139485 h 139485"/>
                <a:gd name="connsiteX1" fmla="*/ 232475 w 371960"/>
                <a:gd name="connsiteY1" fmla="*/ 0 h 139485"/>
                <a:gd name="connsiteX2" fmla="*/ 371960 w 371960"/>
                <a:gd name="connsiteY2" fmla="*/ 139485 h 139485"/>
                <a:gd name="connsiteX3" fmla="*/ 371960 w 371960"/>
                <a:gd name="connsiteY3" fmla="*/ 139485 h 139485"/>
              </a:gdLst>
              <a:ahLst/>
              <a:cxnLst>
                <a:cxn ang="0">
                  <a:pos x="connsiteX0" y="connsiteY0"/>
                </a:cxn>
                <a:cxn ang="0">
                  <a:pos x="connsiteX1" y="connsiteY1"/>
                </a:cxn>
                <a:cxn ang="0">
                  <a:pos x="connsiteX2" y="connsiteY2"/>
                </a:cxn>
                <a:cxn ang="0">
                  <a:pos x="connsiteX3" y="connsiteY3"/>
                </a:cxn>
              </a:cxnLst>
              <a:rect l="l" t="t" r="r" b="b"/>
              <a:pathLst>
                <a:path w="371960" h="139485">
                  <a:moveTo>
                    <a:pt x="0" y="139485"/>
                  </a:moveTo>
                  <a:cubicBezTo>
                    <a:pt x="85241" y="69742"/>
                    <a:pt x="170482" y="0"/>
                    <a:pt x="232475" y="0"/>
                  </a:cubicBezTo>
                  <a:cubicBezTo>
                    <a:pt x="294468" y="0"/>
                    <a:pt x="371960" y="139485"/>
                    <a:pt x="371960" y="139485"/>
                  </a:cubicBezTo>
                  <a:lnTo>
                    <a:pt x="371960" y="139485"/>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a:extLst>
                <a:ext uri="{FF2B5EF4-FFF2-40B4-BE49-F238E27FC236}">
                  <a16:creationId xmlns:a16="http://schemas.microsoft.com/office/drawing/2014/main" xmlns="" id="{DD0329BC-5AE5-4346-A06E-52072488C6D1}"/>
                </a:ext>
              </a:extLst>
            </p:cNvPr>
            <p:cNvSpPr/>
            <p:nvPr/>
          </p:nvSpPr>
          <p:spPr>
            <a:xfrm>
              <a:off x="9945215" y="3231222"/>
              <a:ext cx="72000" cy="72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C0068E6-526E-4AA5-BBF8-C1B03431F43A}"/>
                </a:ext>
              </a:extLst>
            </p:cNvPr>
            <p:cNvSpPr/>
            <p:nvPr/>
          </p:nvSpPr>
          <p:spPr>
            <a:xfrm>
              <a:off x="10361087" y="3166650"/>
              <a:ext cx="72000" cy="72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a:extLst>
                <a:ext uri="{FF2B5EF4-FFF2-40B4-BE49-F238E27FC236}">
                  <a16:creationId xmlns:a16="http://schemas.microsoft.com/office/drawing/2014/main" xmlns="" id="{59832855-3594-4F76-8785-3EDA937A485B}"/>
                </a:ext>
              </a:extLst>
            </p:cNvPr>
            <p:cNvSpPr/>
            <p:nvPr/>
          </p:nvSpPr>
          <p:spPr>
            <a:xfrm>
              <a:off x="10764042" y="3073659"/>
              <a:ext cx="72000" cy="72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76050001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319BFDA-9883-4CF4-9396-BBA9F42325A4}"/>
              </a:ext>
            </a:extLst>
          </p:cNvPr>
          <p:cNvSpPr>
            <a:spLocks noGrp="1"/>
          </p:cNvSpPr>
          <p:nvPr>
            <p:ph type="title"/>
          </p:nvPr>
        </p:nvSpPr>
        <p:spPr>
          <a:xfrm>
            <a:off x="838200" y="732182"/>
            <a:ext cx="10515600" cy="5393635"/>
          </a:xfrm>
        </p:spPr>
        <p:txBody>
          <a:bodyPr>
            <a:normAutofit/>
          </a:bodyPr>
          <a:lstStyle/>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8.</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保持记号</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保持记号用“</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”表示，表示在演唱</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奏</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该记号下的音时要保持足够的时值和一定的音量。</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9.</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自由延长记号</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自由延长记号用“</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”表示。当音符或休止符上标有此记号时，可根据需要自由延长。当小节线上标有此记号时，表示两小节之间有片刻停顿。当此记号出现在复纵线上时，表示反复后的终止。</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10.</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琶音记号</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把和弦中各音由下而上快速分散、流畅地弹奏出来叫作琶音奏法，用垂直的曲线记在和弦之前，如</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
            </a:r>
            <a:b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b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力度记号</a:t>
            </a:r>
          </a:p>
          <a:p>
            <a:endParaRPr lang="zh-CN" altLang="en-US" dirty="0"/>
          </a:p>
        </p:txBody>
      </p:sp>
      <p:pic>
        <p:nvPicPr>
          <p:cNvPr id="3" name="图片 2">
            <a:extLst>
              <a:ext uri="{FF2B5EF4-FFF2-40B4-BE49-F238E27FC236}">
                <a16:creationId xmlns:a16="http://schemas.microsoft.com/office/drawing/2014/main" xmlns="" id="{02376D11-BA60-4300-95AD-0E107FE3C369}"/>
              </a:ext>
            </a:extLst>
          </p:cNvPr>
          <p:cNvPicPr>
            <a:picLocks noChangeAspect="1"/>
          </p:cNvPicPr>
          <p:nvPr/>
        </p:nvPicPr>
        <p:blipFill>
          <a:blip r:embed="rId2"/>
          <a:stretch>
            <a:fillRect/>
          </a:stretch>
        </p:blipFill>
        <p:spPr>
          <a:xfrm>
            <a:off x="1387902" y="4955991"/>
            <a:ext cx="8750171" cy="689116"/>
          </a:xfrm>
          <a:prstGeom prst="rect">
            <a:avLst/>
          </a:prstGeom>
        </p:spPr>
      </p:pic>
      <p:grpSp>
        <p:nvGrpSpPr>
          <p:cNvPr id="6" name="组合 5">
            <a:extLst>
              <a:ext uri="{FF2B5EF4-FFF2-40B4-BE49-F238E27FC236}">
                <a16:creationId xmlns:a16="http://schemas.microsoft.com/office/drawing/2014/main" xmlns="" id="{82079339-3C15-4541-8957-17943977EF01}"/>
              </a:ext>
            </a:extLst>
          </p:cNvPr>
          <p:cNvGrpSpPr/>
          <p:nvPr/>
        </p:nvGrpSpPr>
        <p:grpSpPr>
          <a:xfrm>
            <a:off x="3452813" y="1983785"/>
            <a:ext cx="514753" cy="240303"/>
            <a:chOff x="3642101" y="1844061"/>
            <a:chExt cx="216976" cy="186217"/>
          </a:xfrm>
        </p:grpSpPr>
        <p:sp>
          <p:nvSpPr>
            <p:cNvPr id="4" name="任意多边形: 形状 3">
              <a:extLst>
                <a:ext uri="{FF2B5EF4-FFF2-40B4-BE49-F238E27FC236}">
                  <a16:creationId xmlns:a16="http://schemas.microsoft.com/office/drawing/2014/main" xmlns="" id="{07AD7C78-695C-4B02-AA96-6396720CBED1}"/>
                </a:ext>
              </a:extLst>
            </p:cNvPr>
            <p:cNvSpPr/>
            <p:nvPr/>
          </p:nvSpPr>
          <p:spPr>
            <a:xfrm>
              <a:off x="3642101" y="1844061"/>
              <a:ext cx="216976" cy="186217"/>
            </a:xfrm>
            <a:custGeom>
              <a:avLst/>
              <a:gdLst>
                <a:gd name="connsiteX0" fmla="*/ 0 w 216976"/>
                <a:gd name="connsiteY0" fmla="*/ 186217 h 186217"/>
                <a:gd name="connsiteX1" fmla="*/ 92990 w 216976"/>
                <a:gd name="connsiteY1" fmla="*/ 237 h 186217"/>
                <a:gd name="connsiteX2" fmla="*/ 216976 w 216976"/>
                <a:gd name="connsiteY2" fmla="*/ 155220 h 186217"/>
              </a:gdLst>
              <a:ahLst/>
              <a:cxnLst>
                <a:cxn ang="0">
                  <a:pos x="connsiteX0" y="connsiteY0"/>
                </a:cxn>
                <a:cxn ang="0">
                  <a:pos x="connsiteX1" y="connsiteY1"/>
                </a:cxn>
                <a:cxn ang="0">
                  <a:pos x="connsiteX2" y="connsiteY2"/>
                </a:cxn>
              </a:cxnLst>
              <a:rect l="l" t="t" r="r" b="b"/>
              <a:pathLst>
                <a:path w="216976" h="186217">
                  <a:moveTo>
                    <a:pt x="0" y="186217"/>
                  </a:moveTo>
                  <a:cubicBezTo>
                    <a:pt x="28413" y="95810"/>
                    <a:pt x="56827" y="5403"/>
                    <a:pt x="92990" y="237"/>
                  </a:cubicBezTo>
                  <a:cubicBezTo>
                    <a:pt x="129153" y="-4929"/>
                    <a:pt x="173064" y="75145"/>
                    <a:pt x="216976" y="155220"/>
                  </a:cubicBezTo>
                </a:path>
              </a:pathLst>
            </a:cu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a:extLst>
                <a:ext uri="{FF2B5EF4-FFF2-40B4-BE49-F238E27FC236}">
                  <a16:creationId xmlns:a16="http://schemas.microsoft.com/office/drawing/2014/main" xmlns="" id="{C56694F2-1B00-423C-982C-5A127890E9F2}"/>
                </a:ext>
              </a:extLst>
            </p:cNvPr>
            <p:cNvSpPr/>
            <p:nvPr/>
          </p:nvSpPr>
          <p:spPr>
            <a:xfrm>
              <a:off x="3728196" y="1959848"/>
              <a:ext cx="32516" cy="53362"/>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pic>
        <p:nvPicPr>
          <p:cNvPr id="7" name="图片 6">
            <a:extLst>
              <a:ext uri="{FF2B5EF4-FFF2-40B4-BE49-F238E27FC236}">
                <a16:creationId xmlns:a16="http://schemas.microsoft.com/office/drawing/2014/main" xmlns="" id="{D980DD4F-B245-4152-940B-B0A1169D02A2}"/>
              </a:ext>
            </a:extLst>
          </p:cNvPr>
          <p:cNvPicPr>
            <a:picLocks noChangeAspect="1"/>
          </p:cNvPicPr>
          <p:nvPr/>
        </p:nvPicPr>
        <p:blipFill>
          <a:blip r:embed="rId3"/>
          <a:stretch>
            <a:fillRect/>
          </a:stretch>
        </p:blipFill>
        <p:spPr>
          <a:xfrm>
            <a:off x="2325017" y="3609482"/>
            <a:ext cx="373871" cy="647435"/>
          </a:xfrm>
          <a:prstGeom prst="rect">
            <a:avLst/>
          </a:prstGeom>
        </p:spPr>
      </p:pic>
    </p:spTree>
    <p:extLst>
      <p:ext uri="{BB962C8B-B14F-4D97-AF65-F5344CB8AC3E}">
        <p14:creationId xmlns:p14="http://schemas.microsoft.com/office/powerpoint/2010/main" val="26066861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4085C22-DAFC-4E78-8C0E-443C6E27D6AF}"/>
              </a:ext>
            </a:extLst>
          </p:cNvPr>
          <p:cNvSpPr>
            <a:spLocks noGrp="1"/>
          </p:cNvSpPr>
          <p:nvPr>
            <p:ph type="title"/>
          </p:nvPr>
        </p:nvSpPr>
        <p:spPr>
          <a:xfrm>
            <a:off x="838200" y="649022"/>
            <a:ext cx="10515600" cy="5393635"/>
          </a:xfrm>
        </p:spPr>
        <p:txBody>
          <a:bodyPr>
            <a:normAutofit/>
          </a:bodyPr>
          <a:lstStyle/>
          <a:p>
            <a:pPr algn="ctr"/>
            <a:r>
              <a:rPr lang="en-US" altLang="zh-CN" sz="4000" kern="1200" dirty="0">
                <a:solidFill>
                  <a:schemeClr val="tx1"/>
                </a:solidFill>
                <a:effectLst/>
                <a:latin typeface="微软雅黑" panose="020B0503020204020204" pitchFamily="34" charset="-122"/>
                <a:ea typeface="微软雅黑" panose="020B0503020204020204" pitchFamily="34" charset="-122"/>
                <a:cs typeface="+mj-cs"/>
              </a:rPr>
              <a:t>2.1 </a:t>
            </a:r>
            <a:r>
              <a:rPr lang="zh-CN" altLang="zh-CN" sz="4000" kern="1200" dirty="0">
                <a:solidFill>
                  <a:schemeClr val="tx1"/>
                </a:solidFill>
                <a:effectLst/>
                <a:latin typeface="微软雅黑" panose="020B0503020204020204" pitchFamily="34" charset="-122"/>
                <a:ea typeface="微软雅黑" panose="020B0503020204020204" pitchFamily="34" charset="-122"/>
                <a:cs typeface="+mj-cs"/>
              </a:rPr>
              <a:t>音与音名</a:t>
            </a:r>
          </a:p>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2.1.1</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音的产生</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音乐是由音构成的，音是物体的振动而产生的。发音体在外力作用下而引起振动产生了音波，音波通过空气传播，作用于我们的听觉器官产生了音的感觉。</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在自然界中，存在着各种各样的声音。而音乐中所用的音，一般只限于每秒振动</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27~4 100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次的音，而且即使这个范围之内的音，也不是全部都用来构成音乐的，在音乐中所使用的音，一般只限于音高差别大于听辨的有限的一些音。</a:t>
            </a:r>
          </a:p>
          <a:p>
            <a:endParaRPr lang="zh-CN" altLang="en-US" dirty="0"/>
          </a:p>
        </p:txBody>
      </p:sp>
      <p:pic>
        <p:nvPicPr>
          <p:cNvPr id="4" name="图片 3">
            <a:extLst>
              <a:ext uri="{FF2B5EF4-FFF2-40B4-BE49-F238E27FC236}">
                <a16:creationId xmlns:a16="http://schemas.microsoft.com/office/drawing/2014/main" xmlns="" id="{DDBAF60C-5574-4644-A2F2-EC91521F348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963690" y="4803989"/>
            <a:ext cx="2211307" cy="1600166"/>
          </a:xfrm>
          <a:prstGeom prst="rect">
            <a:avLst/>
          </a:prstGeom>
        </p:spPr>
      </p:pic>
      <p:grpSp>
        <p:nvGrpSpPr>
          <p:cNvPr id="10" name="组合 9">
            <a:extLst>
              <a:ext uri="{FF2B5EF4-FFF2-40B4-BE49-F238E27FC236}">
                <a16:creationId xmlns:a16="http://schemas.microsoft.com/office/drawing/2014/main" xmlns="" id="{A937CB3E-66FA-46ED-BACF-790AD493D10A}"/>
              </a:ext>
            </a:extLst>
          </p:cNvPr>
          <p:cNvGrpSpPr/>
          <p:nvPr/>
        </p:nvGrpSpPr>
        <p:grpSpPr>
          <a:xfrm>
            <a:off x="5374561" y="4564127"/>
            <a:ext cx="1256879" cy="1404746"/>
            <a:chOff x="5452062" y="4486637"/>
            <a:chExt cx="1256879" cy="1404746"/>
          </a:xfrm>
        </p:grpSpPr>
        <p:sp>
          <p:nvSpPr>
            <p:cNvPr id="5" name="弧形 4">
              <a:extLst>
                <a:ext uri="{FF2B5EF4-FFF2-40B4-BE49-F238E27FC236}">
                  <a16:creationId xmlns:a16="http://schemas.microsoft.com/office/drawing/2014/main" xmlns="" id="{3B94D556-3620-49B7-86AD-D0D3D854FEF2}"/>
                </a:ext>
              </a:extLst>
            </p:cNvPr>
            <p:cNvSpPr/>
            <p:nvPr/>
          </p:nvSpPr>
          <p:spPr>
            <a:xfrm rot="13690791">
              <a:off x="5378129" y="4560570"/>
              <a:ext cx="1404746" cy="1256879"/>
            </a:xfrm>
            <a:prstGeom prst="arc">
              <a:avLst>
                <a:gd name="adj1" fmla="val 16200000"/>
                <a:gd name="adj2" fmla="val 1635558"/>
              </a:avLst>
            </a:pr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弧形 7">
              <a:extLst>
                <a:ext uri="{FF2B5EF4-FFF2-40B4-BE49-F238E27FC236}">
                  <a16:creationId xmlns:a16="http://schemas.microsoft.com/office/drawing/2014/main" xmlns="" id="{71D78F9B-A874-42E5-AD41-ABD9FDC610A8}"/>
                </a:ext>
              </a:extLst>
            </p:cNvPr>
            <p:cNvSpPr/>
            <p:nvPr/>
          </p:nvSpPr>
          <p:spPr>
            <a:xfrm rot="13690791">
              <a:off x="5784652" y="4859765"/>
              <a:ext cx="893914" cy="754757"/>
            </a:xfrm>
            <a:prstGeom prst="arc">
              <a:avLst>
                <a:gd name="adj1" fmla="val 16200000"/>
                <a:gd name="adj2" fmla="val 1883417"/>
              </a:avLst>
            </a:pr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弧形 8">
              <a:extLst>
                <a:ext uri="{FF2B5EF4-FFF2-40B4-BE49-F238E27FC236}">
                  <a16:creationId xmlns:a16="http://schemas.microsoft.com/office/drawing/2014/main" xmlns="" id="{3B1B94F6-D96E-43FC-9011-CF4877344CAE}"/>
                </a:ext>
              </a:extLst>
            </p:cNvPr>
            <p:cNvSpPr/>
            <p:nvPr/>
          </p:nvSpPr>
          <p:spPr>
            <a:xfrm rot="13690791">
              <a:off x="6167216" y="4994972"/>
              <a:ext cx="451664" cy="424917"/>
            </a:xfrm>
            <a:prstGeom prst="arc">
              <a:avLst>
                <a:gd name="adj1" fmla="val 16200000"/>
                <a:gd name="adj2" fmla="val 1635558"/>
              </a:avLst>
            </a:pr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pic>
        <p:nvPicPr>
          <p:cNvPr id="12" name="图片 11">
            <a:extLst>
              <a:ext uri="{FF2B5EF4-FFF2-40B4-BE49-F238E27FC236}">
                <a16:creationId xmlns:a16="http://schemas.microsoft.com/office/drawing/2014/main" xmlns="" id="{2E25F7FE-781E-43EF-8FFD-875D96B07B9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13460" y="4254060"/>
            <a:ext cx="465331" cy="613978"/>
          </a:xfrm>
          <a:prstGeom prst="rect">
            <a:avLst/>
          </a:prstGeom>
        </p:spPr>
      </p:pic>
      <p:pic>
        <p:nvPicPr>
          <p:cNvPr id="14" name="图片 13">
            <a:extLst>
              <a:ext uri="{FF2B5EF4-FFF2-40B4-BE49-F238E27FC236}">
                <a16:creationId xmlns:a16="http://schemas.microsoft.com/office/drawing/2014/main" xmlns="" id="{A0AA46AE-E371-4E6C-A643-84F9343B516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9304122">
            <a:off x="2742343" y="4254060"/>
            <a:ext cx="660287" cy="817293"/>
          </a:xfrm>
          <a:prstGeom prst="rect">
            <a:avLst/>
          </a:prstGeom>
        </p:spPr>
      </p:pic>
      <p:pic>
        <p:nvPicPr>
          <p:cNvPr id="15" name="图片 14">
            <a:extLst>
              <a:ext uri="{FF2B5EF4-FFF2-40B4-BE49-F238E27FC236}">
                <a16:creationId xmlns:a16="http://schemas.microsoft.com/office/drawing/2014/main" xmlns="" id="{DFBCF47E-87C2-4C13-894E-BB3B2645788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9950313">
            <a:off x="3596816" y="4638428"/>
            <a:ext cx="728262" cy="901431"/>
          </a:xfrm>
          <a:prstGeom prst="rect">
            <a:avLst/>
          </a:prstGeom>
        </p:spPr>
      </p:pic>
      <p:pic>
        <p:nvPicPr>
          <p:cNvPr id="16" name="图片 15">
            <a:extLst>
              <a:ext uri="{FF2B5EF4-FFF2-40B4-BE49-F238E27FC236}">
                <a16:creationId xmlns:a16="http://schemas.microsoft.com/office/drawing/2014/main" xmlns="" id="{98F04649-1140-416A-8EB6-F116B6887CAC}"/>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9694121">
            <a:off x="2229327" y="5155819"/>
            <a:ext cx="389887" cy="514434"/>
          </a:xfrm>
          <a:prstGeom prst="rect">
            <a:avLst/>
          </a:prstGeom>
        </p:spPr>
      </p:pic>
      <p:pic>
        <p:nvPicPr>
          <p:cNvPr id="17" name="图片 16">
            <a:extLst>
              <a:ext uri="{FF2B5EF4-FFF2-40B4-BE49-F238E27FC236}">
                <a16:creationId xmlns:a16="http://schemas.microsoft.com/office/drawing/2014/main" xmlns="" id="{A00B03FE-5218-4D35-B78C-8BEF6B72DB2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8492725">
            <a:off x="1033359" y="5078488"/>
            <a:ext cx="660287" cy="817293"/>
          </a:xfrm>
          <a:prstGeom prst="rect">
            <a:avLst/>
          </a:prstGeom>
        </p:spPr>
      </p:pic>
      <p:pic>
        <p:nvPicPr>
          <p:cNvPr id="18" name="图片 17">
            <a:extLst>
              <a:ext uri="{FF2B5EF4-FFF2-40B4-BE49-F238E27FC236}">
                <a16:creationId xmlns:a16="http://schemas.microsoft.com/office/drawing/2014/main" xmlns="" id="{A10C95D8-58F6-4F26-B3FD-901B1DBD379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18294077">
            <a:off x="4515231" y="4708511"/>
            <a:ext cx="486629" cy="602342"/>
          </a:xfrm>
          <a:prstGeom prst="rect">
            <a:avLst/>
          </a:prstGeom>
        </p:spPr>
      </p:pic>
    </p:spTree>
    <p:extLst>
      <p:ext uri="{BB962C8B-B14F-4D97-AF65-F5344CB8AC3E}">
        <p14:creationId xmlns:p14="http://schemas.microsoft.com/office/powerpoint/2010/main" val="45223955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862D23D-B2F7-4E92-86A6-EF1574D3094C}"/>
              </a:ext>
            </a:extLst>
          </p:cNvPr>
          <p:cNvSpPr>
            <a:spLocks noGrp="1"/>
          </p:cNvSpPr>
          <p:nvPr>
            <p:ph type="title"/>
          </p:nvPr>
        </p:nvSpPr>
        <p:spPr/>
        <p:txBody>
          <a:bodyPr>
            <a:normAutofit/>
          </a:bodyPr>
          <a:lstStyle/>
          <a:p>
            <a:pPr algn="ctr"/>
            <a:r>
              <a:rPr lang="en-US" altLang="zh-CN" sz="4000" kern="1200" dirty="0">
                <a:solidFill>
                  <a:schemeClr val="tx1"/>
                </a:solidFill>
                <a:effectLst/>
                <a:latin typeface="微软雅黑" panose="020B0503020204020204" pitchFamily="34" charset="-122"/>
                <a:ea typeface="微软雅黑" panose="020B0503020204020204" pitchFamily="34" charset="-122"/>
                <a:cs typeface="+mj-cs"/>
              </a:rPr>
              <a:t>2.5 </a:t>
            </a:r>
            <a:r>
              <a:rPr lang="zh-CN" altLang="zh-CN" sz="4000" kern="1200" dirty="0">
                <a:solidFill>
                  <a:schemeClr val="tx1"/>
                </a:solidFill>
                <a:effectLst/>
                <a:latin typeface="微软雅黑" panose="020B0503020204020204" pitchFamily="34" charset="-122"/>
                <a:ea typeface="微软雅黑" panose="020B0503020204020204" pitchFamily="34" charset="-122"/>
                <a:cs typeface="+mj-cs"/>
              </a:rPr>
              <a:t>音程</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在乐音体系中，两音之间的音高距离叫作音程。音程中的两个音都有名称。高音叫作冠音，低音叫作根音。</a:t>
            </a:r>
          </a:p>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2.5.1</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音程的级数与音数</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音程中包含音级数目的多少叫作音程的级数。音程的级数用“度”为单位来计算，包含一个音级为一度，所以通常一般称之为“度数”。</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音程中包含全音与半音的数目叫作音程的音数。音程的音数用整数、分数、带分数表示。</a:t>
            </a:r>
          </a:p>
          <a:p>
            <a:endParaRPr lang="zh-CN" altLang="en-US" dirty="0"/>
          </a:p>
        </p:txBody>
      </p:sp>
      <p:pic>
        <p:nvPicPr>
          <p:cNvPr id="3" name="图片 2">
            <a:extLst>
              <a:ext uri="{FF2B5EF4-FFF2-40B4-BE49-F238E27FC236}">
                <a16:creationId xmlns:a16="http://schemas.microsoft.com/office/drawing/2014/main" xmlns="" id="{85515832-E577-4DCB-9286-5F8F684B397B}"/>
              </a:ext>
            </a:extLst>
          </p:cNvPr>
          <p:cNvPicPr>
            <a:picLocks noChangeAspect="1"/>
          </p:cNvPicPr>
          <p:nvPr/>
        </p:nvPicPr>
        <p:blipFill>
          <a:blip r:embed="rId2"/>
          <a:stretch>
            <a:fillRect/>
          </a:stretch>
        </p:blipFill>
        <p:spPr>
          <a:xfrm>
            <a:off x="1919446" y="4049561"/>
            <a:ext cx="8278437" cy="2009794"/>
          </a:xfrm>
          <a:prstGeom prst="rect">
            <a:avLst/>
          </a:prstGeom>
        </p:spPr>
      </p:pic>
    </p:spTree>
    <p:extLst>
      <p:ext uri="{BB962C8B-B14F-4D97-AF65-F5344CB8AC3E}">
        <p14:creationId xmlns:p14="http://schemas.microsoft.com/office/powerpoint/2010/main" val="231978696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8DA9E79-3C84-445F-9760-90B152835F05}"/>
              </a:ext>
            </a:extLst>
          </p:cNvPr>
          <p:cNvSpPr>
            <a:spLocks noGrp="1"/>
          </p:cNvSpPr>
          <p:nvPr>
            <p:ph type="title"/>
          </p:nvPr>
        </p:nvSpPr>
        <p:spPr>
          <a:xfrm>
            <a:off x="838200" y="449451"/>
            <a:ext cx="10515600" cy="5951349"/>
          </a:xfrm>
        </p:spPr>
        <p:txBody>
          <a:bodyPr>
            <a:normAutofit/>
          </a:bodyPr>
          <a:lstStyle/>
          <a:p>
            <a:r>
              <a:rPr lang="en-US" altLang="zh-CN" sz="2800" kern="1200" dirty="0">
                <a:solidFill>
                  <a:srgbClr val="0070C0"/>
                </a:solidFill>
                <a:effectLst/>
                <a:latin typeface="微软雅黑" panose="020B0503020204020204" pitchFamily="34" charset="-122"/>
                <a:ea typeface="微软雅黑" panose="020B0503020204020204" pitchFamily="34" charset="-122"/>
                <a:cs typeface="+mj-cs"/>
              </a:rPr>
              <a:t>2.5.2</a:t>
            </a:r>
            <a:r>
              <a:rPr lang="zh-CN" altLang="zh-CN" sz="2800" kern="1200" dirty="0">
                <a:solidFill>
                  <a:srgbClr val="0070C0"/>
                </a:solidFill>
                <a:effectLst/>
                <a:latin typeface="微软雅黑" panose="020B0503020204020204" pitchFamily="34" charset="-122"/>
                <a:ea typeface="微软雅黑" panose="020B0503020204020204" pitchFamily="34" charset="-122"/>
                <a:cs typeface="+mj-cs"/>
              </a:rPr>
              <a:t>音程的种类</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按照发声的方式不同，音程可分为旋律音程与声音程两类。通常我们把两个音先后发声的音程，叫作旋律音程；音程中的两个音同时发声的音程，叫作和声音程。</a:t>
            </a:r>
          </a:p>
          <a:p>
            <a:r>
              <a:rPr lang="en-US" altLang="zh-CN" sz="2800" kern="1200" dirty="0">
                <a:solidFill>
                  <a:srgbClr val="0070C0"/>
                </a:solidFill>
                <a:effectLst/>
                <a:latin typeface="微软雅黑" panose="020B0503020204020204" pitchFamily="34" charset="-122"/>
                <a:ea typeface="微软雅黑" panose="020B0503020204020204" pitchFamily="34" charset="-122"/>
                <a:cs typeface="+mj-cs"/>
              </a:rPr>
              <a:t>2.5.3</a:t>
            </a:r>
            <a:r>
              <a:rPr lang="zh-CN" altLang="zh-CN" sz="2800" kern="1200" dirty="0">
                <a:solidFill>
                  <a:srgbClr val="0070C0"/>
                </a:solidFill>
                <a:effectLst/>
                <a:latin typeface="微软雅黑" panose="020B0503020204020204" pitchFamily="34" charset="-122"/>
                <a:ea typeface="微软雅黑" panose="020B0503020204020204" pitchFamily="34" charset="-122"/>
                <a:cs typeface="+mj-cs"/>
              </a:rPr>
              <a:t>自然音程与变化音程</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自然音程</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纯音程、大音程、小音程、增四度、减五度叫作自然音程，这些音程都可以在基本音级里形成。如：</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一度：纯一度音数为零。</a:t>
            </a:r>
          </a:p>
          <a:p>
            <a:r>
              <a:rPr lang="en-US" altLang="zh-CN" dirty="0"/>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二度：分大二度与小二度。大二度音数为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，小二度音数为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p>
          <a:p>
            <a:r>
              <a:rPr lang="en-US" altLang="zh-CN" dirty="0"/>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三度：分大三度与小三度。大三度音数为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，小三度音数为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112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p>
          <a:p>
            <a:r>
              <a:rPr lang="en-US" altLang="zh-CN" dirty="0"/>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四度：分纯四度与增四度，纯四度音数为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212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，增四度音数为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p>
          <a:p>
            <a:r>
              <a:rPr lang="en-US" altLang="zh-CN" dirty="0"/>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(5)</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五度：分纯五度与减五度。纯五度音数为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312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，减五度音数为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p>
          <a:p>
            <a:r>
              <a:rPr lang="en-US" altLang="zh-CN" dirty="0"/>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(6)</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六度：分大六度与小六度。大六度音数为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412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，小六度音数为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p>
          <a:p>
            <a:r>
              <a:rPr lang="en-US" altLang="zh-CN" dirty="0"/>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(7)</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七度：分大七度与小七度。大七度音数为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512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，小七度音数为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5</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p>
          <a:p>
            <a:r>
              <a:rPr lang="en-US" altLang="zh-CN" dirty="0"/>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(8)</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八度：纯八度。音数为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6</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p>
          <a:p>
            <a:endParaRPr lang="zh-CN" altLang="en-US" dirty="0"/>
          </a:p>
        </p:txBody>
      </p:sp>
    </p:spTree>
    <p:extLst>
      <p:ext uri="{BB962C8B-B14F-4D97-AF65-F5344CB8AC3E}">
        <p14:creationId xmlns:p14="http://schemas.microsoft.com/office/powerpoint/2010/main" val="252732211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7386900-3BFA-41A3-A570-BA24CF95AC2A}"/>
              </a:ext>
            </a:extLst>
          </p:cNvPr>
          <p:cNvSpPr>
            <a:spLocks noGrp="1"/>
          </p:cNvSpPr>
          <p:nvPr>
            <p:ph type="title"/>
          </p:nvPr>
        </p:nvSpPr>
        <p:spPr/>
        <p:txBody>
          <a:bodyPr>
            <a:normAutofit/>
          </a:bodyPr>
          <a:lstStyle/>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变化音程</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构成自然音程的音，可以是基本音级也可以是变化音级。</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如：</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re</a:t>
            </a:r>
            <a:r>
              <a:rPr lang="en-US" altLang="zh-CN" dirty="0"/>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fa</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sol-</a:t>
            </a:r>
            <a:r>
              <a:rPr lang="en-US" altLang="zh-CN" sz="2000" kern="1200" dirty="0" err="1">
                <a:solidFill>
                  <a:schemeClr val="tx1"/>
                </a:solidFill>
                <a:effectLst/>
                <a:latin typeface="微软雅黑" panose="020B0503020204020204" pitchFamily="34" charset="-122"/>
                <a:ea typeface="微软雅黑" panose="020B0503020204020204" pitchFamily="34" charset="-122"/>
                <a:cs typeface="+mj-cs"/>
              </a:rPr>
              <a:t>si</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#sol</a:t>
            </a:r>
            <a:r>
              <a:rPr lang="en-US" altLang="zh-CN" dirty="0"/>
              <a:t>-</a:t>
            </a:r>
            <a:r>
              <a:rPr lang="en-US" altLang="zh-CN" sz="2000" kern="1200" dirty="0" err="1">
                <a:solidFill>
                  <a:schemeClr val="tx1"/>
                </a:solidFill>
                <a:effectLst/>
                <a:latin typeface="微软雅黑" panose="020B0503020204020204" pitchFamily="34" charset="-122"/>
                <a:ea typeface="微软雅黑" panose="020B0503020204020204" pitchFamily="34" charset="-122"/>
                <a:cs typeface="+mj-cs"/>
              </a:rPr>
              <a:t>si</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re</a:t>
            </a:r>
            <a:r>
              <a:rPr lang="en-US" altLang="zh-CN" dirty="0"/>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fa</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都是小三度，都是自然音。</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除增四度、减五度以外的所有增减音程及倍增、倍减音程，都叫变化音程。变化音程是由自然音程变化而来的。变化音程通过将冠音升高，或将根音降低，使音程的音数增加；反之，将冠音降低或将根音升高，使音程的音数减少而得到。如：</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大音程与纯音程增加半音，成为增音程。</a:t>
            </a:r>
          </a:p>
          <a:p>
            <a:r>
              <a:rPr lang="en-US" altLang="zh-CN" dirty="0"/>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小音程与纯音程减少半音，成为减音程。</a:t>
            </a:r>
          </a:p>
          <a:p>
            <a:r>
              <a:rPr lang="en-US" altLang="zh-CN" dirty="0"/>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小音程增加半音，成为大音程，大音程减少半音成为小音程。</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增音程增加半音，成为倍增音程。</a:t>
            </a:r>
          </a:p>
          <a:p>
            <a:r>
              <a:rPr lang="en-US" altLang="zh-CN" dirty="0"/>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(5)</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减音程减少半音，成为倍减音程。</a:t>
            </a:r>
          </a:p>
          <a:p>
            <a:endParaRPr lang="zh-CN" altLang="en-US" dirty="0"/>
          </a:p>
        </p:txBody>
      </p:sp>
    </p:spTree>
    <p:extLst>
      <p:ext uri="{BB962C8B-B14F-4D97-AF65-F5344CB8AC3E}">
        <p14:creationId xmlns:p14="http://schemas.microsoft.com/office/powerpoint/2010/main" val="190262914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F2791DB-318A-4136-B29E-0729B335FD6F}"/>
              </a:ext>
            </a:extLst>
          </p:cNvPr>
          <p:cNvSpPr>
            <a:spLocks noGrp="1"/>
          </p:cNvSpPr>
          <p:nvPr>
            <p:ph type="title"/>
          </p:nvPr>
        </p:nvSpPr>
        <p:spPr/>
        <p:txBody>
          <a:bodyPr>
            <a:normAutofit/>
          </a:bodyPr>
          <a:lstStyle/>
          <a:p>
            <a:r>
              <a:rPr lang="en-US" altLang="zh-CN" sz="2800" kern="1200" dirty="0">
                <a:solidFill>
                  <a:srgbClr val="0070C0"/>
                </a:solidFill>
                <a:effectLst/>
                <a:latin typeface="微软雅黑" panose="020B0503020204020204" pitchFamily="34" charset="-122"/>
                <a:ea typeface="微软雅黑" panose="020B0503020204020204" pitchFamily="34" charset="-122"/>
                <a:cs typeface="+mj-cs"/>
              </a:rPr>
              <a:t>2.5.4</a:t>
            </a:r>
            <a:r>
              <a:rPr lang="zh-CN" altLang="zh-CN" sz="2800" kern="1200" dirty="0">
                <a:solidFill>
                  <a:srgbClr val="0070C0"/>
                </a:solidFill>
                <a:effectLst/>
                <a:latin typeface="微软雅黑" panose="020B0503020204020204" pitchFamily="34" charset="-122"/>
                <a:ea typeface="微软雅黑" panose="020B0503020204020204" pitchFamily="34" charset="-122"/>
                <a:cs typeface="+mj-cs"/>
              </a:rPr>
              <a:t>音程的转位</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把音程的根音或冠音移高或移低八度，叫作音程的转位。音程转位可以在一个八度内进行，也可以超过八度。音程转位时可以移动根音或冠音，也可以根音与冠音一齐移动。转位后得到的新的音程叫作转位音程，原来的音程叫作原位音程。</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音程的度数上：</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r>
            <a:b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音程的性质上：</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纯音程转位后仍为纯音程，</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大音程转位后成为小音程，</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小音程转位后成为大音程，</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增音程转位后成为减音程，</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减音程转位后成为增音程，</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倍增音程转位成为倍减音程，</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倍减音程转位成为倍增音程。</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spTree>
    <p:extLst>
      <p:ext uri="{BB962C8B-B14F-4D97-AF65-F5344CB8AC3E}">
        <p14:creationId xmlns:p14="http://schemas.microsoft.com/office/powerpoint/2010/main" val="72621108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6E9FF7A-2B5B-4775-8530-11D07BDD4DFF}"/>
              </a:ext>
            </a:extLst>
          </p:cNvPr>
          <p:cNvSpPr>
            <a:spLocks noGrp="1"/>
          </p:cNvSpPr>
          <p:nvPr>
            <p:ph type="title"/>
          </p:nvPr>
        </p:nvSpPr>
        <p:spPr>
          <a:xfrm>
            <a:off x="838200" y="675860"/>
            <a:ext cx="10515600" cy="5786933"/>
          </a:xfrm>
        </p:spPr>
        <p:txBody>
          <a:bodyPr>
            <a:normAutofit/>
          </a:bodyPr>
          <a:lstStyle/>
          <a:p>
            <a:r>
              <a:rPr lang="en-US" altLang="zh-CN" sz="2800" kern="1200" dirty="0">
                <a:solidFill>
                  <a:srgbClr val="0070C0"/>
                </a:solidFill>
                <a:effectLst/>
                <a:latin typeface="微软雅黑" panose="020B0503020204020204" pitchFamily="34" charset="-122"/>
                <a:ea typeface="微软雅黑" panose="020B0503020204020204" pitchFamily="34" charset="-122"/>
                <a:cs typeface="+mj-cs"/>
              </a:rPr>
              <a:t>2.5.5</a:t>
            </a:r>
            <a:r>
              <a:rPr lang="zh-CN" altLang="zh-CN" sz="2800" kern="1200" dirty="0">
                <a:solidFill>
                  <a:srgbClr val="0070C0"/>
                </a:solidFill>
                <a:effectLst/>
                <a:latin typeface="微软雅黑" panose="020B0503020204020204" pitchFamily="34" charset="-122"/>
                <a:ea typeface="微软雅黑" panose="020B0503020204020204" pitchFamily="34" charset="-122"/>
                <a:cs typeface="+mj-cs"/>
              </a:rPr>
              <a:t>协和音程与不协和音程</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音程的协和性是指和声音程的音响给人在听觉上的不同感觉。我们把和声音程根据感觉的不同，分为协和音程与不协和音程两大类。那些音响和谐悦耳的音程叫作协和音程，而那些音响比较尖锐、不甚悦耳的音程叫作不协和音程。</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协和音程</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完全协和音程：包含纯一度、纯八度、纯四度、纯五度。</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不完全协和音程：包含大小三度与大小六度。</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不协和音程</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不协和音程：包含大二度、小七度。</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极不协和音程：包含小二度、大七度及各种增减音程、倍增减音程。</a:t>
            </a:r>
          </a:p>
          <a:p>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spTree>
    <p:extLst>
      <p:ext uri="{BB962C8B-B14F-4D97-AF65-F5344CB8AC3E}">
        <p14:creationId xmlns:p14="http://schemas.microsoft.com/office/powerpoint/2010/main" val="47936381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76C8B06-5A31-41DC-BB92-1BA47024F7A2}"/>
              </a:ext>
            </a:extLst>
          </p:cNvPr>
          <p:cNvSpPr>
            <a:spLocks noGrp="1"/>
          </p:cNvSpPr>
          <p:nvPr>
            <p:ph type="title"/>
          </p:nvPr>
        </p:nvSpPr>
        <p:spPr/>
        <p:txBody>
          <a:bodyPr/>
          <a:lstStyle/>
          <a:p>
            <a:r>
              <a:rPr lang="en-US" altLang="zh-CN" sz="2800" dirty="0">
                <a:solidFill>
                  <a:srgbClr val="0070C0"/>
                </a:solidFill>
              </a:rPr>
              <a:t>2.5.6</a:t>
            </a:r>
            <a:r>
              <a:rPr lang="zh-CN" altLang="zh-CN" sz="2800" dirty="0">
                <a:solidFill>
                  <a:srgbClr val="0070C0"/>
                </a:solidFill>
              </a:rPr>
              <a:t>等音程</a:t>
            </a:r>
            <a:r>
              <a:rPr lang="zh-CN" altLang="zh-CN" b="1" dirty="0"/>
              <a:t/>
            </a:r>
            <a:br>
              <a:rPr lang="zh-CN" altLang="zh-CN" b="1" dirty="0"/>
            </a:br>
            <a:r>
              <a:rPr lang="en-US" altLang="zh-CN" b="1" dirty="0"/>
              <a:t>       </a:t>
            </a:r>
            <a:r>
              <a:rPr lang="zh-CN" altLang="zh-CN" dirty="0"/>
              <a:t>两个音程孤立听起来音响效果完全相同，但写法和在乐曲中的意义不同的音程，叫作等音程。</a:t>
            </a:r>
            <a:br>
              <a:rPr lang="zh-CN" altLang="zh-CN" dirty="0"/>
            </a:br>
            <a:r>
              <a:rPr lang="en-US" altLang="zh-CN" dirty="0"/>
              <a:t>       </a:t>
            </a:r>
            <a:r>
              <a:rPr lang="zh-CN" altLang="zh-CN" dirty="0"/>
              <a:t>等音程是由于等音变化而产生的。构成等音程的两个音程，音数相同，度数也可能相同也可能不同。</a:t>
            </a:r>
            <a:endParaRPr lang="zh-CN" altLang="en-US" dirty="0"/>
          </a:p>
        </p:txBody>
      </p:sp>
      <p:pic>
        <p:nvPicPr>
          <p:cNvPr id="3" name="图片 2">
            <a:extLst>
              <a:ext uri="{FF2B5EF4-FFF2-40B4-BE49-F238E27FC236}">
                <a16:creationId xmlns:a16="http://schemas.microsoft.com/office/drawing/2014/main" xmlns="" id="{559B23AC-B2A8-4674-94B1-E1DB4F030AF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693836" y="2986814"/>
            <a:ext cx="8078954" cy="1368210"/>
          </a:xfrm>
          <a:prstGeom prst="rect">
            <a:avLst/>
          </a:prstGeom>
        </p:spPr>
      </p:pic>
    </p:spTree>
    <p:extLst>
      <p:ext uri="{BB962C8B-B14F-4D97-AF65-F5344CB8AC3E}">
        <p14:creationId xmlns:p14="http://schemas.microsoft.com/office/powerpoint/2010/main" val="95841135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35CE18C-1901-462B-B509-0C05A8C138A3}"/>
              </a:ext>
            </a:extLst>
          </p:cNvPr>
          <p:cNvSpPr>
            <a:spLocks noGrp="1"/>
          </p:cNvSpPr>
          <p:nvPr>
            <p:ph type="title"/>
          </p:nvPr>
        </p:nvSpPr>
        <p:spPr/>
        <p:txBody>
          <a:bodyPr>
            <a:normAutofit/>
          </a:bodyPr>
          <a:lstStyle/>
          <a:p>
            <a:pPr algn="ctr"/>
            <a:r>
              <a:rPr lang="en-US" altLang="zh-CN" sz="4000" kern="1200" dirty="0">
                <a:solidFill>
                  <a:schemeClr val="tx1"/>
                </a:solidFill>
                <a:effectLst/>
                <a:latin typeface="微软雅黑" panose="020B0503020204020204" pitchFamily="34" charset="-122"/>
                <a:ea typeface="微软雅黑" panose="020B0503020204020204" pitchFamily="34" charset="-122"/>
                <a:cs typeface="+mj-cs"/>
              </a:rPr>
              <a:t>2.6 </a:t>
            </a:r>
            <a:r>
              <a:rPr lang="zh-CN" altLang="zh-CN" sz="4000" kern="1200" dirty="0">
                <a:solidFill>
                  <a:schemeClr val="tx1"/>
                </a:solidFill>
                <a:effectLst/>
                <a:latin typeface="微软雅黑" panose="020B0503020204020204" pitchFamily="34" charset="-122"/>
                <a:ea typeface="微软雅黑" panose="020B0503020204020204" pitchFamily="34" charset="-122"/>
                <a:cs typeface="+mj-cs"/>
              </a:rPr>
              <a:t>和弦</a:t>
            </a:r>
          </a:p>
          <a:p>
            <a:r>
              <a:rPr lang="en-US" altLang="zh-CN" sz="2800" kern="1200" dirty="0">
                <a:solidFill>
                  <a:srgbClr val="0070C0"/>
                </a:solidFill>
                <a:effectLst/>
                <a:latin typeface="微软雅黑" panose="020B0503020204020204" pitchFamily="34" charset="-122"/>
                <a:ea typeface="微软雅黑" panose="020B0503020204020204" pitchFamily="34" charset="-122"/>
                <a:cs typeface="+mj-cs"/>
              </a:rPr>
              <a:t>2.6.1</a:t>
            </a:r>
            <a:r>
              <a:rPr lang="zh-CN" altLang="zh-CN" sz="2800" kern="1200" dirty="0">
                <a:solidFill>
                  <a:srgbClr val="0070C0"/>
                </a:solidFill>
                <a:effectLst/>
                <a:latin typeface="微软雅黑" panose="020B0503020204020204" pitchFamily="34" charset="-122"/>
                <a:ea typeface="微软雅黑" panose="020B0503020204020204" pitchFamily="34" charset="-122"/>
                <a:cs typeface="+mj-cs"/>
              </a:rPr>
              <a:t>三和弦、七和弦</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三和弦</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由三个音按三度叠置而成的和弦称三和弦。其由下而上分别称为根音、三音</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与根音的关系是三度</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、五音</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与根音的关系是五度</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p>
          <a:p>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pic>
        <p:nvPicPr>
          <p:cNvPr id="3" name="图片 2">
            <a:extLst>
              <a:ext uri="{FF2B5EF4-FFF2-40B4-BE49-F238E27FC236}">
                <a16:creationId xmlns:a16="http://schemas.microsoft.com/office/drawing/2014/main" xmlns="" id="{795B486C-8371-4B3D-9174-2F89F869CE50}"/>
              </a:ext>
            </a:extLst>
          </p:cNvPr>
          <p:cNvPicPr>
            <a:picLocks noChangeAspect="1"/>
          </p:cNvPicPr>
          <p:nvPr/>
        </p:nvPicPr>
        <p:blipFill>
          <a:blip r:embed="rId2"/>
          <a:stretch>
            <a:fillRect/>
          </a:stretch>
        </p:blipFill>
        <p:spPr>
          <a:xfrm>
            <a:off x="1638300" y="3316718"/>
            <a:ext cx="8915400" cy="1495425"/>
          </a:xfrm>
          <a:prstGeom prst="rect">
            <a:avLst/>
          </a:prstGeom>
        </p:spPr>
      </p:pic>
    </p:spTree>
    <p:extLst>
      <p:ext uri="{BB962C8B-B14F-4D97-AF65-F5344CB8AC3E}">
        <p14:creationId xmlns:p14="http://schemas.microsoft.com/office/powerpoint/2010/main" val="201409214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D64C453-AC9B-4B07-8476-90D89ADCEFE8}"/>
              </a:ext>
            </a:extLst>
          </p:cNvPr>
          <p:cNvSpPr>
            <a:spLocks noGrp="1"/>
          </p:cNvSpPr>
          <p:nvPr>
            <p:ph type="title"/>
          </p:nvPr>
        </p:nvSpPr>
        <p:spPr>
          <a:xfrm>
            <a:off x="1024176" y="2287684"/>
            <a:ext cx="10515600" cy="703489"/>
          </a:xfrm>
        </p:spPr>
        <p:txBody>
          <a:bodyPr>
            <a:normAutofit fontScale="90000"/>
          </a:bodyPr>
          <a:lstStyle/>
          <a:p>
            <a:r>
              <a:rPr lang="en-US" altLang="zh-CN" dirty="0"/>
              <a:t>      (2)</a:t>
            </a:r>
            <a:r>
              <a:rPr lang="zh-CN" altLang="zh-CN" dirty="0"/>
              <a:t>小三和弦：根音与三音是小三度，根音与五音是纯五度，三音与五音是大三度的和。</a:t>
            </a:r>
            <a:br>
              <a:rPr lang="zh-CN" altLang="zh-CN" dirty="0"/>
            </a:br>
            <a:r>
              <a:rPr lang="en-US" altLang="zh-CN" dirty="0"/>
              <a:t>    </a:t>
            </a:r>
            <a:endParaRPr lang="zh-CN" altLang="en-US" dirty="0"/>
          </a:p>
        </p:txBody>
      </p:sp>
      <p:pic>
        <p:nvPicPr>
          <p:cNvPr id="3" name="图片 2">
            <a:extLst>
              <a:ext uri="{FF2B5EF4-FFF2-40B4-BE49-F238E27FC236}">
                <a16:creationId xmlns:a16="http://schemas.microsoft.com/office/drawing/2014/main" xmlns="" id="{70C1B315-659E-45B7-842A-487AD0567DC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814638" y="1393315"/>
            <a:ext cx="6298366" cy="813577"/>
          </a:xfrm>
          <a:prstGeom prst="rect">
            <a:avLst/>
          </a:prstGeom>
        </p:spPr>
      </p:pic>
      <p:sp>
        <p:nvSpPr>
          <p:cNvPr id="4" name="标题 1">
            <a:extLst>
              <a:ext uri="{FF2B5EF4-FFF2-40B4-BE49-F238E27FC236}">
                <a16:creationId xmlns:a16="http://schemas.microsoft.com/office/drawing/2014/main" xmlns="" id="{D7A546FB-3490-49BB-8E54-D4C5C6E306A5}"/>
              </a:ext>
            </a:extLst>
          </p:cNvPr>
          <p:cNvSpPr txBox="1">
            <a:spLocks/>
          </p:cNvSpPr>
          <p:nvPr/>
        </p:nvSpPr>
        <p:spPr>
          <a:xfrm>
            <a:off x="954440" y="573323"/>
            <a:ext cx="10515600" cy="1038387"/>
          </a:xfrm>
          <a:prstGeom prst="rect">
            <a:avLst/>
          </a:prstGeom>
        </p:spPr>
        <p:txBody>
          <a:bodyPr vert="horz" lIns="91440" tIns="45720" rIns="91440" bIns="45720" rtlCol="0" anchor="t">
            <a:normAutofit/>
          </a:bodyPr>
          <a:lstStyle>
            <a:lvl1pPr algn="l" defTabSz="914400" rtl="0" eaLnBrk="1" latinLnBrk="0" hangingPunct="1">
              <a:lnSpc>
                <a:spcPct val="120000"/>
              </a:lnSpc>
              <a:spcBef>
                <a:spcPct val="0"/>
              </a:spcBef>
              <a:buNone/>
              <a:defRPr sz="2000" kern="1200">
                <a:solidFill>
                  <a:schemeClr val="tx1"/>
                </a:solidFill>
                <a:latin typeface="微软雅黑" panose="020B0503020204020204" pitchFamily="34" charset="-122"/>
                <a:ea typeface="微软雅黑" panose="020B0503020204020204" pitchFamily="34" charset="-122"/>
                <a:cs typeface="+mj-cs"/>
              </a:defRPr>
            </a:lvl1pPr>
          </a:lstStyle>
          <a:p>
            <a:r>
              <a:rPr lang="zh-CN" altLang="zh-CN" b="1" dirty="0"/>
              <a:t>三和弦的类别有下列几种。</a:t>
            </a:r>
            <a:br>
              <a:rPr lang="zh-CN" altLang="zh-CN" b="1" dirty="0"/>
            </a:br>
            <a:r>
              <a:rPr lang="en-US" altLang="zh-CN" dirty="0"/>
              <a:t>      (1)</a:t>
            </a:r>
            <a:r>
              <a:rPr lang="zh-CN" altLang="zh-CN" dirty="0"/>
              <a:t>大三和弦：根音与三音为大三度，根音与五音是纯五度，三音与五音为小三度和弦，</a:t>
            </a:r>
            <a:endParaRPr lang="zh-CN" altLang="en-US" dirty="0"/>
          </a:p>
        </p:txBody>
      </p:sp>
      <p:sp>
        <p:nvSpPr>
          <p:cNvPr id="5" name="标题 1">
            <a:extLst>
              <a:ext uri="{FF2B5EF4-FFF2-40B4-BE49-F238E27FC236}">
                <a16:creationId xmlns:a16="http://schemas.microsoft.com/office/drawing/2014/main" xmlns="" id="{B09BD6E0-BEEF-498A-B874-0CB2CD7CF565}"/>
              </a:ext>
            </a:extLst>
          </p:cNvPr>
          <p:cNvSpPr txBox="1">
            <a:spLocks/>
          </p:cNvSpPr>
          <p:nvPr/>
        </p:nvSpPr>
        <p:spPr>
          <a:xfrm>
            <a:off x="949275" y="4680488"/>
            <a:ext cx="10515600" cy="1038387"/>
          </a:xfrm>
          <a:prstGeom prst="rect">
            <a:avLst/>
          </a:prstGeom>
        </p:spPr>
        <p:txBody>
          <a:bodyPr vert="horz" lIns="91440" tIns="45720" rIns="91440" bIns="45720" rtlCol="0" anchor="t">
            <a:normAutofit/>
          </a:bodyPr>
          <a:lstStyle>
            <a:lvl1pPr algn="l" defTabSz="914400" rtl="0" eaLnBrk="1" latinLnBrk="0" hangingPunct="1">
              <a:lnSpc>
                <a:spcPct val="120000"/>
              </a:lnSpc>
              <a:spcBef>
                <a:spcPct val="0"/>
              </a:spcBef>
              <a:buNone/>
              <a:defRPr sz="2000" kern="1200">
                <a:solidFill>
                  <a:schemeClr val="tx1"/>
                </a:solidFill>
                <a:latin typeface="微软雅黑" panose="020B0503020204020204" pitchFamily="34" charset="-122"/>
                <a:ea typeface="微软雅黑" panose="020B0503020204020204" pitchFamily="34" charset="-122"/>
                <a:cs typeface="+mj-cs"/>
              </a:defRPr>
            </a:lvl1pPr>
          </a:lstStyle>
          <a:p>
            <a:r>
              <a:rPr lang="en-US" altLang="zh-CN" dirty="0"/>
              <a:t>      (4)</a:t>
            </a:r>
            <a:r>
              <a:rPr lang="zh-CN" altLang="zh-CN" dirty="0"/>
              <a:t>增三和弦：根音与三音、三音与五音均为大三度，根音与五音为增五度的和弦。</a:t>
            </a:r>
            <a:br>
              <a:rPr lang="zh-CN" altLang="zh-CN" dirty="0"/>
            </a:br>
            <a:r>
              <a:rPr lang="zh-CN" altLang="zh-CN" dirty="0"/>
              <a:t>大小三和弦是协和和弦，增减三和弦是不协和和弦。</a:t>
            </a:r>
            <a:endParaRPr lang="zh-CN" altLang="en-US" dirty="0"/>
          </a:p>
        </p:txBody>
      </p:sp>
      <p:sp>
        <p:nvSpPr>
          <p:cNvPr id="6" name="标题 1">
            <a:extLst>
              <a:ext uri="{FF2B5EF4-FFF2-40B4-BE49-F238E27FC236}">
                <a16:creationId xmlns:a16="http://schemas.microsoft.com/office/drawing/2014/main" xmlns="" id="{EA5C4CAE-E648-4534-88E3-D61A750AF06D}"/>
              </a:ext>
            </a:extLst>
          </p:cNvPr>
          <p:cNvSpPr txBox="1">
            <a:spLocks/>
          </p:cNvSpPr>
          <p:nvPr/>
        </p:nvSpPr>
        <p:spPr>
          <a:xfrm>
            <a:off x="938943" y="3477406"/>
            <a:ext cx="10515600" cy="703490"/>
          </a:xfrm>
          <a:prstGeom prst="rect">
            <a:avLst/>
          </a:prstGeom>
        </p:spPr>
        <p:txBody>
          <a:bodyPr vert="horz" lIns="91440" tIns="45720" rIns="91440" bIns="45720" rtlCol="0" anchor="t">
            <a:normAutofit/>
          </a:bodyPr>
          <a:lstStyle>
            <a:lvl1pPr algn="l" defTabSz="914400" rtl="0" eaLnBrk="1" latinLnBrk="0" hangingPunct="1">
              <a:lnSpc>
                <a:spcPct val="120000"/>
              </a:lnSpc>
              <a:spcBef>
                <a:spcPct val="0"/>
              </a:spcBef>
              <a:buNone/>
              <a:defRPr sz="2000" kern="1200">
                <a:solidFill>
                  <a:schemeClr val="tx1"/>
                </a:solidFill>
                <a:latin typeface="微软雅黑" panose="020B0503020204020204" pitchFamily="34" charset="-122"/>
                <a:ea typeface="微软雅黑" panose="020B0503020204020204" pitchFamily="34" charset="-122"/>
                <a:cs typeface="+mj-cs"/>
              </a:defRPr>
            </a:lvl1pPr>
          </a:lstStyle>
          <a:p>
            <a:r>
              <a:rPr lang="en-US" altLang="zh-CN" dirty="0"/>
              <a:t>      (3)</a:t>
            </a:r>
            <a:r>
              <a:rPr lang="zh-CN" altLang="zh-CN" dirty="0"/>
              <a:t>减三和弦：根音与三音、三音与五音均为小三度，根音与五音为减五度的和弦。</a:t>
            </a:r>
            <a:endParaRPr lang="zh-CN" altLang="en-US" dirty="0"/>
          </a:p>
        </p:txBody>
      </p:sp>
      <p:pic>
        <p:nvPicPr>
          <p:cNvPr id="7" name="图片 6">
            <a:extLst>
              <a:ext uri="{FF2B5EF4-FFF2-40B4-BE49-F238E27FC236}">
                <a16:creationId xmlns:a16="http://schemas.microsoft.com/office/drawing/2014/main" xmlns="" id="{911058CB-BCB4-4324-BC2B-CCFDFEF1F6C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869282" y="2650134"/>
            <a:ext cx="6243721" cy="836709"/>
          </a:xfrm>
          <a:prstGeom prst="rect">
            <a:avLst/>
          </a:prstGeom>
        </p:spPr>
      </p:pic>
      <p:pic>
        <p:nvPicPr>
          <p:cNvPr id="8" name="图片 7">
            <a:extLst>
              <a:ext uri="{FF2B5EF4-FFF2-40B4-BE49-F238E27FC236}">
                <a16:creationId xmlns:a16="http://schemas.microsoft.com/office/drawing/2014/main" xmlns="" id="{6F9B5277-7B78-4846-9FA5-C77F61E905C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874053" y="3876293"/>
            <a:ext cx="6238950" cy="830391"/>
          </a:xfrm>
          <a:prstGeom prst="rect">
            <a:avLst/>
          </a:prstGeom>
        </p:spPr>
      </p:pic>
      <p:pic>
        <p:nvPicPr>
          <p:cNvPr id="9" name="图片 8">
            <a:extLst>
              <a:ext uri="{FF2B5EF4-FFF2-40B4-BE49-F238E27FC236}">
                <a16:creationId xmlns:a16="http://schemas.microsoft.com/office/drawing/2014/main" xmlns="" id="{46824C4C-CD6B-4F4C-B86D-A1F108746E4E}"/>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896650" y="5454032"/>
            <a:ext cx="6216353" cy="850037"/>
          </a:xfrm>
          <a:prstGeom prst="rect">
            <a:avLst/>
          </a:prstGeom>
        </p:spPr>
      </p:pic>
    </p:spTree>
    <p:extLst>
      <p:ext uri="{BB962C8B-B14F-4D97-AF65-F5344CB8AC3E}">
        <p14:creationId xmlns:p14="http://schemas.microsoft.com/office/powerpoint/2010/main" val="13064985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E3DA9B4-96BB-4AC3-A543-0DEA24156A50}"/>
              </a:ext>
            </a:extLst>
          </p:cNvPr>
          <p:cNvSpPr>
            <a:spLocks noGrp="1"/>
          </p:cNvSpPr>
          <p:nvPr>
            <p:ph type="title"/>
          </p:nvPr>
        </p:nvSpPr>
        <p:spPr/>
        <p:txBody>
          <a:bodyPr>
            <a:normAutofit/>
          </a:bodyPr>
          <a:lstStyle/>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七和弦</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由四个音按三度关系叠置起来的和弦，称为七和弦。七和弦下面的三个音与三和弦中叫法一样。第四个音与根音的关系是七度，因此叫作七度音，用数字</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7</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来代表。七和弦的名称是由下面三和弦的性质及根音与七度音的性质得来的。所有的七和弦都是不协和和弦。</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七和弦主要有下列各种。</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大小七和弦：以大三和弦为基础，根音与七音为小七度的和弦。</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小小七和弦：以小三和弦为基础，根音与七音为小七度的和弦称为小小七和弦</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简称小七和弦。</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dirty="0"/>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减小七和弦：以减三和弦为基础，根音与七音为小七度的和弦称减小七和弦</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半减七和弦</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减减七和弦：以减三和弦为基础，根音与七音为减七度的和弦称减减七和弦</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减七和弦</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除上述七和弦外，还有许多类型的七和弦，如大大七和弦、小小七和弦、增大七和弦等。</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另外，还有由五个音构成的九和弦，由六个音构成的十一和弦，由七个音构成的十三和弦。</a:t>
            </a:r>
          </a:p>
          <a:p>
            <a:endParaRPr lang="zh-CN" altLang="en-US" dirty="0"/>
          </a:p>
        </p:txBody>
      </p:sp>
    </p:spTree>
    <p:extLst>
      <p:ext uri="{BB962C8B-B14F-4D97-AF65-F5344CB8AC3E}">
        <p14:creationId xmlns:p14="http://schemas.microsoft.com/office/powerpoint/2010/main" val="183274760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564BD34-63E3-47B7-B76A-01D46EE659F9}"/>
              </a:ext>
            </a:extLst>
          </p:cNvPr>
          <p:cNvSpPr>
            <a:spLocks noGrp="1"/>
          </p:cNvSpPr>
          <p:nvPr>
            <p:ph type="title"/>
          </p:nvPr>
        </p:nvSpPr>
        <p:spPr>
          <a:xfrm>
            <a:off x="838200" y="458042"/>
            <a:ext cx="10515600" cy="5941916"/>
          </a:xfrm>
        </p:spPr>
        <p:txBody>
          <a:bodyPr>
            <a:normAutofit/>
          </a:bodyPr>
          <a:lstStyle/>
          <a:p>
            <a:r>
              <a:rPr lang="en-US" altLang="zh-CN" sz="3100" kern="1200" dirty="0">
                <a:solidFill>
                  <a:srgbClr val="0070C0"/>
                </a:solidFill>
                <a:effectLst/>
                <a:latin typeface="微软雅黑" panose="020B0503020204020204" pitchFamily="34" charset="-122"/>
                <a:ea typeface="微软雅黑" panose="020B0503020204020204" pitchFamily="34" charset="-122"/>
                <a:cs typeface="+mj-cs"/>
              </a:rPr>
              <a:t>2.6.2</a:t>
            </a:r>
            <a:r>
              <a:rPr lang="zh-CN" altLang="zh-CN" sz="3100" kern="1200" dirty="0">
                <a:solidFill>
                  <a:srgbClr val="0070C0"/>
                </a:solidFill>
                <a:effectLst/>
                <a:latin typeface="微软雅黑" panose="020B0503020204020204" pitchFamily="34" charset="-122"/>
                <a:ea typeface="微软雅黑" panose="020B0503020204020204" pitchFamily="34" charset="-122"/>
                <a:cs typeface="+mj-cs"/>
              </a:rPr>
              <a:t>和弦的转位</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以和弦的根音为低音的和弦叫原位和弦。以和弦的三音、五音、七音为低音的和弦叫转位和弦。</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三和弦的转位</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三和弦除根音外，还有三音和五音，所以有两个转位和弦。</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三和弦的第一转位是把三音作和弦的低音，也叫六和弦</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低音与根音的音程关系是六度。</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把三和弦的五音作和弦的低音叫和弦的第二转位，也称四六和弦</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低音与根音是四度，低音与高音是六度</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p>
          <a:p>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spTree>
    <p:extLst>
      <p:ext uri="{BB962C8B-B14F-4D97-AF65-F5344CB8AC3E}">
        <p14:creationId xmlns:p14="http://schemas.microsoft.com/office/powerpoint/2010/main" val="16473301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6B918B9-8EE0-42D6-88A7-15294026FBE2}"/>
              </a:ext>
            </a:extLst>
          </p:cNvPr>
          <p:cNvSpPr>
            <a:spLocks noGrp="1"/>
          </p:cNvSpPr>
          <p:nvPr>
            <p:ph type="title"/>
          </p:nvPr>
        </p:nvSpPr>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2.1.2</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音的性质</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我们通常把音分为乐音与噪音两大类，这是按照发声体振动时规则与否划分的。乐音是指振动规则，即以一个固有频率振动，听起来悦耳的声音；噪音则指振动不规则，振动时频率不固定，没有周期性，听起来刺耳的音。</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音的性质也可称音的特性与音的要素，它是音的物理属性在我们感觉上的反映，它包括：音高、音值、音量和音色。</a:t>
            </a:r>
          </a:p>
          <a:p>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音高</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音的高低，决定于音的振动频率。单位时间内振动的次数多，音越高；反之，音越低。人类听觉能感受</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16~20 000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次</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秒</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约计</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的音高差别，音乐中主要使用</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16~7 000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次</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秒</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约计</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范围内的音。发音体体积越小、质越坚，越能发出较高的音；反之，发音体体积越大、质越松，则发出的音越低。</a:t>
            </a:r>
          </a:p>
          <a:p>
            <a:endParaRPr lang="zh-CN" altLang="en-US" dirty="0"/>
          </a:p>
        </p:txBody>
      </p:sp>
    </p:spTree>
    <p:extLst>
      <p:ext uri="{BB962C8B-B14F-4D97-AF65-F5344CB8AC3E}">
        <p14:creationId xmlns:p14="http://schemas.microsoft.com/office/powerpoint/2010/main" val="349255966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B7BD62E-5267-47E7-B903-3CECCBEBE273}"/>
              </a:ext>
            </a:extLst>
          </p:cNvPr>
          <p:cNvSpPr>
            <a:spLocks noGrp="1"/>
          </p:cNvSpPr>
          <p:nvPr>
            <p:ph type="title"/>
          </p:nvPr>
        </p:nvSpPr>
        <p:spPr>
          <a:xfrm>
            <a:off x="838200" y="675860"/>
            <a:ext cx="10515600" cy="1236521"/>
          </a:xfrm>
        </p:spPr>
        <p:txBody>
          <a:bodyPr>
            <a:normAutofit/>
          </a:bodyPr>
          <a:lstStyle/>
          <a:p>
            <a:r>
              <a:rPr lang="en-US" altLang="zh-CN" b="1" dirty="0"/>
              <a:t>2.</a:t>
            </a:r>
            <a:r>
              <a:rPr lang="zh-CN" altLang="zh-CN" b="1" dirty="0"/>
              <a:t>七和弦的转位</a:t>
            </a:r>
            <a:br>
              <a:rPr lang="zh-CN" altLang="zh-CN" b="1" dirty="0"/>
            </a:br>
            <a:r>
              <a:rPr lang="zh-CN" altLang="zh-CN" dirty="0"/>
              <a:t>七和弦除根音外，还有三音、五音、七音，所以七和弦有三个转位和弦。</a:t>
            </a:r>
            <a:br>
              <a:rPr lang="zh-CN" altLang="zh-CN" dirty="0"/>
            </a:br>
            <a:r>
              <a:rPr lang="en-US" altLang="zh-CN" dirty="0"/>
              <a:t>       </a:t>
            </a:r>
            <a:endParaRPr lang="zh-CN" altLang="en-US" dirty="0"/>
          </a:p>
        </p:txBody>
      </p:sp>
      <p:pic>
        <p:nvPicPr>
          <p:cNvPr id="6" name="图片 5">
            <a:extLst>
              <a:ext uri="{FF2B5EF4-FFF2-40B4-BE49-F238E27FC236}">
                <a16:creationId xmlns:a16="http://schemas.microsoft.com/office/drawing/2014/main" xmlns="" id="{532F312F-C15E-4A4A-88E7-B2CBF26678E9}"/>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38200" y="2293749"/>
            <a:ext cx="4364117" cy="3443575"/>
          </a:xfrm>
          <a:prstGeom prst="rect">
            <a:avLst/>
          </a:prstGeom>
        </p:spPr>
      </p:pic>
      <p:sp>
        <p:nvSpPr>
          <p:cNvPr id="7" name="文本框 6">
            <a:extLst>
              <a:ext uri="{FF2B5EF4-FFF2-40B4-BE49-F238E27FC236}">
                <a16:creationId xmlns:a16="http://schemas.microsoft.com/office/drawing/2014/main" xmlns="" id="{5B9DEDC8-AFE1-4B57-9311-8560A5220510}"/>
              </a:ext>
            </a:extLst>
          </p:cNvPr>
          <p:cNvSpPr txBox="1"/>
          <p:nvPr/>
        </p:nvSpPr>
        <p:spPr>
          <a:xfrm>
            <a:off x="5875150" y="2145253"/>
            <a:ext cx="5393410" cy="1015663"/>
          </a:xfrm>
          <a:prstGeom prst="rect">
            <a:avLst/>
          </a:prstGeom>
          <a:noFill/>
        </p:spPr>
        <p:txBody>
          <a:bodyPr wrap="square" rtlCol="0">
            <a:spAutoFit/>
          </a:bodyPr>
          <a:lstStyle/>
          <a:p>
            <a:r>
              <a:rPr lang="en-US" altLang="zh-CN" sz="2000" dirty="0">
                <a:latin typeface="微软雅黑" panose="020B0503020204020204" pitchFamily="34" charset="-122"/>
                <a:ea typeface="微软雅黑" panose="020B0503020204020204" pitchFamily="34" charset="-122"/>
              </a:rPr>
              <a:t>        (1)</a:t>
            </a:r>
            <a:r>
              <a:rPr lang="zh-CN" altLang="zh-CN" sz="2000" dirty="0">
                <a:latin typeface="微软雅黑" panose="020B0503020204020204" pitchFamily="34" charset="-122"/>
                <a:ea typeface="微软雅黑" panose="020B0503020204020204" pitchFamily="34" charset="-122"/>
              </a:rPr>
              <a:t>第一转位叫五六和弦，用“</a:t>
            </a:r>
            <a:r>
              <a:rPr lang="en-US" altLang="zh-CN" sz="2000" dirty="0">
                <a:latin typeface="微软雅黑" panose="020B0503020204020204" pitchFamily="34" charset="-122"/>
                <a:ea typeface="微软雅黑" panose="020B0503020204020204" pitchFamily="34" charset="-122"/>
              </a:rPr>
              <a:t>65 </a:t>
            </a:r>
            <a:r>
              <a:rPr lang="zh-CN" altLang="zh-CN" sz="2000" dirty="0">
                <a:latin typeface="微软雅黑" panose="020B0503020204020204" pitchFamily="34" charset="-122"/>
                <a:ea typeface="微软雅黑" panose="020B0503020204020204" pitchFamily="34" charset="-122"/>
              </a:rPr>
              <a:t>”标记，因低音与七音是五度，低音与转位后的根音是六度而得名。</a:t>
            </a:r>
            <a:endParaRPr lang="zh-CN" altLang="en-US" sz="2000" dirty="0">
              <a:latin typeface="微软雅黑" panose="020B0503020204020204" pitchFamily="34" charset="-122"/>
              <a:ea typeface="微软雅黑" panose="020B0503020204020204" pitchFamily="34" charset="-122"/>
            </a:endParaRPr>
          </a:p>
        </p:txBody>
      </p:sp>
      <p:sp>
        <p:nvSpPr>
          <p:cNvPr id="8" name="矩形 7">
            <a:extLst>
              <a:ext uri="{FF2B5EF4-FFF2-40B4-BE49-F238E27FC236}">
                <a16:creationId xmlns:a16="http://schemas.microsoft.com/office/drawing/2014/main" xmlns="" id="{47461F68-D60E-4E15-82C6-7D9C969250DC}"/>
              </a:ext>
            </a:extLst>
          </p:cNvPr>
          <p:cNvSpPr/>
          <p:nvPr/>
        </p:nvSpPr>
        <p:spPr>
          <a:xfrm>
            <a:off x="5454113" y="1921789"/>
            <a:ext cx="170481" cy="960895"/>
          </a:xfrm>
          <a:prstGeom prst="rect">
            <a:avLst/>
          </a:prstGeom>
          <a:solidFill>
            <a:srgbClr val="F37B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a:extLst>
              <a:ext uri="{FF2B5EF4-FFF2-40B4-BE49-F238E27FC236}">
                <a16:creationId xmlns:a16="http://schemas.microsoft.com/office/drawing/2014/main" xmlns="" id="{1EA396AE-FDC1-4DBA-8722-BD612DE10011}"/>
              </a:ext>
            </a:extLst>
          </p:cNvPr>
          <p:cNvSpPr/>
          <p:nvPr/>
        </p:nvSpPr>
        <p:spPr>
          <a:xfrm>
            <a:off x="5482528" y="3236570"/>
            <a:ext cx="170481" cy="960895"/>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a16="http://schemas.microsoft.com/office/drawing/2014/main" xmlns="" id="{D9AA0D21-6A08-4549-BED9-660997211BC5}"/>
              </a:ext>
            </a:extLst>
          </p:cNvPr>
          <p:cNvSpPr/>
          <p:nvPr/>
        </p:nvSpPr>
        <p:spPr>
          <a:xfrm>
            <a:off x="5482529" y="4801897"/>
            <a:ext cx="170481" cy="9608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a:extLst>
              <a:ext uri="{FF2B5EF4-FFF2-40B4-BE49-F238E27FC236}">
                <a16:creationId xmlns:a16="http://schemas.microsoft.com/office/drawing/2014/main" xmlns="" id="{689F5B11-24BB-4634-B0EA-86BA51C27378}"/>
              </a:ext>
            </a:extLst>
          </p:cNvPr>
          <p:cNvSpPr txBox="1"/>
          <p:nvPr/>
        </p:nvSpPr>
        <p:spPr>
          <a:xfrm>
            <a:off x="5875150" y="3028891"/>
            <a:ext cx="5393410" cy="1323439"/>
          </a:xfrm>
          <a:prstGeom prst="rect">
            <a:avLst/>
          </a:prstGeom>
          <a:noFill/>
        </p:spPr>
        <p:txBody>
          <a:bodyPr wrap="square" rtlCol="0">
            <a:spAutoFit/>
          </a:bodyPr>
          <a:lstStyle/>
          <a:p>
            <a:r>
              <a:rPr lang="zh-CN" altLang="zh-CN" sz="2000" dirty="0">
                <a:latin typeface="微软雅黑" panose="020B0503020204020204" pitchFamily="34" charset="-122"/>
                <a:ea typeface="微软雅黑" panose="020B0503020204020204" pitchFamily="34" charset="-122"/>
              </a:rPr>
              <a:t/>
            </a:r>
            <a:br>
              <a:rPr lang="zh-CN" altLang="zh-CN" sz="2000" dirty="0">
                <a:latin typeface="微软雅黑" panose="020B0503020204020204" pitchFamily="34" charset="-122"/>
                <a:ea typeface="微软雅黑" panose="020B0503020204020204" pitchFamily="34" charset="-122"/>
              </a:rPr>
            </a:br>
            <a:r>
              <a:rPr lang="en-US" altLang="zh-CN" sz="2000" dirty="0">
                <a:latin typeface="微软雅黑" panose="020B0503020204020204" pitchFamily="34" charset="-122"/>
                <a:ea typeface="微软雅黑" panose="020B0503020204020204" pitchFamily="34" charset="-122"/>
              </a:rPr>
              <a:t>       (2)</a:t>
            </a:r>
            <a:r>
              <a:rPr lang="zh-CN" altLang="zh-CN" sz="2000" dirty="0">
                <a:latin typeface="微软雅黑" panose="020B0503020204020204" pitchFamily="34" charset="-122"/>
                <a:ea typeface="微软雅黑" panose="020B0503020204020204" pitchFamily="34" charset="-122"/>
              </a:rPr>
              <a:t>第二转位叫三四和弦，用“</a:t>
            </a:r>
            <a:r>
              <a:rPr lang="en-US" altLang="zh-CN" sz="2000" dirty="0">
                <a:latin typeface="微软雅黑" panose="020B0503020204020204" pitchFamily="34" charset="-122"/>
                <a:ea typeface="微软雅黑" panose="020B0503020204020204" pitchFamily="34" charset="-122"/>
              </a:rPr>
              <a:t> 43</a:t>
            </a:r>
            <a:r>
              <a:rPr lang="zh-CN" altLang="zh-CN" sz="2000" dirty="0">
                <a:latin typeface="微软雅黑" panose="020B0503020204020204" pitchFamily="34" charset="-122"/>
                <a:ea typeface="微软雅黑" panose="020B0503020204020204" pitchFamily="34" charset="-122"/>
              </a:rPr>
              <a:t>”标记，因低音与七音是三度，与转位后的根音是四度而得名。</a:t>
            </a:r>
            <a:endParaRPr lang="zh-CN" altLang="en-US" sz="2000" dirty="0">
              <a:latin typeface="微软雅黑" panose="020B0503020204020204" pitchFamily="34" charset="-122"/>
              <a:ea typeface="微软雅黑" panose="020B0503020204020204" pitchFamily="34" charset="-122"/>
            </a:endParaRPr>
          </a:p>
        </p:txBody>
      </p:sp>
      <p:sp>
        <p:nvSpPr>
          <p:cNvPr id="12" name="文本框 11">
            <a:extLst>
              <a:ext uri="{FF2B5EF4-FFF2-40B4-BE49-F238E27FC236}">
                <a16:creationId xmlns:a16="http://schemas.microsoft.com/office/drawing/2014/main" xmlns="" id="{ABE0740C-3A94-48D4-A0F7-2E1DCDD4E0D4}"/>
              </a:ext>
            </a:extLst>
          </p:cNvPr>
          <p:cNvSpPr txBox="1"/>
          <p:nvPr/>
        </p:nvSpPr>
        <p:spPr>
          <a:xfrm>
            <a:off x="5875150" y="4585201"/>
            <a:ext cx="5393410" cy="1015663"/>
          </a:xfrm>
          <a:prstGeom prst="rect">
            <a:avLst/>
          </a:prstGeom>
          <a:noFill/>
        </p:spPr>
        <p:txBody>
          <a:bodyPr wrap="square" rtlCol="0">
            <a:spAutoFit/>
          </a:bodyPr>
          <a:lstStyle/>
          <a:p>
            <a:r>
              <a:rPr lang="zh-CN" altLang="zh-CN" sz="2000" dirty="0">
                <a:latin typeface="微软雅黑" panose="020B0503020204020204" pitchFamily="34" charset="-122"/>
                <a:ea typeface="微软雅黑" panose="020B0503020204020204" pitchFamily="34" charset="-122"/>
              </a:rPr>
              <a:t/>
            </a:r>
            <a:br>
              <a:rPr lang="zh-CN" altLang="zh-CN" sz="2000" dirty="0">
                <a:latin typeface="微软雅黑" panose="020B0503020204020204" pitchFamily="34" charset="-122"/>
                <a:ea typeface="微软雅黑" panose="020B0503020204020204" pitchFamily="34" charset="-122"/>
              </a:rPr>
            </a:br>
            <a:r>
              <a:rPr lang="en-US" altLang="zh-CN" sz="2000" dirty="0">
                <a:latin typeface="微软雅黑" panose="020B0503020204020204" pitchFamily="34" charset="-122"/>
                <a:ea typeface="微软雅黑" panose="020B0503020204020204" pitchFamily="34" charset="-122"/>
              </a:rPr>
              <a:t>       (3)</a:t>
            </a:r>
            <a:r>
              <a:rPr lang="zh-CN" altLang="zh-CN" sz="2000" dirty="0">
                <a:latin typeface="微软雅黑" panose="020B0503020204020204" pitchFamily="34" charset="-122"/>
                <a:ea typeface="微软雅黑" panose="020B0503020204020204" pitchFamily="34" charset="-122"/>
              </a:rPr>
              <a:t>第三转位叫二和弦，用“</a:t>
            </a:r>
            <a:r>
              <a:rPr lang="en-US" altLang="zh-CN" sz="2000" dirty="0">
                <a:latin typeface="微软雅黑" panose="020B0503020204020204" pitchFamily="34" charset="-122"/>
                <a:ea typeface="微软雅黑" panose="020B0503020204020204" pitchFamily="34" charset="-122"/>
              </a:rPr>
              <a:t>2</a:t>
            </a:r>
            <a:r>
              <a:rPr lang="zh-CN" altLang="zh-CN" sz="2000" dirty="0">
                <a:latin typeface="微软雅黑" panose="020B0503020204020204" pitchFamily="34" charset="-122"/>
                <a:ea typeface="微软雅黑" panose="020B0503020204020204" pitchFamily="34" charset="-122"/>
              </a:rPr>
              <a:t>”标记，因低音与转位后的根音是二度而得名。</a:t>
            </a:r>
            <a:endParaRPr lang="zh-CN" altLang="en-US" sz="2000" dirty="0">
              <a:latin typeface="微软雅黑" panose="020B0503020204020204" pitchFamily="34" charset="-122"/>
              <a:ea typeface="微软雅黑" panose="020B0503020204020204" pitchFamily="34" charset="-122"/>
            </a:endParaRPr>
          </a:p>
        </p:txBody>
      </p:sp>
      <p:sp>
        <p:nvSpPr>
          <p:cNvPr id="13" name="文本框 12">
            <a:extLst>
              <a:ext uri="{FF2B5EF4-FFF2-40B4-BE49-F238E27FC236}">
                <a16:creationId xmlns:a16="http://schemas.microsoft.com/office/drawing/2014/main" xmlns="" id="{3A4EAB9A-CA46-4A46-8C55-01070FF2B923}"/>
              </a:ext>
            </a:extLst>
          </p:cNvPr>
          <p:cNvSpPr txBox="1"/>
          <p:nvPr/>
        </p:nvSpPr>
        <p:spPr>
          <a:xfrm>
            <a:off x="5317882" y="1764967"/>
            <a:ext cx="1114535" cy="1015663"/>
          </a:xfrm>
          <a:prstGeom prst="rect">
            <a:avLst/>
          </a:prstGeom>
          <a:noFill/>
        </p:spPr>
        <p:txBody>
          <a:bodyPr wrap="square" rtlCol="0">
            <a:spAutoFit/>
          </a:bodyPr>
          <a:lstStyle/>
          <a:p>
            <a:r>
              <a:rPr lang="zh-CN" altLang="en-US" sz="6000" b="1" dirty="0">
                <a:solidFill>
                  <a:srgbClr val="F37B31"/>
                </a:solidFill>
                <a:latin typeface="微软雅黑" panose="020B0503020204020204" pitchFamily="34" charset="-122"/>
                <a:ea typeface="微软雅黑" panose="020B0503020204020204" pitchFamily="34" charset="-122"/>
              </a:rPr>
              <a:t>“</a:t>
            </a:r>
          </a:p>
        </p:txBody>
      </p:sp>
      <p:sp>
        <p:nvSpPr>
          <p:cNvPr id="14" name="文本框 13">
            <a:extLst>
              <a:ext uri="{FF2B5EF4-FFF2-40B4-BE49-F238E27FC236}">
                <a16:creationId xmlns:a16="http://schemas.microsoft.com/office/drawing/2014/main" xmlns="" id="{ECE32376-00BD-45B0-86DB-0BAE75CEC906}"/>
              </a:ext>
            </a:extLst>
          </p:cNvPr>
          <p:cNvSpPr txBox="1"/>
          <p:nvPr/>
        </p:nvSpPr>
        <p:spPr>
          <a:xfrm>
            <a:off x="5346298" y="3064244"/>
            <a:ext cx="1114535" cy="1015663"/>
          </a:xfrm>
          <a:prstGeom prst="rect">
            <a:avLst/>
          </a:prstGeom>
          <a:noFill/>
        </p:spPr>
        <p:txBody>
          <a:bodyPr wrap="square" rtlCol="0">
            <a:spAutoFit/>
          </a:bodyPr>
          <a:lstStyle/>
          <a:p>
            <a:r>
              <a:rPr lang="zh-CN" altLang="en-US" sz="6000" b="1" dirty="0">
                <a:latin typeface="微软雅黑" panose="020B0503020204020204" pitchFamily="34" charset="-122"/>
                <a:ea typeface="微软雅黑" panose="020B0503020204020204" pitchFamily="34" charset="-122"/>
              </a:rPr>
              <a:t>“</a:t>
            </a:r>
          </a:p>
        </p:txBody>
      </p:sp>
      <p:sp>
        <p:nvSpPr>
          <p:cNvPr id="15" name="文本框 14">
            <a:extLst>
              <a:ext uri="{FF2B5EF4-FFF2-40B4-BE49-F238E27FC236}">
                <a16:creationId xmlns:a16="http://schemas.microsoft.com/office/drawing/2014/main" xmlns="" id="{D56665CC-CC05-4348-9C54-BF9F9F088BC2}"/>
              </a:ext>
            </a:extLst>
          </p:cNvPr>
          <p:cNvSpPr txBox="1"/>
          <p:nvPr/>
        </p:nvSpPr>
        <p:spPr>
          <a:xfrm>
            <a:off x="5361796" y="4583071"/>
            <a:ext cx="1114535" cy="1015663"/>
          </a:xfrm>
          <a:prstGeom prst="rect">
            <a:avLst/>
          </a:prstGeom>
          <a:noFill/>
        </p:spPr>
        <p:txBody>
          <a:bodyPr wrap="square" rtlCol="0">
            <a:spAutoFit/>
          </a:bodyPr>
          <a:lstStyle/>
          <a:p>
            <a:r>
              <a:rPr lang="zh-CN" altLang="en-US" sz="6000" b="1" dirty="0">
                <a:solidFill>
                  <a:schemeClr val="accent1"/>
                </a:solidFill>
                <a:latin typeface="微软雅黑" panose="020B0503020204020204" pitchFamily="34" charset="-122"/>
                <a:ea typeface="微软雅黑" panose="020B0503020204020204" pitchFamily="34" charset="-122"/>
              </a:rPr>
              <a:t>“</a:t>
            </a:r>
          </a:p>
        </p:txBody>
      </p:sp>
    </p:spTree>
    <p:extLst>
      <p:ext uri="{BB962C8B-B14F-4D97-AF65-F5344CB8AC3E}">
        <p14:creationId xmlns:p14="http://schemas.microsoft.com/office/powerpoint/2010/main" val="43318624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8E4CC92-3357-4A80-A8A5-1D469723FD1D}"/>
              </a:ext>
            </a:extLst>
          </p:cNvPr>
          <p:cNvSpPr>
            <a:spLocks noGrp="1"/>
          </p:cNvSpPr>
          <p:nvPr>
            <p:ph type="title"/>
          </p:nvPr>
        </p:nvSpPr>
        <p:spPr/>
        <p:txBody>
          <a:bodyPr>
            <a:normAutofit/>
          </a:bodyPr>
          <a:lstStyle/>
          <a:p>
            <a:r>
              <a:rPr lang="en-US" altLang="zh-CN" sz="2800" kern="1200" dirty="0">
                <a:solidFill>
                  <a:srgbClr val="0070C0"/>
                </a:solidFill>
                <a:effectLst/>
                <a:latin typeface="微软雅黑" panose="020B0503020204020204" pitchFamily="34" charset="-122"/>
                <a:ea typeface="微软雅黑" panose="020B0503020204020204" pitchFamily="34" charset="-122"/>
                <a:cs typeface="+mj-cs"/>
              </a:rPr>
              <a:t>2.6.3</a:t>
            </a:r>
            <a:r>
              <a:rPr lang="zh-CN" altLang="zh-CN" sz="2800" kern="1200" dirty="0">
                <a:solidFill>
                  <a:srgbClr val="0070C0"/>
                </a:solidFill>
                <a:effectLst/>
                <a:latin typeface="微软雅黑" panose="020B0503020204020204" pitchFamily="34" charset="-122"/>
                <a:ea typeface="微软雅黑" panose="020B0503020204020204" pitchFamily="34" charset="-122"/>
                <a:cs typeface="+mj-cs"/>
              </a:rPr>
              <a:t>等和弦</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两个和弦孤立起来听时，具有相同的声音效果，但写法和意义不同，这样的和弦叫作等和弦。等和弦和等音程一样是由于等音变化而产生的。</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等和弦有两类。</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和弦中的音不因为等音变化而更改音程的结构。</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和弦中的音由于等音变化而更改和弦的结构。</a:t>
            </a:r>
          </a:p>
          <a:p>
            <a:endParaRPr lang="zh-CN" altLang="en-US" dirty="0"/>
          </a:p>
        </p:txBody>
      </p:sp>
    </p:spTree>
    <p:extLst>
      <p:ext uri="{BB962C8B-B14F-4D97-AF65-F5344CB8AC3E}">
        <p14:creationId xmlns:p14="http://schemas.microsoft.com/office/powerpoint/2010/main" val="332208697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B3DA68A-6B97-4B9C-87B0-9D37CCB6B3A7}"/>
              </a:ext>
            </a:extLst>
          </p:cNvPr>
          <p:cNvSpPr>
            <a:spLocks noGrp="1"/>
          </p:cNvSpPr>
          <p:nvPr>
            <p:ph type="title"/>
          </p:nvPr>
        </p:nvSpPr>
        <p:spPr/>
        <p:txBody>
          <a:bodyPr>
            <a:normAutofit/>
          </a:bodyPr>
          <a:lstStyle/>
          <a:p>
            <a:pPr algn="ctr"/>
            <a:r>
              <a:rPr lang="en-US" altLang="zh-CN" sz="4000" kern="1200" dirty="0">
                <a:solidFill>
                  <a:schemeClr val="tx1"/>
                </a:solidFill>
                <a:effectLst/>
                <a:latin typeface="微软雅黑" panose="020B0503020204020204" pitchFamily="34" charset="-122"/>
                <a:ea typeface="微软雅黑" panose="020B0503020204020204" pitchFamily="34" charset="-122"/>
                <a:cs typeface="+mj-cs"/>
              </a:rPr>
              <a:t>2.7 </a:t>
            </a:r>
            <a:r>
              <a:rPr lang="zh-CN" altLang="zh-CN" sz="4000" kern="1200" dirty="0">
                <a:solidFill>
                  <a:schemeClr val="tx1"/>
                </a:solidFill>
                <a:effectLst/>
                <a:latin typeface="微软雅黑" panose="020B0503020204020204" pitchFamily="34" charset="-122"/>
                <a:ea typeface="微软雅黑" panose="020B0503020204020204" pitchFamily="34" charset="-122"/>
                <a:cs typeface="+mj-cs"/>
              </a:rPr>
              <a:t>民族调式</a:t>
            </a:r>
          </a:p>
          <a:p>
            <a:r>
              <a:rPr lang="en-US" altLang="zh-CN" sz="2800" kern="1200" dirty="0">
                <a:solidFill>
                  <a:srgbClr val="0070C0"/>
                </a:solidFill>
                <a:effectLst/>
                <a:latin typeface="微软雅黑" panose="020B0503020204020204" pitchFamily="34" charset="-122"/>
                <a:ea typeface="微软雅黑" panose="020B0503020204020204" pitchFamily="34" charset="-122"/>
                <a:cs typeface="+mj-cs"/>
              </a:rPr>
              <a:t>2.7.1</a:t>
            </a:r>
            <a:r>
              <a:rPr lang="zh-CN" altLang="zh-CN" sz="2800" kern="1200" dirty="0">
                <a:solidFill>
                  <a:srgbClr val="0070C0"/>
                </a:solidFill>
                <a:effectLst/>
                <a:latin typeface="微软雅黑" panose="020B0503020204020204" pitchFamily="34" charset="-122"/>
                <a:ea typeface="微软雅黑" panose="020B0503020204020204" pitchFamily="34" charset="-122"/>
                <a:cs typeface="+mj-cs"/>
              </a:rPr>
              <a:t>五声调式</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按照纯五度排列起来的五个音构成的调式叫作五声调式。</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将这五个音按高低顺序排列起来，就成了五声音阶。这五个音的名字称为宫、商、角、徵、羽。</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宫、商、角、徵、羽称为调式音</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正音</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。每一个音都可以作为调式的主音。造一条五个音的调式音阶，分别称为宫调式、商调式、角调式、徵调式和羽调式。</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五声调式的标记及音阶结构</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五声调式的音阶结构有以下几个特点。</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没有半音，相邻两音之音的距离为大二度或小三度。</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没有三整音，因此，音乐的尖锐感不如有三整音的大调式。</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仅有一个大三度在宫—角之间。这个大三度可看作五声调式的特征音程。</a:t>
            </a:r>
          </a:p>
          <a:p>
            <a:endParaRPr lang="zh-CN" altLang="en-US" dirty="0"/>
          </a:p>
        </p:txBody>
      </p:sp>
    </p:spTree>
    <p:extLst>
      <p:ext uri="{BB962C8B-B14F-4D97-AF65-F5344CB8AC3E}">
        <p14:creationId xmlns:p14="http://schemas.microsoft.com/office/powerpoint/2010/main" val="116528435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CFE3266-655F-4FAF-9F22-43B112E1C5E5}"/>
              </a:ext>
            </a:extLst>
          </p:cNvPr>
          <p:cNvSpPr>
            <a:spLocks noGrp="1"/>
          </p:cNvSpPr>
          <p:nvPr>
            <p:ph type="title"/>
          </p:nvPr>
        </p:nvSpPr>
        <p:spPr>
          <a:xfrm>
            <a:off x="7574260" y="1506329"/>
            <a:ext cx="3467428" cy="4826038"/>
          </a:xfrm>
        </p:spPr>
        <p:txBody>
          <a:bodyPr>
            <a:normAutofit/>
          </a:bodyPr>
          <a:lstStyle/>
          <a:p>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七声调式</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七声调式与六声调式一样是五声调式的扩大，即分别向上</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上属方面</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或向下</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下属方面</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各增加一个或两个纯五度构成，由此产生出清角</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、变宫</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(7)</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、变徵</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、闰</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(7)</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这四个音统称编音，是七声调式的一部分，但不能作为调式主音作用，也不能形成对主音的支持。</a:t>
            </a:r>
          </a:p>
          <a:p>
            <a:endParaRPr lang="zh-CN" altLang="en-US" dirty="0"/>
          </a:p>
        </p:txBody>
      </p:sp>
      <p:grpSp>
        <p:nvGrpSpPr>
          <p:cNvPr id="14" name="组合 13">
            <a:extLst>
              <a:ext uri="{FF2B5EF4-FFF2-40B4-BE49-F238E27FC236}">
                <a16:creationId xmlns:a16="http://schemas.microsoft.com/office/drawing/2014/main" xmlns="" id="{8702AA19-3714-4577-B154-DB259D851A8F}"/>
              </a:ext>
            </a:extLst>
          </p:cNvPr>
          <p:cNvGrpSpPr/>
          <p:nvPr/>
        </p:nvGrpSpPr>
        <p:grpSpPr>
          <a:xfrm>
            <a:off x="4120155" y="1094561"/>
            <a:ext cx="3714750" cy="4308475"/>
            <a:chOff x="4275138" y="1722439"/>
            <a:chExt cx="3714750" cy="4308475"/>
          </a:xfrm>
        </p:grpSpPr>
        <p:sp>
          <p:nvSpPr>
            <p:cNvPr id="15" name="Freeform 19">
              <a:extLst>
                <a:ext uri="{FF2B5EF4-FFF2-40B4-BE49-F238E27FC236}">
                  <a16:creationId xmlns:a16="http://schemas.microsoft.com/office/drawing/2014/main" xmlns="" id="{185A7637-3C4C-4623-A890-8F19210D0F0D}"/>
                </a:ext>
              </a:extLst>
            </p:cNvPr>
            <p:cNvSpPr>
              <a:spLocks/>
            </p:cNvSpPr>
            <p:nvPr/>
          </p:nvSpPr>
          <p:spPr bwMode="auto">
            <a:xfrm>
              <a:off x="6153150" y="4019551"/>
              <a:ext cx="1239838" cy="669925"/>
            </a:xfrm>
            <a:custGeom>
              <a:avLst/>
              <a:gdLst>
                <a:gd name="T0" fmla="*/ 866 w 866"/>
                <a:gd name="T1" fmla="*/ 335 h 501"/>
                <a:gd name="T2" fmla="*/ 576 w 866"/>
                <a:gd name="T3" fmla="*/ 501 h 501"/>
                <a:gd name="T4" fmla="*/ 0 w 866"/>
                <a:gd name="T5" fmla="*/ 169 h 501"/>
                <a:gd name="T6" fmla="*/ 287 w 866"/>
                <a:gd name="T7" fmla="*/ 0 h 501"/>
                <a:gd name="T8" fmla="*/ 866 w 866"/>
                <a:gd name="T9" fmla="*/ 335 h 501"/>
              </a:gdLst>
              <a:ahLst/>
              <a:cxnLst>
                <a:cxn ang="0">
                  <a:pos x="T0" y="T1"/>
                </a:cxn>
                <a:cxn ang="0">
                  <a:pos x="T2" y="T3"/>
                </a:cxn>
                <a:cxn ang="0">
                  <a:pos x="T4" y="T5"/>
                </a:cxn>
                <a:cxn ang="0">
                  <a:pos x="T6" y="T7"/>
                </a:cxn>
                <a:cxn ang="0">
                  <a:pos x="T8" y="T9"/>
                </a:cxn>
              </a:cxnLst>
              <a:rect l="0" t="0" r="r" b="b"/>
              <a:pathLst>
                <a:path w="866" h="501">
                  <a:moveTo>
                    <a:pt x="866" y="335"/>
                  </a:moveTo>
                  <a:lnTo>
                    <a:pt x="576" y="501"/>
                  </a:lnTo>
                  <a:lnTo>
                    <a:pt x="0" y="169"/>
                  </a:lnTo>
                  <a:lnTo>
                    <a:pt x="287" y="0"/>
                  </a:lnTo>
                  <a:lnTo>
                    <a:pt x="866" y="335"/>
                  </a:lnTo>
                  <a:close/>
                </a:path>
              </a:pathLst>
            </a:custGeom>
            <a:solidFill>
              <a:srgbClr val="727CA3">
                <a:lumMod val="60000"/>
                <a:lumOff val="40000"/>
              </a:srgbClr>
            </a:solidFill>
            <a:ln>
              <a:noFill/>
            </a:ln>
          </p:spPr>
          <p:txBody>
            <a:bodyPr/>
            <a:lstStyle/>
            <a:p>
              <a:pPr eaLnBrk="1" fontAlgn="auto" hangingPunct="1">
                <a:spcBef>
                  <a:spcPts val="0"/>
                </a:spcBef>
                <a:spcAft>
                  <a:spcPts val="0"/>
                </a:spcAft>
                <a:defRPr/>
              </a:pPr>
              <a:endParaRPr lang="id-ID"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4">
              <a:extLst>
                <a:ext uri="{FF2B5EF4-FFF2-40B4-BE49-F238E27FC236}">
                  <a16:creationId xmlns:a16="http://schemas.microsoft.com/office/drawing/2014/main" xmlns="" id="{64D1AD83-D3B1-45B3-99AE-3B72AF41FABA}"/>
                </a:ext>
              </a:extLst>
            </p:cNvPr>
            <p:cNvSpPr>
              <a:spLocks/>
            </p:cNvSpPr>
            <p:nvPr/>
          </p:nvSpPr>
          <p:spPr bwMode="auto">
            <a:xfrm>
              <a:off x="5322888" y="4241801"/>
              <a:ext cx="1654175" cy="1789113"/>
            </a:xfrm>
            <a:custGeom>
              <a:avLst/>
              <a:gdLst>
                <a:gd name="T0" fmla="*/ 577 w 1155"/>
                <a:gd name="T1" fmla="*/ 0 h 1336"/>
                <a:gd name="T2" fmla="*/ 0 w 1155"/>
                <a:gd name="T3" fmla="*/ 335 h 1336"/>
                <a:gd name="T4" fmla="*/ 0 w 1155"/>
                <a:gd name="T5" fmla="*/ 1004 h 1336"/>
                <a:gd name="T6" fmla="*/ 577 w 1155"/>
                <a:gd name="T7" fmla="*/ 1336 h 1336"/>
                <a:gd name="T8" fmla="*/ 1155 w 1155"/>
                <a:gd name="T9" fmla="*/ 1004 h 1336"/>
                <a:gd name="T10" fmla="*/ 1155 w 1155"/>
                <a:gd name="T11" fmla="*/ 335 h 1336"/>
                <a:gd name="T12" fmla="*/ 577 w 1155"/>
                <a:gd name="T13" fmla="*/ 0 h 1336"/>
              </a:gdLst>
              <a:ahLst/>
              <a:cxnLst>
                <a:cxn ang="0">
                  <a:pos x="T0" y="T1"/>
                </a:cxn>
                <a:cxn ang="0">
                  <a:pos x="T2" y="T3"/>
                </a:cxn>
                <a:cxn ang="0">
                  <a:pos x="T4" y="T5"/>
                </a:cxn>
                <a:cxn ang="0">
                  <a:pos x="T6" y="T7"/>
                </a:cxn>
                <a:cxn ang="0">
                  <a:pos x="T8" y="T9"/>
                </a:cxn>
                <a:cxn ang="0">
                  <a:pos x="T10" y="T11"/>
                </a:cxn>
                <a:cxn ang="0">
                  <a:pos x="T12" y="T13"/>
                </a:cxn>
              </a:cxnLst>
              <a:rect l="0" t="0" r="r" b="b"/>
              <a:pathLst>
                <a:path w="1155" h="1336">
                  <a:moveTo>
                    <a:pt x="577" y="0"/>
                  </a:moveTo>
                  <a:lnTo>
                    <a:pt x="0" y="335"/>
                  </a:lnTo>
                  <a:lnTo>
                    <a:pt x="0" y="1004"/>
                  </a:lnTo>
                  <a:lnTo>
                    <a:pt x="577" y="1336"/>
                  </a:lnTo>
                  <a:lnTo>
                    <a:pt x="1155" y="1004"/>
                  </a:lnTo>
                  <a:lnTo>
                    <a:pt x="1155" y="335"/>
                  </a:lnTo>
                  <a:lnTo>
                    <a:pt x="577" y="0"/>
                  </a:lnTo>
                  <a:close/>
                </a:path>
              </a:pathLst>
            </a:custGeom>
            <a:solidFill>
              <a:srgbClr val="727CA3">
                <a:lumMod val="40000"/>
                <a:lumOff val="60000"/>
              </a:srgbClr>
            </a:solidFill>
            <a:ln>
              <a:noFill/>
            </a:ln>
          </p:spPr>
          <p:txBody>
            <a:bodyPr/>
            <a:lstStyle/>
            <a:p>
              <a:pPr eaLnBrk="1" fontAlgn="auto" hangingPunct="1">
                <a:spcBef>
                  <a:spcPts val="0"/>
                </a:spcBef>
                <a:spcAft>
                  <a:spcPts val="0"/>
                </a:spcAft>
                <a:defRPr/>
              </a:pPr>
              <a:endParaRPr lang="id-ID"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8">
              <a:extLst>
                <a:ext uri="{FF2B5EF4-FFF2-40B4-BE49-F238E27FC236}">
                  <a16:creationId xmlns:a16="http://schemas.microsoft.com/office/drawing/2014/main" xmlns="" id="{3E34DBE2-3162-4959-B7D4-81C70EEEC9A3}"/>
                </a:ext>
              </a:extLst>
            </p:cNvPr>
            <p:cNvSpPr>
              <a:spLocks/>
            </p:cNvSpPr>
            <p:nvPr/>
          </p:nvSpPr>
          <p:spPr bwMode="auto">
            <a:xfrm>
              <a:off x="4910138" y="4019551"/>
              <a:ext cx="1239837" cy="669925"/>
            </a:xfrm>
            <a:custGeom>
              <a:avLst/>
              <a:gdLst>
                <a:gd name="T0" fmla="*/ 0 w 866"/>
                <a:gd name="T1" fmla="*/ 335 h 501"/>
                <a:gd name="T2" fmla="*/ 289 w 866"/>
                <a:gd name="T3" fmla="*/ 501 h 501"/>
                <a:gd name="T4" fmla="*/ 866 w 866"/>
                <a:gd name="T5" fmla="*/ 166 h 501"/>
                <a:gd name="T6" fmla="*/ 579 w 866"/>
                <a:gd name="T7" fmla="*/ 0 h 501"/>
                <a:gd name="T8" fmla="*/ 0 w 866"/>
                <a:gd name="T9" fmla="*/ 335 h 501"/>
              </a:gdLst>
              <a:ahLst/>
              <a:cxnLst>
                <a:cxn ang="0">
                  <a:pos x="T0" y="T1"/>
                </a:cxn>
                <a:cxn ang="0">
                  <a:pos x="T2" y="T3"/>
                </a:cxn>
                <a:cxn ang="0">
                  <a:pos x="T4" y="T5"/>
                </a:cxn>
                <a:cxn ang="0">
                  <a:pos x="T6" y="T7"/>
                </a:cxn>
                <a:cxn ang="0">
                  <a:pos x="T8" y="T9"/>
                </a:cxn>
              </a:cxnLst>
              <a:rect l="0" t="0" r="r" b="b"/>
              <a:pathLst>
                <a:path w="866" h="501">
                  <a:moveTo>
                    <a:pt x="0" y="335"/>
                  </a:moveTo>
                  <a:lnTo>
                    <a:pt x="289" y="501"/>
                  </a:lnTo>
                  <a:lnTo>
                    <a:pt x="866" y="166"/>
                  </a:lnTo>
                  <a:lnTo>
                    <a:pt x="579" y="0"/>
                  </a:lnTo>
                  <a:lnTo>
                    <a:pt x="0" y="335"/>
                  </a:lnTo>
                  <a:close/>
                </a:path>
              </a:pathLst>
            </a:custGeom>
            <a:solidFill>
              <a:srgbClr val="727CA3">
                <a:lumMod val="60000"/>
                <a:lumOff val="40000"/>
              </a:srgbClr>
            </a:solidFill>
            <a:ln>
              <a:noFill/>
            </a:ln>
          </p:spPr>
          <p:txBody>
            <a:bodyPr/>
            <a:lstStyle/>
            <a:p>
              <a:pPr eaLnBrk="1" fontAlgn="auto" hangingPunct="1">
                <a:spcBef>
                  <a:spcPts val="0"/>
                </a:spcBef>
                <a:spcAft>
                  <a:spcPts val="0"/>
                </a:spcAft>
                <a:defRPr/>
              </a:pPr>
              <a:endParaRPr lang="id-ID"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0">
              <a:extLst>
                <a:ext uri="{FF2B5EF4-FFF2-40B4-BE49-F238E27FC236}">
                  <a16:creationId xmlns:a16="http://schemas.microsoft.com/office/drawing/2014/main" xmlns="" id="{7584D897-EC6B-4149-897C-5F010CD88D9F}"/>
                </a:ext>
              </a:extLst>
            </p:cNvPr>
            <p:cNvSpPr>
              <a:spLocks/>
            </p:cNvSpPr>
            <p:nvPr/>
          </p:nvSpPr>
          <p:spPr bwMode="auto">
            <a:xfrm>
              <a:off x="4910138" y="4689476"/>
              <a:ext cx="1243012" cy="671513"/>
            </a:xfrm>
            <a:custGeom>
              <a:avLst/>
              <a:gdLst>
                <a:gd name="T0" fmla="*/ 0 w 868"/>
                <a:gd name="T1" fmla="*/ 166 h 501"/>
                <a:gd name="T2" fmla="*/ 289 w 868"/>
                <a:gd name="T3" fmla="*/ 0 h 501"/>
                <a:gd name="T4" fmla="*/ 868 w 868"/>
                <a:gd name="T5" fmla="*/ 332 h 501"/>
                <a:gd name="T6" fmla="*/ 579 w 868"/>
                <a:gd name="T7" fmla="*/ 501 h 501"/>
                <a:gd name="T8" fmla="*/ 0 w 868"/>
                <a:gd name="T9" fmla="*/ 166 h 501"/>
              </a:gdLst>
              <a:ahLst/>
              <a:cxnLst>
                <a:cxn ang="0">
                  <a:pos x="T0" y="T1"/>
                </a:cxn>
                <a:cxn ang="0">
                  <a:pos x="T2" y="T3"/>
                </a:cxn>
                <a:cxn ang="0">
                  <a:pos x="T4" y="T5"/>
                </a:cxn>
                <a:cxn ang="0">
                  <a:pos x="T6" y="T7"/>
                </a:cxn>
                <a:cxn ang="0">
                  <a:pos x="T8" y="T9"/>
                </a:cxn>
              </a:cxnLst>
              <a:rect l="0" t="0" r="r" b="b"/>
              <a:pathLst>
                <a:path w="868" h="501">
                  <a:moveTo>
                    <a:pt x="0" y="166"/>
                  </a:moveTo>
                  <a:lnTo>
                    <a:pt x="289" y="0"/>
                  </a:lnTo>
                  <a:lnTo>
                    <a:pt x="868" y="332"/>
                  </a:lnTo>
                  <a:lnTo>
                    <a:pt x="579" y="501"/>
                  </a:lnTo>
                  <a:lnTo>
                    <a:pt x="0" y="166"/>
                  </a:lnTo>
                  <a:close/>
                </a:path>
              </a:pathLst>
            </a:custGeom>
            <a:solidFill>
              <a:srgbClr val="727CA3">
                <a:lumMod val="60000"/>
                <a:lumOff val="40000"/>
              </a:srgbClr>
            </a:solidFill>
            <a:ln>
              <a:noFill/>
            </a:ln>
          </p:spPr>
          <p:txBody>
            <a:bodyPr/>
            <a:lstStyle/>
            <a:p>
              <a:pPr eaLnBrk="1" fontAlgn="auto" hangingPunct="1">
                <a:spcBef>
                  <a:spcPts val="0"/>
                </a:spcBef>
                <a:spcAft>
                  <a:spcPts val="0"/>
                </a:spcAft>
                <a:defRPr/>
              </a:pPr>
              <a:endParaRPr lang="id-ID"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1">
              <a:extLst>
                <a:ext uri="{FF2B5EF4-FFF2-40B4-BE49-F238E27FC236}">
                  <a16:creationId xmlns:a16="http://schemas.microsoft.com/office/drawing/2014/main" xmlns="" id="{A1F9933F-5564-403C-AA01-16738CD0B2EE}"/>
                </a:ext>
              </a:extLst>
            </p:cNvPr>
            <p:cNvSpPr>
              <a:spLocks/>
            </p:cNvSpPr>
            <p:nvPr/>
          </p:nvSpPr>
          <p:spPr bwMode="auto">
            <a:xfrm>
              <a:off x="6153150" y="4689476"/>
              <a:ext cx="1239838" cy="671513"/>
            </a:xfrm>
            <a:custGeom>
              <a:avLst/>
              <a:gdLst>
                <a:gd name="T0" fmla="*/ 866 w 866"/>
                <a:gd name="T1" fmla="*/ 166 h 501"/>
                <a:gd name="T2" fmla="*/ 576 w 866"/>
                <a:gd name="T3" fmla="*/ 0 h 501"/>
                <a:gd name="T4" fmla="*/ 0 w 866"/>
                <a:gd name="T5" fmla="*/ 332 h 501"/>
                <a:gd name="T6" fmla="*/ 287 w 866"/>
                <a:gd name="T7" fmla="*/ 501 h 501"/>
                <a:gd name="T8" fmla="*/ 866 w 866"/>
                <a:gd name="T9" fmla="*/ 166 h 501"/>
              </a:gdLst>
              <a:ahLst/>
              <a:cxnLst>
                <a:cxn ang="0">
                  <a:pos x="T0" y="T1"/>
                </a:cxn>
                <a:cxn ang="0">
                  <a:pos x="T2" y="T3"/>
                </a:cxn>
                <a:cxn ang="0">
                  <a:pos x="T4" y="T5"/>
                </a:cxn>
                <a:cxn ang="0">
                  <a:pos x="T6" y="T7"/>
                </a:cxn>
                <a:cxn ang="0">
                  <a:pos x="T8" y="T9"/>
                </a:cxn>
              </a:cxnLst>
              <a:rect l="0" t="0" r="r" b="b"/>
              <a:pathLst>
                <a:path w="866" h="501">
                  <a:moveTo>
                    <a:pt x="866" y="166"/>
                  </a:moveTo>
                  <a:lnTo>
                    <a:pt x="576" y="0"/>
                  </a:lnTo>
                  <a:lnTo>
                    <a:pt x="0" y="332"/>
                  </a:lnTo>
                  <a:lnTo>
                    <a:pt x="287" y="501"/>
                  </a:lnTo>
                  <a:lnTo>
                    <a:pt x="866" y="166"/>
                  </a:lnTo>
                  <a:close/>
                </a:path>
              </a:pathLst>
            </a:custGeom>
            <a:solidFill>
              <a:srgbClr val="727CA3">
                <a:lumMod val="60000"/>
                <a:lumOff val="40000"/>
              </a:srgbClr>
            </a:solidFill>
            <a:ln>
              <a:noFill/>
            </a:ln>
          </p:spPr>
          <p:txBody>
            <a:bodyPr/>
            <a:lstStyle/>
            <a:p>
              <a:pPr eaLnBrk="1" fontAlgn="auto" hangingPunct="1">
                <a:spcBef>
                  <a:spcPts val="0"/>
                </a:spcBef>
                <a:spcAft>
                  <a:spcPts val="0"/>
                </a:spcAft>
                <a:defRPr/>
              </a:pPr>
              <a:endParaRPr lang="id-ID"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21" name="Picture 8" descr="yinying">
              <a:extLst>
                <a:ext uri="{FF2B5EF4-FFF2-40B4-BE49-F238E27FC236}">
                  <a16:creationId xmlns:a16="http://schemas.microsoft.com/office/drawing/2014/main" xmlns="" id="{DBD61EDE-3CAC-4B8D-8DD1-2B0CE7A047CA}"/>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297488" y="4238626"/>
              <a:ext cx="1782762" cy="827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Freeform 12">
              <a:extLst>
                <a:ext uri="{FF2B5EF4-FFF2-40B4-BE49-F238E27FC236}">
                  <a16:creationId xmlns:a16="http://schemas.microsoft.com/office/drawing/2014/main" xmlns="" id="{2ECC3C6F-291D-466E-A2AD-E8F19D6C325C}"/>
                </a:ext>
              </a:extLst>
            </p:cNvPr>
            <p:cNvSpPr>
              <a:spLocks/>
            </p:cNvSpPr>
            <p:nvPr/>
          </p:nvSpPr>
          <p:spPr bwMode="auto">
            <a:xfrm rot="20967558">
              <a:off x="4275138" y="1722439"/>
              <a:ext cx="2119312" cy="2943225"/>
            </a:xfrm>
            <a:custGeom>
              <a:avLst/>
              <a:gdLst>
                <a:gd name="T0" fmla="*/ 1149 w 980"/>
                <a:gd name="T1" fmla="*/ 2121 h 1370"/>
                <a:gd name="T2" fmla="*/ 1046 w 980"/>
                <a:gd name="T3" fmla="*/ 689 h 1370"/>
                <a:gd name="T4" fmla="*/ 271 w 980"/>
                <a:gd name="T5" fmla="*/ 865 h 1370"/>
                <a:gd name="T6" fmla="*/ 1149 w 980"/>
                <a:gd name="T7" fmla="*/ 2121 h 137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80" h="1370">
                  <a:moveTo>
                    <a:pt x="737" y="1370"/>
                  </a:moveTo>
                  <a:cubicBezTo>
                    <a:pt x="737" y="1370"/>
                    <a:pt x="980" y="890"/>
                    <a:pt x="671" y="445"/>
                  </a:cubicBezTo>
                  <a:cubicBezTo>
                    <a:pt x="362" y="0"/>
                    <a:pt x="0" y="297"/>
                    <a:pt x="174" y="559"/>
                  </a:cubicBezTo>
                  <a:cubicBezTo>
                    <a:pt x="349" y="822"/>
                    <a:pt x="666" y="782"/>
                    <a:pt x="737" y="1370"/>
                  </a:cubicBezTo>
                </a:path>
              </a:pathLst>
            </a:custGeom>
            <a:solidFill>
              <a:srgbClr val="FEC925"/>
            </a:solidFill>
            <a:ln>
              <a:noFill/>
            </a:ln>
            <a:effectLst/>
            <a:extLst/>
          </p:spPr>
          <p:txBody>
            <a:bodyPr/>
            <a:lstStyle/>
            <a:p>
              <a:pPr eaLnBrk="1" fontAlgn="auto" hangingPunct="1">
                <a:spcBef>
                  <a:spcPts val="0"/>
                </a:spcBef>
                <a:spcAft>
                  <a:spcPts val="0"/>
                </a:spcAft>
                <a:defRPr/>
              </a:pPr>
              <a:endParaRPr lang="zh-CN" altLang="en-US">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6">
              <a:extLst>
                <a:ext uri="{FF2B5EF4-FFF2-40B4-BE49-F238E27FC236}">
                  <a16:creationId xmlns:a16="http://schemas.microsoft.com/office/drawing/2014/main" xmlns="" id="{D8DEA875-3B1A-4708-A49C-BB024BEA0DF8}"/>
                </a:ext>
              </a:extLst>
            </p:cNvPr>
            <p:cNvSpPr>
              <a:spLocks/>
            </p:cNvSpPr>
            <p:nvPr/>
          </p:nvSpPr>
          <p:spPr bwMode="auto">
            <a:xfrm rot="20875150" flipH="1">
              <a:off x="5824538" y="2338389"/>
              <a:ext cx="2165350" cy="2024062"/>
            </a:xfrm>
            <a:custGeom>
              <a:avLst/>
              <a:gdLst>
                <a:gd name="T0" fmla="*/ 1512 w 1013"/>
                <a:gd name="T1" fmla="*/ 1460 h 995"/>
                <a:gd name="T2" fmla="*/ 929 w 1013"/>
                <a:gd name="T3" fmla="*/ 377 h 995"/>
                <a:gd name="T4" fmla="*/ 362 w 1013"/>
                <a:gd name="T5" fmla="*/ 770 h 995"/>
                <a:gd name="T6" fmla="*/ 1512 w 1013"/>
                <a:gd name="T7" fmla="*/ 1460 h 99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13" h="995">
                  <a:moveTo>
                    <a:pt x="981" y="995"/>
                  </a:moveTo>
                  <a:cubicBezTo>
                    <a:pt x="981" y="995"/>
                    <a:pt x="1013" y="515"/>
                    <a:pt x="603" y="257"/>
                  </a:cubicBezTo>
                  <a:cubicBezTo>
                    <a:pt x="193" y="0"/>
                    <a:pt x="0" y="371"/>
                    <a:pt x="235" y="525"/>
                  </a:cubicBezTo>
                  <a:cubicBezTo>
                    <a:pt x="470" y="680"/>
                    <a:pt x="717" y="536"/>
                    <a:pt x="981" y="995"/>
                  </a:cubicBezTo>
                </a:path>
              </a:pathLst>
            </a:custGeom>
            <a:solidFill>
              <a:schemeClr val="tx2"/>
            </a:solidFill>
            <a:ln>
              <a:noFill/>
            </a:ln>
            <a:effectLst/>
            <a:extLst/>
          </p:spPr>
          <p:txBody>
            <a:bodyPr/>
            <a:lstStyle/>
            <a:p>
              <a:pPr eaLnBrk="1" fontAlgn="auto" hangingPunct="1">
                <a:spcBef>
                  <a:spcPts val="0"/>
                </a:spcBef>
                <a:spcAft>
                  <a:spcPts val="0"/>
                </a:spcAft>
                <a:defRPr/>
              </a:pPr>
              <a:endParaRPr lang="zh-CN" altLang="en-US" dirty="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5" name="标题 1">
            <a:extLst>
              <a:ext uri="{FF2B5EF4-FFF2-40B4-BE49-F238E27FC236}">
                <a16:creationId xmlns:a16="http://schemas.microsoft.com/office/drawing/2014/main" xmlns="" id="{CA356ED9-1377-433B-A93D-F3BE4DFD4FA6}"/>
              </a:ext>
            </a:extLst>
          </p:cNvPr>
          <p:cNvSpPr txBox="1">
            <a:spLocks/>
          </p:cNvSpPr>
          <p:nvPr/>
        </p:nvSpPr>
        <p:spPr>
          <a:xfrm>
            <a:off x="1177718" y="1860215"/>
            <a:ext cx="3207011" cy="3948254"/>
          </a:xfrm>
          <a:prstGeom prst="rect">
            <a:avLst/>
          </a:prstGeom>
        </p:spPr>
        <p:txBody>
          <a:bodyPr vert="horz" lIns="91440" tIns="45720" rIns="91440" bIns="45720" rtlCol="0" anchor="t">
            <a:normAutofit/>
          </a:bodyPr>
          <a:lstStyle>
            <a:lvl1pPr algn="l" defTabSz="914400" rtl="0" eaLnBrk="1" latinLnBrk="0" hangingPunct="1">
              <a:lnSpc>
                <a:spcPct val="120000"/>
              </a:lnSpc>
              <a:spcBef>
                <a:spcPct val="0"/>
              </a:spcBef>
              <a:buNone/>
              <a:defRPr sz="2000" kern="1200">
                <a:solidFill>
                  <a:schemeClr val="tx1"/>
                </a:solidFill>
                <a:latin typeface="微软雅黑" panose="020B0503020204020204" pitchFamily="34" charset="-122"/>
                <a:ea typeface="微软雅黑" panose="020B0503020204020204" pitchFamily="34" charset="-122"/>
                <a:cs typeface="+mj-cs"/>
              </a:defRPr>
            </a:lvl1pPr>
          </a:lstStyle>
          <a:p>
            <a:r>
              <a:rPr lang="en-US" altLang="zh-CN" sz="2400" b="1" dirty="0">
                <a:solidFill>
                  <a:srgbClr val="FEC925"/>
                </a:solidFill>
              </a:rPr>
              <a:t>1.</a:t>
            </a:r>
            <a:r>
              <a:rPr lang="zh-CN" altLang="zh-CN" sz="2400" b="1" dirty="0">
                <a:solidFill>
                  <a:srgbClr val="FEC925"/>
                </a:solidFill>
              </a:rPr>
              <a:t>六声调式</a:t>
            </a:r>
          </a:p>
          <a:p>
            <a:r>
              <a:rPr lang="en-US" altLang="zh-CN" dirty="0"/>
              <a:t>       </a:t>
            </a:r>
            <a:r>
              <a:rPr lang="zh-CN" altLang="zh-CN" dirty="0"/>
              <a:t>六声调式是在五声调式的基础上增加一个音而成。它是五声调式的扩大。增加的这个音分别在角—徵之间，称为清角</a:t>
            </a:r>
            <a:r>
              <a:rPr lang="en-US" altLang="zh-CN" dirty="0"/>
              <a:t>(4)</a:t>
            </a:r>
            <a:r>
              <a:rPr lang="zh-CN" altLang="zh-CN" dirty="0"/>
              <a:t>；或在羽—宫之间，称为变宫</a:t>
            </a:r>
            <a:r>
              <a:rPr lang="en-US" altLang="zh-CN" dirty="0"/>
              <a:t>(7)</a:t>
            </a:r>
            <a:r>
              <a:rPr lang="zh-CN" altLang="zh-CN" dirty="0"/>
              <a:t>。六声调音阶具有小二度音程。</a:t>
            </a:r>
            <a:endParaRPr lang="zh-CN" altLang="en-US" dirty="0"/>
          </a:p>
          <a:p>
            <a:endParaRPr lang="zh-CN" altLang="en-US" dirty="0"/>
          </a:p>
        </p:txBody>
      </p:sp>
      <p:sp>
        <p:nvSpPr>
          <p:cNvPr id="26" name="标题 1">
            <a:extLst>
              <a:ext uri="{FF2B5EF4-FFF2-40B4-BE49-F238E27FC236}">
                <a16:creationId xmlns:a16="http://schemas.microsoft.com/office/drawing/2014/main" xmlns="" id="{9C63C241-5427-499D-987F-62039BBF4CEE}"/>
              </a:ext>
            </a:extLst>
          </p:cNvPr>
          <p:cNvSpPr txBox="1">
            <a:spLocks/>
          </p:cNvSpPr>
          <p:nvPr/>
        </p:nvSpPr>
        <p:spPr>
          <a:xfrm>
            <a:off x="646463" y="787252"/>
            <a:ext cx="5449537" cy="730855"/>
          </a:xfrm>
          <a:prstGeom prst="rect">
            <a:avLst/>
          </a:prstGeom>
        </p:spPr>
        <p:txBody>
          <a:bodyPr vert="horz" lIns="91440" tIns="45720" rIns="91440" bIns="45720" rtlCol="0" anchor="t">
            <a:normAutofit/>
          </a:bodyPr>
          <a:lstStyle>
            <a:lvl1pPr algn="l" defTabSz="914400" rtl="0" eaLnBrk="1" latinLnBrk="0" hangingPunct="1">
              <a:lnSpc>
                <a:spcPct val="120000"/>
              </a:lnSpc>
              <a:spcBef>
                <a:spcPct val="0"/>
              </a:spcBef>
              <a:buNone/>
              <a:defRPr sz="2000" kern="1200">
                <a:solidFill>
                  <a:schemeClr val="tx1"/>
                </a:solidFill>
                <a:latin typeface="微软雅黑" panose="020B0503020204020204" pitchFamily="34" charset="-122"/>
                <a:ea typeface="微软雅黑" panose="020B0503020204020204" pitchFamily="34" charset="-122"/>
                <a:cs typeface="+mj-cs"/>
              </a:defRPr>
            </a:lvl1pPr>
          </a:lstStyle>
          <a:p>
            <a:r>
              <a:rPr lang="en-US" altLang="zh-CN" sz="2800" dirty="0">
                <a:solidFill>
                  <a:srgbClr val="0070C0"/>
                </a:solidFill>
              </a:rPr>
              <a:t>2.7.2</a:t>
            </a:r>
            <a:r>
              <a:rPr lang="zh-CN" altLang="zh-CN" sz="2800" dirty="0">
                <a:solidFill>
                  <a:srgbClr val="0070C0"/>
                </a:solidFill>
              </a:rPr>
              <a:t>六声调式与七声调式</a:t>
            </a:r>
          </a:p>
          <a:p>
            <a:endParaRPr lang="zh-CN" altLang="en-US" dirty="0"/>
          </a:p>
          <a:p>
            <a:endParaRPr lang="zh-CN" altLang="en-US" dirty="0"/>
          </a:p>
        </p:txBody>
      </p:sp>
    </p:spTree>
    <p:extLst>
      <p:ext uri="{BB962C8B-B14F-4D97-AF65-F5344CB8AC3E}">
        <p14:creationId xmlns:p14="http://schemas.microsoft.com/office/powerpoint/2010/main" val="128960033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967B776-A6E7-4758-BAC9-D6FA13BCD31D}"/>
              </a:ext>
            </a:extLst>
          </p:cNvPr>
          <p:cNvSpPr>
            <a:spLocks noGrp="1"/>
          </p:cNvSpPr>
          <p:nvPr>
            <p:ph type="title"/>
          </p:nvPr>
        </p:nvSpPr>
        <p:spPr/>
        <p:txBody>
          <a:bodyPr>
            <a:normAutofit/>
          </a:bodyPr>
          <a:lstStyle/>
          <a:p>
            <a:r>
              <a:rPr lang="en-US" altLang="zh-CN" sz="2800" kern="1200" dirty="0">
                <a:solidFill>
                  <a:srgbClr val="0070C0"/>
                </a:solidFill>
                <a:effectLst/>
                <a:latin typeface="微软雅黑" panose="020B0503020204020204" pitchFamily="34" charset="-122"/>
                <a:ea typeface="微软雅黑" panose="020B0503020204020204" pitchFamily="34" charset="-122"/>
                <a:cs typeface="+mj-cs"/>
              </a:rPr>
              <a:t>2.7.3</a:t>
            </a:r>
            <a:r>
              <a:rPr lang="zh-CN" altLang="zh-CN" sz="2800" kern="1200" dirty="0">
                <a:solidFill>
                  <a:srgbClr val="0070C0"/>
                </a:solidFill>
                <a:effectLst/>
                <a:latin typeface="微软雅黑" panose="020B0503020204020204" pitchFamily="34" charset="-122"/>
                <a:ea typeface="微软雅黑" panose="020B0503020204020204" pitchFamily="34" charset="-122"/>
                <a:cs typeface="+mj-cs"/>
              </a:rPr>
              <a:t>同宫系统各调</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宫音位置相同的五个调式</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包括六声、七声调式</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称为同宫系统各调。同宫系统各调的调号相同，音列相同；但主音和音阶结构不同。</a:t>
            </a:r>
          </a:p>
          <a:p>
            <a:endParaRPr lang="zh-CN" altLang="en-US" dirty="0"/>
          </a:p>
        </p:txBody>
      </p:sp>
    </p:spTree>
    <p:extLst>
      <p:ext uri="{BB962C8B-B14F-4D97-AF65-F5344CB8AC3E}">
        <p14:creationId xmlns:p14="http://schemas.microsoft.com/office/powerpoint/2010/main" val="120385712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F3A8DA6-4919-407C-B3D2-83597D64FE2D}"/>
              </a:ext>
            </a:extLst>
          </p:cNvPr>
          <p:cNvSpPr>
            <a:spLocks noGrp="1"/>
          </p:cNvSpPr>
          <p:nvPr>
            <p:ph type="title"/>
          </p:nvPr>
        </p:nvSpPr>
        <p:spPr/>
        <p:txBody>
          <a:bodyPr>
            <a:normAutofit/>
          </a:bodyPr>
          <a:lstStyle/>
          <a:p>
            <a:pPr algn="ctr"/>
            <a:r>
              <a:rPr lang="en-US" altLang="zh-CN" sz="4000" kern="1200" dirty="0">
                <a:solidFill>
                  <a:schemeClr val="tx1"/>
                </a:solidFill>
                <a:effectLst/>
                <a:latin typeface="微软雅黑" panose="020B0503020204020204" pitchFamily="34" charset="-122"/>
                <a:ea typeface="微软雅黑" panose="020B0503020204020204" pitchFamily="34" charset="-122"/>
                <a:cs typeface="+mj-cs"/>
              </a:rPr>
              <a:t>2.8 </a:t>
            </a:r>
            <a:r>
              <a:rPr lang="zh-CN" altLang="zh-CN" sz="4000" kern="1200" dirty="0">
                <a:solidFill>
                  <a:schemeClr val="tx1"/>
                </a:solidFill>
                <a:effectLst/>
                <a:latin typeface="微软雅黑" panose="020B0503020204020204" pitchFamily="34" charset="-122"/>
                <a:ea typeface="微软雅黑" panose="020B0503020204020204" pitchFamily="34" charset="-122"/>
                <a:cs typeface="+mj-cs"/>
              </a:rPr>
              <a:t>调的关系与转调</a:t>
            </a:r>
          </a:p>
          <a:p>
            <a:r>
              <a:rPr lang="en-US" altLang="zh-CN" sz="2800" kern="1200" dirty="0">
                <a:solidFill>
                  <a:srgbClr val="0070C0"/>
                </a:solidFill>
                <a:effectLst/>
                <a:latin typeface="微软雅黑" panose="020B0503020204020204" pitchFamily="34" charset="-122"/>
                <a:ea typeface="微软雅黑" panose="020B0503020204020204" pitchFamily="34" charset="-122"/>
                <a:cs typeface="+mj-cs"/>
              </a:rPr>
              <a:t>2.8.1</a:t>
            </a:r>
            <a:r>
              <a:rPr lang="zh-CN" altLang="zh-CN" sz="2800" kern="1200" dirty="0">
                <a:solidFill>
                  <a:srgbClr val="0070C0"/>
                </a:solidFill>
                <a:effectLst/>
                <a:latin typeface="微软雅黑" panose="020B0503020204020204" pitchFamily="34" charset="-122"/>
                <a:ea typeface="微软雅黑" panose="020B0503020204020204" pitchFamily="34" charset="-122"/>
                <a:cs typeface="+mj-cs"/>
              </a:rPr>
              <a:t>调的关系</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音乐中调与调之间的关系是多种多样的，如关系大小调</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或称作平行大小调</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、同主音大小调</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或称作同名大小调</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、同宫系统调、同主音系统调、等音调等，都属于调的关系中的一种类型。</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调的远近关系，可以从不同的角度来看，但其中最基本的是根据两调的共同音和共同和弦的多少来确定。凡两调共同音和共同和弦越多，则关系就越近；反之，则关系就越远。</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在调的五度循环中，凡两调调号相同或只相差一个变音记号的调，叫作近关系调。根据这一定义，我们可以确定：任何一个大调或小调有五个近关系调，任何一个民族调有</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个近关系调。</a:t>
            </a:r>
          </a:p>
          <a:p>
            <a:endParaRPr lang="zh-CN" altLang="en-US" dirty="0"/>
          </a:p>
        </p:txBody>
      </p:sp>
    </p:spTree>
    <p:extLst>
      <p:ext uri="{BB962C8B-B14F-4D97-AF65-F5344CB8AC3E}">
        <p14:creationId xmlns:p14="http://schemas.microsoft.com/office/powerpoint/2010/main" val="91286650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DB368FD-D415-4353-8A38-60C3CF912B01}"/>
              </a:ext>
            </a:extLst>
          </p:cNvPr>
          <p:cNvSpPr>
            <a:spLocks noGrp="1"/>
          </p:cNvSpPr>
          <p:nvPr>
            <p:ph type="title"/>
          </p:nvPr>
        </p:nvSpPr>
        <p:spPr/>
        <p:txBody>
          <a:bodyPr>
            <a:normAutofit/>
          </a:bodyPr>
          <a:lstStyle/>
          <a:p>
            <a:r>
              <a:rPr lang="en-US" altLang="zh-CN"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b="1" kern="1200" dirty="0">
                <a:solidFill>
                  <a:schemeClr val="tx1"/>
                </a:solidFill>
                <a:effectLst/>
                <a:latin typeface="微软雅黑" panose="020B0503020204020204" pitchFamily="34" charset="-122"/>
                <a:ea typeface="微软雅黑" panose="020B0503020204020204" pitchFamily="34" charset="-122"/>
                <a:cs typeface="+mj-cs"/>
              </a:rPr>
              <a:t>大调近关系调</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本调的关系小调。</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调号相同</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本调上方纯五度调及其关系小调。</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相差一个调号</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本调下方纯五度调及其关系小调。</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相差一个调号</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以</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C</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大调为例，其近关系调分别为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小调、</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G</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大调、</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e</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小调、</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F</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大调和</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d</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小调。</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小调近关系调</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本调的关系大调。</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调号相同</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本调上方纯五度调及其关系大调。</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相差一个调号</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本调下方纯五度调及其关系大调。</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相差一个调号</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以</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小调为例，其近关系调分别为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C</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大调、</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e</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小调、</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G</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大调、</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d</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小调和</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F</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大调。</a:t>
            </a:r>
          </a:p>
          <a:p>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spTree>
    <p:extLst>
      <p:ext uri="{BB962C8B-B14F-4D97-AF65-F5344CB8AC3E}">
        <p14:creationId xmlns:p14="http://schemas.microsoft.com/office/powerpoint/2010/main" val="88539329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53B8590-31DA-4A7B-9E27-93BEB0BAA198}"/>
              </a:ext>
            </a:extLst>
          </p:cNvPr>
          <p:cNvSpPr>
            <a:spLocks noGrp="1"/>
          </p:cNvSpPr>
          <p:nvPr>
            <p:ph type="title"/>
          </p:nvPr>
        </p:nvSpPr>
        <p:spPr/>
        <p:txBody>
          <a:bodyPr/>
          <a:lstStyle/>
          <a:p>
            <a:r>
              <a:rPr lang="en-US" altLang="zh-CN" b="1" dirty="0"/>
              <a:t>3.</a:t>
            </a:r>
            <a:r>
              <a:rPr lang="zh-CN" altLang="zh-CN" b="1" dirty="0"/>
              <a:t>民族调的近关系调</a:t>
            </a:r>
            <a:r>
              <a:rPr lang="zh-CN" altLang="zh-CN" dirty="0"/>
              <a:t/>
            </a:r>
            <a:br>
              <a:rPr lang="zh-CN" altLang="zh-CN" dirty="0"/>
            </a:br>
            <a:r>
              <a:rPr lang="en-US" altLang="zh-CN" dirty="0"/>
              <a:t>	(1)</a:t>
            </a:r>
            <a:r>
              <a:rPr lang="zh-CN" altLang="zh-CN" dirty="0"/>
              <a:t>本调同宫系统各调。</a:t>
            </a:r>
            <a:r>
              <a:rPr lang="en-US" altLang="zh-CN" dirty="0"/>
              <a:t> (</a:t>
            </a:r>
            <a:r>
              <a:rPr lang="zh-CN" altLang="zh-CN" dirty="0"/>
              <a:t>调号相同</a:t>
            </a:r>
            <a:r>
              <a:rPr lang="en-US" altLang="zh-CN" dirty="0"/>
              <a:t>)</a:t>
            </a:r>
            <a:r>
              <a:rPr lang="zh-CN" altLang="zh-CN" dirty="0"/>
              <a:t/>
            </a:r>
            <a:br>
              <a:rPr lang="zh-CN" altLang="zh-CN" dirty="0"/>
            </a:br>
            <a:r>
              <a:rPr lang="en-US" altLang="zh-CN" dirty="0"/>
              <a:t>	(2)</a:t>
            </a:r>
            <a:r>
              <a:rPr lang="zh-CN" altLang="zh-CN" dirty="0"/>
              <a:t>本调上方纯五度宫系统各调。</a:t>
            </a:r>
            <a:r>
              <a:rPr lang="en-US" altLang="zh-CN" dirty="0"/>
              <a:t> (</a:t>
            </a:r>
            <a:r>
              <a:rPr lang="zh-CN" altLang="zh-CN" dirty="0"/>
              <a:t>相差一个调号</a:t>
            </a:r>
            <a:r>
              <a:rPr lang="en-US" altLang="zh-CN" dirty="0"/>
              <a:t>)</a:t>
            </a:r>
            <a:r>
              <a:rPr lang="zh-CN" altLang="zh-CN" dirty="0"/>
              <a:t/>
            </a:r>
            <a:br>
              <a:rPr lang="zh-CN" altLang="zh-CN" dirty="0"/>
            </a:br>
            <a:r>
              <a:rPr lang="en-US" altLang="zh-CN" dirty="0"/>
              <a:t>	(3)</a:t>
            </a:r>
            <a:r>
              <a:rPr lang="zh-CN" altLang="zh-CN" dirty="0"/>
              <a:t>本调下方纯五度宫系统各调。</a:t>
            </a:r>
            <a:r>
              <a:rPr lang="en-US" altLang="zh-CN" dirty="0"/>
              <a:t> (</a:t>
            </a:r>
            <a:r>
              <a:rPr lang="zh-CN" altLang="zh-CN" dirty="0"/>
              <a:t>相差一个调号</a:t>
            </a:r>
            <a:r>
              <a:rPr lang="en-US" altLang="zh-CN" dirty="0"/>
              <a:t>)</a:t>
            </a:r>
            <a:r>
              <a:rPr lang="zh-CN" altLang="zh-CN" dirty="0"/>
              <a:t/>
            </a:r>
            <a:br>
              <a:rPr lang="zh-CN" altLang="zh-CN" dirty="0"/>
            </a:br>
            <a:r>
              <a:rPr lang="zh-CN" altLang="zh-CN" dirty="0"/>
              <a:t>以</a:t>
            </a:r>
            <a:r>
              <a:rPr lang="en-US" altLang="zh-CN" dirty="0"/>
              <a:t>C</a:t>
            </a:r>
            <a:r>
              <a:rPr lang="zh-CN" altLang="zh-CN" dirty="0"/>
              <a:t>宫调为例，其近关系调分别为：</a:t>
            </a:r>
            <a:r>
              <a:rPr lang="en-US" altLang="zh-CN" dirty="0"/>
              <a:t>D</a:t>
            </a:r>
            <a:r>
              <a:rPr lang="zh-CN" altLang="zh-CN" dirty="0"/>
              <a:t>商、</a:t>
            </a:r>
            <a:r>
              <a:rPr lang="en-US" altLang="zh-CN" dirty="0"/>
              <a:t>E</a:t>
            </a:r>
            <a:r>
              <a:rPr lang="zh-CN" altLang="zh-CN" dirty="0"/>
              <a:t>角调、</a:t>
            </a:r>
            <a:r>
              <a:rPr lang="en-US" altLang="zh-CN" dirty="0"/>
              <a:t>G</a:t>
            </a:r>
            <a:r>
              <a:rPr lang="zh-CN" altLang="zh-CN" dirty="0"/>
              <a:t>徵调、</a:t>
            </a:r>
            <a:r>
              <a:rPr lang="en-US" altLang="zh-CN" dirty="0"/>
              <a:t>A</a:t>
            </a:r>
            <a:r>
              <a:rPr lang="zh-CN" altLang="zh-CN" dirty="0"/>
              <a:t>羽调，</a:t>
            </a:r>
            <a:r>
              <a:rPr lang="en-US" altLang="zh-CN" dirty="0"/>
              <a:t>G</a:t>
            </a:r>
            <a:r>
              <a:rPr lang="zh-CN" altLang="zh-CN" dirty="0"/>
              <a:t>宫调、</a:t>
            </a:r>
            <a:r>
              <a:rPr lang="en-US" altLang="zh-CN" dirty="0"/>
              <a:t>A</a:t>
            </a:r>
            <a:r>
              <a:rPr lang="zh-CN" altLang="zh-CN" dirty="0"/>
              <a:t>商调、</a:t>
            </a:r>
            <a:r>
              <a:rPr lang="en-US" altLang="zh-CN" dirty="0"/>
              <a:t>B</a:t>
            </a:r>
            <a:r>
              <a:rPr lang="zh-CN" altLang="zh-CN" dirty="0"/>
              <a:t>角调、</a:t>
            </a:r>
            <a:r>
              <a:rPr lang="en-US" altLang="zh-CN" dirty="0"/>
              <a:t>D</a:t>
            </a:r>
            <a:r>
              <a:rPr lang="zh-CN" altLang="zh-CN" dirty="0"/>
              <a:t>徵调、</a:t>
            </a:r>
            <a:r>
              <a:rPr lang="en-US" altLang="zh-CN" dirty="0"/>
              <a:t>E</a:t>
            </a:r>
            <a:r>
              <a:rPr lang="zh-CN" altLang="zh-CN" dirty="0"/>
              <a:t>羽调，</a:t>
            </a:r>
            <a:r>
              <a:rPr lang="en-US" altLang="zh-CN" dirty="0"/>
              <a:t>F</a:t>
            </a:r>
            <a:r>
              <a:rPr lang="zh-CN" altLang="zh-CN" dirty="0"/>
              <a:t>宫调、</a:t>
            </a:r>
            <a:r>
              <a:rPr lang="en-US" altLang="zh-CN" dirty="0"/>
              <a:t>G</a:t>
            </a:r>
            <a:r>
              <a:rPr lang="zh-CN" altLang="zh-CN" dirty="0"/>
              <a:t>商调、</a:t>
            </a:r>
            <a:r>
              <a:rPr lang="en-US" altLang="zh-CN" dirty="0"/>
              <a:t>A</a:t>
            </a:r>
            <a:r>
              <a:rPr lang="zh-CN" altLang="zh-CN" dirty="0"/>
              <a:t>角调、</a:t>
            </a:r>
            <a:r>
              <a:rPr lang="en-US" altLang="zh-CN" dirty="0"/>
              <a:t>C</a:t>
            </a:r>
            <a:r>
              <a:rPr lang="zh-CN" altLang="zh-CN" dirty="0"/>
              <a:t>徵调、</a:t>
            </a:r>
            <a:r>
              <a:rPr lang="en-US" altLang="zh-CN" dirty="0"/>
              <a:t>D</a:t>
            </a:r>
            <a:r>
              <a:rPr lang="zh-CN" altLang="zh-CN" dirty="0"/>
              <a:t>羽调。</a:t>
            </a:r>
            <a:endParaRPr lang="zh-CN" altLang="en-US" dirty="0"/>
          </a:p>
        </p:txBody>
      </p:sp>
    </p:spTree>
    <p:extLst>
      <p:ext uri="{BB962C8B-B14F-4D97-AF65-F5344CB8AC3E}">
        <p14:creationId xmlns:p14="http://schemas.microsoft.com/office/powerpoint/2010/main" val="20036453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C0A5B93-767D-4DD0-8ED0-834FBC00A357}"/>
              </a:ext>
            </a:extLst>
          </p:cNvPr>
          <p:cNvSpPr>
            <a:spLocks noGrp="1"/>
          </p:cNvSpPr>
          <p:nvPr>
            <p:ph type="title"/>
          </p:nvPr>
        </p:nvSpPr>
        <p:spPr>
          <a:xfrm>
            <a:off x="838200" y="635431"/>
            <a:ext cx="10515600" cy="5951348"/>
          </a:xfrm>
        </p:spPr>
        <p:txBody>
          <a:bodyPr>
            <a:normAutofit/>
          </a:bodyPr>
          <a:lstStyle/>
          <a:p>
            <a:r>
              <a:rPr lang="en-US" altLang="zh-CN" sz="2800" kern="1200" dirty="0">
                <a:solidFill>
                  <a:srgbClr val="0070C0"/>
                </a:solidFill>
                <a:effectLst/>
                <a:latin typeface="微软雅黑" panose="020B0503020204020204" pitchFamily="34" charset="-122"/>
                <a:ea typeface="微软雅黑" panose="020B0503020204020204" pitchFamily="34" charset="-122"/>
                <a:cs typeface="+mj-cs"/>
              </a:rPr>
              <a:t>2.8.2</a:t>
            </a:r>
            <a:r>
              <a:rPr lang="zh-CN" altLang="zh-CN" sz="2800" kern="1200" dirty="0">
                <a:solidFill>
                  <a:srgbClr val="0070C0"/>
                </a:solidFill>
                <a:effectLst/>
                <a:latin typeface="微软雅黑" panose="020B0503020204020204" pitchFamily="34" charset="-122"/>
                <a:ea typeface="微软雅黑" panose="020B0503020204020204" pitchFamily="34" charset="-122"/>
                <a:cs typeface="+mj-cs"/>
              </a:rPr>
              <a:t>交替调式</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在调关系的扩大与发展中，交替调式作为一种特殊的调式形式，在音乐创作中有着丰富的表现力。所谓交替调式是指某些关系比较近的调式，在两个主音处于同等重要</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相对而言</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作用时，结合成一个新的调式体系，这种两调式有机结合而成的新调式体系，叫作交替调式。</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交替调式主要有以下几种形式。</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平行大小调交替调式</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关系非常近的平行大小调所结合而成的交替调式，叫作平行交替调式。俄罗斯民歌</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同主音大小调交替调式</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在共同的主音上，乐曲中先后</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或同时</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使用同主音大小调两种不同调式</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即表现出两种不同调式的特征</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，而构成的交替调式，叫作同主音交替调式。白俄罗斯民歌</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同宫系统民族调交替</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同宫系统的五个民族调，由于宫音相同，调号相号，所以音列相同，其五个调的关系很近。在同宫范围内，五个民族调常常构成交替，且最常见的是主音相距四、五度关系的调式形成交替。《打沙县》江西民歌</a:t>
            </a:r>
          </a:p>
          <a:p>
            <a:endParaRPr lang="zh-CN" altLang="en-US" dirty="0"/>
          </a:p>
        </p:txBody>
      </p:sp>
    </p:spTree>
    <p:extLst>
      <p:ext uri="{BB962C8B-B14F-4D97-AF65-F5344CB8AC3E}">
        <p14:creationId xmlns:p14="http://schemas.microsoft.com/office/powerpoint/2010/main" val="81285645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14E7D15-9BE9-4B6D-9D46-F2B69094DEE6}"/>
              </a:ext>
            </a:extLst>
          </p:cNvPr>
          <p:cNvSpPr>
            <a:spLocks noGrp="1"/>
          </p:cNvSpPr>
          <p:nvPr>
            <p:ph type="title"/>
          </p:nvPr>
        </p:nvSpPr>
        <p:spPr/>
        <p:txBody>
          <a:bodyPr>
            <a:normAutofit/>
          </a:bodyPr>
          <a:lstStyle/>
          <a:p>
            <a:r>
              <a:rPr lang="en-US" altLang="zh-CN" sz="2800" kern="1200" dirty="0">
                <a:solidFill>
                  <a:srgbClr val="0070C0"/>
                </a:solidFill>
                <a:effectLst/>
                <a:latin typeface="微软雅黑" panose="020B0503020204020204" pitchFamily="34" charset="-122"/>
                <a:ea typeface="微软雅黑" panose="020B0503020204020204" pitchFamily="34" charset="-122"/>
                <a:cs typeface="+mj-cs"/>
              </a:rPr>
              <a:t>2.8.3</a:t>
            </a:r>
            <a:r>
              <a:rPr lang="zh-CN" altLang="zh-CN" sz="2800" kern="1200" dirty="0">
                <a:solidFill>
                  <a:srgbClr val="0070C0"/>
                </a:solidFill>
                <a:effectLst/>
                <a:latin typeface="微软雅黑" panose="020B0503020204020204" pitchFamily="34" charset="-122"/>
                <a:ea typeface="微软雅黑" panose="020B0503020204020204" pitchFamily="34" charset="-122"/>
                <a:cs typeface="+mj-cs"/>
              </a:rPr>
              <a:t>转调</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转调的概念与意义</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音乐作品由于乐思发展和整体内容表达的需要，从一个调转入另一个调，这叫作转调。</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在多调性音乐作品中，往往有一个调</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多数是最先陈述的调</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是主要的、稳定的，通常称之为主调，而另一些调则是不稳定的，与主调形成某种对比关系，称之为副调。一首作品中主调只能是一个，而副调则可以有一个或数个。</a:t>
            </a:r>
          </a:p>
          <a:p>
            <a:endParaRPr lang="zh-CN" altLang="en-US" dirty="0"/>
          </a:p>
        </p:txBody>
      </p:sp>
    </p:spTree>
    <p:extLst>
      <p:ext uri="{BB962C8B-B14F-4D97-AF65-F5344CB8AC3E}">
        <p14:creationId xmlns:p14="http://schemas.microsoft.com/office/powerpoint/2010/main" val="36323560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4A02A2C-356B-460B-B7BC-409F764ECE73}"/>
              </a:ext>
            </a:extLst>
          </p:cNvPr>
          <p:cNvSpPr>
            <a:spLocks noGrp="1"/>
          </p:cNvSpPr>
          <p:nvPr>
            <p:ph type="title"/>
          </p:nvPr>
        </p:nvSpPr>
        <p:spPr/>
        <p:txBody>
          <a:bodyPr>
            <a:normAutofit/>
          </a:bodyPr>
          <a:lstStyle/>
          <a:p>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音值</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音值决定于振动持续的时间，物体振动持续的时间长，音值则长；持续时间短，音值则短。音乐中用拍数来计算音值的长短。</a:t>
            </a:r>
          </a:p>
          <a:p>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音量</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音量</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也叫音强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决定于物体振动时振幅的大小，振幅大，音量则大；振幅小，音量则小。</a:t>
            </a:r>
          </a:p>
          <a:p>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音色</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声音在音响上的色彩特性叫音色。音色决定于发音体的性质、形状及泛音的多少。</a:t>
            </a:r>
          </a:p>
          <a:p>
            <a:endParaRPr lang="zh-CN" altLang="en-US" dirty="0"/>
          </a:p>
        </p:txBody>
      </p:sp>
    </p:spTree>
    <p:extLst>
      <p:ext uri="{BB962C8B-B14F-4D97-AF65-F5344CB8AC3E}">
        <p14:creationId xmlns:p14="http://schemas.microsoft.com/office/powerpoint/2010/main" val="284621086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496C424-ED70-4541-A543-D1E1477B38AB}"/>
              </a:ext>
            </a:extLst>
          </p:cNvPr>
          <p:cNvSpPr>
            <a:spLocks noGrp="1"/>
          </p:cNvSpPr>
          <p:nvPr>
            <p:ph type="title"/>
          </p:nvPr>
        </p:nvSpPr>
        <p:spPr/>
        <p:txBody>
          <a:bodyPr/>
          <a:lstStyle/>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转调的类别</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转调由于部位与形式、方法不同，而分为下面多种类型。</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从转调的方法上看，可分为对置式转调、过渡式转调、模进转调、突然转调四种。</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如果转调是发生在新的段落开始处，新调与前一段落的调形成一种无任何过渡因素的对置与对比关系，叫作对置式转调，或称为调性对置。《大溪出有溪边沙》福建民歌</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从转调的时间上来看，转调可分为完全转调和暂时转调两种。</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如果转入新调后，能在时间上、结构上和旋律因素上肯定、巩固了新调，即新调将以完全确定，叫作完全转调。</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b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从调的关系上来看，转调可分为近关系调转调与远关系调转调两种。</a:t>
            </a:r>
          </a:p>
          <a:p>
            <a:endParaRPr lang="zh-CN" altLang="en-US" dirty="0"/>
          </a:p>
        </p:txBody>
      </p:sp>
    </p:spTree>
    <p:extLst>
      <p:ext uri="{BB962C8B-B14F-4D97-AF65-F5344CB8AC3E}">
        <p14:creationId xmlns:p14="http://schemas.microsoft.com/office/powerpoint/2010/main" val="97194994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CE46451-D088-4E05-AEA5-B313DCB5727F}"/>
              </a:ext>
            </a:extLst>
          </p:cNvPr>
          <p:cNvSpPr>
            <a:spLocks noGrp="1"/>
          </p:cNvSpPr>
          <p:nvPr>
            <p:ph type="title"/>
          </p:nvPr>
        </p:nvSpPr>
        <p:spPr/>
        <p:txBody>
          <a:bodyPr/>
          <a:lstStyle/>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简谱、五线谱转调的标记法</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转调若要改变调号，必然要标记新调的调号。正确标记新调的调号，不仅仅是一个是否符合记谱法规则的问题，而且直接影响到是否能准确、快速找到新调的音高，顺利实现转调。简谱与五线谱转调的标记方法不同、各有特点。</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简谱的转调标记很简单，只要在转调处标记出新调的调号“</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？”，然后在其后面用括号标明前调的什么音等于后调的什么音即可。演唱演奏时根据提示，在保持音高不变的前提下，将前调最后一个音换唱</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奏</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成后调第一个音，便可顺利实现转调。《重归苏莲托》库尔蒂词曲</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spTree>
    <p:extLst>
      <p:ext uri="{BB962C8B-B14F-4D97-AF65-F5344CB8AC3E}">
        <p14:creationId xmlns:p14="http://schemas.microsoft.com/office/powerpoint/2010/main" val="8696971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01FF53BF-5C22-4DB7-81CD-C8984D8FE044}"/>
              </a:ext>
            </a:extLst>
          </p:cNvPr>
          <p:cNvSpPr/>
          <p:nvPr/>
        </p:nvSpPr>
        <p:spPr>
          <a:xfrm>
            <a:off x="0" y="805908"/>
            <a:ext cx="511444" cy="495946"/>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a16="http://schemas.microsoft.com/office/drawing/2014/main" xmlns="" id="{A3AA8D93-7D73-4610-A40C-4D40D3ECE74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234928" y="-714002"/>
            <a:ext cx="4516244" cy="7083793"/>
          </a:xfrm>
          <a:prstGeom prst="rect">
            <a:avLst/>
          </a:prstGeom>
        </p:spPr>
      </p:pic>
      <p:pic>
        <p:nvPicPr>
          <p:cNvPr id="8" name="图片 7">
            <a:extLst>
              <a:ext uri="{FF2B5EF4-FFF2-40B4-BE49-F238E27FC236}">
                <a16:creationId xmlns:a16="http://schemas.microsoft.com/office/drawing/2014/main" xmlns="" id="{C06A0F20-D061-4AAA-9244-F295188E9E0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410867" y="1988868"/>
            <a:ext cx="470122" cy="544558"/>
          </a:xfrm>
          <a:prstGeom prst="rect">
            <a:avLst/>
          </a:prstGeom>
        </p:spPr>
      </p:pic>
      <p:sp>
        <p:nvSpPr>
          <p:cNvPr id="4" name="文本框 3">
            <a:hlinkClick r:id="rId4" action="ppaction://hlinksldjump"/>
            <a:extLst>
              <a:ext uri="{FF2B5EF4-FFF2-40B4-BE49-F238E27FC236}">
                <a16:creationId xmlns:a16="http://schemas.microsoft.com/office/drawing/2014/main" xmlns="" id="{3C639935-A7BE-43C0-9A5F-A2FB972E17BD}"/>
              </a:ext>
            </a:extLst>
          </p:cNvPr>
          <p:cNvSpPr txBox="1"/>
          <p:nvPr/>
        </p:nvSpPr>
        <p:spPr>
          <a:xfrm>
            <a:off x="2880989" y="2797899"/>
            <a:ext cx="4137671" cy="1200329"/>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7200" dirty="0" smtClean="0">
                <a:latin typeface="微软雅黑" panose="020B0503020204020204" pitchFamily="34" charset="-122"/>
                <a:ea typeface="微软雅黑" panose="020B0503020204020204" pitchFamily="34" charset="-122"/>
              </a:rPr>
              <a:t>谢 谢！</a:t>
            </a:r>
            <a:endParaRPr lang="zh-CN" altLang="en-US" sz="72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21042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par>
                          <p:cTn id="13" fill="hold">
                            <p:stCondLst>
                              <p:cond delay="1000"/>
                            </p:stCondLst>
                            <p:childTnLst>
                              <p:par>
                                <p:cTn id="14" presetID="1"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9B0AD7CA-8FC3-4CA9-AC5A-BB8D30B4128F}"/>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611772" y="3727344"/>
            <a:ext cx="6968456" cy="3053166"/>
          </a:xfrm>
          <a:prstGeom prst="rect">
            <a:avLst/>
          </a:prstGeom>
        </p:spPr>
      </p:pic>
      <p:sp>
        <p:nvSpPr>
          <p:cNvPr id="2" name="标题 1">
            <a:extLst>
              <a:ext uri="{FF2B5EF4-FFF2-40B4-BE49-F238E27FC236}">
                <a16:creationId xmlns:a16="http://schemas.microsoft.com/office/drawing/2014/main" xmlns="" id="{68D2AF3B-6168-48B4-A4EB-4090919DE465}"/>
              </a:ext>
            </a:extLst>
          </p:cNvPr>
          <p:cNvSpPr>
            <a:spLocks noGrp="1"/>
          </p:cNvSpPr>
          <p:nvPr>
            <p:ph type="title"/>
          </p:nvPr>
        </p:nvSpPr>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2.1.3</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乐音体系、音列、音级、音名与唱名</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b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乐音体系</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：在音乐中使用的、有固定音高的总和，叫作乐音体系。</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音列</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：乐音体系中的音按照由低到高</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上行</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或由高到低</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下行</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的次序排列起来，叫作音列。</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音级</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：乐音体系中的各音叫作音级，音级分为基本音级与变化音级两种。乐音体系中，七个具有独音名称的音级叫作基本音级，升高或降低基本音级而得来的音级叫作变化音级。</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音名与唱名：钢琴上白键所发出的音，正好是七个基本音级，它们分别为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C</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D</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E</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F</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G</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B</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，这就是音名。发声时唱成的</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do</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re</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mi</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fa</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sol</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al</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err="1">
                <a:solidFill>
                  <a:schemeClr val="tx1"/>
                </a:solidFill>
                <a:effectLst/>
                <a:latin typeface="微软雅黑" panose="020B0503020204020204" pitchFamily="34" charset="-122"/>
                <a:ea typeface="微软雅黑" panose="020B0503020204020204" pitchFamily="34" charset="-122"/>
                <a:cs typeface="+mj-cs"/>
              </a:rPr>
              <a:t>si</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则是唱名。</a:t>
            </a:r>
          </a:p>
          <a:p>
            <a:endParaRPr lang="zh-CN" altLang="en-US" dirty="0"/>
          </a:p>
        </p:txBody>
      </p:sp>
    </p:spTree>
    <p:extLst>
      <p:ext uri="{BB962C8B-B14F-4D97-AF65-F5344CB8AC3E}">
        <p14:creationId xmlns:p14="http://schemas.microsoft.com/office/powerpoint/2010/main" val="7508242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EF8E95C-7927-43DA-9BA8-A3592480384C}"/>
              </a:ext>
            </a:extLst>
          </p:cNvPr>
          <p:cNvSpPr>
            <a:spLocks noGrp="1"/>
          </p:cNvSpPr>
          <p:nvPr>
            <p:ph type="title"/>
          </p:nvPr>
        </p:nvSpPr>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2.1.4</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音组、音域、音区</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音列中的各音循环重复地使用着基本音级与变化音级的名称，为了区分音名相同而音高不同的各音，将乐音体系中的音分为许多“组”，这就是音的分组，简称“音组”。</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在音列中央偏右的一组叫作小字一组，它的标记用小写字母并在右上方加数“</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”来表示，如</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c1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g1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等。</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比小字一组高的各组依次定名为小字二组、小字三组、小字四组、小字五组。其标记是在小写字母的右上方依次加数字“</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5</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”来表示，如</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c2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f3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g4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c5</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等。</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比小字一组低的各组，依次定名为小字组、大字组、大字一组、大字二组，小字组与大字组就用小写与大写字母表示，大字一组、大字二组的标记是用大写字母并在右下方加数字“</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”来表示，如</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C</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D</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B2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等。</a:t>
            </a:r>
          </a:p>
          <a:p>
            <a:endParaRPr lang="zh-CN" altLang="en-US" dirty="0"/>
          </a:p>
        </p:txBody>
      </p:sp>
    </p:spTree>
    <p:extLst>
      <p:ext uri="{BB962C8B-B14F-4D97-AF65-F5344CB8AC3E}">
        <p14:creationId xmlns:p14="http://schemas.microsoft.com/office/powerpoint/2010/main" val="18918932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4F2523C-C2CD-4D7A-8064-CF47F7361CFB}"/>
              </a:ext>
            </a:extLst>
          </p:cNvPr>
          <p:cNvSpPr>
            <a:spLocks noGrp="1"/>
          </p:cNvSpPr>
          <p:nvPr>
            <p:ph type="title"/>
          </p:nvPr>
        </p:nvSpPr>
        <p:spPr>
          <a:xfrm>
            <a:off x="838200" y="675860"/>
            <a:ext cx="10515600" cy="5693943"/>
          </a:xfrm>
        </p:spPr>
        <p:txBody>
          <a:bodyPr>
            <a:normAutofit/>
          </a:bodyPr>
          <a:lstStyle/>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通常把小字一组的</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c</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称为中央</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c</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从最低音到最高音之间的距离叫作音域，音域有总音域和人声、乐器、音乐作品的音域之分。</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音列的总范围，即</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C5</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称为总音域。</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人声的音域大约是</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g</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C3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各种乐器由于它们的构造性能不同，因此音域也不相同，如：钢琴的音域为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C5</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，二胡的音域为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d1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d3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等。</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音乐作品的音域指各个作品规定的音域范围，如：《中华人民共和国国歌》的音域为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d1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e2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音区是音域中的一部分，它是按照声音的色彩来区分的，一般分为高音区、中音区、低音区三种。</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总音域的音区划分为以下几种。</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高音区：小字三组、小字四组、小字五组。</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中音区：小字组、小字一组、小字二组。</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低音区：大字组、大字一组、大字二组。</a:t>
            </a:r>
          </a:p>
          <a:p>
            <a:endParaRPr lang="zh-CN" altLang="en-US" dirty="0"/>
          </a:p>
        </p:txBody>
      </p:sp>
    </p:spTree>
    <p:extLst>
      <p:ext uri="{BB962C8B-B14F-4D97-AF65-F5344CB8AC3E}">
        <p14:creationId xmlns:p14="http://schemas.microsoft.com/office/powerpoint/2010/main" val="1984195077"/>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PPT定制1801380800">
  <a:themeElements>
    <a:clrScheme name="MC-欧美风主题色">
      <a:dk1>
        <a:srgbClr val="000000"/>
      </a:dk1>
      <a:lt1>
        <a:srgbClr val="FFFFFF"/>
      </a:lt1>
      <a:dk2>
        <a:srgbClr val="778495"/>
      </a:dk2>
      <a:lt2>
        <a:srgbClr val="F0F0F0"/>
      </a:lt2>
      <a:accent1>
        <a:srgbClr val="133A44"/>
      </a:accent1>
      <a:accent2>
        <a:srgbClr val="85AD9E"/>
      </a:accent2>
      <a:accent3>
        <a:srgbClr val="FFB755"/>
      </a:accent3>
      <a:accent4>
        <a:srgbClr val="EF5935"/>
      </a:accent4>
      <a:accent5>
        <a:srgbClr val="333333"/>
      </a:accent5>
      <a:accent6>
        <a:srgbClr val="AA8F76"/>
      </a:accent6>
      <a:hlink>
        <a:srgbClr val="133A44"/>
      </a:hlink>
      <a:folHlink>
        <a:srgbClr val="BFBFBF"/>
      </a:folHlink>
    </a:clrScheme>
    <a:fontScheme name="Arial+微软雅黑">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nchor="ctr">
        <a:spAutoFit/>
      </a:bodyPr>
      <a:lstStyle>
        <a:defPPr>
          <a:lnSpc>
            <a:spcPct val="120000"/>
          </a:lnSpc>
          <a:defRPr dirty="0" smtClean="0">
            <a:solidFill>
              <a:schemeClr val="tx1">
                <a:lumMod val="75000"/>
                <a:lumOff val="25000"/>
              </a:schemeClr>
            </a:solidFill>
          </a:defRPr>
        </a:defPPr>
      </a:lstStyle>
    </a:txDef>
  </a:objectDefaults>
  <a:extraClrSchemeLst/>
  <a:extLst>
    <a:ext uri="{05A4C25C-085E-4340-85A3-A5531E510DB2}">
      <thm15:themeFamily xmlns:thm15="http://schemas.microsoft.com/office/thememl/2012/main" xmlns="" name="1.potx" id="{6E52BFE8-7310-4148-9E7B-5810933452AC}" vid="{282C971F-AF80-4E05-9940-F8AA83372426}"/>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5771</Words>
  <Application>Microsoft Office PowerPoint</Application>
  <PresentationFormat>自定义</PresentationFormat>
  <Paragraphs>347</Paragraphs>
  <Slides>62</Slides>
  <Notes>0</Notes>
  <HiddenSlides>0</HiddenSlides>
  <MMClips>0</MMClips>
  <ScaleCrop>false</ScaleCrop>
  <HeadingPairs>
    <vt:vector size="4" baseType="variant">
      <vt:variant>
        <vt:lpstr>主题</vt:lpstr>
      </vt:variant>
      <vt:variant>
        <vt:i4>2</vt:i4>
      </vt:variant>
      <vt:variant>
        <vt:lpstr>幻灯片标题</vt:lpstr>
      </vt:variant>
      <vt:variant>
        <vt:i4>62</vt:i4>
      </vt:variant>
    </vt:vector>
  </HeadingPairs>
  <TitlesOfParts>
    <vt:vector size="64" baseType="lpstr">
      <vt:lpstr>Office 主题​​</vt:lpstr>
      <vt:lpstr>PPT定制1801380800</vt:lpstr>
      <vt:lpstr>PowerPoint 演示文稿</vt:lpstr>
      <vt:lpstr>PowerPoint 演示文稿</vt:lpstr>
      <vt:lpstr>第2章  乐理知识</vt:lpstr>
      <vt:lpstr>2.1 音与音名 2.1.1音的产生        音乐是由音构成的，音是物体的振动而产生的。发音体在外力作用下而引起振动产生了音波，音波通过空气传播，作用于我们的听觉器官产生了音的感觉。         在自然界中，存在着各种各样的声音。而音乐中所用的音，一般只限于每秒振动27~4 100次的音，而且即使这个范围之内的音，也不是全部都用来构成音乐的，在音乐中所使用的音，一般只限于音高差别大于听辨的有限的一些音。 </vt:lpstr>
      <vt:lpstr>2.1.2音的性质        我们通常把音分为乐音与噪音两大类，这是按照发声体振动时规则与否划分的。乐音是指振动规则，即以一个固有频率振动，听起来悦耳的声音；噪音则指振动不规则，振动时频率不固定，没有周期性，听起来刺耳的音。        音的性质也可称音的特性与音的要素，它是音的物理属性在我们感觉上的反映，它包括：音高、音值、音量和音色。 1.音高        音的高低，决定于音的振动频率。单位时间内振动的次数多，音越高；反之，音越低。人类听觉能感受16~20 000次/秒(约计)的音高差别，音乐中主要使用16~7 000次/秒(约计)范围内的音。发音体体积越小、质越坚，越能发出较高的音；反之，发音体体积越大、质越松，则发出的音越低。 </vt:lpstr>
      <vt:lpstr>2.音值        音值决定于振动持续的时间，物体振动持续的时间长，音值则长；持续时间短，音值则短。音乐中用拍数来计算音值的长短。 3.音量        音量(也叫音强)决定于物体振动时振幅的大小，振幅大，音量则大；振幅小，音量则小。 4.音色        声音在音响上的色彩特性叫音色。音色决定于发音体的性质、形状及泛音的多少。 </vt:lpstr>
      <vt:lpstr>2.1.3乐音体系、音列、音级、音名与唱名              乐音体系：在音乐中使用的、有固定音高的总和，叫作乐音体系。       音列：乐音体系中的音按照由低到高(上行)或由高到低(下行)的次序排列起来，叫作音列。       音级：乐音体系中的各音叫作音级，音级分为基本音级与变化音级两种。乐音体系中，七个具有独音名称的音级叫作基本音级，升高或降低基本音级而得来的音级叫作变化音级。 音名与唱名：钢琴上白键所发出的音，正好是七个基本音级，它们分别为C、D、E、F、G、A、B，这就是音名。发声时唱成的do、re、mi、fa、sol、al、si则是唱名。 </vt:lpstr>
      <vt:lpstr>2.1.4音组、音域、音区        音列中的各音循环重复地使用着基本音级与变化音级的名称，为了区分音名相同而音高不同的各音，将乐音体系中的音分为许多“组”，这就是音的分组，简称“音组”。        在音列中央偏右的一组叫作小字一组，它的标记用小写字母并在右上方加数“1”来表示，如c1、g1、a1等。        比小字一组高的各组依次定名为小字二组、小字三组、小字四组、小字五组。其标记是在小写字母的右上方依次加数字“2”“3”“4”“5”来表示，如c2、f3、g4、c5等。        比小字一组低的各组，依次定名为小字组、大字组、大字一组、大字二组，小字组与大字组就用小写与大写字母表示，大字一组、大字二组的标记是用大写字母并在右下方加数字“1”“2”来表示，如C、D、A1、B2等。 </vt:lpstr>
      <vt:lpstr>        通常把小字一组的c称为中央c。 从最低音到最高音之间的距离叫作音域，音域有总音域和人声、乐器、音乐作品的音域之分。         音列的总范围，即A2—C5称为总音域。        人声的音域大约是g—C3。        各种乐器由于它们的构造性能不同，因此音域也不相同，如：钢琴的音域为A2—C5，二胡的音域为d1—d3等。        音乐作品的音域指各个作品规定的音域范围，如：《中华人民共和国国歌》的音域为d1—e2。        音区是音域中的一部分，它是按照声音的色彩来区分的，一般分为高音区、中音区、低音区三种。 总音域的音区划分为以下几种。  高音区：小字三组、小字四组、小字五组。  中音区：小字组、小字一组、小字二组。  低音区：大字组、大字一组、大字二组。 </vt:lpstr>
      <vt:lpstr>2.1.5半音、全音、变音记号、变化音、等音        音乐中音与音之间的最小音高距离叫作半音，音名中的E—F、B—C之间的距离是半音，唱名中的mi—fa，si—do之间的距离是半音。         两音之间的音高距离等于两个半音的叫作全音，唱名中的do—re、re—mi、fa—sol、sol—la、la—si之间的距离都是全音。         在钢琴上，任何两个邻键的音之间构成半音，隔开一个琴键的音之间构成全音(包括黑键在内)。         记在音名和音符的左上角，用来表示升高或降低基本音级的记号，叫作变音记号。 </vt:lpstr>
      <vt:lpstr>变音记号有五种：  (1)升号()——表示升高半音。  (2)重升号()——两次升高，表示升高全音。  (3)降号()——表示降低半音。  (4)重降号()——两次降低，表示降低全音。  (5)还原记号( )——取消升号与降号的作用，也可以取消重升、重降号的作用，重还原记号是不用的。  把基本音级升高或降低所得到的音级叫作变化音级，也叫作变化音，如C、D、G、B等。  变音记号对一小节内记号后面同音高的音都起作用，但过小节无效。  音高相同，但名称、意义与记法不同的音叫作等音，也称同音异名。 </vt:lpstr>
      <vt:lpstr>2.1.6记谱法 1.五线谱、谱号、大谱表         (1)五线谱：五线谱由五条长度相同、距离相等的平行横线所组成。线的名称按由下而上的顺序依次称为第一线、第二线……线和线的中间空白部位称为“间”，间的名称也是由下而上依次称为第一间、第二间……         各线各间都分别表示一定的音高，五条线不够用时可以五线谱的上方或下方再加用短线来辅助。上加线、间的名称由下向上依次推算。下加线、间的名称由上向下依次推算，如下图所示。 </vt:lpstr>
      <vt:lpstr>       (2)谱号：仅有五条线还不能确定所记音符的高度，还必须在第五线的开头写上一个记号，才能表示各个音符的实际音高，这个记号就叫谱号。        基本谱号有两种：高音谱号和低音谱号</vt:lpstr>
      <vt:lpstr>        (3)大谱表：将高音谱表和低音谱表用垂直线(起线)和花括弧或方括弧连接起来叫作大谱表。        混声合唱、钢琴、风琴、手风琴和电子琴等，一般都采用大谱表记谱。高音谱表下加第一线的音位c1即是低音谱表上第一线的音位c1。由于这个c1音处在大谱表和键盘的中央，所以又称为“中央C”。        此外，还有一般为中提琴用的中音谱表和长号等用的次中音谱表；。中音谱表所用的谱号是由“C”变化而来的；中音谱号所在任何一线，其音位均为中央C(即c1)，其他音位类推，故又称为C谱表。 </vt:lpstr>
      <vt:lpstr>2.音符和体止符        在音乐中用以记录音的长短的符号，称为音符(notee)。五线谱中常用的音符有： 音符各部位名称如下：        音符除了以不同的形状来记录音的时值外，还以符头在谱表上的位置来表示音的高低。 音符可分为单纯音符与附点音符。</vt:lpstr>
      <vt:lpstr>       （5）五线谱音符的一般写法  ①符头的大小相当于一个间的距离，符干的长短一般相当于三个间的距离。  ②符头的写法(笔序)是——先在间的上半部或线上画上半圆，后在间的后半部或线下画下半圆。如或，这样写便能做到记谱准确无误，以免使人难以辨认。  ③符头在第三线以上的，符干写在符头的左下方 。  ④符头在第三线以下的，符干写在符头的右上方 。  ⑤符头在第三线的，符干写在符头的左下方或右上方均可。  ⑥无论符干向上或朝下，如若符尾之间不相连的话，那么，符尾总是在符干的右方，符干朝上，符尾则向下()；符干朝下，符尾则向上()。  ⑦一拍内有两个或两个以上带符尾的音符可按拍的单位用粗横线(符杠)连接起来，这时符干的写法依据多数音符在五线上的位置来决定。《绣金匾》陕北民歌  ⑧附点应依附在符头的右旁。符头在间内，附点则在本间，符头在线上，附点则在该线的上一间。 </vt:lpstr>
      <vt:lpstr>2.2 音值组合 2.2.1音符时值的常规划分        音的长短关系是在四分音符的基础上来发展、变化的。        音符的时值是以“拍”为单位计算的。若以四分音符为一拍，则各种音符的拍数分别为：全音符“     ”(四拍)、二分音符“     ”(二拍)、四分音符“   ”(一拍)、八分音符“    ”(12拍)、十六分音符“     ”(14拍)、三十二分音符“     ”(18拍)等。 </vt:lpstr>
      <vt:lpstr>2.2.2音符时值的特殊划分        我们已经知道，音符时值的基本划分是一分为二、二分为四、四分为八等，即一个全音符等于两个二分音符、四个四分音符、八个八分音符等。若把音的时值自由均分，分成与基本划分不一致的数量，就叫作音符时值的特殊划分。 音符时值的特殊划分主要有以下几种。 1.三连音        三连音用均分的三部分来代替基本划分的两部分称为三连音。三连音用“         ”来标记。  </vt:lpstr>
      <vt:lpstr> 2.五连音、六连音、七连音        五连音、六连音、七连音用均布的五部分、六部分、七部分来代替基本划分的四部分，称为五连音、六连音、七连音。五连音、六连音、七连音用“      ”“       ”“      ”来标记。</vt:lpstr>
      <vt:lpstr>3.九连音、十连音、十一连音        九连音、十连音、十一连音用均分的九部分、十部分、十一部分来代替基本划分的八部分，称为九连音、十连音、十一连音。九连音、十连音、十一连音用“     ”“”      “     ”       来标记。</vt:lpstr>
      <vt:lpstr>2.2.3延长音值的符号         乐谱中除使用音符和休止符外，还使用延长音符和休止符时值的记号。 1.附点        附点即音符或休止符或边的小圆点，如“·”。其作用是增长前面音符或休止符原有时值的一半。  </vt:lpstr>
      <vt:lpstr>2.复附点        音符或休止符后面有两个附点的，称复附点音符或复附点休止符。第二个附点是第一个附点时值的一半。 </vt:lpstr>
      <vt:lpstr>3.延音线        延音线“       ”连接两个音高相同的音，唱(奏)成一个音，其时值为两音时值之和。</vt:lpstr>
      <vt:lpstr>2.3 节奏与节拍        节奏与节拍是音乐中不可缺少的重要表现因素，它们对音乐情绪的表达、内容的表现和形象的塑造，都具有重要的意义。认识和掌握好音乐的节奏与节拍是每个学习音乐的人必须具备的知识和能力。 2.3.1小节线 小节段落线终止线        乐曲中用来划分强弱的单纵线称小节线。它写在强拍的前面，是计算乐句、乐段和乐曲长度的基本单位。两根小节线之间则称为小节。        在乐段的分界处用粗细相同的双纵线(段落线)，其作用是表示音乐到此告一段落。        在乐曲结束时用一细一粗的双纵线(终止线)，其作用是表示音乐到此结束。 </vt:lpstr>
      <vt:lpstr>2.3.1音乐中常见的基本节奏 1.常见的基本节奏 </vt:lpstr>
      <vt:lpstr>PowerPoint 演示文稿</vt:lpstr>
      <vt:lpstr>2.3.3拍子、拍号        在歌(乐)曲中，强的或弱的等时值的音乐片断称之为“拍”。拍按一定的强弱规律组织起来称之为拍子。   </vt:lpstr>
      <vt:lpstr>2.3.4拍子的类型 1.单拍子        每小节只有一个强拍的拍子称为单拍子如：24、34、38等。 2.复拍子         复拍子由两个或两个以上同类型的单拍子所组成的拍子称为复拍子，如44、64、68、98等。 3.混合拍子        混合拍子由两个或两个以上不同类型的单拍子组合而成的拍子称为混合拍子，如54、74、58等。 4.变换拍子        变换拍子在乐曲中两种或两种以上拍子的交替出现称为变换拍子，其中，交替有规律的，拍号写在乐曲开头；交替没有规律的，拍号写在所变换的小节前端。  (1)交替有规律的。  (2)交替无规律的。 </vt:lpstr>
      <vt:lpstr>5.一拍子  一拍子这是一种比较特殊的拍子，每小节只有一个强拍，常用于速度很快的作品之中。在我国的戏曲音乐中，依其速度快慢而分别称为“流水板”“快板”的板式都属于这种拍子。 6.散拍子  乐曲的强弱、长短及速度较为自由，一般不记拍号，可以根据内容的需要由表演者自由发挥。我国戏曲音乐中称之为“散板”。散板类又可依其伴奏形式的不同而分为“摇板”“散板”。有时也记成“サ”(“散”字的一部分)。 </vt:lpstr>
      <vt:lpstr>2.3.5切分音弱起小节 1.切分音        切分音从弱拍或强拍的弱位部分开始，并把下一强拍或弱拍的强位部分持续在内的音称为切分音。带有切分音的节奏叫切分节奏。切分音与切分节奏有以下几种：  (1)小节内的切分。  (2)小节内的一拍切分。  (3)小节内的符点切分。  (4)跨小节的切分。 2.弱起小节        乐曲的开头或某部分由弱拍起唱(奏)称为弱起小节。强拍的弱位起唱(奏)称为弱起。 </vt:lpstr>
      <vt:lpstr>2.4 装饰音及常用记号 2.4.1装饰音        装饰音主要有倚音、波音、回音、颤音和滑音等。 1.倚音        倚音分前倚音和后倚音两种。        前倚音：附在主音符前面的小音符。要唱得轻而快。重音在后面的主音符上，其演唱(奏)时值一般算在主音的总时值内，有时也可占前一音的时值。  </vt:lpstr>
      <vt:lpstr>2.波音        波音分上波音和下波音两种。        上波音：由主音向上方辅助音波动再迅速回到主音。        下波音：由主音向下方辅助音快速波动再迅速回到主音。其次还有上复波音和下复波音。</vt:lpstr>
      <vt:lpstr>3.回音        回音是由四个或五个音组成的旋律音型。        回音有顺回音和逆回音两种。由四个音组成的顺回音是从上方助音开始到主音再到下方助音，最后回到主音；由五个音组成的顺回音是从主音开始，后面与四个顺回音相同。逆回音与顺回音的方向相反。  </vt:lpstr>
      <vt:lpstr>4.颤音        颤音是由主要音及其上方助音快速而均匀地交替而成的旋律音型，用记号“     ”或“          ”来标记，写在音的上方。 </vt:lpstr>
      <vt:lpstr>5.滑音        滑音分上滑音和下滑音两种，表示从主要音向上或向下滑向另一音。</vt:lpstr>
      <vt:lpstr>2.4.2常用记号 1.反复记号        (1)乐曲中某一旋律音型重复时，用斜线表示，斜线的数目与音符的符尾数目相同。        (2)乐曲中一次或多次重复某一小节时，用记号或表示。若该记号在两小节之间的小节线上，则表示前面两小节的旋律再重复一次。        (3)乐曲中较大的重复，用记号表示。若从乐曲开头反复，则可省去前面的记号。《在那遥远的地方》        (4)乐曲反复时结尾不同，可用反复跳越记号：。第一次唱，第二次略去唱。台湾民歌        (5)当乐曲由三部分组成，而第三部分是第一部分的重复，可在第二部分结尾处写上(从头反复)，并在第一部分结束处记有Fine或‖，表示乐曲在此结束。假如不是从头重复，那么在开始重复处记有记号，在第二部分结束处记以(从处反复)。        (6)震音记号：用斜线记在两个音或两个和弦之间，表示两个音或和弦要迅速均匀地交替。斜线的数目和符尾的数目相同。震音记号也使用于一个音或一个和弦。 </vt:lpstr>
      <vt:lpstr>2.移动八度记号        用记在五线谱的上面表示虚线内的音移高八度，用记在五线谱的下面表示虚线内的音移低八度。 3.重复八度记号        用记号在音符的上方或下方表示该音要高八度或低八度重复。假如连续较多的音要重复八度，则用con—记在音的上面或下面，表示虚线内的音要高八度或低八度重复。 4.长休止符        在五线谱的第三线上记以长休止符，并写出所要休止的小节数。如：表示要休止十二个小节。 5.换气记号        换气记号用“V”表示，换气记号表示此处是音乐的呼吸，要换口气再往下唱(奏)。换气所需要的时间从记号前的音符中拨出。 </vt:lpstr>
      <vt:lpstr>6.连线记号         连线记号用“     ”表示。它有连音线和圆润线两种意义。         (1)连音线：两个同音高的音用弧线连在一起，只唱一次，而时值要唱这些音的总和。         (2)圆润线：两个或两个以上不同音高的音，用弧线连在一起，连线内的音要唱(奏)得连贯、圆润。在歌曲中表示一字唱多音。 7.断音记号         断音有三种。圆点“·”的唱(奏)12的时值，“     ”的唱(奏)14的时值，“  ”的唱(奏)34的时值。         ①记法唱法 ②记法奏法 ③记法奏法</vt:lpstr>
      <vt:lpstr>8.保持记号         保持记号用“-”表示，表示在演唱(奏)该记号下的音时要保持足够的时值和一定的音量。 9.自由延长记号         自由延长记号用“     ”表示。当音符或休止符上标有此记号时，可根据需要自由延长。当小节线上标有此记号时，表示两小节之间有片刻停顿。当此记号出现在复纵线上时，表示反复后的终止。 10.琶音记号        把和弦中各音由下而上快速分散、流畅地弹奏出来叫作琶音奏法，用垂直的曲线记在和弦之前，如       。  11.力度记号 </vt:lpstr>
      <vt:lpstr>2.5 音程         在乐音体系中，两音之间的音高距离叫作音程。音程中的两个音都有名称。高音叫作冠音，低音叫作根音。 2.5.1音程的级数与音数         音程中包含音级数目的多少叫作音程的级数。音程的级数用“度”为单位来计算，包含一个音级为一度，所以通常一般称之为“度数”。         音程中包含全音与半音的数目叫作音程的音数。音程的音数用整数、分数、带分数表示。 </vt:lpstr>
      <vt:lpstr>2.5.2音程的种类        按照发声的方式不同，音程可分为旋律音程与声音程两类。通常我们把两个音先后发声的音程，叫作旋律音程；音程中的两个音同时发声的音程，叫作和声音程。 2.5.3自然音程与变化音程 1.自然音程        纯音程、大音程、小音程、增四度、减五度叫作自然音程，这些音程都可以在基本音级里形成。如：  (1)一度：纯一度音数为零。  (2)二度：分大二度与小二度。大二度音数为1，小二度音数为12。  (3)三度：分大三度与小三度。大三度音数为2，小三度音数为112。  (4)四度：分纯四度与增四度，纯四度音数为212，增四度音数为3。  (5)五度：分纯五度与减五度。纯五度音数为312，减五度音数为3。  (6)六度：分大六度与小六度。大六度音数为412，小六度音数为4。  (7)七度：分大七度与小七度。大七度音数为512，小七度音数为5。  (8)八度：纯八度。音数为6。 </vt:lpstr>
      <vt:lpstr>2.变化音程        构成自然音程的音，可以是基本音级也可以是变化音级。        如：re-fa、sol-si、#sol-si、re-fa都是小三度，都是自然音。        除增四度、减五度以外的所有增减音程及倍增、倍减音程，都叫变化音程。变化音程是由自然音程变化而来的。变化音程通过将冠音升高，或将根音降低，使音程的音数增加；反之，将冠音降低或将根音升高，使音程的音数减少而得到。如：  (1)大音程与纯音程增加半音，成为增音程。  (2)小音程与纯音程减少半音，成为减音程。  (3)小音程增加半音，成为大音程，大音程减少半音成为小音程。  (4)增音程增加半音，成为倍增音程。  (5)减音程减少半音，成为倍减音程。 </vt:lpstr>
      <vt:lpstr>2.5.4音程的转位        把音程的根音或冠音移高或移低八度，叫作音程的转位。音程转位可以在一个八度内进行，也可以超过八度。音程转位时可以移动根音或冠音，也可以根音与冠音一齐移动。转位后得到的新的音程叫作转位音程，原来的音程叫作原位音程。  (1)音程的度数上：  (2)音程的性质上：  纯音程转位后仍为纯音程，  大音程转位后成为小音程，  小音程转位后成为大音程，  增音程转位后成为减音程，  减音程转位后成为增音程，  倍增音程转位成为倍减音程，  倍减音程转位成为倍增音程。   </vt:lpstr>
      <vt:lpstr>2.5.5协和音程与不协和音程       音程的协和性是指和声音程的音响给人在听觉上的不同感觉。我们把和声音程根据感觉的不同，分为协和音程与不协和音程两大类。那些音响和谐悦耳的音程叫作协和音程，而那些音响比较尖锐、不甚悦耳的音程叫作不协和音程。 1.协和音程 (1)完全协和音程：包含纯一度、纯八度、纯四度、纯五度。 (2)不完全协和音程：包含大小三度与大小六度。 2.不协和音程 (1)不协和音程：包含大二度、小七度。 (2)极不协和音程：包含小二度、大七度及各种增减音程、倍增减音程。  </vt:lpstr>
      <vt:lpstr>2.5.6等音程        两个音程孤立听起来音响效果完全相同，但写法和在乐曲中的意义不同的音程，叫作等音程。        等音程是由于等音变化而产生的。构成等音程的两个音程，音数相同，度数也可能相同也可能不同。</vt:lpstr>
      <vt:lpstr>2.6 和弦 2.6.1三和弦、七和弦 1.三和弦        由三个音按三度叠置而成的和弦称三和弦。其由下而上分别称为根音、三音(与根音的关系是三度)、五音(与根音的关系是五度)。  </vt:lpstr>
      <vt:lpstr>      (2)小三和弦：根音与三音是小三度，根音与五音是纯五度，三音与五音是大三度的和。     </vt:lpstr>
      <vt:lpstr>2.七和弦        由四个音按三度关系叠置起来的和弦，称为七和弦。七和弦下面的三个音与三和弦中叫法一样。第四个音与根音的关系是七度，因此叫作七度音，用数字7来代表。七和弦的名称是由下面三和弦的性质及根音与七度音的性质得来的。所有的七和弦都是不协和和弦。 七和弦主要有下列各种。        (1)大小七和弦：以大三和弦为基础，根音与七音为小七度的和弦。        (2)小小七和弦：以小三和弦为基础，根音与七音为小七度的和弦称为小小七和弦(简称小七和弦。        (3)减小七和弦：以减三和弦为基础，根音与七音为小七度的和弦称减小七和弦(半减七和弦)。        (4)减减七和弦：以减三和弦为基础，根音与七音为减七度的和弦称减减七和弦(减七和弦)。         除上述七和弦外，还有许多类型的七和弦，如大大七和弦、小小七和弦、增大七和弦等。 另外，还有由五个音构成的九和弦，由六个音构成的十一和弦，由七个音构成的十三和弦。 </vt:lpstr>
      <vt:lpstr>2.6.2和弦的转位        以和弦的根音为低音的和弦叫原位和弦。以和弦的三音、五音、七音为低音的和弦叫转位和弦。 1.三和弦的转位        三和弦除根音外，还有三音和五音，所以有两个转位和弦。        (1)三和弦的第一转位是把三音作和弦的低音，也叫六和弦(低音与根音的音程关系是六度。        (2)把三和弦的五音作和弦的低音叫和弦的第二转位，也称四六和弦(低音与根音是四度，低音与高音是六度)。  </vt:lpstr>
      <vt:lpstr>2.七和弦的转位 七和弦除根音外，还有三音、五音、七音，所以七和弦有三个转位和弦。        </vt:lpstr>
      <vt:lpstr>2.6.3等和弦        两个和弦孤立起来听时，具有相同的声音效果，但写法和意义不同，这样的和弦叫作等和弦。等和弦和等音程一样是由于等音变化而产生的。 等和弦有两类。        (1)和弦中的音不因为等音变化而更改音程的结构。        (2)和弦中的音由于等音变化而更改和弦的结构。 </vt:lpstr>
      <vt:lpstr>2.7 民族调式 2.7.1五声调式        按照纯五度排列起来的五个音构成的调式叫作五声调式。        将这五个音按高低顺序排列起来，就成了五声音阶。这五个音的名字称为宫、商、角、徵、羽。        宫、商、角、徵、羽称为调式音(正音)。每一个音都可以作为调式的主音。造一条五个音的调式音阶，分别称为宫调式、商调式、角调式、徵调式和羽调式。   1.五声调式的标记及音阶结构 五声调式的音阶结构有以下几个特点。        (1)没有半音，相邻两音之音的距离为大二度或小三度。        (2)没有三整音，因此，音乐的尖锐感不如有三整音的大调式。        (3)仅有一个大三度在宫—角之间。这个大三度可看作五声调式的特征音程。 </vt:lpstr>
      <vt:lpstr>2.七声调式       七声调式与六声调式一样是五声调式的扩大，即分别向上(上属方面)或向下(下属方面)各增加一个或两个纯五度构成，由此产生出清角(4)、变宫(7)、变徵(4)、闰(7)。        这四个音统称编音，是七声调式的一部分，但不能作为调式主音作用，也不能形成对主音的支持。 </vt:lpstr>
      <vt:lpstr>2.7.3同宫系统各调        宫音位置相同的五个调式(包括六声、七声调式)称为同宫系统各调。同宫系统各调的调号相同，音列相同；但主音和音阶结构不同。 </vt:lpstr>
      <vt:lpstr>2.8 调的关系与转调 2.8.1调的关系        音乐中调与调之间的关系是多种多样的，如关系大小调(或称作平行大小调)、同主音大小调(或称作同名大小调)、同宫系统调、同主音系统调、等音调等，都属于调的关系中的一种类型。        调的远近关系，可以从不同的角度来看，但其中最基本的是根据两调的共同音和共同和弦的多少来确定。凡两调共同音和共同和弦越多，则关系就越近；反之，则关系就越远。 在调的五度循环中，凡两调调号相同或只相差一个变音记号的调，叫作近关系调。根据这一定义，我们可以确定：任何一个大调或小调有五个近关系调，任何一个民族调有14个近关系调。 </vt:lpstr>
      <vt:lpstr>1.大调近关系调  (1)本调的关系小调。 (调号相同)  (2)本调上方纯五度调及其关系小调。 (相差一个调号)  (3)本调下方纯五度调及其关系小调。 (相差一个调号) 以C大调为例，其近关系调分别为a小调、G大调、e小调、F大调和d小调。 2.小调近关系调  (1)本调的关系大调。 (调号相同)  (2)本调上方纯五度调及其关系大调。 (相差一个调号)  (3)本调下方纯五度调及其关系大调。 (相差一个调号) 以a小调为例，其近关系调分别为C大调、e小调、G大调、d小调和F大调。  </vt:lpstr>
      <vt:lpstr>3.民族调的近关系调  (1)本调同宫系统各调。 (调号相同)  (2)本调上方纯五度宫系统各调。 (相差一个调号)  (3)本调下方纯五度宫系统各调。 (相差一个调号) 以C宫调为例，其近关系调分别为：D商、E角调、G徵调、A羽调，G宫调、A商调、B角调、D徵调、E羽调，F宫调、G商调、A角调、C徵调、D羽调。</vt:lpstr>
      <vt:lpstr>2.8.2交替调式        在调关系的扩大与发展中，交替调式作为一种特殊的调式形式，在音乐创作中有着丰富的表现力。所谓交替调式是指某些关系比较近的调式，在两个主音处于同等重要(相对而言)作用时，结合成一个新的调式体系，这种两调式有机结合而成的新调式体系，叫作交替调式。 交替调式主要有以下几种形式。 1.平行大小调交替调式        关系非常近的平行大小调所结合而成的交替调式，叫作平行交替调式。俄罗斯民歌 2.同主音大小调交替调式        在共同的主音上，乐曲中先后(或同时)使用同主音大小调两种不同调式(即表现出两种不同调式的特征)，而构成的交替调式，叫作同主音交替调式。白俄罗斯民歌 3.同宫系统民族调交替        同宫系统的五个民族调，由于宫音相同，调号相号，所以音列相同，其五个调的关系很近。在同宫范围内，五个民族调常常构成交替，且最常见的是主音相距四、五度关系的调式形成交替。《打沙县》江西民歌 </vt:lpstr>
      <vt:lpstr>2.8.3转调 1.转调的概念与意义        音乐作品由于乐思发展和整体内容表达的需要，从一个调转入另一个调，这叫作转调。 在多调性音乐作品中，往往有一个调(多数是最先陈述的调)是主要的、稳定的，通常称之为主调，而另一些调则是不稳定的，与主调形成某种对比关系，称之为副调。一首作品中主调只能是一个，而副调则可以有一个或数个。 </vt:lpstr>
      <vt:lpstr>2.转调的类别 转调由于部位与形式、方法不同，而分为下面多种类型。        (1)从转调的方法上看，可分为对置式转调、过渡式转调、模进转调、突然转调四种。 如果转调是发生在新的段落开始处，新调与前一段落的调形成一种无任何过渡因素的对置与对比关系，叫作对置式转调，或称为调性对置。《大溪出有溪边沙》福建民歌          (2)从转调的时间上来看，转调可分为完全转调和暂时转调两种。 如果转入新调后，能在时间上、结构上和旋律因素上肯定、巩固了新调，即新调将以完全确定，叫作完全转调。                (3)从调的关系上来看，转调可分为近关系调转调与远关系调转调两种。 </vt:lpstr>
      <vt:lpstr>3.简谱、五线谱转调的标记法        转调若要改变调号，必然要标记新调的调号。正确标记新调的调号，不仅仅是一个是否符合记谱法规则的问题，而且直接影响到是否能准确、快速找到新调的音高，顺利实现转调。简谱与五线谱转调的标记方法不同、各有特点。        简谱的转调标记很简单，只要在转调处标记出新调的调号“1=？”，然后在其后面用括号标明前调的什么音等于后调的什么音即可。演唱演奏时根据提示，在保持音高不变的前提下，将前调最后一个音换唱(奏)成后调第一个音，便可顺利实现转调。《重归苏莲托》库尔蒂词曲    </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2017-12-17T16:37:50Z</dcterms:created>
  <dcterms:modified xsi:type="dcterms:W3CDTF">2017-12-25T07:48:27Z</dcterms:modified>
</cp:coreProperties>
</file>