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2" r:id="rId2"/>
  </p:sldMasterIdLst>
  <p:notesMasterIdLst>
    <p:notesMasterId r:id="rId41"/>
  </p:notesMasterIdLst>
  <p:sldIdLst>
    <p:sldId id="256" r:id="rId3"/>
    <p:sldId id="509" r:id="rId4"/>
    <p:sldId id="503" r:id="rId5"/>
    <p:sldId id="459" r:id="rId6"/>
    <p:sldId id="460" r:id="rId7"/>
    <p:sldId id="461" r:id="rId8"/>
    <p:sldId id="462" r:id="rId9"/>
    <p:sldId id="463" r:id="rId10"/>
    <p:sldId id="464" r:id="rId11"/>
    <p:sldId id="504" r:id="rId12"/>
    <p:sldId id="465" r:id="rId13"/>
    <p:sldId id="466" r:id="rId14"/>
    <p:sldId id="467" r:id="rId15"/>
    <p:sldId id="468" r:id="rId16"/>
    <p:sldId id="469" r:id="rId17"/>
    <p:sldId id="505" r:id="rId18"/>
    <p:sldId id="470" r:id="rId19"/>
    <p:sldId id="471" r:id="rId20"/>
    <p:sldId id="472" r:id="rId21"/>
    <p:sldId id="473" r:id="rId22"/>
    <p:sldId id="474" r:id="rId23"/>
    <p:sldId id="475" r:id="rId24"/>
    <p:sldId id="476" r:id="rId25"/>
    <p:sldId id="477" r:id="rId26"/>
    <p:sldId id="478" r:id="rId27"/>
    <p:sldId id="479" r:id="rId28"/>
    <p:sldId id="480" r:id="rId29"/>
    <p:sldId id="481" r:id="rId30"/>
    <p:sldId id="482" r:id="rId31"/>
    <p:sldId id="483" r:id="rId32"/>
    <p:sldId id="484" r:id="rId33"/>
    <p:sldId id="485" r:id="rId34"/>
    <p:sldId id="486" r:id="rId35"/>
    <p:sldId id="487" r:id="rId36"/>
    <p:sldId id="488" r:id="rId37"/>
    <p:sldId id="490" r:id="rId38"/>
    <p:sldId id="489" r:id="rId39"/>
    <p:sldId id="526" r:id="rId4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7676"/>
    <a:srgbClr val="85AD9E"/>
    <a:srgbClr val="7C7C7C"/>
    <a:srgbClr val="091C2D"/>
    <a:srgbClr val="000000"/>
    <a:srgbClr val="525252"/>
    <a:srgbClr val="EF8A46"/>
    <a:srgbClr val="FFD966"/>
    <a:srgbClr val="1F4E7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77" autoAdjust="0"/>
    <p:restoredTop sz="86355" autoAdjust="0"/>
  </p:normalViewPr>
  <p:slideViewPr>
    <p:cSldViewPr snapToGrid="0">
      <p:cViewPr>
        <p:scale>
          <a:sx n="70" d="100"/>
          <a:sy n="70" d="100"/>
        </p:scale>
        <p:origin x="-750" y="-516"/>
      </p:cViewPr>
      <p:guideLst>
        <p:guide orient="horz" pos="2160"/>
        <p:guide pos="3840"/>
      </p:guideLst>
    </p:cSldViewPr>
  </p:slideViewPr>
  <p:outlineViewPr>
    <p:cViewPr>
      <p:scale>
        <a:sx n="33" d="100"/>
        <a:sy n="33" d="100"/>
      </p:scale>
      <p:origin x="0" y="-38565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25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BD956A-98BF-4FEE-A1C1-337C6ACD33C5}" type="datetimeFigureOut">
              <a:rPr lang="zh-CN" altLang="en-US" smtClean="0"/>
              <a:t>2017/12/25/Monday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19618C-B618-4772-B33A-743B2F4421D8}" type="slidenum">
              <a:rPr lang="zh-CN" altLang="en-US" smtClean="0"/>
              <a:t>‹#›</a:t>
            </a:fld>
            <a:endParaRPr lang="zh-CN" altLang="en-US"/>
          </a:p>
        </p:txBody>
      </p:sp>
    </p:spTree>
    <p:extLst>
      <p:ext uri="{BB962C8B-B14F-4D97-AF65-F5344CB8AC3E}">
        <p14:creationId xmlns:p14="http://schemas.microsoft.com/office/powerpoint/2010/main" val="2238738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BC51006-F279-42FA-83C3-A3C987F4DD0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8A27680F-34E2-408F-8245-3265D40CD0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D2D5533E-0613-4139-8DF4-F99D3BDE9CDD}"/>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5049D22A-E0DE-425E-8E49-16FAD31CAE4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FF01591-3819-4457-8110-9DB6D2B97CF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728494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B9E952E-F945-47D1-92B3-ABEA13AA160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A2D997A8-EA36-4CB5-89AB-3F8DE697474B}"/>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69884791-57E8-4E2A-ABEB-4927B875F0E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115610D-728D-4A11-8B6D-E1B1D159332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83019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42CE43BB-4C24-47D6-825D-B411C8CD34C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3" name="页脚占位符 2">
            <a:extLst>
              <a:ext uri="{FF2B5EF4-FFF2-40B4-BE49-F238E27FC236}">
                <a16:creationId xmlns:a16="http://schemas.microsoft.com/office/drawing/2014/main" xmlns="" id="{17DB8DF3-56CA-4DF8-BDEC-426133C70A5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4610F62F-A86B-4626-BB6A-0D94E68E1393}"/>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517644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E84E5AC-EB56-41E0-986A-563256EAFA0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9F24209-5D98-44E7-B236-D29A14FDAB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BD55CD80-BD9A-4206-8141-FF7CC08811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4F44CBA1-19F6-4993-AE7B-FE0395242E8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6B7F3108-6E2F-496B-A449-6E02FC62CC2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3054DCE-D194-4007-8F2E-55550DBE3AAE}"/>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697573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41A075C-979D-48DA-A587-D01934F6152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49F757AB-4A0C-470E-A4A5-318F9E3C18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0DD23EC2-CFE6-4AD7-A61B-A7174A3C9F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778942B1-0CFC-47EA-9944-2FEA138F81C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3C894F9F-F83B-4CB6-BEC3-D4CE3D774C4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F961197-7633-4565-86B1-93F940F13746}"/>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5738112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C294D07-B22A-4B93-B047-93658A47D30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95DF37BC-151E-4C3A-8EF2-738D27BE0FB4}"/>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16FC28B-A242-4104-9B82-AF2CE4BA662E}"/>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203FF905-E00D-4755-BDDA-F888E601F4A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2EFCD80-7E07-4E59-BFBE-779A39840A02}"/>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975267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4B54C9B9-87A8-4F2A-8084-C814180A960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F69E5AF6-F424-414F-ADEC-9BA4A44BFCF3}"/>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B69EB6F-8DAF-4A77-BA5C-E1A8BA6804B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DFD76A1F-783F-49B6-8DD7-753191B9E2D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DD965F4-F79E-405C-8BB7-706763C53E6F}"/>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3751008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3900336"/>
      </p:ext>
    </p:extLst>
  </p:cSld>
  <p:clrMapOvr>
    <a:masterClrMapping/>
  </p:clrMapOvr>
  <mc:AlternateContent xmlns:mc="http://schemas.openxmlformats.org/markup-compatibility/2006" xmlns:p14="http://schemas.microsoft.com/office/powerpoint/2010/main">
    <mc:Choice Requires="p14">
      <p:transition spd="slow" p14:dur="1400" advClick="0" advTm="5000">
        <p14:ripple/>
      </p:transition>
    </mc:Choice>
    <mc:Fallback xmlns="">
      <p:transition spd="slow" advClick="0" advTm="5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8780720"/>
      </p:ext>
    </p:extLst>
  </p:cSld>
  <p:clrMapOvr>
    <a:masterClrMapping/>
  </p:clrMapOvr>
  <mc:AlternateContent xmlns:mc="http://schemas.openxmlformats.org/markup-compatibility/2006" xmlns:p14="http://schemas.microsoft.com/office/powerpoint/2010/main">
    <mc:Choice Requires="p14">
      <p:transition spd="slow" p14:dur="1400" advClick="0" advTm="5000">
        <p14:doors dir="vert"/>
      </p:transition>
    </mc:Choice>
    <mc:Fallback xmlns="">
      <p:transition spd="slow" advClick="0" advTm="5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过度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4524717"/>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A49D206-6DAE-489F-B45F-9933C106234A}"/>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8F881BC4-1447-44C2-8064-FC4F9588F89F}"/>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E24174E-9962-447F-ADE8-38146A9C8F39}"/>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1989AD3F-8E1F-4B6D-8576-EC79AFEE392E}"/>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A58EB39C-D299-43CC-A541-E2B8CA173F1F}"/>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4176A106-9CAD-4B40-A5BF-EF470C3B84B2}"/>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313576863"/>
      </p:ext>
    </p:extLst>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a:xfrm>
            <a:off x="838200" y="675860"/>
            <a:ext cx="10515600" cy="5393635"/>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pic>
        <p:nvPicPr>
          <p:cNvPr id="7" name="图片 6">
            <a:extLst>
              <a:ext uri="{FF2B5EF4-FFF2-40B4-BE49-F238E27FC236}">
                <a16:creationId xmlns:a16="http://schemas.microsoft.com/office/drawing/2014/main" xmlns="" id="{4DC92736-6B14-4726-8133-495BA4815B3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10020300" y="5143500"/>
            <a:ext cx="1841500" cy="1841500"/>
          </a:xfrm>
          <a:custGeom>
            <a:avLst/>
            <a:gdLst>
              <a:gd name="connsiteX0" fmla="*/ 0 w 4791095"/>
              <a:gd name="connsiteY0" fmla="*/ 0 h 4791095"/>
              <a:gd name="connsiteX1" fmla="*/ 4791095 w 4791095"/>
              <a:gd name="connsiteY1" fmla="*/ 0 h 4791095"/>
              <a:gd name="connsiteX2" fmla="*/ 4791095 w 4791095"/>
              <a:gd name="connsiteY2" fmla="*/ 4791095 h 4791095"/>
              <a:gd name="connsiteX3" fmla="*/ 0 w 4791095"/>
              <a:gd name="connsiteY3" fmla="*/ 4791095 h 4791095"/>
              <a:gd name="connsiteX4" fmla="*/ 0 w 4791095"/>
              <a:gd name="connsiteY4" fmla="*/ 3816562 h 4791095"/>
              <a:gd name="connsiteX5" fmla="*/ 96124 w 4791095"/>
              <a:gd name="connsiteY5" fmla="*/ 4156892 h 4791095"/>
              <a:gd name="connsiteX6" fmla="*/ 118984 w 4791095"/>
              <a:gd name="connsiteY6" fmla="*/ 4194992 h 4791095"/>
              <a:gd name="connsiteX7" fmla="*/ 172324 w 4791095"/>
              <a:gd name="connsiteY7" fmla="*/ 4255952 h 4791095"/>
              <a:gd name="connsiteX8" fmla="*/ 233284 w 4791095"/>
              <a:gd name="connsiteY8" fmla="*/ 4309292 h 4791095"/>
              <a:gd name="connsiteX9" fmla="*/ 332344 w 4791095"/>
              <a:gd name="connsiteY9" fmla="*/ 4362632 h 4791095"/>
              <a:gd name="connsiteX10" fmla="*/ 1155304 w 4791095"/>
              <a:gd name="connsiteY10" fmla="*/ 4423592 h 4791095"/>
              <a:gd name="connsiteX11" fmla="*/ 1261984 w 4791095"/>
              <a:gd name="connsiteY11" fmla="*/ 4408352 h 4791095"/>
              <a:gd name="connsiteX12" fmla="*/ 1322944 w 4791095"/>
              <a:gd name="connsiteY12" fmla="*/ 4393112 h 4791095"/>
              <a:gd name="connsiteX13" fmla="*/ 1345804 w 4791095"/>
              <a:gd name="connsiteY13" fmla="*/ 4385492 h 4791095"/>
              <a:gd name="connsiteX14" fmla="*/ 1406764 w 4791095"/>
              <a:gd name="connsiteY14" fmla="*/ 4332152 h 4791095"/>
              <a:gd name="connsiteX15" fmla="*/ 1551544 w 4791095"/>
              <a:gd name="connsiteY15" fmla="*/ 4164512 h 4791095"/>
              <a:gd name="connsiteX16" fmla="*/ 1559164 w 4791095"/>
              <a:gd name="connsiteY16" fmla="*/ 4065452 h 4791095"/>
              <a:gd name="connsiteX17" fmla="*/ 1528684 w 4791095"/>
              <a:gd name="connsiteY17" fmla="*/ 3745412 h 4791095"/>
              <a:gd name="connsiteX18" fmla="*/ 1505824 w 4791095"/>
              <a:gd name="connsiteY18" fmla="*/ 3379652 h 4791095"/>
              <a:gd name="connsiteX19" fmla="*/ 1460104 w 4791095"/>
              <a:gd name="connsiteY19" fmla="*/ 3265352 h 4791095"/>
              <a:gd name="connsiteX20" fmla="*/ 1284844 w 4791095"/>
              <a:gd name="connsiteY20" fmla="*/ 3143432 h 4791095"/>
              <a:gd name="connsiteX21" fmla="*/ 896224 w 4791095"/>
              <a:gd name="connsiteY21" fmla="*/ 2869112 h 4791095"/>
              <a:gd name="connsiteX22" fmla="*/ 751444 w 4791095"/>
              <a:gd name="connsiteY22" fmla="*/ 2823392 h 4791095"/>
              <a:gd name="connsiteX23" fmla="*/ 324724 w 4791095"/>
              <a:gd name="connsiteY23" fmla="*/ 2670992 h 4791095"/>
              <a:gd name="connsiteX24" fmla="*/ 187564 w 4791095"/>
              <a:gd name="connsiteY24" fmla="*/ 2663372 h 4791095"/>
              <a:gd name="connsiteX25" fmla="*/ 0 w 4791095"/>
              <a:gd name="connsiteY25" fmla="*/ 2802705 h 4791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91095" h="4791095">
                <a:moveTo>
                  <a:pt x="0" y="0"/>
                </a:moveTo>
                <a:lnTo>
                  <a:pt x="4791095" y="0"/>
                </a:lnTo>
                <a:lnTo>
                  <a:pt x="4791095" y="4791095"/>
                </a:lnTo>
                <a:lnTo>
                  <a:pt x="0" y="4791095"/>
                </a:lnTo>
                <a:lnTo>
                  <a:pt x="0" y="3816562"/>
                </a:lnTo>
                <a:lnTo>
                  <a:pt x="96124" y="4156892"/>
                </a:lnTo>
                <a:cubicBezTo>
                  <a:pt x="96124" y="4156892"/>
                  <a:pt x="109954" y="4183253"/>
                  <a:pt x="118984" y="4194992"/>
                </a:cubicBezTo>
                <a:cubicBezTo>
                  <a:pt x="135447" y="4216393"/>
                  <a:pt x="153232" y="4236860"/>
                  <a:pt x="172324" y="4255952"/>
                </a:cubicBezTo>
                <a:cubicBezTo>
                  <a:pt x="191416" y="4275044"/>
                  <a:pt x="211883" y="4292829"/>
                  <a:pt x="233284" y="4309292"/>
                </a:cubicBezTo>
                <a:cubicBezTo>
                  <a:pt x="254671" y="4325744"/>
                  <a:pt x="313656" y="4353288"/>
                  <a:pt x="332344" y="4362632"/>
                </a:cubicBezTo>
                <a:lnTo>
                  <a:pt x="1155304" y="4423592"/>
                </a:lnTo>
                <a:lnTo>
                  <a:pt x="1261984" y="4408352"/>
                </a:lnTo>
                <a:cubicBezTo>
                  <a:pt x="1282719" y="4405390"/>
                  <a:pt x="1302737" y="4398623"/>
                  <a:pt x="1322944" y="4393112"/>
                </a:cubicBezTo>
                <a:cubicBezTo>
                  <a:pt x="1330693" y="4390999"/>
                  <a:pt x="1339308" y="4390216"/>
                  <a:pt x="1345804" y="4385492"/>
                </a:cubicBezTo>
                <a:cubicBezTo>
                  <a:pt x="1367640" y="4369611"/>
                  <a:pt x="1386444" y="4349932"/>
                  <a:pt x="1406764" y="4332152"/>
                </a:cubicBezTo>
                <a:lnTo>
                  <a:pt x="1551544" y="4164512"/>
                </a:lnTo>
                <a:cubicBezTo>
                  <a:pt x="1551544" y="4116125"/>
                  <a:pt x="1550786" y="4149234"/>
                  <a:pt x="1559164" y="4065452"/>
                </a:cubicBezTo>
                <a:lnTo>
                  <a:pt x="1528684" y="3745412"/>
                </a:lnTo>
                <a:lnTo>
                  <a:pt x="1505824" y="3379652"/>
                </a:lnTo>
                <a:lnTo>
                  <a:pt x="1460104" y="3265352"/>
                </a:lnTo>
                <a:lnTo>
                  <a:pt x="1284844" y="3143432"/>
                </a:lnTo>
                <a:lnTo>
                  <a:pt x="896224" y="2869112"/>
                </a:lnTo>
                <a:lnTo>
                  <a:pt x="751444" y="2823392"/>
                </a:lnTo>
                <a:lnTo>
                  <a:pt x="324724" y="2670992"/>
                </a:lnTo>
                <a:cubicBezTo>
                  <a:pt x="263679" y="2670992"/>
                  <a:pt x="309467" y="2671499"/>
                  <a:pt x="187564" y="2663372"/>
                </a:cubicBezTo>
                <a:lnTo>
                  <a:pt x="0" y="2802705"/>
                </a:lnTo>
                <a:close/>
              </a:path>
            </a:pathLst>
          </a:custGeom>
        </p:spPr>
      </p:pic>
      <p:sp>
        <p:nvSpPr>
          <p:cNvPr id="8" name="矩形 7">
            <a:extLst>
              <a:ext uri="{FF2B5EF4-FFF2-40B4-BE49-F238E27FC236}">
                <a16:creationId xmlns:a16="http://schemas.microsoft.com/office/drawing/2014/main" xmlns="" id="{AA989DAC-010F-477F-AB3B-C7075768F350}"/>
              </a:ext>
            </a:extLst>
          </p:cNvPr>
          <p:cNvSpPr/>
          <p:nvPr userDrawn="1"/>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583769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E0992BC-1503-4C9A-9786-4487F85D740D}"/>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1AC0F993-1F34-4F03-902E-A3341462E23C}"/>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6FAFE8D-FD5F-4EB8-9896-3D3EF81D7323}"/>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F08B8207-6CAC-4C22-AEEC-57BA2E304FA0}"/>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742E006A-EBA9-45DB-AC64-97547ACDDF88}"/>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1AF5C9DF-988B-47F4-B3E0-47D39DF44041}"/>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303191847"/>
      </p:ext>
    </p:extLst>
  </p:cSld>
  <p:clrMapOvr>
    <a:masterClrMapping/>
  </p:clrMapOvr>
  <mc:AlternateContent xmlns:mc="http://schemas.openxmlformats.org/markup-compatibility/2006" xmlns:p14="http://schemas.microsoft.com/office/powerpoint/2010/main">
    <mc:Choice Requires="p14">
      <p:transition spd="slow" p14:dur="1250" advClick="0" advTm="5000">
        <p14:switch dir="r"/>
      </p:transition>
    </mc:Choice>
    <mc:Fallback xmlns="">
      <p:transition spd="slow" advClick="0" advTm="5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B7B4CC05-A989-4651-821A-D085AFF9943E}"/>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DC234695-F560-45FB-9C2D-25FF7FADA823}"/>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FB560227-0E67-411A-90D8-067C9C88276F}"/>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D3B4D762-0FF2-45E0-AF18-1F0A5337779B}"/>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CD0F275A-E7AF-42EA-AA07-203771955DFA}"/>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75176C35-EEA4-4BC8-9B7F-8049C9B13769}"/>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22943055"/>
      </p:ext>
    </p:extLst>
  </p:cSld>
  <p:clrMapOvr>
    <a:masterClrMapping/>
  </p:clrMapOvr>
  <mc:AlternateContent xmlns:mc="http://schemas.openxmlformats.org/markup-compatibility/2006" xmlns:p14="http://schemas.microsoft.com/office/powerpoint/2010/main">
    <mc:Choice Requires="p14">
      <p:transition spd="slow" p14:dur="1250" advClick="0" advTm="5000">
        <p14:flip dir="r"/>
      </p:transition>
    </mc:Choice>
    <mc:Fallback xmlns="">
      <p:transition spd="slow" advClick="0" advTm="5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5F058EF-5159-4216-AB49-C0CDCC19E529}"/>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3FA1FB5A-EB29-4645-9564-31D717D362BB}"/>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F4AE760-63F5-4D11-AE9B-568E8A362AD4}"/>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844D1579-A135-4330-A60A-BA51958C360B}"/>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A8281741-2D6A-443A-A8BD-DE7FF9831FA2}"/>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B3A1DD1E-5C49-4D92-A433-CD77EE62DA81}"/>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03670115"/>
      </p:ext>
    </p:extLst>
  </p:cSld>
  <p:clrMapOvr>
    <a:masterClrMapping/>
  </p:clrMapOvr>
  <mc:AlternateContent xmlns:mc="http://schemas.openxmlformats.org/markup-compatibility/2006" xmlns:p14="http://schemas.microsoft.com/office/powerpoint/2010/main">
    <mc:Choice Requires="p14">
      <p:transition spd="slow" p14:dur="1600" advClick="0" advTm="5000">
        <p14:gallery dir="l"/>
      </p:transition>
    </mc:Choice>
    <mc:Fallback xmlns="">
      <p:transition spd="slow" advClick="0" advTm="500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结束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28096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版权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3559164"/>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3EA34FAE-9AF9-4A5E-A4DA-E3FA081AC0E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rot="20405313">
            <a:off x="1028787" y="887999"/>
            <a:ext cx="4644600" cy="6531150"/>
          </a:xfrm>
          <a:prstGeom prst="rect">
            <a:avLst/>
          </a:prstGeom>
        </p:spPr>
      </p:pic>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a:xfrm>
            <a:off x="838200" y="675860"/>
            <a:ext cx="10515600" cy="5393635"/>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pic>
        <p:nvPicPr>
          <p:cNvPr id="9" name="图片 8">
            <a:extLst>
              <a:ext uri="{FF2B5EF4-FFF2-40B4-BE49-F238E27FC236}">
                <a16:creationId xmlns:a16="http://schemas.microsoft.com/office/drawing/2014/main" xmlns="" id="{A81182D4-37DB-4548-A579-E8B47FF1B02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969823" y="1385237"/>
            <a:ext cx="508790" cy="857751"/>
          </a:xfrm>
          <a:prstGeom prst="rect">
            <a:avLst/>
          </a:prstGeom>
        </p:spPr>
      </p:pic>
      <p:pic>
        <p:nvPicPr>
          <p:cNvPr id="10" name="图片 9">
            <a:extLst>
              <a:ext uri="{FF2B5EF4-FFF2-40B4-BE49-F238E27FC236}">
                <a16:creationId xmlns:a16="http://schemas.microsoft.com/office/drawing/2014/main" xmlns="" id="{411C25AB-6E1C-4226-8910-887A44FA37A7}"/>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354676" y="769015"/>
            <a:ext cx="343144" cy="578494"/>
          </a:xfrm>
          <a:prstGeom prst="rect">
            <a:avLst/>
          </a:prstGeom>
        </p:spPr>
      </p:pic>
    </p:spTree>
    <p:extLst>
      <p:ext uri="{BB962C8B-B14F-4D97-AF65-F5344CB8AC3E}">
        <p14:creationId xmlns:p14="http://schemas.microsoft.com/office/powerpoint/2010/main" val="976847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EAAAD62-15A3-4E0E-B206-2FB2FAF731C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AFB66ED-4111-416F-BEB3-78110C429E0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1227B8B2-07D8-4257-8093-DA447B28EAF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7E2E47A-03A1-4F98-96E4-24D9E7C9AF30}"/>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288222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EC509AB-1C8B-4D2E-A8E0-BC8F9ED4F1DC}"/>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505566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D3EB32C-88BD-437F-A9E0-ACC01D378AF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4D88C280-C4FD-451E-8F7E-64D39F99B9EF}"/>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5A4CE896-1AAC-4209-AF29-EC99BF7D869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3F5F942B-6B99-43B9-8098-DABFD412BFB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392314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67623B4-D5E5-4098-A151-2DEBEDC67F4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9C1050CE-1B4E-4176-B741-36C1C6C30F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C300CA5-5C8A-4063-BC32-697E007B6BEC}"/>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8313C714-6EA5-447A-B6CB-305364AD199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86BDD1A-69D5-4A91-8A9F-A8B6E783C3F3}"/>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76588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EFB202A-D4C6-4D6F-A520-703C2580284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81CD1FC8-E4C6-465B-A6CA-67ABAE0BACCD}"/>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81E820BE-7686-4183-91E9-74F3372D97F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A1645836-24E5-491F-A236-E3468E3D1ADA}"/>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D8B87F52-5A55-4E21-A361-B786906A1E7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CD5F389F-DC1D-4780-9215-7B807A268450}"/>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516384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BA31763-8E8D-410D-9DBA-7D9E592D501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5B87E3F-2AF1-4A85-BFE5-756EA59B53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B2C877B0-7AA4-4137-B24A-814DEA07BF1B}"/>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57A793EE-8376-467B-B397-0BD6A4FAA8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D426C7C2-D1F7-4CF8-8A0C-6D5522E756E9}"/>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59E21173-885F-44A2-9CEE-E29974757FE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8" name="页脚占位符 7">
            <a:extLst>
              <a:ext uri="{FF2B5EF4-FFF2-40B4-BE49-F238E27FC236}">
                <a16:creationId xmlns:a16="http://schemas.microsoft.com/office/drawing/2014/main" xmlns="" id="{799AF92A-D6EF-4BF9-BA90-46CCA4402F9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8EAEBF19-34EB-4C9C-BEF1-1CE07E12309B}"/>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450408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10" Type="http://schemas.openxmlformats.org/officeDocument/2006/relationships/theme" Target="../theme/theme2.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32D0F46F-B5FB-4462-814D-8B03B7EC62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B5B4495-A7D9-455F-8D8E-4F8B044D9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23C3A86-A1F2-4B46-8370-2436864042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79A3AC7C-BA04-44B3-9C00-5E6E8ED434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E7747708-7D8D-462E-9D83-5B08EF22C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1544588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4" r:id="rId3"/>
    <p:sldLayoutId id="2147483673" r:id="rId4"/>
    <p:sldLayoutId id="2147483660" r:id="rId5"/>
    <p:sldLayoutId id="214748367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16906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Lst>
  <mc:AlternateContent xmlns:mc="http://schemas.openxmlformats.org/markup-compatibility/2006" xmlns:p14="http://schemas.microsoft.com/office/powerpoint/2010/main">
    <mc:Choice Requires="p14">
      <p:transition p14:dur="10" advClick="0" advTm="5000"/>
    </mc:Choice>
    <mc:Fallback xmlns="">
      <p:transition advClick="0" advTm="5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1.xml"/><Relationship Id="rId5" Type="http://schemas.openxmlformats.org/officeDocument/2006/relationships/slide" Target="slide17.xml"/><Relationship Id="rId4" Type="http://schemas.openxmlformats.org/officeDocument/2006/relationships/slide" Target="slide3.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1.xml"/><Relationship Id="rId4" Type="http://schemas.openxmlformats.org/officeDocument/2006/relationships/slide" Target="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4536D16-DD49-4F9F-9629-A5CC4E0676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3985" y="4582004"/>
            <a:ext cx="5833766" cy="1987530"/>
          </a:xfrm>
          <a:prstGeom prst="rect">
            <a:avLst/>
          </a:prstGeom>
        </p:spPr>
      </p:pic>
      <p:pic>
        <p:nvPicPr>
          <p:cNvPr id="6" name="图片 5">
            <a:extLst>
              <a:ext uri="{FF2B5EF4-FFF2-40B4-BE49-F238E27FC236}">
                <a16:creationId xmlns:a16="http://schemas.microsoft.com/office/drawing/2014/main" xmlns="" id="{78533DD6-4E1C-475C-B003-958A6E691897}"/>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78910" y="1135750"/>
            <a:ext cx="5578495" cy="5578495"/>
          </a:xfrm>
          <a:custGeom>
            <a:avLst/>
            <a:gdLst>
              <a:gd name="connsiteX0" fmla="*/ 0 w 4791095"/>
              <a:gd name="connsiteY0" fmla="*/ 0 h 4791095"/>
              <a:gd name="connsiteX1" fmla="*/ 4791095 w 4791095"/>
              <a:gd name="connsiteY1" fmla="*/ 0 h 4791095"/>
              <a:gd name="connsiteX2" fmla="*/ 4791095 w 4791095"/>
              <a:gd name="connsiteY2" fmla="*/ 4791095 h 4791095"/>
              <a:gd name="connsiteX3" fmla="*/ 0 w 4791095"/>
              <a:gd name="connsiteY3" fmla="*/ 4791095 h 4791095"/>
              <a:gd name="connsiteX4" fmla="*/ 0 w 4791095"/>
              <a:gd name="connsiteY4" fmla="*/ 3816562 h 4791095"/>
              <a:gd name="connsiteX5" fmla="*/ 96124 w 4791095"/>
              <a:gd name="connsiteY5" fmla="*/ 4156892 h 4791095"/>
              <a:gd name="connsiteX6" fmla="*/ 118984 w 4791095"/>
              <a:gd name="connsiteY6" fmla="*/ 4194992 h 4791095"/>
              <a:gd name="connsiteX7" fmla="*/ 172324 w 4791095"/>
              <a:gd name="connsiteY7" fmla="*/ 4255952 h 4791095"/>
              <a:gd name="connsiteX8" fmla="*/ 233284 w 4791095"/>
              <a:gd name="connsiteY8" fmla="*/ 4309292 h 4791095"/>
              <a:gd name="connsiteX9" fmla="*/ 332344 w 4791095"/>
              <a:gd name="connsiteY9" fmla="*/ 4362632 h 4791095"/>
              <a:gd name="connsiteX10" fmla="*/ 1155304 w 4791095"/>
              <a:gd name="connsiteY10" fmla="*/ 4423592 h 4791095"/>
              <a:gd name="connsiteX11" fmla="*/ 1261984 w 4791095"/>
              <a:gd name="connsiteY11" fmla="*/ 4408352 h 4791095"/>
              <a:gd name="connsiteX12" fmla="*/ 1322944 w 4791095"/>
              <a:gd name="connsiteY12" fmla="*/ 4393112 h 4791095"/>
              <a:gd name="connsiteX13" fmla="*/ 1345804 w 4791095"/>
              <a:gd name="connsiteY13" fmla="*/ 4385492 h 4791095"/>
              <a:gd name="connsiteX14" fmla="*/ 1406764 w 4791095"/>
              <a:gd name="connsiteY14" fmla="*/ 4332152 h 4791095"/>
              <a:gd name="connsiteX15" fmla="*/ 1551544 w 4791095"/>
              <a:gd name="connsiteY15" fmla="*/ 4164512 h 4791095"/>
              <a:gd name="connsiteX16" fmla="*/ 1559164 w 4791095"/>
              <a:gd name="connsiteY16" fmla="*/ 4065452 h 4791095"/>
              <a:gd name="connsiteX17" fmla="*/ 1528684 w 4791095"/>
              <a:gd name="connsiteY17" fmla="*/ 3745412 h 4791095"/>
              <a:gd name="connsiteX18" fmla="*/ 1505824 w 4791095"/>
              <a:gd name="connsiteY18" fmla="*/ 3379652 h 4791095"/>
              <a:gd name="connsiteX19" fmla="*/ 1460104 w 4791095"/>
              <a:gd name="connsiteY19" fmla="*/ 3265352 h 4791095"/>
              <a:gd name="connsiteX20" fmla="*/ 1284844 w 4791095"/>
              <a:gd name="connsiteY20" fmla="*/ 3143432 h 4791095"/>
              <a:gd name="connsiteX21" fmla="*/ 896224 w 4791095"/>
              <a:gd name="connsiteY21" fmla="*/ 2869112 h 4791095"/>
              <a:gd name="connsiteX22" fmla="*/ 751444 w 4791095"/>
              <a:gd name="connsiteY22" fmla="*/ 2823392 h 4791095"/>
              <a:gd name="connsiteX23" fmla="*/ 324724 w 4791095"/>
              <a:gd name="connsiteY23" fmla="*/ 2670992 h 4791095"/>
              <a:gd name="connsiteX24" fmla="*/ 187564 w 4791095"/>
              <a:gd name="connsiteY24" fmla="*/ 2663372 h 4791095"/>
              <a:gd name="connsiteX25" fmla="*/ 0 w 4791095"/>
              <a:gd name="connsiteY25" fmla="*/ 2802705 h 4791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91095" h="4791095">
                <a:moveTo>
                  <a:pt x="0" y="0"/>
                </a:moveTo>
                <a:lnTo>
                  <a:pt x="4791095" y="0"/>
                </a:lnTo>
                <a:lnTo>
                  <a:pt x="4791095" y="4791095"/>
                </a:lnTo>
                <a:lnTo>
                  <a:pt x="0" y="4791095"/>
                </a:lnTo>
                <a:lnTo>
                  <a:pt x="0" y="3816562"/>
                </a:lnTo>
                <a:lnTo>
                  <a:pt x="96124" y="4156892"/>
                </a:lnTo>
                <a:cubicBezTo>
                  <a:pt x="96124" y="4156892"/>
                  <a:pt x="109954" y="4183253"/>
                  <a:pt x="118984" y="4194992"/>
                </a:cubicBezTo>
                <a:cubicBezTo>
                  <a:pt x="135447" y="4216393"/>
                  <a:pt x="153232" y="4236860"/>
                  <a:pt x="172324" y="4255952"/>
                </a:cubicBezTo>
                <a:cubicBezTo>
                  <a:pt x="191416" y="4275044"/>
                  <a:pt x="211883" y="4292829"/>
                  <a:pt x="233284" y="4309292"/>
                </a:cubicBezTo>
                <a:cubicBezTo>
                  <a:pt x="254671" y="4325744"/>
                  <a:pt x="313656" y="4353288"/>
                  <a:pt x="332344" y="4362632"/>
                </a:cubicBezTo>
                <a:lnTo>
                  <a:pt x="1155304" y="4423592"/>
                </a:lnTo>
                <a:lnTo>
                  <a:pt x="1261984" y="4408352"/>
                </a:lnTo>
                <a:cubicBezTo>
                  <a:pt x="1282719" y="4405390"/>
                  <a:pt x="1302737" y="4398623"/>
                  <a:pt x="1322944" y="4393112"/>
                </a:cubicBezTo>
                <a:cubicBezTo>
                  <a:pt x="1330693" y="4390999"/>
                  <a:pt x="1339308" y="4390216"/>
                  <a:pt x="1345804" y="4385492"/>
                </a:cubicBezTo>
                <a:cubicBezTo>
                  <a:pt x="1367640" y="4369611"/>
                  <a:pt x="1386444" y="4349932"/>
                  <a:pt x="1406764" y="4332152"/>
                </a:cubicBezTo>
                <a:lnTo>
                  <a:pt x="1551544" y="4164512"/>
                </a:lnTo>
                <a:cubicBezTo>
                  <a:pt x="1551544" y="4116125"/>
                  <a:pt x="1550786" y="4149234"/>
                  <a:pt x="1559164" y="4065452"/>
                </a:cubicBezTo>
                <a:lnTo>
                  <a:pt x="1528684" y="3745412"/>
                </a:lnTo>
                <a:lnTo>
                  <a:pt x="1505824" y="3379652"/>
                </a:lnTo>
                <a:lnTo>
                  <a:pt x="1460104" y="3265352"/>
                </a:lnTo>
                <a:lnTo>
                  <a:pt x="1284844" y="3143432"/>
                </a:lnTo>
                <a:lnTo>
                  <a:pt x="896224" y="2869112"/>
                </a:lnTo>
                <a:lnTo>
                  <a:pt x="751444" y="2823392"/>
                </a:lnTo>
                <a:lnTo>
                  <a:pt x="324724" y="2670992"/>
                </a:lnTo>
                <a:cubicBezTo>
                  <a:pt x="263679" y="2670992"/>
                  <a:pt x="309467" y="2671499"/>
                  <a:pt x="187564" y="2663372"/>
                </a:cubicBezTo>
                <a:lnTo>
                  <a:pt x="0" y="2802705"/>
                </a:lnTo>
                <a:close/>
              </a:path>
            </a:pathLst>
          </a:custGeom>
        </p:spPr>
      </p:pic>
      <p:sp>
        <p:nvSpPr>
          <p:cNvPr id="2" name="文本框 1">
            <a:extLst>
              <a:ext uri="{FF2B5EF4-FFF2-40B4-BE49-F238E27FC236}">
                <a16:creationId xmlns:a16="http://schemas.microsoft.com/office/drawing/2014/main" xmlns="" id="{040C7DD6-3521-4A77-98B2-CFA40D882CD5}"/>
              </a:ext>
            </a:extLst>
          </p:cNvPr>
          <p:cNvSpPr txBox="1"/>
          <p:nvPr/>
        </p:nvSpPr>
        <p:spPr>
          <a:xfrm>
            <a:off x="4381500" y="2134133"/>
            <a:ext cx="7366119" cy="1323439"/>
          </a:xfrm>
          <a:prstGeom prst="rect">
            <a:avLst/>
          </a:prstGeom>
          <a:noFill/>
        </p:spPr>
        <p:txBody>
          <a:bodyPr wrap="none" rtlCol="0">
            <a:spAutoFit/>
          </a:bodyPr>
          <a:lstStyle/>
          <a:p>
            <a:r>
              <a:rPr lang="zh-CN" altLang="en-US" sz="8000" dirty="0">
                <a:latin typeface="华文行楷" panose="02010800040101010101" pitchFamily="2" charset="-122"/>
                <a:ea typeface="华文行楷" panose="02010800040101010101" pitchFamily="2" charset="-122"/>
              </a:rPr>
              <a:t>大学生音乐欣赏</a:t>
            </a:r>
          </a:p>
        </p:txBody>
      </p:sp>
    </p:spTree>
    <p:extLst>
      <p:ext uri="{BB962C8B-B14F-4D97-AF65-F5344CB8AC3E}">
        <p14:creationId xmlns:p14="http://schemas.microsoft.com/office/powerpoint/2010/main" val="2137378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2" presetClass="entr" presetSubtype="4"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图文框 11">
            <a:extLst>
              <a:ext uri="{FF2B5EF4-FFF2-40B4-BE49-F238E27FC236}">
                <a16:creationId xmlns:a16="http://schemas.microsoft.com/office/drawing/2014/main" xmlns="" id="{C78B36FB-5DFB-477F-8A30-53C55E1C9A27}"/>
              </a:ext>
            </a:extLst>
          </p:cNvPr>
          <p:cNvSpPr/>
          <p:nvPr/>
        </p:nvSpPr>
        <p:spPr>
          <a:xfrm rot="2429484">
            <a:off x="833265" y="2017661"/>
            <a:ext cx="2456015" cy="2797172"/>
          </a:xfrm>
          <a:prstGeom prst="frame">
            <a:avLst>
              <a:gd name="adj1" fmla="val 5693"/>
            </a:avLst>
          </a:prstGeom>
          <a:solidFill>
            <a:srgbClr val="85AD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标题 1">
            <a:extLst>
              <a:ext uri="{FF2B5EF4-FFF2-40B4-BE49-F238E27FC236}">
                <a16:creationId xmlns:a16="http://schemas.microsoft.com/office/drawing/2014/main" xmlns="" id="{1322C11F-0B9F-4D85-BD06-EC3D15CAF534}"/>
              </a:ext>
            </a:extLst>
          </p:cNvPr>
          <p:cNvSpPr>
            <a:spLocks noGrp="1"/>
          </p:cNvSpPr>
          <p:nvPr>
            <p:ph type="title"/>
          </p:nvPr>
        </p:nvSpPr>
        <p:spPr>
          <a:xfrm>
            <a:off x="3719592" y="964487"/>
            <a:ext cx="7634207" cy="4283598"/>
          </a:xfrm>
        </p:spPr>
        <p:txBody>
          <a:bodyPr>
            <a:normAutofit fontScale="90000"/>
          </a:bodyPr>
          <a:lstStyle/>
          <a:p>
            <a:r>
              <a:rPr lang="en-US" altLang="zh-CN" sz="2800" dirty="0">
                <a:solidFill>
                  <a:schemeClr val="accent1"/>
                </a:solidFill>
              </a:rPr>
              <a:t>7.1.7</a:t>
            </a:r>
            <a:r>
              <a:rPr lang="zh-CN" altLang="zh-CN" sz="2800" dirty="0">
                <a:solidFill>
                  <a:schemeClr val="accent1"/>
                </a:solidFill>
              </a:rPr>
              <a:t>聂耳</a:t>
            </a:r>
            <a:r>
              <a:rPr lang="zh-CN" altLang="zh-CN" b="1" dirty="0"/>
              <a:t/>
            </a:r>
            <a:br>
              <a:rPr lang="zh-CN" altLang="zh-CN" b="1" dirty="0"/>
            </a:br>
            <a:r>
              <a:rPr lang="en-US" altLang="zh-CN" b="1" dirty="0"/>
              <a:t>       </a:t>
            </a:r>
            <a:r>
              <a:rPr lang="zh-CN" altLang="zh-CN" dirty="0"/>
              <a:t>聂耳</a:t>
            </a:r>
            <a:r>
              <a:rPr lang="en-US" altLang="zh-CN" dirty="0"/>
              <a:t>(1912</a:t>
            </a:r>
            <a:r>
              <a:rPr lang="zh-CN" altLang="zh-CN" dirty="0"/>
              <a:t>—</a:t>
            </a:r>
            <a:r>
              <a:rPr lang="en-US" altLang="zh-CN" dirty="0"/>
              <a:t>1935)</a:t>
            </a:r>
            <a:r>
              <a:rPr lang="zh-CN" altLang="zh-CN" dirty="0"/>
              <a:t>，原名守信，字子义。笔名有黑天使、浣玉、王达平等。云南玉溪人，生于昆明。于</a:t>
            </a:r>
            <a:r>
              <a:rPr lang="en-US" altLang="zh-CN" dirty="0"/>
              <a:t>8</a:t>
            </a:r>
            <a:r>
              <a:rPr lang="zh-CN" altLang="zh-CN" dirty="0"/>
              <a:t>岁到上海，翌年考进“明月歌舞团”，向黎锦晖学习作曲。</a:t>
            </a:r>
            <a:r>
              <a:rPr lang="en-US" altLang="zh-CN" dirty="0"/>
              <a:t>1933</a:t>
            </a:r>
            <a:r>
              <a:rPr lang="zh-CN" altLang="zh-CN" dirty="0"/>
              <a:t>年在创作上初露锋芒，创作了《开矿歌》《卖报歌》，使人耳目一新。</a:t>
            </a:r>
            <a:r>
              <a:rPr lang="en-US" altLang="zh-CN" dirty="0"/>
              <a:t>1934</a:t>
            </a:r>
            <a:r>
              <a:rPr lang="zh-CN" altLang="zh-CN" dirty="0"/>
              <a:t>年是他的“音乐年”，《大路歌》《开路先锋》《毕业歌》《新女性》《码头工人歌》《前进歌》《打长江》等歌曲以及《金蛇狂舞》《翠湖春晓》等民族器乐曲，都是这年完成的。</a:t>
            </a:r>
            <a:r>
              <a:rPr lang="en-US" altLang="zh-CN" dirty="0"/>
              <a:t>1935</a:t>
            </a:r>
            <a:r>
              <a:rPr lang="zh-CN" altLang="zh-CN" dirty="0"/>
              <a:t>年，写下了《梅娘曲》《慰劳歌》《塞外村女》《自卫歌》《铁蹄下的歌女》以及中华人民共和国成立后被定为国歌的《义勇军进行曲》。他从事音乐创作只有几年的时间，却为八部电影、三出话剧、一出舞台剧写了</a:t>
            </a:r>
            <a:r>
              <a:rPr lang="en-US" altLang="zh-CN" dirty="0"/>
              <a:t>20</a:t>
            </a:r>
            <a:r>
              <a:rPr lang="zh-CN" altLang="zh-CN" dirty="0"/>
              <a:t>首主题歌或插曲，加上其他歌曲</a:t>
            </a:r>
            <a:r>
              <a:rPr lang="en-US" altLang="zh-CN" dirty="0"/>
              <a:t>15</a:t>
            </a:r>
            <a:r>
              <a:rPr lang="zh-CN" altLang="zh-CN" dirty="0"/>
              <a:t>首、根据民间音乐整理改编的民族器乐合奏</a:t>
            </a:r>
            <a:r>
              <a:rPr lang="en-US" altLang="zh-CN" dirty="0"/>
              <a:t>4</a:t>
            </a:r>
            <a:r>
              <a:rPr lang="zh-CN" altLang="zh-CN" dirty="0"/>
              <a:t>首、口琴曲</a:t>
            </a:r>
            <a:r>
              <a:rPr lang="en-US" altLang="zh-CN" dirty="0"/>
              <a:t>2</a:t>
            </a:r>
            <a:r>
              <a:rPr lang="zh-CN" altLang="zh-CN" dirty="0"/>
              <a:t>首，共创作了</a:t>
            </a:r>
            <a:r>
              <a:rPr lang="en-US" altLang="zh-CN" dirty="0"/>
              <a:t>41</a:t>
            </a:r>
            <a:r>
              <a:rPr lang="zh-CN" altLang="zh-CN" dirty="0"/>
              <a:t>首音乐作品。</a:t>
            </a:r>
            <a:r>
              <a:rPr lang="en-US" altLang="zh-CN" dirty="0"/>
              <a:t>1935</a:t>
            </a:r>
            <a:r>
              <a:rPr lang="zh-CN" altLang="zh-CN" dirty="0"/>
              <a:t>年到日本，不幸于游泳时溺死于藤泽市鹄沼海中。</a:t>
            </a:r>
            <a:endParaRPr lang="zh-CN" altLang="en-US" dirty="0"/>
          </a:p>
        </p:txBody>
      </p:sp>
      <p:pic>
        <p:nvPicPr>
          <p:cNvPr id="3" name="图片 2">
            <a:extLst>
              <a:ext uri="{FF2B5EF4-FFF2-40B4-BE49-F238E27FC236}">
                <a16:creationId xmlns:a16="http://schemas.microsoft.com/office/drawing/2014/main" xmlns="" id="{8B114F8E-13E2-4F84-8451-18869F59EDF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1026" y="1966810"/>
            <a:ext cx="2550112" cy="2893396"/>
          </a:xfrm>
          <a:prstGeom prst="rect">
            <a:avLst/>
          </a:prstGeom>
          <a:effectLst>
            <a:outerShdw blurRad="63500" dist="139700" sx="101000" sy="101000" algn="ctr" rotWithShape="0">
              <a:prstClr val="black">
                <a:alpha val="40000"/>
              </a:prstClr>
            </a:outerShdw>
          </a:effectLst>
        </p:spPr>
      </p:pic>
      <p:sp>
        <p:nvSpPr>
          <p:cNvPr id="10" name="矩形 9">
            <a:extLst>
              <a:ext uri="{FF2B5EF4-FFF2-40B4-BE49-F238E27FC236}">
                <a16:creationId xmlns:a16="http://schemas.microsoft.com/office/drawing/2014/main" xmlns="" id="{5CC8DFE3-B359-4245-B139-9D5B3FB99F9F}"/>
              </a:ext>
            </a:extLst>
          </p:cNvPr>
          <p:cNvSpPr/>
          <p:nvPr/>
        </p:nvSpPr>
        <p:spPr>
          <a:xfrm>
            <a:off x="1813301" y="852407"/>
            <a:ext cx="526942" cy="4685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形状 12">
            <a:extLst>
              <a:ext uri="{FF2B5EF4-FFF2-40B4-BE49-F238E27FC236}">
                <a16:creationId xmlns:a16="http://schemas.microsoft.com/office/drawing/2014/main" xmlns="" id="{0A334668-E390-44F2-9455-F1862ADDBE25}"/>
              </a:ext>
            </a:extLst>
          </p:cNvPr>
          <p:cNvSpPr/>
          <p:nvPr/>
        </p:nvSpPr>
        <p:spPr>
          <a:xfrm>
            <a:off x="2030280" y="843988"/>
            <a:ext cx="3890074" cy="767835"/>
          </a:xfrm>
          <a:custGeom>
            <a:avLst/>
            <a:gdLst>
              <a:gd name="connsiteX0" fmla="*/ 0 w 3890074"/>
              <a:gd name="connsiteY0" fmla="*/ 767835 h 767835"/>
              <a:gd name="connsiteX1" fmla="*/ 15498 w 3890074"/>
              <a:gd name="connsiteY1" fmla="*/ 70411 h 767835"/>
              <a:gd name="connsiteX2" fmla="*/ 46495 w 3890074"/>
              <a:gd name="connsiteY2" fmla="*/ 23916 h 767835"/>
              <a:gd name="connsiteX3" fmla="*/ 3890074 w 3890074"/>
              <a:gd name="connsiteY3" fmla="*/ 54912 h 767835"/>
              <a:gd name="connsiteX4" fmla="*/ 3890074 w 3890074"/>
              <a:gd name="connsiteY4" fmla="*/ 54912 h 767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0074" h="767835">
                <a:moveTo>
                  <a:pt x="0" y="767835"/>
                </a:moveTo>
                <a:cubicBezTo>
                  <a:pt x="3874" y="481116"/>
                  <a:pt x="7749" y="194397"/>
                  <a:pt x="15498" y="70411"/>
                </a:cubicBezTo>
                <a:cubicBezTo>
                  <a:pt x="23247" y="-53575"/>
                  <a:pt x="46495" y="23916"/>
                  <a:pt x="46495" y="23916"/>
                </a:cubicBezTo>
                <a:lnTo>
                  <a:pt x="3890074" y="54912"/>
                </a:lnTo>
                <a:lnTo>
                  <a:pt x="3890074" y="54912"/>
                </a:lnTo>
              </a:path>
            </a:pathLst>
          </a:custGeom>
          <a:noFill/>
          <a:ln w="76200">
            <a:solidFill>
              <a:srgbClr val="85AD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a:extLst>
              <a:ext uri="{FF2B5EF4-FFF2-40B4-BE49-F238E27FC236}">
                <a16:creationId xmlns:a16="http://schemas.microsoft.com/office/drawing/2014/main" xmlns="" id="{E7F8DB73-43EF-4051-B254-1A664915C126}"/>
              </a:ext>
            </a:extLst>
          </p:cNvPr>
          <p:cNvSpPr/>
          <p:nvPr/>
        </p:nvSpPr>
        <p:spPr>
          <a:xfrm>
            <a:off x="5848027" y="774914"/>
            <a:ext cx="237884" cy="237884"/>
          </a:xfrm>
          <a:prstGeom prst="ellipse">
            <a:avLst/>
          </a:prstGeom>
          <a:solidFill>
            <a:schemeClr val="tx1"/>
          </a:solidFill>
          <a:ln>
            <a:noFill/>
          </a:ln>
          <a:effectLst>
            <a:outerShdw blurRad="215900" dist="254000" dir="2400000" sx="89000" sy="89000" algn="tl" rotWithShape="0">
              <a:prstClr val="black">
                <a:alpha val="37000"/>
              </a:prst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连接符: 肘形 17">
            <a:extLst>
              <a:ext uri="{FF2B5EF4-FFF2-40B4-BE49-F238E27FC236}">
                <a16:creationId xmlns:a16="http://schemas.microsoft.com/office/drawing/2014/main" xmlns="" id="{C950B542-40C6-4EC1-8F4B-525918C56E37}"/>
              </a:ext>
            </a:extLst>
          </p:cNvPr>
          <p:cNvCxnSpPr/>
          <p:nvPr/>
        </p:nvCxnSpPr>
        <p:spPr>
          <a:xfrm flipV="1">
            <a:off x="3719592" y="5276150"/>
            <a:ext cx="6431798" cy="532783"/>
          </a:xfrm>
          <a:prstGeom prst="bentConnector3">
            <a:avLst/>
          </a:prstGeom>
          <a:ln w="76200">
            <a:solidFill>
              <a:srgbClr val="85AD9E"/>
            </a:solidFill>
          </a:ln>
        </p:spPr>
        <p:style>
          <a:lnRef idx="1">
            <a:schemeClr val="accent1"/>
          </a:lnRef>
          <a:fillRef idx="0">
            <a:schemeClr val="accent1"/>
          </a:fillRef>
          <a:effectRef idx="0">
            <a:schemeClr val="accent1"/>
          </a:effectRef>
          <a:fontRef idx="minor">
            <a:schemeClr val="tx1"/>
          </a:fontRef>
        </p:style>
      </p:cxnSp>
      <p:sp>
        <p:nvSpPr>
          <p:cNvPr id="19" name="椭圆 18">
            <a:extLst>
              <a:ext uri="{FF2B5EF4-FFF2-40B4-BE49-F238E27FC236}">
                <a16:creationId xmlns:a16="http://schemas.microsoft.com/office/drawing/2014/main" xmlns="" id="{AB90FFE9-F6B8-4A7C-B270-F5E8E7E7E5C0}"/>
              </a:ext>
            </a:extLst>
          </p:cNvPr>
          <p:cNvSpPr/>
          <p:nvPr/>
        </p:nvSpPr>
        <p:spPr>
          <a:xfrm>
            <a:off x="3644683" y="5669794"/>
            <a:ext cx="237884" cy="237884"/>
          </a:xfrm>
          <a:prstGeom prst="ellipse">
            <a:avLst/>
          </a:prstGeom>
          <a:solidFill>
            <a:schemeClr val="tx1"/>
          </a:solidFill>
          <a:ln>
            <a:noFill/>
          </a:ln>
          <a:effectLst>
            <a:outerShdw blurRad="149987" dist="250190" dir="240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97384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74A4FCA-2EF1-44D3-B3F0-E81ADDADDC64}"/>
              </a:ext>
            </a:extLst>
          </p:cNvPr>
          <p:cNvSpPr>
            <a:spLocks noGrp="1"/>
          </p:cNvSpPr>
          <p:nvPr>
            <p:ph type="title"/>
          </p:nvPr>
        </p:nvSpPr>
        <p:spPr>
          <a:xfrm>
            <a:off x="3146156" y="675860"/>
            <a:ext cx="8207644" cy="5393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7.1.8</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冼星海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冼星海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(1905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，原籍广东番禺，生于澳门一个贫苦船工的家庭。</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年去巴黎勤工俭学，从师于著名提琴家帕尼·奥别多菲尔和著名作曲家保罗·杜卡。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年考入巴黎音乐院，在肖拉·康托鲁姆作曲班学习。留法期间，创作了《风》《游子吟》《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小调小提琴奏鸣曲》等十余首作品。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创作了《救国军歌》《只怕不抵抗》《游击军歌》《路是我们开》《茫茫的西伯利亚》《莫提起》《黄河之恋》《热血》《夜半歌声》《顶硬上》《拉犁歌》《祖国的孩子们》《到敌人后方去》《在太行山上》等各种类型的声乐作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1938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年任延安鲁艺音乐系主任，并在“女大”兼课。教学之余，创作了不朽名作《黄河大合唱》和《生产大合唱》等作品。由于他对发展我国革命音乐所做的巨大贡献，赢得了“人民音乐家”的光荣称号。</a:t>
            </a:r>
          </a:p>
          <a:p>
            <a:endParaRPr lang="zh-CN" altLang="en-US" dirty="0"/>
          </a:p>
        </p:txBody>
      </p:sp>
      <p:pic>
        <p:nvPicPr>
          <p:cNvPr id="3" name="图片 2">
            <a:extLst>
              <a:ext uri="{FF2B5EF4-FFF2-40B4-BE49-F238E27FC236}">
                <a16:creationId xmlns:a16="http://schemas.microsoft.com/office/drawing/2014/main" xmlns="" id="{BFD81BE9-CDE7-4553-9B15-42CEC8F83F70}"/>
              </a:ext>
            </a:extLst>
          </p:cNvPr>
          <p:cNvPicPr>
            <a:picLocks noChangeAspect="1"/>
          </p:cNvPicPr>
          <p:nvPr/>
        </p:nvPicPr>
        <p:blipFill>
          <a:blip r:embed="rId2"/>
          <a:stretch>
            <a:fillRect/>
          </a:stretch>
        </p:blipFill>
        <p:spPr>
          <a:xfrm>
            <a:off x="760710" y="1795300"/>
            <a:ext cx="2200275" cy="3019425"/>
          </a:xfrm>
          <a:prstGeom prst="rect">
            <a:avLst/>
          </a:prstGeom>
        </p:spPr>
      </p:pic>
    </p:spTree>
    <p:extLst>
      <p:ext uri="{BB962C8B-B14F-4D97-AF65-F5344CB8AC3E}">
        <p14:creationId xmlns:p14="http://schemas.microsoft.com/office/powerpoint/2010/main" val="35571760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00529EC-9AA9-4F69-8E60-CD5D27656376}"/>
              </a:ext>
            </a:extLst>
          </p:cNvPr>
          <p:cNvSpPr>
            <a:spLocks noGrp="1"/>
          </p:cNvSpPr>
          <p:nvPr>
            <p:ph type="title"/>
          </p:nvPr>
        </p:nvSpPr>
        <p:spPr>
          <a:xfrm>
            <a:off x="838200" y="675860"/>
            <a:ext cx="7437895" cy="5393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7.1.9</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丁善德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丁善德（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1911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1996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），生于江苏昆山。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年进入上海国立音乐专科学校钢琴系学习，师从于俄籍钢琴教授查哈罗夫，并跟黄自学习琵琶、和声、配器。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年赴法国巴黎音乐院学习作曲，指导教师为布朗热教授及渥朋教授。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回国后，长期在上海音乐学院执教，历任副院长兼作曲系主任。他的主要作品有大型器乐曲《长征交响曲》《新中国交响组曲》，大合唱《黄浦江颂》等。其中《长征交响曲》是我国第一部以中国工农红军的长征这一伟大历史事件为题材的大型管弦乐作品，在日本曾由名古屋交响乐团演出并灌制唱片。另外，他还作有钢琴独奏曲《儿童组曲》《新疆舞曲一、二号》《中国民歌主题变奏曲》等，独唱曲《歌颂毛主席》《爱人送我向日葵》《丰收山歌》等。</a:t>
            </a:r>
          </a:p>
          <a:p>
            <a:endParaRPr lang="zh-CN" altLang="en-US" dirty="0"/>
          </a:p>
        </p:txBody>
      </p:sp>
      <p:pic>
        <p:nvPicPr>
          <p:cNvPr id="3" name="图片 2">
            <a:extLst>
              <a:ext uri="{FF2B5EF4-FFF2-40B4-BE49-F238E27FC236}">
                <a16:creationId xmlns:a16="http://schemas.microsoft.com/office/drawing/2014/main" xmlns="" id="{989413AC-058F-47C0-81BF-56B369E85A09}"/>
              </a:ext>
            </a:extLst>
          </p:cNvPr>
          <p:cNvPicPr>
            <a:picLocks noChangeAspect="1"/>
          </p:cNvPicPr>
          <p:nvPr/>
        </p:nvPicPr>
        <p:blipFill>
          <a:blip r:embed="rId2"/>
          <a:stretch>
            <a:fillRect/>
          </a:stretch>
        </p:blipFill>
        <p:spPr>
          <a:xfrm>
            <a:off x="8587917" y="1309041"/>
            <a:ext cx="2238375" cy="3248025"/>
          </a:xfrm>
          <a:prstGeom prst="rect">
            <a:avLst/>
          </a:prstGeom>
        </p:spPr>
      </p:pic>
    </p:spTree>
    <p:extLst>
      <p:ext uri="{BB962C8B-B14F-4D97-AF65-F5344CB8AC3E}">
        <p14:creationId xmlns:p14="http://schemas.microsoft.com/office/powerpoint/2010/main" val="23337552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7485B2D-6766-4480-870C-9044CB28EEB8}"/>
              </a:ext>
            </a:extLst>
          </p:cNvPr>
          <p:cNvSpPr>
            <a:spLocks noGrp="1"/>
          </p:cNvSpPr>
          <p:nvPr>
            <p:ph type="title"/>
          </p:nvPr>
        </p:nvSpPr>
        <p:spPr>
          <a:xfrm>
            <a:off x="838200" y="675860"/>
            <a:ext cx="7267414" cy="5393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7.1.10</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谭小麟</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谭小麟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(1911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，上海市人。曾在上海国立音乐专科学校学习理论作曲及琵琶，师从黄自，并创作了民族管弦乐曲《湖上春光》等作品。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赴美，先后在欧伯林学院和耶鲁大学专攻作曲，随著名作曲家亨德密特学习，并深受器重。离美返国后，任上海国立音专理论作曲系主任，他的学生有瞿希贤、罗忠容等。他的创作中善于运用现代欧美作曲技法，颇有独到之处。主要作品有《弦乐三重奏》，合唱曲《鼓手霍吉》《正气歌》，独唱曲《自君之出矣》《彭浪矶——采桑子》《小路》等，大多为留美时在亨德密特指导下写成。其中《弦乐三重奏》曾获约翰·代·杰克逊奖状，被誉为“室内乐中的一首杰出的作品”。</a:t>
            </a:r>
          </a:p>
          <a:p>
            <a:endParaRPr lang="zh-CN" altLang="en-US" dirty="0"/>
          </a:p>
        </p:txBody>
      </p:sp>
      <p:pic>
        <p:nvPicPr>
          <p:cNvPr id="3" name="图片 2">
            <a:extLst>
              <a:ext uri="{FF2B5EF4-FFF2-40B4-BE49-F238E27FC236}">
                <a16:creationId xmlns:a16="http://schemas.microsoft.com/office/drawing/2014/main" xmlns="" id="{E882AEAB-87C3-4D61-812A-E09263F905A4}"/>
              </a:ext>
            </a:extLst>
          </p:cNvPr>
          <p:cNvPicPr>
            <a:picLocks noChangeAspect="1"/>
          </p:cNvPicPr>
          <p:nvPr/>
        </p:nvPicPr>
        <p:blipFill>
          <a:blip r:embed="rId2"/>
          <a:stretch>
            <a:fillRect/>
          </a:stretch>
        </p:blipFill>
        <p:spPr>
          <a:xfrm>
            <a:off x="8509296" y="1279417"/>
            <a:ext cx="2333625" cy="3524250"/>
          </a:xfrm>
          <a:prstGeom prst="rect">
            <a:avLst/>
          </a:prstGeom>
        </p:spPr>
      </p:pic>
    </p:spTree>
    <p:extLst>
      <p:ext uri="{BB962C8B-B14F-4D97-AF65-F5344CB8AC3E}">
        <p14:creationId xmlns:p14="http://schemas.microsoft.com/office/powerpoint/2010/main" val="7137009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63CFCA1-72FE-45B6-A8DB-88CD565E67FC}"/>
              </a:ext>
            </a:extLst>
          </p:cNvPr>
          <p:cNvSpPr>
            <a:spLocks noGrp="1"/>
          </p:cNvSpPr>
          <p:nvPr>
            <p:ph type="title"/>
          </p:nvPr>
        </p:nvSpPr>
        <p:spPr>
          <a:xfrm>
            <a:off x="838200" y="675860"/>
            <a:ext cx="7034939" cy="5393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7.1.11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阿炳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阿炳（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1893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1950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），原名华彦钧，江苏无锡人。他自小就失去双亲，过继给别人当继子。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岁时，他就当上了小道士。在道观里，他学习了竹笛、二胡、琵琶等乐器，早早就成为无锡道教界一位优秀的乐师。后来，他跟随许多民间艺人学习，掌握了当地各种民间音乐。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年，他的双目渐渐失明，流落街头，成为一个流浪艺人。这时，他的生活更加悲苦和凄凉，但是他有强烈的爱憎心。在日军侵占上海期间，他编了许多歌曲来激发人们的爱国热情。</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后，他结束了沿街乞讨的生活。著名音乐学家杨荫浏先生找到了他，把他演奏的二胡曲《二泉映月》《听松》及琵琶曲《昭君出塞》《大浪淘沙》等六首乐曲录制下来并记谱出版。很可惜，阿炳没有多久就因为长期的积劳成疾，吐血去世。他的大部分乐曲没能留下来，这是万分遗憾的事情。</a:t>
            </a:r>
          </a:p>
          <a:p>
            <a:endParaRPr lang="zh-CN" altLang="en-US" dirty="0"/>
          </a:p>
        </p:txBody>
      </p:sp>
      <p:pic>
        <p:nvPicPr>
          <p:cNvPr id="3" name="图片 2">
            <a:extLst>
              <a:ext uri="{FF2B5EF4-FFF2-40B4-BE49-F238E27FC236}">
                <a16:creationId xmlns:a16="http://schemas.microsoft.com/office/drawing/2014/main" xmlns="" id="{231FA57C-2178-47CB-924A-7E990F6FEACA}"/>
              </a:ext>
            </a:extLst>
          </p:cNvPr>
          <p:cNvPicPr>
            <a:picLocks noChangeAspect="1"/>
          </p:cNvPicPr>
          <p:nvPr/>
        </p:nvPicPr>
        <p:blipFill>
          <a:blip r:embed="rId2"/>
          <a:stretch>
            <a:fillRect/>
          </a:stretch>
        </p:blipFill>
        <p:spPr>
          <a:xfrm>
            <a:off x="7981627" y="1207011"/>
            <a:ext cx="3124200" cy="4010025"/>
          </a:xfrm>
          <a:prstGeom prst="rect">
            <a:avLst/>
          </a:prstGeom>
        </p:spPr>
      </p:pic>
    </p:spTree>
    <p:extLst>
      <p:ext uri="{BB962C8B-B14F-4D97-AF65-F5344CB8AC3E}">
        <p14:creationId xmlns:p14="http://schemas.microsoft.com/office/powerpoint/2010/main" val="4094599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DCC7763-2EBD-473F-ABEA-ADDEB6A51510}"/>
              </a:ext>
            </a:extLst>
          </p:cNvPr>
          <p:cNvSpPr>
            <a:spLocks noGrp="1"/>
          </p:cNvSpPr>
          <p:nvPr>
            <p:ph type="title"/>
          </p:nvPr>
        </p:nvSpPr>
        <p:spPr>
          <a:xfrm>
            <a:off x="2076774" y="1457682"/>
            <a:ext cx="7649704" cy="3942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7.1.12</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陈钢</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陈钢（</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—），上海市人。从小跟父亲陈歌辛学音乐，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岁起随匈牙利钢琴家瓦拉学钢琴。中华人民共和国成立后入部队文工团，</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岁开始音乐创作，曾经写过一些无伴奏合唱和钢琴间奏曲等作品。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1955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进入上海音乐学院作曲系学习，师从于丁善德、桑桐和苏联专家阿尔扎马诺夫学习作曲与理论，毕业后留校任教。大学四年级时，与何占豪合作写了蜚声国内外的小提琴协奏曲《梁山伯与祝英台》。以后又编写了《苗岭的早晨》《我爱祖国的台湾》《阳光照耀着塔什库尔干》《清水江恋歌》等小提琴作品以及其他器乐作品。</a:t>
            </a:r>
          </a:p>
          <a:p>
            <a:endParaRPr lang="zh-CN" altLang="en-US" dirty="0"/>
          </a:p>
        </p:txBody>
      </p:sp>
    </p:spTree>
    <p:extLst>
      <p:ext uri="{BB962C8B-B14F-4D97-AF65-F5344CB8AC3E}">
        <p14:creationId xmlns:p14="http://schemas.microsoft.com/office/powerpoint/2010/main" val="34813766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5C9845B5-2068-4949-9DBA-7CE2DC8AF631}"/>
              </a:ext>
            </a:extLst>
          </p:cNvPr>
          <p:cNvSpPr/>
          <p:nvPr/>
        </p:nvSpPr>
        <p:spPr>
          <a:xfrm>
            <a:off x="759418" y="573434"/>
            <a:ext cx="1813302" cy="3026044"/>
          </a:xfrm>
          <a:prstGeom prst="rect">
            <a:avLst/>
          </a:prstGeom>
          <a:noFill/>
          <a:ln w="57150">
            <a:solidFill>
              <a:srgbClr val="85AD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a16="http://schemas.microsoft.com/office/drawing/2014/main" xmlns="" id="{E583C13C-C827-4BE3-8530-3E153EAE41E1}"/>
              </a:ext>
            </a:extLst>
          </p:cNvPr>
          <p:cNvSpPr>
            <a:spLocks noGrp="1"/>
          </p:cNvSpPr>
          <p:nvPr>
            <p:ph type="title"/>
          </p:nvPr>
        </p:nvSpPr>
        <p:spPr>
          <a:xfrm>
            <a:off x="2961468" y="2163699"/>
            <a:ext cx="7431438" cy="4004628"/>
          </a:xfrm>
        </p:spPr>
        <p:txBody>
          <a:bodyPr/>
          <a:lstStyle/>
          <a:p>
            <a:r>
              <a:rPr lang="en-US" altLang="zh-CN" sz="2800" dirty="0">
                <a:solidFill>
                  <a:schemeClr val="accent1"/>
                </a:solidFill>
              </a:rPr>
              <a:t>	7.1.13</a:t>
            </a:r>
            <a:r>
              <a:rPr lang="zh-CN" altLang="zh-CN" sz="2800" dirty="0">
                <a:solidFill>
                  <a:schemeClr val="accent1"/>
                </a:solidFill>
              </a:rPr>
              <a:t>何占豪</a:t>
            </a:r>
            <a:r>
              <a:rPr lang="zh-CN" altLang="zh-CN" b="1" dirty="0"/>
              <a:t/>
            </a:r>
            <a:br>
              <a:rPr lang="zh-CN" altLang="zh-CN" b="1" dirty="0"/>
            </a:br>
            <a:r>
              <a:rPr lang="en-US" altLang="zh-CN" b="1" dirty="0"/>
              <a:t>     </a:t>
            </a:r>
            <a:br>
              <a:rPr lang="en-US" altLang="zh-CN" b="1" dirty="0"/>
            </a:br>
            <a:r>
              <a:rPr lang="en-US" altLang="zh-CN" b="1" dirty="0"/>
              <a:t>       </a:t>
            </a:r>
            <a:r>
              <a:rPr lang="zh-CN" altLang="zh-CN" dirty="0"/>
              <a:t>何占豪（</a:t>
            </a:r>
            <a:r>
              <a:rPr lang="en-US" altLang="zh-CN" dirty="0"/>
              <a:t>1933</a:t>
            </a:r>
            <a:r>
              <a:rPr lang="zh-CN" altLang="zh-CN" dirty="0"/>
              <a:t>—），浙江诸暨人，曾在浙江省越剧团乐队工作，后入上海音乐学院进修班学习小提琴，并和几位同学组成“小提琴民族学派实验小组”，探索小提琴作品创作和演奏上的民族风格问题。小提琴协奏曲《梁山伯与祝英台》就是这种探索的成果。毕业后，转入作曲系，随丁善德学作曲。除《梁山伯与祝英台》外，主要作品还有弦乐四重奏《烈士日记》、交响诗《龙华塔》、越剧《孔雀东南飞》的音乐等，受到群众的欢迎。</a:t>
            </a:r>
            <a:endParaRPr lang="zh-CN" altLang="en-US" dirty="0"/>
          </a:p>
        </p:txBody>
      </p:sp>
      <p:pic>
        <p:nvPicPr>
          <p:cNvPr id="3" name="图片 2">
            <a:extLst>
              <a:ext uri="{FF2B5EF4-FFF2-40B4-BE49-F238E27FC236}">
                <a16:creationId xmlns:a16="http://schemas.microsoft.com/office/drawing/2014/main" xmlns="" id="{C7E3908E-9B75-4BA0-9676-738EA282720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6174" y="1046135"/>
            <a:ext cx="2385446" cy="1862528"/>
          </a:xfrm>
          <a:prstGeom prst="rect">
            <a:avLst/>
          </a:prstGeom>
        </p:spPr>
      </p:pic>
      <p:cxnSp>
        <p:nvCxnSpPr>
          <p:cNvPr id="7" name="直接连接符 6">
            <a:extLst>
              <a:ext uri="{FF2B5EF4-FFF2-40B4-BE49-F238E27FC236}">
                <a16:creationId xmlns:a16="http://schemas.microsoft.com/office/drawing/2014/main" xmlns="" id="{4652E560-0D1F-49E5-8CC0-57C65BB1AE40}"/>
              </a:ext>
            </a:extLst>
          </p:cNvPr>
          <p:cNvCxnSpPr>
            <a:cxnSpLocks/>
          </p:cNvCxnSpPr>
          <p:nvPr/>
        </p:nvCxnSpPr>
        <p:spPr>
          <a:xfrm>
            <a:off x="8462073" y="2619211"/>
            <a:ext cx="2566268" cy="0"/>
          </a:xfrm>
          <a:prstGeom prst="line">
            <a:avLst/>
          </a:prstGeom>
          <a:ln w="38100">
            <a:solidFill>
              <a:srgbClr val="85AD9E"/>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76F55795-D4F7-4D1A-B393-7FC1D67B3A63}"/>
              </a:ext>
            </a:extLst>
          </p:cNvPr>
          <p:cNvCxnSpPr>
            <a:cxnSpLocks/>
          </p:cNvCxnSpPr>
          <p:nvPr/>
        </p:nvCxnSpPr>
        <p:spPr>
          <a:xfrm>
            <a:off x="9597974" y="2802607"/>
            <a:ext cx="1706753" cy="0"/>
          </a:xfrm>
          <a:prstGeom prst="line">
            <a:avLst/>
          </a:prstGeom>
          <a:ln w="76200">
            <a:solidFill>
              <a:srgbClr val="7C7C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8A27BA54-8DDA-4807-AC0B-27C2E15812FE}"/>
              </a:ext>
            </a:extLst>
          </p:cNvPr>
          <p:cNvCxnSpPr>
            <a:cxnSpLocks/>
          </p:cNvCxnSpPr>
          <p:nvPr/>
        </p:nvCxnSpPr>
        <p:spPr>
          <a:xfrm>
            <a:off x="10802812" y="1943254"/>
            <a:ext cx="0" cy="1351468"/>
          </a:xfrm>
          <a:prstGeom prst="line">
            <a:avLst/>
          </a:prstGeom>
          <a:ln w="762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xmlns="" id="{C1D713EB-3AC7-4752-A44A-7100CDFBAE8D}"/>
              </a:ext>
            </a:extLst>
          </p:cNvPr>
          <p:cNvCxnSpPr>
            <a:cxnSpLocks/>
          </p:cNvCxnSpPr>
          <p:nvPr/>
        </p:nvCxnSpPr>
        <p:spPr>
          <a:xfrm flipH="1">
            <a:off x="2277607" y="5958203"/>
            <a:ext cx="1706753" cy="0"/>
          </a:xfrm>
          <a:prstGeom prst="line">
            <a:avLst/>
          </a:prstGeom>
          <a:ln w="76200">
            <a:solidFill>
              <a:srgbClr val="85AD9E"/>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xmlns="" id="{4333BB09-9954-48AA-BACB-9F5E0E10D913}"/>
              </a:ext>
            </a:extLst>
          </p:cNvPr>
          <p:cNvCxnSpPr>
            <a:cxnSpLocks/>
          </p:cNvCxnSpPr>
          <p:nvPr/>
        </p:nvCxnSpPr>
        <p:spPr>
          <a:xfrm flipH="1">
            <a:off x="2599041" y="4912868"/>
            <a:ext cx="0" cy="1351468"/>
          </a:xfrm>
          <a:prstGeom prst="line">
            <a:avLst/>
          </a:prstGeom>
          <a:ln w="76200">
            <a:solidFill>
              <a:srgbClr val="7C7C7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46335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67FC17B-7640-409D-8D67-B0F499F4A5E0}"/>
              </a:ext>
            </a:extLst>
          </p:cNvPr>
          <p:cNvSpPr>
            <a:spLocks noGrp="1"/>
          </p:cNvSpPr>
          <p:nvPr>
            <p:ph type="title"/>
          </p:nvPr>
        </p:nvSpPr>
        <p:spPr>
          <a:xfrm>
            <a:off x="838200" y="675860"/>
            <a:ext cx="6151536" cy="5393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7.1.14</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吴祖强</a:t>
            </a:r>
            <a:endParaRPr lang="zh-CN" altLang="zh-CN" sz="2000" kern="1200" dirty="0">
              <a:solidFill>
                <a:schemeClr val="accent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吴祖强（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—），原籍江苏武进，生于北京。少时和作曲家张定和、歌唱家盛家等学习音乐。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年入南京国立音乐院学习作曲。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1953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年去莫斯科柴科夫斯基音乐学院专修理论作曲。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1958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年回国后在中央音乐学院任教，曾任中央音乐学院院长。主要作品有《钢琴变奏曲》《弦乐四重奏》、交响音画《在祖国大地上》、清唱剧《与洪水搏斗》</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以上为留学期间的作品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、舞剧音乐《鱼美人》《红色娘子军》</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均与杜鸣心等合作</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、琵琶协奏曲《草原小姐妹》</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与刘德海、王燕樵合作</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、根据同名乐曲改编的弦乐合奏《二泉映月》、琵琶与管乐协奏曲《春江花月夜》、二胡与管弦乐合奏《江河水》等，后两首作品曾在美国波士顿交响乐团主办的夏季音乐节上公演。</a:t>
            </a:r>
          </a:p>
          <a:p>
            <a:endParaRPr lang="zh-CN" altLang="en-US" dirty="0"/>
          </a:p>
        </p:txBody>
      </p:sp>
      <p:pic>
        <p:nvPicPr>
          <p:cNvPr id="3" name="图片 2">
            <a:extLst>
              <a:ext uri="{FF2B5EF4-FFF2-40B4-BE49-F238E27FC236}">
                <a16:creationId xmlns:a16="http://schemas.microsoft.com/office/drawing/2014/main" xmlns="" id="{8DD5172E-E336-4AF4-9786-9BA02931278B}"/>
              </a:ext>
            </a:extLst>
          </p:cNvPr>
          <p:cNvPicPr>
            <a:picLocks noChangeAspect="1"/>
          </p:cNvPicPr>
          <p:nvPr/>
        </p:nvPicPr>
        <p:blipFill>
          <a:blip r:embed="rId2"/>
          <a:stretch>
            <a:fillRect/>
          </a:stretch>
        </p:blipFill>
        <p:spPr>
          <a:xfrm>
            <a:off x="7321173" y="1490662"/>
            <a:ext cx="3067050" cy="3876675"/>
          </a:xfrm>
          <a:prstGeom prst="rect">
            <a:avLst/>
          </a:prstGeom>
        </p:spPr>
      </p:pic>
    </p:spTree>
    <p:extLst>
      <p:ext uri="{BB962C8B-B14F-4D97-AF65-F5344CB8AC3E}">
        <p14:creationId xmlns:p14="http://schemas.microsoft.com/office/powerpoint/2010/main" val="648748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96DA7A4-D65F-4B99-851A-E5AB3A1E8119}"/>
              </a:ext>
            </a:extLst>
          </p:cNvPr>
          <p:cNvSpPr>
            <a:spLocks noGrp="1"/>
          </p:cNvSpPr>
          <p:nvPr>
            <p:ph type="title"/>
          </p:nvPr>
        </p:nvSpPr>
        <p:spPr>
          <a:xfrm>
            <a:off x="4231036" y="1202802"/>
            <a:ext cx="7122763" cy="4162426"/>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7.1.15</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杜鸣心</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杜鸣心（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—），湖北潜江人。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被陶行知从保育院选拔到重庆育才学校学习音乐，在贺绿汀、任光、范继森等指导下学习钢琴、小提琴和其他音乐基础知识。中华人民共和国成立后，赴莫斯科柴科夫斯基音乐学院学习作曲，回国后在中央音乐学院作曲系任教。创作上偏重器乐体裁，主要作品有舞剧《鱼美人》《红色娘子军》等音乐，交响诗《飘扬吧，军旗》，交响音画《祖国的南海》和《青年交响乐》等。另外，他还写过一些电影音乐和铜管音乐。其创作注重配器的色彩，和声手法较为丰富。</a:t>
            </a:r>
          </a:p>
        </p:txBody>
      </p:sp>
      <p:pic>
        <p:nvPicPr>
          <p:cNvPr id="3" name="图片 2">
            <a:extLst>
              <a:ext uri="{FF2B5EF4-FFF2-40B4-BE49-F238E27FC236}">
                <a16:creationId xmlns:a16="http://schemas.microsoft.com/office/drawing/2014/main" xmlns="" id="{2FF511EA-5AB1-4D42-BEE9-5A87FEF7B0F6}"/>
              </a:ext>
            </a:extLst>
          </p:cNvPr>
          <p:cNvPicPr>
            <a:picLocks noChangeAspect="1"/>
          </p:cNvPicPr>
          <p:nvPr/>
        </p:nvPicPr>
        <p:blipFill>
          <a:blip r:embed="rId2"/>
          <a:stretch>
            <a:fillRect/>
          </a:stretch>
        </p:blipFill>
        <p:spPr>
          <a:xfrm>
            <a:off x="838201" y="1161808"/>
            <a:ext cx="2990850" cy="4162425"/>
          </a:xfrm>
          <a:prstGeom prst="rect">
            <a:avLst/>
          </a:prstGeom>
        </p:spPr>
      </p:pic>
    </p:spTree>
    <p:extLst>
      <p:ext uri="{BB962C8B-B14F-4D97-AF65-F5344CB8AC3E}">
        <p14:creationId xmlns:p14="http://schemas.microsoft.com/office/powerpoint/2010/main" val="971235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CC1E153-5F78-4696-9B6D-05CDCC3568FC}"/>
              </a:ext>
            </a:extLst>
          </p:cNvPr>
          <p:cNvSpPr>
            <a:spLocks noGrp="1"/>
          </p:cNvSpPr>
          <p:nvPr>
            <p:ph type="title"/>
          </p:nvPr>
        </p:nvSpPr>
        <p:spPr>
          <a:xfrm>
            <a:off x="838200" y="675860"/>
            <a:ext cx="6678478" cy="5393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7.1.16</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朱践耳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朱践耳（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—），安徽泾县人。中学时就自学作曲。从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年起，先后在上影、北影、上海歌剧院、上海交响乐团任专职作曲。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1955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年去莫斯科柴科夫斯基音乐学院学习作曲。主要作品有交响曲八部、管弦乐《节日序曲》、交响大合唱《英雄的诗篇》、交响幻想曲《血染的红花》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曾在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1981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年全国交响音乐作品评选活动中获得优秀奖</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、弦乐合奏《怀念》，及室内乐《弦乐四重奏》等大中型器乐作品，钢琴曲《主题及变奏曲》《思凡》《序曲》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第一号、第二号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双簧管独奏曲和电影音乐《在烈火中永生》等。群众歌曲方面除了解放战争时期创作的《打得好》《敲碎你的脑袋》广为传唱外，中华人民共和国成立后写的《唱支山歌给党听》《接过这雷锋的枪》等作品更是脍炙人口。</a:t>
            </a:r>
          </a:p>
          <a:p>
            <a:endParaRPr lang="zh-CN" altLang="en-US" dirty="0"/>
          </a:p>
        </p:txBody>
      </p:sp>
      <p:pic>
        <p:nvPicPr>
          <p:cNvPr id="3" name="图片 2">
            <a:extLst>
              <a:ext uri="{FF2B5EF4-FFF2-40B4-BE49-F238E27FC236}">
                <a16:creationId xmlns:a16="http://schemas.microsoft.com/office/drawing/2014/main" xmlns="" id="{729ED559-796B-434B-8F0A-A6ECB7B46CE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22447" y="1275496"/>
            <a:ext cx="2902380" cy="4307008"/>
          </a:xfrm>
          <a:prstGeom prst="rect">
            <a:avLst/>
          </a:prstGeom>
        </p:spPr>
      </p:pic>
    </p:spTree>
    <p:extLst>
      <p:ext uri="{BB962C8B-B14F-4D97-AF65-F5344CB8AC3E}">
        <p14:creationId xmlns:p14="http://schemas.microsoft.com/office/powerpoint/2010/main" val="14256125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1FF53BF-5C22-4DB7-81CD-C8984D8FE044}"/>
              </a:ext>
            </a:extLst>
          </p:cNvPr>
          <p:cNvSpPr/>
          <p:nvPr/>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A3AA8D93-7D73-4610-A40C-4D40D3ECE74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34928" y="-714002"/>
            <a:ext cx="4516244" cy="7083793"/>
          </a:xfrm>
          <a:prstGeom prst="rect">
            <a:avLst/>
          </a:prstGeom>
        </p:spPr>
      </p:pic>
      <p:cxnSp>
        <p:nvCxnSpPr>
          <p:cNvPr id="5" name="直接连接符 4">
            <a:extLst>
              <a:ext uri="{FF2B5EF4-FFF2-40B4-BE49-F238E27FC236}">
                <a16:creationId xmlns:a16="http://schemas.microsoft.com/office/drawing/2014/main" xmlns="" id="{FA047A1E-DCFF-4CCF-8D9C-01379508C398}"/>
              </a:ext>
            </a:extLst>
          </p:cNvPr>
          <p:cNvCxnSpPr>
            <a:cxnSpLocks/>
          </p:cNvCxnSpPr>
          <p:nvPr/>
        </p:nvCxnSpPr>
        <p:spPr>
          <a:xfrm>
            <a:off x="511444" y="1503332"/>
            <a:ext cx="10709329"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xmlns="" id="{6D92FBB4-3FC0-4B1A-9EBD-A9207B0A7A78}"/>
              </a:ext>
            </a:extLst>
          </p:cNvPr>
          <p:cNvSpPr/>
          <p:nvPr/>
        </p:nvSpPr>
        <p:spPr>
          <a:xfrm>
            <a:off x="570854" y="1317352"/>
            <a:ext cx="511444" cy="152400"/>
          </a:xfrm>
          <a:prstGeom prst="rect">
            <a:avLst/>
          </a:prstGeom>
          <a:solidFill>
            <a:srgbClr val="85AD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5">
            <a:extLst>
              <a:ext uri="{FF2B5EF4-FFF2-40B4-BE49-F238E27FC236}">
                <a16:creationId xmlns:a16="http://schemas.microsoft.com/office/drawing/2014/main" xmlns="" id="{0CBF2749-DC83-4BA6-AE42-CC6761BF2B18}"/>
              </a:ext>
            </a:extLst>
          </p:cNvPr>
          <p:cNvSpPr txBox="1">
            <a:spLocks noChangeArrowheads="1"/>
          </p:cNvSpPr>
          <p:nvPr/>
        </p:nvSpPr>
        <p:spPr bwMode="auto">
          <a:xfrm>
            <a:off x="998097" y="1549637"/>
            <a:ext cx="1882892" cy="461345"/>
          </a:xfrm>
          <a:prstGeom prst="rect">
            <a:avLst/>
          </a:prstGeom>
          <a:noFill/>
          <a:ln w="9525">
            <a:noFill/>
            <a:miter lim="800000"/>
            <a:headEnd/>
            <a:tailEnd/>
          </a:ln>
        </p:spPr>
        <p:txBody>
          <a:bodyPr wrap="square">
            <a:spAutoFit/>
          </a:bodyPr>
          <a:lstStyle/>
          <a:p>
            <a:r>
              <a:rPr lang="en-US" altLang="zh-CN" sz="2398" b="1" dirty="0">
                <a:latin typeface="Arial"/>
                <a:ea typeface="微软雅黑" pitchFamily="34" charset="-122"/>
              </a:rPr>
              <a:t>C</a:t>
            </a:r>
            <a:r>
              <a:rPr lang="en-US" altLang="zh-CN" sz="2398" b="1" dirty="0">
                <a:solidFill>
                  <a:srgbClr val="85AD9E"/>
                </a:solidFill>
                <a:latin typeface="Arial"/>
                <a:ea typeface="微软雅黑" pitchFamily="34" charset="-122"/>
              </a:rPr>
              <a:t>ontents</a:t>
            </a:r>
            <a:endParaRPr lang="zh-CN" altLang="en-US" sz="2398" b="1" dirty="0">
              <a:solidFill>
                <a:srgbClr val="85AD9E"/>
              </a:solidFill>
              <a:latin typeface="Arial"/>
              <a:ea typeface="微软雅黑" pitchFamily="34" charset="-122"/>
            </a:endParaRPr>
          </a:p>
        </p:txBody>
      </p:sp>
      <p:sp>
        <p:nvSpPr>
          <p:cNvPr id="19" name="TextBox 4">
            <a:extLst>
              <a:ext uri="{FF2B5EF4-FFF2-40B4-BE49-F238E27FC236}">
                <a16:creationId xmlns:a16="http://schemas.microsoft.com/office/drawing/2014/main" xmlns="" id="{6E240EDB-ABDB-4623-BEA9-F487EC3CB3FB}"/>
              </a:ext>
            </a:extLst>
          </p:cNvPr>
          <p:cNvSpPr txBox="1">
            <a:spLocks noChangeArrowheads="1"/>
          </p:cNvSpPr>
          <p:nvPr/>
        </p:nvSpPr>
        <p:spPr bwMode="auto">
          <a:xfrm>
            <a:off x="1128896" y="703610"/>
            <a:ext cx="1559580" cy="748538"/>
          </a:xfrm>
          <a:prstGeom prst="rect">
            <a:avLst/>
          </a:prstGeom>
          <a:noFill/>
          <a:ln w="9525">
            <a:noFill/>
            <a:miter lim="800000"/>
            <a:headEnd/>
            <a:tailEnd/>
          </a:ln>
        </p:spPr>
        <p:txBody>
          <a:bodyPr wrap="square">
            <a:spAutoFit/>
          </a:bodyPr>
          <a:lstStyle/>
          <a:p>
            <a:r>
              <a:rPr lang="zh-CN" altLang="en-US" sz="4264" b="1" dirty="0">
                <a:solidFill>
                  <a:srgbClr val="85AD9E"/>
                </a:solidFill>
                <a:latin typeface="微软雅黑" pitchFamily="34" charset="-122"/>
                <a:ea typeface="微软雅黑" pitchFamily="34" charset="-122"/>
              </a:rPr>
              <a:t>目录</a:t>
            </a:r>
          </a:p>
        </p:txBody>
      </p:sp>
      <p:pic>
        <p:nvPicPr>
          <p:cNvPr id="8" name="图片 7">
            <a:extLst>
              <a:ext uri="{FF2B5EF4-FFF2-40B4-BE49-F238E27FC236}">
                <a16:creationId xmlns:a16="http://schemas.microsoft.com/office/drawing/2014/main" xmlns="" id="{C06A0F20-D061-4AAA-9244-F295188E9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410867" y="1988868"/>
            <a:ext cx="470122" cy="544558"/>
          </a:xfrm>
          <a:prstGeom prst="rect">
            <a:avLst/>
          </a:prstGeom>
        </p:spPr>
      </p:pic>
      <p:sp>
        <p:nvSpPr>
          <p:cNvPr id="4" name="文本框 3">
            <a:hlinkClick r:id="rId4" action="ppaction://hlinksldjump"/>
            <a:extLst>
              <a:ext uri="{FF2B5EF4-FFF2-40B4-BE49-F238E27FC236}">
                <a16:creationId xmlns:a16="http://schemas.microsoft.com/office/drawing/2014/main" xmlns="" id="{3C639935-A7BE-43C0-9A5F-A2FB972E17BD}"/>
              </a:ext>
            </a:extLst>
          </p:cNvPr>
          <p:cNvSpPr txBox="1"/>
          <p:nvPr/>
        </p:nvSpPr>
        <p:spPr>
          <a:xfrm>
            <a:off x="3126105" y="207176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1</a:t>
            </a:r>
            <a:r>
              <a:rPr lang="zh-CN" altLang="en-US" sz="2400" b="1" dirty="0">
                <a:latin typeface="微软雅黑" panose="020B0503020204020204" pitchFamily="34" charset="-122"/>
                <a:ea typeface="微软雅黑" panose="020B0503020204020204" pitchFamily="34" charset="-122"/>
              </a:rPr>
              <a:t>章 怎样欣赏音乐</a:t>
            </a:r>
          </a:p>
        </p:txBody>
      </p:sp>
      <p:sp>
        <p:nvSpPr>
          <p:cNvPr id="11" name="文本框 10">
            <a:hlinkClick r:id="rId5" action="ppaction://hlinksldjump"/>
            <a:extLst>
              <a:ext uri="{FF2B5EF4-FFF2-40B4-BE49-F238E27FC236}">
                <a16:creationId xmlns:a16="http://schemas.microsoft.com/office/drawing/2014/main" xmlns="" id="{21C50FE3-4957-4D33-AEDA-BFEBA6F0A972}"/>
              </a:ext>
            </a:extLst>
          </p:cNvPr>
          <p:cNvSpPr txBox="1"/>
          <p:nvPr/>
        </p:nvSpPr>
        <p:spPr>
          <a:xfrm>
            <a:off x="3126105" y="2695579"/>
            <a:ext cx="2658100"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2</a:t>
            </a:r>
            <a:r>
              <a:rPr lang="zh-CN" altLang="en-US" sz="2400" b="1" dirty="0">
                <a:latin typeface="微软雅黑" panose="020B0503020204020204" pitchFamily="34" charset="-122"/>
                <a:ea typeface="微软雅黑" panose="020B0503020204020204" pitchFamily="34" charset="-122"/>
              </a:rPr>
              <a:t>章 乐理知识</a:t>
            </a:r>
          </a:p>
        </p:txBody>
      </p:sp>
      <p:sp>
        <p:nvSpPr>
          <p:cNvPr id="14" name="文本框 13">
            <a:hlinkClick r:id="" action="ppaction://noaction"/>
            <a:extLst>
              <a:ext uri="{FF2B5EF4-FFF2-40B4-BE49-F238E27FC236}">
                <a16:creationId xmlns:a16="http://schemas.microsoft.com/office/drawing/2014/main" xmlns="" id="{967FB316-EB2A-46C4-A0A4-9E57D64DC382}"/>
              </a:ext>
            </a:extLst>
          </p:cNvPr>
          <p:cNvSpPr txBox="1"/>
          <p:nvPr/>
        </p:nvSpPr>
        <p:spPr>
          <a:xfrm>
            <a:off x="3126105" y="3943215"/>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4</a:t>
            </a:r>
            <a:r>
              <a:rPr lang="zh-CN" altLang="en-US" sz="2400" b="1" dirty="0">
                <a:latin typeface="微软雅黑" panose="020B0503020204020204" pitchFamily="34" charset="-122"/>
                <a:ea typeface="微软雅黑" panose="020B0503020204020204" pitchFamily="34" charset="-122"/>
              </a:rPr>
              <a:t>章 常见音乐体裁</a:t>
            </a:r>
          </a:p>
        </p:txBody>
      </p:sp>
      <p:sp>
        <p:nvSpPr>
          <p:cNvPr id="15" name="文本框 14">
            <a:hlinkClick r:id="" action="ppaction://noaction"/>
            <a:extLst>
              <a:ext uri="{FF2B5EF4-FFF2-40B4-BE49-F238E27FC236}">
                <a16:creationId xmlns:a16="http://schemas.microsoft.com/office/drawing/2014/main" xmlns="" id="{FC124356-A07A-4428-B586-96D9612C44C1}"/>
              </a:ext>
            </a:extLst>
          </p:cNvPr>
          <p:cNvSpPr txBox="1"/>
          <p:nvPr/>
        </p:nvSpPr>
        <p:spPr>
          <a:xfrm>
            <a:off x="3126105" y="4567033"/>
            <a:ext cx="2658100"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5</a:t>
            </a:r>
            <a:r>
              <a:rPr lang="zh-CN" altLang="en-US" sz="2400" b="1" dirty="0">
                <a:latin typeface="微软雅黑" panose="020B0503020204020204" pitchFamily="34" charset="-122"/>
                <a:ea typeface="微软雅黑" panose="020B0503020204020204" pitchFamily="34" charset="-122"/>
              </a:rPr>
              <a:t>章 各种乐器</a:t>
            </a:r>
          </a:p>
        </p:txBody>
      </p:sp>
      <p:sp>
        <p:nvSpPr>
          <p:cNvPr id="16" name="文本框 15">
            <a:hlinkClick r:id="" action="ppaction://noaction"/>
            <a:extLst>
              <a:ext uri="{FF2B5EF4-FFF2-40B4-BE49-F238E27FC236}">
                <a16:creationId xmlns:a16="http://schemas.microsoft.com/office/drawing/2014/main" xmlns="" id="{E656072C-552D-4F3C-A8E0-7DCF9BD4A0C6}"/>
              </a:ext>
            </a:extLst>
          </p:cNvPr>
          <p:cNvSpPr txBox="1"/>
          <p:nvPr/>
        </p:nvSpPr>
        <p:spPr>
          <a:xfrm>
            <a:off x="3126105" y="519085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6</a:t>
            </a:r>
            <a:r>
              <a:rPr lang="zh-CN" altLang="en-US" sz="2400" b="1" dirty="0">
                <a:latin typeface="微软雅黑" panose="020B0503020204020204" pitchFamily="34" charset="-122"/>
                <a:ea typeface="微软雅黑" panose="020B0503020204020204" pitchFamily="34" charset="-122"/>
              </a:rPr>
              <a:t>章 西方音乐欣赏</a:t>
            </a:r>
          </a:p>
        </p:txBody>
      </p:sp>
      <p:sp>
        <p:nvSpPr>
          <p:cNvPr id="17" name="文本框 16">
            <a:hlinkClick r:id="rId4" action="ppaction://hlinksldjump"/>
            <a:extLst>
              <a:ext uri="{FF2B5EF4-FFF2-40B4-BE49-F238E27FC236}">
                <a16:creationId xmlns:a16="http://schemas.microsoft.com/office/drawing/2014/main" xmlns="" id="{34CF1975-BC40-4514-9D86-9A322FA263C0}"/>
              </a:ext>
            </a:extLst>
          </p:cNvPr>
          <p:cNvSpPr txBox="1"/>
          <p:nvPr/>
        </p:nvSpPr>
        <p:spPr>
          <a:xfrm>
            <a:off x="3126105" y="581467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7</a:t>
            </a:r>
            <a:r>
              <a:rPr lang="zh-CN" altLang="en-US" sz="2400" b="1" dirty="0">
                <a:latin typeface="微软雅黑" panose="020B0503020204020204" pitchFamily="34" charset="-122"/>
                <a:ea typeface="微软雅黑" panose="020B0503020204020204" pitchFamily="34" charset="-122"/>
              </a:rPr>
              <a:t>章 中国音乐欣赏</a:t>
            </a:r>
          </a:p>
        </p:txBody>
      </p:sp>
      <p:sp>
        <p:nvSpPr>
          <p:cNvPr id="21" name="文本框 20">
            <a:hlinkClick r:id="" action="ppaction://noaction"/>
            <a:extLst>
              <a:ext uri="{FF2B5EF4-FFF2-40B4-BE49-F238E27FC236}">
                <a16:creationId xmlns:a16="http://schemas.microsoft.com/office/drawing/2014/main" xmlns="" id="{F63A02C1-7887-4A70-8314-88646158E2D7}"/>
              </a:ext>
            </a:extLst>
          </p:cNvPr>
          <p:cNvSpPr txBox="1"/>
          <p:nvPr/>
        </p:nvSpPr>
        <p:spPr>
          <a:xfrm>
            <a:off x="3126105" y="3319397"/>
            <a:ext cx="3889206"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3</a:t>
            </a:r>
            <a:r>
              <a:rPr lang="zh-CN" altLang="en-US" sz="2400" b="1" dirty="0">
                <a:latin typeface="微软雅黑" panose="020B0503020204020204" pitchFamily="34" charset="-122"/>
                <a:ea typeface="微软雅黑" panose="020B0503020204020204" pitchFamily="34" charset="-122"/>
              </a:rPr>
              <a:t>章 音乐的种类和主题</a:t>
            </a:r>
          </a:p>
        </p:txBody>
      </p:sp>
    </p:spTree>
    <p:extLst>
      <p:ext uri="{BB962C8B-B14F-4D97-AF65-F5344CB8AC3E}">
        <p14:creationId xmlns:p14="http://schemas.microsoft.com/office/powerpoint/2010/main" val="1027714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8"/>
                                        </p:tgtEl>
                                        <p:attrNameLst>
                                          <p:attrName>ppt_y</p:attrName>
                                        </p:attrNameLst>
                                      </p:cBhvr>
                                      <p:tavLst>
                                        <p:tav tm="0">
                                          <p:val>
                                            <p:strVal val="#ppt_y"/>
                                          </p:val>
                                        </p:tav>
                                        <p:tav tm="100000">
                                          <p:val>
                                            <p:strVal val="#ppt_y"/>
                                          </p:val>
                                        </p:tav>
                                      </p:tavLst>
                                    </p:anim>
                                    <p:anim calcmode="lin" valueType="num">
                                      <p:cBhvr>
                                        <p:cTn id="1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8"/>
                                        </p:tgtEl>
                                      </p:cBhvr>
                                    </p:animEffect>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9"/>
                                        </p:tgtEl>
                                        <p:attrNameLst>
                                          <p:attrName>ppt_y</p:attrName>
                                        </p:attrNameLst>
                                      </p:cBhvr>
                                      <p:tavLst>
                                        <p:tav tm="0">
                                          <p:val>
                                            <p:strVal val="#ppt_y"/>
                                          </p:val>
                                        </p:tav>
                                        <p:tav tm="100000">
                                          <p:val>
                                            <p:strVal val="#ppt_y"/>
                                          </p:val>
                                        </p:tav>
                                      </p:tavLst>
                                    </p:anim>
                                    <p:anim calcmode="lin" valueType="num">
                                      <p:cBhvr>
                                        <p:cTn id="22"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9"/>
                                        </p:tgtEl>
                                      </p:cBhvr>
                                    </p:animEffect>
                                  </p:childTnLst>
                                </p:cTn>
                              </p:par>
                            </p:childTnLst>
                          </p:cTn>
                        </p:par>
                        <p:par>
                          <p:cTn id="25" fill="hold">
                            <p:stCondLst>
                              <p:cond delay="1850"/>
                            </p:stCondLst>
                            <p:childTnLst>
                              <p:par>
                                <p:cTn id="26" presetID="1"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par>
                          <p:cTn id="28" fill="hold">
                            <p:stCondLst>
                              <p:cond delay="1850"/>
                            </p:stCondLst>
                            <p:childTnLst>
                              <p:par>
                                <p:cTn id="29" presetID="1"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par>
                          <p:cTn id="31" fill="hold">
                            <p:stCondLst>
                              <p:cond delay="1850"/>
                            </p:stCondLst>
                            <p:childTnLst>
                              <p:par>
                                <p:cTn id="32" presetID="1"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childTnLst>
                                </p:cTn>
                              </p:par>
                            </p:childTnLst>
                          </p:cTn>
                        </p:par>
                        <p:par>
                          <p:cTn id="34" fill="hold">
                            <p:stCondLst>
                              <p:cond delay="1850"/>
                            </p:stCondLst>
                            <p:childTnLst>
                              <p:par>
                                <p:cTn id="35" presetID="1"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par>
                          <p:cTn id="37" fill="hold">
                            <p:stCondLst>
                              <p:cond delay="1850"/>
                            </p:stCondLst>
                            <p:childTnLst>
                              <p:par>
                                <p:cTn id="38" presetID="1"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childTnLst>
                                </p:cTn>
                              </p:par>
                            </p:childTnLst>
                          </p:cTn>
                        </p:par>
                        <p:par>
                          <p:cTn id="40" fill="hold">
                            <p:stCondLst>
                              <p:cond delay="1850"/>
                            </p:stCondLst>
                            <p:childTnLst>
                              <p:par>
                                <p:cTn id="41" presetID="1"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par>
                          <p:cTn id="43" fill="hold">
                            <p:stCondLst>
                              <p:cond delay="1850"/>
                            </p:stCondLst>
                            <p:childTnLst>
                              <p:par>
                                <p:cTn id="44" presetID="1"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childTnLst>
                                </p:cTn>
                              </p:par>
                            </p:childTnLst>
                          </p:cTn>
                        </p:par>
                        <p:par>
                          <p:cTn id="46" fill="hold">
                            <p:stCondLst>
                              <p:cond delay="1850"/>
                            </p:stCondLst>
                            <p:childTnLst>
                              <p:par>
                                <p:cTn id="47" presetID="1"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utoUpdateAnimBg="0"/>
      <p:bldP spid="19" grpId="0" autoUpdateAnimBg="0"/>
      <p:bldP spid="4" grpId="0"/>
      <p:bldP spid="11" grpId="0"/>
      <p:bldP spid="14" grpId="0"/>
      <p:bldP spid="15" grpId="0"/>
      <p:bldP spid="16" grpId="0"/>
      <p:bldP spid="17"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0CDFF6A9-F673-4898-B70A-E3CD5BF0198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49316" y="839899"/>
            <a:ext cx="2775573" cy="3329150"/>
          </a:xfrm>
          <a:prstGeom prst="rect">
            <a:avLst/>
          </a:prstGeom>
        </p:spPr>
      </p:pic>
      <p:sp>
        <p:nvSpPr>
          <p:cNvPr id="2" name="标题 1">
            <a:extLst>
              <a:ext uri="{FF2B5EF4-FFF2-40B4-BE49-F238E27FC236}">
                <a16:creationId xmlns:a16="http://schemas.microsoft.com/office/drawing/2014/main" xmlns="" id="{B1F7BCA4-F1A7-4528-A253-B4810A4E9B06}"/>
              </a:ext>
            </a:extLst>
          </p:cNvPr>
          <p:cNvSpPr>
            <a:spLocks noGrp="1"/>
          </p:cNvSpPr>
          <p:nvPr>
            <p:ph type="title"/>
          </p:nvPr>
        </p:nvSpPr>
        <p:spPr>
          <a:xfrm>
            <a:off x="911415" y="1693855"/>
            <a:ext cx="7391400" cy="4737942"/>
          </a:xfrm>
          <a:solidFill>
            <a:schemeClr val="accent3">
              <a:lumMod val="75000"/>
            </a:schemeClr>
          </a:solidFill>
          <a:ln>
            <a:noFill/>
          </a:ln>
          <a:effectLst/>
          <a:scene3d>
            <a:camera prst="orthographicFront">
              <a:rot lat="0" lon="0" rev="0"/>
            </a:camera>
            <a:lightRig rig="chilly" dir="t">
              <a:rot lat="0" lon="0" rev="18480000"/>
            </a:lightRig>
          </a:scene3d>
          <a:sp3d prstMaterial="clea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7.1.17</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罗忠容</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罗忠容，四川三台人。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起先后在四川省立艺专、重庆青木关国立音乐院分院及上海国立音乐专科学校主修小提琴兼学作曲。中华人民共和国成立后，曾在上海音乐学院任教，后在中央乐团从事创作，并在中央音乐学院教作曲课。他创作了多种体裁的音乐作品，主要有第一、第二交响乐，管弦乐《庆祝十三陵水库落成典礼序曲》，交响诗《江姐》《雷锋》《保卫延安》，钢琴曲第一、第二小奏鸣曲，室内乐《管乐五重奏》，民乐曲《春江花月夜》，舞蹈音乐《孔雀舞》，独唱《娄山关》《涉江采美蓉——古诗十九首之一》</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十二音技法作品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，以及民歌改编的合唱《瑶族长鼓舞歌》《阿细跳月》等。</a:t>
            </a:r>
          </a:p>
          <a:p>
            <a:endParaRPr lang="zh-CN" altLang="en-US" dirty="0"/>
          </a:p>
        </p:txBody>
      </p:sp>
    </p:spTree>
    <p:extLst>
      <p:ext uri="{BB962C8B-B14F-4D97-AF65-F5344CB8AC3E}">
        <p14:creationId xmlns:p14="http://schemas.microsoft.com/office/powerpoint/2010/main" val="26831547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24">
            <a:extLst>
              <a:ext uri="{FF2B5EF4-FFF2-40B4-BE49-F238E27FC236}">
                <a16:creationId xmlns:a16="http://schemas.microsoft.com/office/drawing/2014/main" xmlns="" id="{F6193A14-AFA8-4803-A1BC-069C5BBB036D}"/>
              </a:ext>
            </a:extLst>
          </p:cNvPr>
          <p:cNvSpPr/>
          <p:nvPr/>
        </p:nvSpPr>
        <p:spPr>
          <a:xfrm>
            <a:off x="3326403" y="675860"/>
            <a:ext cx="8181975" cy="4924694"/>
          </a:xfrm>
          <a:custGeom>
            <a:avLst/>
            <a:gdLst>
              <a:gd name="connsiteX0" fmla="*/ 0 w 5105817"/>
              <a:gd name="connsiteY0" fmla="*/ 0 h 5053263"/>
              <a:gd name="connsiteX1" fmla="*/ 5105817 w 5105817"/>
              <a:gd name="connsiteY1" fmla="*/ 0 h 5053263"/>
              <a:gd name="connsiteX2" fmla="*/ 5105817 w 5105817"/>
              <a:gd name="connsiteY2" fmla="*/ 5053263 h 5053263"/>
              <a:gd name="connsiteX3" fmla="*/ 0 w 5105817"/>
              <a:gd name="connsiteY3" fmla="*/ 5053263 h 5053263"/>
              <a:gd name="connsiteX4" fmla="*/ 0 w 5105817"/>
              <a:gd name="connsiteY4" fmla="*/ 844842 h 5053263"/>
              <a:gd name="connsiteX5" fmla="*/ 188912 w 5105817"/>
              <a:gd name="connsiteY5" fmla="*/ 675978 h 5053263"/>
              <a:gd name="connsiteX6" fmla="*/ 0 w 5105817"/>
              <a:gd name="connsiteY6" fmla="*/ 507114 h 505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05817" h="5053263">
                <a:moveTo>
                  <a:pt x="0" y="0"/>
                </a:moveTo>
                <a:lnTo>
                  <a:pt x="5105817" y="0"/>
                </a:lnTo>
                <a:lnTo>
                  <a:pt x="5105817" y="5053263"/>
                </a:lnTo>
                <a:lnTo>
                  <a:pt x="0" y="5053263"/>
                </a:lnTo>
                <a:lnTo>
                  <a:pt x="0" y="844842"/>
                </a:lnTo>
                <a:lnTo>
                  <a:pt x="188912" y="675978"/>
                </a:lnTo>
                <a:lnTo>
                  <a:pt x="0" y="507114"/>
                </a:lnTo>
                <a:close/>
              </a:path>
            </a:pathLst>
          </a:custGeom>
          <a:gradFill flip="none" rotWithShape="1">
            <a:gsLst>
              <a:gs pos="0">
                <a:schemeClr val="bg1"/>
              </a:gs>
              <a:gs pos="100000">
                <a:schemeClr val="bg1">
                  <a:lumMod val="85000"/>
                </a:schemeClr>
              </a:gs>
            </a:gsLst>
            <a:lin ang="2700000" scaled="1"/>
            <a:tileRect/>
          </a:gradFill>
          <a:ln>
            <a:noFill/>
          </a:ln>
          <a:effectLst>
            <a:outerShdw blurRad="50800" dist="127000" dir="8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b="1">
              <a:latin typeface="+mn-ea"/>
            </a:endParaRPr>
          </a:p>
        </p:txBody>
      </p:sp>
      <p:sp>
        <p:nvSpPr>
          <p:cNvPr id="2" name="标题 1">
            <a:extLst>
              <a:ext uri="{FF2B5EF4-FFF2-40B4-BE49-F238E27FC236}">
                <a16:creationId xmlns:a16="http://schemas.microsoft.com/office/drawing/2014/main" xmlns="" id="{94D544DC-61B5-498F-B698-35D0DA85D89D}"/>
              </a:ext>
            </a:extLst>
          </p:cNvPr>
          <p:cNvSpPr>
            <a:spLocks noGrp="1"/>
          </p:cNvSpPr>
          <p:nvPr>
            <p:ph type="title"/>
          </p:nvPr>
        </p:nvSpPr>
        <p:spPr>
          <a:xfrm>
            <a:off x="3434730" y="675860"/>
            <a:ext cx="7919070" cy="5393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7.1.18</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吕其明</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吕其明，安徽人。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岁入新四军文工团，曾得到贺绿汀、管荫深等人的指点。</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到上海电影制片厂，从事音乐创作。后任上海电影乐团团长，并在上海音乐学院进修作曲和指挥。先后为《家》《铁道游击队》《红日》《铁窗烈火》《白求恩大夫》《庐山恋》《南昌起义》等近四十部电影作曲，其中二十余部由自己指挥；其中的电影插曲《弹起我心爱的土琵琶》《谁不说俺家乡好》《啊</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故乡》等得到广泛流传。此外，还创作了管弦乐序曲《红旗颂》、交响叙事诗《白求恩》等十余首大中型器乐作品和一些群众歌曲。他的电影音乐善于通过富于概括性的音乐主题来塑造人物形象，他的交响音乐则具有通俗易懂的特点，常从自己的电影音乐里提炼主题，借用银幕上提供的视觉形象来帮助人们对自己作品的理解。</a:t>
            </a:r>
          </a:p>
          <a:p>
            <a:endParaRPr lang="zh-CN" altLang="en-US" dirty="0"/>
          </a:p>
        </p:txBody>
      </p:sp>
      <p:pic>
        <p:nvPicPr>
          <p:cNvPr id="3" name="图片 2">
            <a:extLst>
              <a:ext uri="{FF2B5EF4-FFF2-40B4-BE49-F238E27FC236}">
                <a16:creationId xmlns:a16="http://schemas.microsoft.com/office/drawing/2014/main" xmlns="" id="{CEDFAA03-2CCF-4A66-83A0-67B1981EEC64}"/>
              </a:ext>
            </a:extLst>
          </p:cNvPr>
          <p:cNvPicPr>
            <a:picLocks noChangeAspect="1"/>
          </p:cNvPicPr>
          <p:nvPr/>
        </p:nvPicPr>
        <p:blipFill>
          <a:blip r:embed="rId2"/>
          <a:stretch>
            <a:fillRect/>
          </a:stretch>
        </p:blipFill>
        <p:spPr>
          <a:xfrm>
            <a:off x="838200" y="1101752"/>
            <a:ext cx="2333625" cy="3476625"/>
          </a:xfrm>
          <a:prstGeom prst="rect">
            <a:avLst/>
          </a:prstGeom>
        </p:spPr>
      </p:pic>
    </p:spTree>
    <p:extLst>
      <p:ext uri="{BB962C8B-B14F-4D97-AF65-F5344CB8AC3E}">
        <p14:creationId xmlns:p14="http://schemas.microsoft.com/office/powerpoint/2010/main" val="38606993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E64E2D9-39F6-4786-9D1B-DA55F906F4AD}"/>
              </a:ext>
            </a:extLst>
          </p:cNvPr>
          <p:cNvSpPr>
            <a:spLocks noGrp="1"/>
          </p:cNvSpPr>
          <p:nvPr>
            <p:ph type="title"/>
          </p:nvPr>
        </p:nvSpPr>
        <p:spPr>
          <a:xfrm>
            <a:off x="3394128" y="1125311"/>
            <a:ext cx="8114655" cy="5393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7.1.19</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生茂</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生茂（</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2007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），原名娄盛茂，河北晋县（现晋州市）人。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年参加八路军，先后在冀中军区火线剧社及华北野战军三纵队文工团任指挥、乐队队长、编导等职。中华人民共和国成立后入中央音乐学院作曲系进修，</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1958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调战友歌舞团任作曲和艺术指导。他写有许多歌曲，其中《学习雷锋好榜样》《马儿啊，你慢些走》《真是乐死人》《看见你们格外亲》《祖国一片新面貌》《林中小路》等富有民族特色，广为流传。他与唐诃、晨耕长期合作，写过《老房东查铺》《战士的步伐》及大型声乐套曲《长征组歌》等作品。</a:t>
            </a:r>
          </a:p>
          <a:p>
            <a:endParaRPr lang="zh-CN" altLang="en-US" dirty="0"/>
          </a:p>
        </p:txBody>
      </p:sp>
      <p:pic>
        <p:nvPicPr>
          <p:cNvPr id="3" name="图片 2">
            <a:extLst>
              <a:ext uri="{FF2B5EF4-FFF2-40B4-BE49-F238E27FC236}">
                <a16:creationId xmlns:a16="http://schemas.microsoft.com/office/drawing/2014/main" xmlns="" id="{831CC1AA-CAB8-44AF-B639-1B35F03639F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8200" y="1424068"/>
            <a:ext cx="2373008" cy="2775972"/>
          </a:xfrm>
          <a:prstGeom prst="rect">
            <a:avLst/>
          </a:prstGeom>
        </p:spPr>
      </p:pic>
    </p:spTree>
    <p:extLst>
      <p:ext uri="{BB962C8B-B14F-4D97-AF65-F5344CB8AC3E}">
        <p14:creationId xmlns:p14="http://schemas.microsoft.com/office/powerpoint/2010/main" val="12360771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24">
            <a:extLst>
              <a:ext uri="{FF2B5EF4-FFF2-40B4-BE49-F238E27FC236}">
                <a16:creationId xmlns:a16="http://schemas.microsoft.com/office/drawing/2014/main" xmlns="" id="{7D714F76-57C1-4242-9F45-C04DA1EF024E}"/>
              </a:ext>
            </a:extLst>
          </p:cNvPr>
          <p:cNvSpPr/>
          <p:nvPr/>
        </p:nvSpPr>
        <p:spPr>
          <a:xfrm>
            <a:off x="683938" y="402956"/>
            <a:ext cx="6615766" cy="5873854"/>
          </a:xfrm>
          <a:custGeom>
            <a:avLst/>
            <a:gdLst>
              <a:gd name="connsiteX0" fmla="*/ 0 w 5105817"/>
              <a:gd name="connsiteY0" fmla="*/ 0 h 5053263"/>
              <a:gd name="connsiteX1" fmla="*/ 5105817 w 5105817"/>
              <a:gd name="connsiteY1" fmla="*/ 0 h 5053263"/>
              <a:gd name="connsiteX2" fmla="*/ 5105817 w 5105817"/>
              <a:gd name="connsiteY2" fmla="*/ 5053263 h 5053263"/>
              <a:gd name="connsiteX3" fmla="*/ 0 w 5105817"/>
              <a:gd name="connsiteY3" fmla="*/ 5053263 h 5053263"/>
              <a:gd name="connsiteX4" fmla="*/ 0 w 5105817"/>
              <a:gd name="connsiteY4" fmla="*/ 844842 h 5053263"/>
              <a:gd name="connsiteX5" fmla="*/ 188912 w 5105817"/>
              <a:gd name="connsiteY5" fmla="*/ 675978 h 5053263"/>
              <a:gd name="connsiteX6" fmla="*/ 0 w 5105817"/>
              <a:gd name="connsiteY6" fmla="*/ 507114 h 505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05817" h="5053263">
                <a:moveTo>
                  <a:pt x="0" y="0"/>
                </a:moveTo>
                <a:lnTo>
                  <a:pt x="5105817" y="0"/>
                </a:lnTo>
                <a:lnTo>
                  <a:pt x="5105817" y="5053263"/>
                </a:lnTo>
                <a:lnTo>
                  <a:pt x="0" y="5053263"/>
                </a:lnTo>
                <a:lnTo>
                  <a:pt x="0" y="844842"/>
                </a:lnTo>
                <a:lnTo>
                  <a:pt x="188912" y="675978"/>
                </a:lnTo>
                <a:lnTo>
                  <a:pt x="0" y="507114"/>
                </a:lnTo>
                <a:close/>
              </a:path>
            </a:pathLst>
          </a:custGeom>
          <a:gradFill flip="none" rotWithShape="1">
            <a:gsLst>
              <a:gs pos="0">
                <a:schemeClr val="bg1"/>
              </a:gs>
              <a:gs pos="100000">
                <a:schemeClr val="bg1">
                  <a:lumMod val="85000"/>
                </a:schemeClr>
              </a:gs>
            </a:gsLst>
            <a:lin ang="2700000" scaled="1"/>
            <a:tileRect/>
          </a:gradFill>
          <a:ln>
            <a:noFill/>
          </a:ln>
          <a:effectLst>
            <a:outerShdw blurRad="50800" dist="127000" dir="8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b="1">
              <a:latin typeface="+mn-ea"/>
            </a:endParaRPr>
          </a:p>
        </p:txBody>
      </p:sp>
      <p:sp>
        <p:nvSpPr>
          <p:cNvPr id="2" name="标题 1">
            <a:extLst>
              <a:ext uri="{FF2B5EF4-FFF2-40B4-BE49-F238E27FC236}">
                <a16:creationId xmlns:a16="http://schemas.microsoft.com/office/drawing/2014/main" xmlns="" id="{63CF8752-F04F-4B53-9213-AA0E0CF114F5}"/>
              </a:ext>
            </a:extLst>
          </p:cNvPr>
          <p:cNvSpPr>
            <a:spLocks noGrp="1"/>
          </p:cNvSpPr>
          <p:nvPr>
            <p:ph type="title"/>
          </p:nvPr>
        </p:nvSpPr>
        <p:spPr>
          <a:xfrm>
            <a:off x="838201" y="675860"/>
            <a:ext cx="6461502" cy="5393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7.1.20</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施光南</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施光南（</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1990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），重庆人。自幼喜爱音乐，学生时代曾模仿各地民歌风格写了不少歌曲。后入中央音乐学院附中，</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1964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年毕业于天津音乐学院作曲系。在他的作品中，最突出的是他的歌曲创作，流传最广的有《打起手鼓唱起歌》《周总理，您在哪里》《祝酒歌》《洁白的羽毛寄深情》《吐鲁番的葡萄熟了》等。在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1980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中央电视台和《歌曲》编辑部举办的“听众喜爱的广播歌曲”评选活动中，他有三首作品获奖。其他如声乐套曲《革命烈士诗抄》、小提琴独奏曲《瑞丽江边》、电影《幽灵》的配乐等也有一定影响。除此以外，还创作了根据鲁迅同名小说改编的歌剧《伤逝》的音乐。</a:t>
            </a:r>
          </a:p>
          <a:p>
            <a:endParaRPr lang="zh-CN" altLang="en-US" dirty="0"/>
          </a:p>
        </p:txBody>
      </p:sp>
      <p:pic>
        <p:nvPicPr>
          <p:cNvPr id="3" name="图片 2">
            <a:extLst>
              <a:ext uri="{FF2B5EF4-FFF2-40B4-BE49-F238E27FC236}">
                <a16:creationId xmlns:a16="http://schemas.microsoft.com/office/drawing/2014/main" xmlns="" id="{4590128D-7718-4A7C-97D9-052D487B08CD}"/>
              </a:ext>
            </a:extLst>
          </p:cNvPr>
          <p:cNvPicPr>
            <a:picLocks noChangeAspect="1"/>
          </p:cNvPicPr>
          <p:nvPr/>
        </p:nvPicPr>
        <p:blipFill>
          <a:blip r:embed="rId2"/>
          <a:stretch>
            <a:fillRect/>
          </a:stretch>
        </p:blipFill>
        <p:spPr>
          <a:xfrm>
            <a:off x="7470183" y="1195387"/>
            <a:ext cx="3400425" cy="4467225"/>
          </a:xfrm>
          <a:prstGeom prst="rect">
            <a:avLst/>
          </a:prstGeom>
        </p:spPr>
      </p:pic>
    </p:spTree>
    <p:extLst>
      <p:ext uri="{BB962C8B-B14F-4D97-AF65-F5344CB8AC3E}">
        <p14:creationId xmlns:p14="http://schemas.microsoft.com/office/powerpoint/2010/main" val="31170791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DC369CB-4312-441E-A4EE-0A75BC50F78F}"/>
              </a:ext>
            </a:extLst>
          </p:cNvPr>
          <p:cNvSpPr>
            <a:spLocks noGrp="1"/>
          </p:cNvSpPr>
          <p:nvPr>
            <p:ph type="title"/>
          </p:nvPr>
        </p:nvSpPr>
        <p:spPr>
          <a:xfrm>
            <a:off x="838200" y="675860"/>
            <a:ext cx="7362825" cy="5393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7.1.21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王酩</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王酩（</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1997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），上海人。当过小学教员，后在上海音乐学院作曲系学习，毕业后任中央乐团专业作曲。学生时期创作了钢琴独奏《垦荒组曲》和管弦乐组曲《秦娘美》。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70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年代起，为《海霞》《黑三角》《小花》《樱》《第二次握手》《瞧这家子》《他们在相爱》《西西里柠檬》等数十部电影、电视剧、广播剧作曲。其中《小花》获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1980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年第三届电影百花奖中的最佳电影音乐奖。《边疆的泉水清又纯》《妹妹找哥泪花流》《绒花》《青春啊青春》等四首电影电视插曲，于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1980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被电台听众评为优秀歌曲。主要作品还有管弦乐组曲《海霞》、交响诗《忆先烈》、长笛协奏曲《海之歌》、清唱剧《尹灵芝》等。其声乐作品力求口语化，使词意在旋律的发展中得到清晰的体现，婉转处寄予纯真的深情，具有独特的风格。</a:t>
            </a:r>
          </a:p>
          <a:p>
            <a:endParaRPr lang="zh-CN" altLang="en-US" dirty="0"/>
          </a:p>
        </p:txBody>
      </p:sp>
      <p:pic>
        <p:nvPicPr>
          <p:cNvPr id="3" name="图片 2">
            <a:extLst>
              <a:ext uri="{FF2B5EF4-FFF2-40B4-BE49-F238E27FC236}">
                <a16:creationId xmlns:a16="http://schemas.microsoft.com/office/drawing/2014/main" xmlns="" id="{58C7C4B8-6D80-4F3C-A77B-5E5EF4E65719}"/>
              </a:ext>
            </a:extLst>
          </p:cNvPr>
          <p:cNvPicPr>
            <a:picLocks noChangeAspect="1"/>
          </p:cNvPicPr>
          <p:nvPr/>
        </p:nvPicPr>
        <p:blipFill>
          <a:blip r:embed="rId2"/>
          <a:stretch>
            <a:fillRect/>
          </a:stretch>
        </p:blipFill>
        <p:spPr>
          <a:xfrm>
            <a:off x="8278515" y="865995"/>
            <a:ext cx="3152775" cy="4333875"/>
          </a:xfrm>
          <a:prstGeom prst="rect">
            <a:avLst/>
          </a:prstGeom>
        </p:spPr>
      </p:pic>
    </p:spTree>
    <p:extLst>
      <p:ext uri="{BB962C8B-B14F-4D97-AF65-F5344CB8AC3E}">
        <p14:creationId xmlns:p14="http://schemas.microsoft.com/office/powerpoint/2010/main" val="6979440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48FCDAA-9F7B-4DCD-92D5-8B0712706BD1}"/>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7.2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优秀曲目选</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7.2.1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古琴曲《流水》</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《流水》是一首优秀的古琴曲。相传唐代以前《高山》和《流水》是一首曲子，以后才演变成两首独立的乐曲，现存曲谱初见于明代朱权编纂的《神奇秘谱》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(1425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，后经历代琴人不断加工、琢磨，遂成为一首意境生动、广为流传的中国古代名曲。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古琴曲《流水》由九段构成，大体依“起、承、转、合”的构思来安排。通过大量地运用“滚、拂、绰、注”等技法，形象地描绘出淙淙小溪汇成浩荡江河，继而汇成汹涌澎湃、气势磅礴的汪洋大海的自然界壮丽景象，意境深邃。</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第二、三两段是同一旋律略带变化的重复，演奏时通过古琴特有的泛音奏法，使音乐显得格外清新、活泼，表现出了晶莹、透彻、空谷滴泉、响彻空山的绝妙效果。</a:t>
            </a:r>
          </a:p>
          <a:p>
            <a:endParaRPr lang="zh-CN" altLang="en-US" dirty="0"/>
          </a:p>
        </p:txBody>
      </p:sp>
    </p:spTree>
    <p:extLst>
      <p:ext uri="{BB962C8B-B14F-4D97-AF65-F5344CB8AC3E}">
        <p14:creationId xmlns:p14="http://schemas.microsoft.com/office/powerpoint/2010/main" val="19486272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B3F9592-4EEE-48D7-BA60-C5CAF7FEC88E}"/>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7.2.2</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古琴曲《梅花三弄》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梅花三弄》也是一首流传久远的优秀古琴曲，现存曲谱见于明代的《神奇秘谱》。据《神奇秘谱》的“解题”中记载，这首乐曲是根据桓伊所吹的三支笛曲改编而成的。在历史上此曲还有《梅花引》《玉妃引》等名称。古今中外，不知多少文人墨客都对梅花的高贵品格所感动，写出了无数的有关梅花的作品。《梅花三弄》就是表现具有傲骨气质的梅花的佳作之一。《神奇秘谱》附有各段的小标题，提示了这首琴曲所表现的意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）溪山夜月；（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）一弄叫月，声入太霞；（</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）二弄穿云，声入云中；（</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）青鸟啼魂；（</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）三弄横江，隔江长叹声；（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）玉箫声；（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）凌云戛玉；（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）铁笛声；（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）风荡梅花；（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）欲罢不能。</a:t>
            </a:r>
          </a:p>
          <a:p>
            <a:endParaRPr lang="zh-CN" altLang="en-US" dirty="0"/>
          </a:p>
        </p:txBody>
      </p:sp>
    </p:spTree>
    <p:extLst>
      <p:ext uri="{BB962C8B-B14F-4D97-AF65-F5344CB8AC3E}">
        <p14:creationId xmlns:p14="http://schemas.microsoft.com/office/powerpoint/2010/main" val="38574076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BE5535E-047E-4D3B-886B-D3966E7D26EC}"/>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7.2.3</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琵琶曲《十面埋伏》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《十面埋伏》又叫《淮阴平楚》，它是以历史上的楚汉战争为其音乐内容的。全曲共有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小段。曲中各段标题概括了战争全过程：（</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）列营；（</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）吹打；（</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）点将；（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）排队；（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）走队；（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）埋伏；（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）鸡鸣山小战；（</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）九里山大战；（</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）项王败阵；（</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）乌江自刎；（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）众军奏凯；（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）诸将争功；（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）得胜回营。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曲以写实性手法，运用各种有特点的音乐材料，向人们展示了壮观激烈史诗般的战争场面。从乐曲的小标题上可以看出，乐曲的前五段是楚汉相争大战之前的紧张而有序的备战过程。战争的序幕是由古战场最具代表特征的音响——鼓声揭开的。通过战争中的军鼓、马蹄声等典型音响及其音乐展开中节奏的疏密交错、音区对比、调式游移变化的特殊色彩，造成了强烈的戏剧性效果。琵琶演奏中接连不断的各种指法变换，造成了古代军队中吹打乐的丰富鸣响，动人心魄的鼓声、振奋斗志的吹打声以及肃穆庄重的战前气氛的渲染，表现了汉军战士勇武矫健的雄姿和战无不胜的信心。</a:t>
            </a:r>
          </a:p>
          <a:p>
            <a:endParaRPr lang="zh-CN" altLang="en-US" dirty="0"/>
          </a:p>
        </p:txBody>
      </p:sp>
    </p:spTree>
    <p:extLst>
      <p:ext uri="{BB962C8B-B14F-4D97-AF65-F5344CB8AC3E}">
        <p14:creationId xmlns:p14="http://schemas.microsoft.com/office/powerpoint/2010/main" val="28308639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A721E39-BED8-485E-951D-505619F766A0}"/>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7.2.4</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筝曲《渔舟唱晚》</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筝曲《渔舟唱晚》取自唐代王勃《滕王阁序》中的“渔舟唱晚，响穷彭蠡之滨”的词句。乐曲描写了夕阳西下，渔人载歌而归的喜悦情景。曲中运用了丰富而有特点的音乐表现手法，这是一首极富意境的器乐独奏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乐曲开始是抒情欢快的旋律，起伏婉转富有韵味：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这是一个由上下两个乐句组成的乐段，乐句之间相互呼应，既有对比又融为一体。旋律中有宽舒悠扬的一面，表现了夕阳西下渔舟晚归时静谧的自然环境；又有动荡、紧凑的一面，蕴藏着一种内在的律动感，好像渔舟的到来打破了港湾的沉静与盼归人们的心理情绪。然后，这两个乐句的材料又经过变化重复以及旋律的八度跳进，节奏不时地舒展与收缩，更加深了这一层的感受。</a:t>
            </a:r>
          </a:p>
          <a:p>
            <a:endParaRPr lang="zh-CN" altLang="en-US" dirty="0"/>
          </a:p>
        </p:txBody>
      </p:sp>
    </p:spTree>
    <p:extLst>
      <p:ext uri="{BB962C8B-B14F-4D97-AF65-F5344CB8AC3E}">
        <p14:creationId xmlns:p14="http://schemas.microsoft.com/office/powerpoint/2010/main" val="15623147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2A161DC-1540-43F4-B47D-B306AF2BE3DD}"/>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7.2.5</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二胡曲《二泉映月》</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二泉映月》是我国民间音乐家华彦钧（阿炳）以其饱经风霜、历尽艰辛的人生经历而作的一首二胡独奏曲。其旋律委婉流畅，意境深邃，含蓄凄凉，表达了刚直顽强的盲艺人倾诉不尽的心酸和不幸，以及作者坚韧、刚毅、倔强、不屈的性格。曲名《二泉映月》虽系阿炳自己脱口而出所取，但实际上与乐曲的内涵关系不大。欣赏时也可以联想阿炳生活环境中的无锡惠山“天下第二泉”泉清月冷的意境。</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全曲共有六段，用同一个音乐材料通过五次变奏，使其主要的音乐情感内容得到充分的抒发和表达。乐曲的开始，是一个短小的引子，表现了作者对人生的慨叹，同时也奠定了全曲音乐的情绪基调。它就像一声蕴含着很深很久的愁苦忧郁之情的长叹，在听者心中留下了一道抹不掉的印象。引子之后是有三个乐句组成的音乐主题</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2096366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75F2E44-166B-4A99-A8B0-7394E35C3F30}"/>
              </a:ext>
            </a:extLst>
          </p:cNvPr>
          <p:cNvSpPr>
            <a:spLocks noGrp="1"/>
          </p:cNvSpPr>
          <p:nvPr>
            <p:ph type="title"/>
          </p:nvPr>
        </p:nvSpPr>
        <p:spPr>
          <a:xfrm>
            <a:off x="1008678" y="598370"/>
            <a:ext cx="10515600" cy="5393635"/>
          </a:xfrm>
        </p:spPr>
        <p:txBody>
          <a:bodyPr anchor="ctr">
            <a:normAutofit/>
          </a:bodyPr>
          <a:lstStyle/>
          <a:p>
            <a:pPr algn="ctr"/>
            <a:r>
              <a:rPr lang="zh-CN" altLang="zh-CN" sz="5400" b="1" dirty="0"/>
              <a:t>第</a:t>
            </a:r>
            <a:r>
              <a:rPr lang="en-US" altLang="zh-CN" sz="5400" b="1" dirty="0"/>
              <a:t>7</a:t>
            </a:r>
            <a:r>
              <a:rPr lang="zh-CN" altLang="zh-CN" sz="5400" b="1" dirty="0"/>
              <a:t>章</a:t>
            </a:r>
            <a:r>
              <a:rPr lang="en-US" altLang="zh-CN" sz="5400" b="1" dirty="0"/>
              <a:t>	   </a:t>
            </a:r>
            <a:r>
              <a:rPr lang="zh-CN" altLang="zh-CN" sz="5400" b="1" dirty="0"/>
              <a:t>中国音乐欣赏</a:t>
            </a:r>
            <a:endParaRPr lang="zh-CN" altLang="en-US" sz="5400" dirty="0"/>
          </a:p>
        </p:txBody>
      </p:sp>
    </p:spTree>
    <p:extLst>
      <p:ext uri="{BB962C8B-B14F-4D97-AF65-F5344CB8AC3E}">
        <p14:creationId xmlns:p14="http://schemas.microsoft.com/office/powerpoint/2010/main" val="25819343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3890574-33DD-4B8D-A396-FF0FD08AC66B}"/>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7.2.6</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广东音乐《雨打芭蕉》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《雨打芭蕉》一曲取材于“八板”的变体，是广东音乐早期优秀曲目之一。乐曲描绘的是初夏之际，雨水打在芭蕉叶上而发出的淅沥之声，表现出一派南国风土特有的情趣。</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乐曲开始段由三个乐句组成，它采用的是民族音乐旋律发展中颇具特点的“合尾”“合头”的手法。一开始，就以流畅、明快而富有地方特色的旋律音调，表达了一种喜悦的心情。</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之后是由高胡奏出的带有顿音效果的旋律，表现出了花草树木在雨中动人的姿态。顿挫而不规则的简短乐句，描写了雨滴敲打芭蕉的淅沥之声。旋律似稀雨初下，疏散的雨点打在芭蕉叶上的清亮声，犹如芭蕉在雨中婆娑摇动的姿态。</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在描写雨声的短碎乐句之后，旋律发展得更为热烈愉快，一连串的顿音与忽快忽慢的节奏，使音乐气氛变得活跃，表现出人们在旱热逢雨时的欢乐心情。</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不久雨点又渐稀疏，甘霖普降之后，雨过天晴，大地一片清新。全曲是以渐弱、渐慢的旋律来结束的，让人沉浸在愉悦的场景之中。</a:t>
            </a:r>
          </a:p>
          <a:p>
            <a:endParaRPr lang="zh-CN" altLang="en-US" dirty="0"/>
          </a:p>
        </p:txBody>
      </p:sp>
    </p:spTree>
    <p:extLst>
      <p:ext uri="{BB962C8B-B14F-4D97-AF65-F5344CB8AC3E}">
        <p14:creationId xmlns:p14="http://schemas.microsoft.com/office/powerpoint/2010/main" val="3083901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ABE09B4-A1C4-42F3-951D-945F67E015E7}"/>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7.2.7</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钢琴独奏曲《牧童短笛》</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《牧童短笛》，贺绿汀作曲，创作于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年。这首具有中国民族风格的钢琴小品，以它优美动听的曲调和钢琴写作手法，描绘了天真的牧童，骑在牛背上吹着他心爱的短笛在田野里漫游的情景。</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全曲共分三段。第一段通过复调手法，表现了风光秀丽的山间田野及牧童在牛背上悠然自得地吹着竹笛的情景，音乐恬静而优美，对位的旋律和主旋律起着呼应和衬托的效果，犹如一副淡淡的水墨画。第一乐段结束在一个具有民族风格的明朗的和弦上。第二段转到属调，气氛变得活泼欢快起来，音乐变为和声音型伴奏的主调化写法，与优美淡雅的第一乐段形成鲜明对比。主旋律仍然像笛子吹奏，这里模仿了竹笛特有的颤音技法，明亮而高亢，伴奏跳跃欢欣。经过几次不同音区的变奏，最后渐渐安静下来。然后是变化的再现部分，用第一段主旋律加花变奏而成，情绪略有变化，最后速度缓解一下，仍然结束在一个明亮的和弦上。</a:t>
            </a:r>
          </a:p>
          <a:p>
            <a:endParaRPr lang="zh-CN" altLang="en-US" dirty="0"/>
          </a:p>
        </p:txBody>
      </p:sp>
    </p:spTree>
    <p:extLst>
      <p:ext uri="{BB962C8B-B14F-4D97-AF65-F5344CB8AC3E}">
        <p14:creationId xmlns:p14="http://schemas.microsoft.com/office/powerpoint/2010/main" val="3594592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3A7F6C4-6E0D-4103-A6C4-CCCE2E178666}"/>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7.2.8</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管弦乐曲《春节序曲》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《春节序曲》为李焕之作曲的《春节组曲》中的第一乐章，因这首《序曲》常常单独演奏，亦称《春节序曲》，作品完成于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1956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年。整个组曲从不同侧面展现了抗日战争后期，延安军民共同欢度春节的生动景象。《序曲》反映了延安时期军民在欢度春节、闹秧歌的红火热烈景象。</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乐曲一开始是个欢快而热烈的引子，随后出现了第一主题，它运用了陕北风格的唢呐曲，以表现乡村春节时热烈欢庆的场面。</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这支曲牌伴着闹秧歌的人们，欢快地跳起秧歌，既有唢呐高亢的吹奏，也有一唱众和的对歌。接下去是姑娘们扭秧歌的优美而富有乡土气息的舞姿，由柔和的大管乐器演奏出第二主题。</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经过重复演奏上述主题后，音乐在欢乐的气氛中又推向一个小高潮。当这个小高潮结束时，经过转调，速度慢了下来，出现了整个音乐的中间部。这段悠扬的曲调，富有浓郁的泥土气息，它取材于陕北的秧歌调，优美恬静，具有田园风味。在木管颤音的衬托下，旋律由双簧管奏出，之后由大提琴演奏，充满了温暖和祥和的气氛。</a:t>
            </a:r>
          </a:p>
          <a:p>
            <a:endParaRPr lang="zh-CN" altLang="en-US" dirty="0"/>
          </a:p>
        </p:txBody>
      </p:sp>
    </p:spTree>
    <p:extLst>
      <p:ext uri="{BB962C8B-B14F-4D97-AF65-F5344CB8AC3E}">
        <p14:creationId xmlns:p14="http://schemas.microsoft.com/office/powerpoint/2010/main" val="28159463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DD6CE59-2EA8-4451-A44F-8876CF188812}"/>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7.2.9</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管弦乐曲《瑶族舞曲》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《瑶族舞曲》，由刘铁山、茅沅作曲，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1956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完成。全曲表现了海南瑶族人民那种载歌载舞的欢庆场面。在缓缓的速度里，由低音弦乐演奏出了第一部分的第一主题，典雅而优美。然后由木管将这一主题重新演奏一遍，弦乐作拨弦伴奏，情绪较为热烈，第二次由弦乐组演奏，音量逐渐增大，为热烈场面的出现作了铺垫。</a:t>
            </a:r>
          </a:p>
          <a:p>
            <a:endParaRPr lang="zh-CN" altLang="en-US" dirty="0"/>
          </a:p>
        </p:txBody>
      </p:sp>
    </p:spTree>
    <p:extLst>
      <p:ext uri="{BB962C8B-B14F-4D97-AF65-F5344CB8AC3E}">
        <p14:creationId xmlns:p14="http://schemas.microsoft.com/office/powerpoint/2010/main" val="1090685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95258B2-3F34-43FA-82D6-C41DF64F36D9}"/>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7.2.10</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小提琴协奏曲《梁山伯与祝英台》</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小提琴协奏曲《梁山伯与祝英台》由何占豪、陈钢作曲，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1959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完成于作者的学生时期。乐曲以我国人民家喻户晓的民间故事“梁山伯和祝英台”为题材，以南方较有影响的越剧的部分曲调为音乐素材，运用了交响音乐的发展手法。全曲选用“梁祝”故事中三个主要情节（相爱、抗婚、化蝶），作为整个音乐的三个部分，表现青年男女的忠贞爱情，以及对封建宗法礼教的控诉和反抗。</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一部分是奏鸣曲式的呈示部。乐曲开始，在轻柔的弦乐震音上，传来明亮而秀丽的笛声，接着双簧奏出了优美的旋律，呈现出一副风和日丽、春光明媚、鸟语花香的画面。在竖琴淡淡的音色伴奏下，独奏小提琴奏出了纯朴而优美的爱情主题。</a:t>
            </a:r>
          </a:p>
          <a:p>
            <a:endParaRPr lang="zh-CN" altLang="en-US" dirty="0"/>
          </a:p>
        </p:txBody>
      </p:sp>
    </p:spTree>
    <p:extLst>
      <p:ext uri="{BB962C8B-B14F-4D97-AF65-F5344CB8AC3E}">
        <p14:creationId xmlns:p14="http://schemas.microsoft.com/office/powerpoint/2010/main" val="34495777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0FE991B-004C-47F8-82CF-2B1524A43D29}"/>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7.2.11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《教我如何不想他》</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《教我如何不想他》是一首五四以来优秀的抒情歌曲，创作于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年。由刘半农作词，著名语言学家、作曲家赵元任作曲。它表现了五四时期青年知识分子强烈要求挣脱封建礼教束缚、追求幸福、渴望自由、憧憬美好未来的感情。</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歌曲共分四段，通过对春、夏、秋、冬四季的自然景色更迭的刻画，引起了对故土、对友人的深深的思念。各段音乐随着感情的变化而不尽相同。</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第一段，和煦的春风轻拂发丝，似大地微微暖风向人们吹来，温暖、熨帖，旋律安静、悠远，像诗人那样热情、诚挚。</a:t>
            </a:r>
          </a:p>
          <a:p>
            <a:endParaRPr lang="zh-CN" altLang="en-US" dirty="0"/>
          </a:p>
        </p:txBody>
      </p:sp>
    </p:spTree>
    <p:extLst>
      <p:ext uri="{BB962C8B-B14F-4D97-AF65-F5344CB8AC3E}">
        <p14:creationId xmlns:p14="http://schemas.microsoft.com/office/powerpoint/2010/main" val="17486873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969CB6A-1AC8-4A55-8757-0E5CCE3EA4B2}"/>
              </a:ext>
            </a:extLst>
          </p:cNvPr>
          <p:cNvSpPr>
            <a:spLocks noGrp="1"/>
          </p:cNvSpPr>
          <p:nvPr>
            <p:ph type="title"/>
          </p:nvPr>
        </p:nvSpPr>
        <p:spPr/>
        <p:txBody>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第二段描写了清凉的夏夜。旋律柔美，有小小的波动好似海浪在轻轻拍打着堤岸。</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三段描写了落花、流水的晚秋景色，意境优美。旋律转至低音区，表现了对时光悄然逝去的诗人般的惆怅，寄寓了作者深深的依恋之情。第三段的第三句话，一反过去的写景手法，而采用了燕子呢喃的一种拟人化的手法，感情更显激动。</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第四段则描绘了冷峻的寒冬，感情内在、压抑。旋律色彩更显暗淡，描绘了诗人在凄清的朔风中的焦灼不安。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这首歌的四段都以同一个乐句“教我如何不想他”作结束。这句是从京剧“西皮过门”脱胎演化而成的婉转动听的旋律，第四段的“想”字感情激越，直叩听众心扉，把深深的思恋之情，酣畅淋漓地抒发出来。</a:t>
            </a:r>
          </a:p>
          <a:p>
            <a:endParaRPr lang="zh-CN" altLang="en-US" dirty="0"/>
          </a:p>
        </p:txBody>
      </p:sp>
    </p:spTree>
    <p:extLst>
      <p:ext uri="{BB962C8B-B14F-4D97-AF65-F5344CB8AC3E}">
        <p14:creationId xmlns:p14="http://schemas.microsoft.com/office/powerpoint/2010/main" val="42162347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9C57022-0076-4C4A-BC4A-E21C26D62077}"/>
              </a:ext>
            </a:extLst>
          </p:cNvPr>
          <p:cNvSpPr>
            <a:spLocks noGrp="1"/>
          </p:cNvSpPr>
          <p:nvPr>
            <p:ph type="title"/>
          </p:nvPr>
        </p:nvSpPr>
        <p:spPr/>
        <p:txBody>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7.2.12</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《黄河大合唱》</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《黄河大合唱》由光未然作词，冼星海作曲，初创于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月的延安，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年经作曲家再次加工整理而成。全曲包括序曲和八个乐章，以朗诵和乐队演奏为背景，将各乐章串联起来成为一个整体；而各个乐章也有相对独立性，在形象和内容上，相互之间具有鲜明的对比性。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序曲，用管弦乐队演奏，概括地对全曲进行了富有特点的描绘，感情变化丰富，乐队效果色彩浓厚。序曲基本上用三个音乐主题来发展。</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407409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1FF53BF-5C22-4DB7-81CD-C8984D8FE044}"/>
              </a:ext>
            </a:extLst>
          </p:cNvPr>
          <p:cNvSpPr/>
          <p:nvPr/>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A3AA8D93-7D73-4610-A40C-4D40D3ECE74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34928" y="-714002"/>
            <a:ext cx="4516244" cy="7083793"/>
          </a:xfrm>
          <a:prstGeom prst="rect">
            <a:avLst/>
          </a:prstGeom>
        </p:spPr>
      </p:pic>
      <p:pic>
        <p:nvPicPr>
          <p:cNvPr id="8" name="图片 7">
            <a:extLst>
              <a:ext uri="{FF2B5EF4-FFF2-40B4-BE49-F238E27FC236}">
                <a16:creationId xmlns:a16="http://schemas.microsoft.com/office/drawing/2014/main" xmlns="" id="{C06A0F20-D061-4AAA-9244-F295188E9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410867" y="1988868"/>
            <a:ext cx="470122" cy="544558"/>
          </a:xfrm>
          <a:prstGeom prst="rect">
            <a:avLst/>
          </a:prstGeom>
        </p:spPr>
      </p:pic>
      <p:sp>
        <p:nvSpPr>
          <p:cNvPr id="4" name="文本框 3">
            <a:hlinkClick r:id="rId4" action="ppaction://hlinksldjump"/>
            <a:extLst>
              <a:ext uri="{FF2B5EF4-FFF2-40B4-BE49-F238E27FC236}">
                <a16:creationId xmlns:a16="http://schemas.microsoft.com/office/drawing/2014/main" xmlns="" id="{3C639935-A7BE-43C0-9A5F-A2FB972E17BD}"/>
              </a:ext>
            </a:extLst>
          </p:cNvPr>
          <p:cNvSpPr txBox="1"/>
          <p:nvPr/>
        </p:nvSpPr>
        <p:spPr>
          <a:xfrm>
            <a:off x="2880989" y="2797899"/>
            <a:ext cx="4137671" cy="1200329"/>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7200" dirty="0" smtClean="0">
                <a:latin typeface="微软雅黑" panose="020B0503020204020204" pitchFamily="34" charset="-122"/>
                <a:ea typeface="微软雅黑" panose="020B0503020204020204" pitchFamily="34" charset="-122"/>
              </a:rPr>
              <a:t>谢 谢！</a:t>
            </a:r>
            <a:endParaRPr lang="zh-CN" altLang="en-US" sz="7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2104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41BF193-4A12-4AE0-8928-0D383BDD7C5A}"/>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7.1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中国音乐史上的代表作家</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嵇康与阮籍</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嵇康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(223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263)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和阮籍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(210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263)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都是西晋文坛的名人，他们与向秀、山涛、刘伶、阮咸、王戎等人合称为“竹林七贤”。他们好酒、好诗、好音乐，因而时常聚集在一起饮酒谈心。嵇康，字叔夜，曾在魏做过中散大夫，博学多才，崇尚老庄。他既是作曲家，也是古琴演奏家和音乐理论家。嵇康对当权派从不屈从，在他的文学作品中，往往表现出他刚烈的性格和被压抑的一代知识分子的心声。他著有《声无哀乐论》《琴赋》等重要的音乐理论书籍。后来，他因为触犯了统治阶级的利益，</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岁时就被处死。而他在刑场上演奏《广陵散》的传说也流传至今，成为佳话。阮籍也是一位音乐家，他有音乐专著《乐论》传世，其代表作品古琴曲《酒狂》更以其强烈的反抗精神和高深艺术内涵而流传至今。</a:t>
            </a:r>
          </a:p>
          <a:p>
            <a:endParaRPr lang="zh-CN" altLang="en-US" dirty="0"/>
          </a:p>
        </p:txBody>
      </p:sp>
    </p:spTree>
    <p:extLst>
      <p:ext uri="{BB962C8B-B14F-4D97-AF65-F5344CB8AC3E}">
        <p14:creationId xmlns:p14="http://schemas.microsoft.com/office/powerpoint/2010/main" val="2195715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5EC07AB-1111-4AD6-83B9-466F61923718}"/>
              </a:ext>
            </a:extLst>
          </p:cNvPr>
          <p:cNvSpPr>
            <a:spLocks noGrp="1"/>
          </p:cNvSpPr>
          <p:nvPr>
            <p:ph type="title"/>
          </p:nvPr>
        </p:nvSpPr>
        <p:spPr>
          <a:xfrm>
            <a:off x="3766088" y="732182"/>
            <a:ext cx="7758193" cy="5393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7.1.2</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姜白石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姜白石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(1155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1221)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，字尧章，号白石道人。江西鄱阳人。他身世清苦，一生未做官，常依靠一些上层文人的资助而生活。</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后，曾往来于江西、湖南和安徽等地，与当时诗词名家杨万里、范成大、张鉴、辛弃疾等人有深交，同时他游览了许多名胜古迹，了解到一些人民群众的疾苦，特别是看到一些侵略战争所带来的创伤，启发了他的民族意识，使他成为一位爱国诗人和作曲家。他不但工于诗词，并能作曲，在乐理上也自成一家。他曾写诗支持抗金名将辛弃疾，对辛弃疾受到朝廷苟安主和派的打击和掣肘，不能实现其抗战救国的理想，寄予了深切的同情。他的主要作品有《白石道人歌曲》六卷，均用古工尺字旁记谱，其中《扬州慢》《凄凉犯》等不同程度地反映出他的爱国思想和对侵略战争的厌恶之情。</a:t>
            </a:r>
          </a:p>
          <a:p>
            <a:endParaRPr lang="zh-CN" altLang="en-US" dirty="0"/>
          </a:p>
        </p:txBody>
      </p:sp>
      <p:pic>
        <p:nvPicPr>
          <p:cNvPr id="3" name="图片 2">
            <a:extLst>
              <a:ext uri="{FF2B5EF4-FFF2-40B4-BE49-F238E27FC236}">
                <a16:creationId xmlns:a16="http://schemas.microsoft.com/office/drawing/2014/main" xmlns="" id="{D5EBDD2F-31A2-44EE-B7D3-17D1C1D7702F}"/>
              </a:ext>
            </a:extLst>
          </p:cNvPr>
          <p:cNvPicPr>
            <a:picLocks noChangeAspect="1"/>
          </p:cNvPicPr>
          <p:nvPr/>
        </p:nvPicPr>
        <p:blipFill>
          <a:blip r:embed="rId2"/>
          <a:stretch>
            <a:fillRect/>
          </a:stretch>
        </p:blipFill>
        <p:spPr>
          <a:xfrm>
            <a:off x="667719" y="1160133"/>
            <a:ext cx="3048000" cy="3867150"/>
          </a:xfrm>
          <a:prstGeom prst="rect">
            <a:avLst/>
          </a:prstGeom>
        </p:spPr>
      </p:pic>
    </p:spTree>
    <p:extLst>
      <p:ext uri="{BB962C8B-B14F-4D97-AF65-F5344CB8AC3E}">
        <p14:creationId xmlns:p14="http://schemas.microsoft.com/office/powerpoint/2010/main" val="2381258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A8692D6-9F42-4639-B73C-6ED06F34D8F4}"/>
              </a:ext>
            </a:extLst>
          </p:cNvPr>
          <p:cNvSpPr>
            <a:spLocks noGrp="1"/>
          </p:cNvSpPr>
          <p:nvPr>
            <p:ph type="title"/>
          </p:nvPr>
        </p:nvSpPr>
        <p:spPr>
          <a:xfrm>
            <a:off x="838200" y="675860"/>
            <a:ext cx="7050437" cy="5393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7.1.3</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朱载育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朱载育，字伯勤，安徽凤阳人。生于明嘉靖十五年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(1536)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，死于万历三十八年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(1610)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左右。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岁时，因皇室内部矛盾，他父亲蒙冤遭贬，削爵入狱，朱载育只得筑土屋于宫门外，独居十余年，发奋学习，致力于乐律学、数学、历学的研究。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1567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穆宗即位后，恢复了他父亲的爵位，但他不愿袭爵，继续专心于学术研究。毕生写下了大量关于乐律学、音乐史以及数学、历学等方面的著作，并编订了供实际应用的《乐舞全谱》，改编创作了《豆叶黄》《金字经》等歌舞音乐作品。朱载育是一位知识极广博的音乐学家，他发明了“十二平均律”理论，最初发表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1584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年完稿的《律学新说》一书中，称为“新法密律”。他的此项发明比西方早一百年，但是他的成果长期被束之高阁，没有得到应用。</a:t>
            </a:r>
          </a:p>
          <a:p>
            <a:endParaRPr lang="zh-CN" altLang="en-US" dirty="0"/>
          </a:p>
        </p:txBody>
      </p:sp>
      <p:pic>
        <p:nvPicPr>
          <p:cNvPr id="3" name="图片 2">
            <a:extLst>
              <a:ext uri="{FF2B5EF4-FFF2-40B4-BE49-F238E27FC236}">
                <a16:creationId xmlns:a16="http://schemas.microsoft.com/office/drawing/2014/main" xmlns="" id="{F8EE0C97-70D2-4C62-AA26-6ADFA36F22A6}"/>
              </a:ext>
            </a:extLst>
          </p:cNvPr>
          <p:cNvPicPr>
            <a:picLocks noChangeAspect="1"/>
          </p:cNvPicPr>
          <p:nvPr/>
        </p:nvPicPr>
        <p:blipFill>
          <a:blip r:embed="rId2"/>
          <a:stretch>
            <a:fillRect/>
          </a:stretch>
        </p:blipFill>
        <p:spPr>
          <a:xfrm>
            <a:off x="8070984" y="892835"/>
            <a:ext cx="2962275" cy="3076575"/>
          </a:xfrm>
          <a:prstGeom prst="rect">
            <a:avLst/>
          </a:prstGeom>
        </p:spPr>
      </p:pic>
    </p:spTree>
    <p:extLst>
      <p:ext uri="{BB962C8B-B14F-4D97-AF65-F5344CB8AC3E}">
        <p14:creationId xmlns:p14="http://schemas.microsoft.com/office/powerpoint/2010/main" val="494517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4098EC5-FE79-413B-A9F4-27BA84E45E36}"/>
              </a:ext>
            </a:extLst>
          </p:cNvPr>
          <p:cNvSpPr>
            <a:spLocks noGrp="1"/>
          </p:cNvSpPr>
          <p:nvPr>
            <p:ph type="title"/>
          </p:nvPr>
        </p:nvSpPr>
        <p:spPr>
          <a:xfrm>
            <a:off x="1015139" y="1646583"/>
            <a:ext cx="10515600" cy="4025798"/>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7.1.4</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萧友梅</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萧友梅</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(1884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，字思鹤。原籍广东香山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今中山市</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，童年随父亲寓居澳门。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年，在北京主持北京女子高等师范学校音乐科和北京大学附设音乐传习所，同时组织了我国第一个管弦乐队，自任指挥。</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年到上海创办国立音乐院</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后来改称为国立音乐专科学校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，毕生从事高等音乐教育，为中国现代音乐的发展做出了较大的贡献。其作品主要写于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年代，有一百余首歌曲和其他体裁的作品。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出版的歌曲集《今乐初集》和次年出版的《新歌初集》是我国最早的两本作曲家个人的创作专集。其中艺术歌曲《问》曾在学生和知识分子中广泛流传。此外，《南飞之雁语》《女子体育》《落叶》《踏歌》等歌都在当时产生了一定的影响。另外，他还创作了一些有影响的爱国歌曲，如《五四纪念爱国歌》《国耻》《国民革命歌》等。</a:t>
            </a:r>
          </a:p>
          <a:p>
            <a:endParaRPr lang="zh-CN" altLang="en-US" dirty="0"/>
          </a:p>
        </p:txBody>
      </p:sp>
      <p:sp>
        <p:nvSpPr>
          <p:cNvPr id="4" name="矩形: 圆角 3">
            <a:extLst>
              <a:ext uri="{FF2B5EF4-FFF2-40B4-BE49-F238E27FC236}">
                <a16:creationId xmlns:a16="http://schemas.microsoft.com/office/drawing/2014/main" xmlns="" id="{F42A7396-ECC8-4CF6-B6D7-0252138EB030}"/>
              </a:ext>
            </a:extLst>
          </p:cNvPr>
          <p:cNvSpPr/>
          <p:nvPr/>
        </p:nvSpPr>
        <p:spPr>
          <a:xfrm>
            <a:off x="883401" y="1022887"/>
            <a:ext cx="10647335" cy="49749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C26BB537-5CFA-4DF8-966C-A4E04872062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07927" y="0"/>
            <a:ext cx="2105348" cy="2324924"/>
          </a:xfrm>
          <a:prstGeom prst="ellipse">
            <a:avLst/>
          </a:prstGeom>
          <a:ln>
            <a:solidFill>
              <a:schemeClr val="tx1"/>
            </a:solidFill>
          </a:ln>
          <a:effectLst>
            <a:softEdge rad="112500"/>
          </a:effectLst>
        </p:spPr>
      </p:pic>
    </p:spTree>
    <p:extLst>
      <p:ext uri="{BB962C8B-B14F-4D97-AF65-F5344CB8AC3E}">
        <p14:creationId xmlns:p14="http://schemas.microsoft.com/office/powerpoint/2010/main" val="4085560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4664342-72E4-4ECD-94CB-EB9CE4ABE95C}"/>
              </a:ext>
            </a:extLst>
          </p:cNvPr>
          <p:cNvSpPr>
            <a:spLocks noGrp="1"/>
          </p:cNvSpPr>
          <p:nvPr>
            <p:ph type="title"/>
          </p:nvPr>
        </p:nvSpPr>
        <p:spPr>
          <a:xfrm>
            <a:off x="3518114" y="675860"/>
            <a:ext cx="7835685" cy="5393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7.1.5</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黄自</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黄自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(1904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，字今吾，江苏川沙</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今属上海市</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人。早年在美国欧伯林学院及耶鲁大学音乐学校学习作曲，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回国，先后在上海沪江大学音乐系、国立音专理论作曲组任教，并兼任音专教务主任，热心音乐教育事业，培养了不少专业人才。同时他也从事创作和著述，创作了交响音乐、室内乐、钢琴复调音乐、清唱剧等各种体裁的音乐作品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94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首。主要作品有管弦乐序曲《怀旧》，管弦乐《都市风光幻想曲》，清唱剧《长恨歌》，合唱曲《抗敌歌》《旗正飘飘》，歌曲《九一八》《热血》《南乡于》《花非花》《天伦歌》等。他的作品结构严谨，线条清晰，层次分明，对旋律与和声及民族风格进行了有益的探索。他对我国现代音乐文化的发展，特别是在音乐教育方面有显著贡献。</a:t>
            </a:r>
          </a:p>
          <a:p>
            <a:endParaRPr lang="zh-CN" altLang="en-US" dirty="0"/>
          </a:p>
        </p:txBody>
      </p:sp>
      <p:pic>
        <p:nvPicPr>
          <p:cNvPr id="3" name="图片 2">
            <a:extLst>
              <a:ext uri="{FF2B5EF4-FFF2-40B4-BE49-F238E27FC236}">
                <a16:creationId xmlns:a16="http://schemas.microsoft.com/office/drawing/2014/main" xmlns="" id="{D3033538-68BA-4F39-9DFD-52E208A1FB9F}"/>
              </a:ext>
            </a:extLst>
          </p:cNvPr>
          <p:cNvPicPr>
            <a:picLocks noChangeAspect="1"/>
          </p:cNvPicPr>
          <p:nvPr/>
        </p:nvPicPr>
        <p:blipFill>
          <a:blip r:embed="rId2"/>
          <a:stretch>
            <a:fillRect/>
          </a:stretch>
        </p:blipFill>
        <p:spPr>
          <a:xfrm>
            <a:off x="666184" y="1471612"/>
            <a:ext cx="2676525" cy="3914775"/>
          </a:xfrm>
          <a:prstGeom prst="rect">
            <a:avLst/>
          </a:prstGeom>
        </p:spPr>
      </p:pic>
    </p:spTree>
    <p:extLst>
      <p:ext uri="{BB962C8B-B14F-4D97-AF65-F5344CB8AC3E}">
        <p14:creationId xmlns:p14="http://schemas.microsoft.com/office/powerpoint/2010/main" val="2525075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0481453-EA35-4A27-9A68-731C4F620702}"/>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7.1.6</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贺绿汀</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贺绿汀（</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1903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1999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），湖南邵阳县人。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年入上海国立音乐专科学校，跟黄自学习理论作曲，跟随查哈罗夫、阿克萨可夫学习钢琴。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所作钢琴曲《牧童短笛》和《摇篮曲》在亚历山大·齐尔品举办的“征求中国风味的钢琴曲”评选中分别获一等奖和名誉二等奖。曾为电影《风云儿女》《十字街头》《马路天使》等写音乐，其中《春天里》《天涯歌女》等插曲广为传唱。</a:t>
            </a:r>
          </a:p>
          <a:p>
            <a:endParaRPr lang="zh-CN" altLang="en-US" dirty="0"/>
          </a:p>
        </p:txBody>
      </p:sp>
      <p:pic>
        <p:nvPicPr>
          <p:cNvPr id="3" name="图片 2">
            <a:extLst>
              <a:ext uri="{FF2B5EF4-FFF2-40B4-BE49-F238E27FC236}">
                <a16:creationId xmlns:a16="http://schemas.microsoft.com/office/drawing/2014/main" xmlns="" id="{0E8367D6-DCFE-4A9B-A095-BF2BEB9623B7}"/>
              </a:ext>
            </a:extLst>
          </p:cNvPr>
          <p:cNvPicPr>
            <a:picLocks noChangeAspect="1"/>
          </p:cNvPicPr>
          <p:nvPr/>
        </p:nvPicPr>
        <p:blipFill>
          <a:blip r:embed="rId2"/>
          <a:stretch>
            <a:fillRect/>
          </a:stretch>
        </p:blipFill>
        <p:spPr>
          <a:xfrm>
            <a:off x="4254688" y="2917475"/>
            <a:ext cx="2752725" cy="3533775"/>
          </a:xfrm>
          <a:prstGeom prst="rect">
            <a:avLst/>
          </a:prstGeom>
        </p:spPr>
      </p:pic>
    </p:spTree>
    <p:extLst>
      <p:ext uri="{BB962C8B-B14F-4D97-AF65-F5344CB8AC3E}">
        <p14:creationId xmlns:p14="http://schemas.microsoft.com/office/powerpoint/2010/main" val="203928178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PPT定制1801380800">
  <a:themeElements>
    <a:clrScheme name="MC-欧美风主题色">
      <a:dk1>
        <a:srgbClr val="000000"/>
      </a:dk1>
      <a:lt1>
        <a:srgbClr val="FFFFFF"/>
      </a:lt1>
      <a:dk2>
        <a:srgbClr val="778495"/>
      </a:dk2>
      <a:lt2>
        <a:srgbClr val="F0F0F0"/>
      </a:lt2>
      <a:accent1>
        <a:srgbClr val="133A44"/>
      </a:accent1>
      <a:accent2>
        <a:srgbClr val="85AD9E"/>
      </a:accent2>
      <a:accent3>
        <a:srgbClr val="FFB755"/>
      </a:accent3>
      <a:accent4>
        <a:srgbClr val="EF5935"/>
      </a:accent4>
      <a:accent5>
        <a:srgbClr val="333333"/>
      </a:accent5>
      <a:accent6>
        <a:srgbClr val="AA8F76"/>
      </a:accent6>
      <a:hlink>
        <a:srgbClr val="133A44"/>
      </a:hlink>
      <a:folHlink>
        <a:srgbClr val="BFBFBF"/>
      </a:folHlink>
    </a:clrScheme>
    <a:fontScheme name="Arial+微软雅黑">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spAutoFit/>
      </a:bodyPr>
      <a:lstStyle>
        <a:defPPr>
          <a:lnSpc>
            <a:spcPct val="120000"/>
          </a:lnSpc>
          <a:defRPr dirty="0"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xmlns="" name="1.potx" id="{6E52BFE8-7310-4148-9E7B-5810933452AC}" vid="{282C971F-AF80-4E05-9940-F8AA83372426}"/>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5529</Words>
  <Application>Microsoft Office PowerPoint</Application>
  <PresentationFormat>自定义</PresentationFormat>
  <Paragraphs>102</Paragraphs>
  <Slides>38</Slides>
  <Notes>0</Notes>
  <HiddenSlides>0</HiddenSlides>
  <MMClips>0</MMClips>
  <ScaleCrop>false</ScaleCrop>
  <HeadingPairs>
    <vt:vector size="4" baseType="variant">
      <vt:variant>
        <vt:lpstr>主题</vt:lpstr>
      </vt:variant>
      <vt:variant>
        <vt:i4>2</vt:i4>
      </vt:variant>
      <vt:variant>
        <vt:lpstr>幻灯片标题</vt:lpstr>
      </vt:variant>
      <vt:variant>
        <vt:i4>38</vt:i4>
      </vt:variant>
    </vt:vector>
  </HeadingPairs>
  <TitlesOfParts>
    <vt:vector size="40" baseType="lpstr">
      <vt:lpstr>Office 主题​​</vt:lpstr>
      <vt:lpstr>PPT定制1801380800</vt:lpstr>
      <vt:lpstr>PowerPoint 演示文稿</vt:lpstr>
      <vt:lpstr>PowerPoint 演示文稿</vt:lpstr>
      <vt:lpstr>第7章    中国音乐欣赏</vt:lpstr>
      <vt:lpstr>7.1  中国音乐史上的代表作家 7.1.1嵇康与阮籍        嵇康(223—263)和阮籍(210—263)都是西晋文坛的名人，他们与向秀、山涛、刘伶、阮咸、王戎等人合称为“竹林七贤”。他们好酒、好诗、好音乐，因而时常聚集在一起饮酒谈心。嵇康，字叔夜，曾在魏做过中散大夫，博学多才，崇尚老庄。他既是作曲家，也是古琴演奏家和音乐理论家。嵇康对当权派从不屈从，在他的文学作品中，往往表现出他刚烈的性格和被压抑的一代知识分子的心声。他著有《声无哀乐论》《琴赋》等重要的音乐理论书籍。后来，他因为触犯了统治阶级的利益，40岁时就被处死。而他在刑场上演奏《广陵散》的传说也流传至今，成为佳话。阮籍也是一位音乐家，他有音乐专著《乐论》传世，其代表作品古琴曲《酒狂》更以其强烈的反抗精神和高深艺术内涵而流传至今。 </vt:lpstr>
      <vt:lpstr>7.1.2姜白石        姜白石(1155—1221)，字尧章，号白石道人。江西鄱阳人。他身世清苦，一生未做官，常依靠一些上层文人的资助而生活。21岁后，曾往来于江西、湖南和安徽等地，与当时诗词名家杨万里、范成大、张鉴、辛弃疾等人有深交，同时他游览了许多名胜古迹，了解到一些人民群众的疾苦，特别是看到一些侵略战争所带来的创伤，启发了他的民族意识，使他成为一位爱国诗人和作曲家。他不但工于诗词，并能作曲，在乐理上也自成一家。他曾写诗支持抗金名将辛弃疾，对辛弃疾受到朝廷苟安主和派的打击和掣肘，不能实现其抗战救国的理想，寄予了深切的同情。他的主要作品有《白石道人歌曲》六卷，均用古工尺字旁记谱，其中《扬州慢》《凄凉犯》等不同程度地反映出他的爱国思想和对侵略战争的厌恶之情。 </vt:lpstr>
      <vt:lpstr>7.1.3朱载育         朱载育，字伯勤，安徽凤阳人。生于明嘉靖十五年(1536)，死于万历三十八年(1610)左右。14岁时，因皇室内部矛盾，他父亲蒙冤遭贬，削爵入狱，朱载育只得筑土屋于宫门外，独居十余年，发奋学习，致力于乐律学、数学、历学的研究。1567年穆宗即位后，恢复了他父亲的爵位，但他不愿袭爵，继续专心于学术研究。毕生写下了大量关于乐律学、音乐史以及数学、历学等方面的著作，并编订了供实际应用的《乐舞全谱》，改编创作了《豆叶黄》《金字经》等歌舞音乐作品。朱载育是一位知识极广博的音乐学家，他发明了“十二平均律”理论，最初发表于1584年完稿的《律学新说》一书中，称为“新法密律”。他的此项发明比西方早一百年，但是他的成果长期被束之高阁，没有得到应用。 </vt:lpstr>
      <vt:lpstr>7.1.4萧友梅         萧友梅(1884—1940)，字思鹤。原籍广东香山(今中山市)，童年随父亲寓居澳门。1920年，在北京主持北京女子高等师范学校音乐科和北京大学附设音乐传习所，同时组织了我国第一个管弦乐队，自任指挥。1927年到上海创办国立音乐院(后来改称为国立音乐专科学校)，毕生从事高等音乐教育，为中国现代音乐的发展做出了较大的贡献。其作品主要写于20世纪20年代，有一百余首歌曲和其他体裁的作品。1922年出版的歌曲集《今乐初集》和次年出版的《新歌初集》是我国最早的两本作曲家个人的创作专集。其中艺术歌曲《问》曾在学生和知识分子中广泛流传。此外，《南飞之雁语》《女子体育》《落叶》《踏歌》等歌都在当时产生了一定的影响。另外，他还创作了一些有影响的爱国歌曲，如《五四纪念爱国歌》《国耻》《国民革命歌》等。 </vt:lpstr>
      <vt:lpstr>7.1.5黄自        黄自(1904—1938)，字今吾，江苏川沙(今属上海市)人。早年在美国欧伯林学院及耶鲁大学音乐学校学习作曲，1929年回国，先后在上海沪江大学音乐系、国立音专理论作曲组任教，并兼任音专教务主任，热心音乐教育事业，培养了不少专业人才。同时他也从事创作和著述，创作了交响音乐、室内乐、钢琴复调音乐、清唱剧等各种体裁的音乐作品共94首。主要作品有管弦乐序曲《怀旧》，管弦乐《都市风光幻想曲》，清唱剧《长恨歌》，合唱曲《抗敌歌》《旗正飘飘》，歌曲《九一八》《热血》《南乡于》《花非花》《天伦歌》等。他的作品结构严谨，线条清晰，层次分明，对旋律与和声及民族风格进行了有益的探索。他对我国现代音乐文化的发展，特别是在音乐教育方面有显著贡献。 </vt:lpstr>
      <vt:lpstr>7.1.6贺绿汀        贺绿汀（1903—1999），湖南邵阳县人。1931年入上海国立音乐专科学校，跟黄自学习理论作曲，跟随查哈罗夫、阿克萨可夫学习钢琴。1934年所作钢琴曲《牧童短笛》和《摇篮曲》在亚历山大·齐尔品举办的“征求中国风味的钢琴曲”评选中分别获一等奖和名誉二等奖。曾为电影《风云儿女》《十字街头》《马路天使》等写音乐，其中《春天里》《天涯歌女》等插曲广为传唱。 </vt:lpstr>
      <vt:lpstr>7.1.7聂耳        聂耳(1912—1935)，原名守信，字子义。笔名有黑天使、浣玉、王达平等。云南玉溪人，生于昆明。于8岁到上海，翌年考进“明月歌舞团”，向黎锦晖学习作曲。1933年在创作上初露锋芒，创作了《开矿歌》《卖报歌》，使人耳目一新。1934年是他的“音乐年”，《大路歌》《开路先锋》《毕业歌》《新女性》《码头工人歌》《前进歌》《打长江》等歌曲以及《金蛇狂舞》《翠湖春晓》等民族器乐曲，都是这年完成的。1935年，写下了《梅娘曲》《慰劳歌》《塞外村女》《自卫歌》《铁蹄下的歌女》以及中华人民共和国成立后被定为国歌的《义勇军进行曲》。他从事音乐创作只有几年的时间，却为八部电影、三出话剧、一出舞台剧写了20首主题歌或插曲，加上其他歌曲15首、根据民间音乐整理改编的民族器乐合奏4首、口琴曲2首，共创作了41首音乐作品。1935年到日本，不幸于游泳时溺死于藤泽市鹄沼海中。</vt:lpstr>
      <vt:lpstr>7.1.8冼星海        冼星海(1905—1945)，原籍广东番禺，生于澳门一个贫苦船工的家庭。1929年去巴黎勤工俭学，从师于著名提琴家帕尼·奥别多菲尔和著名作曲家保罗·杜卡。1931年考入巴黎音乐院，在肖拉·康托鲁姆作曲班学习。留法期间，创作了《风》《游子吟》《d小调小提琴奏鸣曲》等十余首作品。1935年至1938年，创作了《救国军歌》《只怕不抵抗》《游击军歌》《路是我们开》《茫茫的西伯利亚》《莫提起》《黄河之恋》《热血》《夜半歌声》《顶硬上》《拉犁歌》《祖国的孩子们》《到敌人后方去》《在太行山上》等各种类型的声乐作品。     1938年任延安鲁艺音乐系主任，并在“女大”兼课。教学之余，创作了不朽名作《黄河大合唱》和《生产大合唱》等作品。由于他对发展我国革命音乐所做的巨大贡献，赢得了“人民音乐家”的光荣称号。 </vt:lpstr>
      <vt:lpstr>7.1.9丁善德        丁善德（1911—1996），生于江苏昆山。1928年进入上海国立音乐专科学校钢琴系学习，师从于俄籍钢琴教授查哈罗夫，并跟黄自学习琵琶、和声、配器。1947年赴法国巴黎音乐院学习作曲，指导教师为布朗热教授及渥朋教授。1949年回国后，长期在上海音乐学院执教，历任副院长兼作曲系主任。他的主要作品有大型器乐曲《长征交响曲》《新中国交响组曲》，大合唱《黄浦江颂》等。其中《长征交响曲》是我国第一部以中国工农红军的长征这一伟大历史事件为题材的大型管弦乐作品，在日本曾由名古屋交响乐团演出并灌制唱片。另外，他还作有钢琴独奏曲《儿童组曲》《新疆舞曲一、二号》《中国民歌主题变奏曲》等，独唱曲《歌颂毛主席》《爱人送我向日葵》《丰收山歌》等。 </vt:lpstr>
      <vt:lpstr>7.1.10谭小麟        谭小麟(1911—1948)，上海市人。曾在上海国立音乐专科学校学习理论作曲及琵琶，师从黄自，并创作了民族管弦乐曲《湖上春光》等作品。1939年赴美，先后在欧伯林学院和耶鲁大学专攻作曲，随著名作曲家亨德密特学习，并深受器重。离美返国后，任上海国立音专理论作曲系主任，他的学生有瞿希贤、罗忠容等。他的创作中善于运用现代欧美作曲技法，颇有独到之处。主要作品有《弦乐三重奏》，合唱曲《鼓手霍吉》《正气歌》，独唱曲《自君之出矣》《彭浪矶——采桑子》《小路》等，大多为留美时在亨德密特指导下写成。其中《弦乐三重奏》曾获约翰·代·杰克逊奖状，被誉为“室内乐中的一首杰出的作品”。 </vt:lpstr>
      <vt:lpstr>7.1.11阿炳         阿炳（1893—1950），原名华彦钧，江苏无锡人。他自小就失去双亲，过继给别人当继子。3岁时，他就当上了小道士。在道观里，他学习了竹笛、二胡、琵琶等乐器，早早就成为无锡道教界一位优秀的乐师。后来，他跟随许多民间艺人学习，掌握了当地各种民间音乐。1921年到1927年，他的双目渐渐失明，流落街头，成为一个流浪艺人。这时，他的生活更加悲苦和凄凉，但是他有强烈的爱憎心。在日军侵占上海期间，他编了许多歌曲来激发人们的爱国热情。1949年后，他结束了沿街乞讨的生活。著名音乐学家杨荫浏先生找到了他，把他演奏的二胡曲《二泉映月》《听松》及琵琶曲《昭君出塞》《大浪淘沙》等六首乐曲录制下来并记谱出版。很可惜，阿炳没有多久就因为长期的积劳成疾，吐血去世。他的大部分乐曲没能留下来，这是万分遗憾的事情。 </vt:lpstr>
      <vt:lpstr>7.1.12陈钢         陈钢（1935—），上海市人。从小跟父亲陈歌辛学音乐，10岁起随匈牙利钢琴家瓦拉学钢琴。中华人民共和国成立后入部队文工团，15岁开始音乐创作，曾经写过一些无伴奏合唱和钢琴间奏曲等作品。1955年进入上海音乐学院作曲系学习，师从于丁善德、桑桐和苏联专家阿尔扎马诺夫学习作曲与理论，毕业后留校任教。大学四年级时，与何占豪合作写了蜚声国内外的小提琴协奏曲《梁山伯与祝英台》。以后又编写了《苗岭的早晨》《我爱祖国的台湾》《阳光照耀着塔什库尔干》《清水江恋歌》等小提琴作品以及其他器乐作品。 </vt:lpstr>
      <vt:lpstr> 7.1.13何占豪              何占豪（1933—），浙江诸暨人，曾在浙江省越剧团乐队工作，后入上海音乐学院进修班学习小提琴，并和几位同学组成“小提琴民族学派实验小组”，探索小提琴作品创作和演奏上的民族风格问题。小提琴协奏曲《梁山伯与祝英台》就是这种探索的成果。毕业后，转入作曲系，随丁善德学作曲。除《梁山伯与祝英台》外，主要作品还有弦乐四重奏《烈士日记》、交响诗《龙华塔》、越剧《孔雀东南飞》的音乐等，受到群众的欢迎。</vt:lpstr>
      <vt:lpstr>7.1.14吴祖强        吴祖强（1927—），原籍江苏武进，生于北京。少时和作曲家张定和、歌唱家盛家等学习音乐。1947年入南京国立音乐院学习作曲。1953年去莫斯科柴科夫斯基音乐学院专修理论作曲。1958年回国后在中央音乐学院任教，曾任中央音乐学院院长。主要作品有《钢琴变奏曲》《弦乐四重奏》、交响音画《在祖国大地上》、清唱剧《与洪水搏斗》(以上为留学期间的作品)、舞剧音乐《鱼美人》《红色娘子军》(均与杜鸣心等合作)、琵琶协奏曲《草原小姐妹》(与刘德海、王燕樵合作)、根据同名乐曲改编的弦乐合奏《二泉映月》、琵琶与管乐协奏曲《春江花月夜》、二胡与管弦乐合奏《江河水》等，后两首作品曾在美国波士顿交响乐团主办的夏季音乐节上公演。 </vt:lpstr>
      <vt:lpstr>7.1.15杜鸣心        杜鸣心（1928—），湖北潜江人。1939年被陶行知从保育院选拔到重庆育才学校学习音乐，在贺绿汀、任光、范继森等指导下学习钢琴、小提琴和其他音乐基础知识。中华人民共和国成立后，赴莫斯科柴科夫斯基音乐学院学习作曲，回国后在中央音乐学院作曲系任教。创作上偏重器乐体裁，主要作品有舞剧《鱼美人》《红色娘子军》等音乐，交响诗《飘扬吧，军旗》，交响音画《祖国的南海》和《青年交响乐》等。另外，他还写过一些电影音乐和铜管音乐。其创作注重配器的色彩，和声手法较为丰富。</vt:lpstr>
      <vt:lpstr>7.1.16朱践耳         朱践耳（1922—），安徽泾县人。中学时就自学作曲。从1949年起，先后在上影、北影、上海歌剧院、上海交响乐团任专职作曲。1955年去莫斯科柴科夫斯基音乐学院学习作曲。主要作品有交响曲八部、管弦乐《节日序曲》、交响大合唱《英雄的诗篇》、交响幻想曲《血染的红花》(曾在1981年全国交响音乐作品评选活动中获得优秀奖)、弦乐合奏《怀念》，及室内乐《弦乐四重奏》等大中型器乐作品，钢琴曲《主题及变奏曲》《思凡》《序曲》(第一号、第二号)，双簧管独奏曲和电影音乐《在烈火中永生》等。群众歌曲方面除了解放战争时期创作的《打得好》《敲碎你的脑袋》广为传唱外，中华人民共和国成立后写的《唱支山歌给党听》《接过这雷锋的枪》等作品更是脍炙人口。 </vt:lpstr>
      <vt:lpstr>7.1.17罗忠容        罗忠容，四川三台人。1942年起先后在四川省立艺专、重庆青木关国立音乐院分院及上海国立音乐专科学校主修小提琴兼学作曲。中华人民共和国成立后，曾在上海音乐学院任教，后在中央乐团从事创作，并在中央音乐学院教作曲课。他创作了多种体裁的音乐作品，主要有第一、第二交响乐，管弦乐《庆祝十三陵水库落成典礼序曲》，交响诗《江姐》《雷锋》《保卫延安》，钢琴曲第一、第二小奏鸣曲，室内乐《管乐五重奏》，民乐曲《春江花月夜》，舞蹈音乐《孔雀舞》，独唱《娄山关》《涉江采美蓉——古诗十九首之一》(十二音技法作品)，以及民歌改编的合唱《瑶族长鼓舞歌》《阿细跳月》等。 </vt:lpstr>
      <vt:lpstr>7.1.18吕其明        吕其明，安徽人。11岁入新四军文工团，曾得到贺绿汀、管荫深等人的指点。1949年到上海电影制片厂，从事音乐创作。后任上海电影乐团团长，并在上海音乐学院进修作曲和指挥。先后为《家》《铁道游击队》《红日》《铁窗烈火》《白求恩大夫》《庐山恋》《南昌起义》等近四十部电影作曲，其中二十余部由自己指挥；其中的电影插曲《弹起我心爱的土琵琶》《谁不说俺家乡好》《啊!故乡》等得到广泛流传。此外，还创作了管弦乐序曲《红旗颂》、交响叙事诗《白求恩》等十余首大中型器乐作品和一些群众歌曲。他的电影音乐善于通过富于概括性的音乐主题来塑造人物形象，他的交响音乐则具有通俗易懂的特点，常从自己的电影音乐里提炼主题，借用银幕上提供的视觉形象来帮助人们对自己作品的理解。 </vt:lpstr>
      <vt:lpstr>7.1.19生茂         生茂（1928—2007），原名娄盛茂，河北晋县（现晋州市）人。1945年参加八路军，先后在冀中军区火线剧社及华北野战军三纵队文工团任指挥、乐队队长、编导等职。中华人民共和国成立后入中央音乐学院作曲系进修，1958年调战友歌舞团任作曲和艺术指导。他写有许多歌曲，其中《学习雷锋好榜样》《马儿啊，你慢些走》《真是乐死人》《看见你们格外亲》《祖国一片新面貌》《林中小路》等富有民族特色，广为流传。他与唐诃、晨耕长期合作，写过《老房东查铺》《战士的步伐》及大型声乐套曲《长征组歌》等作品。 </vt:lpstr>
      <vt:lpstr>7.1.20施光南        施光南（1940—1990），重庆人。自幼喜爱音乐，学生时代曾模仿各地民歌风格写了不少歌曲。后入中央音乐学院附中，1964年毕业于天津音乐学院作曲系。在他的作品中，最突出的是他的歌曲创作，流传最广的有《打起手鼓唱起歌》《周总理，您在哪里》《祝酒歌》《洁白的羽毛寄深情》《吐鲁番的葡萄熟了》等。在1980年中央电视台和《歌曲》编辑部举办的“听众喜爱的广播歌曲”评选活动中，他有三首作品获奖。其他如声乐套曲《革命烈士诗抄》、小提琴独奏曲《瑞丽江边》、电影《幽灵》的配乐等也有一定影响。除此以外，还创作了根据鲁迅同名小说改编的歌剧《伤逝》的音乐。 </vt:lpstr>
      <vt:lpstr>7.1.21王酩        王酩（1934—1997），上海人。当过小学教员，后在上海音乐学院作曲系学习，毕业后任中央乐团专业作曲。学生时期创作了钢琴独奏《垦荒组曲》和管弦乐组曲《秦娘美》。20世纪70年代起，为《海霞》《黑三角》《小花》《樱》《第二次握手》《瞧这家子》《他们在相爱》《西西里柠檬》等数十部电影、电视剧、广播剧作曲。其中《小花》获1980年第三届电影百花奖中的最佳电影音乐奖。《边疆的泉水清又纯》《妹妹找哥泪花流》《绒花》《青春啊青春》等四首电影电视插曲，于1980年被电台听众评为优秀歌曲。主要作品还有管弦乐组曲《海霞》、交响诗《忆先烈》、长笛协奏曲《海之歌》、清唱剧《尹灵芝》等。其声乐作品力求口语化，使词意在旋律的发展中得到清晰的体现，婉转处寄予纯真的深情，具有独特的风格。 </vt:lpstr>
      <vt:lpstr>7.2 优秀曲目选 7.2.1古琴曲《流水》      《流水》是一首优秀的古琴曲。相传唐代以前《高山》和《流水》是一首曲子，以后才演变成两首独立的乐曲，现存曲谱初见于明代朱权编纂的《神奇秘谱》(1425年)，后经历代琴人不断加工、琢磨，遂成为一首意境生动、广为流传的中国古代名曲。        古琴曲《流水》由九段构成，大体依“起、承、转、合”的构思来安排。通过大量地运用“滚、拂、绰、注”等技法，形象地描绘出淙淙小溪汇成浩荡江河，继而汇成汹涌澎湃、气势磅礴的汪洋大海的自然界壮丽景象，意境深邃。        第二、三两段是同一旋律略带变化的重复，演奏时通过古琴特有的泛音奏法，使音乐显得格外清新、活泼，表现出了晶莹、透彻、空谷滴泉、响彻空山的绝妙效果。 </vt:lpstr>
      <vt:lpstr>7.2.2古琴曲《梅花三弄》          《梅花三弄》也是一首流传久远的优秀古琴曲，现存曲谱见于明代的《神奇秘谱》。据《神奇秘谱》的“解题”中记载，这首乐曲是根据桓伊所吹的三支笛曲改编而成的。在历史上此曲还有《梅花引》《玉妃引》等名称。古今中外，不知多少文人墨客都对梅花的高贵品格所感动，写出了无数的有关梅花的作品。《梅花三弄》就是表现具有傲骨气质的梅花的佳作之一。《神奇秘谱》附有各段的小标题，提示了这首琴曲所表现的意境：（1）溪山夜月；（2）一弄叫月，声入太霞；（3）二弄穿云，声入云中；（4）青鸟啼魂；（5）三弄横江，隔江长叹声；（6）玉箫声；（7）凌云戛玉；（8）铁笛声；（9）风荡梅花；（10）欲罢不能。 </vt:lpstr>
      <vt:lpstr>7.2.3琵琶曲《十面埋伏》       《十面埋伏》又叫《淮阴平楚》，它是以历史上的楚汉战争为其音乐内容的。全曲共有13小段。曲中各段标题概括了战争全过程：（1）列营；（2）吹打；（3）点将；（4）排队；（5）走队；（6）埋伏；（7）鸡鸣山小战；（8）九里山大战；（9）项王败阵；（10）乌江自刎；（11）众军奏凯；（12）诸将争功；（13）得胜回营。        乐曲以写实性手法，运用各种有特点的音乐材料，向人们展示了壮观激烈史诗般的战争场面。从乐曲的小标题上可以看出，乐曲的前五段是楚汉相争大战之前的紧张而有序的备战过程。战争的序幕是由古战场最具代表特征的音响——鼓声揭开的。通过战争中的军鼓、马蹄声等典型音响及其音乐展开中节奏的疏密交错、音区对比、调式游移变化的特殊色彩，造成了强烈的戏剧性效果。琵琶演奏中接连不断的各种指法变换，造成了古代军队中吹打乐的丰富鸣响，动人心魄的鼓声、振奋斗志的吹打声以及肃穆庄重的战前气氛的渲染，表现了汉军战士勇武矫健的雄姿和战无不胜的信心。 </vt:lpstr>
      <vt:lpstr>7.2.4筝曲《渔舟唱晚》        筝曲《渔舟唱晚》取自唐代王勃《滕王阁序》中的“渔舟唱晚，响穷彭蠡之滨”的词句。乐曲描写了夕阳西下，渔人载歌而归的喜悦情景。曲中运用了丰富而有特点的音乐表现手法，这是一首极富意境的器乐独奏曲。        乐曲开始是抒情欢快的旋律，起伏婉转富有韵味：        这是一个由上下两个乐句组成的乐段，乐句之间相互呼应，既有对比又融为一体。旋律中有宽舒悠扬的一面，表现了夕阳西下渔舟晚归时静谧的自然环境；又有动荡、紧凑的一面，蕴藏着一种内在的律动感，好像渔舟的到来打破了港湾的沉静与盼归人们的心理情绪。然后，这两个乐句的材料又经过变化重复以及旋律的八度跳进，节奏不时地舒展与收缩，更加深了这一层的感受。 </vt:lpstr>
      <vt:lpstr>7.2.5二胡曲《二泉映月》       《二泉映月》是我国民间音乐家华彦钧（阿炳）以其饱经风霜、历尽艰辛的人生经历而作的一首二胡独奏曲。其旋律委婉流畅，意境深邃，含蓄凄凉，表达了刚直顽强的盲艺人倾诉不尽的心酸和不幸，以及作者坚韧、刚毅、倔强、不屈的性格。曲名《二泉映月》虽系阿炳自己脱口而出所取，但实际上与乐曲的内涵关系不大。欣赏时也可以联想阿炳生活环境中的无锡惠山“天下第二泉”泉清月冷的意境。        全曲共有六段，用同一个音乐材料通过五次变奏，使其主要的音乐情感内容得到充分的抒发和表达。乐曲的开始，是一个短小的引子，表现了作者对人生的慨叹，同时也奠定了全曲音乐的情绪基调。它就像一声蕴含着很深很久的愁苦忧郁之情的长叹，在听者心中留下了一道抹不掉的印象。引子之后是有三个乐句组成的音乐主题A：   </vt:lpstr>
      <vt:lpstr>7.2.6广东音乐《雨打芭蕉》       《雨打芭蕉》一曲取材于“八板”的变体，是广东音乐早期优秀曲目之一。乐曲描绘的是初夏之际，雨水打在芭蕉叶上而发出的淅沥之声，表现出一派南国风土特有的情趣。        乐曲开始段由三个乐句组成，它采用的是民族音乐旋律发展中颇具特点的“合尾”“合头”的手法。一开始，就以流畅、明快而富有地方特色的旋律音调，表达了一种喜悦的心情。 之后是由高胡奏出的带有顿音效果的旋律，表现出了花草树木在雨中动人的姿态。顿挫而不规则的简短乐句，描写了雨滴敲打芭蕉的淅沥之声。旋律似稀雨初下，疏散的雨点打在芭蕉叶上的清亮声，犹如芭蕉在雨中婆娑摇动的姿态。         在描写雨声的短碎乐句之后，旋律发展得更为热烈愉快，一连串的顿音与忽快忽慢的节奏，使音乐气氛变得活跃，表现出人们在旱热逢雨时的欢乐心情。         不久雨点又渐稀疏，甘霖普降之后，雨过天晴，大地一片清新。全曲是以渐弱、渐慢的旋律来结束的，让人沉浸在愉悦的场景之中。 </vt:lpstr>
      <vt:lpstr>7.2.7钢琴独奏曲《牧童短笛》       《牧童短笛》，贺绿汀作曲，创作于1934年。这首具有中国民族风格的钢琴小品，以它优美动听的曲调和钢琴写作手法，描绘了天真的牧童，骑在牛背上吹着他心爱的短笛在田野里漫游的情景。        全曲共分三段。第一段通过复调手法，表现了风光秀丽的山间田野及牧童在牛背上悠然自得地吹着竹笛的情景，音乐恬静而优美，对位的旋律和主旋律起着呼应和衬托的效果，犹如一副淡淡的水墨画。第一乐段结束在一个具有民族风格的明朗的和弦上。第二段转到属调，气氛变得活泼欢快起来，音乐变为和声音型伴奏的主调化写法，与优美淡雅的第一乐段形成鲜明对比。主旋律仍然像笛子吹奏，这里模仿了竹笛特有的颤音技法，明亮而高亢，伴奏跳跃欢欣。经过几次不同音区的变奏，最后渐渐安静下来。然后是变化的再现部分，用第一段主旋律加花变奏而成，情绪略有变化，最后速度缓解一下，仍然结束在一个明亮的和弦上。 </vt:lpstr>
      <vt:lpstr>7.2.8管弦乐曲《春节序曲》      《春节序曲》为李焕之作曲的《春节组曲》中的第一乐章，因这首《序曲》常常单独演奏，亦称《春节序曲》，作品完成于1956年。整个组曲从不同侧面展现了抗日战争后期，延安军民共同欢度春节的生动景象。《序曲》反映了延安时期军民在欢度春节、闹秧歌的红火热烈景象。        乐曲一开始是个欢快而热烈的引子，随后出现了第一主题，它运用了陕北风格的唢呐曲，以表现乡村春节时热烈欢庆的场面。        这支曲牌伴着闹秧歌的人们，欢快地跳起秧歌，既有唢呐高亢的吹奏，也有一唱众和的对歌。接下去是姑娘们扭秧歌的优美而富有乡土气息的舞姿，由柔和的大管乐器演奏出第二主题。        经过重复演奏上述主题后，音乐在欢乐的气氛中又推向一个小高潮。当这个小高潮结束时，经过转调，速度慢了下来，出现了整个音乐的中间部。这段悠扬的曲调，富有浓郁的泥土气息，它取材于陕北的秧歌调，优美恬静，具有田园风味。在木管颤音的衬托下，旋律由双簧管奏出，之后由大提琴演奏，充满了温暖和祥和的气氛。 </vt:lpstr>
      <vt:lpstr>7.2.9管弦乐曲《瑶族舞曲》       《瑶族舞曲》，由刘铁山、茅沅作曲，1956年完成。全曲表现了海南瑶族人民那种载歌载舞的欢庆场面。在缓缓的速度里，由低音弦乐演奏出了第一部分的第一主题，典雅而优美。然后由木管将这一主题重新演奏一遍，弦乐作拨弦伴奏，情绪较为热烈，第二次由弦乐组演奏，音量逐渐增大，为热烈场面的出现作了铺垫。 </vt:lpstr>
      <vt:lpstr>7.2.10小提琴协奏曲《梁山伯与祝英台》        小提琴协奏曲《梁山伯与祝英台》由何占豪、陈钢作曲，1959年完成于作者的学生时期。乐曲以我国人民家喻户晓的民间故事“梁山伯和祝英台”为题材，以南方较有影响的越剧的部分曲调为音乐素材，运用了交响音乐的发展手法。全曲选用“梁祝”故事中三个主要情节（相爱、抗婚、化蝶），作为整个音乐的三个部分，表现青年男女的忠贞爱情，以及对封建宗法礼教的控诉和反抗。        第一部分是奏鸣曲式的呈示部。乐曲开始，在轻柔的弦乐震音上，传来明亮而秀丽的笛声，接着双簧奏出了优美的旋律，呈现出一副风和日丽、春光明媚、鸟语花香的画面。在竖琴淡淡的音色伴奏下，独奏小提琴奏出了纯朴而优美的爱情主题。 </vt:lpstr>
      <vt:lpstr>7.2.11《教我如何不想他》      《教我如何不想他》是一首五四以来优秀的抒情歌曲，创作于1926年。由刘半农作词，著名语言学家、作曲家赵元任作曲。它表现了五四时期青年知识分子强烈要求挣脱封建礼教束缚、追求幸福、渴望自由、憧憬美好未来的感情。        歌曲共分四段，通过对春、夏、秋、冬四季的自然景色更迭的刻画，引起了对故土、对友人的深深的思念。各段音乐随着感情的变化而不尽相同。        第一段，和煦的春风轻拂发丝，似大地微微暖风向人们吹来，温暖、熨帖，旋律安静、悠远，像诗人那样热情、诚挚。 </vt:lpstr>
      <vt:lpstr>       第二段描写了清凉的夏夜。旋律柔美，有小小的波动好似海浪在轻轻拍打着堤岸。        第三段描写了落花、流水的晚秋景色，意境优美。旋律转至低音区，表现了对时光悄然逝去的诗人般的惆怅，寄寓了作者深深的依恋之情。第三段的第三句话，一反过去的写景手法，而采用了燕子呢喃的一种拟人化的手法，感情更显激动。         第四段则描绘了冷峻的寒冬，感情内在、压抑。旋律色彩更显暗淡，描绘了诗人在凄清的朔风中的焦灼不安。         这首歌的四段都以同一个乐句“教我如何不想他”作结束。这句是从京剧“西皮过门”脱胎演化而成的婉转动听的旋律，第四段的“想”字感情激越，直叩听众心扉，把深深的思恋之情，酣畅淋漓地抒发出来。 </vt:lpstr>
      <vt:lpstr>7.2.12《黄河大合唱》      《黄河大合唱》由光未然作词，冼星海作曲，初创于1939年3月的延安，1941年经作曲家再次加工整理而成。全曲包括序曲和八个乐章，以朗诵和乐队演奏为背景，将各乐章串联起来成为一个整体；而各个乐章也有相对独立性，在形象和内容上，相互之间具有鲜明的对比性。        序曲，用管弦乐队演奏，概括地对全曲进行了富有特点的描绘，感情变化丰富，乐队效果色彩浓厚。序曲基本上用三个音乐主题来发展。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2017-12-17T16:37:50Z</dcterms:created>
  <dcterms:modified xsi:type="dcterms:W3CDTF">2017-12-25T07:51:11Z</dcterms:modified>
</cp:coreProperties>
</file>