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2" r:id="rId2"/>
  </p:sldMasterIdLst>
  <p:notesMasterIdLst>
    <p:notesMasterId r:id="rId20"/>
  </p:notesMasterIdLst>
  <p:sldIdLst>
    <p:sldId id="256" r:id="rId3"/>
    <p:sldId id="509" r:id="rId4"/>
    <p:sldId id="257" r:id="rId5"/>
    <p:sldId id="492" r:id="rId6"/>
    <p:sldId id="258" r:id="rId7"/>
    <p:sldId id="259" r:id="rId8"/>
    <p:sldId id="511" r:id="rId9"/>
    <p:sldId id="260" r:id="rId10"/>
    <p:sldId id="261" r:id="rId11"/>
    <p:sldId id="262" r:id="rId12"/>
    <p:sldId id="512" r:id="rId13"/>
    <p:sldId id="263" r:id="rId14"/>
    <p:sldId id="264" r:id="rId15"/>
    <p:sldId id="265" r:id="rId16"/>
    <p:sldId id="266" r:id="rId17"/>
    <p:sldId id="267" r:id="rId18"/>
    <p:sldId id="526"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7676"/>
    <a:srgbClr val="85AD9E"/>
    <a:srgbClr val="7C7C7C"/>
    <a:srgbClr val="091C2D"/>
    <a:srgbClr val="000000"/>
    <a:srgbClr val="525252"/>
    <a:srgbClr val="EF8A46"/>
    <a:srgbClr val="FFD966"/>
    <a:srgbClr val="1F4E7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77" autoAdjust="0"/>
    <p:restoredTop sz="86355" autoAdjust="0"/>
  </p:normalViewPr>
  <p:slideViewPr>
    <p:cSldViewPr snapToGrid="0">
      <p:cViewPr>
        <p:scale>
          <a:sx n="70" d="100"/>
          <a:sy n="70" d="100"/>
        </p:scale>
        <p:origin x="-750" y="-516"/>
      </p:cViewPr>
      <p:guideLst>
        <p:guide orient="horz" pos="2160"/>
        <p:guide pos="3840"/>
      </p:guideLst>
    </p:cSldViewPr>
  </p:slideViewPr>
  <p:outlineViewPr>
    <p:cViewPr>
      <p:scale>
        <a:sx n="33" d="100"/>
        <a:sy n="33" d="100"/>
      </p:scale>
      <p:origin x="0" y="-38565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 Id="rId25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BD956A-98BF-4FEE-A1C1-337C6ACD33C5}" type="datetimeFigureOut">
              <a:rPr lang="zh-CN" altLang="en-US" smtClean="0"/>
              <a:t>2017/12/25/Monday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19618C-B618-4772-B33A-743B2F4421D8}" type="slidenum">
              <a:rPr lang="zh-CN" altLang="en-US" smtClean="0"/>
              <a:t>‹#›</a:t>
            </a:fld>
            <a:endParaRPr lang="zh-CN" altLang="en-US"/>
          </a:p>
        </p:txBody>
      </p:sp>
    </p:spTree>
    <p:extLst>
      <p:ext uri="{BB962C8B-B14F-4D97-AF65-F5344CB8AC3E}">
        <p14:creationId xmlns:p14="http://schemas.microsoft.com/office/powerpoint/2010/main" val="2238738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BC51006-F279-42FA-83C3-A3C987F4DD0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8A27680F-34E2-408F-8245-3265D40CD0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2D5533E-0613-4139-8DF4-F99D3BDE9CDD}"/>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5049D22A-E0DE-425E-8E49-16FAD31CAE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FF01591-3819-4457-8110-9DB6D2B97CF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728494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9E952E-F945-47D1-92B3-ABEA13AA160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2D997A8-EA36-4CB5-89AB-3F8DE697474B}"/>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69884791-57E8-4E2A-ABEB-4927B875F0E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115610D-728D-4A11-8B6D-E1B1D159332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8301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2CE43BB-4C24-47D6-825D-B411C8CD34C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3" name="页脚占位符 2">
            <a:extLst>
              <a:ext uri="{FF2B5EF4-FFF2-40B4-BE49-F238E27FC236}">
                <a16:creationId xmlns:a16="http://schemas.microsoft.com/office/drawing/2014/main" xmlns="" id="{17DB8DF3-56CA-4DF8-BDEC-426133C70A5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4610F62F-A86B-4626-BB6A-0D94E68E139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17644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84E5AC-EB56-41E0-986A-563256EAFA0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9F24209-5D98-44E7-B236-D29A14FDAB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BD55CD80-BD9A-4206-8141-FF7CC08811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4F44CBA1-19F6-4993-AE7B-FE0395242E8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6B7F3108-6E2F-496B-A449-6E02FC62CC2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3054DCE-D194-4007-8F2E-55550DBE3AAE}"/>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697573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1A075C-979D-48DA-A587-D01934F615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9F757AB-4A0C-470E-A4A5-318F9E3C18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0DD23EC2-CFE6-4AD7-A61B-A7174A3C9F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78942B1-0CFC-47EA-9944-2FEA138F81C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3C894F9F-F83B-4CB6-BEC3-D4CE3D774C4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F961197-7633-4565-86B1-93F940F13746}"/>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1573811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C294D07-B22A-4B93-B047-93658A47D30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5DF37BC-151E-4C3A-8EF2-738D27BE0FB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16FC28B-A242-4104-9B82-AF2CE4BA662E}"/>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203FF905-E00D-4755-BDDA-F888E601F4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2EFCD80-7E07-4E59-BFBE-779A39840A02}"/>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97526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B54C9B9-87A8-4F2A-8084-C814180A960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69E5AF6-F424-414F-ADEC-9BA4A44BFCF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B69EB6F-8DAF-4A77-BA5C-E1A8BA6804B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DFD76A1F-783F-49B6-8DD7-753191B9E2D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DD965F4-F79E-405C-8BB7-706763C53E6F}"/>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75100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00336"/>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780720"/>
      </p:ext>
    </p:extLst>
  </p:cSld>
  <p:clrMapOvr>
    <a:masterClrMapping/>
  </p:clrMapOvr>
  <mc:AlternateContent xmlns:mc="http://schemas.openxmlformats.org/markup-compatibility/2006" xmlns:p14="http://schemas.microsoft.com/office/powerpoint/2010/main">
    <mc:Choice Requires="p14">
      <p:transition spd="slow" p14:dur="1400" advClick="0" advTm="5000">
        <p14:doors dir="vert"/>
      </p:transition>
    </mc:Choice>
    <mc:Fallback xmlns="">
      <p:transition spd="slow" advClick="0" advTm="5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过度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452471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A49D206-6DAE-489F-B45F-9933C106234A}"/>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8F881BC4-1447-44C2-8064-FC4F9588F89F}"/>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E24174E-9962-447F-ADE8-38146A9C8F39}"/>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1989AD3F-8E1F-4B6D-8576-EC79AFEE392E}"/>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58EB39C-D299-43CC-A541-E2B8CA173F1F}"/>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4176A106-9CAD-4B40-A5BF-EF470C3B84B2}"/>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13576863"/>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7" name="图片 6">
            <a:extLst>
              <a:ext uri="{FF2B5EF4-FFF2-40B4-BE49-F238E27FC236}">
                <a16:creationId xmlns:a16="http://schemas.microsoft.com/office/drawing/2014/main" xmlns="" id="{4DC92736-6B14-4726-8133-495BA4815B3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0020300" y="5143500"/>
            <a:ext cx="1841500" cy="1841500"/>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8" name="矩形 7">
            <a:extLst>
              <a:ext uri="{FF2B5EF4-FFF2-40B4-BE49-F238E27FC236}">
                <a16:creationId xmlns:a16="http://schemas.microsoft.com/office/drawing/2014/main" xmlns="" id="{AA989DAC-010F-477F-AB3B-C7075768F350}"/>
              </a:ext>
            </a:extLst>
          </p:cNvPr>
          <p:cNvSpPr/>
          <p:nvPr userDrawn="1"/>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583769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E0992BC-1503-4C9A-9786-4487F85D740D}"/>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1AC0F993-1F34-4F03-902E-A3341462E23C}"/>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6FAFE8D-FD5F-4EB8-9896-3D3EF81D7323}"/>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F08B8207-6CAC-4C22-AEEC-57BA2E304FA0}"/>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742E006A-EBA9-45DB-AC64-97547ACDDF88}"/>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1AF5C9DF-988B-47F4-B3E0-47D39DF4404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03191847"/>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7B4CC05-A989-4651-821A-D085AFF9943E}"/>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DC234695-F560-45FB-9C2D-25FF7FADA823}"/>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FB560227-0E67-411A-90D8-067C9C88276F}"/>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D3B4D762-0FF2-45E0-AF18-1F0A5337779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CD0F275A-E7AF-42EA-AA07-203771955DFA}"/>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75176C35-EEA4-4BC8-9B7F-8049C9B13769}"/>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22943055"/>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内页-1">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5F058EF-5159-4216-AB49-C0CDCC19E529}"/>
              </a:ext>
            </a:extLst>
          </p:cNvPr>
          <p:cNvSpPr/>
          <p:nvPr userDrawn="1"/>
        </p:nvSpPr>
        <p:spPr>
          <a:xfrm>
            <a:off x="3296910" y="162225"/>
            <a:ext cx="8893755"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3" name="矩形 2">
            <a:extLst>
              <a:ext uri="{FF2B5EF4-FFF2-40B4-BE49-F238E27FC236}">
                <a16:creationId xmlns:a16="http://schemas.microsoft.com/office/drawing/2014/main" xmlns="" id="{3FA1FB5A-EB29-4645-9564-31D717D362BB}"/>
              </a:ext>
            </a:extLst>
          </p:cNvPr>
          <p:cNvSpPr/>
          <p:nvPr userDrawn="1"/>
        </p:nvSpPr>
        <p:spPr>
          <a:xfrm>
            <a:off x="1340" y="162225"/>
            <a:ext cx="240922"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4" name="矩形 3">
            <a:extLst>
              <a:ext uri="{FF2B5EF4-FFF2-40B4-BE49-F238E27FC236}">
                <a16:creationId xmlns:a16="http://schemas.microsoft.com/office/drawing/2014/main" xmlns="" id="{6F4AE760-63F5-4D11-AE9B-568E8A362AD4}"/>
              </a:ext>
            </a:extLst>
          </p:cNvPr>
          <p:cNvSpPr/>
          <p:nvPr userDrawn="1"/>
        </p:nvSpPr>
        <p:spPr>
          <a:xfrm>
            <a:off x="273997" y="162225"/>
            <a:ext cx="64153" cy="566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sym typeface="Arial" panose="020B0604020202020204" pitchFamily="34" charset="0"/>
            </a:endParaRPr>
          </a:p>
        </p:txBody>
      </p:sp>
      <p:sp>
        <p:nvSpPr>
          <p:cNvPr id="5" name="文本框 4">
            <a:extLst>
              <a:ext uri="{FF2B5EF4-FFF2-40B4-BE49-F238E27FC236}">
                <a16:creationId xmlns:a16="http://schemas.microsoft.com/office/drawing/2014/main" xmlns="" id="{844D1579-A135-4330-A60A-BA51958C360B}"/>
              </a:ext>
            </a:extLst>
          </p:cNvPr>
          <p:cNvSpPr txBox="1"/>
          <p:nvPr userDrawn="1"/>
        </p:nvSpPr>
        <p:spPr>
          <a:xfrm>
            <a:off x="466725" y="182780"/>
            <a:ext cx="2734297" cy="461665"/>
          </a:xfrm>
          <a:prstGeom prst="rect">
            <a:avLst/>
          </a:prstGeom>
          <a:noFill/>
        </p:spPr>
        <p:txBody>
          <a:bodyPr wrap="square" rtlCol="0">
            <a:spAutoFit/>
          </a:bodyPr>
          <a:lstStyle/>
          <a:p>
            <a:pPr lvl="0" algn="ctr">
              <a:defRPr/>
            </a:pPr>
            <a:r>
              <a:rPr lang="zh-CN" altLang="en-US" sz="2400" b="1"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请输入您的标题</a:t>
            </a:r>
          </a:p>
        </p:txBody>
      </p:sp>
      <p:sp>
        <p:nvSpPr>
          <p:cNvPr id="6" name="Content Placeholder 2">
            <a:extLst>
              <a:ext uri="{FF2B5EF4-FFF2-40B4-BE49-F238E27FC236}">
                <a16:creationId xmlns:a16="http://schemas.microsoft.com/office/drawing/2014/main" xmlns="" id="{A8281741-2D6A-443A-A8BD-DE7FF9831FA2}"/>
              </a:ext>
            </a:extLst>
          </p:cNvPr>
          <p:cNvSpPr txBox="1">
            <a:spLocks/>
          </p:cNvSpPr>
          <p:nvPr userDrawn="1"/>
        </p:nvSpPr>
        <p:spPr>
          <a:xfrm>
            <a:off x="10055689" y="182780"/>
            <a:ext cx="1807531" cy="52475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ctr" defTabSz="457200" rtl="0" eaLnBrk="1" fontAlgn="auto" latinLnBrk="0" hangingPunct="1">
              <a:lnSpc>
                <a:spcPct val="100000"/>
              </a:lnSpc>
              <a:spcBef>
                <a:spcPct val="20000"/>
              </a:spcBef>
              <a:spcAft>
                <a:spcPts val="600"/>
              </a:spcAft>
              <a:buClr>
                <a:srgbClr val="C00000">
                  <a:lumMod val="75000"/>
                </a:srgbClr>
              </a:buClr>
              <a:buSzPct val="145000"/>
              <a:buFont typeface="Arial"/>
              <a:buNone/>
              <a:tabLst/>
              <a:defRPr/>
            </a:pPr>
            <a:r>
              <a:rPr kumimoji="0" lang="en-US" altLang="zh-CN"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LOGO</a:t>
            </a:r>
            <a:endParaRPr kumimoji="0" lang="en-US" sz="341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文本框 6">
            <a:extLst>
              <a:ext uri="{FF2B5EF4-FFF2-40B4-BE49-F238E27FC236}">
                <a16:creationId xmlns:a16="http://schemas.microsoft.com/office/drawing/2014/main" xmlns="" id="{B3A1DD1E-5C49-4D92-A433-CD77EE62DA81}"/>
              </a:ext>
            </a:extLst>
          </p:cNvPr>
          <p:cNvSpPr txBox="1"/>
          <p:nvPr userDrawn="1"/>
        </p:nvSpPr>
        <p:spPr>
          <a:xfrm>
            <a:off x="466725" y="544641"/>
            <a:ext cx="2702561" cy="325795"/>
          </a:xfrm>
          <a:prstGeom prst="rect">
            <a:avLst/>
          </a:prstGeom>
          <a:noFill/>
        </p:spPr>
        <p:txBody>
          <a:bodyPr wrap="square" rtlCol="0">
            <a:spAutoFit/>
          </a:bodyPr>
          <a:lstStyle/>
          <a:p>
            <a:pPr lvl="0" algn="dist">
              <a:defRPr/>
            </a:pPr>
            <a:r>
              <a:rPr lang="en-US" altLang="zh-CN" sz="1517"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Click Here To Add Title</a:t>
            </a:r>
            <a:endParaRPr kumimoji="0" lang="en-US" altLang="zh-CN" sz="1517"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03670115"/>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28096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版权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355916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3EA34FAE-9AF9-4A5E-A4DA-E3FA081AC0E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20405313">
            <a:off x="1028787" y="887999"/>
            <a:ext cx="4644600" cy="6531150"/>
          </a:xfrm>
          <a:prstGeom prst="rect">
            <a:avLst/>
          </a:prstGeom>
        </p:spPr>
      </p:pic>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a:xfrm>
            <a:off x="838200" y="675860"/>
            <a:ext cx="10515600" cy="5393635"/>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pic>
        <p:nvPicPr>
          <p:cNvPr id="9" name="图片 8">
            <a:extLst>
              <a:ext uri="{FF2B5EF4-FFF2-40B4-BE49-F238E27FC236}">
                <a16:creationId xmlns:a16="http://schemas.microsoft.com/office/drawing/2014/main" xmlns="" id="{A81182D4-37DB-4548-A579-E8B47FF1B02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969823" y="1385237"/>
            <a:ext cx="508790" cy="857751"/>
          </a:xfrm>
          <a:prstGeom prst="rect">
            <a:avLst/>
          </a:prstGeom>
        </p:spPr>
      </p:pic>
      <p:pic>
        <p:nvPicPr>
          <p:cNvPr id="10" name="图片 9">
            <a:extLst>
              <a:ext uri="{FF2B5EF4-FFF2-40B4-BE49-F238E27FC236}">
                <a16:creationId xmlns:a16="http://schemas.microsoft.com/office/drawing/2014/main" xmlns="" id="{411C25AB-6E1C-4226-8910-887A44FA37A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354676" y="769015"/>
            <a:ext cx="343144" cy="578494"/>
          </a:xfrm>
          <a:prstGeom prst="rect">
            <a:avLst/>
          </a:prstGeom>
        </p:spPr>
      </p:pic>
    </p:spTree>
    <p:extLst>
      <p:ext uri="{BB962C8B-B14F-4D97-AF65-F5344CB8AC3E}">
        <p14:creationId xmlns:p14="http://schemas.microsoft.com/office/powerpoint/2010/main" val="976847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AAAD62-15A3-4E0E-B206-2FB2FAF731C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AFB66ED-4111-416F-BEB3-78110C429E0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1227B8B2-07D8-4257-8093-DA447B28EAF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7E2E47A-03A1-4F98-96E4-24D9E7C9AF3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288222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433930-160B-4F7D-ACB6-A2E0B9BCDF0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EC509AB-1C8B-4D2E-A8E0-BC8F9ED4F1D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1C6B722-7570-4278-AEB3-6A78D3370F86}"/>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B5DB65-6E6A-4437-9192-6134FD4553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BB69F9-0999-4853-8DA1-58938849595A}"/>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505566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3EB32C-88BD-437F-A9E0-ACC01D378AF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4D88C280-C4FD-451E-8F7E-64D39F99B9EF}"/>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4" name="页脚占位符 3">
            <a:extLst>
              <a:ext uri="{FF2B5EF4-FFF2-40B4-BE49-F238E27FC236}">
                <a16:creationId xmlns:a16="http://schemas.microsoft.com/office/drawing/2014/main" xmlns="" id="{5A4CE896-1AAC-4209-AF29-EC99BF7D869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3F5F942B-6B99-43B9-8098-DABFD412BFB1}"/>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392314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7623B4-D5E5-4098-A151-2DEBEDC67F4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C1050CE-1B4E-4176-B741-36C1C6C30F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C300CA5-5C8A-4063-BC32-697E007B6BEC}"/>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8313C714-6EA5-447A-B6CB-305364AD19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86BDD1A-69D5-4A91-8A9F-A8B6E783C3F3}"/>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7658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FB202A-D4C6-4D6F-A520-703C2580284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1CD1FC8-E4C6-465B-A6CA-67ABAE0BACCD}"/>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1E820BE-7686-4183-91E9-74F3372D97F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A1645836-24E5-491F-A236-E3468E3D1ADA}"/>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6" name="页脚占位符 5">
            <a:extLst>
              <a:ext uri="{FF2B5EF4-FFF2-40B4-BE49-F238E27FC236}">
                <a16:creationId xmlns:a16="http://schemas.microsoft.com/office/drawing/2014/main" xmlns="" id="{D8B87F52-5A55-4E21-A361-B786906A1E7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D5F389F-DC1D-4780-9215-7B807A268450}"/>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516384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BA31763-8E8D-410D-9DBA-7D9E592D501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5B87E3F-2AF1-4A85-BFE5-756EA59B53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B2C877B0-7AA4-4137-B24A-814DEA07BF1B}"/>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57A793EE-8376-467B-B397-0BD6A4FAA8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D426C7C2-D1F7-4CF8-8A0C-6D5522E756E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59E21173-885F-44A2-9CEE-E29974757FE5}"/>
              </a:ext>
            </a:extLst>
          </p:cNvPr>
          <p:cNvSpPr>
            <a:spLocks noGrp="1"/>
          </p:cNvSpPr>
          <p:nvPr>
            <p:ph type="dt" sz="half" idx="10"/>
          </p:nvPr>
        </p:nvSpPr>
        <p:spPr/>
        <p:txBody>
          <a:bodyPr/>
          <a:lstStyle/>
          <a:p>
            <a:fld id="{18FCEA94-1334-490C-AA6B-F2215E69526A}" type="datetimeFigureOut">
              <a:rPr lang="zh-CN" altLang="en-US" smtClean="0"/>
              <a:t>2017/12/25/Monday</a:t>
            </a:fld>
            <a:endParaRPr lang="zh-CN" altLang="en-US"/>
          </a:p>
        </p:txBody>
      </p:sp>
      <p:sp>
        <p:nvSpPr>
          <p:cNvPr id="8" name="页脚占位符 7">
            <a:extLst>
              <a:ext uri="{FF2B5EF4-FFF2-40B4-BE49-F238E27FC236}">
                <a16:creationId xmlns:a16="http://schemas.microsoft.com/office/drawing/2014/main" xmlns="" id="{799AF92A-D6EF-4BF9-BA90-46CCA4402F9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8EAEBF19-34EB-4C9C-BEF1-1CE07E12309B}"/>
              </a:ext>
            </a:extLst>
          </p:cNvPr>
          <p:cNvSpPr>
            <a:spLocks noGrp="1"/>
          </p:cNvSpPr>
          <p:nvPr>
            <p:ph type="sldNum" sz="quarter" idx="12"/>
          </p:nvPr>
        </p:nvSpPr>
        <p:spPr/>
        <p:txBody>
          <a:body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3450408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2D0F46F-B5FB-4462-814D-8B03B7EC62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B5B4495-A7D9-455F-8D8E-4F8B044D9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23C3A86-A1F2-4B46-8370-2436864042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FCEA94-1334-490C-AA6B-F2215E69526A}"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79A3AC7C-BA04-44B3-9C00-5E6E8ED434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E7747708-7D8D-462E-9D83-5B08EF22C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92D378-9289-4074-8037-A466F1105C1C}" type="slidenum">
              <a:rPr lang="zh-CN" altLang="en-US" smtClean="0"/>
              <a:t>‹#›</a:t>
            </a:fld>
            <a:endParaRPr lang="zh-CN" altLang="en-US"/>
          </a:p>
        </p:txBody>
      </p:sp>
    </p:spTree>
    <p:extLst>
      <p:ext uri="{BB962C8B-B14F-4D97-AF65-F5344CB8AC3E}">
        <p14:creationId xmlns:p14="http://schemas.microsoft.com/office/powerpoint/2010/main" val="2154458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4" r:id="rId3"/>
    <p:sldLayoutId id="2147483673" r:id="rId4"/>
    <p:sldLayoutId id="2147483660" r:id="rId5"/>
    <p:sldLayoutId id="214748367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16906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mc:AlternateContent xmlns:mc="http://schemas.openxmlformats.org/markup-compatibility/2006" xmlns:p14="http://schemas.microsoft.com/office/powerpoint/2010/main">
    <mc:Choice Requires="p14">
      <p:transition p14:dur="10" advClick="0" advTm="5000"/>
    </mc:Choice>
    <mc:Fallback xmlns="">
      <p:transition advClick="0" advTm="5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1.xml"/><Relationship Id="rId5" Type="http://schemas.openxmlformats.org/officeDocument/2006/relationships/slide" Target="slide17.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4536D16-DD49-4F9F-9629-A5CC4E0676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985" y="4582004"/>
            <a:ext cx="5833766" cy="1987530"/>
          </a:xfrm>
          <a:prstGeom prst="rect">
            <a:avLst/>
          </a:prstGeom>
        </p:spPr>
      </p:pic>
      <p:pic>
        <p:nvPicPr>
          <p:cNvPr id="6" name="图片 5">
            <a:extLst>
              <a:ext uri="{FF2B5EF4-FFF2-40B4-BE49-F238E27FC236}">
                <a16:creationId xmlns:a16="http://schemas.microsoft.com/office/drawing/2014/main" xmlns="" id="{78533DD6-4E1C-475C-B003-958A6E69189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78910" y="1135750"/>
            <a:ext cx="5578495" cy="5578495"/>
          </a:xfrm>
          <a:custGeom>
            <a:avLst/>
            <a:gdLst>
              <a:gd name="connsiteX0" fmla="*/ 0 w 4791095"/>
              <a:gd name="connsiteY0" fmla="*/ 0 h 4791095"/>
              <a:gd name="connsiteX1" fmla="*/ 4791095 w 4791095"/>
              <a:gd name="connsiteY1" fmla="*/ 0 h 4791095"/>
              <a:gd name="connsiteX2" fmla="*/ 4791095 w 4791095"/>
              <a:gd name="connsiteY2" fmla="*/ 4791095 h 4791095"/>
              <a:gd name="connsiteX3" fmla="*/ 0 w 4791095"/>
              <a:gd name="connsiteY3" fmla="*/ 4791095 h 4791095"/>
              <a:gd name="connsiteX4" fmla="*/ 0 w 4791095"/>
              <a:gd name="connsiteY4" fmla="*/ 3816562 h 4791095"/>
              <a:gd name="connsiteX5" fmla="*/ 96124 w 4791095"/>
              <a:gd name="connsiteY5" fmla="*/ 4156892 h 4791095"/>
              <a:gd name="connsiteX6" fmla="*/ 118984 w 4791095"/>
              <a:gd name="connsiteY6" fmla="*/ 4194992 h 4791095"/>
              <a:gd name="connsiteX7" fmla="*/ 172324 w 4791095"/>
              <a:gd name="connsiteY7" fmla="*/ 4255952 h 4791095"/>
              <a:gd name="connsiteX8" fmla="*/ 233284 w 4791095"/>
              <a:gd name="connsiteY8" fmla="*/ 4309292 h 4791095"/>
              <a:gd name="connsiteX9" fmla="*/ 332344 w 4791095"/>
              <a:gd name="connsiteY9" fmla="*/ 4362632 h 4791095"/>
              <a:gd name="connsiteX10" fmla="*/ 1155304 w 4791095"/>
              <a:gd name="connsiteY10" fmla="*/ 4423592 h 4791095"/>
              <a:gd name="connsiteX11" fmla="*/ 1261984 w 4791095"/>
              <a:gd name="connsiteY11" fmla="*/ 4408352 h 4791095"/>
              <a:gd name="connsiteX12" fmla="*/ 1322944 w 4791095"/>
              <a:gd name="connsiteY12" fmla="*/ 4393112 h 4791095"/>
              <a:gd name="connsiteX13" fmla="*/ 1345804 w 4791095"/>
              <a:gd name="connsiteY13" fmla="*/ 4385492 h 4791095"/>
              <a:gd name="connsiteX14" fmla="*/ 1406764 w 4791095"/>
              <a:gd name="connsiteY14" fmla="*/ 4332152 h 4791095"/>
              <a:gd name="connsiteX15" fmla="*/ 1551544 w 4791095"/>
              <a:gd name="connsiteY15" fmla="*/ 4164512 h 4791095"/>
              <a:gd name="connsiteX16" fmla="*/ 1559164 w 4791095"/>
              <a:gd name="connsiteY16" fmla="*/ 4065452 h 4791095"/>
              <a:gd name="connsiteX17" fmla="*/ 1528684 w 4791095"/>
              <a:gd name="connsiteY17" fmla="*/ 3745412 h 4791095"/>
              <a:gd name="connsiteX18" fmla="*/ 1505824 w 4791095"/>
              <a:gd name="connsiteY18" fmla="*/ 3379652 h 4791095"/>
              <a:gd name="connsiteX19" fmla="*/ 1460104 w 4791095"/>
              <a:gd name="connsiteY19" fmla="*/ 3265352 h 4791095"/>
              <a:gd name="connsiteX20" fmla="*/ 1284844 w 4791095"/>
              <a:gd name="connsiteY20" fmla="*/ 3143432 h 4791095"/>
              <a:gd name="connsiteX21" fmla="*/ 896224 w 4791095"/>
              <a:gd name="connsiteY21" fmla="*/ 2869112 h 4791095"/>
              <a:gd name="connsiteX22" fmla="*/ 751444 w 4791095"/>
              <a:gd name="connsiteY22" fmla="*/ 2823392 h 4791095"/>
              <a:gd name="connsiteX23" fmla="*/ 324724 w 4791095"/>
              <a:gd name="connsiteY23" fmla="*/ 2670992 h 4791095"/>
              <a:gd name="connsiteX24" fmla="*/ 187564 w 4791095"/>
              <a:gd name="connsiteY24" fmla="*/ 2663372 h 4791095"/>
              <a:gd name="connsiteX25" fmla="*/ 0 w 4791095"/>
              <a:gd name="connsiteY25" fmla="*/ 2802705 h 4791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91095" h="4791095">
                <a:moveTo>
                  <a:pt x="0" y="0"/>
                </a:moveTo>
                <a:lnTo>
                  <a:pt x="4791095" y="0"/>
                </a:lnTo>
                <a:lnTo>
                  <a:pt x="4791095" y="4791095"/>
                </a:lnTo>
                <a:lnTo>
                  <a:pt x="0" y="4791095"/>
                </a:lnTo>
                <a:lnTo>
                  <a:pt x="0" y="3816562"/>
                </a:lnTo>
                <a:lnTo>
                  <a:pt x="96124" y="4156892"/>
                </a:lnTo>
                <a:cubicBezTo>
                  <a:pt x="96124" y="4156892"/>
                  <a:pt x="109954" y="4183253"/>
                  <a:pt x="118984" y="4194992"/>
                </a:cubicBezTo>
                <a:cubicBezTo>
                  <a:pt x="135447" y="4216393"/>
                  <a:pt x="153232" y="4236860"/>
                  <a:pt x="172324" y="4255952"/>
                </a:cubicBezTo>
                <a:cubicBezTo>
                  <a:pt x="191416" y="4275044"/>
                  <a:pt x="211883" y="4292829"/>
                  <a:pt x="233284" y="4309292"/>
                </a:cubicBezTo>
                <a:cubicBezTo>
                  <a:pt x="254671" y="4325744"/>
                  <a:pt x="313656" y="4353288"/>
                  <a:pt x="332344" y="4362632"/>
                </a:cubicBezTo>
                <a:lnTo>
                  <a:pt x="1155304" y="4423592"/>
                </a:lnTo>
                <a:lnTo>
                  <a:pt x="1261984" y="4408352"/>
                </a:lnTo>
                <a:cubicBezTo>
                  <a:pt x="1282719" y="4405390"/>
                  <a:pt x="1302737" y="4398623"/>
                  <a:pt x="1322944" y="4393112"/>
                </a:cubicBezTo>
                <a:cubicBezTo>
                  <a:pt x="1330693" y="4390999"/>
                  <a:pt x="1339308" y="4390216"/>
                  <a:pt x="1345804" y="4385492"/>
                </a:cubicBezTo>
                <a:cubicBezTo>
                  <a:pt x="1367640" y="4369611"/>
                  <a:pt x="1386444" y="4349932"/>
                  <a:pt x="1406764" y="4332152"/>
                </a:cubicBezTo>
                <a:lnTo>
                  <a:pt x="1551544" y="4164512"/>
                </a:lnTo>
                <a:cubicBezTo>
                  <a:pt x="1551544" y="4116125"/>
                  <a:pt x="1550786" y="4149234"/>
                  <a:pt x="1559164" y="4065452"/>
                </a:cubicBezTo>
                <a:lnTo>
                  <a:pt x="1528684" y="3745412"/>
                </a:lnTo>
                <a:lnTo>
                  <a:pt x="1505824" y="3379652"/>
                </a:lnTo>
                <a:lnTo>
                  <a:pt x="1460104" y="3265352"/>
                </a:lnTo>
                <a:lnTo>
                  <a:pt x="1284844" y="3143432"/>
                </a:lnTo>
                <a:lnTo>
                  <a:pt x="896224" y="2869112"/>
                </a:lnTo>
                <a:lnTo>
                  <a:pt x="751444" y="2823392"/>
                </a:lnTo>
                <a:lnTo>
                  <a:pt x="324724" y="2670992"/>
                </a:lnTo>
                <a:cubicBezTo>
                  <a:pt x="263679" y="2670992"/>
                  <a:pt x="309467" y="2671499"/>
                  <a:pt x="187564" y="2663372"/>
                </a:cubicBezTo>
                <a:lnTo>
                  <a:pt x="0" y="2802705"/>
                </a:lnTo>
                <a:close/>
              </a:path>
            </a:pathLst>
          </a:custGeom>
        </p:spPr>
      </p:pic>
      <p:sp>
        <p:nvSpPr>
          <p:cNvPr id="2" name="文本框 1">
            <a:extLst>
              <a:ext uri="{FF2B5EF4-FFF2-40B4-BE49-F238E27FC236}">
                <a16:creationId xmlns:a16="http://schemas.microsoft.com/office/drawing/2014/main" xmlns="" id="{040C7DD6-3521-4A77-98B2-CFA40D882CD5}"/>
              </a:ext>
            </a:extLst>
          </p:cNvPr>
          <p:cNvSpPr txBox="1"/>
          <p:nvPr/>
        </p:nvSpPr>
        <p:spPr>
          <a:xfrm>
            <a:off x="4381500" y="2134133"/>
            <a:ext cx="7366119" cy="1323439"/>
          </a:xfrm>
          <a:prstGeom prst="rect">
            <a:avLst/>
          </a:prstGeom>
          <a:noFill/>
        </p:spPr>
        <p:txBody>
          <a:bodyPr wrap="none" rtlCol="0">
            <a:spAutoFit/>
          </a:bodyPr>
          <a:lstStyle/>
          <a:p>
            <a:r>
              <a:rPr lang="zh-CN" altLang="en-US" sz="8000" dirty="0">
                <a:latin typeface="华文行楷" panose="02010800040101010101" pitchFamily="2" charset="-122"/>
                <a:ea typeface="华文行楷" panose="02010800040101010101" pitchFamily="2" charset="-122"/>
              </a:rPr>
              <a:t>大学生音乐欣赏</a:t>
            </a:r>
          </a:p>
        </p:txBody>
      </p:sp>
    </p:spTree>
    <p:extLst>
      <p:ext uri="{BB962C8B-B14F-4D97-AF65-F5344CB8AC3E}">
        <p14:creationId xmlns:p14="http://schemas.microsoft.com/office/powerpoint/2010/main" val="2137378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C0D47E-5D66-449E-B532-7EF8C12EA7D3}"/>
              </a:ext>
            </a:extLst>
          </p:cNvPr>
          <p:cNvSpPr>
            <a:spLocks noGrp="1"/>
          </p:cNvSpPr>
          <p:nvPr>
            <p:ph type="title"/>
          </p:nvPr>
        </p:nvSpPr>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1.2.2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音乐的语义性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不善于表达文学意义和描写具体的事件，但这并不妨碍许多音乐用音乐特有的方式模糊地、粗线条地表示出情节、人物形象、历史事件等方面的信息，这就是音乐的语义性功能。无可否认，音乐所具有的教育功能、政治宣传的作用大多是通过语义性信息实现的。此时，音乐的题目、注解、歌词、介绍给人心理上先入为主的指引，音乐中人们比较熟识的曲调也会给人暧昧的提示。柴科夫斯基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序曲》是为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年被战火损毁的莫斯科大教堂的重建而写的，叙说了</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1812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年俄罗斯人民英勇抗击拿破仑侵略的胜利。除了题目给予人们的提示外，乐曲中采用了若干令人熟悉的旋律来塑造形象。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乐曲开始，由中提琴和大提琴六声部奏出的古老赞美诗《主啊，拯救你的子民》，象征着俄罗斯人民和平而安宁的生活：</a:t>
            </a:r>
          </a:p>
          <a:p>
            <a:endParaRPr lang="zh-CN" altLang="en-US" dirty="0"/>
          </a:p>
        </p:txBody>
      </p:sp>
    </p:spTree>
    <p:extLst>
      <p:ext uri="{BB962C8B-B14F-4D97-AF65-F5344CB8AC3E}">
        <p14:creationId xmlns:p14="http://schemas.microsoft.com/office/powerpoint/2010/main" val="3425848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43DEF43A-F862-4E1D-8964-1BDF32B104B1}"/>
              </a:ext>
            </a:extLst>
          </p:cNvPr>
          <p:cNvPicPr>
            <a:picLocks noChangeAspect="1"/>
          </p:cNvPicPr>
          <p:nvPr/>
        </p:nvPicPr>
        <p:blipFill>
          <a:blip r:embed="rId2"/>
          <a:stretch>
            <a:fillRect/>
          </a:stretch>
        </p:blipFill>
        <p:spPr>
          <a:xfrm>
            <a:off x="1503730" y="736991"/>
            <a:ext cx="8058150" cy="1457325"/>
          </a:xfrm>
          <a:prstGeom prst="rect">
            <a:avLst/>
          </a:prstGeom>
        </p:spPr>
      </p:pic>
      <p:sp>
        <p:nvSpPr>
          <p:cNvPr id="2" name="标题 1">
            <a:extLst>
              <a:ext uri="{FF2B5EF4-FFF2-40B4-BE49-F238E27FC236}">
                <a16:creationId xmlns:a16="http://schemas.microsoft.com/office/drawing/2014/main" xmlns="" id="{41623ACF-9CE5-4589-A686-3556EC1E399E}"/>
              </a:ext>
            </a:extLst>
          </p:cNvPr>
          <p:cNvSpPr>
            <a:spLocks noGrp="1"/>
          </p:cNvSpPr>
          <p:nvPr>
            <p:ph type="title"/>
          </p:nvPr>
        </p:nvSpPr>
        <p:spPr>
          <a:xfrm>
            <a:off x="2109960" y="2513586"/>
            <a:ext cx="7856354" cy="522825"/>
          </a:xfrm>
          <a:solidFill>
            <a:schemeClr val="accent1">
              <a:lumMod val="20000"/>
              <a:lumOff val="80000"/>
            </a:schemeClr>
          </a:solidFill>
        </p:spPr>
        <p:txBody>
          <a:bodyPr/>
          <a:lstStyle/>
          <a:p>
            <a:r>
              <a:rPr lang="zh-CN" altLang="en-US" dirty="0"/>
              <a:t>法国号演奏的</a:t>
            </a:r>
            <a:r>
              <a:rPr lang="en-US" altLang="zh-CN" dirty="0"/>
              <a:t>«</a:t>
            </a:r>
            <a:r>
              <a:rPr lang="zh-CN" altLang="en-US" dirty="0"/>
              <a:t>马赛曲</a:t>
            </a:r>
            <a:r>
              <a:rPr lang="en-US" altLang="zh-CN" dirty="0"/>
              <a:t>»</a:t>
            </a:r>
            <a:r>
              <a:rPr lang="zh-CN" altLang="en-US" dirty="0"/>
              <a:t>则作为拿破仑带领的法国军队的形象</a:t>
            </a:r>
            <a:r>
              <a:rPr lang="en-US" altLang="zh-CN" dirty="0"/>
              <a:t>: </a:t>
            </a:r>
            <a:endParaRPr lang="zh-CN" altLang="en-US" dirty="0"/>
          </a:p>
        </p:txBody>
      </p:sp>
      <p:pic>
        <p:nvPicPr>
          <p:cNvPr id="4" name="图片 3">
            <a:extLst>
              <a:ext uri="{FF2B5EF4-FFF2-40B4-BE49-F238E27FC236}">
                <a16:creationId xmlns:a16="http://schemas.microsoft.com/office/drawing/2014/main" xmlns="" id="{D9E8ABF9-8559-4D6C-A524-D4C1BC9E1B40}"/>
              </a:ext>
            </a:extLst>
          </p:cNvPr>
          <p:cNvPicPr>
            <a:picLocks noChangeAspect="1"/>
          </p:cNvPicPr>
          <p:nvPr/>
        </p:nvPicPr>
        <p:blipFill>
          <a:blip r:embed="rId3"/>
          <a:stretch>
            <a:fillRect/>
          </a:stretch>
        </p:blipFill>
        <p:spPr>
          <a:xfrm>
            <a:off x="2940119" y="3141226"/>
            <a:ext cx="8020050" cy="1133475"/>
          </a:xfrm>
          <a:prstGeom prst="rect">
            <a:avLst/>
          </a:prstGeom>
        </p:spPr>
      </p:pic>
      <p:sp>
        <p:nvSpPr>
          <p:cNvPr id="5" name="标题 1">
            <a:extLst>
              <a:ext uri="{FF2B5EF4-FFF2-40B4-BE49-F238E27FC236}">
                <a16:creationId xmlns:a16="http://schemas.microsoft.com/office/drawing/2014/main" xmlns="" id="{13933C2E-A1CF-4F64-A19B-22F3C4B45294}"/>
              </a:ext>
            </a:extLst>
          </p:cNvPr>
          <p:cNvSpPr txBox="1">
            <a:spLocks/>
          </p:cNvSpPr>
          <p:nvPr/>
        </p:nvSpPr>
        <p:spPr>
          <a:xfrm>
            <a:off x="3102574" y="4549645"/>
            <a:ext cx="8058150" cy="901000"/>
          </a:xfrm>
          <a:prstGeom prst="rect">
            <a:avLst/>
          </a:prstGeom>
          <a:solidFill>
            <a:schemeClr val="accent4">
              <a:lumMod val="40000"/>
              <a:lumOff val="60000"/>
            </a:schemeClr>
          </a:solidFill>
        </p:spPr>
        <p:txBody>
          <a:bodyPr vert="horz" lIns="91440" tIns="45720" rIns="91440" bIns="45720" rtlCol="0" anchor="t">
            <a:normAutofit/>
          </a:bodyPr>
          <a:lstStyle>
            <a:lvl1pPr algn="l" defTabSz="914400" rtl="0" eaLnBrk="1" latinLnBrk="0" hangingPunct="1">
              <a:lnSpc>
                <a:spcPct val="120000"/>
              </a:lnSpc>
              <a:spcBef>
                <a:spcPct val="0"/>
              </a:spcBef>
              <a:buNone/>
              <a:defRPr sz="20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a:t>乐曲结束时</a:t>
            </a:r>
            <a:r>
              <a:rPr lang="en-US" altLang="zh-CN" dirty="0"/>
              <a:t>,</a:t>
            </a:r>
            <a:r>
              <a:rPr lang="zh-CN" altLang="en-US" dirty="0"/>
              <a:t>原来用旧沙皇的国歌庆祝俄罗斯人民的胜利</a:t>
            </a:r>
            <a:r>
              <a:rPr lang="en-US" altLang="zh-CN" dirty="0"/>
              <a:t>,</a:t>
            </a:r>
            <a:r>
              <a:rPr lang="zh-CN" altLang="en-US" dirty="0"/>
              <a:t>后由格拉祖诺夫建议改用格 林卡歌剧</a:t>
            </a:r>
            <a:r>
              <a:rPr lang="en-US" altLang="zh-CN" dirty="0"/>
              <a:t>«</a:t>
            </a:r>
            <a:r>
              <a:rPr lang="zh-CN" altLang="en-US" dirty="0"/>
              <a:t>伊凡</a:t>
            </a:r>
            <a:r>
              <a:rPr lang="en-US" altLang="zh-CN" dirty="0"/>
              <a:t>·</a:t>
            </a:r>
            <a:r>
              <a:rPr lang="zh-CN" altLang="en-US" dirty="0"/>
              <a:t>苏萨宁</a:t>
            </a:r>
            <a:r>
              <a:rPr lang="en-US" altLang="zh-CN" dirty="0"/>
              <a:t>»</a:t>
            </a:r>
            <a:r>
              <a:rPr lang="zh-CN" altLang="en-US" dirty="0"/>
              <a:t>的终场合唱</a:t>
            </a:r>
            <a:r>
              <a:rPr lang="en-US" altLang="zh-CN" dirty="0"/>
              <a:t>«</a:t>
            </a:r>
            <a:r>
              <a:rPr lang="zh-CN" altLang="en-US" dirty="0"/>
              <a:t>光荣颂</a:t>
            </a:r>
            <a:r>
              <a:rPr lang="en-US" altLang="zh-CN" dirty="0"/>
              <a:t>».  </a:t>
            </a:r>
            <a:endParaRPr lang="zh-CN" altLang="en-US" dirty="0"/>
          </a:p>
        </p:txBody>
      </p:sp>
      <p:sp>
        <p:nvSpPr>
          <p:cNvPr id="8" name="Freeform: Shape 37">
            <a:extLst>
              <a:ext uri="{FF2B5EF4-FFF2-40B4-BE49-F238E27FC236}">
                <a16:creationId xmlns:a16="http://schemas.microsoft.com/office/drawing/2014/main" xmlns="" id="{7A0EB4A3-3EF6-4DC4-8D1C-CBD05D8BFD58}"/>
              </a:ext>
            </a:extLst>
          </p:cNvPr>
          <p:cNvSpPr>
            <a:spLocks/>
          </p:cNvSpPr>
          <p:nvPr/>
        </p:nvSpPr>
        <p:spPr bwMode="gray">
          <a:xfrm rot="7457872">
            <a:off x="291895" y="3406973"/>
            <a:ext cx="2659622" cy="2513424"/>
          </a:xfrm>
          <a:custGeom>
            <a:avLst/>
            <a:gdLst/>
            <a:ahLst/>
            <a:cxnLst>
              <a:cxn ang="0">
                <a:pos x="372" y="1044"/>
              </a:cxn>
              <a:cxn ang="0">
                <a:pos x="293" y="1112"/>
              </a:cxn>
              <a:cxn ang="0">
                <a:pos x="185" y="1233"/>
              </a:cxn>
              <a:cxn ang="0">
                <a:pos x="81" y="1416"/>
              </a:cxn>
              <a:cxn ang="0">
                <a:pos x="12" y="1662"/>
              </a:cxn>
              <a:cxn ang="0">
                <a:pos x="11" y="1976"/>
              </a:cxn>
              <a:cxn ang="0">
                <a:pos x="84" y="2247"/>
              </a:cxn>
              <a:cxn ang="0">
                <a:pos x="218" y="2406"/>
              </a:cxn>
              <a:cxn ang="0">
                <a:pos x="390" y="2490"/>
              </a:cxn>
              <a:cxn ang="0">
                <a:pos x="581" y="2514"/>
              </a:cxn>
              <a:cxn ang="0">
                <a:pos x="767" y="2501"/>
              </a:cxn>
              <a:cxn ang="0">
                <a:pos x="927" y="2466"/>
              </a:cxn>
              <a:cxn ang="0">
                <a:pos x="1038" y="2432"/>
              </a:cxn>
              <a:cxn ang="0">
                <a:pos x="1082" y="2417"/>
              </a:cxn>
              <a:cxn ang="0">
                <a:pos x="1026" y="2297"/>
              </a:cxn>
              <a:cxn ang="0">
                <a:pos x="1053" y="2297"/>
              </a:cxn>
              <a:cxn ang="0">
                <a:pos x="1101" y="2363"/>
              </a:cxn>
              <a:cxn ang="0">
                <a:pos x="1137" y="2421"/>
              </a:cxn>
              <a:cxn ang="0">
                <a:pos x="1163" y="2442"/>
              </a:cxn>
              <a:cxn ang="0">
                <a:pos x="1253" y="2477"/>
              </a:cxn>
              <a:cxn ang="0">
                <a:pos x="1398" y="2444"/>
              </a:cxn>
              <a:cxn ang="0">
                <a:pos x="1538" y="2331"/>
              </a:cxn>
              <a:cxn ang="0">
                <a:pos x="1698" y="2157"/>
              </a:cxn>
              <a:cxn ang="0">
                <a:pos x="1833" y="1959"/>
              </a:cxn>
              <a:cxn ang="0">
                <a:pos x="1899" y="1781"/>
              </a:cxn>
              <a:cxn ang="0">
                <a:pos x="1863" y="1605"/>
              </a:cxn>
              <a:cxn ang="0">
                <a:pos x="1761" y="1446"/>
              </a:cxn>
              <a:cxn ang="0">
                <a:pos x="1658" y="1278"/>
              </a:cxn>
              <a:cxn ang="0">
                <a:pos x="1604" y="1103"/>
              </a:cxn>
              <a:cxn ang="0">
                <a:pos x="1586" y="915"/>
              </a:cxn>
              <a:cxn ang="0">
                <a:pos x="1631" y="734"/>
              </a:cxn>
              <a:cxn ang="0">
                <a:pos x="1775" y="587"/>
              </a:cxn>
              <a:cxn ang="0">
                <a:pos x="1977" y="477"/>
              </a:cxn>
              <a:cxn ang="0">
                <a:pos x="2168" y="374"/>
              </a:cxn>
              <a:cxn ang="0">
                <a:pos x="2304" y="261"/>
              </a:cxn>
              <a:cxn ang="0">
                <a:pos x="2339" y="129"/>
              </a:cxn>
              <a:cxn ang="0">
                <a:pos x="2253" y="44"/>
              </a:cxn>
              <a:cxn ang="0">
                <a:pos x="2078" y="5"/>
              </a:cxn>
              <a:cxn ang="0">
                <a:pos x="1857" y="5"/>
              </a:cxn>
              <a:cxn ang="0">
                <a:pos x="1637" y="36"/>
              </a:cxn>
              <a:cxn ang="0">
                <a:pos x="1461" y="90"/>
              </a:cxn>
              <a:cxn ang="0">
                <a:pos x="1290" y="201"/>
              </a:cxn>
              <a:cxn ang="0">
                <a:pos x="1172" y="305"/>
              </a:cxn>
              <a:cxn ang="0">
                <a:pos x="1133" y="348"/>
              </a:cxn>
              <a:cxn ang="0">
                <a:pos x="1190" y="413"/>
              </a:cxn>
              <a:cxn ang="0">
                <a:pos x="1161" y="426"/>
              </a:cxn>
              <a:cxn ang="0">
                <a:pos x="1085" y="371"/>
              </a:cxn>
              <a:cxn ang="0">
                <a:pos x="989" y="378"/>
              </a:cxn>
              <a:cxn ang="0">
                <a:pos x="821" y="428"/>
              </a:cxn>
              <a:cxn ang="0">
                <a:pos x="647" y="555"/>
              </a:cxn>
              <a:cxn ang="0">
                <a:pos x="521" y="753"/>
              </a:cxn>
              <a:cxn ang="0">
                <a:pos x="462" y="921"/>
              </a:cxn>
              <a:cxn ang="0">
                <a:pos x="447" y="992"/>
              </a:cxn>
              <a:cxn ang="0">
                <a:pos x="564" y="1014"/>
              </a:cxn>
              <a:cxn ang="0">
                <a:pos x="576" y="1022"/>
              </a:cxn>
              <a:cxn ang="0">
                <a:pos x="564" y="1041"/>
              </a:cxn>
              <a:cxn ang="0">
                <a:pos x="393" y="1031"/>
              </a:cxn>
            </a:cxnLst>
            <a:rect l="0" t="0" r="r" b="b"/>
            <a:pathLst>
              <a:path w="2342" h="2514">
                <a:moveTo>
                  <a:pt x="393" y="1031"/>
                </a:moveTo>
                <a:lnTo>
                  <a:pt x="392" y="1032"/>
                </a:lnTo>
                <a:lnTo>
                  <a:pt x="384" y="1037"/>
                </a:lnTo>
                <a:lnTo>
                  <a:pt x="372" y="1044"/>
                </a:lnTo>
                <a:lnTo>
                  <a:pt x="357" y="1056"/>
                </a:lnTo>
                <a:lnTo>
                  <a:pt x="338" y="1071"/>
                </a:lnTo>
                <a:lnTo>
                  <a:pt x="317" y="1089"/>
                </a:lnTo>
                <a:lnTo>
                  <a:pt x="293" y="1112"/>
                </a:lnTo>
                <a:lnTo>
                  <a:pt x="267" y="1136"/>
                </a:lnTo>
                <a:lnTo>
                  <a:pt x="240" y="1166"/>
                </a:lnTo>
                <a:lnTo>
                  <a:pt x="213" y="1197"/>
                </a:lnTo>
                <a:lnTo>
                  <a:pt x="185" y="1233"/>
                </a:lnTo>
                <a:lnTo>
                  <a:pt x="158" y="1274"/>
                </a:lnTo>
                <a:lnTo>
                  <a:pt x="131" y="1317"/>
                </a:lnTo>
                <a:lnTo>
                  <a:pt x="105" y="1365"/>
                </a:lnTo>
                <a:lnTo>
                  <a:pt x="81" y="1416"/>
                </a:lnTo>
                <a:lnTo>
                  <a:pt x="59" y="1472"/>
                </a:lnTo>
                <a:lnTo>
                  <a:pt x="39" y="1532"/>
                </a:lnTo>
                <a:lnTo>
                  <a:pt x="24" y="1595"/>
                </a:lnTo>
                <a:lnTo>
                  <a:pt x="12" y="1662"/>
                </a:lnTo>
                <a:lnTo>
                  <a:pt x="3" y="1734"/>
                </a:lnTo>
                <a:lnTo>
                  <a:pt x="0" y="1811"/>
                </a:lnTo>
                <a:lnTo>
                  <a:pt x="3" y="1890"/>
                </a:lnTo>
                <a:lnTo>
                  <a:pt x="11" y="1976"/>
                </a:lnTo>
                <a:lnTo>
                  <a:pt x="24" y="2064"/>
                </a:lnTo>
                <a:lnTo>
                  <a:pt x="39" y="2132"/>
                </a:lnTo>
                <a:lnTo>
                  <a:pt x="60" y="2193"/>
                </a:lnTo>
                <a:lnTo>
                  <a:pt x="84" y="2247"/>
                </a:lnTo>
                <a:lnTo>
                  <a:pt x="113" y="2295"/>
                </a:lnTo>
                <a:lnTo>
                  <a:pt x="144" y="2337"/>
                </a:lnTo>
                <a:lnTo>
                  <a:pt x="180" y="2375"/>
                </a:lnTo>
                <a:lnTo>
                  <a:pt x="218" y="2406"/>
                </a:lnTo>
                <a:lnTo>
                  <a:pt x="258" y="2433"/>
                </a:lnTo>
                <a:lnTo>
                  <a:pt x="300" y="2457"/>
                </a:lnTo>
                <a:lnTo>
                  <a:pt x="344" y="2475"/>
                </a:lnTo>
                <a:lnTo>
                  <a:pt x="390" y="2490"/>
                </a:lnTo>
                <a:lnTo>
                  <a:pt x="437" y="2501"/>
                </a:lnTo>
                <a:lnTo>
                  <a:pt x="485" y="2508"/>
                </a:lnTo>
                <a:lnTo>
                  <a:pt x="533" y="2513"/>
                </a:lnTo>
                <a:lnTo>
                  <a:pt x="581" y="2514"/>
                </a:lnTo>
                <a:lnTo>
                  <a:pt x="629" y="2514"/>
                </a:lnTo>
                <a:lnTo>
                  <a:pt x="675" y="2511"/>
                </a:lnTo>
                <a:lnTo>
                  <a:pt x="722" y="2507"/>
                </a:lnTo>
                <a:lnTo>
                  <a:pt x="767" y="2501"/>
                </a:lnTo>
                <a:lnTo>
                  <a:pt x="810" y="2493"/>
                </a:lnTo>
                <a:lnTo>
                  <a:pt x="851" y="2484"/>
                </a:lnTo>
                <a:lnTo>
                  <a:pt x="890" y="2475"/>
                </a:lnTo>
                <a:lnTo>
                  <a:pt x="927" y="2466"/>
                </a:lnTo>
                <a:lnTo>
                  <a:pt x="960" y="2457"/>
                </a:lnTo>
                <a:lnTo>
                  <a:pt x="990" y="2448"/>
                </a:lnTo>
                <a:lnTo>
                  <a:pt x="1017" y="2439"/>
                </a:lnTo>
                <a:lnTo>
                  <a:pt x="1038" y="2432"/>
                </a:lnTo>
                <a:lnTo>
                  <a:pt x="1056" y="2426"/>
                </a:lnTo>
                <a:lnTo>
                  <a:pt x="1070" y="2421"/>
                </a:lnTo>
                <a:lnTo>
                  <a:pt x="1079" y="2417"/>
                </a:lnTo>
                <a:lnTo>
                  <a:pt x="1082" y="2417"/>
                </a:lnTo>
                <a:lnTo>
                  <a:pt x="1026" y="2313"/>
                </a:lnTo>
                <a:lnTo>
                  <a:pt x="1026" y="2310"/>
                </a:lnTo>
                <a:lnTo>
                  <a:pt x="1025" y="2304"/>
                </a:lnTo>
                <a:lnTo>
                  <a:pt x="1026" y="2297"/>
                </a:lnTo>
                <a:lnTo>
                  <a:pt x="1031" y="2291"/>
                </a:lnTo>
                <a:lnTo>
                  <a:pt x="1038" y="2285"/>
                </a:lnTo>
                <a:lnTo>
                  <a:pt x="1044" y="2288"/>
                </a:lnTo>
                <a:lnTo>
                  <a:pt x="1053" y="2297"/>
                </a:lnTo>
                <a:lnTo>
                  <a:pt x="1065" y="2309"/>
                </a:lnTo>
                <a:lnTo>
                  <a:pt x="1077" y="2325"/>
                </a:lnTo>
                <a:lnTo>
                  <a:pt x="1089" y="2345"/>
                </a:lnTo>
                <a:lnTo>
                  <a:pt x="1101" y="2363"/>
                </a:lnTo>
                <a:lnTo>
                  <a:pt x="1113" y="2382"/>
                </a:lnTo>
                <a:lnTo>
                  <a:pt x="1124" y="2399"/>
                </a:lnTo>
                <a:lnTo>
                  <a:pt x="1133" y="2412"/>
                </a:lnTo>
                <a:lnTo>
                  <a:pt x="1137" y="2421"/>
                </a:lnTo>
                <a:lnTo>
                  <a:pt x="1140" y="2426"/>
                </a:lnTo>
                <a:lnTo>
                  <a:pt x="1142" y="2427"/>
                </a:lnTo>
                <a:lnTo>
                  <a:pt x="1149" y="2433"/>
                </a:lnTo>
                <a:lnTo>
                  <a:pt x="1163" y="2442"/>
                </a:lnTo>
                <a:lnTo>
                  <a:pt x="1179" y="2453"/>
                </a:lnTo>
                <a:lnTo>
                  <a:pt x="1200" y="2463"/>
                </a:lnTo>
                <a:lnTo>
                  <a:pt x="1224" y="2471"/>
                </a:lnTo>
                <a:lnTo>
                  <a:pt x="1253" y="2477"/>
                </a:lnTo>
                <a:lnTo>
                  <a:pt x="1286" y="2478"/>
                </a:lnTo>
                <a:lnTo>
                  <a:pt x="1320" y="2474"/>
                </a:lnTo>
                <a:lnTo>
                  <a:pt x="1358" y="2463"/>
                </a:lnTo>
                <a:lnTo>
                  <a:pt x="1398" y="2444"/>
                </a:lnTo>
                <a:lnTo>
                  <a:pt x="1430" y="2424"/>
                </a:lnTo>
                <a:lnTo>
                  <a:pt x="1463" y="2399"/>
                </a:lnTo>
                <a:lnTo>
                  <a:pt x="1500" y="2367"/>
                </a:lnTo>
                <a:lnTo>
                  <a:pt x="1538" y="2331"/>
                </a:lnTo>
                <a:lnTo>
                  <a:pt x="1578" y="2292"/>
                </a:lnTo>
                <a:lnTo>
                  <a:pt x="1619" y="2250"/>
                </a:lnTo>
                <a:lnTo>
                  <a:pt x="1659" y="2204"/>
                </a:lnTo>
                <a:lnTo>
                  <a:pt x="1698" y="2157"/>
                </a:lnTo>
                <a:lnTo>
                  <a:pt x="1736" y="2108"/>
                </a:lnTo>
                <a:lnTo>
                  <a:pt x="1772" y="2058"/>
                </a:lnTo>
                <a:lnTo>
                  <a:pt x="1803" y="2009"/>
                </a:lnTo>
                <a:lnTo>
                  <a:pt x="1833" y="1959"/>
                </a:lnTo>
                <a:lnTo>
                  <a:pt x="1857" y="1911"/>
                </a:lnTo>
                <a:lnTo>
                  <a:pt x="1877" y="1865"/>
                </a:lnTo>
                <a:lnTo>
                  <a:pt x="1892" y="1821"/>
                </a:lnTo>
                <a:lnTo>
                  <a:pt x="1899" y="1781"/>
                </a:lnTo>
                <a:lnTo>
                  <a:pt x="1899" y="1734"/>
                </a:lnTo>
                <a:lnTo>
                  <a:pt x="1893" y="1689"/>
                </a:lnTo>
                <a:lnTo>
                  <a:pt x="1881" y="1647"/>
                </a:lnTo>
                <a:lnTo>
                  <a:pt x="1863" y="1605"/>
                </a:lnTo>
                <a:lnTo>
                  <a:pt x="1842" y="1565"/>
                </a:lnTo>
                <a:lnTo>
                  <a:pt x="1817" y="1526"/>
                </a:lnTo>
                <a:lnTo>
                  <a:pt x="1790" y="1485"/>
                </a:lnTo>
                <a:lnTo>
                  <a:pt x="1761" y="1446"/>
                </a:lnTo>
                <a:lnTo>
                  <a:pt x="1733" y="1406"/>
                </a:lnTo>
                <a:lnTo>
                  <a:pt x="1706" y="1365"/>
                </a:lnTo>
                <a:lnTo>
                  <a:pt x="1680" y="1323"/>
                </a:lnTo>
                <a:lnTo>
                  <a:pt x="1658" y="1278"/>
                </a:lnTo>
                <a:lnTo>
                  <a:pt x="1640" y="1233"/>
                </a:lnTo>
                <a:lnTo>
                  <a:pt x="1626" y="1191"/>
                </a:lnTo>
                <a:lnTo>
                  <a:pt x="1614" y="1148"/>
                </a:lnTo>
                <a:lnTo>
                  <a:pt x="1604" y="1103"/>
                </a:lnTo>
                <a:lnTo>
                  <a:pt x="1595" y="1056"/>
                </a:lnTo>
                <a:lnTo>
                  <a:pt x="1589" y="1010"/>
                </a:lnTo>
                <a:lnTo>
                  <a:pt x="1584" y="962"/>
                </a:lnTo>
                <a:lnTo>
                  <a:pt x="1586" y="915"/>
                </a:lnTo>
                <a:lnTo>
                  <a:pt x="1589" y="867"/>
                </a:lnTo>
                <a:lnTo>
                  <a:pt x="1598" y="822"/>
                </a:lnTo>
                <a:lnTo>
                  <a:pt x="1611" y="777"/>
                </a:lnTo>
                <a:lnTo>
                  <a:pt x="1631" y="734"/>
                </a:lnTo>
                <a:lnTo>
                  <a:pt x="1656" y="693"/>
                </a:lnTo>
                <a:lnTo>
                  <a:pt x="1689" y="654"/>
                </a:lnTo>
                <a:lnTo>
                  <a:pt x="1728" y="618"/>
                </a:lnTo>
                <a:lnTo>
                  <a:pt x="1775" y="587"/>
                </a:lnTo>
                <a:lnTo>
                  <a:pt x="1824" y="558"/>
                </a:lnTo>
                <a:lnTo>
                  <a:pt x="1874" y="531"/>
                </a:lnTo>
                <a:lnTo>
                  <a:pt x="1925" y="504"/>
                </a:lnTo>
                <a:lnTo>
                  <a:pt x="1977" y="477"/>
                </a:lnTo>
                <a:lnTo>
                  <a:pt x="2027" y="452"/>
                </a:lnTo>
                <a:lnTo>
                  <a:pt x="2076" y="426"/>
                </a:lnTo>
                <a:lnTo>
                  <a:pt x="2124" y="401"/>
                </a:lnTo>
                <a:lnTo>
                  <a:pt x="2168" y="374"/>
                </a:lnTo>
                <a:lnTo>
                  <a:pt x="2210" y="347"/>
                </a:lnTo>
                <a:lnTo>
                  <a:pt x="2246" y="320"/>
                </a:lnTo>
                <a:lnTo>
                  <a:pt x="2279" y="291"/>
                </a:lnTo>
                <a:lnTo>
                  <a:pt x="2304" y="261"/>
                </a:lnTo>
                <a:lnTo>
                  <a:pt x="2324" y="231"/>
                </a:lnTo>
                <a:lnTo>
                  <a:pt x="2337" y="198"/>
                </a:lnTo>
                <a:lnTo>
                  <a:pt x="2342" y="165"/>
                </a:lnTo>
                <a:lnTo>
                  <a:pt x="2339" y="129"/>
                </a:lnTo>
                <a:lnTo>
                  <a:pt x="2328" y="102"/>
                </a:lnTo>
                <a:lnTo>
                  <a:pt x="2310" y="80"/>
                </a:lnTo>
                <a:lnTo>
                  <a:pt x="2285" y="60"/>
                </a:lnTo>
                <a:lnTo>
                  <a:pt x="2253" y="44"/>
                </a:lnTo>
                <a:lnTo>
                  <a:pt x="2216" y="29"/>
                </a:lnTo>
                <a:lnTo>
                  <a:pt x="2174" y="18"/>
                </a:lnTo>
                <a:lnTo>
                  <a:pt x="2129" y="11"/>
                </a:lnTo>
                <a:lnTo>
                  <a:pt x="2078" y="5"/>
                </a:lnTo>
                <a:lnTo>
                  <a:pt x="2025" y="0"/>
                </a:lnTo>
                <a:lnTo>
                  <a:pt x="1971" y="0"/>
                </a:lnTo>
                <a:lnTo>
                  <a:pt x="1914" y="2"/>
                </a:lnTo>
                <a:lnTo>
                  <a:pt x="1857" y="5"/>
                </a:lnTo>
                <a:lnTo>
                  <a:pt x="1800" y="9"/>
                </a:lnTo>
                <a:lnTo>
                  <a:pt x="1745" y="17"/>
                </a:lnTo>
                <a:lnTo>
                  <a:pt x="1689" y="26"/>
                </a:lnTo>
                <a:lnTo>
                  <a:pt x="1637" y="36"/>
                </a:lnTo>
                <a:lnTo>
                  <a:pt x="1587" y="48"/>
                </a:lnTo>
                <a:lnTo>
                  <a:pt x="1541" y="60"/>
                </a:lnTo>
                <a:lnTo>
                  <a:pt x="1499" y="75"/>
                </a:lnTo>
                <a:lnTo>
                  <a:pt x="1461" y="90"/>
                </a:lnTo>
                <a:lnTo>
                  <a:pt x="1430" y="107"/>
                </a:lnTo>
                <a:lnTo>
                  <a:pt x="1379" y="138"/>
                </a:lnTo>
                <a:lnTo>
                  <a:pt x="1332" y="170"/>
                </a:lnTo>
                <a:lnTo>
                  <a:pt x="1290" y="201"/>
                </a:lnTo>
                <a:lnTo>
                  <a:pt x="1253" y="231"/>
                </a:lnTo>
                <a:lnTo>
                  <a:pt x="1221" y="258"/>
                </a:lnTo>
                <a:lnTo>
                  <a:pt x="1194" y="284"/>
                </a:lnTo>
                <a:lnTo>
                  <a:pt x="1172" y="305"/>
                </a:lnTo>
                <a:lnTo>
                  <a:pt x="1155" y="323"/>
                </a:lnTo>
                <a:lnTo>
                  <a:pt x="1143" y="336"/>
                </a:lnTo>
                <a:lnTo>
                  <a:pt x="1136" y="345"/>
                </a:lnTo>
                <a:lnTo>
                  <a:pt x="1133" y="348"/>
                </a:lnTo>
                <a:lnTo>
                  <a:pt x="1187" y="399"/>
                </a:lnTo>
                <a:lnTo>
                  <a:pt x="1188" y="401"/>
                </a:lnTo>
                <a:lnTo>
                  <a:pt x="1190" y="407"/>
                </a:lnTo>
                <a:lnTo>
                  <a:pt x="1190" y="413"/>
                </a:lnTo>
                <a:lnTo>
                  <a:pt x="1188" y="419"/>
                </a:lnTo>
                <a:lnTo>
                  <a:pt x="1182" y="425"/>
                </a:lnTo>
                <a:lnTo>
                  <a:pt x="1172" y="426"/>
                </a:lnTo>
                <a:lnTo>
                  <a:pt x="1161" y="426"/>
                </a:lnTo>
                <a:lnTo>
                  <a:pt x="1154" y="423"/>
                </a:lnTo>
                <a:lnTo>
                  <a:pt x="1151" y="422"/>
                </a:lnTo>
                <a:lnTo>
                  <a:pt x="1091" y="371"/>
                </a:lnTo>
                <a:lnTo>
                  <a:pt x="1085" y="371"/>
                </a:lnTo>
                <a:lnTo>
                  <a:pt x="1071" y="371"/>
                </a:lnTo>
                <a:lnTo>
                  <a:pt x="1050" y="372"/>
                </a:lnTo>
                <a:lnTo>
                  <a:pt x="1023" y="374"/>
                </a:lnTo>
                <a:lnTo>
                  <a:pt x="989" y="378"/>
                </a:lnTo>
                <a:lnTo>
                  <a:pt x="951" y="386"/>
                </a:lnTo>
                <a:lnTo>
                  <a:pt x="909" y="396"/>
                </a:lnTo>
                <a:lnTo>
                  <a:pt x="866" y="410"/>
                </a:lnTo>
                <a:lnTo>
                  <a:pt x="821" y="428"/>
                </a:lnTo>
                <a:lnTo>
                  <a:pt x="774" y="452"/>
                </a:lnTo>
                <a:lnTo>
                  <a:pt x="729" y="480"/>
                </a:lnTo>
                <a:lnTo>
                  <a:pt x="686" y="515"/>
                </a:lnTo>
                <a:lnTo>
                  <a:pt x="647" y="555"/>
                </a:lnTo>
                <a:lnTo>
                  <a:pt x="608" y="603"/>
                </a:lnTo>
                <a:lnTo>
                  <a:pt x="573" y="654"/>
                </a:lnTo>
                <a:lnTo>
                  <a:pt x="545" y="704"/>
                </a:lnTo>
                <a:lnTo>
                  <a:pt x="521" y="753"/>
                </a:lnTo>
                <a:lnTo>
                  <a:pt x="501" y="801"/>
                </a:lnTo>
                <a:lnTo>
                  <a:pt x="485" y="845"/>
                </a:lnTo>
                <a:lnTo>
                  <a:pt x="471" y="885"/>
                </a:lnTo>
                <a:lnTo>
                  <a:pt x="462" y="921"/>
                </a:lnTo>
                <a:lnTo>
                  <a:pt x="455" y="951"/>
                </a:lnTo>
                <a:lnTo>
                  <a:pt x="452" y="974"/>
                </a:lnTo>
                <a:lnTo>
                  <a:pt x="449" y="987"/>
                </a:lnTo>
                <a:lnTo>
                  <a:pt x="447" y="992"/>
                </a:lnTo>
                <a:lnTo>
                  <a:pt x="558" y="1013"/>
                </a:lnTo>
                <a:lnTo>
                  <a:pt x="560" y="1013"/>
                </a:lnTo>
                <a:lnTo>
                  <a:pt x="561" y="1013"/>
                </a:lnTo>
                <a:lnTo>
                  <a:pt x="564" y="1014"/>
                </a:lnTo>
                <a:lnTo>
                  <a:pt x="567" y="1016"/>
                </a:lnTo>
                <a:lnTo>
                  <a:pt x="570" y="1017"/>
                </a:lnTo>
                <a:lnTo>
                  <a:pt x="573" y="1020"/>
                </a:lnTo>
                <a:lnTo>
                  <a:pt x="576" y="1022"/>
                </a:lnTo>
                <a:lnTo>
                  <a:pt x="576" y="1025"/>
                </a:lnTo>
                <a:lnTo>
                  <a:pt x="576" y="1029"/>
                </a:lnTo>
                <a:lnTo>
                  <a:pt x="575" y="1032"/>
                </a:lnTo>
                <a:lnTo>
                  <a:pt x="564" y="1041"/>
                </a:lnTo>
                <a:lnTo>
                  <a:pt x="552" y="1046"/>
                </a:lnTo>
                <a:lnTo>
                  <a:pt x="545" y="1047"/>
                </a:lnTo>
                <a:lnTo>
                  <a:pt x="540" y="1049"/>
                </a:lnTo>
                <a:lnTo>
                  <a:pt x="393" y="1031"/>
                </a:lnTo>
                <a:close/>
              </a:path>
            </a:pathLst>
          </a:custGeom>
          <a:noFill/>
          <a:ln w="57150">
            <a:solidFill>
              <a:schemeClr val="tx2"/>
            </a:solidFill>
            <a:prstDash val="solid"/>
            <a:round/>
            <a:headEnd/>
            <a:tailEnd/>
          </a:ln>
        </p:spPr>
        <p:txBody>
          <a:bodyPr anchor="ctr"/>
          <a:lstStyle/>
          <a:p>
            <a:pPr algn="ctr"/>
            <a:endParaRPr dirty="0"/>
          </a:p>
        </p:txBody>
      </p:sp>
      <p:sp>
        <p:nvSpPr>
          <p:cNvPr id="9" name="文本框 8">
            <a:extLst>
              <a:ext uri="{FF2B5EF4-FFF2-40B4-BE49-F238E27FC236}">
                <a16:creationId xmlns:a16="http://schemas.microsoft.com/office/drawing/2014/main" xmlns="" id="{473FDBD5-2A94-44BA-8BAD-D36E9103359C}"/>
              </a:ext>
            </a:extLst>
          </p:cNvPr>
          <p:cNvSpPr txBox="1"/>
          <p:nvPr/>
        </p:nvSpPr>
        <p:spPr>
          <a:xfrm>
            <a:off x="1075318" y="3292887"/>
            <a:ext cx="923330" cy="1671780"/>
          </a:xfrm>
          <a:prstGeom prst="rect">
            <a:avLst/>
          </a:prstGeom>
          <a:noFill/>
        </p:spPr>
        <p:txBody>
          <a:bodyPr vert="eaVert" wrap="square" rtlCol="0">
            <a:spAutoFit/>
          </a:bodyPr>
          <a:lstStyle/>
          <a:p>
            <a:r>
              <a:rPr lang="zh-CN" altLang="en-US" sz="4800" b="1" dirty="0">
                <a:solidFill>
                  <a:schemeClr val="accent1"/>
                </a:solidFill>
                <a:latin typeface="幼圆" panose="02010509060101010101" pitchFamily="49" charset="-122"/>
                <a:ea typeface="幼圆" panose="02010509060101010101" pitchFamily="49" charset="-122"/>
              </a:rPr>
              <a:t>谱</a:t>
            </a:r>
            <a:r>
              <a:rPr lang="en-US" altLang="zh-CN" sz="4800" b="1" dirty="0">
                <a:solidFill>
                  <a:schemeClr val="accent1"/>
                </a:solidFill>
                <a:latin typeface="幼圆" panose="02010509060101010101" pitchFamily="49" charset="-122"/>
                <a:ea typeface="幼圆" panose="02010509060101010101" pitchFamily="49" charset="-122"/>
              </a:rPr>
              <a:t>	</a:t>
            </a:r>
            <a:r>
              <a:rPr lang="zh-CN" altLang="en-US" sz="4800" b="1" dirty="0">
                <a:solidFill>
                  <a:schemeClr val="accent1"/>
                </a:solidFill>
                <a:latin typeface="幼圆" panose="02010509060101010101" pitchFamily="49" charset="-122"/>
                <a:ea typeface="幼圆" panose="02010509060101010101" pitchFamily="49" charset="-122"/>
              </a:rPr>
              <a:t>例</a:t>
            </a:r>
          </a:p>
        </p:txBody>
      </p:sp>
    </p:spTree>
    <p:extLst>
      <p:ext uri="{BB962C8B-B14F-4D97-AF65-F5344CB8AC3E}">
        <p14:creationId xmlns:p14="http://schemas.microsoft.com/office/powerpoint/2010/main" val="2918199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30DC9493-DE0A-4C2F-B574-7D2B3CD836D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3918" y="1456842"/>
            <a:ext cx="4347828" cy="4321947"/>
          </a:xfrm>
          <a:prstGeom prst="rect">
            <a:avLst/>
          </a:prstGeom>
        </p:spPr>
      </p:pic>
      <p:sp>
        <p:nvSpPr>
          <p:cNvPr id="6" name="任意多边形 24">
            <a:extLst>
              <a:ext uri="{FF2B5EF4-FFF2-40B4-BE49-F238E27FC236}">
                <a16:creationId xmlns:a16="http://schemas.microsoft.com/office/drawing/2014/main" xmlns="" id="{BADA557D-88FA-4B02-8751-BB15C0928EA0}"/>
              </a:ext>
            </a:extLst>
          </p:cNvPr>
          <p:cNvSpPr/>
          <p:nvPr/>
        </p:nvSpPr>
        <p:spPr>
          <a:xfrm>
            <a:off x="4357036" y="732182"/>
            <a:ext cx="6243804" cy="5393635"/>
          </a:xfrm>
          <a:custGeom>
            <a:avLst/>
            <a:gdLst>
              <a:gd name="connsiteX0" fmla="*/ 0 w 5105817"/>
              <a:gd name="connsiteY0" fmla="*/ 0 h 5053263"/>
              <a:gd name="connsiteX1" fmla="*/ 5105817 w 5105817"/>
              <a:gd name="connsiteY1" fmla="*/ 0 h 5053263"/>
              <a:gd name="connsiteX2" fmla="*/ 5105817 w 5105817"/>
              <a:gd name="connsiteY2" fmla="*/ 5053263 h 5053263"/>
              <a:gd name="connsiteX3" fmla="*/ 0 w 5105817"/>
              <a:gd name="connsiteY3" fmla="*/ 5053263 h 5053263"/>
              <a:gd name="connsiteX4" fmla="*/ 0 w 5105817"/>
              <a:gd name="connsiteY4" fmla="*/ 844842 h 5053263"/>
              <a:gd name="connsiteX5" fmla="*/ 188912 w 5105817"/>
              <a:gd name="connsiteY5" fmla="*/ 675978 h 5053263"/>
              <a:gd name="connsiteX6" fmla="*/ 0 w 5105817"/>
              <a:gd name="connsiteY6" fmla="*/ 507114 h 505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5817" h="5053263">
                <a:moveTo>
                  <a:pt x="0" y="0"/>
                </a:moveTo>
                <a:lnTo>
                  <a:pt x="5105817" y="0"/>
                </a:lnTo>
                <a:lnTo>
                  <a:pt x="5105817" y="5053263"/>
                </a:lnTo>
                <a:lnTo>
                  <a:pt x="0" y="5053263"/>
                </a:lnTo>
                <a:lnTo>
                  <a:pt x="0" y="844842"/>
                </a:lnTo>
                <a:lnTo>
                  <a:pt x="188912" y="675978"/>
                </a:lnTo>
                <a:lnTo>
                  <a:pt x="0" y="507114"/>
                </a:lnTo>
                <a:close/>
              </a:path>
            </a:pathLst>
          </a:custGeom>
          <a:gradFill flip="none" rotWithShape="1">
            <a:gsLst>
              <a:gs pos="0">
                <a:schemeClr val="bg1"/>
              </a:gs>
              <a:gs pos="100000">
                <a:schemeClr val="bg1">
                  <a:lumMod val="85000"/>
                </a:schemeClr>
              </a:gs>
            </a:gsLst>
            <a:lin ang="2700000" scaled="1"/>
            <a:tileRect/>
          </a:gradFill>
          <a:ln>
            <a:noFill/>
          </a:ln>
          <a:effectLst>
            <a:outerShdw blurRad="50800" dist="127000" dir="8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a:latin typeface="+mn-ea"/>
            </a:endParaRPr>
          </a:p>
        </p:txBody>
      </p:sp>
      <p:sp>
        <p:nvSpPr>
          <p:cNvPr id="2" name="标题 1">
            <a:extLst>
              <a:ext uri="{FF2B5EF4-FFF2-40B4-BE49-F238E27FC236}">
                <a16:creationId xmlns:a16="http://schemas.microsoft.com/office/drawing/2014/main" xmlns="" id="{D093B2B5-7564-4F4D-93D9-ABB0D0E249F3}"/>
              </a:ext>
            </a:extLst>
          </p:cNvPr>
          <p:cNvSpPr>
            <a:spLocks noGrp="1"/>
          </p:cNvSpPr>
          <p:nvPr>
            <p:ph type="title"/>
          </p:nvPr>
        </p:nvSpPr>
        <p:spPr>
          <a:xfrm>
            <a:off x="4713602" y="986223"/>
            <a:ext cx="5530672" cy="5393635"/>
          </a:xfrm>
        </p:spPr>
        <p:txBody>
          <a:bodyPr>
            <a:normAutofit/>
          </a:bodyPr>
          <a:lstStyle/>
          <a:p>
            <a:r>
              <a:rPr lang="en-US" altLang="zh-CN" sz="2800" b="1" kern="1200" dirty="0">
                <a:solidFill>
                  <a:schemeClr val="accent1"/>
                </a:solidFill>
                <a:effectLst/>
                <a:latin typeface="微软雅黑" panose="020B0503020204020204" pitchFamily="34" charset="-122"/>
                <a:ea typeface="微软雅黑" panose="020B0503020204020204" pitchFamily="34" charset="-122"/>
                <a:cs typeface="+mj-cs"/>
              </a:rPr>
              <a:t>1.2.3</a:t>
            </a:r>
            <a:r>
              <a:rPr lang="zh-CN" altLang="zh-CN" sz="2800" b="1" kern="1200" dirty="0">
                <a:solidFill>
                  <a:schemeClr val="accent1"/>
                </a:solidFill>
                <a:effectLst/>
                <a:latin typeface="微软雅黑" panose="020B0503020204020204" pitchFamily="34" charset="-122"/>
                <a:ea typeface="微软雅黑" panose="020B0503020204020204" pitchFamily="34" charset="-122"/>
                <a:cs typeface="+mj-cs"/>
              </a:rPr>
              <a:t>音乐的表</a:t>
            </a:r>
            <a:r>
              <a:rPr lang="zh-CN" altLang="en-US" sz="2800" b="1" dirty="0">
                <a:solidFill>
                  <a:schemeClr val="accent1"/>
                </a:solidFill>
              </a:rPr>
              <a:t>情性</a:t>
            </a:r>
            <a:endParaRPr lang="zh-CN" altLang="zh-CN" sz="2800" b="1" kern="1200" dirty="0">
              <a:solidFill>
                <a:schemeClr val="accent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的表情性是指音乐表达感情的审美功能，这是音乐最擅长的一个方面。我国古代理论就认为音乐起因于人类表达感情的需要。《毛诗序》说：“情动于衷而行于言，言之不足，故嗟叹之；嗟叹之不足，故咏歌之；咏歌之不足，不知手之舞之，足之蹈之也。”《乐记》说：“乐者，音之所由生也，其本在人心之感于物也。”音乐可以表达人的喜悦、愤怒、哀怨、欢乐等各种情绪，而且感情的表现有时还非常丰富和细腻，如刘天华的二胡独奏曲《病中吟》，就是用柔和而连绵不断的低回高转的曲调，表现出倾诉不完的郁闷和愁绪的。</a:t>
            </a:r>
          </a:p>
          <a:p>
            <a:endParaRPr lang="zh-CN" altLang="en-US" dirty="0"/>
          </a:p>
        </p:txBody>
      </p:sp>
    </p:spTree>
    <p:extLst>
      <p:ext uri="{BB962C8B-B14F-4D97-AF65-F5344CB8AC3E}">
        <p14:creationId xmlns:p14="http://schemas.microsoft.com/office/powerpoint/2010/main" val="9900032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2A6F17-E141-42DF-B5AF-F693AFEFF017}"/>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1.3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音乐欣赏的步骤</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音乐欣赏是一个审美过程。音乐之美有两个方面，即形式美和内容美，艺术价值较高的作品往往都是形式美和内容美的统一体。因此，音乐欣赏与其他艺术作品的欣赏一样，可以分为三个阶段。</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1.3.1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对音乐形式美的欣赏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对音乐形式美的欣赏是知觉的欣赏，是对音乐的谐趣性的认识。音乐为什么能打动人心呢？就是音乐中大量的谐趣性因素使人一听就被深深地吸引，觉得它动听、优美，能引起我们感官的快感。这其中我们最容易感受到的是它的旋律和节奏，因为旋律和节奏是音乐中最表层的要素，可以模唱、便于记忆。</a:t>
            </a:r>
          </a:p>
          <a:p>
            <a:endParaRPr lang="zh-CN" altLang="en-US" dirty="0"/>
          </a:p>
        </p:txBody>
      </p:sp>
    </p:spTree>
    <p:extLst>
      <p:ext uri="{BB962C8B-B14F-4D97-AF65-F5344CB8AC3E}">
        <p14:creationId xmlns:p14="http://schemas.microsoft.com/office/powerpoint/2010/main" val="4009743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C94AA91-C938-4EAA-A3FD-10A88A7E1D0A}"/>
              </a:ext>
            </a:extLst>
          </p:cNvPr>
          <p:cNvSpPr>
            <a:spLocks noGrp="1"/>
          </p:cNvSpPr>
          <p:nvPr>
            <p:ph type="title"/>
          </p:nvPr>
        </p:nvSpPr>
        <p:spPr/>
        <p:txBody>
          <a:bodyPr>
            <a:normAutofit/>
          </a:bodyPr>
          <a:lstStyle/>
          <a:p>
            <a:r>
              <a:rPr lang="en-US" altLang="zh-CN" sz="2800" b="1" kern="1200" dirty="0">
                <a:solidFill>
                  <a:schemeClr val="accent1"/>
                </a:solidFill>
                <a:effectLst/>
                <a:latin typeface="微软雅黑" panose="020B0503020204020204" pitchFamily="34" charset="-122"/>
                <a:ea typeface="微软雅黑" panose="020B0503020204020204" pitchFamily="34" charset="-122"/>
                <a:cs typeface="+mj-cs"/>
              </a:rPr>
              <a:t>1.3.2</a:t>
            </a:r>
            <a:r>
              <a:rPr lang="zh-CN" altLang="zh-CN" sz="2800" b="1" kern="1200" dirty="0">
                <a:solidFill>
                  <a:schemeClr val="accent1"/>
                </a:solidFill>
                <a:effectLst/>
                <a:latin typeface="微软雅黑" panose="020B0503020204020204" pitchFamily="34" charset="-122"/>
                <a:ea typeface="微软雅黑" panose="020B0503020204020204" pitchFamily="34" charset="-122"/>
                <a:cs typeface="+mj-cs"/>
              </a:rPr>
              <a:t>对音乐情感的欣赏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中最抽象的东西是为无法言表的情感而服务的。当音乐的旋律由低到高或由高到低，当节奏由缓到急或由急到缓，当力度由弱到强或由强到弱时，我们的感情会随着音乐的进行而不断地起伏。音乐在表达情感时与别的艺术形式是有区别的，诗、散文要写悲痛，可以明明白白写出“悲”字，而音乐却无法明确标明，音乐在写悲时要引人入悲。每个人的感情经历和体验是不同的，所以同一首曲子对于每个人来说虽然喜怒哀乐不会听错，但其中的细微处却是各有滋味在心头。</a:t>
            </a:r>
          </a:p>
          <a:p>
            <a:endParaRPr lang="zh-CN" altLang="en-US" dirty="0"/>
          </a:p>
        </p:txBody>
      </p:sp>
    </p:spTree>
    <p:extLst>
      <p:ext uri="{BB962C8B-B14F-4D97-AF65-F5344CB8AC3E}">
        <p14:creationId xmlns:p14="http://schemas.microsoft.com/office/powerpoint/2010/main" val="2290736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9FACB4A-A7E5-411F-B00E-18E0E86575B9}"/>
              </a:ext>
            </a:extLst>
          </p:cNvPr>
          <p:cNvSpPr>
            <a:spLocks noGrp="1"/>
          </p:cNvSpPr>
          <p:nvPr>
            <p:ph type="title"/>
          </p:nvPr>
        </p:nvSpPr>
        <p:spPr>
          <a:xfrm>
            <a:off x="838200" y="526942"/>
            <a:ext cx="10832024" cy="5548394"/>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1.3.3</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对音乐内容的理性欣赏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对音乐内容的理性欣赏是音乐欣赏的高级阶段。一方面借助于资料，对音乐的语义性因素进行一番了解和研究，诸如标题、歌词、作曲家的创作个性、乐曲创作的初衷等；另一方面，在获得一些必要的音乐理论常识后，对音乐的结构、旋律的发展、和声、配器等方面作详尽地分析，以达到对音乐全面深入的理解。通常这个阶段是最难突破的一关，需要听众动很多脑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比如，我们第一次听小提琴协奏曲《梁山伯与祝英台》的时候，只是觉得它的旋律优美动听，乐队的气势庞大，音响洪亮而柔美，好像说出了我们想说的话，多听几遍，甚至能哼唱几句。那么这就是官能欣赏，是使听觉器官愉悦满足的欣赏，如果我们不想动很多脑筋，做一位这样的欣赏者也无可厚非。如果在欣赏时，能联系到对爱情的体验，全身心与音乐所表达的情感取得共鸣，陶醉于其中，这就是情感的欣赏。如果我们已经掌握了许多有关音乐的知识，能够清楚地听辨出乐曲的民族民间特征、每个主题及其发展、乐曲的结构等，能分析出音乐是如何表现“梁山伯与祝英台”这一家喻户晓的故事的，在这样的层次上理解音乐，是对音乐的全面的欣赏。当然，欣赏音乐的这几个层次应该是互为影响的，理性的欣赏也离不开感官和情感的欣赏。</a:t>
            </a:r>
          </a:p>
        </p:txBody>
      </p:sp>
    </p:spTree>
    <p:extLst>
      <p:ext uri="{BB962C8B-B14F-4D97-AF65-F5344CB8AC3E}">
        <p14:creationId xmlns:p14="http://schemas.microsoft.com/office/powerpoint/2010/main" val="34231801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997354C-E1A0-41F9-9352-2368460DAD5A}"/>
              </a:ext>
            </a:extLst>
          </p:cNvPr>
          <p:cNvSpPr>
            <a:spLocks noGrp="1"/>
          </p:cNvSpPr>
          <p:nvPr>
            <p:ph type="title"/>
          </p:nvPr>
        </p:nvSpPr>
        <p:spPr>
          <a:xfrm>
            <a:off x="870996" y="860158"/>
            <a:ext cx="10515600" cy="1241628"/>
          </a:xfrm>
          <a:solidFill>
            <a:schemeClr val="bg1">
              <a:lumMod val="95000"/>
            </a:schemeClr>
          </a:solidFill>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家所写所奏的音乐怎样才能变成我们脑海里的形象呢？音乐家的情思如何才能与我们的情思连接在一起呢？看来在音乐家和听众之间需要一座桥梁，一次想象、联想和感情体验，这些是音乐欣赏中必要的中间环节和纽带。</a:t>
            </a:r>
          </a:p>
          <a:p>
            <a:endParaRPr lang="zh-CN" altLang="en-US" dirty="0"/>
          </a:p>
        </p:txBody>
      </p:sp>
      <p:grpSp>
        <p:nvGrpSpPr>
          <p:cNvPr id="98" name="千图PPT彼岸天：ID 8661124库_组合 1">
            <a:extLst>
              <a:ext uri="{FF2B5EF4-FFF2-40B4-BE49-F238E27FC236}">
                <a16:creationId xmlns:a16="http://schemas.microsoft.com/office/drawing/2014/main" xmlns="" id="{92D852D0-917E-427B-9C05-6B461D675CD1}"/>
              </a:ext>
            </a:extLst>
          </p:cNvPr>
          <p:cNvGrpSpPr/>
          <p:nvPr>
            <p:custDataLst>
              <p:tags r:id="rId1"/>
            </p:custDataLst>
          </p:nvPr>
        </p:nvGrpSpPr>
        <p:grpSpPr>
          <a:xfrm>
            <a:off x="2784280" y="2638016"/>
            <a:ext cx="2689181" cy="1707752"/>
            <a:chOff x="1694090" y="1839638"/>
            <a:chExt cx="4162529" cy="2643396"/>
          </a:xfrm>
        </p:grpSpPr>
        <p:cxnSp>
          <p:nvCxnSpPr>
            <p:cNvPr id="99" name="Straight Connector 5">
              <a:extLst>
                <a:ext uri="{FF2B5EF4-FFF2-40B4-BE49-F238E27FC236}">
                  <a16:creationId xmlns:a16="http://schemas.microsoft.com/office/drawing/2014/main" xmlns="" id="{D3DF6267-50F3-4DA8-A9B2-3745F53EEF88}"/>
                </a:ext>
              </a:extLst>
            </p:cNvPr>
            <p:cNvCxnSpPr/>
            <p:nvPr/>
          </p:nvCxnSpPr>
          <p:spPr>
            <a:xfrm>
              <a:off x="4007229" y="2543728"/>
              <a:ext cx="527996" cy="556691"/>
            </a:xfrm>
            <a:prstGeom prst="line">
              <a:avLst/>
            </a:prstGeom>
            <a:noFill/>
            <a:ln w="19050" cap="flat" cmpd="sng" algn="ctr">
              <a:solidFill>
                <a:srgbClr val="133A44"/>
              </a:solidFill>
              <a:prstDash val="solid"/>
              <a:miter lim="800000"/>
            </a:ln>
            <a:effectLst/>
          </p:spPr>
        </p:cxnSp>
        <p:cxnSp>
          <p:nvCxnSpPr>
            <p:cNvPr id="100" name="Straight Connector 6">
              <a:extLst>
                <a:ext uri="{FF2B5EF4-FFF2-40B4-BE49-F238E27FC236}">
                  <a16:creationId xmlns:a16="http://schemas.microsoft.com/office/drawing/2014/main" xmlns="" id="{C7595909-2423-48A2-AAE9-DE7D88A77641}"/>
                </a:ext>
              </a:extLst>
            </p:cNvPr>
            <p:cNvCxnSpPr>
              <a:cxnSpLocks/>
            </p:cNvCxnSpPr>
            <p:nvPr/>
          </p:nvCxnSpPr>
          <p:spPr>
            <a:xfrm>
              <a:off x="2086303" y="2543729"/>
              <a:ext cx="1920926" cy="0"/>
            </a:xfrm>
            <a:prstGeom prst="line">
              <a:avLst/>
            </a:prstGeom>
            <a:noFill/>
            <a:ln w="19050" cap="flat" cmpd="sng" algn="ctr">
              <a:solidFill>
                <a:srgbClr val="133A44"/>
              </a:solidFill>
              <a:prstDash val="solid"/>
              <a:miter lim="800000"/>
            </a:ln>
            <a:effectLst/>
          </p:spPr>
        </p:cxnSp>
        <p:sp>
          <p:nvSpPr>
            <p:cNvPr id="101" name="Freeform: Shape 8">
              <a:extLst>
                <a:ext uri="{FF2B5EF4-FFF2-40B4-BE49-F238E27FC236}">
                  <a16:creationId xmlns:a16="http://schemas.microsoft.com/office/drawing/2014/main" xmlns="" id="{08E49522-69BC-4858-A02C-9410715C49D3}"/>
                </a:ext>
              </a:extLst>
            </p:cNvPr>
            <p:cNvSpPr>
              <a:spLocks/>
            </p:cNvSpPr>
            <p:nvPr/>
          </p:nvSpPr>
          <p:spPr bwMode="auto">
            <a:xfrm>
              <a:off x="2854610" y="1961538"/>
              <a:ext cx="509380" cy="51025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133A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Arial"/>
                <a:ea typeface="微软雅黑"/>
              </a:endParaRPr>
            </a:p>
          </p:txBody>
        </p:sp>
        <p:sp>
          <p:nvSpPr>
            <p:cNvPr id="103" name="TextBox 10">
              <a:extLst>
                <a:ext uri="{FF2B5EF4-FFF2-40B4-BE49-F238E27FC236}">
                  <a16:creationId xmlns:a16="http://schemas.microsoft.com/office/drawing/2014/main" xmlns="" id="{B95A4DE7-8DA5-4DFD-B9E7-4B3E9421019B}"/>
                </a:ext>
              </a:extLst>
            </p:cNvPr>
            <p:cNvSpPr txBox="1"/>
            <p:nvPr/>
          </p:nvSpPr>
          <p:spPr>
            <a:xfrm>
              <a:off x="1694090" y="1839638"/>
              <a:ext cx="1127530" cy="786989"/>
            </a:xfrm>
            <a:prstGeom prst="rect">
              <a:avLst/>
            </a:prstGeom>
            <a:noFill/>
          </p:spPr>
          <p:txBody>
            <a:bodyPr wrap="square" lIns="0" tIns="0" rIns="0" bIns="0">
              <a:normAutofit lnSpcReduction="10000"/>
            </a:bodyPr>
            <a:lstStyle/>
            <a:p>
              <a:pPr marL="0" marR="0" lvl="0" indent="0" defTabSz="914400" eaLnBrk="1" fontAlgn="auto" latinLnBrk="0" hangingPunct="1">
                <a:lnSpc>
                  <a:spcPct val="120000"/>
                </a:lnSpc>
                <a:spcBef>
                  <a:spcPts val="0"/>
                </a:spcBef>
                <a:spcAft>
                  <a:spcPts val="0"/>
                </a:spcAft>
                <a:buClrTx/>
                <a:buSzTx/>
                <a:buFontTx/>
                <a:buNone/>
                <a:tabLst/>
                <a:defRPr/>
              </a:pPr>
              <a:r>
                <a:rPr lang="zh-CN" altLang="en-US" sz="2800" b="1" kern="0" dirty="0">
                  <a:solidFill>
                    <a:srgbClr val="133A44"/>
                  </a:solidFill>
                  <a:latin typeface="Arial"/>
                  <a:ea typeface="微软雅黑"/>
                </a:rPr>
                <a:t>联想</a:t>
              </a:r>
              <a:endParaRPr kumimoji="0" lang="zh-CN" altLang="en-US" sz="2800" b="1" i="0" u="none" strike="noStrike" kern="0" cap="none" spc="0" normalizeH="0" baseline="0" noProof="0" dirty="0">
                <a:ln>
                  <a:noFill/>
                </a:ln>
                <a:solidFill>
                  <a:srgbClr val="133A44"/>
                </a:solidFill>
                <a:effectLst/>
                <a:uLnTx/>
                <a:uFillTx/>
                <a:latin typeface="Arial"/>
                <a:ea typeface="微软雅黑"/>
              </a:endParaRPr>
            </a:p>
          </p:txBody>
        </p:sp>
        <p:sp>
          <p:nvSpPr>
            <p:cNvPr id="104" name="Freeform: Shape 37">
              <a:extLst>
                <a:ext uri="{FF2B5EF4-FFF2-40B4-BE49-F238E27FC236}">
                  <a16:creationId xmlns:a16="http://schemas.microsoft.com/office/drawing/2014/main" xmlns="" id="{EF7B7FF2-C2A9-4041-83B0-A3B7866EAE8E}"/>
                </a:ext>
              </a:extLst>
            </p:cNvPr>
            <p:cNvSpPr>
              <a:spLocks/>
            </p:cNvSpPr>
            <p:nvPr/>
          </p:nvSpPr>
          <p:spPr bwMode="gray">
            <a:xfrm>
              <a:off x="4069526" y="2561139"/>
              <a:ext cx="1787093" cy="1921895"/>
            </a:xfrm>
            <a:custGeom>
              <a:avLst/>
              <a:gdLst/>
              <a:ahLst/>
              <a:cxnLst>
                <a:cxn ang="0">
                  <a:pos x="372" y="1044"/>
                </a:cxn>
                <a:cxn ang="0">
                  <a:pos x="293" y="1112"/>
                </a:cxn>
                <a:cxn ang="0">
                  <a:pos x="185" y="1233"/>
                </a:cxn>
                <a:cxn ang="0">
                  <a:pos x="81" y="1416"/>
                </a:cxn>
                <a:cxn ang="0">
                  <a:pos x="12" y="1662"/>
                </a:cxn>
                <a:cxn ang="0">
                  <a:pos x="11" y="1976"/>
                </a:cxn>
                <a:cxn ang="0">
                  <a:pos x="84" y="2247"/>
                </a:cxn>
                <a:cxn ang="0">
                  <a:pos x="218" y="2406"/>
                </a:cxn>
                <a:cxn ang="0">
                  <a:pos x="390" y="2490"/>
                </a:cxn>
                <a:cxn ang="0">
                  <a:pos x="581" y="2514"/>
                </a:cxn>
                <a:cxn ang="0">
                  <a:pos x="767" y="2501"/>
                </a:cxn>
                <a:cxn ang="0">
                  <a:pos x="927" y="2466"/>
                </a:cxn>
                <a:cxn ang="0">
                  <a:pos x="1038" y="2432"/>
                </a:cxn>
                <a:cxn ang="0">
                  <a:pos x="1082" y="2417"/>
                </a:cxn>
                <a:cxn ang="0">
                  <a:pos x="1026" y="2297"/>
                </a:cxn>
                <a:cxn ang="0">
                  <a:pos x="1053" y="2297"/>
                </a:cxn>
                <a:cxn ang="0">
                  <a:pos x="1101" y="2363"/>
                </a:cxn>
                <a:cxn ang="0">
                  <a:pos x="1137" y="2421"/>
                </a:cxn>
                <a:cxn ang="0">
                  <a:pos x="1163" y="2442"/>
                </a:cxn>
                <a:cxn ang="0">
                  <a:pos x="1253" y="2477"/>
                </a:cxn>
                <a:cxn ang="0">
                  <a:pos x="1398" y="2444"/>
                </a:cxn>
                <a:cxn ang="0">
                  <a:pos x="1538" y="2331"/>
                </a:cxn>
                <a:cxn ang="0">
                  <a:pos x="1698" y="2157"/>
                </a:cxn>
                <a:cxn ang="0">
                  <a:pos x="1833" y="1959"/>
                </a:cxn>
                <a:cxn ang="0">
                  <a:pos x="1899" y="1781"/>
                </a:cxn>
                <a:cxn ang="0">
                  <a:pos x="1863" y="1605"/>
                </a:cxn>
                <a:cxn ang="0">
                  <a:pos x="1761" y="1446"/>
                </a:cxn>
                <a:cxn ang="0">
                  <a:pos x="1658" y="1278"/>
                </a:cxn>
                <a:cxn ang="0">
                  <a:pos x="1604" y="1103"/>
                </a:cxn>
                <a:cxn ang="0">
                  <a:pos x="1586" y="915"/>
                </a:cxn>
                <a:cxn ang="0">
                  <a:pos x="1631" y="734"/>
                </a:cxn>
                <a:cxn ang="0">
                  <a:pos x="1775" y="587"/>
                </a:cxn>
                <a:cxn ang="0">
                  <a:pos x="1977" y="477"/>
                </a:cxn>
                <a:cxn ang="0">
                  <a:pos x="2168" y="374"/>
                </a:cxn>
                <a:cxn ang="0">
                  <a:pos x="2304" y="261"/>
                </a:cxn>
                <a:cxn ang="0">
                  <a:pos x="2339" y="129"/>
                </a:cxn>
                <a:cxn ang="0">
                  <a:pos x="2253" y="44"/>
                </a:cxn>
                <a:cxn ang="0">
                  <a:pos x="2078" y="5"/>
                </a:cxn>
                <a:cxn ang="0">
                  <a:pos x="1857" y="5"/>
                </a:cxn>
                <a:cxn ang="0">
                  <a:pos x="1637" y="36"/>
                </a:cxn>
                <a:cxn ang="0">
                  <a:pos x="1461" y="90"/>
                </a:cxn>
                <a:cxn ang="0">
                  <a:pos x="1290" y="201"/>
                </a:cxn>
                <a:cxn ang="0">
                  <a:pos x="1172" y="305"/>
                </a:cxn>
                <a:cxn ang="0">
                  <a:pos x="1133" y="348"/>
                </a:cxn>
                <a:cxn ang="0">
                  <a:pos x="1190" y="413"/>
                </a:cxn>
                <a:cxn ang="0">
                  <a:pos x="1161" y="426"/>
                </a:cxn>
                <a:cxn ang="0">
                  <a:pos x="1085" y="371"/>
                </a:cxn>
                <a:cxn ang="0">
                  <a:pos x="989" y="378"/>
                </a:cxn>
                <a:cxn ang="0">
                  <a:pos x="821" y="428"/>
                </a:cxn>
                <a:cxn ang="0">
                  <a:pos x="647" y="555"/>
                </a:cxn>
                <a:cxn ang="0">
                  <a:pos x="521" y="753"/>
                </a:cxn>
                <a:cxn ang="0">
                  <a:pos x="462" y="921"/>
                </a:cxn>
                <a:cxn ang="0">
                  <a:pos x="447" y="992"/>
                </a:cxn>
                <a:cxn ang="0">
                  <a:pos x="564" y="1014"/>
                </a:cxn>
                <a:cxn ang="0">
                  <a:pos x="576" y="1022"/>
                </a:cxn>
                <a:cxn ang="0">
                  <a:pos x="564" y="1041"/>
                </a:cxn>
                <a:cxn ang="0">
                  <a:pos x="393" y="1031"/>
                </a:cxn>
              </a:cxnLst>
              <a:rect l="0" t="0" r="r" b="b"/>
              <a:pathLst>
                <a:path w="2342" h="2514">
                  <a:moveTo>
                    <a:pt x="393" y="1031"/>
                  </a:moveTo>
                  <a:lnTo>
                    <a:pt x="392" y="1032"/>
                  </a:lnTo>
                  <a:lnTo>
                    <a:pt x="384" y="1037"/>
                  </a:lnTo>
                  <a:lnTo>
                    <a:pt x="372" y="1044"/>
                  </a:lnTo>
                  <a:lnTo>
                    <a:pt x="357" y="1056"/>
                  </a:lnTo>
                  <a:lnTo>
                    <a:pt x="338" y="1071"/>
                  </a:lnTo>
                  <a:lnTo>
                    <a:pt x="317" y="1089"/>
                  </a:lnTo>
                  <a:lnTo>
                    <a:pt x="293" y="1112"/>
                  </a:lnTo>
                  <a:lnTo>
                    <a:pt x="267" y="1136"/>
                  </a:lnTo>
                  <a:lnTo>
                    <a:pt x="240" y="1166"/>
                  </a:lnTo>
                  <a:lnTo>
                    <a:pt x="213" y="1197"/>
                  </a:lnTo>
                  <a:lnTo>
                    <a:pt x="185" y="1233"/>
                  </a:lnTo>
                  <a:lnTo>
                    <a:pt x="158" y="1274"/>
                  </a:lnTo>
                  <a:lnTo>
                    <a:pt x="131" y="1317"/>
                  </a:lnTo>
                  <a:lnTo>
                    <a:pt x="105" y="1365"/>
                  </a:lnTo>
                  <a:lnTo>
                    <a:pt x="81" y="1416"/>
                  </a:lnTo>
                  <a:lnTo>
                    <a:pt x="59" y="1472"/>
                  </a:lnTo>
                  <a:lnTo>
                    <a:pt x="39" y="1532"/>
                  </a:lnTo>
                  <a:lnTo>
                    <a:pt x="24" y="1595"/>
                  </a:lnTo>
                  <a:lnTo>
                    <a:pt x="12" y="1662"/>
                  </a:lnTo>
                  <a:lnTo>
                    <a:pt x="3" y="1734"/>
                  </a:lnTo>
                  <a:lnTo>
                    <a:pt x="0" y="1811"/>
                  </a:lnTo>
                  <a:lnTo>
                    <a:pt x="3" y="1890"/>
                  </a:lnTo>
                  <a:lnTo>
                    <a:pt x="11" y="1976"/>
                  </a:lnTo>
                  <a:lnTo>
                    <a:pt x="24" y="2064"/>
                  </a:lnTo>
                  <a:lnTo>
                    <a:pt x="39" y="2132"/>
                  </a:lnTo>
                  <a:lnTo>
                    <a:pt x="60" y="2193"/>
                  </a:lnTo>
                  <a:lnTo>
                    <a:pt x="84" y="2247"/>
                  </a:lnTo>
                  <a:lnTo>
                    <a:pt x="113" y="2295"/>
                  </a:lnTo>
                  <a:lnTo>
                    <a:pt x="144" y="2337"/>
                  </a:lnTo>
                  <a:lnTo>
                    <a:pt x="180" y="2375"/>
                  </a:lnTo>
                  <a:lnTo>
                    <a:pt x="218" y="2406"/>
                  </a:lnTo>
                  <a:lnTo>
                    <a:pt x="258" y="2433"/>
                  </a:lnTo>
                  <a:lnTo>
                    <a:pt x="300" y="2457"/>
                  </a:lnTo>
                  <a:lnTo>
                    <a:pt x="344" y="2475"/>
                  </a:lnTo>
                  <a:lnTo>
                    <a:pt x="390" y="2490"/>
                  </a:lnTo>
                  <a:lnTo>
                    <a:pt x="437" y="2501"/>
                  </a:lnTo>
                  <a:lnTo>
                    <a:pt x="485" y="2508"/>
                  </a:lnTo>
                  <a:lnTo>
                    <a:pt x="533" y="2513"/>
                  </a:lnTo>
                  <a:lnTo>
                    <a:pt x="581" y="2514"/>
                  </a:lnTo>
                  <a:lnTo>
                    <a:pt x="629" y="2514"/>
                  </a:lnTo>
                  <a:lnTo>
                    <a:pt x="675" y="2511"/>
                  </a:lnTo>
                  <a:lnTo>
                    <a:pt x="722" y="2507"/>
                  </a:lnTo>
                  <a:lnTo>
                    <a:pt x="767" y="2501"/>
                  </a:lnTo>
                  <a:lnTo>
                    <a:pt x="810" y="2493"/>
                  </a:lnTo>
                  <a:lnTo>
                    <a:pt x="851" y="2484"/>
                  </a:lnTo>
                  <a:lnTo>
                    <a:pt x="890" y="2475"/>
                  </a:lnTo>
                  <a:lnTo>
                    <a:pt x="927" y="2466"/>
                  </a:lnTo>
                  <a:lnTo>
                    <a:pt x="960" y="2457"/>
                  </a:lnTo>
                  <a:lnTo>
                    <a:pt x="990" y="2448"/>
                  </a:lnTo>
                  <a:lnTo>
                    <a:pt x="1017" y="2439"/>
                  </a:lnTo>
                  <a:lnTo>
                    <a:pt x="1038" y="2432"/>
                  </a:lnTo>
                  <a:lnTo>
                    <a:pt x="1056" y="2426"/>
                  </a:lnTo>
                  <a:lnTo>
                    <a:pt x="1070" y="2421"/>
                  </a:lnTo>
                  <a:lnTo>
                    <a:pt x="1079" y="2417"/>
                  </a:lnTo>
                  <a:lnTo>
                    <a:pt x="1082" y="2417"/>
                  </a:lnTo>
                  <a:lnTo>
                    <a:pt x="1026" y="2313"/>
                  </a:lnTo>
                  <a:lnTo>
                    <a:pt x="1026" y="2310"/>
                  </a:lnTo>
                  <a:lnTo>
                    <a:pt x="1025" y="2304"/>
                  </a:lnTo>
                  <a:lnTo>
                    <a:pt x="1026" y="2297"/>
                  </a:lnTo>
                  <a:lnTo>
                    <a:pt x="1031" y="2291"/>
                  </a:lnTo>
                  <a:lnTo>
                    <a:pt x="1038" y="2285"/>
                  </a:lnTo>
                  <a:lnTo>
                    <a:pt x="1044" y="2288"/>
                  </a:lnTo>
                  <a:lnTo>
                    <a:pt x="1053" y="2297"/>
                  </a:lnTo>
                  <a:lnTo>
                    <a:pt x="1065" y="2309"/>
                  </a:lnTo>
                  <a:lnTo>
                    <a:pt x="1077" y="2325"/>
                  </a:lnTo>
                  <a:lnTo>
                    <a:pt x="1089" y="2345"/>
                  </a:lnTo>
                  <a:lnTo>
                    <a:pt x="1101" y="2363"/>
                  </a:lnTo>
                  <a:lnTo>
                    <a:pt x="1113" y="2382"/>
                  </a:lnTo>
                  <a:lnTo>
                    <a:pt x="1124" y="2399"/>
                  </a:lnTo>
                  <a:lnTo>
                    <a:pt x="1133" y="2412"/>
                  </a:lnTo>
                  <a:lnTo>
                    <a:pt x="1137" y="2421"/>
                  </a:lnTo>
                  <a:lnTo>
                    <a:pt x="1140" y="2426"/>
                  </a:lnTo>
                  <a:lnTo>
                    <a:pt x="1142" y="2427"/>
                  </a:lnTo>
                  <a:lnTo>
                    <a:pt x="1149" y="2433"/>
                  </a:lnTo>
                  <a:lnTo>
                    <a:pt x="1163" y="2442"/>
                  </a:lnTo>
                  <a:lnTo>
                    <a:pt x="1179" y="2453"/>
                  </a:lnTo>
                  <a:lnTo>
                    <a:pt x="1200" y="2463"/>
                  </a:lnTo>
                  <a:lnTo>
                    <a:pt x="1224" y="2471"/>
                  </a:lnTo>
                  <a:lnTo>
                    <a:pt x="1253" y="2477"/>
                  </a:lnTo>
                  <a:lnTo>
                    <a:pt x="1286" y="2478"/>
                  </a:lnTo>
                  <a:lnTo>
                    <a:pt x="1320" y="2474"/>
                  </a:lnTo>
                  <a:lnTo>
                    <a:pt x="1358" y="2463"/>
                  </a:lnTo>
                  <a:lnTo>
                    <a:pt x="1398" y="2444"/>
                  </a:lnTo>
                  <a:lnTo>
                    <a:pt x="1430" y="2424"/>
                  </a:lnTo>
                  <a:lnTo>
                    <a:pt x="1463" y="2399"/>
                  </a:lnTo>
                  <a:lnTo>
                    <a:pt x="1500" y="2367"/>
                  </a:lnTo>
                  <a:lnTo>
                    <a:pt x="1538" y="2331"/>
                  </a:lnTo>
                  <a:lnTo>
                    <a:pt x="1578" y="2292"/>
                  </a:lnTo>
                  <a:lnTo>
                    <a:pt x="1619" y="2250"/>
                  </a:lnTo>
                  <a:lnTo>
                    <a:pt x="1659" y="2204"/>
                  </a:lnTo>
                  <a:lnTo>
                    <a:pt x="1698" y="2157"/>
                  </a:lnTo>
                  <a:lnTo>
                    <a:pt x="1736" y="2108"/>
                  </a:lnTo>
                  <a:lnTo>
                    <a:pt x="1772" y="2058"/>
                  </a:lnTo>
                  <a:lnTo>
                    <a:pt x="1803" y="2009"/>
                  </a:lnTo>
                  <a:lnTo>
                    <a:pt x="1833" y="1959"/>
                  </a:lnTo>
                  <a:lnTo>
                    <a:pt x="1857" y="1911"/>
                  </a:lnTo>
                  <a:lnTo>
                    <a:pt x="1877" y="1865"/>
                  </a:lnTo>
                  <a:lnTo>
                    <a:pt x="1892" y="1821"/>
                  </a:lnTo>
                  <a:lnTo>
                    <a:pt x="1899" y="1781"/>
                  </a:lnTo>
                  <a:lnTo>
                    <a:pt x="1899" y="1734"/>
                  </a:lnTo>
                  <a:lnTo>
                    <a:pt x="1893" y="1689"/>
                  </a:lnTo>
                  <a:lnTo>
                    <a:pt x="1881" y="1647"/>
                  </a:lnTo>
                  <a:lnTo>
                    <a:pt x="1863" y="1605"/>
                  </a:lnTo>
                  <a:lnTo>
                    <a:pt x="1842" y="1565"/>
                  </a:lnTo>
                  <a:lnTo>
                    <a:pt x="1817" y="1526"/>
                  </a:lnTo>
                  <a:lnTo>
                    <a:pt x="1790" y="1485"/>
                  </a:lnTo>
                  <a:lnTo>
                    <a:pt x="1761" y="1446"/>
                  </a:lnTo>
                  <a:lnTo>
                    <a:pt x="1733" y="1406"/>
                  </a:lnTo>
                  <a:lnTo>
                    <a:pt x="1706" y="1365"/>
                  </a:lnTo>
                  <a:lnTo>
                    <a:pt x="1680" y="1323"/>
                  </a:lnTo>
                  <a:lnTo>
                    <a:pt x="1658" y="1278"/>
                  </a:lnTo>
                  <a:lnTo>
                    <a:pt x="1640" y="1233"/>
                  </a:lnTo>
                  <a:lnTo>
                    <a:pt x="1626" y="1191"/>
                  </a:lnTo>
                  <a:lnTo>
                    <a:pt x="1614" y="1148"/>
                  </a:lnTo>
                  <a:lnTo>
                    <a:pt x="1604" y="1103"/>
                  </a:lnTo>
                  <a:lnTo>
                    <a:pt x="1595" y="1056"/>
                  </a:lnTo>
                  <a:lnTo>
                    <a:pt x="1589" y="1010"/>
                  </a:lnTo>
                  <a:lnTo>
                    <a:pt x="1584" y="962"/>
                  </a:lnTo>
                  <a:lnTo>
                    <a:pt x="1586" y="915"/>
                  </a:lnTo>
                  <a:lnTo>
                    <a:pt x="1589" y="867"/>
                  </a:lnTo>
                  <a:lnTo>
                    <a:pt x="1598" y="822"/>
                  </a:lnTo>
                  <a:lnTo>
                    <a:pt x="1611" y="777"/>
                  </a:lnTo>
                  <a:lnTo>
                    <a:pt x="1631" y="734"/>
                  </a:lnTo>
                  <a:lnTo>
                    <a:pt x="1656" y="693"/>
                  </a:lnTo>
                  <a:lnTo>
                    <a:pt x="1689" y="654"/>
                  </a:lnTo>
                  <a:lnTo>
                    <a:pt x="1728" y="618"/>
                  </a:lnTo>
                  <a:lnTo>
                    <a:pt x="1775" y="587"/>
                  </a:lnTo>
                  <a:lnTo>
                    <a:pt x="1824" y="558"/>
                  </a:lnTo>
                  <a:lnTo>
                    <a:pt x="1874" y="531"/>
                  </a:lnTo>
                  <a:lnTo>
                    <a:pt x="1925" y="504"/>
                  </a:lnTo>
                  <a:lnTo>
                    <a:pt x="1977" y="477"/>
                  </a:lnTo>
                  <a:lnTo>
                    <a:pt x="2027" y="452"/>
                  </a:lnTo>
                  <a:lnTo>
                    <a:pt x="2076" y="426"/>
                  </a:lnTo>
                  <a:lnTo>
                    <a:pt x="2124" y="401"/>
                  </a:lnTo>
                  <a:lnTo>
                    <a:pt x="2168" y="374"/>
                  </a:lnTo>
                  <a:lnTo>
                    <a:pt x="2210" y="347"/>
                  </a:lnTo>
                  <a:lnTo>
                    <a:pt x="2246" y="320"/>
                  </a:lnTo>
                  <a:lnTo>
                    <a:pt x="2279" y="291"/>
                  </a:lnTo>
                  <a:lnTo>
                    <a:pt x="2304" y="261"/>
                  </a:lnTo>
                  <a:lnTo>
                    <a:pt x="2324" y="231"/>
                  </a:lnTo>
                  <a:lnTo>
                    <a:pt x="2337" y="198"/>
                  </a:lnTo>
                  <a:lnTo>
                    <a:pt x="2342" y="165"/>
                  </a:lnTo>
                  <a:lnTo>
                    <a:pt x="2339" y="129"/>
                  </a:lnTo>
                  <a:lnTo>
                    <a:pt x="2328" y="102"/>
                  </a:lnTo>
                  <a:lnTo>
                    <a:pt x="2310" y="80"/>
                  </a:lnTo>
                  <a:lnTo>
                    <a:pt x="2285" y="60"/>
                  </a:lnTo>
                  <a:lnTo>
                    <a:pt x="2253" y="44"/>
                  </a:lnTo>
                  <a:lnTo>
                    <a:pt x="2216" y="29"/>
                  </a:lnTo>
                  <a:lnTo>
                    <a:pt x="2174" y="18"/>
                  </a:lnTo>
                  <a:lnTo>
                    <a:pt x="2129" y="11"/>
                  </a:lnTo>
                  <a:lnTo>
                    <a:pt x="2078" y="5"/>
                  </a:lnTo>
                  <a:lnTo>
                    <a:pt x="2025" y="0"/>
                  </a:lnTo>
                  <a:lnTo>
                    <a:pt x="1971" y="0"/>
                  </a:lnTo>
                  <a:lnTo>
                    <a:pt x="1914" y="2"/>
                  </a:lnTo>
                  <a:lnTo>
                    <a:pt x="1857" y="5"/>
                  </a:lnTo>
                  <a:lnTo>
                    <a:pt x="1800" y="9"/>
                  </a:lnTo>
                  <a:lnTo>
                    <a:pt x="1745" y="17"/>
                  </a:lnTo>
                  <a:lnTo>
                    <a:pt x="1689" y="26"/>
                  </a:lnTo>
                  <a:lnTo>
                    <a:pt x="1637" y="36"/>
                  </a:lnTo>
                  <a:lnTo>
                    <a:pt x="1587" y="48"/>
                  </a:lnTo>
                  <a:lnTo>
                    <a:pt x="1541" y="60"/>
                  </a:lnTo>
                  <a:lnTo>
                    <a:pt x="1499" y="75"/>
                  </a:lnTo>
                  <a:lnTo>
                    <a:pt x="1461" y="90"/>
                  </a:lnTo>
                  <a:lnTo>
                    <a:pt x="1430" y="107"/>
                  </a:lnTo>
                  <a:lnTo>
                    <a:pt x="1379" y="138"/>
                  </a:lnTo>
                  <a:lnTo>
                    <a:pt x="1332" y="170"/>
                  </a:lnTo>
                  <a:lnTo>
                    <a:pt x="1290" y="201"/>
                  </a:lnTo>
                  <a:lnTo>
                    <a:pt x="1253" y="231"/>
                  </a:lnTo>
                  <a:lnTo>
                    <a:pt x="1221" y="258"/>
                  </a:lnTo>
                  <a:lnTo>
                    <a:pt x="1194" y="284"/>
                  </a:lnTo>
                  <a:lnTo>
                    <a:pt x="1172" y="305"/>
                  </a:lnTo>
                  <a:lnTo>
                    <a:pt x="1155" y="323"/>
                  </a:lnTo>
                  <a:lnTo>
                    <a:pt x="1143" y="336"/>
                  </a:lnTo>
                  <a:lnTo>
                    <a:pt x="1136" y="345"/>
                  </a:lnTo>
                  <a:lnTo>
                    <a:pt x="1133" y="348"/>
                  </a:lnTo>
                  <a:lnTo>
                    <a:pt x="1187" y="399"/>
                  </a:lnTo>
                  <a:lnTo>
                    <a:pt x="1188" y="401"/>
                  </a:lnTo>
                  <a:lnTo>
                    <a:pt x="1190" y="407"/>
                  </a:lnTo>
                  <a:lnTo>
                    <a:pt x="1190" y="413"/>
                  </a:lnTo>
                  <a:lnTo>
                    <a:pt x="1188" y="419"/>
                  </a:lnTo>
                  <a:lnTo>
                    <a:pt x="1182" y="425"/>
                  </a:lnTo>
                  <a:lnTo>
                    <a:pt x="1172" y="426"/>
                  </a:lnTo>
                  <a:lnTo>
                    <a:pt x="1161" y="426"/>
                  </a:lnTo>
                  <a:lnTo>
                    <a:pt x="1154" y="423"/>
                  </a:lnTo>
                  <a:lnTo>
                    <a:pt x="1151" y="422"/>
                  </a:lnTo>
                  <a:lnTo>
                    <a:pt x="1091" y="371"/>
                  </a:lnTo>
                  <a:lnTo>
                    <a:pt x="1085" y="371"/>
                  </a:lnTo>
                  <a:lnTo>
                    <a:pt x="1071" y="371"/>
                  </a:lnTo>
                  <a:lnTo>
                    <a:pt x="1050" y="372"/>
                  </a:lnTo>
                  <a:lnTo>
                    <a:pt x="1023" y="374"/>
                  </a:lnTo>
                  <a:lnTo>
                    <a:pt x="989" y="378"/>
                  </a:lnTo>
                  <a:lnTo>
                    <a:pt x="951" y="386"/>
                  </a:lnTo>
                  <a:lnTo>
                    <a:pt x="909" y="396"/>
                  </a:lnTo>
                  <a:lnTo>
                    <a:pt x="866" y="410"/>
                  </a:lnTo>
                  <a:lnTo>
                    <a:pt x="821" y="428"/>
                  </a:lnTo>
                  <a:lnTo>
                    <a:pt x="774" y="452"/>
                  </a:lnTo>
                  <a:lnTo>
                    <a:pt x="729" y="480"/>
                  </a:lnTo>
                  <a:lnTo>
                    <a:pt x="686" y="515"/>
                  </a:lnTo>
                  <a:lnTo>
                    <a:pt x="647" y="555"/>
                  </a:lnTo>
                  <a:lnTo>
                    <a:pt x="608" y="603"/>
                  </a:lnTo>
                  <a:lnTo>
                    <a:pt x="573" y="654"/>
                  </a:lnTo>
                  <a:lnTo>
                    <a:pt x="545" y="704"/>
                  </a:lnTo>
                  <a:lnTo>
                    <a:pt x="521" y="753"/>
                  </a:lnTo>
                  <a:lnTo>
                    <a:pt x="501" y="801"/>
                  </a:lnTo>
                  <a:lnTo>
                    <a:pt x="485" y="845"/>
                  </a:lnTo>
                  <a:lnTo>
                    <a:pt x="471" y="885"/>
                  </a:lnTo>
                  <a:lnTo>
                    <a:pt x="462" y="921"/>
                  </a:lnTo>
                  <a:lnTo>
                    <a:pt x="455" y="951"/>
                  </a:lnTo>
                  <a:lnTo>
                    <a:pt x="452" y="974"/>
                  </a:lnTo>
                  <a:lnTo>
                    <a:pt x="449" y="987"/>
                  </a:lnTo>
                  <a:lnTo>
                    <a:pt x="447" y="992"/>
                  </a:lnTo>
                  <a:lnTo>
                    <a:pt x="558" y="1013"/>
                  </a:lnTo>
                  <a:lnTo>
                    <a:pt x="560" y="1013"/>
                  </a:lnTo>
                  <a:lnTo>
                    <a:pt x="561" y="1013"/>
                  </a:lnTo>
                  <a:lnTo>
                    <a:pt x="564" y="1014"/>
                  </a:lnTo>
                  <a:lnTo>
                    <a:pt x="567" y="1016"/>
                  </a:lnTo>
                  <a:lnTo>
                    <a:pt x="570" y="1017"/>
                  </a:lnTo>
                  <a:lnTo>
                    <a:pt x="573" y="1020"/>
                  </a:lnTo>
                  <a:lnTo>
                    <a:pt x="576" y="1022"/>
                  </a:lnTo>
                  <a:lnTo>
                    <a:pt x="576" y="1025"/>
                  </a:lnTo>
                  <a:lnTo>
                    <a:pt x="576" y="1029"/>
                  </a:lnTo>
                  <a:lnTo>
                    <a:pt x="575" y="1032"/>
                  </a:lnTo>
                  <a:lnTo>
                    <a:pt x="564" y="1041"/>
                  </a:lnTo>
                  <a:lnTo>
                    <a:pt x="552" y="1046"/>
                  </a:lnTo>
                  <a:lnTo>
                    <a:pt x="545" y="1047"/>
                  </a:lnTo>
                  <a:lnTo>
                    <a:pt x="540" y="1049"/>
                  </a:lnTo>
                  <a:lnTo>
                    <a:pt x="393" y="1031"/>
                  </a:lnTo>
                  <a:close/>
                </a:path>
              </a:pathLst>
            </a:custGeom>
            <a:solidFill>
              <a:srgbClr val="133A44"/>
            </a:solidFill>
            <a:ln w="0">
              <a:noFill/>
              <a:prstDash val="solid"/>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Arial"/>
                <a:ea typeface="微软雅黑"/>
              </a:endParaRPr>
            </a:p>
          </p:txBody>
        </p:sp>
      </p:grpSp>
      <p:grpSp>
        <p:nvGrpSpPr>
          <p:cNvPr id="105" name="千图PPT彼岸天：ID 8661124库_组合 37">
            <a:extLst>
              <a:ext uri="{FF2B5EF4-FFF2-40B4-BE49-F238E27FC236}">
                <a16:creationId xmlns:a16="http://schemas.microsoft.com/office/drawing/2014/main" xmlns="" id="{76275D01-F315-45F5-BCB7-52863F298B5F}"/>
              </a:ext>
            </a:extLst>
          </p:cNvPr>
          <p:cNvGrpSpPr/>
          <p:nvPr>
            <p:custDataLst>
              <p:tags r:id="rId2"/>
            </p:custDataLst>
          </p:nvPr>
        </p:nvGrpSpPr>
        <p:grpSpPr>
          <a:xfrm>
            <a:off x="3325609" y="3869948"/>
            <a:ext cx="2930541" cy="1587953"/>
            <a:chOff x="2532236" y="3675746"/>
            <a:chExt cx="4536127" cy="2457962"/>
          </a:xfrm>
        </p:grpSpPr>
        <p:grpSp>
          <p:nvGrpSpPr>
            <p:cNvPr id="106" name="Group 27">
              <a:extLst>
                <a:ext uri="{FF2B5EF4-FFF2-40B4-BE49-F238E27FC236}">
                  <a16:creationId xmlns:a16="http://schemas.microsoft.com/office/drawing/2014/main" xmlns="" id="{8D911DDB-86BE-4CD1-A88B-8A9C3454D9A7}"/>
                </a:ext>
              </a:extLst>
            </p:cNvPr>
            <p:cNvGrpSpPr/>
            <p:nvPr/>
          </p:nvGrpSpPr>
          <p:grpSpPr>
            <a:xfrm>
              <a:off x="2851133" y="4735308"/>
              <a:ext cx="510250" cy="509379"/>
              <a:chOff x="5206546" y="5172094"/>
              <a:chExt cx="930275" cy="928687"/>
            </a:xfrm>
            <a:solidFill>
              <a:srgbClr val="133A44"/>
            </a:solidFill>
          </p:grpSpPr>
          <p:sp>
            <p:nvSpPr>
              <p:cNvPr id="113" name="Freeform: Shape 30">
                <a:extLst>
                  <a:ext uri="{FF2B5EF4-FFF2-40B4-BE49-F238E27FC236}">
                    <a16:creationId xmlns:a16="http://schemas.microsoft.com/office/drawing/2014/main" xmlns="" id="{CBEF9275-8C54-4BE0-A3EB-C98BDC7FD438}"/>
                  </a:ext>
                </a:extLst>
              </p:cNvPr>
              <p:cNvSpPr>
                <a:spLocks/>
              </p:cNvSpPr>
              <p:nvPr/>
            </p:nvSpPr>
            <p:spPr bwMode="auto">
              <a:xfrm>
                <a:off x="5206546" y="5172094"/>
                <a:ext cx="930275"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rgbClr val="FFB75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Arial"/>
                  <a:ea typeface="微软雅黑"/>
                </a:endParaRPr>
              </a:p>
            </p:txBody>
          </p:sp>
          <p:sp>
            <p:nvSpPr>
              <p:cNvPr id="114" name="Freeform: Shape 31">
                <a:extLst>
                  <a:ext uri="{FF2B5EF4-FFF2-40B4-BE49-F238E27FC236}">
                    <a16:creationId xmlns:a16="http://schemas.microsoft.com/office/drawing/2014/main" xmlns="" id="{EC306DF2-B711-4DEE-9761-00C612FB6ED1}"/>
                  </a:ext>
                </a:extLst>
              </p:cNvPr>
              <p:cNvSpPr>
                <a:spLocks/>
              </p:cNvSpPr>
              <p:nvPr/>
            </p:nvSpPr>
            <p:spPr bwMode="auto">
              <a:xfrm>
                <a:off x="5743575" y="5280025"/>
                <a:ext cx="231775" cy="231775"/>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rgbClr val="FFB75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Arial"/>
                  <a:ea typeface="微软雅黑"/>
                </a:endParaRPr>
              </a:p>
            </p:txBody>
          </p:sp>
        </p:grpSp>
        <p:grpSp>
          <p:nvGrpSpPr>
            <p:cNvPr id="108" name="Group 32">
              <a:extLst>
                <a:ext uri="{FF2B5EF4-FFF2-40B4-BE49-F238E27FC236}">
                  <a16:creationId xmlns:a16="http://schemas.microsoft.com/office/drawing/2014/main" xmlns="" id="{753FFB63-D201-4537-91BF-9C5CAB37718A}"/>
                </a:ext>
              </a:extLst>
            </p:cNvPr>
            <p:cNvGrpSpPr/>
            <p:nvPr/>
          </p:nvGrpSpPr>
          <p:grpSpPr>
            <a:xfrm>
              <a:off x="2532236" y="4771974"/>
              <a:ext cx="3031204" cy="570844"/>
              <a:chOff x="2267129" y="4958946"/>
              <a:chExt cx="3031204" cy="570844"/>
            </a:xfrm>
          </p:grpSpPr>
          <p:cxnSp>
            <p:nvCxnSpPr>
              <p:cNvPr id="111" name="Straight Connector 33">
                <a:extLst>
                  <a:ext uri="{FF2B5EF4-FFF2-40B4-BE49-F238E27FC236}">
                    <a16:creationId xmlns:a16="http://schemas.microsoft.com/office/drawing/2014/main" xmlns="" id="{62BF291C-05D2-45A0-8D07-546BB3999B04}"/>
                  </a:ext>
                </a:extLst>
              </p:cNvPr>
              <p:cNvCxnSpPr/>
              <p:nvPr/>
            </p:nvCxnSpPr>
            <p:spPr>
              <a:xfrm flipH="1">
                <a:off x="4746979" y="4958946"/>
                <a:ext cx="551354" cy="570844"/>
              </a:xfrm>
              <a:prstGeom prst="line">
                <a:avLst/>
              </a:prstGeom>
              <a:noFill/>
              <a:ln w="19050" cap="flat" cmpd="sng" algn="ctr">
                <a:solidFill>
                  <a:srgbClr val="FFB755"/>
                </a:solidFill>
                <a:prstDash val="solid"/>
                <a:miter lim="800000"/>
              </a:ln>
              <a:effectLst/>
            </p:spPr>
          </p:cxnSp>
          <p:cxnSp>
            <p:nvCxnSpPr>
              <p:cNvPr id="112" name="Straight Connector 34">
                <a:extLst>
                  <a:ext uri="{FF2B5EF4-FFF2-40B4-BE49-F238E27FC236}">
                    <a16:creationId xmlns:a16="http://schemas.microsoft.com/office/drawing/2014/main" xmlns="" id="{2FE0F0D4-55BA-42A0-84F5-0222321399C2}"/>
                  </a:ext>
                </a:extLst>
              </p:cNvPr>
              <p:cNvCxnSpPr/>
              <p:nvPr/>
            </p:nvCxnSpPr>
            <p:spPr>
              <a:xfrm flipH="1">
                <a:off x="2267129" y="5529790"/>
                <a:ext cx="2479850" cy="0"/>
              </a:xfrm>
              <a:prstGeom prst="line">
                <a:avLst/>
              </a:prstGeom>
              <a:noFill/>
              <a:ln w="19050" cap="flat" cmpd="sng" algn="ctr">
                <a:solidFill>
                  <a:srgbClr val="FFB755"/>
                </a:solidFill>
                <a:prstDash val="solid"/>
                <a:miter lim="800000"/>
              </a:ln>
              <a:effectLst/>
            </p:spPr>
          </p:cxnSp>
        </p:grpSp>
        <p:sp>
          <p:nvSpPr>
            <p:cNvPr id="109" name="Freeform: Shape 39">
              <a:extLst>
                <a:ext uri="{FF2B5EF4-FFF2-40B4-BE49-F238E27FC236}">
                  <a16:creationId xmlns:a16="http://schemas.microsoft.com/office/drawing/2014/main" xmlns="" id="{70407B68-FA0E-4ADC-9354-479FED5DF98D}"/>
                </a:ext>
              </a:extLst>
            </p:cNvPr>
            <p:cNvSpPr>
              <a:spLocks/>
            </p:cNvSpPr>
            <p:nvPr/>
          </p:nvSpPr>
          <p:spPr bwMode="gray">
            <a:xfrm>
              <a:off x="5195807" y="3675746"/>
              <a:ext cx="1872556" cy="1268267"/>
            </a:xfrm>
            <a:custGeom>
              <a:avLst/>
              <a:gdLst/>
              <a:ahLst/>
              <a:cxnLst>
                <a:cxn ang="0">
                  <a:pos x="216" y="1196"/>
                </a:cxn>
                <a:cxn ang="0">
                  <a:pos x="222" y="1184"/>
                </a:cxn>
                <a:cxn ang="0">
                  <a:pos x="243" y="1184"/>
                </a:cxn>
                <a:cxn ang="0">
                  <a:pos x="258" y="1220"/>
                </a:cxn>
                <a:cxn ang="0">
                  <a:pos x="243" y="1386"/>
                </a:cxn>
                <a:cxn ang="0">
                  <a:pos x="317" y="1491"/>
                </a:cxn>
                <a:cxn ang="0">
                  <a:pos x="464" y="1601"/>
                </a:cxn>
                <a:cxn ang="0">
                  <a:pos x="738" y="1659"/>
                </a:cxn>
                <a:cxn ang="0">
                  <a:pos x="1070" y="1617"/>
                </a:cxn>
                <a:cxn ang="0">
                  <a:pos x="1370" y="1493"/>
                </a:cxn>
                <a:cxn ang="0">
                  <a:pos x="1538" y="1388"/>
                </a:cxn>
                <a:cxn ang="0">
                  <a:pos x="1605" y="1332"/>
                </a:cxn>
                <a:cxn ang="0">
                  <a:pos x="1643" y="1337"/>
                </a:cxn>
                <a:cxn ang="0">
                  <a:pos x="1772" y="1364"/>
                </a:cxn>
                <a:cxn ang="0">
                  <a:pos x="1944" y="1386"/>
                </a:cxn>
                <a:cxn ang="0">
                  <a:pos x="2130" y="1389"/>
                </a:cxn>
                <a:cxn ang="0">
                  <a:pos x="2258" y="1353"/>
                </a:cxn>
                <a:cxn ang="0">
                  <a:pos x="2295" y="1250"/>
                </a:cxn>
                <a:cxn ang="0">
                  <a:pos x="2237" y="1140"/>
                </a:cxn>
                <a:cxn ang="0">
                  <a:pos x="2118" y="1083"/>
                </a:cxn>
                <a:cxn ang="0">
                  <a:pos x="2027" y="1071"/>
                </a:cxn>
                <a:cxn ang="0">
                  <a:pos x="1964" y="1173"/>
                </a:cxn>
                <a:cxn ang="0">
                  <a:pos x="1932" y="1175"/>
                </a:cxn>
                <a:cxn ang="0">
                  <a:pos x="1943" y="1119"/>
                </a:cxn>
                <a:cxn ang="0">
                  <a:pos x="1976" y="1050"/>
                </a:cxn>
                <a:cxn ang="0">
                  <a:pos x="1983" y="1019"/>
                </a:cxn>
                <a:cxn ang="0">
                  <a:pos x="1965" y="908"/>
                </a:cxn>
                <a:cxn ang="0">
                  <a:pos x="1881" y="794"/>
                </a:cxn>
                <a:cxn ang="0">
                  <a:pos x="1830" y="762"/>
                </a:cxn>
                <a:cxn ang="0">
                  <a:pos x="1676" y="753"/>
                </a:cxn>
                <a:cxn ang="0">
                  <a:pos x="1676" y="713"/>
                </a:cxn>
                <a:cxn ang="0">
                  <a:pos x="1878" y="708"/>
                </a:cxn>
                <a:cxn ang="0">
                  <a:pos x="1908" y="699"/>
                </a:cxn>
                <a:cxn ang="0">
                  <a:pos x="2012" y="659"/>
                </a:cxn>
                <a:cxn ang="0">
                  <a:pos x="2174" y="585"/>
                </a:cxn>
                <a:cxn ang="0">
                  <a:pos x="2322" y="501"/>
                </a:cxn>
                <a:cxn ang="0">
                  <a:pos x="2429" y="390"/>
                </a:cxn>
                <a:cxn ang="0">
                  <a:pos x="2447" y="242"/>
                </a:cxn>
                <a:cxn ang="0">
                  <a:pos x="2373" y="114"/>
                </a:cxn>
                <a:cxn ang="0">
                  <a:pos x="2220" y="30"/>
                </a:cxn>
                <a:cxn ang="0">
                  <a:pos x="1980" y="0"/>
                </a:cxn>
                <a:cxn ang="0">
                  <a:pos x="1640" y="32"/>
                </a:cxn>
                <a:cxn ang="0">
                  <a:pos x="1185" y="128"/>
                </a:cxn>
                <a:cxn ang="0">
                  <a:pos x="849" y="246"/>
                </a:cxn>
                <a:cxn ang="0">
                  <a:pos x="608" y="390"/>
                </a:cxn>
                <a:cxn ang="0">
                  <a:pos x="498" y="489"/>
                </a:cxn>
                <a:cxn ang="0">
                  <a:pos x="470" y="542"/>
                </a:cxn>
                <a:cxn ang="0">
                  <a:pos x="477" y="560"/>
                </a:cxn>
                <a:cxn ang="0">
                  <a:pos x="587" y="558"/>
                </a:cxn>
                <a:cxn ang="0">
                  <a:pos x="600" y="564"/>
                </a:cxn>
                <a:cxn ang="0">
                  <a:pos x="609" y="575"/>
                </a:cxn>
                <a:cxn ang="0">
                  <a:pos x="582" y="596"/>
                </a:cxn>
                <a:cxn ang="0">
                  <a:pos x="483" y="606"/>
                </a:cxn>
                <a:cxn ang="0">
                  <a:pos x="435" y="639"/>
                </a:cxn>
                <a:cxn ang="0">
                  <a:pos x="321" y="723"/>
                </a:cxn>
                <a:cxn ang="0">
                  <a:pos x="182" y="843"/>
                </a:cxn>
                <a:cxn ang="0">
                  <a:pos x="59" y="980"/>
                </a:cxn>
                <a:cxn ang="0">
                  <a:pos x="0" y="1121"/>
                </a:cxn>
                <a:cxn ang="0">
                  <a:pos x="30" y="1217"/>
                </a:cxn>
                <a:cxn ang="0">
                  <a:pos x="102" y="1274"/>
                </a:cxn>
                <a:cxn ang="0">
                  <a:pos x="170" y="1302"/>
                </a:cxn>
              </a:cxnLst>
              <a:rect l="0" t="0" r="r" b="b"/>
              <a:pathLst>
                <a:path w="2454" h="1659">
                  <a:moveTo>
                    <a:pt x="191" y="1307"/>
                  </a:moveTo>
                  <a:lnTo>
                    <a:pt x="216" y="1199"/>
                  </a:lnTo>
                  <a:lnTo>
                    <a:pt x="216" y="1199"/>
                  </a:lnTo>
                  <a:lnTo>
                    <a:pt x="216" y="1196"/>
                  </a:lnTo>
                  <a:lnTo>
                    <a:pt x="218" y="1193"/>
                  </a:lnTo>
                  <a:lnTo>
                    <a:pt x="219" y="1190"/>
                  </a:lnTo>
                  <a:lnTo>
                    <a:pt x="221" y="1187"/>
                  </a:lnTo>
                  <a:lnTo>
                    <a:pt x="222" y="1184"/>
                  </a:lnTo>
                  <a:lnTo>
                    <a:pt x="225" y="1181"/>
                  </a:lnTo>
                  <a:lnTo>
                    <a:pt x="230" y="1179"/>
                  </a:lnTo>
                  <a:lnTo>
                    <a:pt x="234" y="1179"/>
                  </a:lnTo>
                  <a:lnTo>
                    <a:pt x="243" y="1184"/>
                  </a:lnTo>
                  <a:lnTo>
                    <a:pt x="251" y="1194"/>
                  </a:lnTo>
                  <a:lnTo>
                    <a:pt x="255" y="1206"/>
                  </a:lnTo>
                  <a:lnTo>
                    <a:pt x="258" y="1215"/>
                  </a:lnTo>
                  <a:lnTo>
                    <a:pt x="258" y="1220"/>
                  </a:lnTo>
                  <a:lnTo>
                    <a:pt x="228" y="1355"/>
                  </a:lnTo>
                  <a:lnTo>
                    <a:pt x="230" y="1359"/>
                  </a:lnTo>
                  <a:lnTo>
                    <a:pt x="234" y="1370"/>
                  </a:lnTo>
                  <a:lnTo>
                    <a:pt x="243" y="1386"/>
                  </a:lnTo>
                  <a:lnTo>
                    <a:pt x="255" y="1409"/>
                  </a:lnTo>
                  <a:lnTo>
                    <a:pt x="272" y="1434"/>
                  </a:lnTo>
                  <a:lnTo>
                    <a:pt x="291" y="1463"/>
                  </a:lnTo>
                  <a:lnTo>
                    <a:pt x="317" y="1491"/>
                  </a:lnTo>
                  <a:lnTo>
                    <a:pt x="345" y="1521"/>
                  </a:lnTo>
                  <a:lnTo>
                    <a:pt x="380" y="1550"/>
                  </a:lnTo>
                  <a:lnTo>
                    <a:pt x="419" y="1577"/>
                  </a:lnTo>
                  <a:lnTo>
                    <a:pt x="464" y="1601"/>
                  </a:lnTo>
                  <a:lnTo>
                    <a:pt x="513" y="1620"/>
                  </a:lnTo>
                  <a:lnTo>
                    <a:pt x="585" y="1640"/>
                  </a:lnTo>
                  <a:lnTo>
                    <a:pt x="660" y="1653"/>
                  </a:lnTo>
                  <a:lnTo>
                    <a:pt x="738" y="1659"/>
                  </a:lnTo>
                  <a:lnTo>
                    <a:pt x="819" y="1659"/>
                  </a:lnTo>
                  <a:lnTo>
                    <a:pt x="900" y="1652"/>
                  </a:lnTo>
                  <a:lnTo>
                    <a:pt x="984" y="1638"/>
                  </a:lnTo>
                  <a:lnTo>
                    <a:pt x="1070" y="1617"/>
                  </a:lnTo>
                  <a:lnTo>
                    <a:pt x="1157" y="1589"/>
                  </a:lnTo>
                  <a:lnTo>
                    <a:pt x="1242" y="1554"/>
                  </a:lnTo>
                  <a:lnTo>
                    <a:pt x="1310" y="1523"/>
                  </a:lnTo>
                  <a:lnTo>
                    <a:pt x="1370" y="1493"/>
                  </a:lnTo>
                  <a:lnTo>
                    <a:pt x="1422" y="1463"/>
                  </a:lnTo>
                  <a:lnTo>
                    <a:pt x="1467" y="1436"/>
                  </a:lnTo>
                  <a:lnTo>
                    <a:pt x="1506" y="1410"/>
                  </a:lnTo>
                  <a:lnTo>
                    <a:pt x="1538" y="1388"/>
                  </a:lnTo>
                  <a:lnTo>
                    <a:pt x="1563" y="1368"/>
                  </a:lnTo>
                  <a:lnTo>
                    <a:pt x="1583" y="1352"/>
                  </a:lnTo>
                  <a:lnTo>
                    <a:pt x="1596" y="1340"/>
                  </a:lnTo>
                  <a:lnTo>
                    <a:pt x="1605" y="1332"/>
                  </a:lnTo>
                  <a:lnTo>
                    <a:pt x="1607" y="1329"/>
                  </a:lnTo>
                  <a:lnTo>
                    <a:pt x="1611" y="1331"/>
                  </a:lnTo>
                  <a:lnTo>
                    <a:pt x="1623" y="1334"/>
                  </a:lnTo>
                  <a:lnTo>
                    <a:pt x="1643" y="1337"/>
                  </a:lnTo>
                  <a:lnTo>
                    <a:pt x="1668" y="1343"/>
                  </a:lnTo>
                  <a:lnTo>
                    <a:pt x="1698" y="1349"/>
                  </a:lnTo>
                  <a:lnTo>
                    <a:pt x="1733" y="1356"/>
                  </a:lnTo>
                  <a:lnTo>
                    <a:pt x="1772" y="1364"/>
                  </a:lnTo>
                  <a:lnTo>
                    <a:pt x="1812" y="1370"/>
                  </a:lnTo>
                  <a:lnTo>
                    <a:pt x="1856" y="1376"/>
                  </a:lnTo>
                  <a:lnTo>
                    <a:pt x="1899" y="1382"/>
                  </a:lnTo>
                  <a:lnTo>
                    <a:pt x="1944" y="1386"/>
                  </a:lnTo>
                  <a:lnTo>
                    <a:pt x="1989" y="1389"/>
                  </a:lnTo>
                  <a:lnTo>
                    <a:pt x="2039" y="1392"/>
                  </a:lnTo>
                  <a:lnTo>
                    <a:pt x="2087" y="1392"/>
                  </a:lnTo>
                  <a:lnTo>
                    <a:pt x="2130" y="1389"/>
                  </a:lnTo>
                  <a:lnTo>
                    <a:pt x="2169" y="1385"/>
                  </a:lnTo>
                  <a:lnTo>
                    <a:pt x="2204" y="1377"/>
                  </a:lnTo>
                  <a:lnTo>
                    <a:pt x="2234" y="1367"/>
                  </a:lnTo>
                  <a:lnTo>
                    <a:pt x="2258" y="1353"/>
                  </a:lnTo>
                  <a:lnTo>
                    <a:pt x="2276" y="1335"/>
                  </a:lnTo>
                  <a:lnTo>
                    <a:pt x="2289" y="1313"/>
                  </a:lnTo>
                  <a:lnTo>
                    <a:pt x="2295" y="1286"/>
                  </a:lnTo>
                  <a:lnTo>
                    <a:pt x="2295" y="1250"/>
                  </a:lnTo>
                  <a:lnTo>
                    <a:pt x="2288" y="1217"/>
                  </a:lnTo>
                  <a:lnTo>
                    <a:pt x="2276" y="1188"/>
                  </a:lnTo>
                  <a:lnTo>
                    <a:pt x="2258" y="1163"/>
                  </a:lnTo>
                  <a:lnTo>
                    <a:pt x="2237" y="1140"/>
                  </a:lnTo>
                  <a:lnTo>
                    <a:pt x="2211" y="1121"/>
                  </a:lnTo>
                  <a:lnTo>
                    <a:pt x="2184" y="1106"/>
                  </a:lnTo>
                  <a:lnTo>
                    <a:pt x="2156" y="1095"/>
                  </a:lnTo>
                  <a:lnTo>
                    <a:pt x="2118" y="1083"/>
                  </a:lnTo>
                  <a:lnTo>
                    <a:pt x="2085" y="1077"/>
                  </a:lnTo>
                  <a:lnTo>
                    <a:pt x="2058" y="1073"/>
                  </a:lnTo>
                  <a:lnTo>
                    <a:pt x="2039" y="1071"/>
                  </a:lnTo>
                  <a:lnTo>
                    <a:pt x="2027" y="1071"/>
                  </a:lnTo>
                  <a:lnTo>
                    <a:pt x="2022" y="1071"/>
                  </a:lnTo>
                  <a:lnTo>
                    <a:pt x="1970" y="1166"/>
                  </a:lnTo>
                  <a:lnTo>
                    <a:pt x="1968" y="1169"/>
                  </a:lnTo>
                  <a:lnTo>
                    <a:pt x="1964" y="1173"/>
                  </a:lnTo>
                  <a:lnTo>
                    <a:pt x="1958" y="1178"/>
                  </a:lnTo>
                  <a:lnTo>
                    <a:pt x="1949" y="1181"/>
                  </a:lnTo>
                  <a:lnTo>
                    <a:pt x="1940" y="1181"/>
                  </a:lnTo>
                  <a:lnTo>
                    <a:pt x="1932" y="1175"/>
                  </a:lnTo>
                  <a:lnTo>
                    <a:pt x="1929" y="1167"/>
                  </a:lnTo>
                  <a:lnTo>
                    <a:pt x="1931" y="1154"/>
                  </a:lnTo>
                  <a:lnTo>
                    <a:pt x="1935" y="1137"/>
                  </a:lnTo>
                  <a:lnTo>
                    <a:pt x="1943" y="1119"/>
                  </a:lnTo>
                  <a:lnTo>
                    <a:pt x="1952" y="1100"/>
                  </a:lnTo>
                  <a:lnTo>
                    <a:pt x="1961" y="1080"/>
                  </a:lnTo>
                  <a:lnTo>
                    <a:pt x="1968" y="1064"/>
                  </a:lnTo>
                  <a:lnTo>
                    <a:pt x="1976" y="1050"/>
                  </a:lnTo>
                  <a:lnTo>
                    <a:pt x="1982" y="1041"/>
                  </a:lnTo>
                  <a:lnTo>
                    <a:pt x="1983" y="1038"/>
                  </a:lnTo>
                  <a:lnTo>
                    <a:pt x="1983" y="1032"/>
                  </a:lnTo>
                  <a:lnTo>
                    <a:pt x="1983" y="1019"/>
                  </a:lnTo>
                  <a:lnTo>
                    <a:pt x="1982" y="996"/>
                  </a:lnTo>
                  <a:lnTo>
                    <a:pt x="1980" y="969"/>
                  </a:lnTo>
                  <a:lnTo>
                    <a:pt x="1974" y="939"/>
                  </a:lnTo>
                  <a:lnTo>
                    <a:pt x="1965" y="908"/>
                  </a:lnTo>
                  <a:lnTo>
                    <a:pt x="1952" y="876"/>
                  </a:lnTo>
                  <a:lnTo>
                    <a:pt x="1934" y="848"/>
                  </a:lnTo>
                  <a:lnTo>
                    <a:pt x="1907" y="816"/>
                  </a:lnTo>
                  <a:lnTo>
                    <a:pt x="1881" y="794"/>
                  </a:lnTo>
                  <a:lnTo>
                    <a:pt x="1860" y="779"/>
                  </a:lnTo>
                  <a:lnTo>
                    <a:pt x="1845" y="768"/>
                  </a:lnTo>
                  <a:lnTo>
                    <a:pt x="1835" y="764"/>
                  </a:lnTo>
                  <a:lnTo>
                    <a:pt x="1830" y="762"/>
                  </a:lnTo>
                  <a:lnTo>
                    <a:pt x="1692" y="761"/>
                  </a:lnTo>
                  <a:lnTo>
                    <a:pt x="1689" y="761"/>
                  </a:lnTo>
                  <a:lnTo>
                    <a:pt x="1683" y="758"/>
                  </a:lnTo>
                  <a:lnTo>
                    <a:pt x="1676" y="753"/>
                  </a:lnTo>
                  <a:lnTo>
                    <a:pt x="1670" y="744"/>
                  </a:lnTo>
                  <a:lnTo>
                    <a:pt x="1668" y="734"/>
                  </a:lnTo>
                  <a:lnTo>
                    <a:pt x="1670" y="722"/>
                  </a:lnTo>
                  <a:lnTo>
                    <a:pt x="1676" y="713"/>
                  </a:lnTo>
                  <a:lnTo>
                    <a:pt x="1682" y="707"/>
                  </a:lnTo>
                  <a:lnTo>
                    <a:pt x="1688" y="704"/>
                  </a:lnTo>
                  <a:lnTo>
                    <a:pt x="1689" y="702"/>
                  </a:lnTo>
                  <a:lnTo>
                    <a:pt x="1878" y="708"/>
                  </a:lnTo>
                  <a:lnTo>
                    <a:pt x="1880" y="708"/>
                  </a:lnTo>
                  <a:lnTo>
                    <a:pt x="1886" y="707"/>
                  </a:lnTo>
                  <a:lnTo>
                    <a:pt x="1895" y="704"/>
                  </a:lnTo>
                  <a:lnTo>
                    <a:pt x="1908" y="699"/>
                  </a:lnTo>
                  <a:lnTo>
                    <a:pt x="1926" y="693"/>
                  </a:lnTo>
                  <a:lnTo>
                    <a:pt x="1949" y="684"/>
                  </a:lnTo>
                  <a:lnTo>
                    <a:pt x="1977" y="672"/>
                  </a:lnTo>
                  <a:lnTo>
                    <a:pt x="2012" y="659"/>
                  </a:lnTo>
                  <a:lnTo>
                    <a:pt x="2052" y="641"/>
                  </a:lnTo>
                  <a:lnTo>
                    <a:pt x="2099" y="620"/>
                  </a:lnTo>
                  <a:lnTo>
                    <a:pt x="2135" y="603"/>
                  </a:lnTo>
                  <a:lnTo>
                    <a:pt x="2174" y="585"/>
                  </a:lnTo>
                  <a:lnTo>
                    <a:pt x="2211" y="566"/>
                  </a:lnTo>
                  <a:lnTo>
                    <a:pt x="2249" y="546"/>
                  </a:lnTo>
                  <a:lnTo>
                    <a:pt x="2286" y="525"/>
                  </a:lnTo>
                  <a:lnTo>
                    <a:pt x="2322" y="501"/>
                  </a:lnTo>
                  <a:lnTo>
                    <a:pt x="2354" y="477"/>
                  </a:lnTo>
                  <a:lnTo>
                    <a:pt x="2384" y="450"/>
                  </a:lnTo>
                  <a:lnTo>
                    <a:pt x="2409" y="422"/>
                  </a:lnTo>
                  <a:lnTo>
                    <a:pt x="2429" y="390"/>
                  </a:lnTo>
                  <a:lnTo>
                    <a:pt x="2444" y="357"/>
                  </a:lnTo>
                  <a:lnTo>
                    <a:pt x="2453" y="321"/>
                  </a:lnTo>
                  <a:lnTo>
                    <a:pt x="2454" y="284"/>
                  </a:lnTo>
                  <a:lnTo>
                    <a:pt x="2447" y="242"/>
                  </a:lnTo>
                  <a:lnTo>
                    <a:pt x="2435" y="207"/>
                  </a:lnTo>
                  <a:lnTo>
                    <a:pt x="2418" y="173"/>
                  </a:lnTo>
                  <a:lnTo>
                    <a:pt x="2399" y="141"/>
                  </a:lnTo>
                  <a:lnTo>
                    <a:pt x="2373" y="114"/>
                  </a:lnTo>
                  <a:lnTo>
                    <a:pt x="2343" y="89"/>
                  </a:lnTo>
                  <a:lnTo>
                    <a:pt x="2307" y="66"/>
                  </a:lnTo>
                  <a:lnTo>
                    <a:pt x="2267" y="47"/>
                  </a:lnTo>
                  <a:lnTo>
                    <a:pt x="2220" y="30"/>
                  </a:lnTo>
                  <a:lnTo>
                    <a:pt x="2169" y="17"/>
                  </a:lnTo>
                  <a:lnTo>
                    <a:pt x="2112" y="8"/>
                  </a:lnTo>
                  <a:lnTo>
                    <a:pt x="2049" y="2"/>
                  </a:lnTo>
                  <a:lnTo>
                    <a:pt x="1980" y="0"/>
                  </a:lnTo>
                  <a:lnTo>
                    <a:pt x="1905" y="2"/>
                  </a:lnTo>
                  <a:lnTo>
                    <a:pt x="1823" y="8"/>
                  </a:lnTo>
                  <a:lnTo>
                    <a:pt x="1736" y="17"/>
                  </a:lnTo>
                  <a:lnTo>
                    <a:pt x="1640" y="32"/>
                  </a:lnTo>
                  <a:lnTo>
                    <a:pt x="1514" y="54"/>
                  </a:lnTo>
                  <a:lnTo>
                    <a:pt x="1397" y="78"/>
                  </a:lnTo>
                  <a:lnTo>
                    <a:pt x="1287" y="102"/>
                  </a:lnTo>
                  <a:lnTo>
                    <a:pt x="1185" y="128"/>
                  </a:lnTo>
                  <a:lnTo>
                    <a:pt x="1091" y="156"/>
                  </a:lnTo>
                  <a:lnTo>
                    <a:pt x="1004" y="185"/>
                  </a:lnTo>
                  <a:lnTo>
                    <a:pt x="923" y="215"/>
                  </a:lnTo>
                  <a:lnTo>
                    <a:pt x="849" y="246"/>
                  </a:lnTo>
                  <a:lnTo>
                    <a:pt x="780" y="279"/>
                  </a:lnTo>
                  <a:lnTo>
                    <a:pt x="719" y="314"/>
                  </a:lnTo>
                  <a:lnTo>
                    <a:pt x="660" y="351"/>
                  </a:lnTo>
                  <a:lnTo>
                    <a:pt x="608" y="390"/>
                  </a:lnTo>
                  <a:lnTo>
                    <a:pt x="570" y="420"/>
                  </a:lnTo>
                  <a:lnTo>
                    <a:pt x="540" y="446"/>
                  </a:lnTo>
                  <a:lnTo>
                    <a:pt x="516" y="470"/>
                  </a:lnTo>
                  <a:lnTo>
                    <a:pt x="498" y="489"/>
                  </a:lnTo>
                  <a:lnTo>
                    <a:pt x="486" y="506"/>
                  </a:lnTo>
                  <a:lnTo>
                    <a:pt x="477" y="521"/>
                  </a:lnTo>
                  <a:lnTo>
                    <a:pt x="471" y="531"/>
                  </a:lnTo>
                  <a:lnTo>
                    <a:pt x="470" y="542"/>
                  </a:lnTo>
                  <a:lnTo>
                    <a:pt x="470" y="549"/>
                  </a:lnTo>
                  <a:lnTo>
                    <a:pt x="471" y="554"/>
                  </a:lnTo>
                  <a:lnTo>
                    <a:pt x="474" y="558"/>
                  </a:lnTo>
                  <a:lnTo>
                    <a:pt x="477" y="560"/>
                  </a:lnTo>
                  <a:lnTo>
                    <a:pt x="479" y="561"/>
                  </a:lnTo>
                  <a:lnTo>
                    <a:pt x="480" y="563"/>
                  </a:lnTo>
                  <a:lnTo>
                    <a:pt x="587" y="558"/>
                  </a:lnTo>
                  <a:lnTo>
                    <a:pt x="587" y="558"/>
                  </a:lnTo>
                  <a:lnTo>
                    <a:pt x="590" y="560"/>
                  </a:lnTo>
                  <a:lnTo>
                    <a:pt x="593" y="560"/>
                  </a:lnTo>
                  <a:lnTo>
                    <a:pt x="596" y="561"/>
                  </a:lnTo>
                  <a:lnTo>
                    <a:pt x="600" y="564"/>
                  </a:lnTo>
                  <a:lnTo>
                    <a:pt x="603" y="566"/>
                  </a:lnTo>
                  <a:lnTo>
                    <a:pt x="606" y="569"/>
                  </a:lnTo>
                  <a:lnTo>
                    <a:pt x="608" y="572"/>
                  </a:lnTo>
                  <a:lnTo>
                    <a:pt x="609" y="575"/>
                  </a:lnTo>
                  <a:lnTo>
                    <a:pt x="608" y="578"/>
                  </a:lnTo>
                  <a:lnTo>
                    <a:pt x="605" y="582"/>
                  </a:lnTo>
                  <a:lnTo>
                    <a:pt x="594" y="590"/>
                  </a:lnTo>
                  <a:lnTo>
                    <a:pt x="582" y="596"/>
                  </a:lnTo>
                  <a:lnTo>
                    <a:pt x="572" y="600"/>
                  </a:lnTo>
                  <a:lnTo>
                    <a:pt x="566" y="603"/>
                  </a:lnTo>
                  <a:lnTo>
                    <a:pt x="563" y="605"/>
                  </a:lnTo>
                  <a:lnTo>
                    <a:pt x="483" y="606"/>
                  </a:lnTo>
                  <a:lnTo>
                    <a:pt x="480" y="609"/>
                  </a:lnTo>
                  <a:lnTo>
                    <a:pt x="471" y="615"/>
                  </a:lnTo>
                  <a:lnTo>
                    <a:pt x="456" y="626"/>
                  </a:lnTo>
                  <a:lnTo>
                    <a:pt x="435" y="639"/>
                  </a:lnTo>
                  <a:lnTo>
                    <a:pt x="411" y="656"/>
                  </a:lnTo>
                  <a:lnTo>
                    <a:pt x="384" y="677"/>
                  </a:lnTo>
                  <a:lnTo>
                    <a:pt x="353" y="699"/>
                  </a:lnTo>
                  <a:lnTo>
                    <a:pt x="321" y="723"/>
                  </a:lnTo>
                  <a:lnTo>
                    <a:pt x="287" y="752"/>
                  </a:lnTo>
                  <a:lnTo>
                    <a:pt x="251" y="780"/>
                  </a:lnTo>
                  <a:lnTo>
                    <a:pt x="216" y="812"/>
                  </a:lnTo>
                  <a:lnTo>
                    <a:pt x="182" y="843"/>
                  </a:lnTo>
                  <a:lnTo>
                    <a:pt x="147" y="876"/>
                  </a:lnTo>
                  <a:lnTo>
                    <a:pt x="116" y="911"/>
                  </a:lnTo>
                  <a:lnTo>
                    <a:pt x="86" y="945"/>
                  </a:lnTo>
                  <a:lnTo>
                    <a:pt x="59" y="980"/>
                  </a:lnTo>
                  <a:lnTo>
                    <a:pt x="33" y="1019"/>
                  </a:lnTo>
                  <a:lnTo>
                    <a:pt x="15" y="1056"/>
                  </a:lnTo>
                  <a:lnTo>
                    <a:pt x="5" y="1089"/>
                  </a:lnTo>
                  <a:lnTo>
                    <a:pt x="0" y="1121"/>
                  </a:lnTo>
                  <a:lnTo>
                    <a:pt x="2" y="1148"/>
                  </a:lnTo>
                  <a:lnTo>
                    <a:pt x="6" y="1173"/>
                  </a:lnTo>
                  <a:lnTo>
                    <a:pt x="17" y="1196"/>
                  </a:lnTo>
                  <a:lnTo>
                    <a:pt x="30" y="1217"/>
                  </a:lnTo>
                  <a:lnTo>
                    <a:pt x="45" y="1235"/>
                  </a:lnTo>
                  <a:lnTo>
                    <a:pt x="63" y="1250"/>
                  </a:lnTo>
                  <a:lnTo>
                    <a:pt x="83" y="1263"/>
                  </a:lnTo>
                  <a:lnTo>
                    <a:pt x="102" y="1274"/>
                  </a:lnTo>
                  <a:lnTo>
                    <a:pt x="122" y="1284"/>
                  </a:lnTo>
                  <a:lnTo>
                    <a:pt x="140" y="1292"/>
                  </a:lnTo>
                  <a:lnTo>
                    <a:pt x="156" y="1298"/>
                  </a:lnTo>
                  <a:lnTo>
                    <a:pt x="170" y="1302"/>
                  </a:lnTo>
                  <a:lnTo>
                    <a:pt x="182" y="1305"/>
                  </a:lnTo>
                  <a:lnTo>
                    <a:pt x="188" y="1307"/>
                  </a:lnTo>
                  <a:lnTo>
                    <a:pt x="191" y="1307"/>
                  </a:lnTo>
                  <a:close/>
                </a:path>
              </a:pathLst>
            </a:custGeom>
            <a:solidFill>
              <a:srgbClr val="FFB755"/>
            </a:solidFill>
            <a:ln w="0">
              <a:noFill/>
              <a:prstDash val="solid"/>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Arial"/>
                <a:ea typeface="微软雅黑"/>
              </a:endParaRPr>
            </a:p>
          </p:txBody>
        </p:sp>
        <p:sp>
          <p:nvSpPr>
            <p:cNvPr id="110" name="TextBox 42">
              <a:extLst>
                <a:ext uri="{FF2B5EF4-FFF2-40B4-BE49-F238E27FC236}">
                  <a16:creationId xmlns:a16="http://schemas.microsoft.com/office/drawing/2014/main" xmlns="" id="{F2C27360-098F-4F84-B616-410E3CB5F93B}"/>
                </a:ext>
              </a:extLst>
            </p:cNvPr>
            <p:cNvSpPr txBox="1"/>
            <p:nvPr/>
          </p:nvSpPr>
          <p:spPr>
            <a:xfrm>
              <a:off x="2887983" y="5346719"/>
              <a:ext cx="1647477" cy="786989"/>
            </a:xfrm>
            <a:prstGeom prst="rect">
              <a:avLst/>
            </a:prstGeom>
            <a:noFill/>
          </p:spPr>
          <p:txBody>
            <a:bodyPr wrap="square" lIns="0" tIns="0" rIns="0" bIns="0">
              <a:normAutofit fontScale="92500" lnSpcReduction="10000"/>
            </a:bodyPr>
            <a:lstStyle/>
            <a:p>
              <a:pPr marL="0" marR="0" lvl="0" indent="0" defTabSz="914400" eaLnBrk="1" fontAlgn="auto" latinLnBrk="0" hangingPunct="1">
                <a:lnSpc>
                  <a:spcPct val="120000"/>
                </a:lnSpc>
                <a:spcBef>
                  <a:spcPts val="0"/>
                </a:spcBef>
                <a:spcAft>
                  <a:spcPts val="0"/>
                </a:spcAft>
                <a:buClrTx/>
                <a:buSzTx/>
                <a:buFontTx/>
                <a:buNone/>
                <a:tabLst/>
                <a:defRPr/>
              </a:pPr>
              <a:r>
                <a:rPr lang="zh-CN" altLang="en-US" sz="3000" b="1" kern="0" dirty="0">
                  <a:solidFill>
                    <a:schemeClr val="accent2"/>
                  </a:solidFill>
                  <a:latin typeface="Arial"/>
                  <a:ea typeface="微软雅黑"/>
                </a:rPr>
                <a:t>想 像</a:t>
              </a:r>
              <a:endParaRPr kumimoji="0" lang="zh-CN" altLang="en-US" sz="1100" b="1" i="0" u="none" strike="noStrike" kern="0" cap="none" spc="0" normalizeH="0" baseline="0" noProof="0" dirty="0">
                <a:ln>
                  <a:noFill/>
                </a:ln>
                <a:solidFill>
                  <a:schemeClr val="accent2"/>
                </a:solidFill>
                <a:effectLst/>
                <a:uLnTx/>
                <a:uFillTx/>
                <a:latin typeface="Arial"/>
                <a:ea typeface="微软雅黑"/>
              </a:endParaRPr>
            </a:p>
          </p:txBody>
        </p:sp>
      </p:grpSp>
      <p:sp>
        <p:nvSpPr>
          <p:cNvPr id="115" name="Freeform: Shape 41">
            <a:extLst>
              <a:ext uri="{FF2B5EF4-FFF2-40B4-BE49-F238E27FC236}">
                <a16:creationId xmlns:a16="http://schemas.microsoft.com/office/drawing/2014/main" xmlns="" id="{41814E55-9725-4CAB-B6B4-882A9C36B199}"/>
              </a:ext>
            </a:extLst>
          </p:cNvPr>
          <p:cNvSpPr>
            <a:spLocks/>
          </p:cNvSpPr>
          <p:nvPr/>
        </p:nvSpPr>
        <p:spPr bwMode="gray">
          <a:xfrm>
            <a:off x="5944552" y="4404040"/>
            <a:ext cx="806504" cy="475612"/>
          </a:xfrm>
          <a:custGeom>
            <a:avLst/>
            <a:gdLst/>
            <a:ahLst/>
            <a:cxnLst>
              <a:cxn ang="0">
                <a:pos x="13" y="348"/>
              </a:cxn>
              <a:cxn ang="0">
                <a:pos x="42" y="359"/>
              </a:cxn>
              <a:cxn ang="0">
                <a:pos x="96" y="374"/>
              </a:cxn>
              <a:cxn ang="0">
                <a:pos x="174" y="389"/>
              </a:cxn>
              <a:cxn ang="0">
                <a:pos x="268" y="398"/>
              </a:cxn>
              <a:cxn ang="0">
                <a:pos x="378" y="396"/>
              </a:cxn>
              <a:cxn ang="0">
                <a:pos x="481" y="380"/>
              </a:cxn>
              <a:cxn ang="0">
                <a:pos x="546" y="356"/>
              </a:cxn>
              <a:cxn ang="0">
                <a:pos x="586" y="326"/>
              </a:cxn>
              <a:cxn ang="0">
                <a:pos x="610" y="290"/>
              </a:cxn>
              <a:cxn ang="0">
                <a:pos x="628" y="254"/>
              </a:cxn>
              <a:cxn ang="0">
                <a:pos x="646" y="218"/>
              </a:cxn>
              <a:cxn ang="0">
                <a:pos x="675" y="186"/>
              </a:cxn>
              <a:cxn ang="0">
                <a:pos x="723" y="159"/>
              </a:cxn>
              <a:cxn ang="0">
                <a:pos x="813" y="140"/>
              </a:cxn>
              <a:cxn ang="0">
                <a:pos x="909" y="138"/>
              </a:cxn>
              <a:cxn ang="0">
                <a:pos x="1011" y="140"/>
              </a:cxn>
              <a:cxn ang="0">
                <a:pos x="1116" y="131"/>
              </a:cxn>
              <a:cxn ang="0">
                <a:pos x="1227" y="98"/>
              </a:cxn>
              <a:cxn ang="0">
                <a:pos x="1339" y="51"/>
              </a:cxn>
              <a:cxn ang="0">
                <a:pos x="1426" y="23"/>
              </a:cxn>
              <a:cxn ang="0">
                <a:pos x="1486" y="6"/>
              </a:cxn>
              <a:cxn ang="0">
                <a:pos x="1518" y="2"/>
              </a:cxn>
              <a:cxn ang="0">
                <a:pos x="1524" y="3"/>
              </a:cxn>
              <a:cxn ang="0">
                <a:pos x="1540" y="29"/>
              </a:cxn>
              <a:cxn ang="0">
                <a:pos x="1567" y="77"/>
              </a:cxn>
              <a:cxn ang="0">
                <a:pos x="1597" y="146"/>
              </a:cxn>
              <a:cxn ang="0">
                <a:pos x="1623" y="233"/>
              </a:cxn>
              <a:cxn ang="0">
                <a:pos x="1636" y="335"/>
              </a:cxn>
              <a:cxn ang="0">
                <a:pos x="1632" y="444"/>
              </a:cxn>
              <a:cxn ang="0">
                <a:pos x="1615" y="540"/>
              </a:cxn>
              <a:cxn ang="0">
                <a:pos x="1585" y="620"/>
              </a:cxn>
              <a:cxn ang="0">
                <a:pos x="1533" y="690"/>
              </a:cxn>
              <a:cxn ang="0">
                <a:pos x="1456" y="758"/>
              </a:cxn>
              <a:cxn ang="0">
                <a:pos x="1350" y="825"/>
              </a:cxn>
              <a:cxn ang="0">
                <a:pos x="1206" y="897"/>
              </a:cxn>
              <a:cxn ang="0">
                <a:pos x="1047" y="945"/>
              </a:cxn>
              <a:cxn ang="0">
                <a:pos x="885" y="963"/>
              </a:cxn>
              <a:cxn ang="0">
                <a:pos x="721" y="956"/>
              </a:cxn>
              <a:cxn ang="0">
                <a:pos x="559" y="924"/>
              </a:cxn>
              <a:cxn ang="0">
                <a:pos x="402" y="875"/>
              </a:cxn>
              <a:cxn ang="0">
                <a:pos x="274" y="818"/>
              </a:cxn>
              <a:cxn ang="0">
                <a:pos x="178" y="755"/>
              </a:cxn>
              <a:cxn ang="0">
                <a:pos x="108" y="689"/>
              </a:cxn>
              <a:cxn ang="0">
                <a:pos x="58" y="623"/>
              </a:cxn>
              <a:cxn ang="0">
                <a:pos x="27" y="561"/>
              </a:cxn>
              <a:cxn ang="0">
                <a:pos x="10" y="507"/>
              </a:cxn>
              <a:cxn ang="0">
                <a:pos x="0" y="434"/>
              </a:cxn>
              <a:cxn ang="0">
                <a:pos x="3" y="380"/>
              </a:cxn>
              <a:cxn ang="0">
                <a:pos x="7" y="351"/>
              </a:cxn>
            </a:cxnLst>
            <a:rect l="0" t="0" r="r" b="b"/>
            <a:pathLst>
              <a:path w="1636" h="963">
                <a:moveTo>
                  <a:pt x="9" y="347"/>
                </a:moveTo>
                <a:lnTo>
                  <a:pt x="13" y="348"/>
                </a:lnTo>
                <a:lnTo>
                  <a:pt x="24" y="353"/>
                </a:lnTo>
                <a:lnTo>
                  <a:pt x="42" y="359"/>
                </a:lnTo>
                <a:lnTo>
                  <a:pt x="66" y="366"/>
                </a:lnTo>
                <a:lnTo>
                  <a:pt x="96" y="374"/>
                </a:lnTo>
                <a:lnTo>
                  <a:pt x="132" y="381"/>
                </a:lnTo>
                <a:lnTo>
                  <a:pt x="174" y="389"/>
                </a:lnTo>
                <a:lnTo>
                  <a:pt x="219" y="395"/>
                </a:lnTo>
                <a:lnTo>
                  <a:pt x="268" y="398"/>
                </a:lnTo>
                <a:lnTo>
                  <a:pt x="321" y="398"/>
                </a:lnTo>
                <a:lnTo>
                  <a:pt x="378" y="396"/>
                </a:lnTo>
                <a:lnTo>
                  <a:pt x="438" y="389"/>
                </a:lnTo>
                <a:lnTo>
                  <a:pt x="481" y="380"/>
                </a:lnTo>
                <a:lnTo>
                  <a:pt x="517" y="369"/>
                </a:lnTo>
                <a:lnTo>
                  <a:pt x="546" y="356"/>
                </a:lnTo>
                <a:lnTo>
                  <a:pt x="568" y="341"/>
                </a:lnTo>
                <a:lnTo>
                  <a:pt x="586" y="326"/>
                </a:lnTo>
                <a:lnTo>
                  <a:pt x="600" y="308"/>
                </a:lnTo>
                <a:lnTo>
                  <a:pt x="610" y="290"/>
                </a:lnTo>
                <a:lnTo>
                  <a:pt x="619" y="272"/>
                </a:lnTo>
                <a:lnTo>
                  <a:pt x="628" y="254"/>
                </a:lnTo>
                <a:lnTo>
                  <a:pt x="636" y="236"/>
                </a:lnTo>
                <a:lnTo>
                  <a:pt x="646" y="218"/>
                </a:lnTo>
                <a:lnTo>
                  <a:pt x="660" y="201"/>
                </a:lnTo>
                <a:lnTo>
                  <a:pt x="675" y="186"/>
                </a:lnTo>
                <a:lnTo>
                  <a:pt x="696" y="171"/>
                </a:lnTo>
                <a:lnTo>
                  <a:pt x="723" y="159"/>
                </a:lnTo>
                <a:lnTo>
                  <a:pt x="766" y="146"/>
                </a:lnTo>
                <a:lnTo>
                  <a:pt x="813" y="140"/>
                </a:lnTo>
                <a:lnTo>
                  <a:pt x="861" y="137"/>
                </a:lnTo>
                <a:lnTo>
                  <a:pt x="909" y="138"/>
                </a:lnTo>
                <a:lnTo>
                  <a:pt x="960" y="140"/>
                </a:lnTo>
                <a:lnTo>
                  <a:pt x="1011" y="140"/>
                </a:lnTo>
                <a:lnTo>
                  <a:pt x="1062" y="138"/>
                </a:lnTo>
                <a:lnTo>
                  <a:pt x="1116" y="131"/>
                </a:lnTo>
                <a:lnTo>
                  <a:pt x="1170" y="119"/>
                </a:lnTo>
                <a:lnTo>
                  <a:pt x="1227" y="98"/>
                </a:lnTo>
                <a:lnTo>
                  <a:pt x="1285" y="72"/>
                </a:lnTo>
                <a:lnTo>
                  <a:pt x="1339" y="51"/>
                </a:lnTo>
                <a:lnTo>
                  <a:pt x="1386" y="35"/>
                </a:lnTo>
                <a:lnTo>
                  <a:pt x="1426" y="23"/>
                </a:lnTo>
                <a:lnTo>
                  <a:pt x="1459" y="14"/>
                </a:lnTo>
                <a:lnTo>
                  <a:pt x="1486" y="6"/>
                </a:lnTo>
                <a:lnTo>
                  <a:pt x="1506" y="3"/>
                </a:lnTo>
                <a:lnTo>
                  <a:pt x="1518" y="2"/>
                </a:lnTo>
                <a:lnTo>
                  <a:pt x="1521" y="0"/>
                </a:lnTo>
                <a:lnTo>
                  <a:pt x="1524" y="3"/>
                </a:lnTo>
                <a:lnTo>
                  <a:pt x="1531" y="14"/>
                </a:lnTo>
                <a:lnTo>
                  <a:pt x="1540" y="29"/>
                </a:lnTo>
                <a:lnTo>
                  <a:pt x="1554" y="51"/>
                </a:lnTo>
                <a:lnTo>
                  <a:pt x="1567" y="77"/>
                </a:lnTo>
                <a:lnTo>
                  <a:pt x="1582" y="110"/>
                </a:lnTo>
                <a:lnTo>
                  <a:pt x="1597" y="146"/>
                </a:lnTo>
                <a:lnTo>
                  <a:pt x="1611" y="188"/>
                </a:lnTo>
                <a:lnTo>
                  <a:pt x="1623" y="233"/>
                </a:lnTo>
                <a:lnTo>
                  <a:pt x="1632" y="282"/>
                </a:lnTo>
                <a:lnTo>
                  <a:pt x="1636" y="335"/>
                </a:lnTo>
                <a:lnTo>
                  <a:pt x="1636" y="390"/>
                </a:lnTo>
                <a:lnTo>
                  <a:pt x="1632" y="444"/>
                </a:lnTo>
                <a:lnTo>
                  <a:pt x="1626" y="494"/>
                </a:lnTo>
                <a:lnTo>
                  <a:pt x="1615" y="540"/>
                </a:lnTo>
                <a:lnTo>
                  <a:pt x="1602" y="581"/>
                </a:lnTo>
                <a:lnTo>
                  <a:pt x="1585" y="620"/>
                </a:lnTo>
                <a:lnTo>
                  <a:pt x="1561" y="656"/>
                </a:lnTo>
                <a:lnTo>
                  <a:pt x="1533" y="690"/>
                </a:lnTo>
                <a:lnTo>
                  <a:pt x="1498" y="725"/>
                </a:lnTo>
                <a:lnTo>
                  <a:pt x="1456" y="758"/>
                </a:lnTo>
                <a:lnTo>
                  <a:pt x="1407" y="791"/>
                </a:lnTo>
                <a:lnTo>
                  <a:pt x="1350" y="825"/>
                </a:lnTo>
                <a:lnTo>
                  <a:pt x="1284" y="861"/>
                </a:lnTo>
                <a:lnTo>
                  <a:pt x="1206" y="897"/>
                </a:lnTo>
                <a:lnTo>
                  <a:pt x="1126" y="924"/>
                </a:lnTo>
                <a:lnTo>
                  <a:pt x="1047" y="945"/>
                </a:lnTo>
                <a:lnTo>
                  <a:pt x="966" y="957"/>
                </a:lnTo>
                <a:lnTo>
                  <a:pt x="885" y="963"/>
                </a:lnTo>
                <a:lnTo>
                  <a:pt x="802" y="962"/>
                </a:lnTo>
                <a:lnTo>
                  <a:pt x="721" y="956"/>
                </a:lnTo>
                <a:lnTo>
                  <a:pt x="640" y="942"/>
                </a:lnTo>
                <a:lnTo>
                  <a:pt x="559" y="924"/>
                </a:lnTo>
                <a:lnTo>
                  <a:pt x="480" y="902"/>
                </a:lnTo>
                <a:lnTo>
                  <a:pt x="402" y="875"/>
                </a:lnTo>
                <a:lnTo>
                  <a:pt x="334" y="848"/>
                </a:lnTo>
                <a:lnTo>
                  <a:pt x="274" y="818"/>
                </a:lnTo>
                <a:lnTo>
                  <a:pt x="223" y="786"/>
                </a:lnTo>
                <a:lnTo>
                  <a:pt x="178" y="755"/>
                </a:lnTo>
                <a:lnTo>
                  <a:pt x="139" y="722"/>
                </a:lnTo>
                <a:lnTo>
                  <a:pt x="108" y="689"/>
                </a:lnTo>
                <a:lnTo>
                  <a:pt x="81" y="656"/>
                </a:lnTo>
                <a:lnTo>
                  <a:pt x="58" y="623"/>
                </a:lnTo>
                <a:lnTo>
                  <a:pt x="40" y="591"/>
                </a:lnTo>
                <a:lnTo>
                  <a:pt x="27" y="561"/>
                </a:lnTo>
                <a:lnTo>
                  <a:pt x="18" y="533"/>
                </a:lnTo>
                <a:lnTo>
                  <a:pt x="10" y="507"/>
                </a:lnTo>
                <a:lnTo>
                  <a:pt x="3" y="468"/>
                </a:lnTo>
                <a:lnTo>
                  <a:pt x="0" y="434"/>
                </a:lnTo>
                <a:lnTo>
                  <a:pt x="0" y="404"/>
                </a:lnTo>
                <a:lnTo>
                  <a:pt x="3" y="380"/>
                </a:lnTo>
                <a:lnTo>
                  <a:pt x="6" y="362"/>
                </a:lnTo>
                <a:lnTo>
                  <a:pt x="7" y="351"/>
                </a:lnTo>
                <a:lnTo>
                  <a:pt x="9" y="347"/>
                </a:lnTo>
                <a:close/>
              </a:path>
            </a:pathLst>
          </a:custGeom>
          <a:solidFill>
            <a:srgbClr val="EF5935"/>
          </a:solidFill>
          <a:ln w="0">
            <a:noFill/>
            <a:prstDash val="solid"/>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000000"/>
              </a:solidFill>
              <a:effectLst/>
              <a:uLnTx/>
              <a:uFillTx/>
              <a:latin typeface="Arial"/>
              <a:ea typeface="微软雅黑"/>
            </a:endParaRPr>
          </a:p>
        </p:txBody>
      </p:sp>
      <p:grpSp>
        <p:nvGrpSpPr>
          <p:cNvPr id="116" name="千图PPT彼岸天：ID 8661124库_组合 35">
            <a:extLst>
              <a:ext uri="{FF2B5EF4-FFF2-40B4-BE49-F238E27FC236}">
                <a16:creationId xmlns:a16="http://schemas.microsoft.com/office/drawing/2014/main" xmlns="" id="{20F3E130-98AF-47E4-A223-68D1B178E672}"/>
              </a:ext>
            </a:extLst>
          </p:cNvPr>
          <p:cNvGrpSpPr/>
          <p:nvPr>
            <p:custDataLst>
              <p:tags r:id="rId3"/>
            </p:custDataLst>
          </p:nvPr>
        </p:nvGrpSpPr>
        <p:grpSpPr>
          <a:xfrm>
            <a:off x="5189819" y="2518576"/>
            <a:ext cx="3816990" cy="1909072"/>
            <a:chOff x="5337736" y="1612111"/>
            <a:chExt cx="5908244" cy="2955016"/>
          </a:xfrm>
        </p:grpSpPr>
        <p:grpSp>
          <p:nvGrpSpPr>
            <p:cNvPr id="117" name="Group 11">
              <a:extLst>
                <a:ext uri="{FF2B5EF4-FFF2-40B4-BE49-F238E27FC236}">
                  <a16:creationId xmlns:a16="http://schemas.microsoft.com/office/drawing/2014/main" xmlns="" id="{9FB18754-C159-4EA5-AD0C-3E4BE9BD75D9}"/>
                </a:ext>
              </a:extLst>
            </p:cNvPr>
            <p:cNvGrpSpPr/>
            <p:nvPr/>
          </p:nvGrpSpPr>
          <p:grpSpPr>
            <a:xfrm>
              <a:off x="7426059" y="2438369"/>
              <a:ext cx="3040503" cy="700929"/>
              <a:chOff x="7160952" y="2625341"/>
              <a:chExt cx="3040503" cy="700929"/>
            </a:xfrm>
          </p:grpSpPr>
          <p:cxnSp>
            <p:nvCxnSpPr>
              <p:cNvPr id="123" name="Straight Connector 12">
                <a:extLst>
                  <a:ext uri="{FF2B5EF4-FFF2-40B4-BE49-F238E27FC236}">
                    <a16:creationId xmlns:a16="http://schemas.microsoft.com/office/drawing/2014/main" xmlns="" id="{6A347159-B12B-48F1-A1AB-1A6DC069B4F9}"/>
                  </a:ext>
                </a:extLst>
              </p:cNvPr>
              <p:cNvCxnSpPr/>
              <p:nvPr/>
            </p:nvCxnSpPr>
            <p:spPr>
              <a:xfrm flipH="1">
                <a:off x="7160952" y="2625341"/>
                <a:ext cx="732463" cy="700929"/>
              </a:xfrm>
              <a:prstGeom prst="line">
                <a:avLst/>
              </a:prstGeom>
              <a:noFill/>
              <a:ln w="19050" cap="flat" cmpd="sng" algn="ctr">
                <a:solidFill>
                  <a:srgbClr val="85AD9E"/>
                </a:solidFill>
                <a:prstDash val="solid"/>
                <a:miter lim="800000"/>
              </a:ln>
              <a:effectLst/>
            </p:spPr>
          </p:cxnSp>
          <p:cxnSp>
            <p:nvCxnSpPr>
              <p:cNvPr id="124" name="Straight Connector 13">
                <a:extLst>
                  <a:ext uri="{FF2B5EF4-FFF2-40B4-BE49-F238E27FC236}">
                    <a16:creationId xmlns:a16="http://schemas.microsoft.com/office/drawing/2014/main" xmlns="" id="{216F660A-3468-4BF8-BCBB-BC920D00B88D}"/>
                  </a:ext>
                </a:extLst>
              </p:cNvPr>
              <p:cNvCxnSpPr/>
              <p:nvPr/>
            </p:nvCxnSpPr>
            <p:spPr>
              <a:xfrm>
                <a:off x="7888796" y="2625341"/>
                <a:ext cx="2312659" cy="0"/>
              </a:xfrm>
              <a:prstGeom prst="line">
                <a:avLst/>
              </a:prstGeom>
              <a:noFill/>
              <a:ln w="19050" cap="flat" cmpd="sng" algn="ctr">
                <a:solidFill>
                  <a:srgbClr val="85AD9E"/>
                </a:solidFill>
                <a:prstDash val="solid"/>
                <a:miter lim="800000"/>
              </a:ln>
              <a:effectLst/>
            </p:spPr>
          </p:cxnSp>
        </p:grpSp>
        <p:sp>
          <p:nvSpPr>
            <p:cNvPr id="119" name="Freeform: Shape 16">
              <a:extLst>
                <a:ext uri="{FF2B5EF4-FFF2-40B4-BE49-F238E27FC236}">
                  <a16:creationId xmlns:a16="http://schemas.microsoft.com/office/drawing/2014/main" xmlns="" id="{4F98369C-67B3-42E9-8906-3B5ABCA01938}"/>
                </a:ext>
              </a:extLst>
            </p:cNvPr>
            <p:cNvSpPr>
              <a:spLocks/>
            </p:cNvSpPr>
            <p:nvPr/>
          </p:nvSpPr>
          <p:spPr bwMode="auto">
            <a:xfrm>
              <a:off x="7776395" y="1952050"/>
              <a:ext cx="538065" cy="403777"/>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85AD9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Arial"/>
                <a:ea typeface="微软雅黑"/>
              </a:endParaRPr>
            </a:p>
          </p:txBody>
        </p:sp>
        <p:sp>
          <p:nvSpPr>
            <p:cNvPr id="120" name="Freeform: Shape 38">
              <a:extLst>
                <a:ext uri="{FF2B5EF4-FFF2-40B4-BE49-F238E27FC236}">
                  <a16:creationId xmlns:a16="http://schemas.microsoft.com/office/drawing/2014/main" xmlns="" id="{F954876D-24E7-4F74-ACF1-714BDA0CB90B}"/>
                </a:ext>
              </a:extLst>
            </p:cNvPr>
            <p:cNvSpPr>
              <a:spLocks/>
            </p:cNvSpPr>
            <p:nvPr/>
          </p:nvSpPr>
          <p:spPr bwMode="gray">
            <a:xfrm>
              <a:off x="5337736" y="2524444"/>
              <a:ext cx="2199910" cy="1323310"/>
            </a:xfrm>
            <a:custGeom>
              <a:avLst/>
              <a:gdLst/>
              <a:ahLst/>
              <a:cxnLst>
                <a:cxn ang="0">
                  <a:pos x="744" y="368"/>
                </a:cxn>
                <a:cxn ang="0">
                  <a:pos x="732" y="275"/>
                </a:cxn>
                <a:cxn ang="0">
                  <a:pos x="768" y="161"/>
                </a:cxn>
                <a:cxn ang="0">
                  <a:pos x="915" y="60"/>
                </a:cxn>
                <a:cxn ang="0">
                  <a:pos x="1164" y="5"/>
                </a:cxn>
                <a:cxn ang="0">
                  <a:pos x="1448" y="14"/>
                </a:cxn>
                <a:cxn ang="0">
                  <a:pos x="1686" y="86"/>
                </a:cxn>
                <a:cxn ang="0">
                  <a:pos x="1835" y="171"/>
                </a:cxn>
                <a:cxn ang="0">
                  <a:pos x="1898" y="224"/>
                </a:cxn>
                <a:cxn ang="0">
                  <a:pos x="1893" y="338"/>
                </a:cxn>
                <a:cxn ang="0">
                  <a:pos x="1898" y="350"/>
                </a:cxn>
                <a:cxn ang="0">
                  <a:pos x="1913" y="354"/>
                </a:cxn>
                <a:cxn ang="0">
                  <a:pos x="1937" y="326"/>
                </a:cxn>
                <a:cxn ang="0">
                  <a:pos x="1965" y="221"/>
                </a:cxn>
                <a:cxn ang="0">
                  <a:pos x="2093" y="213"/>
                </a:cxn>
                <a:cxn ang="0">
                  <a:pos x="2298" y="239"/>
                </a:cxn>
                <a:cxn ang="0">
                  <a:pos x="2534" y="342"/>
                </a:cxn>
                <a:cxn ang="0">
                  <a:pos x="2742" y="522"/>
                </a:cxn>
                <a:cxn ang="0">
                  <a:pos x="2859" y="738"/>
                </a:cxn>
                <a:cxn ang="0">
                  <a:pos x="2879" y="1005"/>
                </a:cxn>
                <a:cxn ang="0">
                  <a:pos x="2802" y="1325"/>
                </a:cxn>
                <a:cxn ang="0">
                  <a:pos x="2669" y="1584"/>
                </a:cxn>
                <a:cxn ang="0">
                  <a:pos x="2505" y="1722"/>
                </a:cxn>
                <a:cxn ang="0">
                  <a:pos x="2373" y="1710"/>
                </a:cxn>
                <a:cxn ang="0">
                  <a:pos x="2270" y="1614"/>
                </a:cxn>
                <a:cxn ang="0">
                  <a:pos x="2162" y="1500"/>
                </a:cxn>
                <a:cxn ang="0">
                  <a:pos x="2025" y="1433"/>
                </a:cxn>
                <a:cxn ang="0">
                  <a:pos x="1767" y="1422"/>
                </a:cxn>
                <a:cxn ang="0">
                  <a:pos x="1476" y="1443"/>
                </a:cxn>
                <a:cxn ang="0">
                  <a:pos x="1226" y="1467"/>
                </a:cxn>
                <a:cxn ang="0">
                  <a:pos x="1070" y="1457"/>
                </a:cxn>
                <a:cxn ang="0">
                  <a:pos x="1001" y="1434"/>
                </a:cxn>
                <a:cxn ang="0">
                  <a:pos x="969" y="1293"/>
                </a:cxn>
                <a:cxn ang="0">
                  <a:pos x="950" y="1271"/>
                </a:cxn>
                <a:cxn ang="0">
                  <a:pos x="924" y="1292"/>
                </a:cxn>
                <a:cxn ang="0">
                  <a:pos x="944" y="1445"/>
                </a:cxn>
                <a:cxn ang="0">
                  <a:pos x="905" y="1488"/>
                </a:cxn>
                <a:cxn ang="0">
                  <a:pos x="789" y="1586"/>
                </a:cxn>
                <a:cxn ang="0">
                  <a:pos x="599" y="1677"/>
                </a:cxn>
                <a:cxn ang="0">
                  <a:pos x="426" y="1694"/>
                </a:cxn>
                <a:cxn ang="0">
                  <a:pos x="303" y="1605"/>
                </a:cxn>
                <a:cxn ang="0">
                  <a:pos x="173" y="1448"/>
                </a:cxn>
                <a:cxn ang="0">
                  <a:pos x="65" y="1253"/>
                </a:cxn>
                <a:cxn ang="0">
                  <a:pos x="3" y="1052"/>
                </a:cxn>
                <a:cxn ang="0">
                  <a:pos x="20" y="876"/>
                </a:cxn>
                <a:cxn ang="0">
                  <a:pos x="150" y="722"/>
                </a:cxn>
                <a:cxn ang="0">
                  <a:pos x="342" y="594"/>
                </a:cxn>
                <a:cxn ang="0">
                  <a:pos x="537" y="503"/>
                </a:cxn>
                <a:cxn ang="0">
                  <a:pos x="678" y="452"/>
                </a:cxn>
                <a:cxn ang="0">
                  <a:pos x="893" y="455"/>
                </a:cxn>
                <a:cxn ang="0">
                  <a:pos x="914" y="455"/>
                </a:cxn>
                <a:cxn ang="0">
                  <a:pos x="905" y="413"/>
                </a:cxn>
                <a:cxn ang="0">
                  <a:pos x="753" y="393"/>
                </a:cxn>
              </a:cxnLst>
              <a:rect l="0" t="0" r="r" b="b"/>
              <a:pathLst>
                <a:path w="2883" h="1731">
                  <a:moveTo>
                    <a:pt x="753" y="393"/>
                  </a:moveTo>
                  <a:lnTo>
                    <a:pt x="752" y="390"/>
                  </a:lnTo>
                  <a:lnTo>
                    <a:pt x="749" y="381"/>
                  </a:lnTo>
                  <a:lnTo>
                    <a:pt x="744" y="368"/>
                  </a:lnTo>
                  <a:lnTo>
                    <a:pt x="740" y="350"/>
                  </a:lnTo>
                  <a:lnTo>
                    <a:pt x="735" y="327"/>
                  </a:lnTo>
                  <a:lnTo>
                    <a:pt x="732" y="302"/>
                  </a:lnTo>
                  <a:lnTo>
                    <a:pt x="732" y="275"/>
                  </a:lnTo>
                  <a:lnTo>
                    <a:pt x="734" y="246"/>
                  </a:lnTo>
                  <a:lnTo>
                    <a:pt x="741" y="218"/>
                  </a:lnTo>
                  <a:lnTo>
                    <a:pt x="752" y="189"/>
                  </a:lnTo>
                  <a:lnTo>
                    <a:pt x="768" y="161"/>
                  </a:lnTo>
                  <a:lnTo>
                    <a:pt x="791" y="134"/>
                  </a:lnTo>
                  <a:lnTo>
                    <a:pt x="822" y="108"/>
                  </a:lnTo>
                  <a:lnTo>
                    <a:pt x="866" y="83"/>
                  </a:lnTo>
                  <a:lnTo>
                    <a:pt x="915" y="60"/>
                  </a:lnTo>
                  <a:lnTo>
                    <a:pt x="972" y="41"/>
                  </a:lnTo>
                  <a:lnTo>
                    <a:pt x="1032" y="24"/>
                  </a:lnTo>
                  <a:lnTo>
                    <a:pt x="1097" y="12"/>
                  </a:lnTo>
                  <a:lnTo>
                    <a:pt x="1164" y="5"/>
                  </a:lnTo>
                  <a:lnTo>
                    <a:pt x="1233" y="0"/>
                  </a:lnTo>
                  <a:lnTo>
                    <a:pt x="1305" y="0"/>
                  </a:lnTo>
                  <a:lnTo>
                    <a:pt x="1376" y="5"/>
                  </a:lnTo>
                  <a:lnTo>
                    <a:pt x="1448" y="14"/>
                  </a:lnTo>
                  <a:lnTo>
                    <a:pt x="1518" y="29"/>
                  </a:lnTo>
                  <a:lnTo>
                    <a:pt x="1580" y="45"/>
                  </a:lnTo>
                  <a:lnTo>
                    <a:pt x="1637" y="65"/>
                  </a:lnTo>
                  <a:lnTo>
                    <a:pt x="1686" y="86"/>
                  </a:lnTo>
                  <a:lnTo>
                    <a:pt x="1731" y="107"/>
                  </a:lnTo>
                  <a:lnTo>
                    <a:pt x="1772" y="129"/>
                  </a:lnTo>
                  <a:lnTo>
                    <a:pt x="1806" y="150"/>
                  </a:lnTo>
                  <a:lnTo>
                    <a:pt x="1835" y="171"/>
                  </a:lnTo>
                  <a:lnTo>
                    <a:pt x="1859" y="189"/>
                  </a:lnTo>
                  <a:lnTo>
                    <a:pt x="1877" y="204"/>
                  </a:lnTo>
                  <a:lnTo>
                    <a:pt x="1890" y="216"/>
                  </a:lnTo>
                  <a:lnTo>
                    <a:pt x="1898" y="224"/>
                  </a:lnTo>
                  <a:lnTo>
                    <a:pt x="1901" y="227"/>
                  </a:lnTo>
                  <a:lnTo>
                    <a:pt x="1893" y="335"/>
                  </a:lnTo>
                  <a:lnTo>
                    <a:pt x="1893" y="335"/>
                  </a:lnTo>
                  <a:lnTo>
                    <a:pt x="1893" y="338"/>
                  </a:lnTo>
                  <a:lnTo>
                    <a:pt x="1895" y="339"/>
                  </a:lnTo>
                  <a:lnTo>
                    <a:pt x="1895" y="342"/>
                  </a:lnTo>
                  <a:lnTo>
                    <a:pt x="1896" y="345"/>
                  </a:lnTo>
                  <a:lnTo>
                    <a:pt x="1898" y="350"/>
                  </a:lnTo>
                  <a:lnTo>
                    <a:pt x="1901" y="351"/>
                  </a:lnTo>
                  <a:lnTo>
                    <a:pt x="1904" y="353"/>
                  </a:lnTo>
                  <a:lnTo>
                    <a:pt x="1908" y="354"/>
                  </a:lnTo>
                  <a:lnTo>
                    <a:pt x="1913" y="354"/>
                  </a:lnTo>
                  <a:lnTo>
                    <a:pt x="1922" y="348"/>
                  </a:lnTo>
                  <a:lnTo>
                    <a:pt x="1928" y="341"/>
                  </a:lnTo>
                  <a:lnTo>
                    <a:pt x="1934" y="332"/>
                  </a:lnTo>
                  <a:lnTo>
                    <a:pt x="1937" y="326"/>
                  </a:lnTo>
                  <a:lnTo>
                    <a:pt x="1938" y="323"/>
                  </a:lnTo>
                  <a:lnTo>
                    <a:pt x="1947" y="224"/>
                  </a:lnTo>
                  <a:lnTo>
                    <a:pt x="1952" y="224"/>
                  </a:lnTo>
                  <a:lnTo>
                    <a:pt x="1965" y="221"/>
                  </a:lnTo>
                  <a:lnTo>
                    <a:pt x="1988" y="218"/>
                  </a:lnTo>
                  <a:lnTo>
                    <a:pt x="2016" y="216"/>
                  </a:lnTo>
                  <a:lnTo>
                    <a:pt x="2051" y="213"/>
                  </a:lnTo>
                  <a:lnTo>
                    <a:pt x="2093" y="213"/>
                  </a:lnTo>
                  <a:lnTo>
                    <a:pt x="2138" y="215"/>
                  </a:lnTo>
                  <a:lnTo>
                    <a:pt x="2189" y="219"/>
                  </a:lnTo>
                  <a:lnTo>
                    <a:pt x="2241" y="227"/>
                  </a:lnTo>
                  <a:lnTo>
                    <a:pt x="2298" y="239"/>
                  </a:lnTo>
                  <a:lnTo>
                    <a:pt x="2357" y="255"/>
                  </a:lnTo>
                  <a:lnTo>
                    <a:pt x="2415" y="278"/>
                  </a:lnTo>
                  <a:lnTo>
                    <a:pt x="2475" y="306"/>
                  </a:lnTo>
                  <a:lnTo>
                    <a:pt x="2534" y="342"/>
                  </a:lnTo>
                  <a:lnTo>
                    <a:pt x="2594" y="384"/>
                  </a:lnTo>
                  <a:lnTo>
                    <a:pt x="2649" y="428"/>
                  </a:lnTo>
                  <a:lnTo>
                    <a:pt x="2699" y="474"/>
                  </a:lnTo>
                  <a:lnTo>
                    <a:pt x="2742" y="522"/>
                  </a:lnTo>
                  <a:lnTo>
                    <a:pt x="2780" y="572"/>
                  </a:lnTo>
                  <a:lnTo>
                    <a:pt x="2813" y="624"/>
                  </a:lnTo>
                  <a:lnTo>
                    <a:pt x="2838" y="680"/>
                  </a:lnTo>
                  <a:lnTo>
                    <a:pt x="2859" y="738"/>
                  </a:lnTo>
                  <a:lnTo>
                    <a:pt x="2874" y="798"/>
                  </a:lnTo>
                  <a:lnTo>
                    <a:pt x="2882" y="864"/>
                  </a:lnTo>
                  <a:lnTo>
                    <a:pt x="2883" y="932"/>
                  </a:lnTo>
                  <a:lnTo>
                    <a:pt x="2879" y="1005"/>
                  </a:lnTo>
                  <a:lnTo>
                    <a:pt x="2868" y="1082"/>
                  </a:lnTo>
                  <a:lnTo>
                    <a:pt x="2850" y="1166"/>
                  </a:lnTo>
                  <a:lnTo>
                    <a:pt x="2829" y="1247"/>
                  </a:lnTo>
                  <a:lnTo>
                    <a:pt x="2802" y="1325"/>
                  </a:lnTo>
                  <a:lnTo>
                    <a:pt x="2774" y="1398"/>
                  </a:lnTo>
                  <a:lnTo>
                    <a:pt x="2741" y="1466"/>
                  </a:lnTo>
                  <a:lnTo>
                    <a:pt x="2706" y="1529"/>
                  </a:lnTo>
                  <a:lnTo>
                    <a:pt x="2669" y="1584"/>
                  </a:lnTo>
                  <a:lnTo>
                    <a:pt x="2628" y="1631"/>
                  </a:lnTo>
                  <a:lnTo>
                    <a:pt x="2588" y="1671"/>
                  </a:lnTo>
                  <a:lnTo>
                    <a:pt x="2547" y="1701"/>
                  </a:lnTo>
                  <a:lnTo>
                    <a:pt x="2505" y="1722"/>
                  </a:lnTo>
                  <a:lnTo>
                    <a:pt x="2463" y="1731"/>
                  </a:lnTo>
                  <a:lnTo>
                    <a:pt x="2432" y="1731"/>
                  </a:lnTo>
                  <a:lnTo>
                    <a:pt x="2400" y="1724"/>
                  </a:lnTo>
                  <a:lnTo>
                    <a:pt x="2373" y="1710"/>
                  </a:lnTo>
                  <a:lnTo>
                    <a:pt x="2346" y="1691"/>
                  </a:lnTo>
                  <a:lnTo>
                    <a:pt x="2319" y="1668"/>
                  </a:lnTo>
                  <a:lnTo>
                    <a:pt x="2294" y="1643"/>
                  </a:lnTo>
                  <a:lnTo>
                    <a:pt x="2270" y="1614"/>
                  </a:lnTo>
                  <a:lnTo>
                    <a:pt x="2244" y="1584"/>
                  </a:lnTo>
                  <a:lnTo>
                    <a:pt x="2217" y="1556"/>
                  </a:lnTo>
                  <a:lnTo>
                    <a:pt x="2190" y="1527"/>
                  </a:lnTo>
                  <a:lnTo>
                    <a:pt x="2162" y="1500"/>
                  </a:lnTo>
                  <a:lnTo>
                    <a:pt x="2132" y="1476"/>
                  </a:lnTo>
                  <a:lnTo>
                    <a:pt x="2099" y="1457"/>
                  </a:lnTo>
                  <a:lnTo>
                    <a:pt x="2064" y="1442"/>
                  </a:lnTo>
                  <a:lnTo>
                    <a:pt x="2025" y="1433"/>
                  </a:lnTo>
                  <a:lnTo>
                    <a:pt x="1968" y="1425"/>
                  </a:lnTo>
                  <a:lnTo>
                    <a:pt x="1904" y="1422"/>
                  </a:lnTo>
                  <a:lnTo>
                    <a:pt x="1838" y="1421"/>
                  </a:lnTo>
                  <a:lnTo>
                    <a:pt x="1767" y="1422"/>
                  </a:lnTo>
                  <a:lnTo>
                    <a:pt x="1694" y="1425"/>
                  </a:lnTo>
                  <a:lnTo>
                    <a:pt x="1622" y="1430"/>
                  </a:lnTo>
                  <a:lnTo>
                    <a:pt x="1548" y="1436"/>
                  </a:lnTo>
                  <a:lnTo>
                    <a:pt x="1476" y="1443"/>
                  </a:lnTo>
                  <a:lnTo>
                    <a:pt x="1407" y="1449"/>
                  </a:lnTo>
                  <a:lnTo>
                    <a:pt x="1341" y="1457"/>
                  </a:lnTo>
                  <a:lnTo>
                    <a:pt x="1281" y="1463"/>
                  </a:lnTo>
                  <a:lnTo>
                    <a:pt x="1226" y="1467"/>
                  </a:lnTo>
                  <a:lnTo>
                    <a:pt x="1178" y="1467"/>
                  </a:lnTo>
                  <a:lnTo>
                    <a:pt x="1136" y="1466"/>
                  </a:lnTo>
                  <a:lnTo>
                    <a:pt x="1100" y="1463"/>
                  </a:lnTo>
                  <a:lnTo>
                    <a:pt x="1070" y="1457"/>
                  </a:lnTo>
                  <a:lnTo>
                    <a:pt x="1046" y="1451"/>
                  </a:lnTo>
                  <a:lnTo>
                    <a:pt x="1026" y="1445"/>
                  </a:lnTo>
                  <a:lnTo>
                    <a:pt x="1011" y="1439"/>
                  </a:lnTo>
                  <a:lnTo>
                    <a:pt x="1001" y="1434"/>
                  </a:lnTo>
                  <a:lnTo>
                    <a:pt x="996" y="1431"/>
                  </a:lnTo>
                  <a:lnTo>
                    <a:pt x="993" y="1430"/>
                  </a:lnTo>
                  <a:lnTo>
                    <a:pt x="971" y="1296"/>
                  </a:lnTo>
                  <a:lnTo>
                    <a:pt x="969" y="1293"/>
                  </a:lnTo>
                  <a:lnTo>
                    <a:pt x="968" y="1289"/>
                  </a:lnTo>
                  <a:lnTo>
                    <a:pt x="963" y="1281"/>
                  </a:lnTo>
                  <a:lnTo>
                    <a:pt x="957" y="1275"/>
                  </a:lnTo>
                  <a:lnTo>
                    <a:pt x="950" y="1271"/>
                  </a:lnTo>
                  <a:lnTo>
                    <a:pt x="939" y="1272"/>
                  </a:lnTo>
                  <a:lnTo>
                    <a:pt x="930" y="1277"/>
                  </a:lnTo>
                  <a:lnTo>
                    <a:pt x="926" y="1284"/>
                  </a:lnTo>
                  <a:lnTo>
                    <a:pt x="924" y="1292"/>
                  </a:lnTo>
                  <a:lnTo>
                    <a:pt x="924" y="1298"/>
                  </a:lnTo>
                  <a:lnTo>
                    <a:pt x="924" y="1304"/>
                  </a:lnTo>
                  <a:lnTo>
                    <a:pt x="926" y="1305"/>
                  </a:lnTo>
                  <a:lnTo>
                    <a:pt x="944" y="1445"/>
                  </a:lnTo>
                  <a:lnTo>
                    <a:pt x="942" y="1448"/>
                  </a:lnTo>
                  <a:lnTo>
                    <a:pt x="935" y="1457"/>
                  </a:lnTo>
                  <a:lnTo>
                    <a:pt x="923" y="1470"/>
                  </a:lnTo>
                  <a:lnTo>
                    <a:pt x="905" y="1488"/>
                  </a:lnTo>
                  <a:lnTo>
                    <a:pt x="884" y="1511"/>
                  </a:lnTo>
                  <a:lnTo>
                    <a:pt x="857" y="1535"/>
                  </a:lnTo>
                  <a:lnTo>
                    <a:pt x="825" y="1560"/>
                  </a:lnTo>
                  <a:lnTo>
                    <a:pt x="789" y="1586"/>
                  </a:lnTo>
                  <a:lnTo>
                    <a:pt x="749" y="1611"/>
                  </a:lnTo>
                  <a:lnTo>
                    <a:pt x="704" y="1635"/>
                  </a:lnTo>
                  <a:lnTo>
                    <a:pt x="654" y="1658"/>
                  </a:lnTo>
                  <a:lnTo>
                    <a:pt x="599" y="1677"/>
                  </a:lnTo>
                  <a:lnTo>
                    <a:pt x="540" y="1692"/>
                  </a:lnTo>
                  <a:lnTo>
                    <a:pt x="477" y="1703"/>
                  </a:lnTo>
                  <a:lnTo>
                    <a:pt x="453" y="1701"/>
                  </a:lnTo>
                  <a:lnTo>
                    <a:pt x="426" y="1694"/>
                  </a:lnTo>
                  <a:lnTo>
                    <a:pt x="398" y="1680"/>
                  </a:lnTo>
                  <a:lnTo>
                    <a:pt x="368" y="1661"/>
                  </a:lnTo>
                  <a:lnTo>
                    <a:pt x="335" y="1635"/>
                  </a:lnTo>
                  <a:lnTo>
                    <a:pt x="303" y="1605"/>
                  </a:lnTo>
                  <a:lnTo>
                    <a:pt x="270" y="1571"/>
                  </a:lnTo>
                  <a:lnTo>
                    <a:pt x="237" y="1533"/>
                  </a:lnTo>
                  <a:lnTo>
                    <a:pt x="204" y="1491"/>
                  </a:lnTo>
                  <a:lnTo>
                    <a:pt x="173" y="1448"/>
                  </a:lnTo>
                  <a:lnTo>
                    <a:pt x="143" y="1401"/>
                  </a:lnTo>
                  <a:lnTo>
                    <a:pt x="114" y="1352"/>
                  </a:lnTo>
                  <a:lnTo>
                    <a:pt x="87" y="1302"/>
                  </a:lnTo>
                  <a:lnTo>
                    <a:pt x="65" y="1253"/>
                  </a:lnTo>
                  <a:lnTo>
                    <a:pt x="44" y="1202"/>
                  </a:lnTo>
                  <a:lnTo>
                    <a:pt x="26" y="1151"/>
                  </a:lnTo>
                  <a:lnTo>
                    <a:pt x="12" y="1100"/>
                  </a:lnTo>
                  <a:lnTo>
                    <a:pt x="3" y="1052"/>
                  </a:lnTo>
                  <a:lnTo>
                    <a:pt x="0" y="1004"/>
                  </a:lnTo>
                  <a:lnTo>
                    <a:pt x="0" y="959"/>
                  </a:lnTo>
                  <a:lnTo>
                    <a:pt x="8" y="917"/>
                  </a:lnTo>
                  <a:lnTo>
                    <a:pt x="20" y="876"/>
                  </a:lnTo>
                  <a:lnTo>
                    <a:pt x="39" y="842"/>
                  </a:lnTo>
                  <a:lnTo>
                    <a:pt x="72" y="800"/>
                  </a:lnTo>
                  <a:lnTo>
                    <a:pt x="108" y="759"/>
                  </a:lnTo>
                  <a:lnTo>
                    <a:pt x="150" y="722"/>
                  </a:lnTo>
                  <a:lnTo>
                    <a:pt x="195" y="686"/>
                  </a:lnTo>
                  <a:lnTo>
                    <a:pt x="243" y="653"/>
                  </a:lnTo>
                  <a:lnTo>
                    <a:pt x="293" y="623"/>
                  </a:lnTo>
                  <a:lnTo>
                    <a:pt x="342" y="594"/>
                  </a:lnTo>
                  <a:lnTo>
                    <a:pt x="393" y="567"/>
                  </a:lnTo>
                  <a:lnTo>
                    <a:pt x="443" y="543"/>
                  </a:lnTo>
                  <a:lnTo>
                    <a:pt x="491" y="522"/>
                  </a:lnTo>
                  <a:lnTo>
                    <a:pt x="537" y="503"/>
                  </a:lnTo>
                  <a:lnTo>
                    <a:pt x="579" y="486"/>
                  </a:lnTo>
                  <a:lnTo>
                    <a:pt x="617" y="473"/>
                  </a:lnTo>
                  <a:lnTo>
                    <a:pt x="650" y="461"/>
                  </a:lnTo>
                  <a:lnTo>
                    <a:pt x="678" y="452"/>
                  </a:lnTo>
                  <a:lnTo>
                    <a:pt x="698" y="446"/>
                  </a:lnTo>
                  <a:lnTo>
                    <a:pt x="711" y="443"/>
                  </a:lnTo>
                  <a:lnTo>
                    <a:pt x="716" y="441"/>
                  </a:lnTo>
                  <a:lnTo>
                    <a:pt x="893" y="455"/>
                  </a:lnTo>
                  <a:lnTo>
                    <a:pt x="894" y="455"/>
                  </a:lnTo>
                  <a:lnTo>
                    <a:pt x="900" y="456"/>
                  </a:lnTo>
                  <a:lnTo>
                    <a:pt x="908" y="456"/>
                  </a:lnTo>
                  <a:lnTo>
                    <a:pt x="914" y="455"/>
                  </a:lnTo>
                  <a:lnTo>
                    <a:pt x="918" y="449"/>
                  </a:lnTo>
                  <a:lnTo>
                    <a:pt x="918" y="438"/>
                  </a:lnTo>
                  <a:lnTo>
                    <a:pt x="914" y="425"/>
                  </a:lnTo>
                  <a:lnTo>
                    <a:pt x="905" y="413"/>
                  </a:lnTo>
                  <a:lnTo>
                    <a:pt x="897" y="405"/>
                  </a:lnTo>
                  <a:lnTo>
                    <a:pt x="890" y="401"/>
                  </a:lnTo>
                  <a:lnTo>
                    <a:pt x="888" y="398"/>
                  </a:lnTo>
                  <a:lnTo>
                    <a:pt x="753" y="393"/>
                  </a:lnTo>
                  <a:close/>
                </a:path>
              </a:pathLst>
            </a:custGeom>
            <a:solidFill>
              <a:srgbClr val="85AD9E"/>
            </a:solidFill>
            <a:ln w="0">
              <a:noFill/>
              <a:prstDash val="solid"/>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Arial"/>
                <a:ea typeface="微软雅黑"/>
              </a:endParaRPr>
            </a:p>
          </p:txBody>
        </p:sp>
        <p:sp>
          <p:nvSpPr>
            <p:cNvPr id="121" name="Freeform: Shape 40">
              <a:extLst>
                <a:ext uri="{FF2B5EF4-FFF2-40B4-BE49-F238E27FC236}">
                  <a16:creationId xmlns:a16="http://schemas.microsoft.com/office/drawing/2014/main" xmlns="" id="{28AB02CD-B3F1-408B-8241-EBD014AEBFB6}"/>
                </a:ext>
              </a:extLst>
            </p:cNvPr>
            <p:cNvSpPr>
              <a:spLocks/>
            </p:cNvSpPr>
            <p:nvPr/>
          </p:nvSpPr>
          <p:spPr bwMode="gray">
            <a:xfrm>
              <a:off x="6733378" y="3319500"/>
              <a:ext cx="1310179" cy="1247627"/>
            </a:xfrm>
            <a:custGeom>
              <a:avLst/>
              <a:gdLst/>
              <a:ahLst/>
              <a:cxnLst>
                <a:cxn ang="0">
                  <a:pos x="508" y="813"/>
                </a:cxn>
                <a:cxn ang="0">
                  <a:pos x="487" y="880"/>
                </a:cxn>
                <a:cxn ang="0">
                  <a:pos x="438" y="972"/>
                </a:cxn>
                <a:cxn ang="0">
                  <a:pos x="349" y="1051"/>
                </a:cxn>
                <a:cxn ang="0">
                  <a:pos x="253" y="1092"/>
                </a:cxn>
                <a:cxn ang="0">
                  <a:pos x="154" y="1122"/>
                </a:cxn>
                <a:cxn ang="0">
                  <a:pos x="67" y="1158"/>
                </a:cxn>
                <a:cxn ang="0">
                  <a:pos x="12" y="1212"/>
                </a:cxn>
                <a:cxn ang="0">
                  <a:pos x="3" y="1302"/>
                </a:cxn>
                <a:cxn ang="0">
                  <a:pos x="49" y="1405"/>
                </a:cxn>
                <a:cxn ang="0">
                  <a:pos x="162" y="1498"/>
                </a:cxn>
                <a:cxn ang="0">
                  <a:pos x="345" y="1576"/>
                </a:cxn>
                <a:cxn ang="0">
                  <a:pos x="577" y="1627"/>
                </a:cxn>
                <a:cxn ang="0">
                  <a:pos x="751" y="1626"/>
                </a:cxn>
                <a:cxn ang="0">
                  <a:pos x="886" y="1588"/>
                </a:cxn>
                <a:cxn ang="0">
                  <a:pos x="984" y="1537"/>
                </a:cxn>
                <a:cxn ang="0">
                  <a:pos x="1041" y="1492"/>
                </a:cxn>
                <a:cxn ang="0">
                  <a:pos x="1060" y="1473"/>
                </a:cxn>
                <a:cxn ang="0">
                  <a:pos x="1135" y="1353"/>
                </a:cxn>
                <a:cxn ang="0">
                  <a:pos x="1155" y="1347"/>
                </a:cxn>
                <a:cxn ang="0">
                  <a:pos x="1167" y="1377"/>
                </a:cxn>
                <a:cxn ang="0">
                  <a:pos x="1114" y="1485"/>
                </a:cxn>
                <a:cxn ang="0">
                  <a:pos x="1152" y="1491"/>
                </a:cxn>
                <a:cxn ang="0">
                  <a:pos x="1248" y="1492"/>
                </a:cxn>
                <a:cxn ang="0">
                  <a:pos x="1386" y="1465"/>
                </a:cxn>
                <a:cxn ang="0">
                  <a:pos x="1534" y="1392"/>
                </a:cxn>
                <a:cxn ang="0">
                  <a:pos x="1639" y="1264"/>
                </a:cxn>
                <a:cxn ang="0">
                  <a:pos x="1699" y="1084"/>
                </a:cxn>
                <a:cxn ang="0">
                  <a:pos x="1717" y="876"/>
                </a:cxn>
                <a:cxn ang="0">
                  <a:pos x="1680" y="679"/>
                </a:cxn>
                <a:cxn ang="0">
                  <a:pos x="1597" y="471"/>
                </a:cxn>
                <a:cxn ang="0">
                  <a:pos x="1486" y="277"/>
                </a:cxn>
                <a:cxn ang="0">
                  <a:pos x="1366" y="121"/>
                </a:cxn>
                <a:cxn ang="0">
                  <a:pos x="1263" y="31"/>
                </a:cxn>
                <a:cxn ang="0">
                  <a:pos x="1195" y="0"/>
                </a:cxn>
                <a:cxn ang="0">
                  <a:pos x="1149" y="12"/>
                </a:cxn>
                <a:cxn ang="0">
                  <a:pos x="1119" y="55"/>
                </a:cxn>
                <a:cxn ang="0">
                  <a:pos x="1099" y="118"/>
                </a:cxn>
                <a:cxn ang="0">
                  <a:pos x="1078" y="208"/>
                </a:cxn>
                <a:cxn ang="0">
                  <a:pos x="1039" y="349"/>
                </a:cxn>
                <a:cxn ang="0">
                  <a:pos x="979" y="498"/>
                </a:cxn>
                <a:cxn ang="0">
                  <a:pos x="882" y="628"/>
                </a:cxn>
                <a:cxn ang="0">
                  <a:pos x="768" y="708"/>
                </a:cxn>
                <a:cxn ang="0">
                  <a:pos x="646" y="760"/>
                </a:cxn>
                <a:cxn ang="0">
                  <a:pos x="550" y="789"/>
                </a:cxn>
                <a:cxn ang="0">
                  <a:pos x="511" y="796"/>
                </a:cxn>
              </a:cxnLst>
              <a:rect l="0" t="0" r="r" b="b"/>
              <a:pathLst>
                <a:path w="1717" h="1632">
                  <a:moveTo>
                    <a:pt x="511" y="796"/>
                  </a:moveTo>
                  <a:lnTo>
                    <a:pt x="511" y="801"/>
                  </a:lnTo>
                  <a:lnTo>
                    <a:pt x="508" y="813"/>
                  </a:lnTo>
                  <a:lnTo>
                    <a:pt x="504" y="831"/>
                  </a:lnTo>
                  <a:lnTo>
                    <a:pt x="498" y="855"/>
                  </a:lnTo>
                  <a:lnTo>
                    <a:pt x="487" y="880"/>
                  </a:lnTo>
                  <a:lnTo>
                    <a:pt x="475" y="910"/>
                  </a:lnTo>
                  <a:lnTo>
                    <a:pt x="459" y="942"/>
                  </a:lnTo>
                  <a:lnTo>
                    <a:pt x="438" y="972"/>
                  </a:lnTo>
                  <a:lnTo>
                    <a:pt x="414" y="1002"/>
                  </a:lnTo>
                  <a:lnTo>
                    <a:pt x="384" y="1029"/>
                  </a:lnTo>
                  <a:lnTo>
                    <a:pt x="349" y="1051"/>
                  </a:lnTo>
                  <a:lnTo>
                    <a:pt x="318" y="1068"/>
                  </a:lnTo>
                  <a:lnTo>
                    <a:pt x="286" y="1080"/>
                  </a:lnTo>
                  <a:lnTo>
                    <a:pt x="253" y="1092"/>
                  </a:lnTo>
                  <a:lnTo>
                    <a:pt x="220" y="1102"/>
                  </a:lnTo>
                  <a:lnTo>
                    <a:pt x="186" y="1113"/>
                  </a:lnTo>
                  <a:lnTo>
                    <a:pt x="154" y="1122"/>
                  </a:lnTo>
                  <a:lnTo>
                    <a:pt x="123" y="1132"/>
                  </a:lnTo>
                  <a:lnTo>
                    <a:pt x="94" y="1144"/>
                  </a:lnTo>
                  <a:lnTo>
                    <a:pt x="67" y="1158"/>
                  </a:lnTo>
                  <a:lnTo>
                    <a:pt x="45" y="1173"/>
                  </a:lnTo>
                  <a:lnTo>
                    <a:pt x="27" y="1191"/>
                  </a:lnTo>
                  <a:lnTo>
                    <a:pt x="12" y="1212"/>
                  </a:lnTo>
                  <a:lnTo>
                    <a:pt x="3" y="1236"/>
                  </a:lnTo>
                  <a:lnTo>
                    <a:pt x="0" y="1266"/>
                  </a:lnTo>
                  <a:lnTo>
                    <a:pt x="3" y="1302"/>
                  </a:lnTo>
                  <a:lnTo>
                    <a:pt x="12" y="1338"/>
                  </a:lnTo>
                  <a:lnTo>
                    <a:pt x="27" y="1372"/>
                  </a:lnTo>
                  <a:lnTo>
                    <a:pt x="49" y="1405"/>
                  </a:lnTo>
                  <a:lnTo>
                    <a:pt x="79" y="1438"/>
                  </a:lnTo>
                  <a:lnTo>
                    <a:pt x="117" y="1470"/>
                  </a:lnTo>
                  <a:lnTo>
                    <a:pt x="162" y="1498"/>
                  </a:lnTo>
                  <a:lnTo>
                    <a:pt x="214" y="1527"/>
                  </a:lnTo>
                  <a:lnTo>
                    <a:pt x="276" y="1552"/>
                  </a:lnTo>
                  <a:lnTo>
                    <a:pt x="345" y="1576"/>
                  </a:lnTo>
                  <a:lnTo>
                    <a:pt x="423" y="1599"/>
                  </a:lnTo>
                  <a:lnTo>
                    <a:pt x="511" y="1618"/>
                  </a:lnTo>
                  <a:lnTo>
                    <a:pt x="577" y="1627"/>
                  </a:lnTo>
                  <a:lnTo>
                    <a:pt x="639" y="1632"/>
                  </a:lnTo>
                  <a:lnTo>
                    <a:pt x="697" y="1630"/>
                  </a:lnTo>
                  <a:lnTo>
                    <a:pt x="751" y="1626"/>
                  </a:lnTo>
                  <a:lnTo>
                    <a:pt x="801" y="1615"/>
                  </a:lnTo>
                  <a:lnTo>
                    <a:pt x="846" y="1603"/>
                  </a:lnTo>
                  <a:lnTo>
                    <a:pt x="886" y="1588"/>
                  </a:lnTo>
                  <a:lnTo>
                    <a:pt x="922" y="1572"/>
                  </a:lnTo>
                  <a:lnTo>
                    <a:pt x="955" y="1555"/>
                  </a:lnTo>
                  <a:lnTo>
                    <a:pt x="984" y="1537"/>
                  </a:lnTo>
                  <a:lnTo>
                    <a:pt x="1006" y="1521"/>
                  </a:lnTo>
                  <a:lnTo>
                    <a:pt x="1026" y="1506"/>
                  </a:lnTo>
                  <a:lnTo>
                    <a:pt x="1041" y="1492"/>
                  </a:lnTo>
                  <a:lnTo>
                    <a:pt x="1051" y="1482"/>
                  </a:lnTo>
                  <a:lnTo>
                    <a:pt x="1059" y="1476"/>
                  </a:lnTo>
                  <a:lnTo>
                    <a:pt x="1060" y="1473"/>
                  </a:lnTo>
                  <a:lnTo>
                    <a:pt x="1129" y="1359"/>
                  </a:lnTo>
                  <a:lnTo>
                    <a:pt x="1131" y="1357"/>
                  </a:lnTo>
                  <a:lnTo>
                    <a:pt x="1135" y="1353"/>
                  </a:lnTo>
                  <a:lnTo>
                    <a:pt x="1141" y="1350"/>
                  </a:lnTo>
                  <a:lnTo>
                    <a:pt x="1149" y="1347"/>
                  </a:lnTo>
                  <a:lnTo>
                    <a:pt x="1155" y="1347"/>
                  </a:lnTo>
                  <a:lnTo>
                    <a:pt x="1161" y="1353"/>
                  </a:lnTo>
                  <a:lnTo>
                    <a:pt x="1165" y="1365"/>
                  </a:lnTo>
                  <a:lnTo>
                    <a:pt x="1167" y="1377"/>
                  </a:lnTo>
                  <a:lnTo>
                    <a:pt x="1165" y="1386"/>
                  </a:lnTo>
                  <a:lnTo>
                    <a:pt x="1165" y="1389"/>
                  </a:lnTo>
                  <a:lnTo>
                    <a:pt x="1114" y="1485"/>
                  </a:lnTo>
                  <a:lnTo>
                    <a:pt x="1119" y="1485"/>
                  </a:lnTo>
                  <a:lnTo>
                    <a:pt x="1132" y="1488"/>
                  </a:lnTo>
                  <a:lnTo>
                    <a:pt x="1152" y="1491"/>
                  </a:lnTo>
                  <a:lnTo>
                    <a:pt x="1177" y="1492"/>
                  </a:lnTo>
                  <a:lnTo>
                    <a:pt x="1210" y="1494"/>
                  </a:lnTo>
                  <a:lnTo>
                    <a:pt x="1248" y="1492"/>
                  </a:lnTo>
                  <a:lnTo>
                    <a:pt x="1290" y="1488"/>
                  </a:lnTo>
                  <a:lnTo>
                    <a:pt x="1336" y="1479"/>
                  </a:lnTo>
                  <a:lnTo>
                    <a:pt x="1386" y="1465"/>
                  </a:lnTo>
                  <a:lnTo>
                    <a:pt x="1438" y="1447"/>
                  </a:lnTo>
                  <a:lnTo>
                    <a:pt x="1489" y="1422"/>
                  </a:lnTo>
                  <a:lnTo>
                    <a:pt x="1534" y="1392"/>
                  </a:lnTo>
                  <a:lnTo>
                    <a:pt x="1575" y="1356"/>
                  </a:lnTo>
                  <a:lnTo>
                    <a:pt x="1609" y="1312"/>
                  </a:lnTo>
                  <a:lnTo>
                    <a:pt x="1639" y="1264"/>
                  </a:lnTo>
                  <a:lnTo>
                    <a:pt x="1663" y="1210"/>
                  </a:lnTo>
                  <a:lnTo>
                    <a:pt x="1684" y="1150"/>
                  </a:lnTo>
                  <a:lnTo>
                    <a:pt x="1699" y="1084"/>
                  </a:lnTo>
                  <a:lnTo>
                    <a:pt x="1711" y="1014"/>
                  </a:lnTo>
                  <a:lnTo>
                    <a:pt x="1717" y="936"/>
                  </a:lnTo>
                  <a:lnTo>
                    <a:pt x="1717" y="876"/>
                  </a:lnTo>
                  <a:lnTo>
                    <a:pt x="1711" y="813"/>
                  </a:lnTo>
                  <a:lnTo>
                    <a:pt x="1698" y="747"/>
                  </a:lnTo>
                  <a:lnTo>
                    <a:pt x="1680" y="679"/>
                  </a:lnTo>
                  <a:lnTo>
                    <a:pt x="1656" y="609"/>
                  </a:lnTo>
                  <a:lnTo>
                    <a:pt x="1629" y="540"/>
                  </a:lnTo>
                  <a:lnTo>
                    <a:pt x="1597" y="471"/>
                  </a:lnTo>
                  <a:lnTo>
                    <a:pt x="1563" y="403"/>
                  </a:lnTo>
                  <a:lnTo>
                    <a:pt x="1525" y="339"/>
                  </a:lnTo>
                  <a:lnTo>
                    <a:pt x="1486" y="277"/>
                  </a:lnTo>
                  <a:lnTo>
                    <a:pt x="1447" y="219"/>
                  </a:lnTo>
                  <a:lnTo>
                    <a:pt x="1407" y="166"/>
                  </a:lnTo>
                  <a:lnTo>
                    <a:pt x="1366" y="121"/>
                  </a:lnTo>
                  <a:lnTo>
                    <a:pt x="1326" y="81"/>
                  </a:lnTo>
                  <a:lnTo>
                    <a:pt x="1293" y="52"/>
                  </a:lnTo>
                  <a:lnTo>
                    <a:pt x="1263" y="31"/>
                  </a:lnTo>
                  <a:lnTo>
                    <a:pt x="1237" y="15"/>
                  </a:lnTo>
                  <a:lnTo>
                    <a:pt x="1215" y="6"/>
                  </a:lnTo>
                  <a:lnTo>
                    <a:pt x="1195" y="0"/>
                  </a:lnTo>
                  <a:lnTo>
                    <a:pt x="1177" y="0"/>
                  </a:lnTo>
                  <a:lnTo>
                    <a:pt x="1162" y="4"/>
                  </a:lnTo>
                  <a:lnTo>
                    <a:pt x="1149" y="12"/>
                  </a:lnTo>
                  <a:lnTo>
                    <a:pt x="1137" y="24"/>
                  </a:lnTo>
                  <a:lnTo>
                    <a:pt x="1128" y="39"/>
                  </a:lnTo>
                  <a:lnTo>
                    <a:pt x="1119" y="55"/>
                  </a:lnTo>
                  <a:lnTo>
                    <a:pt x="1111" y="75"/>
                  </a:lnTo>
                  <a:lnTo>
                    <a:pt x="1105" y="96"/>
                  </a:lnTo>
                  <a:lnTo>
                    <a:pt x="1099" y="118"/>
                  </a:lnTo>
                  <a:lnTo>
                    <a:pt x="1093" y="142"/>
                  </a:lnTo>
                  <a:lnTo>
                    <a:pt x="1087" y="166"/>
                  </a:lnTo>
                  <a:lnTo>
                    <a:pt x="1078" y="208"/>
                  </a:lnTo>
                  <a:lnTo>
                    <a:pt x="1066" y="253"/>
                  </a:lnTo>
                  <a:lnTo>
                    <a:pt x="1054" y="300"/>
                  </a:lnTo>
                  <a:lnTo>
                    <a:pt x="1039" y="349"/>
                  </a:lnTo>
                  <a:lnTo>
                    <a:pt x="1023" y="399"/>
                  </a:lnTo>
                  <a:lnTo>
                    <a:pt x="1003" y="448"/>
                  </a:lnTo>
                  <a:lnTo>
                    <a:pt x="979" y="498"/>
                  </a:lnTo>
                  <a:lnTo>
                    <a:pt x="951" y="544"/>
                  </a:lnTo>
                  <a:lnTo>
                    <a:pt x="919" y="588"/>
                  </a:lnTo>
                  <a:lnTo>
                    <a:pt x="882" y="628"/>
                  </a:lnTo>
                  <a:lnTo>
                    <a:pt x="846" y="658"/>
                  </a:lnTo>
                  <a:lnTo>
                    <a:pt x="808" y="684"/>
                  </a:lnTo>
                  <a:lnTo>
                    <a:pt x="768" y="708"/>
                  </a:lnTo>
                  <a:lnTo>
                    <a:pt x="726" y="727"/>
                  </a:lnTo>
                  <a:lnTo>
                    <a:pt x="685" y="745"/>
                  </a:lnTo>
                  <a:lnTo>
                    <a:pt x="646" y="760"/>
                  </a:lnTo>
                  <a:lnTo>
                    <a:pt x="610" y="772"/>
                  </a:lnTo>
                  <a:lnTo>
                    <a:pt x="579" y="781"/>
                  </a:lnTo>
                  <a:lnTo>
                    <a:pt x="550" y="789"/>
                  </a:lnTo>
                  <a:lnTo>
                    <a:pt x="531" y="793"/>
                  </a:lnTo>
                  <a:lnTo>
                    <a:pt x="517" y="796"/>
                  </a:lnTo>
                  <a:lnTo>
                    <a:pt x="511" y="796"/>
                  </a:lnTo>
                  <a:close/>
                </a:path>
              </a:pathLst>
            </a:custGeom>
            <a:solidFill>
              <a:srgbClr val="333333"/>
            </a:solidFill>
            <a:ln w="0">
              <a:noFill/>
              <a:prstDash val="solid"/>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Arial"/>
                <a:ea typeface="微软雅黑"/>
              </a:endParaRPr>
            </a:p>
          </p:txBody>
        </p:sp>
        <p:sp>
          <p:nvSpPr>
            <p:cNvPr id="122" name="TextBox 44">
              <a:extLst>
                <a:ext uri="{FF2B5EF4-FFF2-40B4-BE49-F238E27FC236}">
                  <a16:creationId xmlns:a16="http://schemas.microsoft.com/office/drawing/2014/main" xmlns="" id="{6CE0894E-A974-441E-BE7E-0647196AC582}"/>
                </a:ext>
              </a:extLst>
            </p:cNvPr>
            <p:cNvSpPr txBox="1"/>
            <p:nvPr/>
          </p:nvSpPr>
          <p:spPr>
            <a:xfrm>
              <a:off x="8487668" y="1612111"/>
              <a:ext cx="2758312" cy="1009704"/>
            </a:xfrm>
            <a:prstGeom prst="rect">
              <a:avLst/>
            </a:prstGeom>
            <a:noFill/>
          </p:spPr>
          <p:txBody>
            <a:bodyPr wrap="square" lIns="0" tIns="0" rIns="0" bIns="0">
              <a:normAutofit/>
            </a:bodyPr>
            <a:lstStyle/>
            <a:p>
              <a:pPr marL="0" marR="0" lvl="0" indent="0" defTabSz="914400" eaLnBrk="1" fontAlgn="auto" latinLnBrk="0" hangingPunct="1">
                <a:lnSpc>
                  <a:spcPct val="120000"/>
                </a:lnSpc>
                <a:spcBef>
                  <a:spcPts val="0"/>
                </a:spcBef>
                <a:spcAft>
                  <a:spcPts val="0"/>
                </a:spcAft>
                <a:buClrTx/>
                <a:buSzTx/>
                <a:buFontTx/>
                <a:buNone/>
                <a:tabLst/>
                <a:defRPr/>
              </a:pPr>
              <a:r>
                <a:rPr lang="zh-CN" altLang="en-US" sz="2800" b="1" kern="0" dirty="0">
                  <a:solidFill>
                    <a:schemeClr val="accent6">
                      <a:lumMod val="75000"/>
                    </a:schemeClr>
                  </a:solidFill>
                  <a:latin typeface="Arial"/>
                  <a:ea typeface="微软雅黑"/>
                </a:rPr>
                <a:t>感情</a:t>
              </a:r>
              <a:r>
                <a:rPr kumimoji="0" lang="zh-CN" altLang="en-US" sz="2800" b="1" i="0" u="none" strike="noStrike" kern="0" cap="none" spc="0" normalizeH="0" baseline="0" noProof="0" dirty="0">
                  <a:ln>
                    <a:noFill/>
                  </a:ln>
                  <a:solidFill>
                    <a:schemeClr val="accent6">
                      <a:lumMod val="75000"/>
                    </a:schemeClr>
                  </a:solidFill>
                  <a:effectLst/>
                  <a:uLnTx/>
                  <a:uFillTx/>
                  <a:latin typeface="Arial"/>
                  <a:ea typeface="微软雅黑"/>
                </a:rPr>
                <a:t>体验</a:t>
              </a:r>
            </a:p>
          </p:txBody>
        </p:sp>
      </p:grpSp>
      <p:sp>
        <p:nvSpPr>
          <p:cNvPr id="125" name="文本框 124">
            <a:extLst>
              <a:ext uri="{FF2B5EF4-FFF2-40B4-BE49-F238E27FC236}">
                <a16:creationId xmlns:a16="http://schemas.microsoft.com/office/drawing/2014/main" xmlns="" id="{16DA72AC-14A8-4B26-9DCF-C4801E84BBE2}"/>
              </a:ext>
            </a:extLst>
          </p:cNvPr>
          <p:cNvSpPr txBox="1"/>
          <p:nvPr/>
        </p:nvSpPr>
        <p:spPr>
          <a:xfrm>
            <a:off x="4849609" y="5292710"/>
            <a:ext cx="5041302" cy="707886"/>
          </a:xfrm>
          <a:prstGeom prst="rect">
            <a:avLst/>
          </a:prstGeom>
          <a:noFill/>
        </p:spPr>
        <p:txBody>
          <a:bodyPr wrap="square" rtlCol="0">
            <a:spAutoFit/>
          </a:bodyPr>
          <a:lstStyle/>
          <a:p>
            <a:r>
              <a:rPr lang="zh-CN" altLang="zh-CN" sz="2000" dirty="0">
                <a:latin typeface="微软雅黑" panose="020B0503020204020204" pitchFamily="34" charset="-122"/>
                <a:ea typeface="微软雅黑" panose="020B0503020204020204" pitchFamily="34" charset="-122"/>
              </a:rPr>
              <a:t>想象，是由音乐的形式美或音乐的情绪引起听者感情共鸣的自由视觉幻象；</a:t>
            </a:r>
            <a:endParaRPr lang="zh-CN" altLang="en-US" sz="2000" dirty="0">
              <a:latin typeface="微软雅黑" panose="020B0503020204020204" pitchFamily="34" charset="-122"/>
              <a:ea typeface="微软雅黑" panose="020B0503020204020204" pitchFamily="34" charset="-122"/>
            </a:endParaRPr>
          </a:p>
        </p:txBody>
      </p:sp>
      <p:sp>
        <p:nvSpPr>
          <p:cNvPr id="127" name="文本框 126">
            <a:extLst>
              <a:ext uri="{FF2B5EF4-FFF2-40B4-BE49-F238E27FC236}">
                <a16:creationId xmlns:a16="http://schemas.microsoft.com/office/drawing/2014/main" xmlns="" id="{AA9EB3A7-804B-46B4-8E42-765316C6E85A}"/>
              </a:ext>
            </a:extLst>
          </p:cNvPr>
          <p:cNvSpPr txBox="1"/>
          <p:nvPr/>
        </p:nvSpPr>
        <p:spPr>
          <a:xfrm flipH="1">
            <a:off x="782148" y="3022462"/>
            <a:ext cx="2298718" cy="1323439"/>
          </a:xfrm>
          <a:prstGeom prst="rect">
            <a:avLst/>
          </a:prstGeom>
          <a:noFill/>
        </p:spPr>
        <p:txBody>
          <a:bodyPr wrap="square" rtlCol="0">
            <a:spAutoFit/>
          </a:bodyPr>
          <a:lstStyle/>
          <a:p>
            <a:r>
              <a:rPr lang="zh-CN" altLang="zh-CN" sz="2000" dirty="0">
                <a:latin typeface="微软雅黑" panose="020B0503020204020204" pitchFamily="34" charset="-122"/>
                <a:ea typeface="微软雅黑" panose="020B0503020204020204" pitchFamily="34" charset="-122"/>
              </a:rPr>
              <a:t>联想，是由描绘景物、人物、动物的音乐所引起的视觉幻觉；</a:t>
            </a:r>
            <a:endParaRPr lang="zh-CN" altLang="en-US" sz="2000" dirty="0">
              <a:latin typeface="微软雅黑" panose="020B0503020204020204" pitchFamily="34" charset="-122"/>
              <a:ea typeface="微软雅黑" panose="020B0503020204020204" pitchFamily="34" charset="-122"/>
            </a:endParaRPr>
          </a:p>
        </p:txBody>
      </p:sp>
      <p:sp>
        <p:nvSpPr>
          <p:cNvPr id="129" name="文本框 128">
            <a:extLst>
              <a:ext uri="{FF2B5EF4-FFF2-40B4-BE49-F238E27FC236}">
                <a16:creationId xmlns:a16="http://schemas.microsoft.com/office/drawing/2014/main" xmlns="" id="{7943767D-7D31-43CB-8A89-68CAD2B71847}"/>
              </a:ext>
            </a:extLst>
          </p:cNvPr>
          <p:cNvSpPr txBox="1"/>
          <p:nvPr/>
        </p:nvSpPr>
        <p:spPr>
          <a:xfrm>
            <a:off x="7733758" y="3204703"/>
            <a:ext cx="3487015" cy="1015663"/>
          </a:xfrm>
          <a:prstGeom prst="rect">
            <a:avLst/>
          </a:prstGeom>
          <a:noFill/>
        </p:spPr>
        <p:txBody>
          <a:bodyPr wrap="square" rtlCol="0">
            <a:spAutoFit/>
          </a:bodyPr>
          <a:lstStyle/>
          <a:p>
            <a:r>
              <a:rPr lang="zh-CN" altLang="zh-CN" sz="2000" dirty="0">
                <a:latin typeface="微软雅黑" panose="020B0503020204020204" pitchFamily="34" charset="-122"/>
                <a:ea typeface="微软雅黑" panose="020B0503020204020204" pitchFamily="34" charset="-122"/>
              </a:rPr>
              <a:t>感情体验，则是由音乐的感情唤起了在欣赏者的心里曾经一度体验过的感情的现象。</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6813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2880989" y="2797899"/>
            <a:ext cx="4137671" cy="1200329"/>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7200" dirty="0" smtClean="0">
                <a:latin typeface="微软雅黑" panose="020B0503020204020204" pitchFamily="34" charset="-122"/>
                <a:ea typeface="微软雅黑" panose="020B0503020204020204" pitchFamily="34" charset="-122"/>
              </a:rPr>
              <a:t>谢 谢！</a:t>
            </a:r>
            <a:endParaRPr lang="zh-CN" altLang="en-US" sz="7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104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1FF53BF-5C22-4DB7-81CD-C8984D8FE044}"/>
              </a:ext>
            </a:extLst>
          </p:cNvPr>
          <p:cNvSpPr/>
          <p:nvPr/>
        </p:nvSpPr>
        <p:spPr>
          <a:xfrm>
            <a:off x="0" y="805908"/>
            <a:ext cx="511444" cy="49594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A3AA8D93-7D73-4610-A40C-4D40D3ECE7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34928" y="-714002"/>
            <a:ext cx="4516244" cy="7083793"/>
          </a:xfrm>
          <a:prstGeom prst="rect">
            <a:avLst/>
          </a:prstGeom>
        </p:spPr>
      </p:pic>
      <p:cxnSp>
        <p:nvCxnSpPr>
          <p:cNvPr id="5" name="直接连接符 4">
            <a:extLst>
              <a:ext uri="{FF2B5EF4-FFF2-40B4-BE49-F238E27FC236}">
                <a16:creationId xmlns:a16="http://schemas.microsoft.com/office/drawing/2014/main" xmlns="" id="{FA047A1E-DCFF-4CCF-8D9C-01379508C398}"/>
              </a:ext>
            </a:extLst>
          </p:cNvPr>
          <p:cNvCxnSpPr>
            <a:cxnSpLocks/>
          </p:cNvCxnSpPr>
          <p:nvPr/>
        </p:nvCxnSpPr>
        <p:spPr>
          <a:xfrm>
            <a:off x="511444" y="1503332"/>
            <a:ext cx="10709329"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6D92FBB4-3FC0-4B1A-9EBD-A9207B0A7A78}"/>
              </a:ext>
            </a:extLst>
          </p:cNvPr>
          <p:cNvSpPr/>
          <p:nvPr/>
        </p:nvSpPr>
        <p:spPr>
          <a:xfrm>
            <a:off x="570854" y="1317352"/>
            <a:ext cx="511444" cy="152400"/>
          </a:xfrm>
          <a:prstGeom prst="rect">
            <a:avLst/>
          </a:prstGeom>
          <a:solidFill>
            <a:srgbClr val="85A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a:extLst>
              <a:ext uri="{FF2B5EF4-FFF2-40B4-BE49-F238E27FC236}">
                <a16:creationId xmlns:a16="http://schemas.microsoft.com/office/drawing/2014/main" xmlns="" id="{0CBF2749-DC83-4BA6-AE42-CC6761BF2B18}"/>
              </a:ext>
            </a:extLst>
          </p:cNvPr>
          <p:cNvSpPr txBox="1">
            <a:spLocks noChangeArrowheads="1"/>
          </p:cNvSpPr>
          <p:nvPr/>
        </p:nvSpPr>
        <p:spPr bwMode="auto">
          <a:xfrm>
            <a:off x="998097" y="1549637"/>
            <a:ext cx="1882892" cy="461345"/>
          </a:xfrm>
          <a:prstGeom prst="rect">
            <a:avLst/>
          </a:prstGeom>
          <a:noFill/>
          <a:ln w="9525">
            <a:noFill/>
            <a:miter lim="800000"/>
            <a:headEnd/>
            <a:tailEnd/>
          </a:ln>
        </p:spPr>
        <p:txBody>
          <a:bodyPr wrap="square">
            <a:spAutoFit/>
          </a:bodyPr>
          <a:lstStyle/>
          <a:p>
            <a:r>
              <a:rPr lang="en-US" altLang="zh-CN" sz="2398" b="1" dirty="0">
                <a:latin typeface="Arial"/>
                <a:ea typeface="微软雅黑" pitchFamily="34" charset="-122"/>
              </a:rPr>
              <a:t>C</a:t>
            </a:r>
            <a:r>
              <a:rPr lang="en-US" altLang="zh-CN" sz="2398" b="1" dirty="0">
                <a:solidFill>
                  <a:srgbClr val="85AD9E"/>
                </a:solidFill>
                <a:latin typeface="Arial"/>
                <a:ea typeface="微软雅黑" pitchFamily="34" charset="-122"/>
              </a:rPr>
              <a:t>ontents</a:t>
            </a:r>
            <a:endParaRPr lang="zh-CN" altLang="en-US" sz="2398" b="1" dirty="0">
              <a:solidFill>
                <a:srgbClr val="85AD9E"/>
              </a:solidFill>
              <a:latin typeface="Arial"/>
              <a:ea typeface="微软雅黑" pitchFamily="34" charset="-122"/>
            </a:endParaRPr>
          </a:p>
        </p:txBody>
      </p:sp>
      <p:sp>
        <p:nvSpPr>
          <p:cNvPr id="19" name="TextBox 4">
            <a:extLst>
              <a:ext uri="{FF2B5EF4-FFF2-40B4-BE49-F238E27FC236}">
                <a16:creationId xmlns:a16="http://schemas.microsoft.com/office/drawing/2014/main" xmlns="" id="{6E240EDB-ABDB-4623-BEA9-F487EC3CB3FB}"/>
              </a:ext>
            </a:extLst>
          </p:cNvPr>
          <p:cNvSpPr txBox="1">
            <a:spLocks noChangeArrowheads="1"/>
          </p:cNvSpPr>
          <p:nvPr/>
        </p:nvSpPr>
        <p:spPr bwMode="auto">
          <a:xfrm>
            <a:off x="1128896" y="703610"/>
            <a:ext cx="1559580" cy="748538"/>
          </a:xfrm>
          <a:prstGeom prst="rect">
            <a:avLst/>
          </a:prstGeom>
          <a:noFill/>
          <a:ln w="9525">
            <a:noFill/>
            <a:miter lim="800000"/>
            <a:headEnd/>
            <a:tailEnd/>
          </a:ln>
        </p:spPr>
        <p:txBody>
          <a:bodyPr wrap="square">
            <a:spAutoFit/>
          </a:bodyPr>
          <a:lstStyle/>
          <a:p>
            <a:r>
              <a:rPr lang="zh-CN" altLang="en-US" sz="4264" b="1" dirty="0">
                <a:solidFill>
                  <a:srgbClr val="85AD9E"/>
                </a:solidFill>
                <a:latin typeface="微软雅黑" pitchFamily="34" charset="-122"/>
                <a:ea typeface="微软雅黑" pitchFamily="34" charset="-122"/>
              </a:rPr>
              <a:t>目录</a:t>
            </a:r>
          </a:p>
        </p:txBody>
      </p:sp>
      <p:pic>
        <p:nvPicPr>
          <p:cNvPr id="8" name="图片 7">
            <a:extLst>
              <a:ext uri="{FF2B5EF4-FFF2-40B4-BE49-F238E27FC236}">
                <a16:creationId xmlns:a16="http://schemas.microsoft.com/office/drawing/2014/main" xmlns="" id="{C06A0F20-D061-4AAA-9244-F295188E9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10867" y="1988868"/>
            <a:ext cx="470122" cy="544558"/>
          </a:xfrm>
          <a:prstGeom prst="rect">
            <a:avLst/>
          </a:prstGeom>
        </p:spPr>
      </p:pic>
      <p:sp>
        <p:nvSpPr>
          <p:cNvPr id="4" name="文本框 3">
            <a:hlinkClick r:id="rId4" action="ppaction://hlinksldjump"/>
            <a:extLst>
              <a:ext uri="{FF2B5EF4-FFF2-40B4-BE49-F238E27FC236}">
                <a16:creationId xmlns:a16="http://schemas.microsoft.com/office/drawing/2014/main" xmlns="" id="{3C639935-A7BE-43C0-9A5F-A2FB972E17BD}"/>
              </a:ext>
            </a:extLst>
          </p:cNvPr>
          <p:cNvSpPr txBox="1"/>
          <p:nvPr/>
        </p:nvSpPr>
        <p:spPr>
          <a:xfrm>
            <a:off x="3126105" y="207176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1</a:t>
            </a:r>
            <a:r>
              <a:rPr lang="zh-CN" altLang="en-US" sz="2400" b="1" dirty="0">
                <a:latin typeface="微软雅黑" panose="020B0503020204020204" pitchFamily="34" charset="-122"/>
                <a:ea typeface="微软雅黑" panose="020B0503020204020204" pitchFamily="34" charset="-122"/>
              </a:rPr>
              <a:t>章 怎样欣赏音乐</a:t>
            </a:r>
          </a:p>
        </p:txBody>
      </p:sp>
      <p:sp>
        <p:nvSpPr>
          <p:cNvPr id="11" name="文本框 10">
            <a:hlinkClick r:id="rId5" action="ppaction://hlinksldjump"/>
            <a:extLst>
              <a:ext uri="{FF2B5EF4-FFF2-40B4-BE49-F238E27FC236}">
                <a16:creationId xmlns:a16="http://schemas.microsoft.com/office/drawing/2014/main" xmlns="" id="{21C50FE3-4957-4D33-AEDA-BFEBA6F0A972}"/>
              </a:ext>
            </a:extLst>
          </p:cNvPr>
          <p:cNvSpPr txBox="1"/>
          <p:nvPr/>
        </p:nvSpPr>
        <p:spPr>
          <a:xfrm>
            <a:off x="3126105" y="2695579"/>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2</a:t>
            </a:r>
            <a:r>
              <a:rPr lang="zh-CN" altLang="en-US" sz="2400" b="1" dirty="0">
                <a:latin typeface="微软雅黑" panose="020B0503020204020204" pitchFamily="34" charset="-122"/>
                <a:ea typeface="微软雅黑" panose="020B0503020204020204" pitchFamily="34" charset="-122"/>
              </a:rPr>
              <a:t>章 乐理知识</a:t>
            </a:r>
          </a:p>
        </p:txBody>
      </p:sp>
      <p:sp>
        <p:nvSpPr>
          <p:cNvPr id="14" name="文本框 13">
            <a:hlinkClick r:id="" action="ppaction://noaction"/>
            <a:extLst>
              <a:ext uri="{FF2B5EF4-FFF2-40B4-BE49-F238E27FC236}">
                <a16:creationId xmlns:a16="http://schemas.microsoft.com/office/drawing/2014/main" xmlns="" id="{967FB316-EB2A-46C4-A0A4-9E57D64DC382}"/>
              </a:ext>
            </a:extLst>
          </p:cNvPr>
          <p:cNvSpPr txBox="1"/>
          <p:nvPr/>
        </p:nvSpPr>
        <p:spPr>
          <a:xfrm>
            <a:off x="3126105" y="3943215"/>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4</a:t>
            </a:r>
            <a:r>
              <a:rPr lang="zh-CN" altLang="en-US" sz="2400" b="1" dirty="0">
                <a:latin typeface="微软雅黑" panose="020B0503020204020204" pitchFamily="34" charset="-122"/>
                <a:ea typeface="微软雅黑" panose="020B0503020204020204" pitchFamily="34" charset="-122"/>
              </a:rPr>
              <a:t>章 常见音乐体裁</a:t>
            </a:r>
          </a:p>
        </p:txBody>
      </p:sp>
      <p:sp>
        <p:nvSpPr>
          <p:cNvPr id="15" name="文本框 14">
            <a:hlinkClick r:id="" action="ppaction://noaction"/>
            <a:extLst>
              <a:ext uri="{FF2B5EF4-FFF2-40B4-BE49-F238E27FC236}">
                <a16:creationId xmlns:a16="http://schemas.microsoft.com/office/drawing/2014/main" xmlns="" id="{FC124356-A07A-4428-B586-96D9612C44C1}"/>
              </a:ext>
            </a:extLst>
          </p:cNvPr>
          <p:cNvSpPr txBox="1"/>
          <p:nvPr/>
        </p:nvSpPr>
        <p:spPr>
          <a:xfrm>
            <a:off x="3126105" y="4567033"/>
            <a:ext cx="2658100"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5</a:t>
            </a:r>
            <a:r>
              <a:rPr lang="zh-CN" altLang="en-US" sz="2400" b="1" dirty="0">
                <a:latin typeface="微软雅黑" panose="020B0503020204020204" pitchFamily="34" charset="-122"/>
                <a:ea typeface="微软雅黑" panose="020B0503020204020204" pitchFamily="34" charset="-122"/>
              </a:rPr>
              <a:t>章 各种乐器</a:t>
            </a:r>
          </a:p>
        </p:txBody>
      </p:sp>
      <p:sp>
        <p:nvSpPr>
          <p:cNvPr id="16" name="文本框 15">
            <a:hlinkClick r:id="" action="ppaction://noaction"/>
            <a:extLst>
              <a:ext uri="{FF2B5EF4-FFF2-40B4-BE49-F238E27FC236}">
                <a16:creationId xmlns:a16="http://schemas.microsoft.com/office/drawing/2014/main" xmlns="" id="{E656072C-552D-4F3C-A8E0-7DCF9BD4A0C6}"/>
              </a:ext>
            </a:extLst>
          </p:cNvPr>
          <p:cNvSpPr txBox="1"/>
          <p:nvPr/>
        </p:nvSpPr>
        <p:spPr>
          <a:xfrm>
            <a:off x="3126105" y="519085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6</a:t>
            </a:r>
            <a:r>
              <a:rPr lang="zh-CN" altLang="en-US" sz="2400" b="1" dirty="0">
                <a:latin typeface="微软雅黑" panose="020B0503020204020204" pitchFamily="34" charset="-122"/>
                <a:ea typeface="微软雅黑" panose="020B0503020204020204" pitchFamily="34" charset="-122"/>
              </a:rPr>
              <a:t>章 西方音乐欣赏</a:t>
            </a:r>
          </a:p>
        </p:txBody>
      </p:sp>
      <p:sp>
        <p:nvSpPr>
          <p:cNvPr id="17" name="文本框 16">
            <a:hlinkClick r:id="" action="ppaction://noaction"/>
            <a:extLst>
              <a:ext uri="{FF2B5EF4-FFF2-40B4-BE49-F238E27FC236}">
                <a16:creationId xmlns:a16="http://schemas.microsoft.com/office/drawing/2014/main" xmlns="" id="{34CF1975-BC40-4514-9D86-9A322FA263C0}"/>
              </a:ext>
            </a:extLst>
          </p:cNvPr>
          <p:cNvSpPr txBox="1"/>
          <p:nvPr/>
        </p:nvSpPr>
        <p:spPr>
          <a:xfrm>
            <a:off x="3126105" y="5814671"/>
            <a:ext cx="3273653"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7</a:t>
            </a:r>
            <a:r>
              <a:rPr lang="zh-CN" altLang="en-US" sz="2400" b="1" dirty="0">
                <a:latin typeface="微软雅黑" panose="020B0503020204020204" pitchFamily="34" charset="-122"/>
                <a:ea typeface="微软雅黑" panose="020B0503020204020204" pitchFamily="34" charset="-122"/>
              </a:rPr>
              <a:t>章 中国音乐欣赏</a:t>
            </a:r>
          </a:p>
        </p:txBody>
      </p:sp>
      <p:sp>
        <p:nvSpPr>
          <p:cNvPr id="21" name="文本框 20">
            <a:hlinkClick r:id="" action="ppaction://noaction"/>
            <a:extLst>
              <a:ext uri="{FF2B5EF4-FFF2-40B4-BE49-F238E27FC236}">
                <a16:creationId xmlns:a16="http://schemas.microsoft.com/office/drawing/2014/main" xmlns="" id="{F63A02C1-7887-4A70-8314-88646158E2D7}"/>
              </a:ext>
            </a:extLst>
          </p:cNvPr>
          <p:cNvSpPr txBox="1"/>
          <p:nvPr/>
        </p:nvSpPr>
        <p:spPr>
          <a:xfrm>
            <a:off x="3126105" y="3319397"/>
            <a:ext cx="3889206" cy="461665"/>
          </a:xfrm>
          <a:prstGeom prst="rect">
            <a:avLst/>
          </a:prstGeom>
          <a:noFill/>
        </p:spPr>
        <p:txBody>
          <a:bodyPr wrap="none" rtlCol="0">
            <a:spAutoFit/>
          </a:bodyPr>
          <a:lstStyle/>
          <a:p>
            <a:pPr marL="342900" indent="-342900">
              <a:buClr>
                <a:srgbClr val="85AD9E"/>
              </a:buCl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rPr>
              <a:t>第</a:t>
            </a:r>
            <a:r>
              <a:rPr lang="en-US" altLang="zh-CN" sz="2400" b="1" dirty="0">
                <a:latin typeface="微软雅黑" panose="020B0503020204020204" pitchFamily="34" charset="-122"/>
                <a:ea typeface="微软雅黑" panose="020B0503020204020204" pitchFamily="34" charset="-122"/>
              </a:rPr>
              <a:t>3</a:t>
            </a:r>
            <a:r>
              <a:rPr lang="zh-CN" altLang="en-US" sz="2400" b="1" dirty="0">
                <a:latin typeface="微软雅黑" panose="020B0503020204020204" pitchFamily="34" charset="-122"/>
                <a:ea typeface="微软雅黑" panose="020B0503020204020204" pitchFamily="34" charset="-122"/>
              </a:rPr>
              <a:t>章 音乐的种类和主题</a:t>
            </a:r>
          </a:p>
        </p:txBody>
      </p:sp>
    </p:spTree>
    <p:extLst>
      <p:ext uri="{BB962C8B-B14F-4D97-AF65-F5344CB8AC3E}">
        <p14:creationId xmlns:p14="http://schemas.microsoft.com/office/powerpoint/2010/main" val="102771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8"/>
                                        </p:tgtEl>
                                        <p:attrNameLst>
                                          <p:attrName>ppt_y</p:attrName>
                                        </p:attrNameLst>
                                      </p:cBhvr>
                                      <p:tavLst>
                                        <p:tav tm="0">
                                          <p:val>
                                            <p:strVal val="#ppt_y"/>
                                          </p:val>
                                        </p:tav>
                                        <p:tav tm="100000">
                                          <p:val>
                                            <p:strVal val="#ppt_y"/>
                                          </p:val>
                                        </p:tav>
                                      </p:tavLst>
                                    </p:anim>
                                    <p:anim calcmode="lin" valueType="num">
                                      <p:cBhvr>
                                        <p:cTn id="1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8"/>
                                        </p:tgtEl>
                                      </p:cBhvr>
                                    </p:animEffect>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9"/>
                                        </p:tgtEl>
                                        <p:attrNameLst>
                                          <p:attrName>ppt_y</p:attrName>
                                        </p:attrNameLst>
                                      </p:cBhvr>
                                      <p:tavLst>
                                        <p:tav tm="0">
                                          <p:val>
                                            <p:strVal val="#ppt_y"/>
                                          </p:val>
                                        </p:tav>
                                        <p:tav tm="100000">
                                          <p:val>
                                            <p:strVal val="#ppt_y"/>
                                          </p:val>
                                        </p:tav>
                                      </p:tavLst>
                                    </p:anim>
                                    <p:anim calcmode="lin" valueType="num">
                                      <p:cBhvr>
                                        <p:cTn id="2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9"/>
                                        </p:tgtEl>
                                      </p:cBhvr>
                                    </p:animEffect>
                                  </p:childTnLst>
                                </p:cTn>
                              </p:par>
                            </p:childTnLst>
                          </p:cTn>
                        </p:par>
                        <p:par>
                          <p:cTn id="25" fill="hold">
                            <p:stCondLst>
                              <p:cond delay="1850"/>
                            </p:stCondLst>
                            <p:childTnLst>
                              <p:par>
                                <p:cTn id="26" presetID="1"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par>
                          <p:cTn id="28" fill="hold">
                            <p:stCondLst>
                              <p:cond delay="1850"/>
                            </p:stCondLst>
                            <p:childTnLst>
                              <p:par>
                                <p:cTn id="29" presetID="1"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par>
                          <p:cTn id="31" fill="hold">
                            <p:stCondLst>
                              <p:cond delay="1850"/>
                            </p:stCondLst>
                            <p:childTnLst>
                              <p:par>
                                <p:cTn id="32" presetID="1"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childTnLst>
                                </p:cTn>
                              </p:par>
                            </p:childTnLst>
                          </p:cTn>
                        </p:par>
                        <p:par>
                          <p:cTn id="34" fill="hold">
                            <p:stCondLst>
                              <p:cond delay="1850"/>
                            </p:stCondLst>
                            <p:childTnLst>
                              <p:par>
                                <p:cTn id="35" presetID="1"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par>
                          <p:cTn id="37" fill="hold">
                            <p:stCondLst>
                              <p:cond delay="1850"/>
                            </p:stCondLst>
                            <p:childTnLst>
                              <p:par>
                                <p:cTn id="38" presetID="1"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childTnLst>
                          </p:cTn>
                        </p:par>
                        <p:par>
                          <p:cTn id="40" fill="hold">
                            <p:stCondLst>
                              <p:cond delay="1850"/>
                            </p:stCondLst>
                            <p:childTnLst>
                              <p:par>
                                <p:cTn id="41" presetID="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par>
                          <p:cTn id="43" fill="hold">
                            <p:stCondLst>
                              <p:cond delay="1850"/>
                            </p:stCondLst>
                            <p:childTnLst>
                              <p:par>
                                <p:cTn id="44" presetID="1"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childTnLst>
                          </p:cTn>
                        </p:par>
                        <p:par>
                          <p:cTn id="46" fill="hold">
                            <p:stCondLst>
                              <p:cond delay="1850"/>
                            </p:stCondLst>
                            <p:childTnLst>
                              <p:par>
                                <p:cTn id="47" presetID="1"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P spid="19" grpId="0" autoUpdateAnimBg="0"/>
      <p:bldP spid="4" grpId="0"/>
      <p:bldP spid="11" grpId="0"/>
      <p:bldP spid="14" grpId="0"/>
      <p:bldP spid="15" grpId="0"/>
      <p:bldP spid="16" grpId="0"/>
      <p:bldP spid="17"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5709E41-C0F6-4245-B2CE-737B67495660}"/>
              </a:ext>
            </a:extLst>
          </p:cNvPr>
          <p:cNvSpPr>
            <a:spLocks noGrp="1"/>
          </p:cNvSpPr>
          <p:nvPr>
            <p:ph type="title"/>
          </p:nvPr>
        </p:nvSpPr>
        <p:spPr/>
        <p:txBody>
          <a:bodyPr anchor="ctr">
            <a:normAutofit/>
          </a:bodyPr>
          <a:lstStyle/>
          <a:p>
            <a:pPr lvl="0" algn="ctr"/>
            <a:r>
              <a:rPr lang="zh-CN" altLang="en-US" sz="5400" b="1" dirty="0"/>
              <a:t>第</a:t>
            </a:r>
            <a:r>
              <a:rPr lang="en-US" altLang="zh-CN" sz="5400" b="1" dirty="0"/>
              <a:t>1</a:t>
            </a:r>
            <a:r>
              <a:rPr lang="zh-CN" altLang="en-US" sz="5400" b="1" dirty="0"/>
              <a:t>章</a:t>
            </a:r>
            <a:r>
              <a:rPr lang="en-US" altLang="zh-CN" sz="5400" b="1" dirty="0"/>
              <a:t>	   </a:t>
            </a:r>
            <a:r>
              <a:rPr lang="zh-CN" altLang="zh-CN" sz="5400" b="1" kern="1200" dirty="0">
                <a:solidFill>
                  <a:schemeClr val="tx1"/>
                </a:solidFill>
                <a:effectLst/>
                <a:latin typeface="微软雅黑" panose="020B0503020204020204" pitchFamily="34" charset="-122"/>
                <a:ea typeface="微软雅黑" panose="020B0503020204020204" pitchFamily="34" charset="-122"/>
                <a:cs typeface="+mj-cs"/>
              </a:rPr>
              <a:t>怎样欣赏音乐</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384413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3382BBD-49FB-48A6-BBAC-FC89BA478A84}"/>
              </a:ext>
            </a:extLst>
          </p:cNvPr>
          <p:cNvSpPr>
            <a:spLocks noGrp="1"/>
          </p:cNvSpPr>
          <p:nvPr>
            <p:ph type="title"/>
          </p:nvPr>
        </p:nvSpPr>
        <p:spPr>
          <a:xfrm>
            <a:off x="838200" y="1766807"/>
            <a:ext cx="10515600" cy="3837739"/>
          </a:xfrm>
        </p:spPr>
        <p:txBody>
          <a:bodyPr/>
          <a:lstStyle/>
          <a:p>
            <a:r>
              <a:rPr lang="en-US" altLang="zh-CN" sz="2800" dirty="0">
                <a:solidFill>
                  <a:schemeClr val="accent1"/>
                </a:solidFill>
              </a:rPr>
              <a:t>1.1.1</a:t>
            </a:r>
            <a:r>
              <a:rPr lang="zh-CN" altLang="en-US" sz="2800" dirty="0">
                <a:solidFill>
                  <a:schemeClr val="accent1"/>
                </a:solidFill>
              </a:rPr>
              <a:t>乐谱</a:t>
            </a:r>
            <a:r>
              <a:rPr lang="en-US" altLang="zh-CN" b="1" dirty="0"/>
              <a:t/>
            </a:r>
            <a:br>
              <a:rPr lang="en-US" altLang="zh-CN" b="1" dirty="0"/>
            </a:br>
            <a:r>
              <a:rPr lang="en-US" altLang="zh-CN" b="1" dirty="0"/>
              <a:t>       </a:t>
            </a:r>
            <a:r>
              <a:rPr lang="zh-CN" altLang="zh-CN" dirty="0"/>
              <a:t>在人类历史的长河中，人们为了能使音乐保留下来，并且便于学习与交流，创造出了各种各样的记谱方法。像我们唱歌，或者演奏某一种乐器，仅仅靠记忆，或者是口传心授都是不够的，必须要有乐谱。按照作曲家提供的乐谱，才能演奏和演唱出美妙动听的音乐。乐谱是一种以印刷或手写制作，用符号来记录音乐的方法。不同的文化和地区发展了不同的记谱方法</a:t>
            </a:r>
            <a:endParaRPr lang="zh-CN" altLang="en-US" dirty="0"/>
          </a:p>
        </p:txBody>
      </p:sp>
      <p:sp>
        <p:nvSpPr>
          <p:cNvPr id="3" name="文本框 2">
            <a:extLst>
              <a:ext uri="{FF2B5EF4-FFF2-40B4-BE49-F238E27FC236}">
                <a16:creationId xmlns:a16="http://schemas.microsoft.com/office/drawing/2014/main" xmlns="" id="{5557E44A-9736-4FD2-B762-F2F0E4A7985F}"/>
              </a:ext>
            </a:extLst>
          </p:cNvPr>
          <p:cNvSpPr txBox="1"/>
          <p:nvPr/>
        </p:nvSpPr>
        <p:spPr>
          <a:xfrm>
            <a:off x="3347634" y="788505"/>
            <a:ext cx="6090834" cy="707886"/>
          </a:xfrm>
          <a:prstGeom prst="rect">
            <a:avLst/>
          </a:prstGeom>
          <a:noFill/>
        </p:spPr>
        <p:txBody>
          <a:bodyPr wrap="square" rtlCol="0">
            <a:spAutoFit/>
          </a:bodyPr>
          <a:lstStyle/>
          <a:p>
            <a:r>
              <a:rPr lang="en-US" altLang="zh-CN" sz="4000" dirty="0">
                <a:latin typeface="微软雅黑" panose="020B0503020204020204" pitchFamily="34" charset="-122"/>
                <a:ea typeface="微软雅黑" panose="020B0503020204020204" pitchFamily="34" charset="-122"/>
              </a:rPr>
              <a:t>1.1</a:t>
            </a:r>
            <a:r>
              <a:rPr lang="zh-CN" altLang="en-US" sz="4000" dirty="0">
                <a:latin typeface="微软雅黑" panose="020B0503020204020204" pitchFamily="34" charset="-122"/>
                <a:ea typeface="微软雅黑" panose="020B0503020204020204" pitchFamily="34" charset="-122"/>
              </a:rPr>
              <a:t>认识乐谱</a:t>
            </a:r>
          </a:p>
        </p:txBody>
      </p:sp>
    </p:spTree>
    <p:extLst>
      <p:ext uri="{BB962C8B-B14F-4D97-AF65-F5344CB8AC3E}">
        <p14:creationId xmlns:p14="http://schemas.microsoft.com/office/powerpoint/2010/main" val="2028244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53CAB5-49A5-49F1-929A-A4CEBA8AD24B}"/>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有了乐谱，才使得很多的优秀作品流传下来。比如，我国优秀的民间艺人华彦钧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瞎子阿炳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他从小爱好音乐，勤于学习，既能唱又能演奏，对当时当地的乐器样样精通，群众非常喜欢听他的演奏和演唱。他能奏“十番鼓”“十番锣鼓”，又掌握了许多民间唱腔，还创作了大量的乐曲，如二胡曲《二泉映月》《听松》《寒春风曲》及琵琶独奏曲《大浪淘沙》《龙船》《昭君出塞》等，他所创作演奏的作品，个个是精品，但由于生活所迫，流落街头，成了一个街头流浪艺人，受尽欺凌与压迫，中华人民共和国刚刚成立他就病故了，带着很多优秀的传统文化离开了人世，再没人记得这些，仅留下了有限的曲目。这不能不说是我国民族文化的损失，给我们留下很多的遗憾。 所以，乐谱是保留曲目、交流文化的重要工具。</a:t>
            </a:r>
          </a:p>
          <a:p>
            <a:endParaRPr lang="zh-CN" altLang="en-US" dirty="0"/>
          </a:p>
        </p:txBody>
      </p:sp>
    </p:spTree>
    <p:extLst>
      <p:ext uri="{BB962C8B-B14F-4D97-AF65-F5344CB8AC3E}">
        <p14:creationId xmlns:p14="http://schemas.microsoft.com/office/powerpoint/2010/main" val="3311208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形状 5">
            <a:extLst>
              <a:ext uri="{FF2B5EF4-FFF2-40B4-BE49-F238E27FC236}">
                <a16:creationId xmlns:a16="http://schemas.microsoft.com/office/drawing/2014/main" xmlns="" id="{DC614AC8-3AB7-482D-9999-AF6F1FD16E2A}"/>
              </a:ext>
            </a:extLst>
          </p:cNvPr>
          <p:cNvSpPr/>
          <p:nvPr/>
        </p:nvSpPr>
        <p:spPr>
          <a:xfrm>
            <a:off x="1425586" y="3518116"/>
            <a:ext cx="8886713" cy="2883858"/>
          </a:xfrm>
          <a:custGeom>
            <a:avLst/>
            <a:gdLst>
              <a:gd name="connsiteX0" fmla="*/ 1612082 w 8886713"/>
              <a:gd name="connsiteY0" fmla="*/ 0 h 2883858"/>
              <a:gd name="connsiteX1" fmla="*/ 2371499 w 8886713"/>
              <a:gd name="connsiteY1" fmla="*/ 30996 h 2883858"/>
              <a:gd name="connsiteX2" fmla="*/ 3285899 w 8886713"/>
              <a:gd name="connsiteY2" fmla="*/ 294467 h 2883858"/>
              <a:gd name="connsiteX3" fmla="*/ 4665248 w 8886713"/>
              <a:gd name="connsiteY3" fmla="*/ 30996 h 2883858"/>
              <a:gd name="connsiteX4" fmla="*/ 5610645 w 8886713"/>
              <a:gd name="connsiteY4" fmla="*/ 309966 h 2883858"/>
              <a:gd name="connsiteX5" fmla="*/ 6494048 w 8886713"/>
              <a:gd name="connsiteY5" fmla="*/ 247972 h 2883858"/>
              <a:gd name="connsiteX6" fmla="*/ 7098482 w 8886713"/>
              <a:gd name="connsiteY6" fmla="*/ 464949 h 2883858"/>
              <a:gd name="connsiteX7" fmla="*/ 7764909 w 8886713"/>
              <a:gd name="connsiteY7" fmla="*/ 449450 h 2883858"/>
              <a:gd name="connsiteX8" fmla="*/ 8369343 w 8886713"/>
              <a:gd name="connsiteY8" fmla="*/ 480447 h 2883858"/>
              <a:gd name="connsiteX9" fmla="*/ 8803295 w 8886713"/>
              <a:gd name="connsiteY9" fmla="*/ 945396 h 2883858"/>
              <a:gd name="connsiteX10" fmla="*/ 8772299 w 8886713"/>
              <a:gd name="connsiteY10" fmla="*/ 1813301 h 2883858"/>
              <a:gd name="connsiteX11" fmla="*/ 8787797 w 8886713"/>
              <a:gd name="connsiteY11" fmla="*/ 2479728 h 2883858"/>
              <a:gd name="connsiteX12" fmla="*/ 7377451 w 8886713"/>
              <a:gd name="connsiteY12" fmla="*/ 2696705 h 2883858"/>
              <a:gd name="connsiteX13" fmla="*/ 7144977 w 8886713"/>
              <a:gd name="connsiteY13" fmla="*/ 2572718 h 2883858"/>
              <a:gd name="connsiteX14" fmla="*/ 5936109 w 8886713"/>
              <a:gd name="connsiteY14" fmla="*/ 2882684 h 2883858"/>
              <a:gd name="connsiteX15" fmla="*/ 4618753 w 8886713"/>
              <a:gd name="connsiteY15" fmla="*/ 2681206 h 2883858"/>
              <a:gd name="connsiteX16" fmla="*/ 2495485 w 8886713"/>
              <a:gd name="connsiteY16" fmla="*/ 2743200 h 2883858"/>
              <a:gd name="connsiteX17" fmla="*/ 1999539 w 8886713"/>
              <a:gd name="connsiteY17" fmla="*/ 2448732 h 2883858"/>
              <a:gd name="connsiteX18" fmla="*/ 589194 w 8886713"/>
              <a:gd name="connsiteY18" fmla="*/ 2526223 h 2883858"/>
              <a:gd name="connsiteX19" fmla="*/ 418712 w 8886713"/>
              <a:gd name="connsiteY19" fmla="*/ 1952786 h 2883858"/>
              <a:gd name="connsiteX20" fmla="*/ 558197 w 8886713"/>
              <a:gd name="connsiteY20" fmla="*/ 1487837 h 2883858"/>
              <a:gd name="connsiteX21" fmla="*/ 46753 w 8886713"/>
              <a:gd name="connsiteY21" fmla="*/ 991891 h 2883858"/>
              <a:gd name="connsiteX22" fmla="*/ 77750 w 8886713"/>
              <a:gd name="connsiteY22" fmla="*/ 604433 h 2883858"/>
              <a:gd name="connsiteX23" fmla="*/ 527200 w 8886713"/>
              <a:gd name="connsiteY23" fmla="*/ 557939 h 2883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886713" h="2883858">
                <a:moveTo>
                  <a:pt x="1612082" y="0"/>
                </a:moveTo>
                <a:lnTo>
                  <a:pt x="2371499" y="30996"/>
                </a:lnTo>
                <a:cubicBezTo>
                  <a:pt x="2650468" y="80074"/>
                  <a:pt x="2903608" y="294467"/>
                  <a:pt x="3285899" y="294467"/>
                </a:cubicBezTo>
                <a:cubicBezTo>
                  <a:pt x="3668190" y="294467"/>
                  <a:pt x="4277790" y="28413"/>
                  <a:pt x="4665248" y="30996"/>
                </a:cubicBezTo>
                <a:cubicBezTo>
                  <a:pt x="5052706" y="33579"/>
                  <a:pt x="5305845" y="273803"/>
                  <a:pt x="5610645" y="309966"/>
                </a:cubicBezTo>
                <a:cubicBezTo>
                  <a:pt x="5915445" y="346129"/>
                  <a:pt x="6246075" y="222142"/>
                  <a:pt x="6494048" y="247972"/>
                </a:cubicBezTo>
                <a:cubicBezTo>
                  <a:pt x="6742021" y="273803"/>
                  <a:pt x="6886672" y="431369"/>
                  <a:pt x="7098482" y="464949"/>
                </a:cubicBezTo>
                <a:cubicBezTo>
                  <a:pt x="7310292" y="498529"/>
                  <a:pt x="7553099" y="446867"/>
                  <a:pt x="7764909" y="449450"/>
                </a:cubicBezTo>
                <a:cubicBezTo>
                  <a:pt x="7976719" y="452033"/>
                  <a:pt x="8196279" y="397789"/>
                  <a:pt x="8369343" y="480447"/>
                </a:cubicBezTo>
                <a:cubicBezTo>
                  <a:pt x="8542407" y="563105"/>
                  <a:pt x="8736136" y="723254"/>
                  <a:pt x="8803295" y="945396"/>
                </a:cubicBezTo>
                <a:cubicBezTo>
                  <a:pt x="8870454" y="1167538"/>
                  <a:pt x="8774882" y="1557579"/>
                  <a:pt x="8772299" y="1813301"/>
                </a:cubicBezTo>
                <a:cubicBezTo>
                  <a:pt x="8769716" y="2069023"/>
                  <a:pt x="9020272" y="2332494"/>
                  <a:pt x="8787797" y="2479728"/>
                </a:cubicBezTo>
                <a:cubicBezTo>
                  <a:pt x="8555322" y="2626962"/>
                  <a:pt x="7651254" y="2681207"/>
                  <a:pt x="7377451" y="2696705"/>
                </a:cubicBezTo>
                <a:cubicBezTo>
                  <a:pt x="7103648" y="2712203"/>
                  <a:pt x="7385201" y="2541722"/>
                  <a:pt x="7144977" y="2572718"/>
                </a:cubicBezTo>
                <a:cubicBezTo>
                  <a:pt x="6904753" y="2603714"/>
                  <a:pt x="6357146" y="2864603"/>
                  <a:pt x="5936109" y="2882684"/>
                </a:cubicBezTo>
                <a:cubicBezTo>
                  <a:pt x="5515072" y="2900765"/>
                  <a:pt x="5192190" y="2704453"/>
                  <a:pt x="4618753" y="2681206"/>
                </a:cubicBezTo>
                <a:cubicBezTo>
                  <a:pt x="4045316" y="2657959"/>
                  <a:pt x="2932020" y="2781946"/>
                  <a:pt x="2495485" y="2743200"/>
                </a:cubicBezTo>
                <a:cubicBezTo>
                  <a:pt x="2058950" y="2704454"/>
                  <a:pt x="2317254" y="2484895"/>
                  <a:pt x="1999539" y="2448732"/>
                </a:cubicBezTo>
                <a:cubicBezTo>
                  <a:pt x="1681824" y="2412569"/>
                  <a:pt x="852665" y="2608881"/>
                  <a:pt x="589194" y="2526223"/>
                </a:cubicBezTo>
                <a:cubicBezTo>
                  <a:pt x="325723" y="2443565"/>
                  <a:pt x="423878" y="2125850"/>
                  <a:pt x="418712" y="1952786"/>
                </a:cubicBezTo>
                <a:cubicBezTo>
                  <a:pt x="413546" y="1779722"/>
                  <a:pt x="620190" y="1647986"/>
                  <a:pt x="558197" y="1487837"/>
                </a:cubicBezTo>
                <a:cubicBezTo>
                  <a:pt x="496204" y="1327688"/>
                  <a:pt x="126827" y="1139125"/>
                  <a:pt x="46753" y="991891"/>
                </a:cubicBezTo>
                <a:cubicBezTo>
                  <a:pt x="-33321" y="844657"/>
                  <a:pt x="-2324" y="676758"/>
                  <a:pt x="77750" y="604433"/>
                </a:cubicBezTo>
                <a:cubicBezTo>
                  <a:pt x="157824" y="532108"/>
                  <a:pt x="342512" y="545023"/>
                  <a:pt x="527200" y="557939"/>
                </a:cubicBezTo>
              </a:path>
            </a:pathLst>
          </a:cu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a:extLst>
              <a:ext uri="{FF2B5EF4-FFF2-40B4-BE49-F238E27FC236}">
                <a16:creationId xmlns:a16="http://schemas.microsoft.com/office/drawing/2014/main" xmlns="" id="{5C0A355D-B668-4333-8DA8-8AA0D75C584A}"/>
              </a:ext>
            </a:extLst>
          </p:cNvPr>
          <p:cNvSpPr>
            <a:spLocks noGrp="1"/>
          </p:cNvSpPr>
          <p:nvPr>
            <p:ph type="title"/>
          </p:nvPr>
        </p:nvSpPr>
        <p:spPr>
          <a:xfrm>
            <a:off x="838200" y="693002"/>
            <a:ext cx="10515600" cy="5393635"/>
          </a:xfrm>
        </p:spPr>
        <p:txBody>
          <a:bodyPr>
            <a:normAutofit/>
          </a:bodyPr>
          <a:lstStyle/>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1.1.2</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乐谱的分类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我国早在古代就发明了乐谱，记谱的方法也是多种多样的。 比如，在我国敦煌莫高窟发现的公元</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9</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世纪唐五代世俗歌舞音乐的琵琶伴奏谱手抄本《敦煌曲谱》《敦煌卷子谱》及曾经广为流传的《工尺谱》、古琴演奏用的《古琴谱》、锣鼓用的《锣鼓谱》等，这些古老的乐谱有的还沿用至今，现在我们的专业音乐工作者还在研究它们。此外，还有目前仍广为应用的为广大音乐爱好者所熟悉的用阿拉伯数字来表示的“简谱”以及国际上流行通用的“五线谱”等。 </a:t>
            </a:r>
          </a:p>
          <a:p>
            <a:endParaRPr lang="zh-CN" altLang="en-US" dirty="0"/>
          </a:p>
        </p:txBody>
      </p:sp>
      <p:pic>
        <p:nvPicPr>
          <p:cNvPr id="3" name="图片 2">
            <a:extLst>
              <a:ext uri="{FF2B5EF4-FFF2-40B4-BE49-F238E27FC236}">
                <a16:creationId xmlns:a16="http://schemas.microsoft.com/office/drawing/2014/main" xmlns="" id="{73FCD722-DD18-4829-B4E2-215012A801D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11207" y="3993005"/>
            <a:ext cx="7361213" cy="1880854"/>
          </a:xfrm>
          <a:prstGeom prst="rect">
            <a:avLst/>
          </a:prstGeom>
        </p:spPr>
      </p:pic>
      <p:grpSp>
        <p:nvGrpSpPr>
          <p:cNvPr id="13" name="组合 12">
            <a:extLst>
              <a:ext uri="{FF2B5EF4-FFF2-40B4-BE49-F238E27FC236}">
                <a16:creationId xmlns:a16="http://schemas.microsoft.com/office/drawing/2014/main" xmlns="" id="{6311704D-445F-4D2C-81FA-4CA5CB3CB9EE}"/>
              </a:ext>
            </a:extLst>
          </p:cNvPr>
          <p:cNvGrpSpPr/>
          <p:nvPr/>
        </p:nvGrpSpPr>
        <p:grpSpPr>
          <a:xfrm>
            <a:off x="1751493" y="3386294"/>
            <a:ext cx="2247071" cy="580199"/>
            <a:chOff x="1653506" y="3428302"/>
            <a:chExt cx="2442260" cy="580199"/>
          </a:xfrm>
        </p:grpSpPr>
        <p:sp>
          <p:nvSpPr>
            <p:cNvPr id="11" name="Freeform: Shape 122">
              <a:extLst>
                <a:ext uri="{FF2B5EF4-FFF2-40B4-BE49-F238E27FC236}">
                  <a16:creationId xmlns:a16="http://schemas.microsoft.com/office/drawing/2014/main" xmlns="" id="{E2D18775-E8C2-4F0F-868E-E378FD2EC1DB}"/>
                </a:ext>
              </a:extLst>
            </p:cNvPr>
            <p:cNvSpPr>
              <a:spLocks/>
            </p:cNvSpPr>
            <p:nvPr/>
          </p:nvSpPr>
          <p:spPr bwMode="auto">
            <a:xfrm>
              <a:off x="1712550" y="3428302"/>
              <a:ext cx="2383216" cy="580199"/>
            </a:xfrm>
            <a:custGeom>
              <a:avLst/>
              <a:gdLst>
                <a:gd name="T0" fmla="*/ 1202 w 1800"/>
                <a:gd name="T1" fmla="*/ 0 h 645"/>
                <a:gd name="T2" fmla="*/ 570 w 1800"/>
                <a:gd name="T3" fmla="*/ 0 h 645"/>
                <a:gd name="T4" fmla="*/ 491 w 1800"/>
                <a:gd name="T5" fmla="*/ 30 h 645"/>
                <a:gd name="T6" fmla="*/ 34 w 1800"/>
                <a:gd name="T7" fmla="*/ 578 h 645"/>
                <a:gd name="T8" fmla="*/ 126 w 1800"/>
                <a:gd name="T9" fmla="*/ 645 h 645"/>
                <a:gd name="T10" fmla="*/ 1712 w 1800"/>
                <a:gd name="T11" fmla="*/ 644 h 645"/>
                <a:gd name="T12" fmla="*/ 1757 w 1800"/>
                <a:gd name="T13" fmla="*/ 577 h 645"/>
                <a:gd name="T14" fmla="*/ 1295 w 1800"/>
                <a:gd name="T15" fmla="*/ 37 h 645"/>
                <a:gd name="T16" fmla="*/ 1202 w 1800"/>
                <a:gd name="T17" fmla="*/ 0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0" h="645">
                  <a:moveTo>
                    <a:pt x="1202" y="0"/>
                  </a:moveTo>
                  <a:cubicBezTo>
                    <a:pt x="570" y="0"/>
                    <a:pt x="570" y="0"/>
                    <a:pt x="570" y="0"/>
                  </a:cubicBezTo>
                  <a:cubicBezTo>
                    <a:pt x="525" y="0"/>
                    <a:pt x="509" y="8"/>
                    <a:pt x="491" y="30"/>
                  </a:cubicBezTo>
                  <a:cubicBezTo>
                    <a:pt x="34" y="578"/>
                    <a:pt x="34" y="578"/>
                    <a:pt x="34" y="578"/>
                  </a:cubicBezTo>
                  <a:cubicBezTo>
                    <a:pt x="4" y="614"/>
                    <a:pt x="0" y="645"/>
                    <a:pt x="126" y="645"/>
                  </a:cubicBezTo>
                  <a:cubicBezTo>
                    <a:pt x="1712" y="644"/>
                    <a:pt x="1712" y="644"/>
                    <a:pt x="1712" y="644"/>
                  </a:cubicBezTo>
                  <a:cubicBezTo>
                    <a:pt x="1800" y="644"/>
                    <a:pt x="1788" y="613"/>
                    <a:pt x="1757" y="577"/>
                  </a:cubicBezTo>
                  <a:cubicBezTo>
                    <a:pt x="1295" y="37"/>
                    <a:pt x="1295" y="37"/>
                    <a:pt x="1295" y="37"/>
                  </a:cubicBezTo>
                  <a:cubicBezTo>
                    <a:pt x="1276" y="15"/>
                    <a:pt x="1259" y="0"/>
                    <a:pt x="1202" y="0"/>
                  </a:cubicBezTo>
                  <a:close/>
                </a:path>
              </a:pathLst>
            </a:custGeom>
            <a:solidFill>
              <a:schemeClr val="tx1">
                <a:lumMod val="65000"/>
                <a:lumOff val="35000"/>
              </a:schemeClr>
            </a:solidFill>
            <a:ln>
              <a:noFill/>
            </a:ln>
          </p:spPr>
          <p:txBody>
            <a:bodyPr anchor="ctr"/>
            <a:lstStyle/>
            <a:p>
              <a:pPr algn="ctr"/>
              <a:endParaRPr dirty="0"/>
            </a:p>
          </p:txBody>
        </p:sp>
        <p:sp>
          <p:nvSpPr>
            <p:cNvPr id="12" name="Freeform: Shape 123">
              <a:extLst>
                <a:ext uri="{FF2B5EF4-FFF2-40B4-BE49-F238E27FC236}">
                  <a16:creationId xmlns:a16="http://schemas.microsoft.com/office/drawing/2014/main" xmlns="" id="{08457C9A-DC4F-4238-AB86-668D0D9BA2C1}"/>
                </a:ext>
              </a:extLst>
            </p:cNvPr>
            <p:cNvSpPr>
              <a:spLocks/>
            </p:cNvSpPr>
            <p:nvPr/>
          </p:nvSpPr>
          <p:spPr bwMode="auto">
            <a:xfrm>
              <a:off x="1653506" y="3428302"/>
              <a:ext cx="2200573" cy="580199"/>
            </a:xfrm>
            <a:custGeom>
              <a:avLst/>
              <a:gdLst>
                <a:gd name="T0" fmla="*/ 0 w 2742"/>
                <a:gd name="T1" fmla="*/ 967 h 967"/>
                <a:gd name="T2" fmla="*/ 2742 w 2742"/>
                <a:gd name="T3" fmla="*/ 963 h 967"/>
                <a:gd name="T4" fmla="*/ 1998 w 2742"/>
                <a:gd name="T5" fmla="*/ 0 h 967"/>
                <a:gd name="T6" fmla="*/ 728 w 2742"/>
                <a:gd name="T7" fmla="*/ 2 h 967"/>
                <a:gd name="T8" fmla="*/ 0 w 2742"/>
                <a:gd name="T9" fmla="*/ 967 h 967"/>
              </a:gdLst>
              <a:ahLst/>
              <a:cxnLst>
                <a:cxn ang="0">
                  <a:pos x="T0" y="T1"/>
                </a:cxn>
                <a:cxn ang="0">
                  <a:pos x="T2" y="T3"/>
                </a:cxn>
                <a:cxn ang="0">
                  <a:pos x="T4" y="T5"/>
                </a:cxn>
                <a:cxn ang="0">
                  <a:pos x="T6" y="T7"/>
                </a:cxn>
                <a:cxn ang="0">
                  <a:pos x="T8" y="T9"/>
                </a:cxn>
              </a:cxnLst>
              <a:rect l="0" t="0" r="r" b="b"/>
              <a:pathLst>
                <a:path w="2742" h="967">
                  <a:moveTo>
                    <a:pt x="0" y="967"/>
                  </a:moveTo>
                  <a:lnTo>
                    <a:pt x="2742" y="963"/>
                  </a:lnTo>
                  <a:lnTo>
                    <a:pt x="1998" y="0"/>
                  </a:lnTo>
                  <a:lnTo>
                    <a:pt x="728" y="2"/>
                  </a:lnTo>
                  <a:lnTo>
                    <a:pt x="0" y="967"/>
                  </a:lnTo>
                  <a:close/>
                </a:path>
              </a:pathLst>
            </a:custGeom>
            <a:solidFill>
              <a:srgbClr val="FFB755"/>
            </a:solidFill>
            <a:ln>
              <a:noFill/>
            </a:ln>
          </p:spPr>
          <p:txBody>
            <a:bodyPr anchor="ctr"/>
            <a:lstStyle/>
            <a:p>
              <a:pPr algn="ctr"/>
              <a:r>
                <a:rPr lang="zh-CN" altLang="en-US" sz="2800" b="1" dirty="0">
                  <a:latin typeface="幼圆" panose="02010509060101010101" pitchFamily="49" charset="-122"/>
                  <a:ea typeface="幼圆" panose="02010509060101010101" pitchFamily="49" charset="-122"/>
                </a:rPr>
                <a:t>简谱</a:t>
              </a:r>
              <a:endParaRPr sz="2400" b="1" dirty="0">
                <a:latin typeface="幼圆" panose="02010509060101010101" pitchFamily="49" charset="-122"/>
                <a:ea typeface="幼圆" panose="02010509060101010101" pitchFamily="49" charset="-122"/>
              </a:endParaRPr>
            </a:p>
          </p:txBody>
        </p:sp>
      </p:grpSp>
      <p:sp>
        <p:nvSpPr>
          <p:cNvPr id="4" name="Freeform: Shape 8">
            <a:extLst>
              <a:ext uri="{FF2B5EF4-FFF2-40B4-BE49-F238E27FC236}">
                <a16:creationId xmlns:a16="http://schemas.microsoft.com/office/drawing/2014/main" xmlns="" id="{D27AF92F-2228-49FA-9283-87C37190D951}"/>
              </a:ext>
            </a:extLst>
          </p:cNvPr>
          <p:cNvSpPr>
            <a:spLocks/>
          </p:cNvSpPr>
          <p:nvPr/>
        </p:nvSpPr>
        <p:spPr bwMode="auto">
          <a:xfrm rot="21430449">
            <a:off x="1731439" y="3184128"/>
            <a:ext cx="755178" cy="78491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dirty="0"/>
          </a:p>
        </p:txBody>
      </p:sp>
    </p:spTree>
    <p:extLst>
      <p:ext uri="{BB962C8B-B14F-4D97-AF65-F5344CB8AC3E}">
        <p14:creationId xmlns:p14="http://schemas.microsoft.com/office/powerpoint/2010/main" val="2715190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4B141020-9F8A-4BB6-AC8F-EAC8A22E79A9}"/>
              </a:ext>
            </a:extLst>
          </p:cNvPr>
          <p:cNvPicPr>
            <a:picLocks noChangeAspect="1"/>
          </p:cNvPicPr>
          <p:nvPr/>
        </p:nvPicPr>
        <p:blipFill>
          <a:blip r:embed="rId2"/>
          <a:stretch>
            <a:fillRect/>
          </a:stretch>
        </p:blipFill>
        <p:spPr>
          <a:xfrm>
            <a:off x="1617393" y="1214518"/>
            <a:ext cx="7934325" cy="895350"/>
          </a:xfrm>
          <a:prstGeom prst="rect">
            <a:avLst/>
          </a:prstGeom>
        </p:spPr>
      </p:pic>
      <p:sp>
        <p:nvSpPr>
          <p:cNvPr id="2" name="标题 1">
            <a:extLst>
              <a:ext uri="{FF2B5EF4-FFF2-40B4-BE49-F238E27FC236}">
                <a16:creationId xmlns:a16="http://schemas.microsoft.com/office/drawing/2014/main" xmlns="" id="{318D9B87-085C-47D0-B142-959A0D6D8213}"/>
              </a:ext>
            </a:extLst>
          </p:cNvPr>
          <p:cNvSpPr>
            <a:spLocks noGrp="1"/>
          </p:cNvSpPr>
          <p:nvPr>
            <p:ph type="title"/>
          </p:nvPr>
        </p:nvSpPr>
        <p:spPr>
          <a:xfrm>
            <a:off x="838200" y="3006667"/>
            <a:ext cx="10515600" cy="3295298"/>
          </a:xfrm>
        </p:spPr>
        <p:txBody>
          <a:bodyPr/>
          <a:lstStyle/>
          <a:p>
            <a:r>
              <a:rPr lang="en-US" altLang="zh-CN" dirty="0"/>
              <a:t>     </a:t>
            </a:r>
            <a:r>
              <a:rPr lang="zh-CN" altLang="zh-CN" dirty="0"/>
              <a:t>“简谱”比较简单，容易掌握，在单旋律的情况下运用还算方便。但是如果是多声部</a:t>
            </a:r>
            <a:r>
              <a:rPr lang="en-US" altLang="zh-CN" dirty="0"/>
              <a:t>(</a:t>
            </a:r>
            <a:r>
              <a:rPr lang="zh-CN" altLang="zh-CN" dirty="0"/>
              <a:t>几个音同时出现</a:t>
            </a:r>
            <a:r>
              <a:rPr lang="en-US" altLang="zh-CN" dirty="0"/>
              <a:t>)</a:t>
            </a:r>
            <a:r>
              <a:rPr lang="zh-CN" altLang="zh-CN" dirty="0"/>
              <a:t>或者是音域比较宽</a:t>
            </a:r>
            <a:r>
              <a:rPr lang="en-US" altLang="zh-CN" dirty="0"/>
              <a:t>(</a:t>
            </a:r>
            <a:r>
              <a:rPr lang="zh-CN" altLang="zh-CN" dirty="0"/>
              <a:t>高低音距离较远</a:t>
            </a:r>
            <a:r>
              <a:rPr lang="en-US" altLang="zh-CN" dirty="0"/>
              <a:t>)</a:t>
            </a:r>
            <a:r>
              <a:rPr lang="zh-CN" altLang="zh-CN" dirty="0"/>
              <a:t>以及转调频繁的时候，简谱就不那么方便易读了。 相反五线谱在这方面却有着很大的优势。首先，五线谱在视觉上有明显的表示，如那些复杂的和声</a:t>
            </a:r>
            <a:r>
              <a:rPr lang="en-US" altLang="zh-CN" dirty="0"/>
              <a:t>(</a:t>
            </a:r>
            <a:r>
              <a:rPr lang="zh-CN" altLang="zh-CN" dirty="0"/>
              <a:t>在一个位置上有几个音同时出现</a:t>
            </a:r>
            <a:r>
              <a:rPr lang="en-US" altLang="zh-CN" dirty="0"/>
              <a:t>)</a:t>
            </a:r>
            <a:r>
              <a:rPr lang="zh-CN" altLang="zh-CN" dirty="0"/>
              <a:t>很容易识别，视觉上非常清楚；其次，在表示旋律方面尤其是高高低低的众多音的形态上更是一目了然，就好像站在我们面前的一排排的人，哪个人高，哪个人低，哪些人胖，哪些人瘦，都是很明显的，一眼望去很容易辨认。因此，在国际上广为使用的基本上都是五线谱。</a:t>
            </a:r>
            <a:endParaRPr lang="zh-CN" altLang="en-US" dirty="0"/>
          </a:p>
        </p:txBody>
      </p:sp>
      <p:sp>
        <p:nvSpPr>
          <p:cNvPr id="13" name="任意多边形: 形状 12">
            <a:extLst>
              <a:ext uri="{FF2B5EF4-FFF2-40B4-BE49-F238E27FC236}">
                <a16:creationId xmlns:a16="http://schemas.microsoft.com/office/drawing/2014/main" xmlns="" id="{0D8DFD0F-F55F-4CFC-A09D-0BABE1E5C284}"/>
              </a:ext>
            </a:extLst>
          </p:cNvPr>
          <p:cNvSpPr/>
          <p:nvPr/>
        </p:nvSpPr>
        <p:spPr>
          <a:xfrm>
            <a:off x="724931" y="603060"/>
            <a:ext cx="9953402" cy="2000716"/>
          </a:xfrm>
          <a:custGeom>
            <a:avLst/>
            <a:gdLst>
              <a:gd name="connsiteX0" fmla="*/ 3459612 w 9953402"/>
              <a:gd name="connsiteY0" fmla="*/ 326837 h 2000716"/>
              <a:gd name="connsiteX1" fmla="*/ 2436724 w 9953402"/>
              <a:gd name="connsiteY1" fmla="*/ 311338 h 2000716"/>
              <a:gd name="connsiteX2" fmla="*/ 1816791 w 9953402"/>
              <a:gd name="connsiteY2" fmla="*/ 1372 h 2000716"/>
              <a:gd name="connsiteX3" fmla="*/ 995381 w 9953402"/>
              <a:gd name="connsiteY3" fmla="*/ 450823 h 2000716"/>
              <a:gd name="connsiteX4" fmla="*/ 421944 w 9953402"/>
              <a:gd name="connsiteY4" fmla="*/ 295840 h 2000716"/>
              <a:gd name="connsiteX5" fmla="*/ 421944 w 9953402"/>
              <a:gd name="connsiteY5" fmla="*/ 295840 h 2000716"/>
              <a:gd name="connsiteX6" fmla="*/ 266961 w 9953402"/>
              <a:gd name="connsiteY6" fmla="*/ 977766 h 2000716"/>
              <a:gd name="connsiteX7" fmla="*/ 266961 w 9953402"/>
              <a:gd name="connsiteY7" fmla="*/ 977766 h 2000716"/>
              <a:gd name="connsiteX8" fmla="*/ 3490 w 9953402"/>
              <a:gd name="connsiteY8" fmla="*/ 1287732 h 2000716"/>
              <a:gd name="connsiteX9" fmla="*/ 483937 w 9953402"/>
              <a:gd name="connsiteY9" fmla="*/ 1504708 h 2000716"/>
              <a:gd name="connsiteX10" fmla="*/ 933388 w 9953402"/>
              <a:gd name="connsiteY10" fmla="*/ 1752681 h 2000716"/>
              <a:gd name="connsiteX11" fmla="*/ 1506825 w 9953402"/>
              <a:gd name="connsiteY11" fmla="*/ 1613196 h 2000716"/>
              <a:gd name="connsiteX12" fmla="*/ 2312737 w 9953402"/>
              <a:gd name="connsiteY12" fmla="*/ 1783677 h 2000716"/>
              <a:gd name="connsiteX13" fmla="*/ 3413117 w 9953402"/>
              <a:gd name="connsiteY13" fmla="*/ 1644193 h 2000716"/>
              <a:gd name="connsiteX14" fmla="*/ 4544493 w 9953402"/>
              <a:gd name="connsiteY14" fmla="*/ 2000654 h 2000716"/>
              <a:gd name="connsiteX15" fmla="*/ 5830852 w 9953402"/>
              <a:gd name="connsiteY15" fmla="*/ 1675189 h 2000716"/>
              <a:gd name="connsiteX16" fmla="*/ 6745252 w 9953402"/>
              <a:gd name="connsiteY16" fmla="*/ 1907664 h 2000716"/>
              <a:gd name="connsiteX17" fmla="*/ 7861130 w 9953402"/>
              <a:gd name="connsiteY17" fmla="*/ 1535705 h 2000716"/>
              <a:gd name="connsiteX18" fmla="*/ 9054500 w 9953402"/>
              <a:gd name="connsiteY18" fmla="*/ 1799176 h 2000716"/>
              <a:gd name="connsiteX19" fmla="*/ 9596940 w 9953402"/>
              <a:gd name="connsiteY19" fmla="*/ 729793 h 2000716"/>
              <a:gd name="connsiteX20" fmla="*/ 9364466 w 9953402"/>
              <a:gd name="connsiteY20" fmla="*/ 559311 h 2000716"/>
              <a:gd name="connsiteX21" fmla="*/ 9255978 w 9953402"/>
              <a:gd name="connsiteY21" fmla="*/ 807284 h 2000716"/>
              <a:gd name="connsiteX22" fmla="*/ 9689930 w 9953402"/>
              <a:gd name="connsiteY22" fmla="*/ 915772 h 2000716"/>
              <a:gd name="connsiteX23" fmla="*/ 9953402 w 9953402"/>
              <a:gd name="connsiteY23" fmla="*/ 683298 h 2000716"/>
              <a:gd name="connsiteX24" fmla="*/ 9953402 w 9953402"/>
              <a:gd name="connsiteY24" fmla="*/ 683298 h 2000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953402" h="2000716">
                <a:moveTo>
                  <a:pt x="3459612" y="326837"/>
                </a:moveTo>
                <a:cubicBezTo>
                  <a:pt x="3085069" y="346209"/>
                  <a:pt x="2710527" y="365582"/>
                  <a:pt x="2436724" y="311338"/>
                </a:cubicBezTo>
                <a:cubicBezTo>
                  <a:pt x="2162921" y="257094"/>
                  <a:pt x="2057015" y="-21876"/>
                  <a:pt x="1816791" y="1372"/>
                </a:cubicBezTo>
                <a:cubicBezTo>
                  <a:pt x="1576567" y="24619"/>
                  <a:pt x="1227855" y="401745"/>
                  <a:pt x="995381" y="450823"/>
                </a:cubicBezTo>
                <a:cubicBezTo>
                  <a:pt x="762907" y="499901"/>
                  <a:pt x="421944" y="295840"/>
                  <a:pt x="421944" y="295840"/>
                </a:cubicBezTo>
                <a:lnTo>
                  <a:pt x="421944" y="295840"/>
                </a:lnTo>
                <a:lnTo>
                  <a:pt x="266961" y="977766"/>
                </a:lnTo>
                <a:lnTo>
                  <a:pt x="266961" y="977766"/>
                </a:lnTo>
                <a:cubicBezTo>
                  <a:pt x="223049" y="1029427"/>
                  <a:pt x="-32673" y="1199908"/>
                  <a:pt x="3490" y="1287732"/>
                </a:cubicBezTo>
                <a:cubicBezTo>
                  <a:pt x="39653" y="1375556"/>
                  <a:pt x="328954" y="1427217"/>
                  <a:pt x="483937" y="1504708"/>
                </a:cubicBezTo>
                <a:cubicBezTo>
                  <a:pt x="638920" y="1582199"/>
                  <a:pt x="762907" y="1734600"/>
                  <a:pt x="933388" y="1752681"/>
                </a:cubicBezTo>
                <a:cubicBezTo>
                  <a:pt x="1103869" y="1770762"/>
                  <a:pt x="1276934" y="1608030"/>
                  <a:pt x="1506825" y="1613196"/>
                </a:cubicBezTo>
                <a:cubicBezTo>
                  <a:pt x="1736716" y="1618362"/>
                  <a:pt x="1995022" y="1778511"/>
                  <a:pt x="2312737" y="1783677"/>
                </a:cubicBezTo>
                <a:cubicBezTo>
                  <a:pt x="2630452" y="1788843"/>
                  <a:pt x="3041158" y="1608030"/>
                  <a:pt x="3413117" y="1644193"/>
                </a:cubicBezTo>
                <a:cubicBezTo>
                  <a:pt x="3785076" y="1680356"/>
                  <a:pt x="4141537" y="1995488"/>
                  <a:pt x="4544493" y="2000654"/>
                </a:cubicBezTo>
                <a:cubicBezTo>
                  <a:pt x="4947449" y="2005820"/>
                  <a:pt x="5464059" y="1690687"/>
                  <a:pt x="5830852" y="1675189"/>
                </a:cubicBezTo>
                <a:cubicBezTo>
                  <a:pt x="6197645" y="1659691"/>
                  <a:pt x="6406872" y="1930911"/>
                  <a:pt x="6745252" y="1907664"/>
                </a:cubicBezTo>
                <a:cubicBezTo>
                  <a:pt x="7083632" y="1884417"/>
                  <a:pt x="7476255" y="1553786"/>
                  <a:pt x="7861130" y="1535705"/>
                </a:cubicBezTo>
                <a:cubicBezTo>
                  <a:pt x="8246005" y="1517624"/>
                  <a:pt x="8765198" y="1933495"/>
                  <a:pt x="9054500" y="1799176"/>
                </a:cubicBezTo>
                <a:cubicBezTo>
                  <a:pt x="9343802" y="1664857"/>
                  <a:pt x="9545279" y="936437"/>
                  <a:pt x="9596940" y="729793"/>
                </a:cubicBezTo>
                <a:cubicBezTo>
                  <a:pt x="9648601" y="523149"/>
                  <a:pt x="9421293" y="546396"/>
                  <a:pt x="9364466" y="559311"/>
                </a:cubicBezTo>
                <a:cubicBezTo>
                  <a:pt x="9307639" y="572226"/>
                  <a:pt x="9201734" y="747874"/>
                  <a:pt x="9255978" y="807284"/>
                </a:cubicBezTo>
                <a:cubicBezTo>
                  <a:pt x="9310222" y="866694"/>
                  <a:pt x="9573693" y="936436"/>
                  <a:pt x="9689930" y="915772"/>
                </a:cubicBezTo>
                <a:cubicBezTo>
                  <a:pt x="9806167" y="895108"/>
                  <a:pt x="9953402" y="683298"/>
                  <a:pt x="9953402" y="683298"/>
                </a:cubicBezTo>
                <a:lnTo>
                  <a:pt x="9953402" y="683298"/>
                </a:lnTo>
              </a:path>
            </a:pathLst>
          </a:custGeom>
          <a:noFill/>
          <a:ln w="38100">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Shape 8">
            <a:extLst>
              <a:ext uri="{FF2B5EF4-FFF2-40B4-BE49-F238E27FC236}">
                <a16:creationId xmlns:a16="http://schemas.microsoft.com/office/drawing/2014/main" xmlns="" id="{11108960-12E5-4545-92A8-D6F4F7602C48}"/>
              </a:ext>
            </a:extLst>
          </p:cNvPr>
          <p:cNvSpPr>
            <a:spLocks/>
          </p:cNvSpPr>
          <p:nvPr/>
        </p:nvSpPr>
        <p:spPr bwMode="auto">
          <a:xfrm rot="21430449">
            <a:off x="10689454" y="363441"/>
            <a:ext cx="755178" cy="78491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dirty="0"/>
          </a:p>
        </p:txBody>
      </p:sp>
      <p:sp>
        <p:nvSpPr>
          <p:cNvPr id="15" name="文本框 14">
            <a:extLst>
              <a:ext uri="{FF2B5EF4-FFF2-40B4-BE49-F238E27FC236}">
                <a16:creationId xmlns:a16="http://schemas.microsoft.com/office/drawing/2014/main" xmlns="" id="{4CB21AB4-3995-4E2D-9262-D80C148BCD1C}"/>
              </a:ext>
            </a:extLst>
          </p:cNvPr>
          <p:cNvSpPr txBox="1"/>
          <p:nvPr/>
        </p:nvSpPr>
        <p:spPr>
          <a:xfrm>
            <a:off x="10841950" y="1166491"/>
            <a:ext cx="677108" cy="1304203"/>
          </a:xfrm>
          <a:prstGeom prst="rect">
            <a:avLst/>
          </a:prstGeom>
          <a:noFill/>
        </p:spPr>
        <p:txBody>
          <a:bodyPr vert="eaVert" wrap="none" rtlCol="0">
            <a:spAutoFit/>
          </a:bodyPr>
          <a:lstStyle/>
          <a:p>
            <a:r>
              <a:rPr lang="zh-CN" altLang="en-US" sz="3200" b="1" dirty="0">
                <a:solidFill>
                  <a:schemeClr val="accent1"/>
                </a:solidFill>
                <a:latin typeface="方正舒体" panose="02010601030101010101" pitchFamily="2" charset="-122"/>
                <a:ea typeface="方正舒体" panose="02010601030101010101" pitchFamily="2" charset="-122"/>
              </a:rPr>
              <a:t>五线谱</a:t>
            </a:r>
          </a:p>
        </p:txBody>
      </p:sp>
    </p:spTree>
    <p:extLst>
      <p:ext uri="{BB962C8B-B14F-4D97-AF65-F5344CB8AC3E}">
        <p14:creationId xmlns:p14="http://schemas.microsoft.com/office/powerpoint/2010/main" val="3512904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3B423E9-6568-4AA8-AE1B-556DD9BED231}"/>
              </a:ext>
            </a:extLst>
          </p:cNvPr>
          <p:cNvSpPr>
            <a:spLocks noGrp="1"/>
          </p:cNvSpPr>
          <p:nvPr>
            <p:ph type="title"/>
          </p:nvPr>
        </p:nvSpPr>
        <p:spPr/>
        <p:txBody>
          <a:bodyPr>
            <a:normAutofit/>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我国的专业音乐工作者，也都采用五线谱，连民族音乐领域也逐渐过渡到五线谱上来与国际接轨。在音乐的领域里不管你是哪国人，只要拿起同一张五线谱，大家唱出的都是同一个调子。可以说，五线谱是无国界的，是音乐中的“世界语”。</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pic>
        <p:nvPicPr>
          <p:cNvPr id="3" name="图片 2">
            <a:extLst>
              <a:ext uri="{FF2B5EF4-FFF2-40B4-BE49-F238E27FC236}">
                <a16:creationId xmlns:a16="http://schemas.microsoft.com/office/drawing/2014/main" xmlns="" id="{230FB98E-C6CB-417F-A760-C7F77D16D996}"/>
              </a:ext>
            </a:extLst>
          </p:cNvPr>
          <p:cNvPicPr>
            <a:picLocks noChangeAspect="1"/>
          </p:cNvPicPr>
          <p:nvPr/>
        </p:nvPicPr>
        <p:blipFill>
          <a:blip r:embed="rId2"/>
          <a:stretch>
            <a:fillRect/>
          </a:stretch>
        </p:blipFill>
        <p:spPr>
          <a:xfrm>
            <a:off x="1698517" y="2679111"/>
            <a:ext cx="8020050" cy="1809750"/>
          </a:xfrm>
          <a:prstGeom prst="rect">
            <a:avLst/>
          </a:prstGeom>
        </p:spPr>
      </p:pic>
      <p:sp>
        <p:nvSpPr>
          <p:cNvPr id="4" name="矩形 3">
            <a:extLst>
              <a:ext uri="{FF2B5EF4-FFF2-40B4-BE49-F238E27FC236}">
                <a16:creationId xmlns:a16="http://schemas.microsoft.com/office/drawing/2014/main" xmlns="" id="{FD4646B1-C7F3-49DE-890E-57EF05B4F24B}"/>
              </a:ext>
            </a:extLst>
          </p:cNvPr>
          <p:cNvSpPr/>
          <p:nvPr/>
        </p:nvSpPr>
        <p:spPr>
          <a:xfrm>
            <a:off x="1456841" y="2200761"/>
            <a:ext cx="8772040" cy="2743200"/>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xmlns="" id="{368E2A96-0D5A-47EB-B4DF-ED45E87D0627}"/>
              </a:ext>
            </a:extLst>
          </p:cNvPr>
          <p:cNvGrpSpPr/>
          <p:nvPr/>
        </p:nvGrpSpPr>
        <p:grpSpPr>
          <a:xfrm>
            <a:off x="2704356" y="4649499"/>
            <a:ext cx="826675" cy="1022945"/>
            <a:chOff x="2750850" y="5021451"/>
            <a:chExt cx="826675" cy="1022945"/>
          </a:xfrm>
        </p:grpSpPr>
        <p:sp>
          <p:nvSpPr>
            <p:cNvPr id="5" name="任意多边形: 形状 4">
              <a:extLst>
                <a:ext uri="{FF2B5EF4-FFF2-40B4-BE49-F238E27FC236}">
                  <a16:creationId xmlns:a16="http://schemas.microsoft.com/office/drawing/2014/main" xmlns="" id="{BF7E2EE3-F9E2-40D4-878B-4E221F65B551}"/>
                </a:ext>
              </a:extLst>
            </p:cNvPr>
            <p:cNvSpPr/>
            <p:nvPr/>
          </p:nvSpPr>
          <p:spPr>
            <a:xfrm>
              <a:off x="2750850" y="5148072"/>
              <a:ext cx="751767" cy="836909"/>
            </a:xfrm>
            <a:custGeom>
              <a:avLst/>
              <a:gdLst>
                <a:gd name="connsiteX0" fmla="*/ 426303 w 751767"/>
                <a:gd name="connsiteY0" fmla="*/ 0 h 836909"/>
                <a:gd name="connsiteX1" fmla="*/ 7848 w 751767"/>
                <a:gd name="connsiteY1" fmla="*/ 511444 h 836909"/>
                <a:gd name="connsiteX2" fmla="*/ 751767 w 751767"/>
                <a:gd name="connsiteY2" fmla="*/ 836909 h 836909"/>
                <a:gd name="connsiteX3" fmla="*/ 751767 w 751767"/>
                <a:gd name="connsiteY3" fmla="*/ 836909 h 836909"/>
              </a:gdLst>
              <a:ahLst/>
              <a:cxnLst>
                <a:cxn ang="0">
                  <a:pos x="connsiteX0" y="connsiteY0"/>
                </a:cxn>
                <a:cxn ang="0">
                  <a:pos x="connsiteX1" y="connsiteY1"/>
                </a:cxn>
                <a:cxn ang="0">
                  <a:pos x="connsiteX2" y="connsiteY2"/>
                </a:cxn>
                <a:cxn ang="0">
                  <a:pos x="connsiteX3" y="connsiteY3"/>
                </a:cxn>
              </a:cxnLst>
              <a:rect l="l" t="t" r="r" b="b"/>
              <a:pathLst>
                <a:path w="751767" h="836909">
                  <a:moveTo>
                    <a:pt x="426303" y="0"/>
                  </a:moveTo>
                  <a:cubicBezTo>
                    <a:pt x="189953" y="185979"/>
                    <a:pt x="-46396" y="371959"/>
                    <a:pt x="7848" y="511444"/>
                  </a:cubicBezTo>
                  <a:cubicBezTo>
                    <a:pt x="62092" y="650929"/>
                    <a:pt x="751767" y="836909"/>
                    <a:pt x="751767" y="836909"/>
                  </a:cubicBezTo>
                  <a:lnTo>
                    <a:pt x="751767" y="836909"/>
                  </a:lnTo>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a16="http://schemas.microsoft.com/office/drawing/2014/main" xmlns="" id="{9C8F395E-B064-4B39-9E5A-36AB95599503}"/>
                </a:ext>
              </a:extLst>
            </p:cNvPr>
            <p:cNvSpPr/>
            <p:nvPr/>
          </p:nvSpPr>
          <p:spPr>
            <a:xfrm>
              <a:off x="3142231" y="5021451"/>
              <a:ext cx="158908" cy="1421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15ADFCAF-DC07-4C4E-B302-E7D974620482}"/>
                </a:ext>
              </a:extLst>
            </p:cNvPr>
            <p:cNvSpPr/>
            <p:nvPr/>
          </p:nvSpPr>
          <p:spPr>
            <a:xfrm>
              <a:off x="3418617" y="5902277"/>
              <a:ext cx="158908" cy="1421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a:extLst>
              <a:ext uri="{FF2B5EF4-FFF2-40B4-BE49-F238E27FC236}">
                <a16:creationId xmlns:a16="http://schemas.microsoft.com/office/drawing/2014/main" xmlns="" id="{22E8BA6A-88DC-4822-B76F-8444130D33F6}"/>
              </a:ext>
            </a:extLst>
          </p:cNvPr>
          <p:cNvGrpSpPr/>
          <p:nvPr/>
        </p:nvGrpSpPr>
        <p:grpSpPr>
          <a:xfrm flipH="1">
            <a:off x="8246320" y="4649499"/>
            <a:ext cx="826675" cy="1022945"/>
            <a:chOff x="2750850" y="5021451"/>
            <a:chExt cx="826675" cy="1022945"/>
          </a:xfrm>
        </p:grpSpPr>
        <p:sp>
          <p:nvSpPr>
            <p:cNvPr id="10" name="任意多边形: 形状 9">
              <a:extLst>
                <a:ext uri="{FF2B5EF4-FFF2-40B4-BE49-F238E27FC236}">
                  <a16:creationId xmlns:a16="http://schemas.microsoft.com/office/drawing/2014/main" xmlns="" id="{C466F72E-3E8D-4B6B-BE2F-3AC44534DAFD}"/>
                </a:ext>
              </a:extLst>
            </p:cNvPr>
            <p:cNvSpPr/>
            <p:nvPr/>
          </p:nvSpPr>
          <p:spPr>
            <a:xfrm>
              <a:off x="2750850" y="5148072"/>
              <a:ext cx="751767" cy="836909"/>
            </a:xfrm>
            <a:custGeom>
              <a:avLst/>
              <a:gdLst>
                <a:gd name="connsiteX0" fmla="*/ 426303 w 751767"/>
                <a:gd name="connsiteY0" fmla="*/ 0 h 836909"/>
                <a:gd name="connsiteX1" fmla="*/ 7848 w 751767"/>
                <a:gd name="connsiteY1" fmla="*/ 511444 h 836909"/>
                <a:gd name="connsiteX2" fmla="*/ 751767 w 751767"/>
                <a:gd name="connsiteY2" fmla="*/ 836909 h 836909"/>
                <a:gd name="connsiteX3" fmla="*/ 751767 w 751767"/>
                <a:gd name="connsiteY3" fmla="*/ 836909 h 836909"/>
              </a:gdLst>
              <a:ahLst/>
              <a:cxnLst>
                <a:cxn ang="0">
                  <a:pos x="connsiteX0" y="connsiteY0"/>
                </a:cxn>
                <a:cxn ang="0">
                  <a:pos x="connsiteX1" y="connsiteY1"/>
                </a:cxn>
                <a:cxn ang="0">
                  <a:pos x="connsiteX2" y="connsiteY2"/>
                </a:cxn>
                <a:cxn ang="0">
                  <a:pos x="connsiteX3" y="connsiteY3"/>
                </a:cxn>
              </a:cxnLst>
              <a:rect l="l" t="t" r="r" b="b"/>
              <a:pathLst>
                <a:path w="751767" h="836909">
                  <a:moveTo>
                    <a:pt x="426303" y="0"/>
                  </a:moveTo>
                  <a:cubicBezTo>
                    <a:pt x="189953" y="185979"/>
                    <a:pt x="-46396" y="371959"/>
                    <a:pt x="7848" y="511444"/>
                  </a:cubicBezTo>
                  <a:cubicBezTo>
                    <a:pt x="62092" y="650929"/>
                    <a:pt x="751767" y="836909"/>
                    <a:pt x="751767" y="836909"/>
                  </a:cubicBezTo>
                  <a:lnTo>
                    <a:pt x="751767" y="836909"/>
                  </a:lnTo>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8B18B3E7-BFE4-469A-ACA3-94C753D7FBFF}"/>
                </a:ext>
              </a:extLst>
            </p:cNvPr>
            <p:cNvSpPr/>
            <p:nvPr/>
          </p:nvSpPr>
          <p:spPr>
            <a:xfrm>
              <a:off x="3142231" y="5021451"/>
              <a:ext cx="158908" cy="1421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a:extLst>
                <a:ext uri="{FF2B5EF4-FFF2-40B4-BE49-F238E27FC236}">
                  <a16:creationId xmlns:a16="http://schemas.microsoft.com/office/drawing/2014/main" xmlns="" id="{5EAE8D35-DC1F-4193-85E4-E15181B7BDAB}"/>
                </a:ext>
              </a:extLst>
            </p:cNvPr>
            <p:cNvSpPr/>
            <p:nvPr/>
          </p:nvSpPr>
          <p:spPr>
            <a:xfrm>
              <a:off x="3418617" y="5902277"/>
              <a:ext cx="158908" cy="1421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3" name="文本框 12">
            <a:extLst>
              <a:ext uri="{FF2B5EF4-FFF2-40B4-BE49-F238E27FC236}">
                <a16:creationId xmlns:a16="http://schemas.microsoft.com/office/drawing/2014/main" xmlns="" id="{FC943FDF-3137-4D87-8AE6-81D822B9CEC3}"/>
              </a:ext>
            </a:extLst>
          </p:cNvPr>
          <p:cNvSpPr txBox="1"/>
          <p:nvPr/>
        </p:nvSpPr>
        <p:spPr>
          <a:xfrm>
            <a:off x="3970981" y="5246747"/>
            <a:ext cx="4339650" cy="1107996"/>
          </a:xfrm>
          <a:prstGeom prst="rect">
            <a:avLst/>
          </a:prstGeom>
          <a:noFill/>
        </p:spPr>
        <p:txBody>
          <a:bodyPr wrap="none" rtlCol="0">
            <a:spAutoFit/>
          </a:bodyPr>
          <a:lstStyle/>
          <a:p>
            <a:r>
              <a:rPr lang="zh-CN" altLang="en-US" sz="2400" b="1" dirty="0">
                <a:latin typeface="幼圆" panose="02010509060101010101" pitchFamily="49" charset="-122"/>
                <a:ea typeface="幼圆" panose="02010509060101010101" pitchFamily="49" charset="-122"/>
              </a:rPr>
              <a:t>维奥蒂廿二协奏曲 　　　　　</a:t>
            </a:r>
            <a:endParaRPr lang="en-US" altLang="zh-CN" sz="2400" b="1" dirty="0">
              <a:latin typeface="幼圆" panose="02010509060101010101" pitchFamily="49" charset="-122"/>
              <a:ea typeface="幼圆" panose="02010509060101010101" pitchFamily="49" charset="-122"/>
            </a:endParaRPr>
          </a:p>
          <a:p>
            <a:r>
              <a:rPr lang="en-US" altLang="zh-CN" sz="2400" b="1" dirty="0">
                <a:solidFill>
                  <a:schemeClr val="accent1"/>
                </a:solidFill>
                <a:latin typeface="幼圆" panose="02010509060101010101" pitchFamily="49" charset="-122"/>
                <a:ea typeface="幼圆" panose="02010509060101010101" pitchFamily="49" charset="-122"/>
              </a:rPr>
              <a:t>	———</a:t>
            </a:r>
            <a:r>
              <a:rPr lang="zh-CN" altLang="en-US" sz="2400" b="1" dirty="0">
                <a:solidFill>
                  <a:schemeClr val="accent1"/>
                </a:solidFill>
                <a:latin typeface="幼圆" panose="02010509060101010101" pitchFamily="49" charset="-122"/>
                <a:ea typeface="幼圆" panose="02010509060101010101" pitchFamily="49" charset="-122"/>
              </a:rPr>
              <a:t>选自</a:t>
            </a:r>
            <a:r>
              <a:rPr lang="en-US" altLang="zh-CN" sz="2400" b="1" dirty="0">
                <a:solidFill>
                  <a:schemeClr val="accent1"/>
                </a:solidFill>
                <a:latin typeface="幼圆" panose="02010509060101010101" pitchFamily="49" charset="-122"/>
                <a:ea typeface="幼圆" panose="02010509060101010101" pitchFamily="49" charset="-122"/>
              </a:rPr>
              <a:t>[</a:t>
            </a:r>
            <a:r>
              <a:rPr lang="zh-CN" altLang="en-US" sz="2400" b="1" dirty="0">
                <a:solidFill>
                  <a:schemeClr val="accent1"/>
                </a:solidFill>
                <a:latin typeface="幼圆" panose="02010509060101010101" pitchFamily="49" charset="-122"/>
                <a:ea typeface="幼圆" panose="02010509060101010101" pitchFamily="49" charset="-122"/>
              </a:rPr>
              <a:t>意</a:t>
            </a:r>
            <a:r>
              <a:rPr lang="en-US" altLang="zh-CN" sz="2400" b="1" dirty="0">
                <a:solidFill>
                  <a:schemeClr val="accent1"/>
                </a:solidFill>
                <a:latin typeface="幼圆" panose="02010509060101010101" pitchFamily="49" charset="-122"/>
                <a:ea typeface="幼圆" panose="02010509060101010101" pitchFamily="49" charset="-122"/>
              </a:rPr>
              <a:t>]</a:t>
            </a:r>
            <a:r>
              <a:rPr lang="zh-CN" altLang="en-US" sz="2400" b="1" dirty="0">
                <a:solidFill>
                  <a:schemeClr val="accent1"/>
                </a:solidFill>
                <a:latin typeface="幼圆" panose="02010509060101010101" pitchFamily="49" charset="-122"/>
                <a:ea typeface="幼圆" panose="02010509060101010101" pitchFamily="49" charset="-122"/>
              </a:rPr>
              <a:t>维奥蒂</a:t>
            </a:r>
          </a:p>
          <a:p>
            <a:endParaRPr lang="zh-CN" altLang="en-US" dirty="0"/>
          </a:p>
        </p:txBody>
      </p:sp>
    </p:spTree>
    <p:extLst>
      <p:ext uri="{BB962C8B-B14F-4D97-AF65-F5344CB8AC3E}">
        <p14:creationId xmlns:p14="http://schemas.microsoft.com/office/powerpoint/2010/main" val="390221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CF23B1-A6C1-4390-AF08-2D936C0F6194}"/>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1.2 </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音乐的主要属性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音乐作为一种信息，其主要属性有谐趣性、语义性和表情性。</a:t>
            </a:r>
          </a:p>
          <a:p>
            <a:r>
              <a:rPr lang="en-US" altLang="zh-CN" sz="2800" kern="1200" dirty="0">
                <a:solidFill>
                  <a:schemeClr val="accent1"/>
                </a:solidFill>
                <a:effectLst/>
                <a:latin typeface="微软雅黑" panose="020B0503020204020204" pitchFamily="34" charset="-122"/>
                <a:ea typeface="微软雅黑" panose="020B0503020204020204" pitchFamily="34" charset="-122"/>
                <a:cs typeface="+mj-cs"/>
              </a:rPr>
              <a:t>1.2.1</a:t>
            </a:r>
            <a:r>
              <a:rPr lang="zh-CN" altLang="zh-CN" sz="2800" kern="1200" dirty="0">
                <a:solidFill>
                  <a:schemeClr val="accent1"/>
                </a:solidFill>
                <a:effectLst/>
                <a:latin typeface="微软雅黑" panose="020B0503020204020204" pitchFamily="34" charset="-122"/>
                <a:ea typeface="微软雅黑" panose="020B0503020204020204" pitchFamily="34" charset="-122"/>
                <a:cs typeface="+mj-cs"/>
              </a:rPr>
              <a:t>音乐的谐趣性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音乐的谐趣性是指音乐审美过程中音乐给予人们高尚的趣味性功能。这种谐趣性可以使欣赏者从音乐中得到愉悦身心的享受，使欣赏者充分感受到音乐的形式美，这也是为什么音乐会如此吸引人的最重要的原因。比如，中国民间器乐曲《顶嘴》用活泼诙谐的曲调和特殊的演奏技巧表现了农民们憨厚而风趣的性格，音乐的谐趣性很强；雅尼卫城音乐会中两把小提琴的竞奏，点燃了所有观众的兴奋火焰。再如，贝多芬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G</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大调小步舞曲》、莫扎特的《弦乐小夜曲》等虽然并没有文学性的标题，但是也能使人从中感知到那种神圣而崇高的美；甚至于像帕格尼尼的《无穷动》、肖邦的《</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c</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小调练习曲》等这样机械律动的乐曲也充满了生动的谐趣性信息。</a:t>
            </a:r>
          </a:p>
          <a:p>
            <a:endParaRPr lang="zh-CN" altLang="en-US" dirty="0"/>
          </a:p>
        </p:txBody>
      </p:sp>
    </p:spTree>
    <p:extLst>
      <p:ext uri="{BB962C8B-B14F-4D97-AF65-F5344CB8AC3E}">
        <p14:creationId xmlns:p14="http://schemas.microsoft.com/office/powerpoint/2010/main" val="42658163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PT定制1801380800">
  <a:themeElements>
    <a:clrScheme name="MC-欧美风主题色">
      <a:dk1>
        <a:srgbClr val="000000"/>
      </a:dk1>
      <a:lt1>
        <a:srgbClr val="FFFFFF"/>
      </a:lt1>
      <a:dk2>
        <a:srgbClr val="778495"/>
      </a:dk2>
      <a:lt2>
        <a:srgbClr val="F0F0F0"/>
      </a:lt2>
      <a:accent1>
        <a:srgbClr val="133A44"/>
      </a:accent1>
      <a:accent2>
        <a:srgbClr val="85AD9E"/>
      </a:accent2>
      <a:accent3>
        <a:srgbClr val="FFB755"/>
      </a:accent3>
      <a:accent4>
        <a:srgbClr val="EF5935"/>
      </a:accent4>
      <a:accent5>
        <a:srgbClr val="333333"/>
      </a:accent5>
      <a:accent6>
        <a:srgbClr val="AA8F76"/>
      </a:accent6>
      <a:hlink>
        <a:srgbClr val="133A44"/>
      </a:hlink>
      <a:folHlink>
        <a:srgbClr val="BFBFBF"/>
      </a:folHlink>
    </a:clrScheme>
    <a:fontScheme name="Arial+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xmlns="" name="1.potx" id="{6E52BFE8-7310-4148-9E7B-5810933452AC}" vid="{282C971F-AF80-4E05-9940-F8AA83372426}"/>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2004</Words>
  <Application>Microsoft Office PowerPoint</Application>
  <PresentationFormat>自定义</PresentationFormat>
  <Paragraphs>53</Paragraphs>
  <Slides>17</Slides>
  <Notes>0</Notes>
  <HiddenSlides>0</HiddenSlides>
  <MMClips>0</MMClips>
  <ScaleCrop>false</ScaleCrop>
  <HeadingPairs>
    <vt:vector size="4" baseType="variant">
      <vt:variant>
        <vt:lpstr>主题</vt:lpstr>
      </vt:variant>
      <vt:variant>
        <vt:i4>2</vt:i4>
      </vt:variant>
      <vt:variant>
        <vt:lpstr>幻灯片标题</vt:lpstr>
      </vt:variant>
      <vt:variant>
        <vt:i4>17</vt:i4>
      </vt:variant>
    </vt:vector>
  </HeadingPairs>
  <TitlesOfParts>
    <vt:vector size="19" baseType="lpstr">
      <vt:lpstr>Office 主题​​</vt:lpstr>
      <vt:lpstr>PPT定制1801380800</vt:lpstr>
      <vt:lpstr>PowerPoint 演示文稿</vt:lpstr>
      <vt:lpstr>PowerPoint 演示文稿</vt:lpstr>
      <vt:lpstr>第1章    怎样欣赏音乐  </vt:lpstr>
      <vt:lpstr>1.1.1乐谱        在人类历史的长河中，人们为了能使音乐保留下来，并且便于学习与交流，创造出了各种各样的记谱方法。像我们唱歌，或者演奏某一种乐器，仅仅靠记忆，或者是口传心授都是不够的，必须要有乐谱。按照作曲家提供的乐谱，才能演奏和演唱出美妙动听的音乐。乐谱是一种以印刷或手写制作，用符号来记录音乐的方法。不同的文化和地区发展了不同的记谱方法</vt:lpstr>
      <vt:lpstr>         有了乐谱，才使得很多的优秀作品流传下来。比如，我国优秀的民间艺人华彦钧(瞎子阿炳)，他从小爱好音乐，勤于学习，既能唱又能演奏，对当时当地的乐器样样精通，群众非常喜欢听他的演奏和演唱。他能奏“十番鼓”“十番锣鼓”，又掌握了许多民间唱腔，还创作了大量的乐曲，如二胡曲《二泉映月》《听松》《寒春风曲》及琵琶独奏曲《大浪淘沙》《龙船》《昭君出塞》等，他所创作演奏的作品，个个是精品，但由于生活所迫，流落街头，成了一个街头流浪艺人，受尽欺凌与压迫，中华人民共和国刚刚成立他就病故了，带着很多优秀的传统文化离开了人世，再没人记得这些，仅留下了有限的曲目。这不能不说是我国民族文化的损失，给我们留下很多的遗憾。 所以，乐谱是保留曲目、交流文化的重要工具。 </vt:lpstr>
      <vt:lpstr>1.1.2乐谱的分类        我国早在古代就发明了乐谱，记谱的方法也是多种多样的。 比如，在我国敦煌莫高窟发现的公元9世纪唐五代世俗歌舞音乐的琵琶伴奏谱手抄本《敦煌曲谱》《敦煌卷子谱》及曾经广为流传的《工尺谱》、古琴演奏用的《古琴谱》、锣鼓用的《锣鼓谱》等，这些古老的乐谱有的还沿用至今，现在我们的专业音乐工作者还在研究它们。此外，还有目前仍广为应用的为广大音乐爱好者所熟悉的用阿拉伯数字来表示的“简谱”以及国际上流行通用的“五线谱”等。  </vt:lpstr>
      <vt:lpstr>     “简谱”比较简单，容易掌握，在单旋律的情况下运用还算方便。但是如果是多声部(几个音同时出现)或者是音域比较宽(高低音距离较远)以及转调频繁的时候，简谱就不那么方便易读了。 相反五线谱在这方面却有着很大的优势。首先，五线谱在视觉上有明显的表示，如那些复杂的和声(在一个位置上有几个音同时出现)很容易识别，视觉上非常清楚；其次，在表示旋律方面尤其是高高低低的众多音的形态上更是一目了然，就好像站在我们面前的一排排的人，哪个人高，哪个人低，哪些人胖，哪些人瘦，都是很明显的，一眼望去很容易辨认。因此，在国际上广为使用的基本上都是五线谱。</vt:lpstr>
      <vt:lpstr>        我国的专业音乐工作者，也都采用五线谱，连民族音乐领域也逐渐过渡到五线谱上来与国际接轨。在音乐的领域里不管你是哪国人，只要拿起同一张五线谱，大家唱出的都是同一个调子。可以说，五线谱是无国界的，是音乐中的“世界语”。     </vt:lpstr>
      <vt:lpstr>1.2 音乐的主要属性 音乐作为一种信息，其主要属性有谐趣性、语义性和表情性。 1.2.1音乐的谐趣性        音乐的谐趣性是指音乐审美过程中音乐给予人们高尚的趣味性功能。这种谐趣性可以使欣赏者从音乐中得到愉悦身心的享受，使欣赏者充分感受到音乐的形式美，这也是为什么音乐会如此吸引人的最重要的原因。比如，中国民间器乐曲《顶嘴》用活泼诙谐的曲调和特殊的演奏技巧表现了农民们憨厚而风趣的性格，音乐的谐趣性很强；雅尼卫城音乐会中两把小提琴的竞奏，点燃了所有观众的兴奋火焰。再如，贝多芬的《G大调小步舞曲》、莫扎特的《弦乐小夜曲》等虽然并没有文学性的标题，但是也能使人从中感知到那种神圣而崇高的美；甚至于像帕格尼尼的《无穷动》、肖邦的《c小调练习曲》等这样机械律动的乐曲也充满了生动的谐趣性信息。 </vt:lpstr>
      <vt:lpstr>1.2.2音乐的语义性        音乐不善于表达文学意义和描写具体的事件，但这并不妨碍许多音乐用音乐特有的方式模糊地、粗线条地表示出情节、人物形象、历史事件等方面的信息，这就是音乐的语义性功能。无可否认，音乐所具有的教育功能、政治宣传的作用大多是通过语义性信息实现的。此时，音乐的题目、注解、歌词、介绍给人心理上先入为主的指引，音乐中人们比较熟识的曲调也会给人暧昧的提示。柴科夫斯基的《1812序曲》是为1812年被战火损毁的莫斯科大教堂的重建而写的，叙说了1812年俄罗斯人民英勇抗击拿破仑侵略的胜利。除了题目给予人们的提示外，乐曲中采用了若干令人熟悉的旋律来塑造形象。        乐曲开始，由中提琴和大提琴六声部奏出的古老赞美诗《主啊，拯救你的子民》，象征着俄罗斯人民和平而安宁的生活： </vt:lpstr>
      <vt:lpstr>法国号演奏的«马赛曲»则作为拿破仑带领的法国军队的形象: </vt:lpstr>
      <vt:lpstr>1.2.3音乐的表情性         音乐的表情性是指音乐表达感情的审美功能，这是音乐最擅长的一个方面。我国古代理论就认为音乐起因于人类表达感情的需要。《毛诗序》说：“情动于衷而行于言，言之不足，故嗟叹之；嗟叹之不足，故咏歌之；咏歌之不足，不知手之舞之，足之蹈之也。”《乐记》说：“乐者，音之所由生也，其本在人心之感于物也。”音乐可以表达人的喜悦、愤怒、哀怨、欢乐等各种情绪，而且感情的表现有时还非常丰富和细腻，如刘天华的二胡独奏曲《病中吟》，就是用柔和而连绵不断的低回高转的曲调，表现出倾诉不完的郁闷和愁绪的。 </vt:lpstr>
      <vt:lpstr>1.3 音乐欣赏的步骤        音乐欣赏是一个审美过程。音乐之美有两个方面，即形式美和内容美，艺术价值较高的作品往往都是形式美和内容美的统一体。因此，音乐欣赏与其他艺术作品的欣赏一样，可以分为三个阶段。 1.3.1对音乐形式美的欣赏        对音乐形式美的欣赏是知觉的欣赏，是对音乐的谐趣性的认识。音乐为什么能打动人心呢？就是音乐中大量的谐趣性因素使人一听就被深深地吸引，觉得它动听、优美，能引起我们感官的快感。这其中我们最容易感受到的是它的旋律和节奏，因为旋律和节奏是音乐中最表层的要素，可以模唱、便于记忆。 </vt:lpstr>
      <vt:lpstr>1.3.2对音乐情感的欣赏        音乐中最抽象的东西是为无法言表的情感而服务的。当音乐的旋律由低到高或由高到低，当节奏由缓到急或由急到缓，当力度由弱到强或由强到弱时，我们的感情会随着音乐的进行而不断地起伏。音乐在表达情感时与别的艺术形式是有区别的，诗、散文要写悲痛，可以明明白白写出“悲”字，而音乐却无法明确标明，音乐在写悲时要引人入悲。每个人的感情经历和体验是不同的，所以同一首曲子对于每个人来说虽然喜怒哀乐不会听错，但其中的细微处却是各有滋味在心头。 </vt:lpstr>
      <vt:lpstr>1.3.3对音乐内容的理性欣赏        对音乐内容的理性欣赏是音乐欣赏的高级阶段。一方面借助于资料，对音乐的语义性因素进行一番了解和研究，诸如标题、歌词、作曲家的创作个性、乐曲创作的初衷等；另一方面，在获得一些必要的音乐理论常识后，对音乐的结构、旋律的发展、和声、配器等方面作详尽地分析，以达到对音乐全面深入的理解。通常这个阶段是最难突破的一关，需要听众动很多脑子。        比如，我们第一次听小提琴协奏曲《梁山伯与祝英台》的时候，只是觉得它的旋律优美动听，乐队的气势庞大，音响洪亮而柔美，好像说出了我们想说的话，多听几遍，甚至能哼唱几句。那么这就是官能欣赏，是使听觉器官愉悦满足的欣赏，如果我们不想动很多脑筋，做一位这样的欣赏者也无可厚非。如果在欣赏时，能联系到对爱情的体验，全身心与音乐所表达的情感取得共鸣，陶醉于其中，这就是情感的欣赏。如果我们已经掌握了许多有关音乐的知识，能够清楚地听辨出乐曲的民族民间特征、每个主题及其发展、乐曲的结构等，能分析出音乐是如何表现“梁山伯与祝英台”这一家喻户晓的故事的，在这样的层次上理解音乐，是对音乐的全面的欣赏。当然，欣赏音乐的这几个层次应该是互为影响的，理性的欣赏也离不开感官和情感的欣赏。</vt:lpstr>
      <vt:lpstr>       音乐家所写所奏的音乐怎样才能变成我们脑海里的形象呢？音乐家的情思如何才能与我们的情思连接在一起呢？看来在音乐家和听众之间需要一座桥梁，一次想象、联想和感情体验，这些是音乐欣赏中必要的中间环节和纽带。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2017-12-17T16:37:50Z</dcterms:created>
  <dcterms:modified xsi:type="dcterms:W3CDTF">2017-12-25T07:47:45Z</dcterms:modified>
</cp:coreProperties>
</file>