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89" r:id="rId4"/>
    <p:sldId id="292" r:id="rId5"/>
    <p:sldId id="290" r:id="rId6"/>
    <p:sldId id="293" r:id="rId7"/>
    <p:sldId id="294" r:id="rId8"/>
    <p:sldId id="296" r:id="rId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-20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202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" y="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8607311" y="769237"/>
            <a:ext cx="3219665" cy="5428944"/>
            <a:chOff x="2560" y="2"/>
            <a:chExt cx="2562" cy="4320"/>
          </a:xfrm>
        </p:grpSpPr>
        <p:sp>
          <p:nvSpPr>
            <p:cNvPr id="6" name="Freeform 5"/>
            <p:cNvSpPr/>
            <p:nvPr/>
          </p:nvSpPr>
          <p:spPr bwMode="auto">
            <a:xfrm>
              <a:off x="3184" y="1981"/>
              <a:ext cx="264" cy="96"/>
            </a:xfrm>
            <a:custGeom>
              <a:avLst/>
              <a:gdLst>
                <a:gd name="T0" fmla="*/ 0 w 264"/>
                <a:gd name="T1" fmla="*/ 92 h 96"/>
                <a:gd name="T2" fmla="*/ 258 w 264"/>
                <a:gd name="T3" fmla="*/ 0 h 96"/>
                <a:gd name="T4" fmla="*/ 264 w 264"/>
                <a:gd name="T5" fmla="*/ 15 h 96"/>
                <a:gd name="T6" fmla="*/ 31 w 264"/>
                <a:gd name="T7" fmla="*/ 96 h 96"/>
                <a:gd name="T8" fmla="*/ 0 w 264"/>
                <a:gd name="T9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96">
                  <a:moveTo>
                    <a:pt x="0" y="92"/>
                  </a:moveTo>
                  <a:lnTo>
                    <a:pt x="258" y="0"/>
                  </a:lnTo>
                  <a:lnTo>
                    <a:pt x="264" y="15"/>
                  </a:lnTo>
                  <a:lnTo>
                    <a:pt x="31" y="96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3381" y="2"/>
              <a:ext cx="891" cy="1652"/>
            </a:xfrm>
            <a:custGeom>
              <a:avLst/>
              <a:gdLst>
                <a:gd name="T0" fmla="*/ 0 w 891"/>
                <a:gd name="T1" fmla="*/ 1652 h 1652"/>
                <a:gd name="T2" fmla="*/ 891 w 891"/>
                <a:gd name="T3" fmla="*/ 1249 h 1652"/>
                <a:gd name="T4" fmla="*/ 891 w 891"/>
                <a:gd name="T5" fmla="*/ 0 h 1652"/>
                <a:gd name="T6" fmla="*/ 9 w 891"/>
                <a:gd name="T7" fmla="*/ 608 h 1652"/>
                <a:gd name="T8" fmla="*/ 0 w 891"/>
                <a:gd name="T9" fmla="*/ 1652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1652">
                  <a:moveTo>
                    <a:pt x="0" y="1652"/>
                  </a:moveTo>
                  <a:lnTo>
                    <a:pt x="891" y="1249"/>
                  </a:lnTo>
                  <a:lnTo>
                    <a:pt x="891" y="0"/>
                  </a:lnTo>
                  <a:lnTo>
                    <a:pt x="9" y="608"/>
                  </a:lnTo>
                  <a:lnTo>
                    <a:pt x="0" y="16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272" y="2"/>
              <a:ext cx="850" cy="1650"/>
            </a:xfrm>
            <a:custGeom>
              <a:avLst/>
              <a:gdLst>
                <a:gd name="T0" fmla="*/ 850 w 850"/>
                <a:gd name="T1" fmla="*/ 1650 h 1650"/>
                <a:gd name="T2" fmla="*/ 0 w 850"/>
                <a:gd name="T3" fmla="*/ 1249 h 1650"/>
                <a:gd name="T4" fmla="*/ 0 w 850"/>
                <a:gd name="T5" fmla="*/ 0 h 1650"/>
                <a:gd name="T6" fmla="*/ 850 w 850"/>
                <a:gd name="T7" fmla="*/ 622 h 1650"/>
                <a:gd name="T8" fmla="*/ 850 w 850"/>
                <a:gd name="T9" fmla="*/ 165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1650">
                  <a:moveTo>
                    <a:pt x="850" y="1650"/>
                  </a:moveTo>
                  <a:lnTo>
                    <a:pt x="0" y="1249"/>
                  </a:lnTo>
                  <a:lnTo>
                    <a:pt x="0" y="0"/>
                  </a:lnTo>
                  <a:lnTo>
                    <a:pt x="850" y="622"/>
                  </a:lnTo>
                  <a:lnTo>
                    <a:pt x="850" y="1650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381" y="1251"/>
              <a:ext cx="1741" cy="722"/>
            </a:xfrm>
            <a:custGeom>
              <a:avLst/>
              <a:gdLst>
                <a:gd name="T0" fmla="*/ 1741 w 1741"/>
                <a:gd name="T1" fmla="*/ 401 h 722"/>
                <a:gd name="T2" fmla="*/ 909 w 1741"/>
                <a:gd name="T3" fmla="*/ 722 h 722"/>
                <a:gd name="T4" fmla="*/ 0 w 1741"/>
                <a:gd name="T5" fmla="*/ 403 h 722"/>
                <a:gd name="T6" fmla="*/ 891 w 1741"/>
                <a:gd name="T7" fmla="*/ 0 h 722"/>
                <a:gd name="T8" fmla="*/ 1741 w 1741"/>
                <a:gd name="T9" fmla="*/ 401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722">
                  <a:moveTo>
                    <a:pt x="1741" y="401"/>
                  </a:moveTo>
                  <a:lnTo>
                    <a:pt x="909" y="722"/>
                  </a:lnTo>
                  <a:lnTo>
                    <a:pt x="0" y="403"/>
                  </a:lnTo>
                  <a:lnTo>
                    <a:pt x="891" y="0"/>
                  </a:lnTo>
                  <a:lnTo>
                    <a:pt x="1741" y="40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4889" y="687"/>
              <a:ext cx="85" cy="60"/>
            </a:xfrm>
            <a:custGeom>
              <a:avLst/>
              <a:gdLst>
                <a:gd name="T0" fmla="*/ 43 w 44"/>
                <a:gd name="T1" fmla="*/ 0 h 31"/>
                <a:gd name="T2" fmla="*/ 0 w 44"/>
                <a:gd name="T3" fmla="*/ 25 h 31"/>
                <a:gd name="T4" fmla="*/ 3 w 44"/>
                <a:gd name="T5" fmla="*/ 31 h 31"/>
                <a:gd name="T6" fmla="*/ 44 w 44"/>
                <a:gd name="T7" fmla="*/ 7 h 31"/>
                <a:gd name="T8" fmla="*/ 43 w 4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43" y="0"/>
                  </a:moveTo>
                  <a:cubicBezTo>
                    <a:pt x="25" y="4"/>
                    <a:pt x="1" y="25"/>
                    <a:pt x="0" y="2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26" y="10"/>
                    <a:pt x="44" y="7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4762" y="512"/>
              <a:ext cx="34" cy="123"/>
            </a:xfrm>
            <a:custGeom>
              <a:avLst/>
              <a:gdLst>
                <a:gd name="T0" fmla="*/ 18 w 18"/>
                <a:gd name="T1" fmla="*/ 3 h 64"/>
                <a:gd name="T2" fmla="*/ 14 w 18"/>
                <a:gd name="T3" fmla="*/ 0 h 64"/>
                <a:gd name="T4" fmla="*/ 0 w 18"/>
                <a:gd name="T5" fmla="*/ 63 h 64"/>
                <a:gd name="T6" fmla="*/ 5 w 18"/>
                <a:gd name="T7" fmla="*/ 64 h 64"/>
                <a:gd name="T8" fmla="*/ 18 w 18"/>
                <a:gd name="T9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4">
                  <a:moveTo>
                    <a:pt x="18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4" y="22"/>
                    <a:pt x="0" y="61"/>
                    <a:pt x="0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8" y="25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4929" y="843"/>
              <a:ext cx="89" cy="27"/>
            </a:xfrm>
            <a:custGeom>
              <a:avLst/>
              <a:gdLst>
                <a:gd name="T0" fmla="*/ 0 w 46"/>
                <a:gd name="T1" fmla="*/ 5 h 14"/>
                <a:gd name="T2" fmla="*/ 0 w 46"/>
                <a:gd name="T3" fmla="*/ 11 h 14"/>
                <a:gd name="T4" fmla="*/ 45 w 46"/>
                <a:gd name="T5" fmla="*/ 14 h 14"/>
                <a:gd name="T6" fmla="*/ 46 w 46"/>
                <a:gd name="T7" fmla="*/ 8 h 14"/>
                <a:gd name="T8" fmla="*/ 0 w 4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4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8" y="7"/>
                    <a:pt x="45" y="1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28" y="0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4494" y="707"/>
              <a:ext cx="87" cy="57"/>
            </a:xfrm>
            <a:custGeom>
              <a:avLst/>
              <a:gdLst>
                <a:gd name="T0" fmla="*/ 0 w 45"/>
                <a:gd name="T1" fmla="*/ 7 h 30"/>
                <a:gd name="T2" fmla="*/ 42 w 45"/>
                <a:gd name="T3" fmla="*/ 30 h 30"/>
                <a:gd name="T4" fmla="*/ 45 w 45"/>
                <a:gd name="T5" fmla="*/ 24 h 30"/>
                <a:gd name="T6" fmla="*/ 1 w 45"/>
                <a:gd name="T7" fmla="*/ 0 h 30"/>
                <a:gd name="T8" fmla="*/ 0 w 45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0">
                  <a:moveTo>
                    <a:pt x="0" y="7"/>
                  </a:moveTo>
                  <a:cubicBezTo>
                    <a:pt x="18" y="9"/>
                    <a:pt x="42" y="29"/>
                    <a:pt x="42" y="3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3"/>
                    <a:pt x="20" y="3"/>
                    <a:pt x="1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4594" y="535"/>
              <a:ext cx="54" cy="114"/>
            </a:xfrm>
            <a:custGeom>
              <a:avLst/>
              <a:gdLst>
                <a:gd name="T0" fmla="*/ 28 w 28"/>
                <a:gd name="T1" fmla="*/ 56 h 59"/>
                <a:gd name="T2" fmla="*/ 3 w 28"/>
                <a:gd name="T3" fmla="*/ 0 h 59"/>
                <a:gd name="T4" fmla="*/ 0 w 28"/>
                <a:gd name="T5" fmla="*/ 5 h 59"/>
                <a:gd name="T6" fmla="*/ 24 w 28"/>
                <a:gd name="T7" fmla="*/ 59 h 59"/>
                <a:gd name="T8" fmla="*/ 28 w 28"/>
                <a:gd name="T9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9">
                  <a:moveTo>
                    <a:pt x="28" y="56"/>
                  </a:moveTo>
                  <a:cubicBezTo>
                    <a:pt x="28" y="55"/>
                    <a:pt x="17" y="18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22"/>
                    <a:pt x="24" y="58"/>
                    <a:pt x="24" y="59"/>
                  </a:cubicBezTo>
                  <a:lnTo>
                    <a:pt x="2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4479" y="868"/>
              <a:ext cx="90" cy="29"/>
            </a:xfrm>
            <a:custGeom>
              <a:avLst/>
              <a:gdLst>
                <a:gd name="T0" fmla="*/ 0 w 47"/>
                <a:gd name="T1" fmla="*/ 9 h 15"/>
                <a:gd name="T2" fmla="*/ 2 w 47"/>
                <a:gd name="T3" fmla="*/ 15 h 15"/>
                <a:gd name="T4" fmla="*/ 46 w 47"/>
                <a:gd name="T5" fmla="*/ 11 h 15"/>
                <a:gd name="T6" fmla="*/ 47 w 47"/>
                <a:gd name="T7" fmla="*/ 5 h 15"/>
                <a:gd name="T8" fmla="*/ 0 w 47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9" y="7"/>
                    <a:pt x="46" y="11"/>
                    <a:pt x="46" y="1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18" y="0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4910" y="972"/>
              <a:ext cx="71" cy="70"/>
            </a:xfrm>
            <a:custGeom>
              <a:avLst/>
              <a:gdLst>
                <a:gd name="T0" fmla="*/ 3 w 37"/>
                <a:gd name="T1" fmla="*/ 0 h 36"/>
                <a:gd name="T2" fmla="*/ 0 w 37"/>
                <a:gd name="T3" fmla="*/ 5 h 36"/>
                <a:gd name="T4" fmla="*/ 32 w 37"/>
                <a:gd name="T5" fmla="*/ 36 h 36"/>
                <a:gd name="T6" fmla="*/ 37 w 37"/>
                <a:gd name="T7" fmla="*/ 32 h 36"/>
                <a:gd name="T8" fmla="*/ 3 w 3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9"/>
                    <a:pt x="32" y="3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14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4690" y="1072"/>
              <a:ext cx="108" cy="56"/>
            </a:xfrm>
            <a:custGeom>
              <a:avLst/>
              <a:gdLst>
                <a:gd name="T0" fmla="*/ 53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3 w 56"/>
                <a:gd name="T9" fmla="*/ 28 h 29"/>
                <a:gd name="T10" fmla="*/ 56 w 56"/>
                <a:gd name="T11" fmla="*/ 26 h 29"/>
                <a:gd name="T12" fmla="*/ 53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3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4690" y="1090"/>
              <a:ext cx="106" cy="56"/>
            </a:xfrm>
            <a:custGeom>
              <a:avLst/>
              <a:gdLst>
                <a:gd name="T0" fmla="*/ 53 w 55"/>
                <a:gd name="T1" fmla="*/ 22 h 29"/>
                <a:gd name="T2" fmla="*/ 2 w 55"/>
                <a:gd name="T3" fmla="*/ 0 h 29"/>
                <a:gd name="T4" fmla="*/ 0 w 55"/>
                <a:gd name="T5" fmla="*/ 2 h 29"/>
                <a:gd name="T6" fmla="*/ 2 w 55"/>
                <a:gd name="T7" fmla="*/ 6 h 29"/>
                <a:gd name="T8" fmla="*/ 53 w 55"/>
                <a:gd name="T9" fmla="*/ 28 h 29"/>
                <a:gd name="T10" fmla="*/ 55 w 55"/>
                <a:gd name="T11" fmla="*/ 26 h 29"/>
                <a:gd name="T12" fmla="*/ 53 w 55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9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5" y="28"/>
                    <a:pt x="55" y="26"/>
                  </a:cubicBezTo>
                  <a:cubicBezTo>
                    <a:pt x="55" y="25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4688" y="1107"/>
              <a:ext cx="108" cy="56"/>
            </a:xfrm>
            <a:custGeom>
              <a:avLst/>
              <a:gdLst>
                <a:gd name="T0" fmla="*/ 54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3 w 56"/>
                <a:gd name="T7" fmla="*/ 6 h 29"/>
                <a:gd name="T8" fmla="*/ 54 w 56"/>
                <a:gd name="T9" fmla="*/ 28 h 29"/>
                <a:gd name="T10" fmla="*/ 56 w 56"/>
                <a:gd name="T11" fmla="*/ 26 h 29"/>
                <a:gd name="T12" fmla="*/ 54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4690" y="1122"/>
              <a:ext cx="106" cy="70"/>
            </a:xfrm>
            <a:custGeom>
              <a:avLst/>
              <a:gdLst>
                <a:gd name="T0" fmla="*/ 53 w 55"/>
                <a:gd name="T1" fmla="*/ 22 h 36"/>
                <a:gd name="T2" fmla="*/ 2 w 55"/>
                <a:gd name="T3" fmla="*/ 0 h 36"/>
                <a:gd name="T4" fmla="*/ 0 w 55"/>
                <a:gd name="T5" fmla="*/ 1 h 36"/>
                <a:gd name="T6" fmla="*/ 1 w 55"/>
                <a:gd name="T7" fmla="*/ 4 h 36"/>
                <a:gd name="T8" fmla="*/ 5 w 55"/>
                <a:gd name="T9" fmla="*/ 10 h 36"/>
                <a:gd name="T10" fmla="*/ 8 w 55"/>
                <a:gd name="T11" fmla="*/ 15 h 36"/>
                <a:gd name="T12" fmla="*/ 9 w 55"/>
                <a:gd name="T13" fmla="*/ 16 h 36"/>
                <a:gd name="T14" fmla="*/ 9 w 55"/>
                <a:gd name="T15" fmla="*/ 16 h 36"/>
                <a:gd name="T16" fmla="*/ 14 w 55"/>
                <a:gd name="T17" fmla="*/ 24 h 36"/>
                <a:gd name="T18" fmla="*/ 39 w 55"/>
                <a:gd name="T19" fmla="*/ 35 h 36"/>
                <a:gd name="T20" fmla="*/ 44 w 55"/>
                <a:gd name="T21" fmla="*/ 31 h 36"/>
                <a:gd name="T22" fmla="*/ 44 w 55"/>
                <a:gd name="T23" fmla="*/ 31 h 36"/>
                <a:gd name="T24" fmla="*/ 46 w 55"/>
                <a:gd name="T25" fmla="*/ 31 h 36"/>
                <a:gd name="T26" fmla="*/ 53 w 55"/>
                <a:gd name="T27" fmla="*/ 26 h 36"/>
                <a:gd name="T28" fmla="*/ 53 w 55"/>
                <a:gd name="T29" fmla="*/ 26 h 36"/>
                <a:gd name="T30" fmla="*/ 55 w 55"/>
                <a:gd name="T31" fmla="*/ 25 h 36"/>
                <a:gd name="T32" fmla="*/ 53 w 55"/>
                <a:gd name="T3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6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9"/>
                    <a:pt x="11" y="23"/>
                    <a:pt x="14" y="2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4" y="34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52" y="27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6"/>
                    <a:pt x="55" y="26"/>
                    <a:pt x="55" y="25"/>
                  </a:cubicBezTo>
                  <a:cubicBezTo>
                    <a:pt x="55" y="24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4690" y="1055"/>
              <a:ext cx="108" cy="56"/>
            </a:xfrm>
            <a:custGeom>
              <a:avLst/>
              <a:gdLst>
                <a:gd name="T0" fmla="*/ 54 w 56"/>
                <a:gd name="T1" fmla="*/ 23 h 29"/>
                <a:gd name="T2" fmla="*/ 2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4 w 56"/>
                <a:gd name="T9" fmla="*/ 29 h 29"/>
                <a:gd name="T10" fmla="*/ 56 w 56"/>
                <a:gd name="T11" fmla="*/ 27 h 29"/>
                <a:gd name="T12" fmla="*/ 54 w 56"/>
                <a:gd name="T13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5"/>
                    <a:pt x="55" y="23"/>
                    <a:pt x="5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4625" y="685"/>
              <a:ext cx="258" cy="403"/>
            </a:xfrm>
            <a:custGeom>
              <a:avLst/>
              <a:gdLst>
                <a:gd name="T0" fmla="*/ 73 w 134"/>
                <a:gd name="T1" fmla="*/ 10 h 209"/>
                <a:gd name="T2" fmla="*/ 21 w 134"/>
                <a:gd name="T3" fmla="*/ 9 h 209"/>
                <a:gd name="T4" fmla="*/ 0 w 134"/>
                <a:gd name="T5" fmla="*/ 55 h 209"/>
                <a:gd name="T6" fmla="*/ 16 w 134"/>
                <a:gd name="T7" fmla="*/ 120 h 209"/>
                <a:gd name="T8" fmla="*/ 25 w 134"/>
                <a:gd name="T9" fmla="*/ 148 h 209"/>
                <a:gd name="T10" fmla="*/ 34 w 134"/>
                <a:gd name="T11" fmla="*/ 184 h 209"/>
                <a:gd name="T12" fmla="*/ 40 w 134"/>
                <a:gd name="T13" fmla="*/ 188 h 209"/>
                <a:gd name="T14" fmla="*/ 67 w 134"/>
                <a:gd name="T15" fmla="*/ 199 h 209"/>
                <a:gd name="T16" fmla="*/ 87 w 134"/>
                <a:gd name="T17" fmla="*/ 208 h 209"/>
                <a:gd name="T18" fmla="*/ 91 w 134"/>
                <a:gd name="T19" fmla="*/ 208 h 209"/>
                <a:gd name="T20" fmla="*/ 102 w 134"/>
                <a:gd name="T21" fmla="*/ 190 h 209"/>
                <a:gd name="T22" fmla="*/ 111 w 134"/>
                <a:gd name="T23" fmla="*/ 167 h 209"/>
                <a:gd name="T24" fmla="*/ 115 w 134"/>
                <a:gd name="T25" fmla="*/ 161 h 209"/>
                <a:gd name="T26" fmla="*/ 133 w 134"/>
                <a:gd name="T27" fmla="*/ 113 h 209"/>
                <a:gd name="T28" fmla="*/ 129 w 134"/>
                <a:gd name="T29" fmla="*/ 76 h 209"/>
                <a:gd name="T30" fmla="*/ 57 w 134"/>
                <a:gd name="T31" fmla="*/ 181 h 209"/>
                <a:gd name="T32" fmla="*/ 65 w 134"/>
                <a:gd name="T33" fmla="*/ 135 h 209"/>
                <a:gd name="T34" fmla="*/ 68 w 134"/>
                <a:gd name="T35" fmla="*/ 186 h 209"/>
                <a:gd name="T36" fmla="*/ 122 w 134"/>
                <a:gd name="T37" fmla="*/ 108 h 209"/>
                <a:gd name="T38" fmla="*/ 105 w 134"/>
                <a:gd name="T39" fmla="*/ 150 h 209"/>
                <a:gd name="T40" fmla="*/ 101 w 134"/>
                <a:gd name="T41" fmla="*/ 156 h 209"/>
                <a:gd name="T42" fmla="*/ 90 w 134"/>
                <a:gd name="T43" fmla="*/ 184 h 209"/>
                <a:gd name="T44" fmla="*/ 86 w 134"/>
                <a:gd name="T45" fmla="*/ 194 h 209"/>
                <a:gd name="T46" fmla="*/ 68 w 134"/>
                <a:gd name="T47" fmla="*/ 127 h 209"/>
                <a:gd name="T48" fmla="*/ 49 w 134"/>
                <a:gd name="T49" fmla="*/ 178 h 209"/>
                <a:gd name="T50" fmla="*/ 38 w 134"/>
                <a:gd name="T51" fmla="*/ 161 h 209"/>
                <a:gd name="T52" fmla="*/ 28 w 134"/>
                <a:gd name="T53" fmla="*/ 124 h 209"/>
                <a:gd name="T54" fmla="*/ 24 w 134"/>
                <a:gd name="T55" fmla="*/ 111 h 209"/>
                <a:gd name="T56" fmla="*/ 12 w 134"/>
                <a:gd name="T57" fmla="*/ 58 h 209"/>
                <a:gd name="T58" fmla="*/ 68 w 134"/>
                <a:gd name="T59" fmla="*/ 21 h 209"/>
                <a:gd name="T60" fmla="*/ 107 w 134"/>
                <a:gd name="T61" fmla="*/ 56 h 209"/>
                <a:gd name="T62" fmla="*/ 122 w 134"/>
                <a:gd name="T63" fmla="*/ 10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209">
                  <a:moveTo>
                    <a:pt x="116" y="50"/>
                  </a:moveTo>
                  <a:cubicBezTo>
                    <a:pt x="104" y="31"/>
                    <a:pt x="90" y="18"/>
                    <a:pt x="73" y="10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50" y="0"/>
                    <a:pt x="33" y="1"/>
                    <a:pt x="21" y="9"/>
                  </a:cubicBezTo>
                  <a:cubicBezTo>
                    <a:pt x="8" y="18"/>
                    <a:pt x="1" y="3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8"/>
                    <a:pt x="7" y="96"/>
                    <a:pt x="13" y="113"/>
                  </a:cubicBezTo>
                  <a:cubicBezTo>
                    <a:pt x="14" y="115"/>
                    <a:pt x="15" y="118"/>
                    <a:pt x="16" y="120"/>
                  </a:cubicBezTo>
                  <a:cubicBezTo>
                    <a:pt x="17" y="122"/>
                    <a:pt x="17" y="124"/>
                    <a:pt x="18" y="126"/>
                  </a:cubicBezTo>
                  <a:cubicBezTo>
                    <a:pt x="21" y="133"/>
                    <a:pt x="24" y="141"/>
                    <a:pt x="25" y="148"/>
                  </a:cubicBezTo>
                  <a:cubicBezTo>
                    <a:pt x="26" y="151"/>
                    <a:pt x="26" y="155"/>
                    <a:pt x="27" y="158"/>
                  </a:cubicBezTo>
                  <a:cubicBezTo>
                    <a:pt x="27" y="167"/>
                    <a:pt x="28" y="176"/>
                    <a:pt x="34" y="18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5" y="190"/>
                    <a:pt x="49" y="192"/>
                    <a:pt x="54" y="194"/>
                  </a:cubicBezTo>
                  <a:cubicBezTo>
                    <a:pt x="58" y="196"/>
                    <a:pt x="63" y="197"/>
                    <a:pt x="67" y="199"/>
                  </a:cubicBezTo>
                  <a:cubicBezTo>
                    <a:pt x="75" y="203"/>
                    <a:pt x="81" y="205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9" y="209"/>
                    <a:pt x="89" y="209"/>
                    <a:pt x="89" y="209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5" y="206"/>
                    <a:pt x="99" y="203"/>
                    <a:pt x="101" y="196"/>
                  </a:cubicBezTo>
                  <a:cubicBezTo>
                    <a:pt x="101" y="194"/>
                    <a:pt x="101" y="192"/>
                    <a:pt x="102" y="190"/>
                  </a:cubicBezTo>
                  <a:cubicBezTo>
                    <a:pt x="102" y="187"/>
                    <a:pt x="102" y="184"/>
                    <a:pt x="103" y="182"/>
                  </a:cubicBezTo>
                  <a:cubicBezTo>
                    <a:pt x="105" y="176"/>
                    <a:pt x="108" y="171"/>
                    <a:pt x="111" y="167"/>
                  </a:cubicBezTo>
                  <a:cubicBezTo>
                    <a:pt x="112" y="165"/>
                    <a:pt x="113" y="164"/>
                    <a:pt x="114" y="163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19" y="155"/>
                    <a:pt x="123" y="150"/>
                    <a:pt x="126" y="143"/>
                  </a:cubicBezTo>
                  <a:cubicBezTo>
                    <a:pt x="130" y="136"/>
                    <a:pt x="132" y="127"/>
                    <a:pt x="133" y="113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4" y="98"/>
                    <a:pt x="132" y="87"/>
                    <a:pt x="129" y="76"/>
                  </a:cubicBezTo>
                  <a:cubicBezTo>
                    <a:pt x="125" y="66"/>
                    <a:pt x="121" y="58"/>
                    <a:pt x="116" y="50"/>
                  </a:cubicBezTo>
                  <a:close/>
                  <a:moveTo>
                    <a:pt x="57" y="181"/>
                  </a:moveTo>
                  <a:cubicBezTo>
                    <a:pt x="55" y="164"/>
                    <a:pt x="56" y="140"/>
                    <a:pt x="62" y="135"/>
                  </a:cubicBezTo>
                  <a:cubicBezTo>
                    <a:pt x="62" y="135"/>
                    <a:pt x="63" y="134"/>
                    <a:pt x="65" y="135"/>
                  </a:cubicBezTo>
                  <a:cubicBezTo>
                    <a:pt x="79" y="140"/>
                    <a:pt x="75" y="173"/>
                    <a:pt x="72" y="188"/>
                  </a:cubicBezTo>
                  <a:cubicBezTo>
                    <a:pt x="71" y="187"/>
                    <a:pt x="69" y="187"/>
                    <a:pt x="68" y="186"/>
                  </a:cubicBezTo>
                  <a:cubicBezTo>
                    <a:pt x="64" y="184"/>
                    <a:pt x="61" y="183"/>
                    <a:pt x="57" y="181"/>
                  </a:cubicBezTo>
                  <a:close/>
                  <a:moveTo>
                    <a:pt x="122" y="108"/>
                  </a:moveTo>
                  <a:cubicBezTo>
                    <a:pt x="121" y="119"/>
                    <a:pt x="119" y="127"/>
                    <a:pt x="116" y="133"/>
                  </a:cubicBezTo>
                  <a:cubicBezTo>
                    <a:pt x="112" y="139"/>
                    <a:pt x="109" y="145"/>
                    <a:pt x="105" y="150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3" y="153"/>
                    <a:pt x="102" y="154"/>
                    <a:pt x="101" y="156"/>
                  </a:cubicBezTo>
                  <a:cubicBezTo>
                    <a:pt x="98" y="160"/>
                    <a:pt x="94" y="166"/>
                    <a:pt x="92" y="173"/>
                  </a:cubicBezTo>
                  <a:cubicBezTo>
                    <a:pt x="91" y="177"/>
                    <a:pt x="91" y="180"/>
                    <a:pt x="90" y="184"/>
                  </a:cubicBezTo>
                  <a:cubicBezTo>
                    <a:pt x="90" y="186"/>
                    <a:pt x="90" y="187"/>
                    <a:pt x="89" y="189"/>
                  </a:cubicBezTo>
                  <a:cubicBezTo>
                    <a:pt x="89" y="191"/>
                    <a:pt x="87" y="193"/>
                    <a:pt x="86" y="194"/>
                  </a:cubicBezTo>
                  <a:cubicBezTo>
                    <a:pt x="84" y="193"/>
                    <a:pt x="82" y="192"/>
                    <a:pt x="80" y="191"/>
                  </a:cubicBezTo>
                  <a:cubicBezTo>
                    <a:pt x="82" y="181"/>
                    <a:pt x="90" y="136"/>
                    <a:pt x="68" y="127"/>
                  </a:cubicBezTo>
                  <a:cubicBezTo>
                    <a:pt x="63" y="125"/>
                    <a:pt x="59" y="127"/>
                    <a:pt x="57" y="129"/>
                  </a:cubicBezTo>
                  <a:cubicBezTo>
                    <a:pt x="47" y="136"/>
                    <a:pt x="47" y="164"/>
                    <a:pt x="49" y="178"/>
                  </a:cubicBezTo>
                  <a:cubicBezTo>
                    <a:pt x="46" y="177"/>
                    <a:pt x="43" y="176"/>
                    <a:pt x="41" y="175"/>
                  </a:cubicBezTo>
                  <a:cubicBezTo>
                    <a:pt x="39" y="171"/>
                    <a:pt x="39" y="166"/>
                    <a:pt x="38" y="161"/>
                  </a:cubicBezTo>
                  <a:cubicBezTo>
                    <a:pt x="38" y="157"/>
                    <a:pt x="37" y="153"/>
                    <a:pt x="36" y="149"/>
                  </a:cubicBezTo>
                  <a:cubicBezTo>
                    <a:pt x="34" y="140"/>
                    <a:pt x="31" y="132"/>
                    <a:pt x="28" y="124"/>
                  </a:cubicBezTo>
                  <a:cubicBezTo>
                    <a:pt x="28" y="122"/>
                    <a:pt x="27" y="120"/>
                    <a:pt x="26" y="119"/>
                  </a:cubicBezTo>
                  <a:cubicBezTo>
                    <a:pt x="26" y="116"/>
                    <a:pt x="25" y="114"/>
                    <a:pt x="24" y="111"/>
                  </a:cubicBezTo>
                  <a:cubicBezTo>
                    <a:pt x="18" y="95"/>
                    <a:pt x="12" y="79"/>
                    <a:pt x="12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3" y="42"/>
                    <a:pt x="19" y="30"/>
                    <a:pt x="29" y="22"/>
                  </a:cubicBezTo>
                  <a:cubicBezTo>
                    <a:pt x="39" y="15"/>
                    <a:pt x="52" y="15"/>
                    <a:pt x="68" y="2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6" y="29"/>
                    <a:pt x="98" y="40"/>
                    <a:pt x="107" y="56"/>
                  </a:cubicBezTo>
                  <a:cubicBezTo>
                    <a:pt x="111" y="62"/>
                    <a:pt x="115" y="69"/>
                    <a:pt x="118" y="77"/>
                  </a:cubicBezTo>
                  <a:cubicBezTo>
                    <a:pt x="121" y="86"/>
                    <a:pt x="122" y="95"/>
                    <a:pt x="122" y="104"/>
                  </a:cubicBezTo>
                  <a:lnTo>
                    <a:pt x="12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4282" y="1552"/>
              <a:ext cx="684" cy="1174"/>
            </a:xfrm>
            <a:custGeom>
              <a:avLst/>
              <a:gdLst>
                <a:gd name="T0" fmla="*/ 684 w 684"/>
                <a:gd name="T1" fmla="*/ 1174 h 1174"/>
                <a:gd name="T2" fmla="*/ 0 w 684"/>
                <a:gd name="T3" fmla="*/ 1091 h 1174"/>
                <a:gd name="T4" fmla="*/ 0 w 684"/>
                <a:gd name="T5" fmla="*/ 0 h 1174"/>
                <a:gd name="T6" fmla="*/ 684 w 684"/>
                <a:gd name="T7" fmla="*/ 294 h 1174"/>
                <a:gd name="T8" fmla="*/ 684 w 684"/>
                <a:gd name="T9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174">
                  <a:moveTo>
                    <a:pt x="684" y="1174"/>
                  </a:moveTo>
                  <a:lnTo>
                    <a:pt x="0" y="1091"/>
                  </a:lnTo>
                  <a:lnTo>
                    <a:pt x="0" y="0"/>
                  </a:lnTo>
                  <a:lnTo>
                    <a:pt x="684" y="294"/>
                  </a:lnTo>
                  <a:lnTo>
                    <a:pt x="684" y="1174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3631" y="1552"/>
              <a:ext cx="651" cy="1166"/>
            </a:xfrm>
            <a:custGeom>
              <a:avLst/>
              <a:gdLst>
                <a:gd name="T0" fmla="*/ 0 w 651"/>
                <a:gd name="T1" fmla="*/ 1166 h 1166"/>
                <a:gd name="T2" fmla="*/ 651 w 651"/>
                <a:gd name="T3" fmla="*/ 1091 h 1166"/>
                <a:gd name="T4" fmla="*/ 651 w 651"/>
                <a:gd name="T5" fmla="*/ 0 h 1166"/>
                <a:gd name="T6" fmla="*/ 0 w 651"/>
                <a:gd name="T7" fmla="*/ 269 h 1166"/>
                <a:gd name="T8" fmla="*/ 0 w 651"/>
                <a:gd name="T9" fmla="*/ 116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1166">
                  <a:moveTo>
                    <a:pt x="0" y="1166"/>
                  </a:moveTo>
                  <a:lnTo>
                    <a:pt x="651" y="1091"/>
                  </a:lnTo>
                  <a:lnTo>
                    <a:pt x="651" y="0"/>
                  </a:lnTo>
                  <a:lnTo>
                    <a:pt x="0" y="269"/>
                  </a:lnTo>
                  <a:lnTo>
                    <a:pt x="0" y="11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3631" y="2641"/>
              <a:ext cx="1335" cy="168"/>
            </a:xfrm>
            <a:custGeom>
              <a:avLst/>
              <a:gdLst>
                <a:gd name="T0" fmla="*/ 0 w 1335"/>
                <a:gd name="T1" fmla="*/ 77 h 168"/>
                <a:gd name="T2" fmla="*/ 840 w 1335"/>
                <a:gd name="T3" fmla="*/ 168 h 168"/>
                <a:gd name="T4" fmla="*/ 1335 w 1335"/>
                <a:gd name="T5" fmla="*/ 85 h 168"/>
                <a:gd name="T6" fmla="*/ 651 w 1335"/>
                <a:gd name="T7" fmla="*/ 0 h 168"/>
                <a:gd name="T8" fmla="*/ 0 w 1335"/>
                <a:gd name="T9" fmla="*/ 7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68">
                  <a:moveTo>
                    <a:pt x="0" y="77"/>
                  </a:moveTo>
                  <a:lnTo>
                    <a:pt x="840" y="168"/>
                  </a:lnTo>
                  <a:lnTo>
                    <a:pt x="1335" y="85"/>
                  </a:lnTo>
                  <a:lnTo>
                    <a:pt x="651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3774" y="1912"/>
              <a:ext cx="389" cy="496"/>
            </a:xfrm>
            <a:custGeom>
              <a:avLst/>
              <a:gdLst>
                <a:gd name="T0" fmla="*/ 0 w 389"/>
                <a:gd name="T1" fmla="*/ 173 h 496"/>
                <a:gd name="T2" fmla="*/ 0 w 389"/>
                <a:gd name="T3" fmla="*/ 496 h 496"/>
                <a:gd name="T4" fmla="*/ 389 w 389"/>
                <a:gd name="T5" fmla="*/ 396 h 496"/>
                <a:gd name="T6" fmla="*/ 389 w 389"/>
                <a:gd name="T7" fmla="*/ 0 h 496"/>
                <a:gd name="T8" fmla="*/ 0 w 389"/>
                <a:gd name="T9" fmla="*/ 173 h 496"/>
                <a:gd name="T10" fmla="*/ 375 w 389"/>
                <a:gd name="T11" fmla="*/ 36 h 496"/>
                <a:gd name="T12" fmla="*/ 273 w 389"/>
                <a:gd name="T13" fmla="*/ 223 h 496"/>
                <a:gd name="T14" fmla="*/ 377 w 389"/>
                <a:gd name="T15" fmla="*/ 381 h 496"/>
                <a:gd name="T16" fmla="*/ 377 w 389"/>
                <a:gd name="T17" fmla="*/ 381 h 496"/>
                <a:gd name="T18" fmla="*/ 256 w 389"/>
                <a:gd name="T19" fmla="*/ 248 h 496"/>
                <a:gd name="T20" fmla="*/ 188 w 389"/>
                <a:gd name="T21" fmla="*/ 340 h 496"/>
                <a:gd name="T22" fmla="*/ 132 w 389"/>
                <a:gd name="T23" fmla="*/ 298 h 496"/>
                <a:gd name="T24" fmla="*/ 13 w 389"/>
                <a:gd name="T25" fmla="*/ 462 h 496"/>
                <a:gd name="T26" fmla="*/ 13 w 389"/>
                <a:gd name="T27" fmla="*/ 462 h 496"/>
                <a:gd name="T28" fmla="*/ 100 w 389"/>
                <a:gd name="T29" fmla="*/ 281 h 496"/>
                <a:gd name="T30" fmla="*/ 13 w 389"/>
                <a:gd name="T31" fmla="*/ 192 h 496"/>
                <a:gd name="T32" fmla="*/ 182 w 389"/>
                <a:gd name="T33" fmla="*/ 294 h 496"/>
                <a:gd name="T34" fmla="*/ 375 w 389"/>
                <a:gd name="T35" fmla="*/ 36 h 496"/>
                <a:gd name="T36" fmla="*/ 375 w 389"/>
                <a:gd name="T37" fmla="*/ 3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9" h="496">
                  <a:moveTo>
                    <a:pt x="0" y="173"/>
                  </a:moveTo>
                  <a:lnTo>
                    <a:pt x="0" y="496"/>
                  </a:lnTo>
                  <a:lnTo>
                    <a:pt x="389" y="396"/>
                  </a:lnTo>
                  <a:lnTo>
                    <a:pt x="389" y="0"/>
                  </a:lnTo>
                  <a:lnTo>
                    <a:pt x="0" y="173"/>
                  </a:lnTo>
                  <a:close/>
                  <a:moveTo>
                    <a:pt x="375" y="36"/>
                  </a:moveTo>
                  <a:lnTo>
                    <a:pt x="273" y="223"/>
                  </a:lnTo>
                  <a:lnTo>
                    <a:pt x="377" y="381"/>
                  </a:lnTo>
                  <a:lnTo>
                    <a:pt x="377" y="381"/>
                  </a:lnTo>
                  <a:lnTo>
                    <a:pt x="256" y="248"/>
                  </a:lnTo>
                  <a:lnTo>
                    <a:pt x="188" y="340"/>
                  </a:lnTo>
                  <a:lnTo>
                    <a:pt x="132" y="298"/>
                  </a:lnTo>
                  <a:lnTo>
                    <a:pt x="13" y="462"/>
                  </a:lnTo>
                  <a:lnTo>
                    <a:pt x="13" y="462"/>
                  </a:lnTo>
                  <a:lnTo>
                    <a:pt x="100" y="281"/>
                  </a:lnTo>
                  <a:lnTo>
                    <a:pt x="13" y="192"/>
                  </a:lnTo>
                  <a:lnTo>
                    <a:pt x="182" y="294"/>
                  </a:lnTo>
                  <a:lnTo>
                    <a:pt x="375" y="36"/>
                  </a:lnTo>
                  <a:lnTo>
                    <a:pt x="375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4007" y="2664"/>
              <a:ext cx="968" cy="1658"/>
            </a:xfrm>
            <a:custGeom>
              <a:avLst/>
              <a:gdLst>
                <a:gd name="T0" fmla="*/ 968 w 968"/>
                <a:gd name="T1" fmla="*/ 1371 h 1658"/>
                <a:gd name="T2" fmla="*/ 0 w 968"/>
                <a:gd name="T3" fmla="*/ 1658 h 1658"/>
                <a:gd name="T4" fmla="*/ 0 w 968"/>
                <a:gd name="T5" fmla="*/ 0 h 1658"/>
                <a:gd name="T6" fmla="*/ 968 w 968"/>
                <a:gd name="T7" fmla="*/ 112 h 1658"/>
                <a:gd name="T8" fmla="*/ 968 w 968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1658">
                  <a:moveTo>
                    <a:pt x="968" y="1371"/>
                  </a:moveTo>
                  <a:lnTo>
                    <a:pt x="0" y="1658"/>
                  </a:lnTo>
                  <a:lnTo>
                    <a:pt x="0" y="0"/>
                  </a:lnTo>
                  <a:lnTo>
                    <a:pt x="968" y="112"/>
                  </a:lnTo>
                  <a:lnTo>
                    <a:pt x="968" y="1371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3095" y="2664"/>
              <a:ext cx="912" cy="1658"/>
            </a:xfrm>
            <a:custGeom>
              <a:avLst/>
              <a:gdLst>
                <a:gd name="T0" fmla="*/ 0 w 912"/>
                <a:gd name="T1" fmla="*/ 1371 h 1658"/>
                <a:gd name="T2" fmla="*/ 912 w 912"/>
                <a:gd name="T3" fmla="*/ 1658 h 1658"/>
                <a:gd name="T4" fmla="*/ 912 w 912"/>
                <a:gd name="T5" fmla="*/ 0 h 1658"/>
                <a:gd name="T6" fmla="*/ 8 w 912"/>
                <a:gd name="T7" fmla="*/ 112 h 1658"/>
                <a:gd name="T8" fmla="*/ 0 w 912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1658">
                  <a:moveTo>
                    <a:pt x="0" y="1371"/>
                  </a:moveTo>
                  <a:lnTo>
                    <a:pt x="912" y="1658"/>
                  </a:lnTo>
                  <a:lnTo>
                    <a:pt x="912" y="0"/>
                  </a:lnTo>
                  <a:lnTo>
                    <a:pt x="8" y="112"/>
                  </a:lnTo>
                  <a:lnTo>
                    <a:pt x="0" y="137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4190" y="3032"/>
              <a:ext cx="626" cy="880"/>
            </a:xfrm>
            <a:custGeom>
              <a:avLst/>
              <a:gdLst>
                <a:gd name="T0" fmla="*/ 312 w 325"/>
                <a:gd name="T1" fmla="*/ 325 h 457"/>
                <a:gd name="T2" fmla="*/ 259 w 325"/>
                <a:gd name="T3" fmla="*/ 296 h 457"/>
                <a:gd name="T4" fmla="*/ 237 w 325"/>
                <a:gd name="T5" fmla="*/ 285 h 457"/>
                <a:gd name="T6" fmla="*/ 219 w 325"/>
                <a:gd name="T7" fmla="*/ 233 h 457"/>
                <a:gd name="T8" fmla="*/ 237 w 325"/>
                <a:gd name="T9" fmla="*/ 177 h 457"/>
                <a:gd name="T10" fmla="*/ 252 w 325"/>
                <a:gd name="T11" fmla="*/ 142 h 457"/>
                <a:gd name="T12" fmla="*/ 247 w 325"/>
                <a:gd name="T13" fmla="*/ 119 h 457"/>
                <a:gd name="T14" fmla="*/ 247 w 325"/>
                <a:gd name="T15" fmla="*/ 120 h 457"/>
                <a:gd name="T16" fmla="*/ 247 w 325"/>
                <a:gd name="T17" fmla="*/ 119 h 457"/>
                <a:gd name="T18" fmla="*/ 247 w 325"/>
                <a:gd name="T19" fmla="*/ 119 h 457"/>
                <a:gd name="T20" fmla="*/ 247 w 325"/>
                <a:gd name="T21" fmla="*/ 118 h 457"/>
                <a:gd name="T22" fmla="*/ 248 w 325"/>
                <a:gd name="T23" fmla="*/ 111 h 457"/>
                <a:gd name="T24" fmla="*/ 248 w 325"/>
                <a:gd name="T25" fmla="*/ 110 h 457"/>
                <a:gd name="T26" fmla="*/ 248 w 325"/>
                <a:gd name="T27" fmla="*/ 104 h 457"/>
                <a:gd name="T28" fmla="*/ 248 w 325"/>
                <a:gd name="T29" fmla="*/ 104 h 457"/>
                <a:gd name="T30" fmla="*/ 248 w 325"/>
                <a:gd name="T31" fmla="*/ 104 h 457"/>
                <a:gd name="T32" fmla="*/ 248 w 325"/>
                <a:gd name="T33" fmla="*/ 103 h 457"/>
                <a:gd name="T34" fmla="*/ 248 w 325"/>
                <a:gd name="T35" fmla="*/ 103 h 457"/>
                <a:gd name="T36" fmla="*/ 248 w 325"/>
                <a:gd name="T37" fmla="*/ 103 h 457"/>
                <a:gd name="T38" fmla="*/ 248 w 325"/>
                <a:gd name="T39" fmla="*/ 102 h 457"/>
                <a:gd name="T40" fmla="*/ 248 w 325"/>
                <a:gd name="T41" fmla="*/ 102 h 457"/>
                <a:gd name="T42" fmla="*/ 248 w 325"/>
                <a:gd name="T43" fmla="*/ 102 h 457"/>
                <a:gd name="T44" fmla="*/ 246 w 325"/>
                <a:gd name="T45" fmla="*/ 62 h 457"/>
                <a:gd name="T46" fmla="*/ 103 w 325"/>
                <a:gd name="T47" fmla="*/ 62 h 457"/>
                <a:gd name="T48" fmla="*/ 101 w 325"/>
                <a:gd name="T49" fmla="*/ 102 h 457"/>
                <a:gd name="T50" fmla="*/ 101 w 325"/>
                <a:gd name="T51" fmla="*/ 102 h 457"/>
                <a:gd name="T52" fmla="*/ 101 w 325"/>
                <a:gd name="T53" fmla="*/ 102 h 457"/>
                <a:gd name="T54" fmla="*/ 101 w 325"/>
                <a:gd name="T55" fmla="*/ 104 h 457"/>
                <a:gd name="T56" fmla="*/ 101 w 325"/>
                <a:gd name="T57" fmla="*/ 104 h 457"/>
                <a:gd name="T58" fmla="*/ 101 w 325"/>
                <a:gd name="T59" fmla="*/ 104 h 457"/>
                <a:gd name="T60" fmla="*/ 101 w 325"/>
                <a:gd name="T61" fmla="*/ 105 h 457"/>
                <a:gd name="T62" fmla="*/ 101 w 325"/>
                <a:gd name="T63" fmla="*/ 105 h 457"/>
                <a:gd name="T64" fmla="*/ 101 w 325"/>
                <a:gd name="T65" fmla="*/ 105 h 457"/>
                <a:gd name="T66" fmla="*/ 101 w 325"/>
                <a:gd name="T67" fmla="*/ 105 h 457"/>
                <a:gd name="T68" fmla="*/ 103 w 325"/>
                <a:gd name="T69" fmla="*/ 123 h 457"/>
                <a:gd name="T70" fmla="*/ 96 w 325"/>
                <a:gd name="T71" fmla="*/ 142 h 457"/>
                <a:gd name="T72" fmla="*/ 112 w 325"/>
                <a:gd name="T73" fmla="*/ 177 h 457"/>
                <a:gd name="T74" fmla="*/ 130 w 325"/>
                <a:gd name="T75" fmla="*/ 233 h 457"/>
                <a:gd name="T76" fmla="*/ 112 w 325"/>
                <a:gd name="T77" fmla="*/ 296 h 457"/>
                <a:gd name="T78" fmla="*/ 20 w 325"/>
                <a:gd name="T79" fmla="*/ 363 h 457"/>
                <a:gd name="T80" fmla="*/ 5 w 325"/>
                <a:gd name="T81" fmla="*/ 457 h 457"/>
                <a:gd name="T82" fmla="*/ 321 w 325"/>
                <a:gd name="T83" fmla="*/ 387 h 457"/>
                <a:gd name="T84" fmla="*/ 312 w 325"/>
                <a:gd name="T85" fmla="*/ 32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5" h="457">
                  <a:moveTo>
                    <a:pt x="312" y="325"/>
                  </a:moveTo>
                  <a:cubicBezTo>
                    <a:pt x="297" y="311"/>
                    <a:pt x="280" y="308"/>
                    <a:pt x="259" y="296"/>
                  </a:cubicBezTo>
                  <a:cubicBezTo>
                    <a:pt x="237" y="285"/>
                    <a:pt x="237" y="285"/>
                    <a:pt x="237" y="285"/>
                  </a:cubicBezTo>
                  <a:cubicBezTo>
                    <a:pt x="237" y="285"/>
                    <a:pt x="197" y="262"/>
                    <a:pt x="219" y="233"/>
                  </a:cubicBezTo>
                  <a:cubicBezTo>
                    <a:pt x="228" y="221"/>
                    <a:pt x="233" y="200"/>
                    <a:pt x="237" y="177"/>
                  </a:cubicBezTo>
                  <a:cubicBezTo>
                    <a:pt x="242" y="177"/>
                    <a:pt x="249" y="162"/>
                    <a:pt x="252" y="142"/>
                  </a:cubicBezTo>
                  <a:cubicBezTo>
                    <a:pt x="256" y="126"/>
                    <a:pt x="251" y="121"/>
                    <a:pt x="247" y="119"/>
                  </a:cubicBezTo>
                  <a:cubicBezTo>
                    <a:pt x="247" y="119"/>
                    <a:pt x="247" y="120"/>
                    <a:pt x="247" y="120"/>
                  </a:cubicBezTo>
                  <a:cubicBezTo>
                    <a:pt x="247" y="120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19"/>
                    <a:pt x="247" y="118"/>
                    <a:pt x="247" y="118"/>
                  </a:cubicBezTo>
                  <a:cubicBezTo>
                    <a:pt x="247" y="116"/>
                    <a:pt x="247" y="113"/>
                    <a:pt x="248" y="111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08"/>
                    <a:pt x="248" y="106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50" y="85"/>
                    <a:pt x="248" y="70"/>
                    <a:pt x="246" y="62"/>
                  </a:cubicBezTo>
                  <a:cubicBezTo>
                    <a:pt x="233" y="16"/>
                    <a:pt x="133" y="0"/>
                    <a:pt x="103" y="62"/>
                  </a:cubicBezTo>
                  <a:cubicBezTo>
                    <a:pt x="99" y="69"/>
                    <a:pt x="99" y="85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3"/>
                    <a:pt x="101" y="103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2" y="111"/>
                    <a:pt x="102" y="117"/>
                    <a:pt x="103" y="123"/>
                  </a:cubicBezTo>
                  <a:cubicBezTo>
                    <a:pt x="98" y="124"/>
                    <a:pt x="93" y="127"/>
                    <a:pt x="96" y="142"/>
                  </a:cubicBezTo>
                  <a:cubicBezTo>
                    <a:pt x="100" y="162"/>
                    <a:pt x="107" y="177"/>
                    <a:pt x="112" y="177"/>
                  </a:cubicBezTo>
                  <a:cubicBezTo>
                    <a:pt x="115" y="200"/>
                    <a:pt x="121" y="221"/>
                    <a:pt x="130" y="233"/>
                  </a:cubicBezTo>
                  <a:cubicBezTo>
                    <a:pt x="152" y="262"/>
                    <a:pt x="113" y="296"/>
                    <a:pt x="112" y="296"/>
                  </a:cubicBezTo>
                  <a:cubicBezTo>
                    <a:pt x="112" y="296"/>
                    <a:pt x="34" y="348"/>
                    <a:pt x="20" y="363"/>
                  </a:cubicBezTo>
                  <a:cubicBezTo>
                    <a:pt x="0" y="385"/>
                    <a:pt x="5" y="457"/>
                    <a:pt x="5" y="457"/>
                  </a:cubicBezTo>
                  <a:cubicBezTo>
                    <a:pt x="321" y="387"/>
                    <a:pt x="321" y="387"/>
                    <a:pt x="321" y="387"/>
                  </a:cubicBezTo>
                  <a:cubicBezTo>
                    <a:pt x="321" y="387"/>
                    <a:pt x="325" y="338"/>
                    <a:pt x="312" y="3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2637" y="1034"/>
              <a:ext cx="855" cy="3103"/>
            </a:xfrm>
            <a:custGeom>
              <a:avLst/>
              <a:gdLst>
                <a:gd name="T0" fmla="*/ 823 w 855"/>
                <a:gd name="T1" fmla="*/ 0 h 3103"/>
                <a:gd name="T2" fmla="*/ 855 w 855"/>
                <a:gd name="T3" fmla="*/ 0 h 3103"/>
                <a:gd name="T4" fmla="*/ 31 w 855"/>
                <a:gd name="T5" fmla="*/ 3095 h 3103"/>
                <a:gd name="T6" fmla="*/ 0 w 855"/>
                <a:gd name="T7" fmla="*/ 3103 h 3103"/>
                <a:gd name="T8" fmla="*/ 823 w 855"/>
                <a:gd name="T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3103">
                  <a:moveTo>
                    <a:pt x="823" y="0"/>
                  </a:moveTo>
                  <a:lnTo>
                    <a:pt x="855" y="0"/>
                  </a:lnTo>
                  <a:lnTo>
                    <a:pt x="31" y="3095"/>
                  </a:lnTo>
                  <a:lnTo>
                    <a:pt x="0" y="3103"/>
                  </a:lnTo>
                  <a:lnTo>
                    <a:pt x="823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3357" y="1290"/>
              <a:ext cx="253" cy="129"/>
            </a:xfrm>
            <a:custGeom>
              <a:avLst/>
              <a:gdLst>
                <a:gd name="T0" fmla="*/ 0 w 253"/>
                <a:gd name="T1" fmla="*/ 129 h 129"/>
                <a:gd name="T2" fmla="*/ 253 w 253"/>
                <a:gd name="T3" fmla="*/ 0 h 129"/>
                <a:gd name="T4" fmla="*/ 249 w 253"/>
                <a:gd name="T5" fmla="*/ 21 h 129"/>
                <a:gd name="T6" fmla="*/ 35 w 253"/>
                <a:gd name="T7" fmla="*/ 127 h 129"/>
                <a:gd name="T8" fmla="*/ 0 w 253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29">
                  <a:moveTo>
                    <a:pt x="0" y="129"/>
                  </a:moveTo>
                  <a:lnTo>
                    <a:pt x="253" y="0"/>
                  </a:lnTo>
                  <a:lnTo>
                    <a:pt x="249" y="21"/>
                  </a:lnTo>
                  <a:lnTo>
                    <a:pt x="35" y="127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3275" y="1602"/>
              <a:ext cx="260" cy="133"/>
            </a:xfrm>
            <a:custGeom>
              <a:avLst/>
              <a:gdLst>
                <a:gd name="T0" fmla="*/ 0 w 260"/>
                <a:gd name="T1" fmla="*/ 131 h 133"/>
                <a:gd name="T2" fmla="*/ 260 w 260"/>
                <a:gd name="T3" fmla="*/ 0 h 133"/>
                <a:gd name="T4" fmla="*/ 254 w 260"/>
                <a:gd name="T5" fmla="*/ 27 h 133"/>
                <a:gd name="T6" fmla="*/ 32 w 260"/>
                <a:gd name="T7" fmla="*/ 133 h 133"/>
                <a:gd name="T8" fmla="*/ 0 w 260"/>
                <a:gd name="T9" fmla="*/ 13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33">
                  <a:moveTo>
                    <a:pt x="0" y="131"/>
                  </a:moveTo>
                  <a:lnTo>
                    <a:pt x="260" y="0"/>
                  </a:lnTo>
                  <a:lnTo>
                    <a:pt x="254" y="27"/>
                  </a:lnTo>
                  <a:lnTo>
                    <a:pt x="32" y="13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3099" y="2322"/>
              <a:ext cx="276" cy="69"/>
            </a:xfrm>
            <a:custGeom>
              <a:avLst/>
              <a:gdLst>
                <a:gd name="T0" fmla="*/ 0 w 276"/>
                <a:gd name="T1" fmla="*/ 67 h 69"/>
                <a:gd name="T2" fmla="*/ 270 w 276"/>
                <a:gd name="T3" fmla="*/ 0 h 69"/>
                <a:gd name="T4" fmla="*/ 276 w 276"/>
                <a:gd name="T5" fmla="*/ 17 h 69"/>
                <a:gd name="T6" fmla="*/ 33 w 276"/>
                <a:gd name="T7" fmla="*/ 69 h 69"/>
                <a:gd name="T8" fmla="*/ 0 w 27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69">
                  <a:moveTo>
                    <a:pt x="0" y="67"/>
                  </a:moveTo>
                  <a:lnTo>
                    <a:pt x="270" y="0"/>
                  </a:lnTo>
                  <a:lnTo>
                    <a:pt x="276" y="17"/>
                  </a:lnTo>
                  <a:lnTo>
                    <a:pt x="33" y="69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3007" y="2697"/>
              <a:ext cx="271" cy="43"/>
            </a:xfrm>
            <a:custGeom>
              <a:avLst/>
              <a:gdLst>
                <a:gd name="T0" fmla="*/ 0 w 271"/>
                <a:gd name="T1" fmla="*/ 41 h 43"/>
                <a:gd name="T2" fmla="*/ 266 w 271"/>
                <a:gd name="T3" fmla="*/ 0 h 43"/>
                <a:gd name="T4" fmla="*/ 271 w 271"/>
                <a:gd name="T5" fmla="*/ 17 h 43"/>
                <a:gd name="T6" fmla="*/ 31 w 271"/>
                <a:gd name="T7" fmla="*/ 43 h 43"/>
                <a:gd name="T8" fmla="*/ 0 w 271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3">
                  <a:moveTo>
                    <a:pt x="0" y="41"/>
                  </a:moveTo>
                  <a:lnTo>
                    <a:pt x="266" y="0"/>
                  </a:lnTo>
                  <a:lnTo>
                    <a:pt x="271" y="17"/>
                  </a:lnTo>
                  <a:lnTo>
                    <a:pt x="31" y="4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2837" y="3379"/>
              <a:ext cx="278" cy="25"/>
            </a:xfrm>
            <a:custGeom>
              <a:avLst/>
              <a:gdLst>
                <a:gd name="T0" fmla="*/ 0 w 278"/>
                <a:gd name="T1" fmla="*/ 0 h 25"/>
                <a:gd name="T2" fmla="*/ 264 w 278"/>
                <a:gd name="T3" fmla="*/ 25 h 25"/>
                <a:gd name="T4" fmla="*/ 278 w 278"/>
                <a:gd name="T5" fmla="*/ 21 h 25"/>
                <a:gd name="T6" fmla="*/ 31 w 278"/>
                <a:gd name="T7" fmla="*/ 0 h 25"/>
                <a:gd name="T8" fmla="*/ 0 w 27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25">
                  <a:moveTo>
                    <a:pt x="0" y="0"/>
                  </a:moveTo>
                  <a:lnTo>
                    <a:pt x="264" y="25"/>
                  </a:lnTo>
                  <a:lnTo>
                    <a:pt x="278" y="21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2739" y="3746"/>
              <a:ext cx="270" cy="54"/>
            </a:xfrm>
            <a:custGeom>
              <a:avLst/>
              <a:gdLst>
                <a:gd name="T0" fmla="*/ 0 w 270"/>
                <a:gd name="T1" fmla="*/ 0 h 54"/>
                <a:gd name="T2" fmla="*/ 266 w 270"/>
                <a:gd name="T3" fmla="*/ 54 h 54"/>
                <a:gd name="T4" fmla="*/ 270 w 270"/>
                <a:gd name="T5" fmla="*/ 45 h 54"/>
                <a:gd name="T6" fmla="*/ 33 w 270"/>
                <a:gd name="T7" fmla="*/ 0 h 54"/>
                <a:gd name="T8" fmla="*/ 0 w 27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54">
                  <a:moveTo>
                    <a:pt x="0" y="0"/>
                  </a:moveTo>
                  <a:lnTo>
                    <a:pt x="266" y="54"/>
                  </a:lnTo>
                  <a:lnTo>
                    <a:pt x="270" y="4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2560" y="845"/>
              <a:ext cx="1233" cy="3423"/>
            </a:xfrm>
            <a:custGeom>
              <a:avLst/>
              <a:gdLst>
                <a:gd name="T0" fmla="*/ 1136 w 1233"/>
                <a:gd name="T1" fmla="*/ 89 h 3423"/>
                <a:gd name="T2" fmla="*/ 1077 w 1233"/>
                <a:gd name="T3" fmla="*/ 337 h 3423"/>
                <a:gd name="T4" fmla="*/ 826 w 1233"/>
                <a:gd name="T5" fmla="*/ 466 h 3423"/>
                <a:gd name="T6" fmla="*/ 900 w 1233"/>
                <a:gd name="T7" fmla="*/ 189 h 3423"/>
                <a:gd name="T8" fmla="*/ 821 w 1233"/>
                <a:gd name="T9" fmla="*/ 266 h 3423"/>
                <a:gd name="T10" fmla="*/ 0 w 1233"/>
                <a:gd name="T11" fmla="*/ 3259 h 3423"/>
                <a:gd name="T12" fmla="*/ 77 w 1233"/>
                <a:gd name="T13" fmla="*/ 3292 h 3423"/>
                <a:gd name="T14" fmla="*/ 158 w 1233"/>
                <a:gd name="T15" fmla="*/ 2990 h 3423"/>
                <a:gd name="T16" fmla="*/ 420 w 1233"/>
                <a:gd name="T17" fmla="*/ 3061 h 3423"/>
                <a:gd name="T18" fmla="*/ 343 w 1233"/>
                <a:gd name="T19" fmla="*/ 3383 h 3423"/>
                <a:gd name="T20" fmla="*/ 455 w 1233"/>
                <a:gd name="T21" fmla="*/ 3423 h 3423"/>
                <a:gd name="T22" fmla="*/ 1233 w 1233"/>
                <a:gd name="T23" fmla="*/ 0 h 3423"/>
                <a:gd name="T24" fmla="*/ 1136 w 1233"/>
                <a:gd name="T25" fmla="*/ 89 h 3423"/>
                <a:gd name="T26" fmla="*/ 1050 w 1233"/>
                <a:gd name="T27" fmla="*/ 445 h 3423"/>
                <a:gd name="T28" fmla="*/ 1002 w 1233"/>
                <a:gd name="T29" fmla="*/ 649 h 3423"/>
                <a:gd name="T30" fmla="*/ 742 w 1233"/>
                <a:gd name="T31" fmla="*/ 782 h 3423"/>
                <a:gd name="T32" fmla="*/ 797 w 1233"/>
                <a:gd name="T33" fmla="*/ 572 h 3423"/>
                <a:gd name="T34" fmla="*/ 1050 w 1233"/>
                <a:gd name="T35" fmla="*/ 445 h 3423"/>
                <a:gd name="T36" fmla="*/ 372 w 1233"/>
                <a:gd name="T37" fmla="*/ 2181 h 3423"/>
                <a:gd name="T38" fmla="*/ 449 w 1233"/>
                <a:gd name="T39" fmla="*/ 1893 h 3423"/>
                <a:gd name="T40" fmla="*/ 709 w 1233"/>
                <a:gd name="T41" fmla="*/ 1860 h 3423"/>
                <a:gd name="T42" fmla="*/ 636 w 1233"/>
                <a:gd name="T43" fmla="*/ 2168 h 3423"/>
                <a:gd name="T44" fmla="*/ 372 w 1233"/>
                <a:gd name="T45" fmla="*/ 2181 h 3423"/>
                <a:gd name="T46" fmla="*/ 611 w 1233"/>
                <a:gd name="T47" fmla="*/ 2272 h 3423"/>
                <a:gd name="T48" fmla="*/ 541 w 1233"/>
                <a:gd name="T49" fmla="*/ 2559 h 3423"/>
                <a:gd name="T50" fmla="*/ 277 w 1233"/>
                <a:gd name="T51" fmla="*/ 2534 h 3423"/>
                <a:gd name="T52" fmla="*/ 349 w 1233"/>
                <a:gd name="T53" fmla="*/ 2270 h 3423"/>
                <a:gd name="T54" fmla="*/ 611 w 1233"/>
                <a:gd name="T55" fmla="*/ 2272 h 3423"/>
                <a:gd name="T56" fmla="*/ 474 w 1233"/>
                <a:gd name="T57" fmla="*/ 1798 h 3423"/>
                <a:gd name="T58" fmla="*/ 541 w 1233"/>
                <a:gd name="T59" fmla="*/ 1544 h 3423"/>
                <a:gd name="T60" fmla="*/ 799 w 1233"/>
                <a:gd name="T61" fmla="*/ 1483 h 3423"/>
                <a:gd name="T62" fmla="*/ 734 w 1233"/>
                <a:gd name="T63" fmla="*/ 1754 h 3423"/>
                <a:gd name="T64" fmla="*/ 474 w 1233"/>
                <a:gd name="T65" fmla="*/ 1798 h 3423"/>
                <a:gd name="T66" fmla="*/ 566 w 1233"/>
                <a:gd name="T67" fmla="*/ 1446 h 3423"/>
                <a:gd name="T68" fmla="*/ 624 w 1233"/>
                <a:gd name="T69" fmla="*/ 1228 h 3423"/>
                <a:gd name="T70" fmla="*/ 884 w 1233"/>
                <a:gd name="T71" fmla="*/ 1136 h 3423"/>
                <a:gd name="T72" fmla="*/ 824 w 1233"/>
                <a:gd name="T73" fmla="*/ 1377 h 3423"/>
                <a:gd name="T74" fmla="*/ 566 w 1233"/>
                <a:gd name="T75" fmla="*/ 1446 h 3423"/>
                <a:gd name="T76" fmla="*/ 653 w 1233"/>
                <a:gd name="T77" fmla="*/ 1121 h 3423"/>
                <a:gd name="T78" fmla="*/ 715 w 1233"/>
                <a:gd name="T79" fmla="*/ 888 h 3423"/>
                <a:gd name="T80" fmla="*/ 975 w 1233"/>
                <a:gd name="T81" fmla="*/ 757 h 3423"/>
                <a:gd name="T82" fmla="*/ 911 w 1233"/>
                <a:gd name="T83" fmla="*/ 1019 h 3423"/>
                <a:gd name="T84" fmla="*/ 653 w 1233"/>
                <a:gd name="T85" fmla="*/ 1121 h 3423"/>
                <a:gd name="T86" fmla="*/ 445 w 1233"/>
                <a:gd name="T87" fmla="*/ 2955 h 3423"/>
                <a:gd name="T88" fmla="*/ 181 w 1233"/>
                <a:gd name="T89" fmla="*/ 2901 h 3423"/>
                <a:gd name="T90" fmla="*/ 252 w 1233"/>
                <a:gd name="T91" fmla="*/ 2634 h 3423"/>
                <a:gd name="T92" fmla="*/ 514 w 1233"/>
                <a:gd name="T93" fmla="*/ 2665 h 3423"/>
                <a:gd name="T94" fmla="*/ 445 w 1233"/>
                <a:gd name="T95" fmla="*/ 2955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3" h="3423">
                  <a:moveTo>
                    <a:pt x="1136" y="89"/>
                  </a:moveTo>
                  <a:lnTo>
                    <a:pt x="1077" y="337"/>
                  </a:lnTo>
                  <a:lnTo>
                    <a:pt x="826" y="466"/>
                  </a:lnTo>
                  <a:lnTo>
                    <a:pt x="900" y="189"/>
                  </a:lnTo>
                  <a:lnTo>
                    <a:pt x="821" y="266"/>
                  </a:lnTo>
                  <a:lnTo>
                    <a:pt x="0" y="3259"/>
                  </a:lnTo>
                  <a:lnTo>
                    <a:pt x="77" y="3292"/>
                  </a:lnTo>
                  <a:lnTo>
                    <a:pt x="158" y="2990"/>
                  </a:lnTo>
                  <a:lnTo>
                    <a:pt x="420" y="3061"/>
                  </a:lnTo>
                  <a:lnTo>
                    <a:pt x="343" y="3383"/>
                  </a:lnTo>
                  <a:lnTo>
                    <a:pt x="455" y="3423"/>
                  </a:lnTo>
                  <a:lnTo>
                    <a:pt x="1233" y="0"/>
                  </a:lnTo>
                  <a:lnTo>
                    <a:pt x="1136" y="89"/>
                  </a:lnTo>
                  <a:close/>
                  <a:moveTo>
                    <a:pt x="1050" y="445"/>
                  </a:moveTo>
                  <a:lnTo>
                    <a:pt x="1002" y="649"/>
                  </a:lnTo>
                  <a:lnTo>
                    <a:pt x="742" y="782"/>
                  </a:lnTo>
                  <a:lnTo>
                    <a:pt x="797" y="572"/>
                  </a:lnTo>
                  <a:lnTo>
                    <a:pt x="1050" y="445"/>
                  </a:lnTo>
                  <a:close/>
                  <a:moveTo>
                    <a:pt x="372" y="2181"/>
                  </a:moveTo>
                  <a:lnTo>
                    <a:pt x="449" y="1893"/>
                  </a:lnTo>
                  <a:lnTo>
                    <a:pt x="709" y="1860"/>
                  </a:lnTo>
                  <a:lnTo>
                    <a:pt x="636" y="2168"/>
                  </a:lnTo>
                  <a:lnTo>
                    <a:pt x="372" y="2181"/>
                  </a:lnTo>
                  <a:close/>
                  <a:moveTo>
                    <a:pt x="611" y="2272"/>
                  </a:moveTo>
                  <a:lnTo>
                    <a:pt x="541" y="2559"/>
                  </a:lnTo>
                  <a:lnTo>
                    <a:pt x="277" y="2534"/>
                  </a:lnTo>
                  <a:lnTo>
                    <a:pt x="349" y="2270"/>
                  </a:lnTo>
                  <a:lnTo>
                    <a:pt x="611" y="2272"/>
                  </a:lnTo>
                  <a:close/>
                  <a:moveTo>
                    <a:pt x="474" y="1798"/>
                  </a:moveTo>
                  <a:lnTo>
                    <a:pt x="541" y="1544"/>
                  </a:lnTo>
                  <a:lnTo>
                    <a:pt x="799" y="1483"/>
                  </a:lnTo>
                  <a:lnTo>
                    <a:pt x="734" y="1754"/>
                  </a:lnTo>
                  <a:lnTo>
                    <a:pt x="474" y="1798"/>
                  </a:lnTo>
                  <a:close/>
                  <a:moveTo>
                    <a:pt x="566" y="1446"/>
                  </a:moveTo>
                  <a:lnTo>
                    <a:pt x="624" y="1228"/>
                  </a:lnTo>
                  <a:lnTo>
                    <a:pt x="884" y="1136"/>
                  </a:lnTo>
                  <a:lnTo>
                    <a:pt x="824" y="1377"/>
                  </a:lnTo>
                  <a:lnTo>
                    <a:pt x="566" y="1446"/>
                  </a:lnTo>
                  <a:close/>
                  <a:moveTo>
                    <a:pt x="653" y="1121"/>
                  </a:moveTo>
                  <a:lnTo>
                    <a:pt x="715" y="888"/>
                  </a:lnTo>
                  <a:lnTo>
                    <a:pt x="975" y="757"/>
                  </a:lnTo>
                  <a:lnTo>
                    <a:pt x="911" y="1019"/>
                  </a:lnTo>
                  <a:lnTo>
                    <a:pt x="653" y="1121"/>
                  </a:lnTo>
                  <a:close/>
                  <a:moveTo>
                    <a:pt x="445" y="2955"/>
                  </a:moveTo>
                  <a:lnTo>
                    <a:pt x="181" y="2901"/>
                  </a:lnTo>
                  <a:lnTo>
                    <a:pt x="252" y="2634"/>
                  </a:lnTo>
                  <a:lnTo>
                    <a:pt x="514" y="2665"/>
                  </a:lnTo>
                  <a:lnTo>
                    <a:pt x="445" y="2955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3015" y="845"/>
              <a:ext cx="809" cy="3423"/>
            </a:xfrm>
            <a:custGeom>
              <a:avLst/>
              <a:gdLst>
                <a:gd name="T0" fmla="*/ 776 w 809"/>
                <a:gd name="T1" fmla="*/ 0 h 3423"/>
                <a:gd name="T2" fmla="*/ 809 w 809"/>
                <a:gd name="T3" fmla="*/ 0 h 3423"/>
                <a:gd name="T4" fmla="*/ 57 w 809"/>
                <a:gd name="T5" fmla="*/ 3410 h 3423"/>
                <a:gd name="T6" fmla="*/ 0 w 809"/>
                <a:gd name="T7" fmla="*/ 3423 h 3423"/>
                <a:gd name="T8" fmla="*/ 776 w 809"/>
                <a:gd name="T9" fmla="*/ 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3423">
                  <a:moveTo>
                    <a:pt x="776" y="0"/>
                  </a:moveTo>
                  <a:lnTo>
                    <a:pt x="809" y="0"/>
                  </a:lnTo>
                  <a:lnTo>
                    <a:pt x="57" y="3410"/>
                  </a:lnTo>
                  <a:lnTo>
                    <a:pt x="0" y="3423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953" y="1835785"/>
            <a:ext cx="9304020" cy="249428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43523" y="2402840"/>
            <a:ext cx="8460740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大学生职业规划与就业指导</a:t>
            </a:r>
            <a:endParaRPr lang="zh-CN" altLang="en-US" sz="5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Freeform 10"/>
          <p:cNvSpPr>
            <a:spLocks noEditPoints="1"/>
          </p:cNvSpPr>
          <p:nvPr/>
        </p:nvSpPr>
        <p:spPr bwMode="auto">
          <a:xfrm>
            <a:off x="623551" y="4572382"/>
            <a:ext cx="264564" cy="255248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 43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" y="-6985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38"/>
          <p:cNvSpPr/>
          <p:nvPr/>
        </p:nvSpPr>
        <p:spPr>
          <a:xfrm flipH="1">
            <a:off x="6456199" y="1836078"/>
            <a:ext cx="7560840" cy="249455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>
            <a:spLocks noChangeArrowheads="1"/>
          </p:cNvSpPr>
          <p:nvPr/>
        </p:nvSpPr>
        <p:spPr bwMode="auto">
          <a:xfrm flipH="1">
            <a:off x="7680335" y="2772217"/>
            <a:ext cx="3313113" cy="613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目录 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/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CONTENTS</a:t>
            </a: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2384743" y="589915"/>
            <a:ext cx="321818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认识职业生涯规划</a:t>
            </a:r>
          </a:p>
        </p:txBody>
      </p:sp>
      <p:sp>
        <p:nvSpPr>
          <p:cNvPr id="9" name="TextBox 8">
            <a:hlinkClick r:id="" action="ppaction://noaction"/>
          </p:cNvPr>
          <p:cNvSpPr txBox="1"/>
          <p:nvPr/>
        </p:nvSpPr>
        <p:spPr>
          <a:xfrm>
            <a:off x="2369185" y="1325905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认识自我</a:t>
            </a:r>
          </a:p>
        </p:txBody>
      </p:sp>
      <p:sp>
        <p:nvSpPr>
          <p:cNvPr id="12" name="TextBox 11">
            <a:hlinkClick r:id="" action="ppaction://noaction"/>
          </p:cNvPr>
          <p:cNvSpPr txBox="1"/>
          <p:nvPr/>
        </p:nvSpPr>
        <p:spPr>
          <a:xfrm>
            <a:off x="2392169" y="2039203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职业生涯抉择</a:t>
            </a:r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2368798" y="2761570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职业生涯实施</a:t>
            </a:r>
          </a:p>
        </p:txBody>
      </p:sp>
      <p:sp>
        <p:nvSpPr>
          <p:cNvPr id="16" name="矩形 15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5093" y="1395730"/>
            <a:ext cx="2015490" cy="497840"/>
            <a:chOff x="2682" y="4251"/>
            <a:chExt cx="1814" cy="784"/>
          </a:xfrm>
        </p:grpSpPr>
        <p:sp>
          <p:nvSpPr>
            <p:cNvPr id="44" name="矩形 3"/>
            <p:cNvSpPr/>
            <p:nvPr/>
          </p:nvSpPr>
          <p:spPr>
            <a:xfrm flipH="1">
              <a:off x="2908" y="4251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59"/>
            <p:cNvSpPr>
              <a:spLocks noChangeArrowheads="1"/>
            </p:cNvSpPr>
            <p:nvPr/>
          </p:nvSpPr>
          <p:spPr bwMode="auto">
            <a:xfrm flipH="1">
              <a:off x="2682" y="4251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第二章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1753" y="2787015"/>
            <a:ext cx="2015490" cy="497840"/>
            <a:chOff x="2682" y="4025"/>
            <a:chExt cx="1814" cy="784"/>
          </a:xfrm>
        </p:grpSpPr>
        <p:sp>
          <p:nvSpPr>
            <p:cNvPr id="47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第四章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18428" y="3457575"/>
            <a:ext cx="2015490" cy="497840"/>
            <a:chOff x="2682" y="4025"/>
            <a:chExt cx="1814" cy="784"/>
          </a:xfrm>
        </p:grpSpPr>
        <p:sp>
          <p:nvSpPr>
            <p:cNvPr id="53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第五章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7943" y="4192905"/>
            <a:ext cx="2015490" cy="497840"/>
            <a:chOff x="2682" y="4025"/>
            <a:chExt cx="1814" cy="784"/>
          </a:xfrm>
        </p:grpSpPr>
        <p:sp>
          <p:nvSpPr>
            <p:cNvPr id="56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第六章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5403" y="4895850"/>
            <a:ext cx="2015490" cy="497840"/>
            <a:chOff x="2682" y="4025"/>
            <a:chExt cx="1814" cy="784"/>
          </a:xfrm>
        </p:grpSpPr>
        <p:sp>
          <p:nvSpPr>
            <p:cNvPr id="59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第七章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7313" y="5571490"/>
            <a:ext cx="2015490" cy="497840"/>
            <a:chOff x="2682" y="4025"/>
            <a:chExt cx="1814" cy="784"/>
          </a:xfrm>
        </p:grpSpPr>
        <p:sp>
          <p:nvSpPr>
            <p:cNvPr id="62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第八章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8583" y="2104390"/>
            <a:ext cx="2015490" cy="497840"/>
            <a:chOff x="2682" y="4025"/>
            <a:chExt cx="1814" cy="784"/>
          </a:xfrm>
        </p:grpSpPr>
        <p:sp>
          <p:nvSpPr>
            <p:cNvPr id="65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第三章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0968" y="655320"/>
            <a:ext cx="2015490" cy="497840"/>
            <a:chOff x="2682" y="4025"/>
            <a:chExt cx="1814" cy="784"/>
          </a:xfrm>
        </p:grpSpPr>
        <p:sp>
          <p:nvSpPr>
            <p:cNvPr id="68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第一章</a:t>
              </a:r>
            </a:p>
          </p:txBody>
        </p:sp>
      </p:grpSp>
      <p:sp>
        <p:nvSpPr>
          <p:cNvPr id="70" name="TextBox 14">
            <a:hlinkClick r:id="" action="ppaction://noaction"/>
          </p:cNvPr>
          <p:cNvSpPr txBox="1"/>
          <p:nvPr/>
        </p:nvSpPr>
        <p:spPr>
          <a:xfrm>
            <a:off x="2400548" y="3457530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简历</a:t>
            </a:r>
          </a:p>
        </p:txBody>
      </p:sp>
      <p:sp>
        <p:nvSpPr>
          <p:cNvPr id="71" name="TextBox 14">
            <a:hlinkClick r:id="" action="ppaction://noaction"/>
          </p:cNvPr>
          <p:cNvSpPr txBox="1"/>
          <p:nvPr/>
        </p:nvSpPr>
        <p:spPr>
          <a:xfrm>
            <a:off x="2369433" y="4192860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面试技巧</a:t>
            </a:r>
          </a:p>
        </p:txBody>
      </p:sp>
      <p:sp>
        <p:nvSpPr>
          <p:cNvPr id="72" name="TextBox 14">
            <a:hlinkClick r:id="" action="ppaction://noaction"/>
          </p:cNvPr>
          <p:cNvSpPr txBox="1"/>
          <p:nvPr/>
        </p:nvSpPr>
        <p:spPr>
          <a:xfrm>
            <a:off x="2391023" y="4905965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职场生存</a:t>
            </a:r>
          </a:p>
        </p:txBody>
      </p:sp>
      <p:sp>
        <p:nvSpPr>
          <p:cNvPr id="73" name="TextBox 14">
            <a:hlinkClick r:id="" action="ppaction://noaction"/>
          </p:cNvPr>
          <p:cNvSpPr txBox="1"/>
          <p:nvPr/>
        </p:nvSpPr>
        <p:spPr>
          <a:xfrm>
            <a:off x="2385308" y="5565730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创业教育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" y="-17145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32</a:t>
            </a:r>
          </a:p>
        </p:txBody>
      </p:sp>
      <p:sp>
        <p:nvSpPr>
          <p:cNvPr id="9" name="矩形 38"/>
          <p:cNvSpPr/>
          <p:nvPr/>
        </p:nvSpPr>
        <p:spPr>
          <a:xfrm>
            <a:off x="-1608455" y="1835785"/>
            <a:ext cx="6562725" cy="249428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7"/>
          <p:cNvSpPr>
            <a:spLocks noChangeArrowheads="1"/>
          </p:cNvSpPr>
          <p:nvPr/>
        </p:nvSpPr>
        <p:spPr bwMode="auto">
          <a:xfrm>
            <a:off x="653639" y="2864549"/>
            <a:ext cx="488983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第四章 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/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C   h   a   p   t   e   r</a:t>
            </a:r>
            <a:endParaRPr lang="en-US" altLang="zh-CN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方正兰亭黑_GBK" panose="02000000000000000000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21231" y="883335"/>
            <a:ext cx="5027749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5400" b="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职业生涯的实施</a:t>
            </a:r>
          </a:p>
        </p:txBody>
      </p:sp>
      <p:sp>
        <p:nvSpPr>
          <p:cNvPr id="14" name="文本框 13">
            <a:hlinkClick r:id="rId4" action="ppaction://hlinksldjump"/>
          </p:cNvPr>
          <p:cNvSpPr txBox="1"/>
          <p:nvPr/>
        </p:nvSpPr>
        <p:spPr>
          <a:xfrm>
            <a:off x="5290185" y="3400425"/>
            <a:ext cx="664654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4.2职业生涯规划书的撰写</a:t>
            </a:r>
          </a:p>
        </p:txBody>
      </p:sp>
      <p:sp>
        <p:nvSpPr>
          <p:cNvPr id="16" name="文本框 15">
            <a:hlinkClick r:id="rId5" action="ppaction://hlinksldjump"/>
          </p:cNvPr>
          <p:cNvSpPr txBox="1"/>
          <p:nvPr/>
        </p:nvSpPr>
        <p:spPr>
          <a:xfrm>
            <a:off x="5275580" y="2571115"/>
            <a:ext cx="5720080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4.1职业生涯规划的实施与修正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7441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33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7607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职业生涯的实施</a:t>
            </a:r>
            <a:endParaRPr lang="zh-CN" altLang="en-US" sz="2000" b="0" dirty="0" smtClean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lvl="1"/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1638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一、职业生涯规划的实施与修正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36625" y="1038225"/>
            <a:ext cx="10599420" cy="5394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ym typeface="+mn-ea"/>
              </a:rPr>
              <a:t>（一）职业生涯规划的实施方案</a:t>
            </a:r>
          </a:p>
          <a:p>
            <a:endParaRPr lang="zh-CN" altLang="en-US" sz="2400" b="1">
              <a:sym typeface="+mn-ea"/>
            </a:endParaRPr>
          </a:p>
          <a:p>
            <a:r>
              <a:rPr lang="zh-CN" altLang="en-US" sz="2000" b="1">
                <a:latin typeface="+mn-ea"/>
                <a:sym typeface="+mn-ea"/>
              </a:rPr>
              <a:t>（1）职业生涯规划的前提</a:t>
            </a: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1）正确的职业理想和职业目标。   2）正确进行自我分析和职业分析。   3）合理的知识结构。   4）培养职业需要的实践能力。   5）参加有益的职业训练。</a:t>
            </a:r>
          </a:p>
          <a:p>
            <a:r>
              <a:rPr lang="zh-CN" altLang="en-US" sz="2000" b="1">
                <a:latin typeface="+mn-ea"/>
                <a:sym typeface="+mn-ea"/>
              </a:rPr>
              <a:t>（2）职业生涯规划的原则</a:t>
            </a: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1）清晰性原则   2）长期性原则   3）挑战性原则   4）可行性原则   5）阶段性原则   6）可持续原则   7）可评估原则</a:t>
            </a:r>
          </a:p>
          <a:p>
            <a:r>
              <a:rPr lang="zh-CN" altLang="en-US" sz="2000" b="1">
                <a:latin typeface="+mn-ea"/>
                <a:sym typeface="+mn-ea"/>
              </a:rPr>
              <a:t>（3）职业生涯规划的类型</a:t>
            </a:r>
          </a:p>
          <a:p>
            <a:r>
              <a:rPr lang="zh-CN" altLang="en-US" sz="2000">
                <a:latin typeface="+mn-ea"/>
                <a:sym typeface="+mn-ea"/>
              </a:rPr>
              <a:t>　　  1）五年计划   2)三年计划   3)明年计划 </a:t>
            </a:r>
          </a:p>
          <a:p>
            <a:r>
              <a:rPr lang="zh-CN" altLang="en-US" sz="2000" b="1">
                <a:sym typeface="+mn-ea"/>
              </a:rPr>
              <a:t>（</a:t>
            </a:r>
            <a:r>
              <a:rPr lang="zh-CN" altLang="en-US" sz="2000" b="1">
                <a:latin typeface="+mn-ea"/>
                <a:sym typeface="+mn-ea"/>
              </a:rPr>
              <a:t>4</a:t>
            </a:r>
            <a:r>
              <a:rPr lang="zh-CN" altLang="en-US" sz="2000" b="1">
                <a:sym typeface="+mn-ea"/>
              </a:rPr>
              <a:t>）大学生生涯规划实施方案的主要内容</a:t>
            </a: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1) 学业规划  （a）学业规划的选定（b）强化自己的学业规划，做出良好的心理暗示(c)</a:t>
            </a:r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学业规划的分解(d)对学业规划的评估(e)进一步提升自己的兴趣爱好——激励和惩罚</a:t>
            </a: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2)生活成长规划（a）养成良好的生活习惯(b) 培养积极主动的态度（c）发现自己的兴趣与激情（d）掌控时间(e) 学会与人相处</a:t>
            </a: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3)   社会实践规划</a:t>
            </a:r>
          </a:p>
          <a:p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7441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34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职业生涯的实施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1638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一、职业生涯规划的实施与修正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36625" y="1038225"/>
            <a:ext cx="10599420" cy="5398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ym typeface="+mn-ea"/>
              </a:rPr>
              <a:t>2.职业生涯规划的修正</a:t>
            </a:r>
          </a:p>
          <a:p>
            <a:endParaRPr lang="zh-CN" altLang="en-US" sz="2400" b="1">
              <a:sym typeface="+mn-ea"/>
            </a:endParaRPr>
          </a:p>
          <a:p>
            <a:r>
              <a:rPr lang="zh-CN" altLang="en-US" sz="2000" b="1">
                <a:latin typeface="+mn-ea"/>
                <a:sym typeface="+mn-ea"/>
              </a:rPr>
              <a:t>(1)业生涯规划的评估</a:t>
            </a: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评估可以参照各类短期、中期预定目标和实际结果比照而行。</a:t>
            </a: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1）正确的职业理想和职业目标。   2）正确进行自我分析和职业分析。   3）合理</a:t>
            </a:r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的知识结构。   4）培养职业需要的实践能力。   5）参加有益的职业训练。</a:t>
            </a:r>
          </a:p>
          <a:p>
            <a:r>
              <a:rPr lang="zh-CN" altLang="en-US" sz="2000" b="1">
                <a:latin typeface="+mn-ea"/>
                <a:sym typeface="+mn-ea"/>
              </a:rPr>
              <a:t>(2)职业生涯规划的评估的内容</a:t>
            </a: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1）目标评估（是否需要重新选择职业？）</a:t>
            </a: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2）职业生涯路线评估（是否需要调整发展方向？）</a:t>
            </a: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3）实施策略评估（是否需要改变行动策略？）</a:t>
            </a: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4）其他因素评估（身体、家庭、经济状况以及机遇、意外情况的及时评估）</a:t>
            </a:r>
          </a:p>
          <a:p>
            <a:r>
              <a:rPr lang="zh-CN" altLang="en-US" sz="2000" b="1">
                <a:latin typeface="+mn-ea"/>
                <a:sym typeface="+mn-ea"/>
              </a:rPr>
              <a:t>(3)职业生涯规划的评估的方法</a:t>
            </a: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1）反思法   2）调查法   3）对比法   4）求教法</a:t>
            </a:r>
          </a:p>
          <a:p>
            <a:r>
              <a:rPr lang="zh-CN" altLang="en-US" sz="2000" b="1">
                <a:latin typeface="+mn-ea"/>
                <a:sym typeface="+mn-ea"/>
              </a:rPr>
              <a:t>(4)职业生涯规划反馈</a:t>
            </a:r>
          </a:p>
          <a:p>
            <a:r>
              <a:rPr lang="zh-CN" altLang="en-US" sz="2000" b="1">
                <a:latin typeface="+mn-ea"/>
                <a:sym typeface="+mn-ea"/>
              </a:rPr>
              <a:t>(5) 职业生涯规划反馈的类型</a:t>
            </a: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1）正式反馈。   2）非正式反馈。   3）绩效考评。</a:t>
            </a:r>
          </a:p>
          <a:p>
            <a:r>
              <a:rPr lang="zh-CN" altLang="en-US" sz="2000" b="1">
                <a:latin typeface="+mn-ea"/>
                <a:sym typeface="+mn-ea"/>
              </a:rPr>
              <a:t>(6)职业生涯规划的修正目的</a:t>
            </a:r>
            <a:r>
              <a:rPr lang="zh-CN" altLang="en-US" sz="2000">
                <a:latin typeface="+mn-ea"/>
                <a:ea typeface="微软雅黑" panose="020B0503020204020204" charset="-122"/>
                <a:sym typeface="+mn-ea"/>
              </a:rPr>
              <a:t>　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7441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35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7607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职业生涯的实施</a:t>
            </a:r>
            <a:endParaRPr lang="zh-CN" altLang="en-US" sz="2000" b="0" dirty="0" smtClean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lvl="1"/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1638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一、职业生涯规划的实施与修正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95350" y="1250950"/>
            <a:ext cx="10599420" cy="533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n-ea"/>
                <a:sym typeface="+mn-ea"/>
              </a:rPr>
              <a:t>(二)职业生涯规划存在的问题及对策</a:t>
            </a:r>
          </a:p>
          <a:p>
            <a:r>
              <a:rPr lang="zh-CN" altLang="en-US" sz="2000" b="1">
                <a:latin typeface="+mn-ea"/>
                <a:sym typeface="+mn-ea"/>
              </a:rPr>
              <a:t>（1）从学生方面来看职业生涯规划存在问题</a:t>
            </a:r>
          </a:p>
          <a:p>
            <a:r>
              <a:rPr lang="zh-CN" altLang="en-US" sz="2000">
                <a:latin typeface="+mn-ea"/>
                <a:sym typeface="+mn-ea"/>
              </a:rPr>
              <a:t>　　1）规划意识淡薄 </a:t>
            </a:r>
          </a:p>
          <a:p>
            <a:r>
              <a:rPr lang="zh-CN" altLang="en-US" sz="2000">
                <a:latin typeface="+mn-ea"/>
                <a:sym typeface="+mn-ea"/>
              </a:rPr>
              <a:t>    2）自我认识不足 </a:t>
            </a:r>
          </a:p>
          <a:p>
            <a:r>
              <a:rPr lang="zh-CN" altLang="en-US" sz="2000">
                <a:latin typeface="+mn-ea"/>
                <a:sym typeface="+mn-ea"/>
              </a:rPr>
              <a:t>    3）职业准备不到位</a:t>
            </a:r>
          </a:p>
          <a:p>
            <a:r>
              <a:rPr lang="zh-CN" altLang="en-US" sz="2000">
                <a:latin typeface="+mn-ea"/>
                <a:sym typeface="+mn-ea"/>
              </a:rPr>
              <a:t>    4）职业目标模糊</a:t>
            </a:r>
          </a:p>
          <a:p>
            <a:r>
              <a:rPr lang="zh-CN" altLang="en-US" sz="2000">
                <a:latin typeface="+mn-ea"/>
                <a:sym typeface="+mn-ea"/>
              </a:rPr>
              <a:t>　  </a:t>
            </a:r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大学生在职业目标定位过程中存在的问题有：（a）职业目标定位分析不明。（b）他主决定型目标占主导地位。（c）专业与职业关联度小。（d）同时追求多个目标。（e）职业目标订立过于理想化。</a:t>
            </a:r>
          </a:p>
          <a:p>
            <a:r>
              <a:rPr lang="zh-CN" altLang="en-US" sz="2000">
                <a:latin typeface="+mn-ea"/>
                <a:sym typeface="+mn-ea"/>
              </a:rPr>
              <a:t>5）职业路径设计想当然</a:t>
            </a:r>
          </a:p>
          <a:p>
            <a:r>
              <a:rPr lang="zh-CN" altLang="en-US" sz="2000">
                <a:latin typeface="+mn-ea"/>
                <a:sym typeface="+mn-ea"/>
              </a:rPr>
              <a:t>6）社会实践的方向不够清晰</a:t>
            </a:r>
          </a:p>
          <a:p>
            <a:r>
              <a:rPr lang="zh-CN" altLang="en-US" sz="2000">
                <a:latin typeface="+mn-ea"/>
                <a:sym typeface="+mn-ea"/>
              </a:rPr>
              <a:t>7）过于追求所谓的“最佳规划设计”</a:t>
            </a:r>
          </a:p>
          <a:p>
            <a:r>
              <a:rPr lang="zh-CN" altLang="en-US" sz="2000" b="1">
                <a:latin typeface="+mn-ea"/>
                <a:sym typeface="+mn-ea"/>
              </a:rPr>
              <a:t>（2）从高校来看职业生涯规划存在的问题</a:t>
            </a:r>
          </a:p>
          <a:p>
            <a:r>
              <a:rPr lang="zh-CN" altLang="en-US" sz="2000">
                <a:latin typeface="+mn-ea"/>
                <a:sym typeface="+mn-ea"/>
              </a:rPr>
              <a:t>         1）职业指导缺乏力度        </a:t>
            </a:r>
            <a:r>
              <a:rPr lang="en-US" altLang="zh-CN" sz="2000">
                <a:latin typeface="+mn-ea"/>
                <a:sym typeface="+mn-ea"/>
              </a:rPr>
              <a:t> </a:t>
            </a:r>
            <a:r>
              <a:rPr lang="zh-CN" altLang="en-US" sz="2000">
                <a:latin typeface="+mn-ea"/>
                <a:sym typeface="+mn-ea"/>
              </a:rPr>
              <a:t> 2）专业队伍严重欠缺</a:t>
            </a:r>
          </a:p>
          <a:p>
            <a:r>
              <a:rPr lang="zh-CN" altLang="en-US" sz="2000" b="1">
                <a:latin typeface="+mn-ea"/>
                <a:sym typeface="+mn-ea"/>
              </a:rPr>
              <a:t>（3）职业规划指导不足</a:t>
            </a:r>
          </a:p>
          <a:p>
            <a:r>
              <a:rPr lang="zh-CN" altLang="en-US" sz="2000" b="1">
                <a:latin typeface="+mn-ea"/>
                <a:sym typeface="+mn-ea"/>
              </a:rPr>
              <a:t>（4）指导方法单一</a:t>
            </a:r>
          </a:p>
          <a:p>
            <a:r>
              <a:rPr lang="zh-CN" altLang="en-US" sz="2000">
                <a:sym typeface="+mn-ea"/>
              </a:rPr>
              <a:t>　　</a:t>
            </a: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7441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36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职业生涯的实施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1638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一、职业生涯规划的实施与修正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36625" y="1266190"/>
            <a:ext cx="6165215" cy="512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ym typeface="+mn-ea"/>
              </a:rPr>
              <a:t>（三）职业生涯规划存在的对策</a:t>
            </a:r>
          </a:p>
          <a:p>
            <a:endParaRPr lang="zh-CN" altLang="en-US" sz="2400" b="1">
              <a:sym typeface="+mn-ea"/>
            </a:endParaRPr>
          </a:p>
          <a:p>
            <a:r>
              <a:rPr lang="zh-CN" altLang="en-US" sz="2400" b="1">
                <a:sym typeface="+mn-ea"/>
              </a:rPr>
              <a:t>　　</a:t>
            </a:r>
            <a:r>
              <a:rPr lang="zh-CN" altLang="en-US" sz="2000" b="1">
                <a:sym typeface="+mn-ea"/>
              </a:rPr>
              <a:t>1</a:t>
            </a:r>
            <a:r>
              <a:rPr lang="zh-CN" altLang="en-US" b="1">
                <a:sym typeface="+mn-ea"/>
              </a:rPr>
              <a:t>.从学生方面改进职业生涯规划</a:t>
            </a:r>
          </a:p>
          <a:p>
            <a:r>
              <a:rPr lang="zh-CN" altLang="en-US">
                <a:sym typeface="+mn-ea"/>
              </a:rPr>
              <a:t>　　（1）自觉加强职业生涯规划意识</a:t>
            </a:r>
          </a:p>
          <a:p>
            <a:r>
              <a:rPr lang="zh-CN" altLang="en-US">
                <a:sym typeface="+mn-ea"/>
              </a:rPr>
              <a:t>         （2）提高自我认知能力</a:t>
            </a:r>
          </a:p>
          <a:p>
            <a:r>
              <a:rPr lang="zh-CN" altLang="en-US">
                <a:sym typeface="+mn-ea"/>
              </a:rPr>
              <a:t>　　（3）确定职业目标</a:t>
            </a:r>
          </a:p>
          <a:p>
            <a:r>
              <a:rPr lang="zh-CN" altLang="en-US">
                <a:sym typeface="+mn-ea"/>
              </a:rPr>
              <a:t>         （4）积极参加社会实践 　　</a:t>
            </a:r>
          </a:p>
          <a:p>
            <a:endParaRPr lang="zh-CN" altLang="en-US">
              <a:sym typeface="+mn-ea"/>
            </a:endParaRPr>
          </a:p>
          <a:p>
            <a:r>
              <a:rPr lang="zh-CN" altLang="en-US" b="1">
                <a:sym typeface="+mn-ea"/>
              </a:rPr>
              <a:t>          </a:t>
            </a:r>
            <a:r>
              <a:rPr lang="zh-CN" altLang="en-US" sz="2000" b="1">
                <a:sym typeface="+mn-ea"/>
              </a:rPr>
              <a:t>2.</a:t>
            </a:r>
            <a:r>
              <a:rPr lang="zh-CN" altLang="en-US" b="1">
                <a:sym typeface="+mn-ea"/>
              </a:rPr>
              <a:t>从学校方面改进职业生涯规划教育</a:t>
            </a:r>
          </a:p>
          <a:p>
            <a:r>
              <a:rPr lang="zh-CN" altLang="en-US">
                <a:sym typeface="+mn-ea"/>
              </a:rPr>
              <a:t>　 （1）加强职业生涯课程建设，加强职业生涯规划指导</a:t>
            </a:r>
          </a:p>
          <a:p>
            <a:r>
              <a:rPr lang="zh-CN" altLang="en-US">
                <a:sym typeface="+mn-ea"/>
              </a:rPr>
              <a:t>      （2）加大经费投入，建设专业化师资队伍</a:t>
            </a:r>
          </a:p>
          <a:p>
            <a:r>
              <a:rPr lang="zh-CN" altLang="en-US" sz="2000">
                <a:sym typeface="+mn-ea"/>
              </a:rPr>
              <a:t>　（3）鼓励多源参与，建立行业规范</a:t>
            </a:r>
          </a:p>
          <a:p>
            <a:r>
              <a:rPr lang="zh-CN" altLang="en-US" sz="2400" b="1">
                <a:sym typeface="+mn-ea"/>
              </a:rPr>
              <a:t>　　</a:t>
            </a:r>
          </a:p>
          <a:p>
            <a:endParaRPr lang="zh-CN" altLang="en-US" sz="240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endParaRPr lang="zh-CN" altLang="en-US" sz="2400" b="1">
              <a:sym typeface="+mn-ea"/>
            </a:endParaRPr>
          </a:p>
          <a:p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479030" y="1140460"/>
            <a:ext cx="3806190" cy="5246370"/>
            <a:chOff x="12978" y="1547"/>
            <a:chExt cx="5994" cy="826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978" y="1547"/>
              <a:ext cx="5994" cy="8262"/>
            </a:xfrm>
            <a:prstGeom prst="rect">
              <a:avLst/>
            </a:prstGeom>
          </p:spPr>
        </p:pic>
        <p:sp>
          <p:nvSpPr>
            <p:cNvPr id="15" name="Freeform 9"/>
            <p:cNvSpPr>
              <a:spLocks noEditPoints="1"/>
            </p:cNvSpPr>
            <p:nvPr/>
          </p:nvSpPr>
          <p:spPr bwMode="auto">
            <a:xfrm rot="19469485">
              <a:off x="14749" y="3027"/>
              <a:ext cx="2453" cy="2614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en-US" altLang="zh-CN"/>
                <a:t> </a:t>
              </a: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7441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37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职业生涯的实施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2082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二、职业生涯规划书的撰写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37260" y="1241425"/>
            <a:ext cx="11061700" cy="515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ym typeface="+mn-ea"/>
              </a:rPr>
              <a:t>（一）职业生涯规划书撰写的准则</a:t>
            </a:r>
          </a:p>
          <a:p>
            <a:r>
              <a:rPr lang="zh-CN" altLang="en-US" b="1">
                <a:sym typeface="+mn-ea"/>
              </a:rPr>
              <a:t>　　</a:t>
            </a:r>
            <a:r>
              <a:rPr lang="zh-CN" altLang="en-US" sz="2000" b="1">
                <a:sym typeface="+mn-ea"/>
              </a:rPr>
              <a:t>1.职业生涯规划书撰写的准则</a:t>
            </a:r>
          </a:p>
          <a:p>
            <a:r>
              <a:rPr lang="zh-CN" altLang="en-US" sz="2000">
                <a:sym typeface="+mn-ea"/>
              </a:rPr>
              <a:t>　　（1）择己所爱。（2）择己所长。（3）择世所需。（4）择己所利。</a:t>
            </a:r>
          </a:p>
          <a:p>
            <a:endParaRPr lang="zh-CN" altLang="en-US" sz="2000">
              <a:sym typeface="+mn-ea"/>
            </a:endParaRPr>
          </a:p>
          <a:p>
            <a:r>
              <a:rPr lang="zh-CN" altLang="en-US" sz="2400" b="1">
                <a:sym typeface="+mn-ea"/>
              </a:rPr>
              <a:t>（二）职业生涯规划书撰写的步骤和内容</a:t>
            </a:r>
          </a:p>
          <a:p>
            <a:r>
              <a:rPr lang="zh-CN" altLang="en-US" b="1">
                <a:sym typeface="+mn-ea"/>
              </a:rPr>
              <a:t>　　</a:t>
            </a:r>
            <a:r>
              <a:rPr lang="zh-CN" altLang="en-US" sz="2000" b="1">
                <a:sym typeface="+mn-ea"/>
              </a:rPr>
              <a:t>1.职业生涯规划书撰写的步骤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　</a:t>
            </a:r>
            <a:r>
              <a:rPr lang="zh-CN" altLang="en-US" sz="2000">
                <a:sym typeface="+mn-ea"/>
              </a:rPr>
              <a:t>（</a:t>
            </a:r>
            <a:r>
              <a:rPr lang="en-US" altLang="zh-CN" sz="2000">
                <a:sym typeface="+mn-ea"/>
              </a:rPr>
              <a:t>1</a:t>
            </a:r>
            <a:r>
              <a:rPr lang="zh-CN" altLang="en-US" sz="2000">
                <a:sym typeface="+mn-ea"/>
              </a:rPr>
              <a:t>）第一步：自我评估（知己）    </a:t>
            </a:r>
            <a:r>
              <a:rPr lang="en-US" altLang="zh-CN" sz="2000">
                <a:sym typeface="+mn-ea"/>
              </a:rPr>
              <a:t>		        </a:t>
            </a:r>
            <a:r>
              <a:rPr lang="zh-CN" altLang="en-US" sz="2000">
                <a:sym typeface="+mn-ea"/>
              </a:rPr>
              <a:t>（2）第二步：外部环境分析（知彼）</a:t>
            </a:r>
          </a:p>
          <a:p>
            <a:r>
              <a:rPr lang="zh-CN" altLang="en-US" sz="2000">
                <a:sym typeface="+mn-ea"/>
              </a:rPr>
              <a:t>　（3）第三步：目标确定制订规划（抉择的一部分）（4）第四步：实施方案（抉择的一部分）</a:t>
            </a:r>
          </a:p>
          <a:p>
            <a:r>
              <a:rPr lang="zh-CN" altLang="en-US" sz="2000">
                <a:sym typeface="+mn-ea"/>
              </a:rPr>
              <a:t>　（5）第五步：评估与反馈</a:t>
            </a:r>
          </a:p>
          <a:p>
            <a:r>
              <a:rPr lang="zh-CN" altLang="en-US" sz="2000">
                <a:sym typeface="+mn-ea"/>
              </a:rPr>
              <a:t>　  </a:t>
            </a:r>
            <a:r>
              <a:rPr lang="zh-CN" altLang="en-US" sz="2000" b="1">
                <a:sym typeface="+mn-ea"/>
              </a:rPr>
              <a:t>2.职业生涯规划书撰写的内容</a:t>
            </a:r>
          </a:p>
          <a:p>
            <a:r>
              <a:rPr lang="zh-CN" altLang="en-US" sz="2000">
                <a:sym typeface="+mn-ea"/>
              </a:rPr>
              <a:t>        （1）标题和目录（2）职业方向及总体目标（3）自我认识（4）职业认知，</a:t>
            </a:r>
          </a:p>
          <a:p>
            <a:r>
              <a:rPr lang="zh-CN" altLang="en-US" sz="2000">
                <a:sym typeface="+mn-ea"/>
              </a:rPr>
              <a:t>        （5）目标分解和目标组合（6）成功标准（7）实施方案（8）修正方案</a:t>
            </a:r>
          </a:p>
          <a:p>
            <a:endParaRPr lang="zh-CN" altLang="en-US" sz="2000">
              <a:sym typeface="+mn-ea"/>
            </a:endParaRPr>
          </a:p>
          <a:p>
            <a:r>
              <a:rPr lang="zh-CN" altLang="en-US" sz="2400" b="1">
                <a:sym typeface="+mn-ea"/>
              </a:rPr>
              <a:t>（三）大学生职业生涯规划书撰写的方法</a:t>
            </a:r>
          </a:p>
          <a:p>
            <a:r>
              <a:rPr lang="zh-CN" altLang="en-US" sz="2000">
                <a:sym typeface="+mn-ea"/>
              </a:rPr>
              <a:t>　　1.大学生职业生涯规划书撰写的基本步骤       2.大学生职业生涯规划书撰写的主要内容</a:t>
            </a:r>
          </a:p>
          <a:p>
            <a:r>
              <a:rPr lang="zh-CN" altLang="en-US" sz="2000">
                <a:sym typeface="+mn-ea"/>
              </a:rPr>
              <a:t>　　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230</Words>
  <Application>Microsoft Office PowerPoint</Application>
  <PresentationFormat>自定义</PresentationFormat>
  <Paragraphs>122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SJYY</cp:lastModifiedBy>
  <cp:revision>15</cp:revision>
  <dcterms:created xsi:type="dcterms:W3CDTF">2017-07-18T22:12:00Z</dcterms:created>
  <dcterms:modified xsi:type="dcterms:W3CDTF">2017-08-22T06:47:56Z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