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2"/>
    <p:sldId id="258" r:id="rId3"/>
    <p:sldId id="310" r:id="rId4"/>
    <p:sldId id="312" r:id="rId5"/>
    <p:sldId id="313" r:id="rId6"/>
    <p:sldId id="314" r:id="rId7"/>
    <p:sldId id="315" r:id="rId8"/>
    <p:sldId id="316" r:id="rId9"/>
    <p:sldId id="318" r:id="rId10"/>
    <p:sldId id="317" r:id="rId11"/>
    <p:sldId id="319" r:id="rId12"/>
    <p:sldId id="320" r:id="rId13"/>
    <p:sldId id="321" r:id="rId14"/>
    <p:sldId id="322" r:id="rId15"/>
    <p:sldId id="309" r:id="rId16"/>
    <p:sldId id="311" r:id="rId1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7" d="100"/>
          <a:sy n="87"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2017/8/22/Tuesday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630202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6.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8607311" y="76923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953" y="1835785"/>
            <a:ext cx="9304020"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43523" y="2402840"/>
            <a:ext cx="8460740" cy="972820"/>
          </a:xfrm>
          <a:prstGeom prst="rect">
            <a:avLst/>
          </a:prstGeom>
          <a:noFill/>
        </p:spPr>
        <p:txBody>
          <a:bodyPr wrap="square" rtlCol="0">
            <a:spAutoFit/>
          </a:bodyPr>
          <a:lstStyle/>
          <a:p>
            <a:r>
              <a:rPr lang="zh-CN" altLang="en-US" sz="5400" dirty="0" smtClean="0">
                <a:solidFill>
                  <a:schemeClr val="bg1"/>
                </a:solidFill>
                <a:latin typeface="微软雅黑" panose="020B0503020204020204" charset="-122"/>
                <a:ea typeface="微软雅黑" panose="020B0503020204020204" charset="-122"/>
              </a:rPr>
              <a:t>大学生职业规划与就业指导</a:t>
            </a:r>
            <a:endParaRPr lang="zh-CN" altLang="en-US" sz="5400" dirty="0">
              <a:solidFill>
                <a:schemeClr val="bg1"/>
              </a:solidFill>
              <a:latin typeface="微软雅黑" panose="020B0503020204020204" charset="-122"/>
              <a:ea typeface="微软雅黑" panose="020B0503020204020204" charset="-122"/>
            </a:endParaRPr>
          </a:p>
        </p:txBody>
      </p:sp>
      <p:sp>
        <p:nvSpPr>
          <p:cNvPr id="43" name="Freeform 10"/>
          <p:cNvSpPr>
            <a:spLocks noEditPoints="1"/>
          </p:cNvSpPr>
          <p:nvPr/>
        </p:nvSpPr>
        <p:spPr bwMode="auto">
          <a:xfrm>
            <a:off x="623551"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44" name="矩形 43"/>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1"/>
                                        </p:tgtEl>
                                        <p:attrNameLst>
                                          <p:attrName>ppt_y</p:attrName>
                                        </p:attrNameLst>
                                      </p:cBhvr>
                                      <p:tavLst>
                                        <p:tav tm="0">
                                          <p:val>
                                            <p:strVal val="#ppt_y"/>
                                          </p:val>
                                        </p:tav>
                                        <p:tav tm="100000">
                                          <p:val>
                                            <p:strVal val="#ppt_y"/>
                                          </p:val>
                                        </p:tav>
                                      </p:tavLst>
                                    </p:anim>
                                    <p:anim calcmode="lin" valueType="num">
                                      <p:cBhvr>
                                        <p:cTn id="1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57</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sym typeface="+mn-ea"/>
              </a:rPr>
              <a:t>二、面试之中如何应对</a:t>
            </a:r>
            <a:endParaRPr lang="zh-CN" altLang="en-US" sz="2800"/>
          </a:p>
        </p:txBody>
      </p:sp>
      <p:sp>
        <p:nvSpPr>
          <p:cNvPr id="11" name="文本框 10"/>
          <p:cNvSpPr txBox="1"/>
          <p:nvPr/>
        </p:nvSpPr>
        <p:spPr>
          <a:xfrm>
            <a:off x="815975" y="1275715"/>
            <a:ext cx="10934065" cy="5093335"/>
          </a:xfrm>
          <a:prstGeom prst="rect">
            <a:avLst/>
          </a:prstGeom>
          <a:noFill/>
        </p:spPr>
        <p:txBody>
          <a:bodyPr wrap="square" rtlCol="0">
            <a:spAutoFit/>
          </a:bodyPr>
          <a:lstStyle/>
          <a:p>
            <a:r>
              <a:rPr lang="zh-CN" altLang="en-US" sz="2400" b="1"/>
              <a:t>（2）反问如何展开</a:t>
            </a:r>
          </a:p>
          <a:p>
            <a:endParaRPr lang="zh-CN" altLang="en-US" sz="2400" b="1"/>
          </a:p>
          <a:p>
            <a:r>
              <a:rPr lang="zh-CN" altLang="en-US" sz="2000" b="1"/>
              <a:t>在面试时，如果应聘者能提出几个很有见解的问题，那么被录用的概率将会大大增加。</a:t>
            </a:r>
          </a:p>
          <a:p>
            <a:r>
              <a:rPr lang="zh-CN" altLang="en-US" sz="2000"/>
              <a:t>① 公司对这项职务的定位和期望是什么？到公司后需要我怎么做？</a:t>
            </a:r>
          </a:p>
          <a:p>
            <a:endParaRPr lang="zh-CN" altLang="en-US" sz="2000"/>
          </a:p>
          <a:p>
            <a:r>
              <a:rPr lang="zh-CN" altLang="en-US" sz="2000"/>
              <a:t>② 为了员工的成长，公司是否定期举行正式或非正式的教育培训？公司的晋升机制和晋升渠道如何？</a:t>
            </a:r>
          </a:p>
          <a:p>
            <a:endParaRPr lang="zh-CN" altLang="en-US" sz="2000"/>
          </a:p>
          <a:p>
            <a:r>
              <a:rPr lang="zh-CN" altLang="en-US" sz="2000"/>
              <a:t>③ 公司强调的团队合作中，其他的成员素质和特性如何？在项目的执行分工上，是否有老员工带新员工，新员工的发展平台建设如何？</a:t>
            </a:r>
          </a:p>
          <a:p>
            <a:endParaRPr lang="zh-CN" altLang="en-US" sz="2000"/>
          </a:p>
          <a:p>
            <a:r>
              <a:rPr lang="zh-CN" altLang="en-US" sz="2000"/>
              <a:t>④ 公司实行多元化经营，而且在海内外都设有分公司，将来是否有外派、借调的机会？</a:t>
            </a:r>
          </a:p>
          <a:p>
            <a:r>
              <a:rPr lang="zh-CN" altLang="en-US" sz="2000"/>
              <a:t> </a:t>
            </a:r>
          </a:p>
          <a:p>
            <a:r>
              <a:rPr lang="zh-CN" altLang="en-US" sz="2000"/>
              <a:t>⑤ 公司做到今天，成功的主要因素有哪些？</a:t>
            </a:r>
          </a:p>
          <a:p>
            <a:endParaRPr lang="zh-CN" altLang="en-US" sz="2000"/>
          </a:p>
          <a:p>
            <a:r>
              <a:rPr lang="zh-CN" altLang="en-US" sz="2000"/>
              <a:t>⑥ 公司在人事上的规定和做法如何？能否为我介绍一下工作上的一些实际情况？</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58</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489585"/>
            <a:ext cx="4159250" cy="518160"/>
          </a:xfrm>
          <a:prstGeom prst="rect">
            <a:avLst/>
          </a:prstGeom>
          <a:noFill/>
        </p:spPr>
        <p:txBody>
          <a:bodyPr wrap="square" rtlCol="0">
            <a:spAutoFit/>
          </a:bodyPr>
          <a:lstStyle/>
          <a:p>
            <a:r>
              <a:rPr lang="zh-CN" altLang="en-US" sz="2800"/>
              <a:t>三、面试之后如何完善</a:t>
            </a:r>
          </a:p>
        </p:txBody>
      </p:sp>
      <p:sp>
        <p:nvSpPr>
          <p:cNvPr id="11" name="文本框 10"/>
          <p:cNvSpPr txBox="1"/>
          <p:nvPr/>
        </p:nvSpPr>
        <p:spPr>
          <a:xfrm>
            <a:off x="802640" y="1275715"/>
            <a:ext cx="11069320" cy="5093335"/>
          </a:xfrm>
          <a:prstGeom prst="rect">
            <a:avLst/>
          </a:prstGeom>
          <a:noFill/>
        </p:spPr>
        <p:txBody>
          <a:bodyPr wrap="square" rtlCol="0">
            <a:spAutoFit/>
          </a:bodyPr>
          <a:lstStyle/>
          <a:p>
            <a:r>
              <a:rPr lang="zh-CN" altLang="en-US" sz="2400" b="1"/>
              <a:t>1．面试结束之术 </a:t>
            </a:r>
          </a:p>
          <a:p>
            <a:r>
              <a:rPr lang="zh-CN" altLang="en-US" sz="2000"/>
              <a:t>（1）结束以礼      （2）询问决定期限        （3）末了致谢</a:t>
            </a:r>
          </a:p>
          <a:p>
            <a:r>
              <a:rPr lang="zh-CN" altLang="en-US" sz="2400" b="1"/>
              <a:t>2．面试成功率自测</a:t>
            </a:r>
          </a:p>
          <a:p>
            <a:r>
              <a:rPr lang="zh-CN" altLang="en-US" sz="2000" b="1"/>
              <a:t>（1）被录用的前兆</a:t>
            </a:r>
          </a:p>
          <a:p>
            <a:r>
              <a:rPr lang="zh-CN" altLang="en-US" sz="2000"/>
              <a:t>① 当应聘者表现的时候，面试人员对你频频颔首表示赞同，并由衷敬佩。</a:t>
            </a:r>
          </a:p>
          <a:p>
            <a:r>
              <a:rPr lang="zh-CN" altLang="en-US" sz="2000"/>
              <a:t>② 面试人员对应聘者某一方面的特长表现出浓厚的兴趣，并就此与应聘者进行了深入交谈。</a:t>
            </a:r>
          </a:p>
          <a:p>
            <a:r>
              <a:rPr lang="zh-CN" altLang="en-US" sz="2000"/>
              <a:t>③ 面试人员就公司存在的某一问题现场向应聘者讨教解决方法。</a:t>
            </a:r>
          </a:p>
          <a:p>
            <a:r>
              <a:rPr lang="zh-CN" altLang="en-US" sz="2000"/>
              <a:t>④ 连续接待几个表现一般的应聘者之后，面试人员感到疲乏、无精打采，这时候新进来的应聘者表现不俗，令他们精神为之一振，现场气氛顿时活跃起来。</a:t>
            </a:r>
          </a:p>
          <a:p>
            <a:r>
              <a:rPr lang="zh-CN" altLang="en-US" sz="2000"/>
              <a:t>⑤ 面试人员仔细询问应聘者目前的薪酬及岗位情况，并询问对本公司薪酬及岗位期望的满意度。</a:t>
            </a:r>
          </a:p>
          <a:p>
            <a:r>
              <a:rPr lang="zh-CN" altLang="en-US" sz="2000"/>
              <a:t>⑥ 面试人员询问应聘者在向先前的公司递交辞呈时是否会顺利，与其有无保密协议或者其他协议，能否按时到岗。</a:t>
            </a:r>
          </a:p>
          <a:p>
            <a:r>
              <a:rPr lang="zh-CN" altLang="en-US" sz="2000"/>
              <a:t>⑦ 面试人员亲自把应聘者送到电梯口或公司大门口，主动与之握手，并递上自己的名片，希望日后多联络。</a:t>
            </a:r>
          </a:p>
          <a:p>
            <a:r>
              <a:rPr lang="zh-CN" altLang="en-US" sz="2000"/>
              <a:t>⑧ 面试人员表示自己不能现场确定，需由领导审核定夺，并为其安排与领导的会面时间。</a:t>
            </a:r>
          </a:p>
          <a:p>
            <a:r>
              <a:rPr lang="zh-CN" altLang="en-US" sz="2000"/>
              <a:t>⑨ 应聘者意外得知用人单位向自己周围熟悉的人打听自己的工作、学习及个人情况。</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59</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sym typeface="+mn-ea"/>
              </a:rPr>
              <a:t>三、面试之后如何完善</a:t>
            </a:r>
            <a:endParaRPr lang="zh-CN" altLang="en-US" sz="2800"/>
          </a:p>
        </p:txBody>
      </p:sp>
      <p:sp>
        <p:nvSpPr>
          <p:cNvPr id="11" name="文本框 10"/>
          <p:cNvSpPr txBox="1"/>
          <p:nvPr/>
        </p:nvSpPr>
        <p:spPr>
          <a:xfrm>
            <a:off x="1259205" y="1275715"/>
            <a:ext cx="9363075" cy="4178935"/>
          </a:xfrm>
          <a:prstGeom prst="rect">
            <a:avLst/>
          </a:prstGeom>
          <a:noFill/>
        </p:spPr>
        <p:txBody>
          <a:bodyPr wrap="square" rtlCol="0">
            <a:spAutoFit/>
          </a:bodyPr>
          <a:lstStyle/>
          <a:p>
            <a:r>
              <a:rPr lang="zh-CN" altLang="en-US" sz="2400" b="1"/>
              <a:t>（2）求职成败因素</a:t>
            </a:r>
          </a:p>
          <a:p>
            <a:endParaRPr lang="zh-CN" altLang="en-US" sz="2400" b="1"/>
          </a:p>
          <a:p>
            <a:r>
              <a:rPr lang="zh-CN" altLang="en-US" sz="2000">
                <a:latin typeface="+mn-ea"/>
              </a:rPr>
              <a:t>影响求职成败的因素有很多，现把一些在面试过程中与应聘者的临场表现有关的例子简要列举如下，以供大家参考。</a:t>
            </a:r>
          </a:p>
          <a:p>
            <a:r>
              <a:rPr lang="zh-CN" altLang="en-US" sz="2000">
                <a:latin typeface="+mn-ea"/>
              </a:rPr>
              <a:t>① 应聘者是否具有上进的个性和聪明的才智，有的时候，这两项能够弥补工作经验上的不足。</a:t>
            </a:r>
          </a:p>
          <a:p>
            <a:r>
              <a:rPr lang="zh-CN" altLang="en-US" sz="2000">
                <a:latin typeface="+mn-ea"/>
              </a:rPr>
              <a:t>② 在面谈时，应聘者表现出的积极进取、坚定果断和沉着冷静，对争取面试人员的好感大有裨益。</a:t>
            </a:r>
          </a:p>
          <a:p>
            <a:r>
              <a:rPr lang="zh-CN" altLang="en-US" sz="2000">
                <a:latin typeface="+mn-ea"/>
              </a:rPr>
              <a:t>③ 只要个人能力突出、态度端正，即使应聘者有被原公司开除的“不良”记录，也并不妨碍被现在的公司录用。如果应聘者故意夸大自己的能力，即使暂时蒙混过关，也会很快露出马脚，从而遭到拒绝。</a:t>
            </a:r>
          </a:p>
          <a:p>
            <a:r>
              <a:rPr lang="zh-CN" altLang="en-US" sz="2000">
                <a:latin typeface="+mn-ea"/>
              </a:rPr>
              <a:t>④ 在面试时，如果应聘者对招聘公司的情形一无所知，将会非常不利，在此情况下，应聘者表现得过于自信，会比表现得胆小、羞怯有更多的被录用机会。</a:t>
            </a:r>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60</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lstStyle/>
          <a:p>
            <a:r>
              <a:rPr lang="zh-CN" altLang="en-US" sz="2800">
                <a:sym typeface="+mn-ea"/>
              </a:rPr>
              <a:t>三、面试之后如何完善</a:t>
            </a:r>
            <a:endParaRPr lang="zh-CN" altLang="en-US" sz="2800"/>
          </a:p>
        </p:txBody>
      </p:sp>
      <p:sp>
        <p:nvSpPr>
          <p:cNvPr id="11" name="文本框 10"/>
          <p:cNvSpPr txBox="1"/>
          <p:nvPr/>
        </p:nvSpPr>
        <p:spPr>
          <a:xfrm>
            <a:off x="1259205" y="1275715"/>
            <a:ext cx="9363075" cy="5394960"/>
          </a:xfrm>
          <a:prstGeom prst="rect">
            <a:avLst/>
          </a:prstGeom>
          <a:noFill/>
        </p:spPr>
        <p:txBody>
          <a:bodyPr wrap="square" rtlCol="0">
            <a:spAutoFit/>
          </a:bodyPr>
          <a:lstStyle/>
          <a:p>
            <a:r>
              <a:rPr lang="zh-CN" altLang="en-US" sz="2400" b="1"/>
              <a:t>求职成败的因素中，按照影响力大小，大致可以这样排列。</a:t>
            </a:r>
          </a:p>
          <a:p>
            <a:endParaRPr lang="zh-CN" altLang="en-US" sz="2400" b="1"/>
          </a:p>
          <a:p>
            <a:r>
              <a:rPr lang="zh-CN" altLang="en-US" sz="2000"/>
              <a:t>第一，应聘者的性格特点和面试中的积极表现。</a:t>
            </a:r>
          </a:p>
          <a:p>
            <a:endParaRPr lang="zh-CN" altLang="en-US" sz="2000"/>
          </a:p>
          <a:p>
            <a:r>
              <a:rPr lang="zh-CN" altLang="en-US" sz="2000"/>
              <a:t>第二，应聘者对本公司和工作本身所表现出的个人意愿或者热忱度。</a:t>
            </a:r>
          </a:p>
          <a:p>
            <a:endParaRPr lang="zh-CN" altLang="en-US" sz="2000"/>
          </a:p>
          <a:p>
            <a:r>
              <a:rPr lang="zh-CN" altLang="en-US" sz="2000"/>
              <a:t>第三，应聘者的领悟能力和学习能力，以及自身成长的潜力。</a:t>
            </a:r>
          </a:p>
          <a:p>
            <a:endParaRPr lang="zh-CN" altLang="en-US" sz="2000"/>
          </a:p>
          <a:p>
            <a:r>
              <a:rPr lang="zh-CN" altLang="en-US" sz="2000"/>
              <a:t>第四，应聘者所接受的教育和拥有的学历。</a:t>
            </a:r>
          </a:p>
          <a:p>
            <a:endParaRPr lang="zh-CN" altLang="en-US" sz="2000"/>
          </a:p>
          <a:p>
            <a:r>
              <a:rPr lang="zh-CN" altLang="en-US" sz="2000"/>
              <a:t>第五，应聘者的人际关系处理能力。</a:t>
            </a:r>
          </a:p>
          <a:p>
            <a:endParaRPr lang="zh-CN" altLang="en-US" sz="2000"/>
          </a:p>
          <a:p>
            <a:r>
              <a:rPr lang="zh-CN" altLang="en-US" sz="2000"/>
              <a:t>第六，应聘者的工作经验。</a:t>
            </a:r>
          </a:p>
          <a:p>
            <a:endParaRPr lang="zh-CN" altLang="en-US" sz="2000"/>
          </a:p>
          <a:p>
            <a:r>
              <a:rPr lang="zh-CN" altLang="en-US" sz="2000"/>
              <a:t>第七，应聘者身上的吃苦耐劳精神。</a:t>
            </a:r>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61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lstStyle/>
          <a:p>
            <a:r>
              <a:rPr lang="zh-CN" altLang="en-US" sz="2800">
                <a:sym typeface="+mn-ea"/>
              </a:rPr>
              <a:t>三、面试之后如何完善</a:t>
            </a:r>
            <a:endParaRPr lang="zh-CN" altLang="en-US" sz="2800"/>
          </a:p>
        </p:txBody>
      </p:sp>
      <p:sp>
        <p:nvSpPr>
          <p:cNvPr id="11" name="文本框 10"/>
          <p:cNvSpPr txBox="1"/>
          <p:nvPr/>
        </p:nvSpPr>
        <p:spPr>
          <a:xfrm>
            <a:off x="1304925" y="1492250"/>
            <a:ext cx="9363075" cy="3874135"/>
          </a:xfrm>
          <a:prstGeom prst="rect">
            <a:avLst/>
          </a:prstGeom>
          <a:noFill/>
        </p:spPr>
        <p:txBody>
          <a:bodyPr wrap="square" rtlCol="0">
            <a:spAutoFit/>
          </a:bodyPr>
          <a:lstStyle/>
          <a:p>
            <a:r>
              <a:rPr lang="zh-CN" altLang="en-US" sz="2400" b="1"/>
              <a:t>3．面试善后工作建议</a:t>
            </a:r>
          </a:p>
          <a:p>
            <a:r>
              <a:rPr lang="zh-CN" altLang="en-US" sz="2000"/>
              <a:t>（1）回顾总结</a:t>
            </a:r>
          </a:p>
          <a:p>
            <a:r>
              <a:rPr lang="zh-CN" altLang="en-US" sz="2000"/>
              <a:t>（2）耐心等待</a:t>
            </a:r>
          </a:p>
          <a:p>
            <a:r>
              <a:rPr lang="zh-CN" altLang="en-US" sz="2000"/>
              <a:t>（3）重整旗鼓</a:t>
            </a:r>
          </a:p>
          <a:p>
            <a:endParaRPr lang="zh-CN" altLang="en-US" sz="2000"/>
          </a:p>
          <a:p>
            <a:r>
              <a:rPr lang="zh-CN" altLang="en-US" sz="2400" b="1"/>
              <a:t>4．面试失败原因 </a:t>
            </a:r>
          </a:p>
          <a:p>
            <a:r>
              <a:rPr lang="zh-CN" altLang="en-US" sz="2000"/>
              <a:t>其一，求职应聘的准备不足。</a:t>
            </a:r>
          </a:p>
          <a:p>
            <a:r>
              <a:rPr lang="zh-CN" altLang="en-US" sz="2000"/>
              <a:t>其二，在应聘中缺乏诚恳的态度。</a:t>
            </a:r>
          </a:p>
          <a:p>
            <a:r>
              <a:rPr lang="zh-CN" altLang="en-US" sz="2000"/>
              <a:t>其三，个别应聘者，尤其是一些刚毕业的学生，由于缺乏经验或者有不良习惯等方面的原因，在求职中暴露出了一些自身素质上的问题。</a:t>
            </a:r>
          </a:p>
          <a:p>
            <a:r>
              <a:rPr lang="zh-CN" altLang="en-US" sz="2000"/>
              <a:t>其四，择业期望值与社会的现实需求之间的差距过大。</a:t>
            </a: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62</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59205" y="1275715"/>
            <a:ext cx="10156825" cy="5215255"/>
          </a:xfrm>
          <a:prstGeom prst="rect">
            <a:avLst/>
          </a:prstGeom>
          <a:noFill/>
        </p:spPr>
        <p:txBody>
          <a:bodyPr wrap="square" rtlCol="0">
            <a:spAutoFit/>
          </a:bodyPr>
          <a:lstStyle/>
          <a:p>
            <a:r>
              <a:rPr lang="zh-CN" altLang="en-US" sz="2400" b="1"/>
              <a:t>1．主要面试种类</a:t>
            </a:r>
          </a:p>
          <a:p>
            <a:r>
              <a:rPr lang="zh-CN" altLang="en-US" sz="2000"/>
              <a:t>（1）结构化面试与非结构化面试</a:t>
            </a:r>
          </a:p>
          <a:p>
            <a:r>
              <a:rPr lang="zh-CN" altLang="en-US" sz="2000"/>
              <a:t>（2）单独面试与集体面试</a:t>
            </a:r>
          </a:p>
          <a:p>
            <a:r>
              <a:rPr lang="zh-CN" altLang="en-US" sz="2000"/>
              <a:t>（3）压力性面试与非压力性面试</a:t>
            </a:r>
          </a:p>
          <a:p>
            <a:r>
              <a:rPr lang="zh-CN" altLang="en-US" sz="2400" b="1"/>
              <a:t>2．面试过关秘笈</a:t>
            </a:r>
          </a:p>
          <a:p>
            <a:r>
              <a:rPr lang="zh-CN" altLang="en-US" sz="2000"/>
              <a:t>（1）捕捉信息，把握机会</a:t>
            </a:r>
            <a:r>
              <a:rPr lang="en-US" altLang="zh-CN" sz="2000"/>
              <a:t>	</a:t>
            </a:r>
            <a:r>
              <a:rPr lang="zh-CN" altLang="en-US" sz="2000"/>
              <a:t>（2）广种薄收，重投简历</a:t>
            </a:r>
          </a:p>
          <a:p>
            <a:r>
              <a:rPr lang="zh-CN" altLang="en-US" sz="2000"/>
              <a:t>（3）合理安排，省时省力</a:t>
            </a:r>
            <a:r>
              <a:rPr lang="en-US" altLang="zh-CN" sz="2000"/>
              <a:t>	</a:t>
            </a:r>
            <a:r>
              <a:rPr lang="zh-CN" altLang="en-US" sz="2000"/>
              <a:t>（4）临阵磨枪，顺利过关</a:t>
            </a:r>
          </a:p>
          <a:p>
            <a:r>
              <a:rPr lang="zh-CN" altLang="en-US" sz="2000"/>
              <a:t>（5）做好规划，稳操胜券</a:t>
            </a:r>
            <a:r>
              <a:rPr lang="en-US" altLang="zh-CN" sz="2000"/>
              <a:t>	</a:t>
            </a:r>
            <a:r>
              <a:rPr lang="zh-CN" altLang="en-US" sz="2000"/>
              <a:t>（6）发信确认，增加印象</a:t>
            </a:r>
          </a:p>
          <a:p>
            <a:r>
              <a:rPr lang="zh-CN" altLang="en-US" sz="2400" b="1"/>
              <a:t>3．常见笔试种类</a:t>
            </a:r>
          </a:p>
          <a:p>
            <a:r>
              <a:rPr lang="zh-CN" altLang="en-US" sz="2000"/>
              <a:t>（1）专业考试</a:t>
            </a:r>
            <a:r>
              <a:rPr lang="en-US" altLang="zh-CN" sz="2000"/>
              <a:t>			</a:t>
            </a:r>
            <a:r>
              <a:rPr lang="zh-CN" altLang="en-US" sz="2000"/>
              <a:t>（2）心理测试</a:t>
            </a:r>
          </a:p>
          <a:p>
            <a:r>
              <a:rPr lang="zh-CN" altLang="en-US" sz="2000"/>
              <a:t>（3）智力测验</a:t>
            </a:r>
            <a:r>
              <a:rPr lang="en-US" altLang="zh-CN" sz="2000"/>
              <a:t>			</a:t>
            </a:r>
            <a:r>
              <a:rPr lang="zh-CN" altLang="en-US" sz="2000"/>
              <a:t>（4）命题写作</a:t>
            </a:r>
          </a:p>
          <a:p>
            <a:r>
              <a:rPr lang="zh-CN" altLang="en-US" sz="2000"/>
              <a:t>（5）综合能力测试</a:t>
            </a:r>
          </a:p>
          <a:p>
            <a:r>
              <a:rPr lang="zh-CN" altLang="en-US" sz="2400" b="1"/>
              <a:t>4．克服紧张情绪</a:t>
            </a:r>
          </a:p>
          <a:p>
            <a:r>
              <a:rPr lang="zh-CN" altLang="en-US" sz="2000">
                <a:latin typeface="+mn-ea"/>
              </a:rPr>
              <a:t>（1）做几次深呼吸</a:t>
            </a:r>
            <a:r>
              <a:rPr lang="en-US" altLang="zh-CN" sz="2000">
                <a:latin typeface="+mn-ea"/>
              </a:rPr>
              <a:t>		</a:t>
            </a:r>
            <a:r>
              <a:rPr lang="zh-CN" altLang="en-US" sz="2000">
                <a:latin typeface="+mn-ea"/>
              </a:rPr>
              <a:t>（2）翻阅杂志</a:t>
            </a:r>
            <a:r>
              <a:rPr lang="en-US" altLang="zh-CN" sz="2000">
                <a:latin typeface="+mn-ea"/>
              </a:rPr>
              <a:t>	</a:t>
            </a:r>
            <a:r>
              <a:rPr lang="zh-CN" altLang="en-US" sz="2000">
                <a:latin typeface="+mn-ea"/>
              </a:rPr>
              <a:t>（3）做自我暗示</a:t>
            </a:r>
            <a:r>
              <a:rPr lang="en-US" altLang="zh-CN" sz="2000">
                <a:latin typeface="+mn-ea"/>
              </a:rPr>
              <a:t>	</a:t>
            </a:r>
          </a:p>
          <a:p>
            <a:r>
              <a:rPr lang="zh-CN" altLang="en-US" sz="2000">
                <a:latin typeface="+mn-ea"/>
              </a:rPr>
              <a:t>（4）目光稍上扬</a:t>
            </a:r>
            <a:r>
              <a:rPr lang="en-US" altLang="zh-CN" sz="2000">
                <a:latin typeface="+mn-ea"/>
              </a:rPr>
              <a:t>		</a:t>
            </a:r>
            <a:r>
              <a:rPr lang="zh-CN" altLang="en-US" sz="2000">
                <a:latin typeface="+mn-ea"/>
              </a:rPr>
              <a:t>（5）对换角色</a:t>
            </a:r>
            <a:r>
              <a:rPr lang="en-US" altLang="zh-CN" sz="2000">
                <a:latin typeface="+mn-ea"/>
              </a:rPr>
              <a:t>	</a:t>
            </a:r>
            <a:r>
              <a:rPr lang="zh-CN" altLang="en-US" sz="2000">
                <a:latin typeface="+mn-ea"/>
              </a:rPr>
              <a:t>（6）多加演练</a:t>
            </a:r>
            <a:endParaRPr lang="zh-CN" altLang="en-US" sz="2000"/>
          </a:p>
          <a:p>
            <a:endParaRPr lang="zh-CN" altLang="en-US" sz="2000">
              <a:latin typeface="+mn-ea"/>
            </a:endParaRPr>
          </a:p>
        </p:txBody>
      </p:sp>
      <p:sp>
        <p:nvSpPr>
          <p:cNvPr id="12" name="文本框 11"/>
          <p:cNvSpPr txBox="1"/>
          <p:nvPr/>
        </p:nvSpPr>
        <p:spPr>
          <a:xfrm>
            <a:off x="3398203" y="520065"/>
            <a:ext cx="4159250" cy="944880"/>
          </a:xfrm>
          <a:prstGeom prst="rect">
            <a:avLst/>
          </a:prstGeom>
          <a:noFill/>
        </p:spPr>
        <p:txBody>
          <a:bodyPr wrap="square" rtlCol="0">
            <a:spAutoFit/>
          </a:bodyPr>
          <a:lstStyle/>
          <a:p>
            <a:pPr algn="ctr"/>
            <a:r>
              <a:rPr lang="zh-CN" altLang="en-US" sz="2800">
                <a:sym typeface="+mn-ea"/>
              </a:rPr>
              <a:t>四、面试漫谈</a:t>
            </a:r>
            <a:endParaRPr lang="zh-CN" altLang="en-US" sz="2800"/>
          </a:p>
          <a:p>
            <a:pPr algn="ctr"/>
            <a:endParaRPr lang="zh-CN" altLang="en-US" sz="2800"/>
          </a:p>
        </p:txBody>
      </p:sp>
    </p:spTree>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63</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lstStyle/>
          <a:p>
            <a:pPr algn="ctr"/>
            <a:r>
              <a:rPr lang="zh-CN" altLang="en-US" sz="2800">
                <a:sym typeface="+mn-ea"/>
              </a:rPr>
              <a:t>四、面试漫谈</a:t>
            </a:r>
            <a:endParaRPr lang="zh-CN" altLang="en-US" sz="2800"/>
          </a:p>
          <a:p>
            <a:pPr algn="ctr"/>
            <a:endParaRPr lang="zh-CN" altLang="en-US" sz="2800"/>
          </a:p>
        </p:txBody>
      </p:sp>
      <p:sp>
        <p:nvSpPr>
          <p:cNvPr id="11" name="文本框 10"/>
          <p:cNvSpPr txBox="1"/>
          <p:nvPr/>
        </p:nvSpPr>
        <p:spPr>
          <a:xfrm>
            <a:off x="1259205" y="1275715"/>
            <a:ext cx="9737090" cy="5090160"/>
          </a:xfrm>
          <a:prstGeom prst="rect">
            <a:avLst/>
          </a:prstGeom>
          <a:noFill/>
        </p:spPr>
        <p:txBody>
          <a:bodyPr wrap="square" rtlCol="0">
            <a:spAutoFit/>
          </a:bodyPr>
          <a:lstStyle/>
          <a:p>
            <a:r>
              <a:rPr lang="zh-CN" altLang="en-US" sz="2400" b="1"/>
              <a:t>失败案例解析</a:t>
            </a:r>
          </a:p>
          <a:p>
            <a:endParaRPr lang="zh-CN" altLang="en-US" sz="2400" b="1"/>
          </a:p>
          <a:p>
            <a:r>
              <a:rPr lang="zh-CN" altLang="en-US" sz="2000"/>
              <a:t>       要找到一份好的工作，必须下一番苦功，认真钻研面试的整个流程。在实际案例中，人们常常感到疑惑，一些明明条件很好的应聘者，却无法顺利通过面试的最后一道关卡。深究其原因，就会发现他们总是忽略了一些重要的细节，从而一次次被面试人员否定，与心仪的职位擦肩而过。</a:t>
            </a:r>
          </a:p>
          <a:p>
            <a:endParaRPr lang="zh-CN" altLang="en-US" sz="2000"/>
          </a:p>
          <a:p>
            <a:r>
              <a:rPr lang="en-US" altLang="zh-CN" sz="2000"/>
              <a:t>	</a:t>
            </a:r>
            <a:r>
              <a:rPr lang="zh-CN" altLang="en-US" sz="2000"/>
              <a:t>1．有的人表现不够诚恳</a:t>
            </a:r>
          </a:p>
          <a:p>
            <a:r>
              <a:rPr lang="en-US" altLang="zh-CN" sz="2000"/>
              <a:t>	</a:t>
            </a:r>
            <a:r>
              <a:rPr lang="zh-CN" altLang="en-US" sz="2000"/>
              <a:t>2．有的人缺乏自信</a:t>
            </a:r>
          </a:p>
          <a:p>
            <a:r>
              <a:rPr lang="en-US" altLang="zh-CN" sz="2000"/>
              <a:t>	</a:t>
            </a:r>
            <a:r>
              <a:rPr lang="zh-CN" altLang="en-US" sz="2000"/>
              <a:t>3．有的人抢风头</a:t>
            </a:r>
          </a:p>
          <a:p>
            <a:r>
              <a:rPr lang="en-US" altLang="zh-CN" sz="2000"/>
              <a:t>	</a:t>
            </a:r>
            <a:r>
              <a:rPr lang="zh-CN" altLang="en-US" sz="2000"/>
              <a:t>4．有的人好面子</a:t>
            </a:r>
          </a:p>
          <a:p>
            <a:r>
              <a:rPr lang="en-US" altLang="zh-CN" sz="2000"/>
              <a:t>	</a:t>
            </a:r>
            <a:r>
              <a:rPr lang="zh-CN" altLang="en-US" sz="2000"/>
              <a:t>5．有的人过于孩子气</a:t>
            </a:r>
          </a:p>
          <a:p>
            <a:r>
              <a:rPr lang="en-US" altLang="zh-CN" sz="2000"/>
              <a:t>	</a:t>
            </a:r>
            <a:r>
              <a:rPr lang="zh-CN" altLang="en-US" sz="2000"/>
              <a:t>6．有的人过于谦虚</a:t>
            </a:r>
          </a:p>
          <a:p>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6199"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80335" y="2772217"/>
            <a:ext cx="3313113"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charset="-122"/>
                <a:ea typeface="微软雅黑" panose="020B0503020204020204" charset="-122"/>
                <a:sym typeface="方正兰亭黑_GBK" panose="02000000000000000000" pitchFamily="2" charset="-122"/>
              </a:rPr>
              <a:t>目录 </a:t>
            </a:r>
            <a:r>
              <a:rPr lang="en-US" altLang="zh-CN" sz="3200" dirty="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rPr>
              <a:t>CONTENTS</a:t>
            </a:r>
          </a:p>
        </p:txBody>
      </p:sp>
      <p:sp>
        <p:nvSpPr>
          <p:cNvPr id="6" name="TextBox 5">
            <a:hlinkClick r:id="rId4" action="ppaction://hlinksldjump"/>
          </p:cNvPr>
          <p:cNvSpPr txBox="1"/>
          <p:nvPr/>
        </p:nvSpPr>
        <p:spPr>
          <a:xfrm>
            <a:off x="2384743" y="589915"/>
            <a:ext cx="3218180"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认识职业生涯规划</a:t>
            </a:r>
          </a:p>
        </p:txBody>
      </p:sp>
      <p:sp>
        <p:nvSpPr>
          <p:cNvPr id="9" name="TextBox 8">
            <a:hlinkClick r:id="rId5" action="ppaction://hlinksldjump"/>
          </p:cNvPr>
          <p:cNvSpPr txBox="1"/>
          <p:nvPr/>
        </p:nvSpPr>
        <p:spPr>
          <a:xfrm>
            <a:off x="2369185" y="132590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认识自我</a:t>
            </a:r>
          </a:p>
        </p:txBody>
      </p:sp>
      <p:sp>
        <p:nvSpPr>
          <p:cNvPr id="12" name="TextBox 11">
            <a:hlinkClick r:id="" action="ppaction://noaction"/>
          </p:cNvPr>
          <p:cNvSpPr txBox="1"/>
          <p:nvPr/>
        </p:nvSpPr>
        <p:spPr>
          <a:xfrm>
            <a:off x="2392169" y="2039203"/>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职业生涯抉择</a:t>
            </a:r>
          </a:p>
        </p:txBody>
      </p:sp>
      <p:sp>
        <p:nvSpPr>
          <p:cNvPr id="15" name="TextBox 14">
            <a:hlinkClick r:id="" action="ppaction://noaction"/>
          </p:cNvPr>
          <p:cNvSpPr txBox="1"/>
          <p:nvPr/>
        </p:nvSpPr>
        <p:spPr>
          <a:xfrm>
            <a:off x="2368798" y="276157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职业生涯实施</a:t>
            </a:r>
          </a:p>
        </p:txBody>
      </p:sp>
      <p:sp>
        <p:nvSpPr>
          <p:cNvPr id="16" name="矩形 15"/>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grpSp>
        <p:nvGrpSpPr>
          <p:cNvPr id="43" name="组合 42"/>
          <p:cNvGrpSpPr/>
          <p:nvPr/>
        </p:nvGrpSpPr>
        <p:grpSpPr>
          <a:xfrm>
            <a:off x="105093" y="1395730"/>
            <a:ext cx="2015490" cy="497840"/>
            <a:chOff x="2682" y="4251"/>
            <a:chExt cx="1814" cy="784"/>
          </a:xfrm>
        </p:grpSpPr>
        <p:sp>
          <p:nvSpPr>
            <p:cNvPr id="44" name="矩形 3"/>
            <p:cNvSpPr/>
            <p:nvPr/>
          </p:nvSpPr>
          <p:spPr>
            <a:xfrm flipH="1">
              <a:off x="2908" y="4251"/>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59"/>
            <p:cNvSpPr>
              <a:spLocks noChangeArrowheads="1"/>
            </p:cNvSpPr>
            <p:nvPr/>
          </p:nvSpPr>
          <p:spPr bwMode="auto">
            <a:xfrm flipH="1">
              <a:off x="2682" y="4251"/>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第二章</a:t>
              </a:r>
            </a:p>
          </p:txBody>
        </p:sp>
      </p:grpSp>
      <p:grpSp>
        <p:nvGrpSpPr>
          <p:cNvPr id="46" name="组合 45"/>
          <p:cNvGrpSpPr/>
          <p:nvPr/>
        </p:nvGrpSpPr>
        <p:grpSpPr>
          <a:xfrm>
            <a:off x="51753" y="2787015"/>
            <a:ext cx="2015490" cy="497840"/>
            <a:chOff x="2682" y="4025"/>
            <a:chExt cx="1814" cy="784"/>
          </a:xfrm>
        </p:grpSpPr>
        <p:sp>
          <p:nvSpPr>
            <p:cNvPr id="47"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第四章</a:t>
              </a:r>
            </a:p>
          </p:txBody>
        </p:sp>
      </p:grpSp>
      <p:grpSp>
        <p:nvGrpSpPr>
          <p:cNvPr id="52" name="组合 51"/>
          <p:cNvGrpSpPr/>
          <p:nvPr/>
        </p:nvGrpSpPr>
        <p:grpSpPr>
          <a:xfrm>
            <a:off x="118428" y="3457575"/>
            <a:ext cx="2015490" cy="497840"/>
            <a:chOff x="2682" y="4025"/>
            <a:chExt cx="1814" cy="784"/>
          </a:xfrm>
        </p:grpSpPr>
        <p:sp>
          <p:nvSpPr>
            <p:cNvPr id="53"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第五章</a:t>
              </a:r>
            </a:p>
          </p:txBody>
        </p:sp>
      </p:grpSp>
      <p:grpSp>
        <p:nvGrpSpPr>
          <p:cNvPr id="55" name="组合 54"/>
          <p:cNvGrpSpPr/>
          <p:nvPr/>
        </p:nvGrpSpPr>
        <p:grpSpPr>
          <a:xfrm>
            <a:off x="47943" y="4192905"/>
            <a:ext cx="2015490" cy="497840"/>
            <a:chOff x="2682" y="4025"/>
            <a:chExt cx="1814" cy="784"/>
          </a:xfrm>
        </p:grpSpPr>
        <p:sp>
          <p:nvSpPr>
            <p:cNvPr id="56"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第六章</a:t>
              </a:r>
            </a:p>
          </p:txBody>
        </p:sp>
      </p:grpSp>
      <p:grpSp>
        <p:nvGrpSpPr>
          <p:cNvPr id="58" name="组合 57"/>
          <p:cNvGrpSpPr/>
          <p:nvPr/>
        </p:nvGrpSpPr>
        <p:grpSpPr>
          <a:xfrm>
            <a:off x="45403" y="4895850"/>
            <a:ext cx="2015490" cy="497840"/>
            <a:chOff x="2682" y="4025"/>
            <a:chExt cx="1814" cy="784"/>
          </a:xfrm>
        </p:grpSpPr>
        <p:sp>
          <p:nvSpPr>
            <p:cNvPr id="59"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第七章</a:t>
              </a:r>
            </a:p>
          </p:txBody>
        </p:sp>
      </p:grpSp>
      <p:grpSp>
        <p:nvGrpSpPr>
          <p:cNvPr id="61" name="组合 60"/>
          <p:cNvGrpSpPr/>
          <p:nvPr/>
        </p:nvGrpSpPr>
        <p:grpSpPr>
          <a:xfrm>
            <a:off x="87313" y="5571490"/>
            <a:ext cx="2015490" cy="497840"/>
            <a:chOff x="2682" y="4025"/>
            <a:chExt cx="1814" cy="784"/>
          </a:xfrm>
        </p:grpSpPr>
        <p:sp>
          <p:nvSpPr>
            <p:cNvPr id="62"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第八章</a:t>
              </a:r>
            </a:p>
          </p:txBody>
        </p:sp>
      </p:grpSp>
      <p:grpSp>
        <p:nvGrpSpPr>
          <p:cNvPr id="64" name="组合 63"/>
          <p:cNvGrpSpPr/>
          <p:nvPr/>
        </p:nvGrpSpPr>
        <p:grpSpPr>
          <a:xfrm>
            <a:off x="88583" y="2104390"/>
            <a:ext cx="2015490" cy="497840"/>
            <a:chOff x="2682" y="4025"/>
            <a:chExt cx="1814" cy="784"/>
          </a:xfrm>
        </p:grpSpPr>
        <p:sp>
          <p:nvSpPr>
            <p:cNvPr id="65"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第三章</a:t>
              </a:r>
            </a:p>
          </p:txBody>
        </p:sp>
      </p:grpSp>
      <p:grpSp>
        <p:nvGrpSpPr>
          <p:cNvPr id="67" name="组合 66"/>
          <p:cNvGrpSpPr/>
          <p:nvPr/>
        </p:nvGrpSpPr>
        <p:grpSpPr>
          <a:xfrm>
            <a:off x="120968" y="655320"/>
            <a:ext cx="2015490" cy="497840"/>
            <a:chOff x="2682" y="4025"/>
            <a:chExt cx="1814" cy="784"/>
          </a:xfrm>
        </p:grpSpPr>
        <p:sp>
          <p:nvSpPr>
            <p:cNvPr id="68"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第一章</a:t>
              </a:r>
            </a:p>
          </p:txBody>
        </p:sp>
      </p:grpSp>
      <p:sp>
        <p:nvSpPr>
          <p:cNvPr id="70" name="TextBox 14">
            <a:hlinkClick r:id="" action="ppaction://noaction"/>
          </p:cNvPr>
          <p:cNvSpPr txBox="1"/>
          <p:nvPr/>
        </p:nvSpPr>
        <p:spPr>
          <a:xfrm>
            <a:off x="2400548" y="34575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简历</a:t>
            </a:r>
          </a:p>
        </p:txBody>
      </p:sp>
      <p:sp>
        <p:nvSpPr>
          <p:cNvPr id="71" name="TextBox 14">
            <a:hlinkClick r:id="rId4" action="ppaction://hlinksldjump"/>
          </p:cNvPr>
          <p:cNvSpPr txBox="1"/>
          <p:nvPr/>
        </p:nvSpPr>
        <p:spPr>
          <a:xfrm>
            <a:off x="2369433" y="419286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面试技巧</a:t>
            </a:r>
          </a:p>
        </p:txBody>
      </p:sp>
      <p:sp>
        <p:nvSpPr>
          <p:cNvPr id="72" name="TextBox 14">
            <a:hlinkClick r:id="" action="ppaction://noaction"/>
          </p:cNvPr>
          <p:cNvSpPr txBox="1"/>
          <p:nvPr/>
        </p:nvSpPr>
        <p:spPr>
          <a:xfrm>
            <a:off x="2391023" y="490596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职场生存</a:t>
            </a:r>
          </a:p>
        </p:txBody>
      </p:sp>
      <p:sp>
        <p:nvSpPr>
          <p:cNvPr id="73" name="TextBox 14">
            <a:hlinkClick r:id="" action="ppaction://noaction"/>
          </p:cNvPr>
          <p:cNvSpPr txBox="1"/>
          <p:nvPr/>
        </p:nvSpPr>
        <p:spPr>
          <a:xfrm>
            <a:off x="2385308" y="55657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创业教育</a:t>
            </a:r>
          </a:p>
        </p:txBody>
      </p:sp>
    </p:spTree>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50</a:t>
            </a: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第六章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4" action="ppaction://hlinksldjump"/>
          </p:cNvPr>
          <p:cNvSpPr txBox="1"/>
          <p:nvPr/>
        </p:nvSpPr>
        <p:spPr>
          <a:xfrm>
            <a:off x="5290185" y="389445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6.3    面试之后如何完善</a:t>
            </a:r>
          </a:p>
        </p:txBody>
      </p:sp>
      <p:sp>
        <p:nvSpPr>
          <p:cNvPr id="16" name="文本框 15">
            <a:hlinkClick r:id="" action="ppaction://noaction"/>
          </p:cNvPr>
          <p:cNvSpPr txBox="1"/>
          <p:nvPr/>
        </p:nvSpPr>
        <p:spPr>
          <a:xfrm>
            <a:off x="5326380" y="2266315"/>
            <a:ext cx="572008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6.1    面试前的准备</a:t>
            </a:r>
          </a:p>
        </p:txBody>
      </p:sp>
      <p:sp>
        <p:nvSpPr>
          <p:cNvPr id="8" name="TextBox 10"/>
          <p:cNvSpPr txBox="1"/>
          <p:nvPr/>
        </p:nvSpPr>
        <p:spPr>
          <a:xfrm>
            <a:off x="6435725" y="857885"/>
            <a:ext cx="233045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面  试</a:t>
            </a:r>
          </a:p>
        </p:txBody>
      </p:sp>
      <p:sp>
        <p:nvSpPr>
          <p:cNvPr id="12" name="文本框 11">
            <a:hlinkClick r:id="rId5" action="ppaction://hlinksldjump"/>
          </p:cNvPr>
          <p:cNvSpPr txBox="1"/>
          <p:nvPr/>
        </p:nvSpPr>
        <p:spPr>
          <a:xfrm>
            <a:off x="5290185" y="304736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6.2    面试之中如何应对</a:t>
            </a:r>
          </a:p>
        </p:txBody>
      </p:sp>
      <p:sp>
        <p:nvSpPr>
          <p:cNvPr id="13" name="文本框 12">
            <a:hlinkClick r:id="rId6" action="ppaction://hlinksldjump"/>
          </p:cNvPr>
          <p:cNvSpPr txBox="1"/>
          <p:nvPr/>
        </p:nvSpPr>
        <p:spPr>
          <a:xfrm>
            <a:off x="5290185" y="4787265"/>
            <a:ext cx="503110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6.4    面试漫谈</a:t>
            </a:r>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51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一、面试前的准备</a:t>
            </a:r>
          </a:p>
        </p:txBody>
      </p:sp>
      <p:sp>
        <p:nvSpPr>
          <p:cNvPr id="11" name="文本框 10"/>
          <p:cNvSpPr txBox="1"/>
          <p:nvPr/>
        </p:nvSpPr>
        <p:spPr>
          <a:xfrm>
            <a:off x="1061085" y="1275715"/>
            <a:ext cx="10650855" cy="4788535"/>
          </a:xfrm>
          <a:prstGeom prst="rect">
            <a:avLst/>
          </a:prstGeom>
          <a:noFill/>
        </p:spPr>
        <p:txBody>
          <a:bodyPr wrap="square" rtlCol="0">
            <a:spAutoFit/>
          </a:bodyPr>
          <a:lstStyle/>
          <a:p>
            <a:r>
              <a:rPr lang="zh-CN" altLang="en-US" sz="2400" b="1"/>
              <a:t>1．电话接听细节盘点</a:t>
            </a:r>
          </a:p>
          <a:p>
            <a:r>
              <a:rPr lang="zh-CN" altLang="en-US" sz="2000"/>
              <a:t>（1）主动选择通话的时间和地点</a:t>
            </a:r>
          </a:p>
          <a:p>
            <a:r>
              <a:rPr lang="zh-CN" altLang="en-US" sz="2000"/>
              <a:t>（2）注意通话时的语速和语气</a:t>
            </a:r>
          </a:p>
          <a:p>
            <a:r>
              <a:rPr lang="zh-CN" altLang="en-US" sz="2000"/>
              <a:t>（3）通话结束时也要注意礼节</a:t>
            </a:r>
          </a:p>
          <a:p>
            <a:r>
              <a:rPr lang="zh-CN" altLang="en-US" sz="2400" b="1"/>
              <a:t>2．面试前应做好的准备</a:t>
            </a:r>
          </a:p>
          <a:p>
            <a:r>
              <a:rPr lang="zh-CN" altLang="en-US" sz="2000"/>
              <a:t>（1）查阅招聘广告，进行面试预演</a:t>
            </a:r>
          </a:p>
          <a:p>
            <a:r>
              <a:rPr lang="zh-CN" altLang="en-US" sz="2000"/>
              <a:t>（2）整理文件包，带上必备用品</a:t>
            </a:r>
          </a:p>
          <a:p>
            <a:r>
              <a:rPr lang="zh-CN" altLang="en-US" sz="2000"/>
              <a:t>面试前，应聘者应把身份证、毕业证、简历、证明文件和纸笔工具等统统准备好，不可遗漏。</a:t>
            </a:r>
          </a:p>
          <a:p>
            <a:r>
              <a:rPr lang="zh-CN" altLang="en-US" sz="2000"/>
              <a:t>简历最好准备两份，目的在于：第一，在公司中填写申请表时，可随时取出以作为参考；第二，面谈后可直接留给公司。</a:t>
            </a:r>
          </a:p>
          <a:p>
            <a:r>
              <a:rPr lang="zh-CN" altLang="en-US" sz="2000"/>
              <a:t>携带的证明文件主要包括获奖证书、荣誉证书、学位学历证的原件或复印件、发表的论文或著作、专业技术资格证书、专家或教授的推荐信以及单位证明或推荐信等几项。</a:t>
            </a:r>
          </a:p>
          <a:p>
            <a:r>
              <a:rPr lang="zh-CN" altLang="en-US" sz="2000"/>
              <a:t>（3）注意休息和营养</a:t>
            </a:r>
          </a:p>
          <a:p>
            <a:r>
              <a:rPr lang="zh-CN" altLang="en-US" sz="2000"/>
              <a:t>（4）提前到达</a:t>
            </a:r>
          </a:p>
          <a:p>
            <a:r>
              <a:rPr lang="zh-CN" altLang="en-US" sz="2000"/>
              <a:t>（5）面试着装</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52</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lstStyle/>
          <a:p>
            <a:r>
              <a:rPr lang="zh-CN" altLang="en-US" sz="2800"/>
              <a:t>一、面试前的准备</a:t>
            </a:r>
          </a:p>
        </p:txBody>
      </p:sp>
      <p:sp>
        <p:nvSpPr>
          <p:cNvPr id="11" name="文本框 10"/>
          <p:cNvSpPr txBox="1"/>
          <p:nvPr/>
        </p:nvSpPr>
        <p:spPr>
          <a:xfrm>
            <a:off x="1044575" y="1482090"/>
            <a:ext cx="4777740" cy="3874135"/>
          </a:xfrm>
          <a:prstGeom prst="rect">
            <a:avLst/>
          </a:prstGeom>
          <a:noFill/>
        </p:spPr>
        <p:txBody>
          <a:bodyPr wrap="square" rtlCol="0">
            <a:spAutoFit/>
          </a:bodyPr>
          <a:lstStyle/>
          <a:p>
            <a:r>
              <a:rPr lang="zh-CN" altLang="en-US" sz="2400" b="1"/>
              <a:t>1）男士着装注意事项</a:t>
            </a:r>
          </a:p>
          <a:p>
            <a:r>
              <a:rPr lang="zh-CN" altLang="en-US" sz="2000"/>
              <a:t>① 西装、衬衫着装技巧</a:t>
            </a:r>
          </a:p>
          <a:p>
            <a:r>
              <a:rPr lang="zh-CN" altLang="en-US" sz="2000"/>
              <a:t>② 领带选择技巧</a:t>
            </a:r>
          </a:p>
          <a:p>
            <a:r>
              <a:rPr lang="zh-CN" altLang="en-US" sz="2000"/>
              <a:t>③ 鞋和袜子着装注意事项</a:t>
            </a:r>
          </a:p>
          <a:p>
            <a:r>
              <a:rPr lang="zh-CN" altLang="en-US" sz="2000"/>
              <a:t>④其他应注意的细节</a:t>
            </a:r>
          </a:p>
          <a:p>
            <a:endParaRPr lang="zh-CN" altLang="en-US" sz="2000"/>
          </a:p>
          <a:p>
            <a:r>
              <a:rPr lang="zh-CN" altLang="en-US" sz="2400" b="1"/>
              <a:t>2）女士着装注意技巧</a:t>
            </a:r>
          </a:p>
          <a:p>
            <a:r>
              <a:rPr lang="zh-CN" altLang="en-US" sz="2000"/>
              <a:t>① 化妆技巧</a:t>
            </a:r>
          </a:p>
          <a:p>
            <a:r>
              <a:rPr lang="zh-CN" altLang="en-US" sz="2000"/>
              <a:t>② 饰品佩戴技巧</a:t>
            </a:r>
          </a:p>
          <a:p>
            <a:r>
              <a:rPr lang="zh-CN" altLang="en-US" sz="2000"/>
              <a:t>③其他需要注意的问题</a:t>
            </a:r>
          </a:p>
          <a:p>
            <a:endParaRPr lang="zh-CN" altLang="en-US" sz="2000"/>
          </a:p>
          <a:p>
            <a:endParaRPr lang="zh-CN" altLang="en-US" sz="2000">
              <a:latin typeface="+mn-ea"/>
            </a:endParaRPr>
          </a:p>
        </p:txBody>
      </p:sp>
      <p:grpSp>
        <p:nvGrpSpPr>
          <p:cNvPr id="47" name="Group 32"/>
          <p:cNvGrpSpPr/>
          <p:nvPr/>
        </p:nvGrpSpPr>
        <p:grpSpPr>
          <a:xfrm>
            <a:off x="6477273" y="1643177"/>
            <a:ext cx="874884" cy="3551765"/>
            <a:chOff x="4129088" y="2282825"/>
            <a:chExt cx="531813" cy="2159000"/>
          </a:xfrm>
        </p:grpSpPr>
        <p:sp>
          <p:nvSpPr>
            <p:cNvPr id="48"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p>
          </p:txBody>
        </p:sp>
        <p:sp>
          <p:nvSpPr>
            <p:cNvPr id="49"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0"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1"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52" name="Group 33"/>
          <p:cNvGrpSpPr/>
          <p:nvPr/>
        </p:nvGrpSpPr>
        <p:grpSpPr>
          <a:xfrm>
            <a:off x="7656644" y="1721108"/>
            <a:ext cx="1020474" cy="3503900"/>
            <a:chOff x="4948238" y="2751138"/>
            <a:chExt cx="585788" cy="2011362"/>
          </a:xfrm>
        </p:grpSpPr>
        <p:sp>
          <p:nvSpPr>
            <p:cNvPr id="53"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lstStyle/>
            <a:p>
              <a:endParaRPr lang="en-US"/>
            </a:p>
          </p:txBody>
        </p:sp>
        <p:sp>
          <p:nvSpPr>
            <p:cNvPr id="54"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5"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6"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53</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二、面试之中如何应对</a:t>
            </a:r>
          </a:p>
        </p:txBody>
      </p:sp>
      <p:sp>
        <p:nvSpPr>
          <p:cNvPr id="11" name="文本框 10"/>
          <p:cNvSpPr txBox="1"/>
          <p:nvPr/>
        </p:nvSpPr>
        <p:spPr>
          <a:xfrm>
            <a:off x="1183005" y="1260475"/>
            <a:ext cx="10217150" cy="5032375"/>
          </a:xfrm>
          <a:prstGeom prst="rect">
            <a:avLst/>
          </a:prstGeom>
          <a:noFill/>
        </p:spPr>
        <p:txBody>
          <a:bodyPr wrap="square" rtlCol="0">
            <a:spAutoFit/>
          </a:bodyPr>
          <a:lstStyle/>
          <a:p>
            <a:r>
              <a:rPr lang="zh-CN" altLang="en-US" sz="2400" b="1"/>
              <a:t>1面试礼仪</a:t>
            </a:r>
          </a:p>
          <a:p>
            <a:r>
              <a:rPr lang="zh-CN" altLang="en-US" sz="2400" b="1"/>
              <a:t>（1）握手</a:t>
            </a:r>
          </a:p>
          <a:p>
            <a:r>
              <a:rPr lang="zh-CN" altLang="en-US" sz="2000"/>
              <a:t>首先，和面试人员握手时，应聘者一定要握得有力量，充满温暖，以显示自己的自信和热情。其次，握手时应聘者要两眼平视面试人员，注意和他进行目光交流，而不要左顾右盼。</a:t>
            </a:r>
          </a:p>
          <a:p>
            <a:r>
              <a:rPr lang="zh-CN" altLang="en-US" sz="2400" b="1"/>
              <a:t>（2）坐姿</a:t>
            </a:r>
          </a:p>
          <a:p>
            <a:r>
              <a:rPr lang="zh-CN" altLang="en-US" sz="2000"/>
              <a:t>落座的时候，不要紧贴着椅子背坐，更不要随便一躺，坐下后身体要略向前倾。坐的位置一般以坐满椅子的2/3为合适。</a:t>
            </a:r>
          </a:p>
          <a:p>
            <a:r>
              <a:rPr lang="zh-CN" altLang="en-US" sz="2400" b="1"/>
              <a:t>（3）眼神</a:t>
            </a:r>
          </a:p>
          <a:p>
            <a:r>
              <a:rPr lang="zh-CN" altLang="en-US" sz="2000"/>
              <a:t>面试时，应聘者应密切注视着对方的眼睛，但不要瞪着眼睛看，因为那样会显得进攻性太强，也不要不停地环视房间或面试人员之外的其他人员，这样会显得缺乏自信或对所谈话题缺少兴趣。</a:t>
            </a:r>
          </a:p>
          <a:p>
            <a:r>
              <a:rPr lang="zh-CN" altLang="en-US" sz="2400" b="1"/>
              <a:t>（4）手势</a:t>
            </a:r>
          </a:p>
          <a:p>
            <a:r>
              <a:rPr lang="zh-CN" altLang="en-US" sz="2400" b="1"/>
              <a:t>（5）仪态</a:t>
            </a:r>
          </a:p>
          <a:p>
            <a:r>
              <a:rPr lang="zh-CN" altLang="en-US" sz="2000"/>
              <a:t>需要先了解一下平时都有哪些比较常见的不良习惯。</a:t>
            </a:r>
          </a:p>
          <a:p>
            <a:r>
              <a:rPr lang="zh-CN" altLang="en-US" sz="2000"/>
              <a:t>1）手不闲</a:t>
            </a:r>
            <a:r>
              <a:rPr lang="en-US" altLang="zh-CN" sz="2000"/>
              <a:t>	</a:t>
            </a:r>
            <a:r>
              <a:rPr lang="zh-CN" altLang="en-US" sz="2000"/>
              <a:t>2）脚乱动</a:t>
            </a:r>
            <a:r>
              <a:rPr lang="en-US" altLang="zh-CN" sz="2000"/>
              <a:t>	</a:t>
            </a:r>
            <a:r>
              <a:rPr lang="zh-CN" altLang="en-US" sz="2000"/>
              <a:t>3）背不直</a:t>
            </a:r>
            <a:r>
              <a:rPr lang="en-US" altLang="zh-CN" sz="2000"/>
              <a:t>	</a:t>
            </a:r>
            <a:r>
              <a:rPr lang="zh-CN" altLang="en-US" sz="2000"/>
              <a:t>4）眼光散</a:t>
            </a:r>
            <a:r>
              <a:rPr lang="en-US" altLang="zh-CN" sz="2000"/>
              <a:t>	</a:t>
            </a:r>
            <a:r>
              <a:rPr lang="zh-CN" altLang="en-US" sz="2000"/>
              <a:t>5）脸不晴</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54</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二、面试之中如何应对</a:t>
            </a:r>
          </a:p>
        </p:txBody>
      </p:sp>
      <p:sp>
        <p:nvSpPr>
          <p:cNvPr id="11" name="文本框 10"/>
          <p:cNvSpPr txBox="1"/>
          <p:nvPr/>
        </p:nvSpPr>
        <p:spPr>
          <a:xfrm>
            <a:off x="1289685" y="1275715"/>
            <a:ext cx="9849485" cy="4422775"/>
          </a:xfrm>
          <a:prstGeom prst="rect">
            <a:avLst/>
          </a:prstGeom>
          <a:noFill/>
        </p:spPr>
        <p:txBody>
          <a:bodyPr wrap="square" rtlCol="0">
            <a:spAutoFit/>
          </a:bodyPr>
          <a:lstStyle/>
          <a:p>
            <a:r>
              <a:rPr lang="zh-CN" altLang="en-US" sz="2400" b="1"/>
              <a:t>2．面试语言</a:t>
            </a:r>
          </a:p>
          <a:p>
            <a:endParaRPr lang="zh-CN" altLang="en-US" sz="2000" b="1"/>
          </a:p>
          <a:p>
            <a:r>
              <a:rPr lang="zh-CN" altLang="en-US" sz="2000"/>
              <a:t>（1）发音、音量</a:t>
            </a:r>
          </a:p>
          <a:p>
            <a:r>
              <a:rPr lang="zh-CN" altLang="en-US" sz="2000"/>
              <a:t>（2）语调、语速</a:t>
            </a:r>
          </a:p>
          <a:p>
            <a:r>
              <a:rPr lang="zh-CN" altLang="en-US" sz="2000"/>
              <a:t>在谈吐上应把握以下几个要点。</a:t>
            </a:r>
          </a:p>
          <a:p>
            <a:r>
              <a:rPr lang="zh-CN" altLang="en-US" sz="2000"/>
              <a:t>1）要突出个人的优点和特长，并有一定的可信度。语言要有概括性，还要简洁有力，不要拖泥带水，轻重不分。</a:t>
            </a:r>
          </a:p>
          <a:p>
            <a:r>
              <a:rPr lang="zh-CN" altLang="en-US" sz="2000"/>
              <a:t>2）要展示个性，使个人形象鲜明。可以适当引用别人的言论，如用老师、朋友的评论来支持自己的描述。</a:t>
            </a:r>
          </a:p>
          <a:p>
            <a:r>
              <a:rPr lang="zh-CN" altLang="en-US" sz="2000"/>
              <a:t>3）坚持以事实说话，少用感叹词和虚词。使用时，应注意语言逻辑，做到层次分明、重点突出。</a:t>
            </a:r>
          </a:p>
          <a:p>
            <a:r>
              <a:rPr lang="zh-CN" altLang="en-US" sz="2000"/>
              <a:t>4）尽量不用简称、方言，以免对方听不懂。当不能回答某一问题时，应如实告诉对方，含糊其词和一味地高谈阔论会导致最终的失败。还有一点，就是要注意礼貌，多使用“请”“谢谢”“非常荣幸”之类的话语。</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55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lstStyle/>
          <a:p>
            <a:r>
              <a:rPr lang="zh-CN" altLang="en-US" sz="2800">
                <a:sym typeface="+mn-ea"/>
              </a:rPr>
              <a:t>二、面试之中如何应对</a:t>
            </a:r>
            <a:endParaRPr lang="zh-CN" altLang="en-US" sz="2800"/>
          </a:p>
          <a:p>
            <a:endParaRPr lang="zh-CN" altLang="en-US" sz="2800"/>
          </a:p>
        </p:txBody>
      </p:sp>
      <p:sp>
        <p:nvSpPr>
          <p:cNvPr id="11" name="文本框 10"/>
          <p:cNvSpPr txBox="1"/>
          <p:nvPr/>
        </p:nvSpPr>
        <p:spPr>
          <a:xfrm>
            <a:off x="937260" y="1077595"/>
            <a:ext cx="11118215" cy="5032375"/>
          </a:xfrm>
          <a:prstGeom prst="rect">
            <a:avLst/>
          </a:prstGeom>
          <a:noFill/>
        </p:spPr>
        <p:txBody>
          <a:bodyPr wrap="square" rtlCol="0">
            <a:spAutoFit/>
          </a:bodyPr>
          <a:lstStyle/>
          <a:p>
            <a:r>
              <a:rPr lang="zh-CN" altLang="en-US" sz="2400" b="1"/>
              <a:t>3．面试问题</a:t>
            </a:r>
          </a:p>
          <a:p>
            <a:r>
              <a:rPr lang="zh-CN" altLang="en-US" sz="2000" b="1"/>
              <a:t>一些常见的面试问题列举如下。</a:t>
            </a:r>
          </a:p>
          <a:p>
            <a:r>
              <a:rPr lang="zh-CN" altLang="en-US" sz="2000" b="1"/>
              <a:t>（1）个人基本情况方面的问题</a:t>
            </a:r>
          </a:p>
          <a:p>
            <a:r>
              <a:rPr lang="zh-CN" altLang="en-US" sz="2000"/>
              <a:t>1）做一下自我介绍，说说家庭情况       2）你认为自己最大的弱点是什么？</a:t>
            </a:r>
          </a:p>
          <a:p>
            <a:r>
              <a:rPr lang="zh-CN" altLang="en-US" sz="2000"/>
              <a:t>3）哪位人物对你影响最大？   4）说一件自己感到最失败的事情5）你有什么业余爱好和座右铭？</a:t>
            </a:r>
          </a:p>
          <a:p>
            <a:r>
              <a:rPr lang="zh-CN" altLang="en-US" sz="2000" b="1"/>
              <a:t>（2）个人能力方面的问题</a:t>
            </a:r>
          </a:p>
          <a:p>
            <a:r>
              <a:rPr lang="zh-CN" altLang="en-US" sz="2000"/>
              <a:t>1）你认为自己适合什么工作？如何胜任这项工作？</a:t>
            </a:r>
          </a:p>
          <a:p>
            <a:r>
              <a:rPr lang="zh-CN" altLang="en-US" sz="2000"/>
              <a:t>2）为什么选择我们公司？如果录用，你将怎样开展工作？最基础的工作也愿意干吗？</a:t>
            </a:r>
          </a:p>
          <a:p>
            <a:r>
              <a:rPr lang="zh-CN" altLang="en-US" sz="2000"/>
              <a:t>3）谈谈你的人际关系4）你的目标及前途打算如何？你能为我们公司带来什么？</a:t>
            </a:r>
          </a:p>
          <a:p>
            <a:r>
              <a:rPr lang="zh-CN" altLang="en-US" sz="2000"/>
              <a:t>5）你想过创业吗？</a:t>
            </a:r>
          </a:p>
          <a:p>
            <a:r>
              <a:rPr lang="zh-CN" altLang="en-US" sz="2000" b="1"/>
              <a:t>（3）公司方面的问题</a:t>
            </a:r>
          </a:p>
          <a:p>
            <a:r>
              <a:rPr lang="zh-CN" altLang="en-US" sz="2000"/>
              <a:t>1）你为什么要来我们公司工作，对本公司有多少了解？</a:t>
            </a:r>
          </a:p>
          <a:p>
            <a:r>
              <a:rPr lang="zh-CN" altLang="en-US" sz="2000"/>
              <a:t>2）你能为我们做什么？我们为什么要录用你？</a:t>
            </a:r>
          </a:p>
          <a:p>
            <a:r>
              <a:rPr lang="zh-CN" altLang="en-US" sz="2000"/>
              <a:t>3）你离开前一家公司的原因是什么？      4）你如何评价你过去所在的单位？</a:t>
            </a:r>
          </a:p>
          <a:p>
            <a:r>
              <a:rPr lang="zh-CN" altLang="en-US" sz="2000"/>
              <a:t>5）如果我们和另一家公司同时聘用你，你如何选择？</a:t>
            </a: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56</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lstStyle/>
          <a:p>
            <a:r>
              <a:rPr lang="zh-CN" altLang="en-US" sz="2800">
                <a:sym typeface="+mn-ea"/>
              </a:rPr>
              <a:t>二、面试之中如何应对</a:t>
            </a:r>
            <a:endParaRPr lang="zh-CN" altLang="en-US" sz="2800"/>
          </a:p>
          <a:p>
            <a:endParaRPr lang="zh-CN" altLang="en-US" sz="2800"/>
          </a:p>
        </p:txBody>
      </p:sp>
      <p:sp>
        <p:nvSpPr>
          <p:cNvPr id="11" name="文本框 10"/>
          <p:cNvSpPr txBox="1"/>
          <p:nvPr/>
        </p:nvSpPr>
        <p:spPr>
          <a:xfrm>
            <a:off x="937260" y="1077595"/>
            <a:ext cx="11118215" cy="5398135"/>
          </a:xfrm>
          <a:prstGeom prst="rect">
            <a:avLst/>
          </a:prstGeom>
          <a:noFill/>
        </p:spPr>
        <p:txBody>
          <a:bodyPr wrap="square" rtlCol="0">
            <a:spAutoFit/>
          </a:bodyPr>
          <a:lstStyle/>
          <a:p>
            <a:r>
              <a:rPr lang="zh-CN" altLang="en-US" sz="2400" b="1"/>
              <a:t>5．巧妙询问薪资</a:t>
            </a:r>
          </a:p>
          <a:p>
            <a:r>
              <a:rPr lang="zh-CN" altLang="en-US" sz="2000" b="1"/>
              <a:t>（1）敏感话题</a:t>
            </a:r>
          </a:p>
          <a:p>
            <a:r>
              <a:rPr lang="zh-CN" altLang="en-US" sz="2000"/>
              <a:t>1）把期望值建立在行业发展的趋势之上</a:t>
            </a:r>
          </a:p>
          <a:p>
            <a:r>
              <a:rPr lang="zh-CN" altLang="en-US" sz="2000"/>
              <a:t>2）不要拘泥于薪资本身</a:t>
            </a:r>
          </a:p>
          <a:p>
            <a:r>
              <a:rPr lang="zh-CN" altLang="en-US" sz="2000" b="1"/>
              <a:t>（2）问题释疑</a:t>
            </a:r>
          </a:p>
          <a:p>
            <a:r>
              <a:rPr lang="zh-CN" altLang="en-US" sz="2000"/>
              <a:t>关于薪资待遇，针对面试人员可能会问到的问题，可以采取适当的处置方法，具体如下所述。</a:t>
            </a:r>
          </a:p>
          <a:p>
            <a:r>
              <a:rPr lang="zh-CN" altLang="en-US" sz="2000"/>
              <a:t>1）你认为我们给你提供的薪水如何？你希望得到什么样的待遇？</a:t>
            </a:r>
          </a:p>
          <a:p>
            <a:r>
              <a:rPr lang="zh-CN" altLang="en-US" sz="2000"/>
              <a:t>2）你愿意降低自己的薪水标准吗？</a:t>
            </a:r>
          </a:p>
          <a:p>
            <a:r>
              <a:rPr lang="zh-CN" altLang="en-US" sz="2000"/>
              <a:t>3）你觉得自己每年加薪的幅度是多少？</a:t>
            </a:r>
          </a:p>
          <a:p>
            <a:r>
              <a:rPr lang="zh-CN" altLang="en-US" sz="2000"/>
              <a:t>4）从现在开始，你希望三年内的薪金目标是什么？</a:t>
            </a:r>
          </a:p>
          <a:p>
            <a:endParaRPr lang="zh-CN" altLang="en-US" sz="2000"/>
          </a:p>
          <a:p>
            <a:r>
              <a:rPr lang="zh-CN" altLang="en-US" sz="2400" b="1"/>
              <a:t>6．回答问题的技巧</a:t>
            </a:r>
          </a:p>
          <a:p>
            <a:r>
              <a:rPr lang="zh-CN" altLang="en-US" sz="2000"/>
              <a:t>在回答问题的时候，应聘者如果能做到以下几点，将会对个人的求职非常有利。</a:t>
            </a:r>
          </a:p>
          <a:p>
            <a:r>
              <a:rPr lang="zh-CN" altLang="en-US" sz="2000"/>
              <a:t>（1）重点突出，简洁明了       （2）形象描述，避免抽象      （3）确认内容，有的放矢</a:t>
            </a:r>
          </a:p>
          <a:p>
            <a:r>
              <a:rPr lang="zh-CN" altLang="en-US" sz="2000"/>
              <a:t>（4）见解独到，特色鲜明       （5）诚实作答，不搞虚假</a:t>
            </a:r>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2189</Words>
  <Application>Microsoft Office PowerPoint</Application>
  <PresentationFormat>自定义</PresentationFormat>
  <Paragraphs>240</Paragraphs>
  <Slides>16</Slides>
  <Notes>16</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SJYY</cp:lastModifiedBy>
  <cp:revision>17</cp:revision>
  <dcterms:created xsi:type="dcterms:W3CDTF">2017-07-18T22:12:00Z</dcterms:created>
  <dcterms:modified xsi:type="dcterms:W3CDTF">2017-08-22T06:48:58Z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