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2"/>
    <p:sldId id="258" r:id="rId3"/>
    <p:sldId id="270" r:id="rId4"/>
    <p:sldId id="271" r:id="rId5"/>
    <p:sldId id="272" r:id="rId6"/>
    <p:sldId id="273" r:id="rId7"/>
    <p:sldId id="274" r:id="rId8"/>
    <p:sldId id="275" r:id="rId9"/>
    <p:sldId id="276" r:id="rId10"/>
    <p:sldId id="277" r:id="rId11"/>
    <p:sldId id="278" r:id="rId12"/>
    <p:sldId id="279" r:id="rId1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7" d="100"/>
          <a:sy n="87" d="100"/>
        </p:scale>
        <p:origin x="-20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2017/8/22/Tuesday</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48774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50C85C-E9D3-4231-B599-154D482DB76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2017/8/22/Tuesday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1.jpeg"/><Relationship Id="rId7"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slide" Target="slide7.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8607311" y="76923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953" y="1835785"/>
            <a:ext cx="9304020" cy="249428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43523" y="2402840"/>
            <a:ext cx="8460740" cy="972820"/>
          </a:xfrm>
          <a:prstGeom prst="rect">
            <a:avLst/>
          </a:prstGeom>
          <a:noFill/>
        </p:spPr>
        <p:txBody>
          <a:bodyPr wrap="square" rtlCol="0">
            <a:spAutoFit/>
          </a:bodyPr>
          <a:lstStyle/>
          <a:p>
            <a:r>
              <a:rPr lang="zh-CN" altLang="en-US" sz="5400" dirty="0" smtClean="0">
                <a:solidFill>
                  <a:schemeClr val="bg1"/>
                </a:solidFill>
                <a:latin typeface="微软雅黑" panose="020B0503020204020204" charset="-122"/>
                <a:ea typeface="微软雅黑" panose="020B0503020204020204" charset="-122"/>
              </a:rPr>
              <a:t>大学生职业规划与就业指导</a:t>
            </a:r>
            <a:endParaRPr lang="zh-CN" altLang="en-US" sz="5400" dirty="0">
              <a:solidFill>
                <a:schemeClr val="bg1"/>
              </a:solidFill>
              <a:latin typeface="微软雅黑" panose="020B0503020204020204" charset="-122"/>
              <a:ea typeface="微软雅黑" panose="020B0503020204020204" charset="-122"/>
            </a:endParaRPr>
          </a:p>
        </p:txBody>
      </p:sp>
      <p:sp>
        <p:nvSpPr>
          <p:cNvPr id="43" name="Freeform 10"/>
          <p:cNvSpPr>
            <a:spLocks noEditPoints="1"/>
          </p:cNvSpPr>
          <p:nvPr/>
        </p:nvSpPr>
        <p:spPr bwMode="auto">
          <a:xfrm>
            <a:off x="623551"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44" name="矩形 43"/>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1"/>
                                        </p:tgtEl>
                                        <p:attrNameLst>
                                          <p:attrName>ppt_y</p:attrName>
                                        </p:attrNameLst>
                                      </p:cBhvr>
                                      <p:tavLst>
                                        <p:tav tm="0">
                                          <p:val>
                                            <p:strVal val="#ppt_y"/>
                                          </p:val>
                                        </p:tav>
                                        <p:tav tm="100000">
                                          <p:val>
                                            <p:strVal val="#ppt_y"/>
                                          </p:val>
                                        </p:tav>
                                      </p:tavLst>
                                    </p:anim>
                                    <p:anim calcmode="lin" valueType="num">
                                      <p:cBhvr>
                                        <p:cTn id="1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五、职业价值探索</a:t>
            </a:r>
          </a:p>
        </p:txBody>
      </p:sp>
      <p:sp>
        <p:nvSpPr>
          <p:cNvPr id="11" name="文本框 10"/>
          <p:cNvSpPr txBox="1"/>
          <p:nvPr/>
        </p:nvSpPr>
        <p:spPr>
          <a:xfrm>
            <a:off x="1091565" y="1241425"/>
            <a:ext cx="10206990" cy="4574540"/>
          </a:xfrm>
          <a:prstGeom prst="rect">
            <a:avLst/>
          </a:prstGeom>
          <a:noFill/>
        </p:spPr>
        <p:txBody>
          <a:bodyPr wrap="square" rtlCol="0">
            <a:spAutoFit/>
          </a:bodyPr>
          <a:lstStyle/>
          <a:p>
            <a:r>
              <a:rPr lang="zh-CN" altLang="en-US" sz="2000" b="1">
                <a:sym typeface="+mn-ea"/>
              </a:rPr>
              <a:t>2.职业价值观的种类</a:t>
            </a:r>
          </a:p>
          <a:p>
            <a:endParaRPr lang="zh-CN" altLang="en-US" sz="2000" b="1">
              <a:sym typeface="+mn-ea"/>
            </a:endParaRPr>
          </a:p>
          <a:p>
            <a:r>
              <a:rPr lang="zh-CN" altLang="en-US">
                <a:sym typeface="+mn-ea"/>
              </a:rPr>
              <a:t>心理学家马丁·凯茨找出了10种与职业有关的价值观。这10种职业价值观如下。</a:t>
            </a:r>
          </a:p>
          <a:p>
            <a:r>
              <a:rPr lang="zh-CN" altLang="en-US">
                <a:sym typeface="+mn-ea"/>
              </a:rPr>
              <a:t>第一，高收入。指足够生活的费用之外还有可以随意支配的经费。</a:t>
            </a:r>
          </a:p>
          <a:p>
            <a:r>
              <a:rPr lang="zh-CN" altLang="en-US">
                <a:sym typeface="+mn-ea"/>
              </a:rPr>
              <a:t>第二，社会声望。指是否受到人们的尊重。</a:t>
            </a:r>
          </a:p>
          <a:p>
            <a:r>
              <a:rPr lang="zh-CN" altLang="en-US">
                <a:sym typeface="+mn-ea"/>
              </a:rPr>
              <a:t>第三，独立性。指可以在职业中有更多的自己做决定的自由。</a:t>
            </a:r>
          </a:p>
          <a:p>
            <a:r>
              <a:rPr lang="zh-CN" altLang="en-US">
                <a:sym typeface="+mn-ea"/>
              </a:rPr>
              <a:t>第四，帮助别人。愿意把助人作为职业的重要部分，帮助他人改善其健康、教育与福利。</a:t>
            </a:r>
          </a:p>
          <a:p>
            <a:r>
              <a:rPr lang="zh-CN" altLang="en-US">
                <a:sym typeface="+mn-ea"/>
              </a:rPr>
              <a:t>第五，稳定性。在一定时间内始终有工作，不会被轻易解雇，收入稳定。</a:t>
            </a:r>
          </a:p>
          <a:p>
            <a:r>
              <a:rPr lang="zh-CN" altLang="en-US">
                <a:sym typeface="+mn-ea"/>
              </a:rPr>
              <a:t>第六，多样性。所从事的职业要参与不同的活动，解决不同的问题，不断变化工作场所，结识新人。</a:t>
            </a:r>
          </a:p>
          <a:p>
            <a:r>
              <a:rPr lang="zh-CN" altLang="en-US">
                <a:sym typeface="+mn-ea"/>
              </a:rPr>
              <a:t>第七，领导力。在工作中可以控制事情的发展，愿意影响别人，承担责任。</a:t>
            </a:r>
          </a:p>
          <a:p>
            <a:r>
              <a:rPr lang="zh-CN" altLang="en-US">
                <a:sym typeface="+mn-ea"/>
              </a:rPr>
              <a:t>第八，在自己感兴趣的领域中工作。坚持所从事的职业必须是自己感兴趣的领域。</a:t>
            </a:r>
          </a:p>
          <a:p>
            <a:r>
              <a:rPr lang="zh-CN" altLang="en-US">
                <a:sym typeface="+mn-ea"/>
              </a:rPr>
              <a:t>第九，休闲。把休闲看得很重要，不愿意让工作影响休闲。</a:t>
            </a:r>
          </a:p>
          <a:p>
            <a:r>
              <a:rPr lang="zh-CN" altLang="en-US">
                <a:sym typeface="+mn-ea"/>
              </a:rPr>
              <a:t>第十，尽早进入工作领域。涉及一个人是否在意进入工作领域的早晚，是否希望节省时间和不支付高等教育的费用而尽早进入工作领域。</a:t>
            </a:r>
          </a:p>
          <a:p>
            <a:endParaRPr lang="zh-CN" altLang="en-US" b="1">
              <a:sym typeface="+mn-ea"/>
            </a:endParaRPr>
          </a:p>
          <a:p>
            <a:r>
              <a:rPr lang="zh-CN" altLang="en-US" sz="2000" b="1">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五、职业价值探索</a:t>
            </a:r>
          </a:p>
        </p:txBody>
      </p:sp>
      <p:sp>
        <p:nvSpPr>
          <p:cNvPr id="11" name="文本框 10"/>
          <p:cNvSpPr txBox="1"/>
          <p:nvPr/>
        </p:nvSpPr>
        <p:spPr>
          <a:xfrm>
            <a:off x="1091565" y="1193165"/>
            <a:ext cx="10206990" cy="4968240"/>
          </a:xfrm>
          <a:prstGeom prst="rect">
            <a:avLst/>
          </a:prstGeom>
          <a:noFill/>
        </p:spPr>
        <p:txBody>
          <a:bodyPr wrap="square" rtlCol="0">
            <a:spAutoFit/>
          </a:bodyPr>
          <a:lstStyle/>
          <a:p>
            <a:r>
              <a:rPr lang="zh-CN" altLang="en-US" sz="2000" b="1">
                <a:sym typeface="+mn-ea"/>
              </a:rPr>
              <a:t>（二）价值观的澄清</a:t>
            </a:r>
          </a:p>
          <a:p>
            <a:r>
              <a:rPr lang="zh-CN" altLang="en-US" sz="2000" b="1">
                <a:sym typeface="+mn-ea"/>
              </a:rPr>
              <a:t>价值澄清方法论强调了4个关键因素</a:t>
            </a:r>
            <a:r>
              <a:rPr lang="zh-CN" altLang="en-US" sz="2000">
                <a:sym typeface="+mn-ea"/>
              </a:rPr>
              <a:t>：</a:t>
            </a:r>
          </a:p>
          <a:p>
            <a:r>
              <a:rPr lang="zh-CN" altLang="en-US" sz="2000">
                <a:sym typeface="+mn-ea"/>
              </a:rPr>
              <a:t>一是要以生活为中心，主要解决生活中的问题；</a:t>
            </a:r>
          </a:p>
          <a:p>
            <a:r>
              <a:rPr lang="zh-CN" altLang="en-US" sz="2000">
                <a:sym typeface="+mn-ea"/>
              </a:rPr>
              <a:t>二是要接受现实，即原原本本地接受他人，不必对他人的言行进行评价；</a:t>
            </a:r>
          </a:p>
          <a:p>
            <a:r>
              <a:rPr lang="zh-CN" altLang="en-US" sz="2000">
                <a:sym typeface="+mn-ea"/>
              </a:rPr>
              <a:t>三是要求进一步思考、反省，并做出多种选择；</a:t>
            </a:r>
          </a:p>
          <a:p>
            <a:r>
              <a:rPr lang="zh-CN" altLang="en-US" sz="2000">
                <a:sym typeface="+mn-ea"/>
              </a:rPr>
              <a:t>四是培养个人深思熟虑地进行自我指导的能力。</a:t>
            </a:r>
          </a:p>
          <a:p>
            <a:endParaRPr lang="zh-CN" altLang="en-US" sz="2000">
              <a:sym typeface="+mn-ea"/>
            </a:endParaRPr>
          </a:p>
          <a:p>
            <a:r>
              <a:rPr lang="zh-CN" altLang="en-US" sz="2000">
                <a:sym typeface="+mn-ea"/>
              </a:rPr>
              <a:t>除了要考虑这4个因素外，还要按选择、珍视、行动3个阶段，7个步骤（自由选择、从多种可能中选择、对结果深思熟虑地选择、珍惜爱护自己的选择、确认自己的选择、依据选择行动、反复地行动）来进行操作。</a:t>
            </a:r>
          </a:p>
          <a:p>
            <a:r>
              <a:rPr lang="zh-CN" altLang="en-US" sz="2000">
                <a:sym typeface="+mn-ea"/>
              </a:rPr>
              <a:t>（1）三个阶段</a:t>
            </a:r>
          </a:p>
          <a:p>
            <a:r>
              <a:rPr lang="zh-CN" altLang="en-US" sz="2000">
                <a:sym typeface="+mn-ea"/>
              </a:rPr>
              <a:t>　　1）选择：自由选举由各种可能过程中选择由各途径形成的后果三思后选择。</a:t>
            </a:r>
          </a:p>
          <a:p>
            <a:r>
              <a:rPr lang="zh-CN" altLang="en-US" sz="2000">
                <a:sym typeface="+mn-ea"/>
              </a:rPr>
              <a:t>　　2）珍视：重视并珍惜所做的选择公开表示自己的选择。</a:t>
            </a:r>
          </a:p>
          <a:p>
            <a:r>
              <a:rPr lang="zh-CN" altLang="en-US" sz="2000">
                <a:sym typeface="+mn-ea"/>
              </a:rPr>
              <a:t>         3）行动：根据自己的选择采取行动重复的实行。</a:t>
            </a:r>
          </a:p>
          <a:p>
            <a:endParaRPr lang="zh-CN" altLang="en-US" sz="2000" b="1">
              <a:sym typeface="+mn-ea"/>
            </a:endParaRPr>
          </a:p>
          <a:p>
            <a:r>
              <a:rPr lang="zh-CN" altLang="en-US" sz="2000" b="1">
                <a:sym typeface="+mn-ea"/>
              </a:rPr>
              <a:t>　　</a:t>
            </a:r>
            <a:endParaRPr lang="zh-CN" altLang="en-US" sz="2000">
              <a:sym typeface="+mn-ea"/>
            </a:endParaRPr>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五、职业价值探索</a:t>
            </a:r>
          </a:p>
        </p:txBody>
      </p:sp>
      <p:sp>
        <p:nvSpPr>
          <p:cNvPr id="11" name="文本框 10"/>
          <p:cNvSpPr txBox="1"/>
          <p:nvPr/>
        </p:nvSpPr>
        <p:spPr>
          <a:xfrm>
            <a:off x="4854575" y="1233170"/>
            <a:ext cx="5803265" cy="5641975"/>
          </a:xfrm>
          <a:prstGeom prst="rect">
            <a:avLst/>
          </a:prstGeom>
          <a:noFill/>
        </p:spPr>
        <p:txBody>
          <a:bodyPr wrap="square" rtlCol="0">
            <a:spAutoFit/>
          </a:bodyPr>
          <a:lstStyle/>
          <a:p>
            <a:r>
              <a:rPr lang="zh-CN" altLang="en-US" sz="2400" b="1">
                <a:sym typeface="+mn-ea"/>
              </a:rPr>
              <a:t>(三)职业价值观自测表</a:t>
            </a:r>
          </a:p>
          <a:p>
            <a:r>
              <a:rPr lang="zh-CN" altLang="en-US" sz="2000" b="1">
                <a:sym typeface="+mn-ea"/>
              </a:rPr>
              <a:t>　　职业价值观分组及类型如下。</a:t>
            </a:r>
          </a:p>
          <a:p>
            <a:r>
              <a:rPr lang="zh-CN" altLang="en-US" sz="2000" b="1">
                <a:sym typeface="+mn-ea"/>
              </a:rPr>
              <a:t>　　</a:t>
            </a:r>
            <a:r>
              <a:rPr lang="zh-CN" altLang="en-US" sz="2000">
                <a:sym typeface="+mn-ea"/>
              </a:rPr>
              <a:t>第一组：职业价值观倾向是利他主义。</a:t>
            </a:r>
          </a:p>
          <a:p>
            <a:r>
              <a:rPr lang="zh-CN" altLang="en-US" sz="2000">
                <a:sym typeface="+mn-ea"/>
              </a:rPr>
              <a:t>　　第二组：职业价值观倾向是美感。</a:t>
            </a:r>
          </a:p>
          <a:p>
            <a:r>
              <a:rPr lang="zh-CN" altLang="en-US" sz="2000">
                <a:sym typeface="+mn-ea"/>
              </a:rPr>
              <a:t>　　第三组：职业价值观倾向是智力刺激。</a:t>
            </a:r>
          </a:p>
          <a:p>
            <a:r>
              <a:rPr lang="zh-CN" altLang="en-US" sz="2000">
                <a:sym typeface="+mn-ea"/>
              </a:rPr>
              <a:t>　　第四组：职业价值观倾向是成就感。</a:t>
            </a:r>
          </a:p>
          <a:p>
            <a:r>
              <a:rPr lang="zh-CN" altLang="en-US" sz="2000">
                <a:sym typeface="+mn-ea"/>
              </a:rPr>
              <a:t>　　第五组：职业价值观倾向是独立性。</a:t>
            </a:r>
          </a:p>
          <a:p>
            <a:r>
              <a:rPr lang="zh-CN" altLang="en-US" sz="2000">
                <a:sym typeface="+mn-ea"/>
              </a:rPr>
              <a:t>　　第六组：职业价值观倾向是社会地位。</a:t>
            </a:r>
          </a:p>
          <a:p>
            <a:r>
              <a:rPr lang="zh-CN" altLang="en-US" sz="2000">
                <a:sym typeface="+mn-ea"/>
              </a:rPr>
              <a:t>　　第七组：职业价值观倾向是管理。</a:t>
            </a:r>
          </a:p>
          <a:p>
            <a:r>
              <a:rPr lang="zh-CN" altLang="en-US" sz="2000">
                <a:sym typeface="+mn-ea"/>
              </a:rPr>
              <a:t>　　第八组：职业价值观倾向是经济报酬。</a:t>
            </a:r>
          </a:p>
          <a:p>
            <a:r>
              <a:rPr lang="zh-CN" altLang="en-US" sz="2000">
                <a:sym typeface="+mn-ea"/>
              </a:rPr>
              <a:t>　　第九组：职业价值观倾向是社会交际。　　</a:t>
            </a:r>
          </a:p>
          <a:p>
            <a:r>
              <a:rPr lang="zh-CN" altLang="en-US" sz="2000">
                <a:sym typeface="+mn-ea"/>
              </a:rPr>
              <a:t>         第十组：职业价值观倾向是安全感。　　</a:t>
            </a:r>
          </a:p>
          <a:p>
            <a:r>
              <a:rPr lang="zh-CN" altLang="en-US" sz="2000">
                <a:sym typeface="+mn-ea"/>
              </a:rPr>
              <a:t>         第十一组：职业价值观倾向是舒适。　　</a:t>
            </a:r>
          </a:p>
          <a:p>
            <a:r>
              <a:rPr lang="zh-CN" altLang="en-US" sz="2000">
                <a:sym typeface="+mn-ea"/>
              </a:rPr>
              <a:t>         第十二组：职业价值观倾向是人际关系。　　</a:t>
            </a:r>
          </a:p>
          <a:p>
            <a:r>
              <a:rPr lang="zh-CN" altLang="en-US" sz="2000">
                <a:sym typeface="+mn-ea"/>
              </a:rPr>
              <a:t>         第十三组：职业价值观倾向是变异性。</a:t>
            </a:r>
          </a:p>
          <a:p>
            <a:r>
              <a:rPr lang="zh-CN" altLang="en-US" sz="2000">
                <a:sym typeface="+mn-ea"/>
              </a:rPr>
              <a:t>         免职业偏见，做好职业生涯发展方向的决策。</a:t>
            </a:r>
          </a:p>
          <a:p>
            <a:endParaRPr lang="zh-CN" altLang="en-US" sz="2000" b="1">
              <a:sym typeface="+mn-ea"/>
            </a:endParaRPr>
          </a:p>
          <a:p>
            <a:r>
              <a:rPr lang="zh-CN" altLang="en-US" sz="2000" b="1">
                <a:sym typeface="+mn-ea"/>
              </a:rPr>
              <a:t>　　</a:t>
            </a:r>
            <a:endParaRPr lang="zh-CN" altLang="en-US" sz="2000">
              <a:sym typeface="+mn-ea"/>
            </a:endParaRPr>
          </a:p>
        </p:txBody>
      </p:sp>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737771" y="1038136"/>
            <a:ext cx="4260729" cy="5679877"/>
          </a:xfrm>
          <a:prstGeom prst="rect">
            <a:avLst/>
          </a:prstGeom>
          <a:effectLst>
            <a:outerShdw dist="101600" dir="2700000" algn="br" rotWithShape="0">
              <a:prstClr val="black">
                <a:alpha val="10000"/>
              </a:prstClr>
            </a:outerShdw>
          </a:effectLst>
        </p:spPr>
      </p:pic>
    </p:spTree>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698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6199"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80335" y="2772217"/>
            <a:ext cx="3313113" cy="6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charset="-122"/>
                <a:ea typeface="微软雅黑" panose="020B0503020204020204" charset="-122"/>
                <a:sym typeface="方正兰亭黑_GBK" panose="02000000000000000000" pitchFamily="2" charset="-122"/>
              </a:rPr>
              <a:t>目录 </a:t>
            </a:r>
            <a:r>
              <a:rPr lang="en-US" altLang="zh-CN" sz="3200" dirty="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sz="2000" dirty="0">
                <a:solidFill>
                  <a:schemeClr val="bg1"/>
                </a:solidFill>
                <a:latin typeface="微软雅黑" panose="020B0503020204020204" charset="-122"/>
                <a:ea typeface="微软雅黑" panose="020B0503020204020204" charset="-122"/>
                <a:sym typeface="方正兰亭黑_GBK" panose="02000000000000000000" pitchFamily="2" charset="-122"/>
              </a:rPr>
              <a:t>CONTENTS</a:t>
            </a:r>
          </a:p>
        </p:txBody>
      </p:sp>
      <p:sp>
        <p:nvSpPr>
          <p:cNvPr id="6" name="TextBox 5">
            <a:hlinkClick r:id="rId4" action="ppaction://hlinksldjump"/>
          </p:cNvPr>
          <p:cNvSpPr txBox="1"/>
          <p:nvPr/>
        </p:nvSpPr>
        <p:spPr>
          <a:xfrm>
            <a:off x="2384743" y="589915"/>
            <a:ext cx="3218180"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认识职业生涯规划</a:t>
            </a:r>
          </a:p>
        </p:txBody>
      </p:sp>
      <p:sp>
        <p:nvSpPr>
          <p:cNvPr id="9" name="TextBox 8">
            <a:hlinkClick r:id="rId4" action="ppaction://hlinksldjump"/>
          </p:cNvPr>
          <p:cNvSpPr txBox="1"/>
          <p:nvPr/>
        </p:nvSpPr>
        <p:spPr>
          <a:xfrm>
            <a:off x="2369185" y="132590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认识自我</a:t>
            </a:r>
          </a:p>
        </p:txBody>
      </p:sp>
      <p:sp>
        <p:nvSpPr>
          <p:cNvPr id="12" name="TextBox 11">
            <a:hlinkClick r:id="" action="ppaction://noaction"/>
          </p:cNvPr>
          <p:cNvSpPr txBox="1"/>
          <p:nvPr/>
        </p:nvSpPr>
        <p:spPr>
          <a:xfrm>
            <a:off x="2392169" y="2039203"/>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职业生涯抉择</a:t>
            </a:r>
          </a:p>
        </p:txBody>
      </p:sp>
      <p:sp>
        <p:nvSpPr>
          <p:cNvPr id="15" name="TextBox 14">
            <a:hlinkClick r:id="" action="ppaction://noaction"/>
          </p:cNvPr>
          <p:cNvSpPr txBox="1"/>
          <p:nvPr/>
        </p:nvSpPr>
        <p:spPr>
          <a:xfrm>
            <a:off x="2368798" y="276157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职业生涯实施</a:t>
            </a:r>
          </a:p>
        </p:txBody>
      </p:sp>
      <p:sp>
        <p:nvSpPr>
          <p:cNvPr id="16" name="矩形 15"/>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grpSp>
        <p:nvGrpSpPr>
          <p:cNvPr id="43" name="组合 42"/>
          <p:cNvGrpSpPr/>
          <p:nvPr/>
        </p:nvGrpSpPr>
        <p:grpSpPr>
          <a:xfrm>
            <a:off x="105093" y="1395730"/>
            <a:ext cx="2015490" cy="497840"/>
            <a:chOff x="2682" y="4251"/>
            <a:chExt cx="1814" cy="784"/>
          </a:xfrm>
        </p:grpSpPr>
        <p:sp>
          <p:nvSpPr>
            <p:cNvPr id="44" name="矩形 3"/>
            <p:cNvSpPr/>
            <p:nvPr/>
          </p:nvSpPr>
          <p:spPr>
            <a:xfrm flipH="1">
              <a:off x="2908" y="4251"/>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59"/>
            <p:cNvSpPr>
              <a:spLocks noChangeArrowheads="1"/>
            </p:cNvSpPr>
            <p:nvPr/>
          </p:nvSpPr>
          <p:spPr bwMode="auto">
            <a:xfrm flipH="1">
              <a:off x="2682" y="4251"/>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第二章</a:t>
              </a:r>
            </a:p>
          </p:txBody>
        </p:sp>
      </p:grpSp>
      <p:grpSp>
        <p:nvGrpSpPr>
          <p:cNvPr id="46" name="组合 45"/>
          <p:cNvGrpSpPr/>
          <p:nvPr/>
        </p:nvGrpSpPr>
        <p:grpSpPr>
          <a:xfrm>
            <a:off x="51753" y="2787015"/>
            <a:ext cx="2015490" cy="497840"/>
            <a:chOff x="2682" y="4025"/>
            <a:chExt cx="1814" cy="784"/>
          </a:xfrm>
        </p:grpSpPr>
        <p:sp>
          <p:nvSpPr>
            <p:cNvPr id="47"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第四章</a:t>
              </a:r>
            </a:p>
          </p:txBody>
        </p:sp>
      </p:grpSp>
      <p:grpSp>
        <p:nvGrpSpPr>
          <p:cNvPr id="52" name="组合 51"/>
          <p:cNvGrpSpPr/>
          <p:nvPr/>
        </p:nvGrpSpPr>
        <p:grpSpPr>
          <a:xfrm>
            <a:off x="118428" y="3457575"/>
            <a:ext cx="2015490" cy="497840"/>
            <a:chOff x="2682" y="4025"/>
            <a:chExt cx="1814" cy="784"/>
          </a:xfrm>
        </p:grpSpPr>
        <p:sp>
          <p:nvSpPr>
            <p:cNvPr id="53"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第五章</a:t>
              </a:r>
            </a:p>
          </p:txBody>
        </p:sp>
      </p:grpSp>
      <p:grpSp>
        <p:nvGrpSpPr>
          <p:cNvPr id="55" name="组合 54"/>
          <p:cNvGrpSpPr/>
          <p:nvPr/>
        </p:nvGrpSpPr>
        <p:grpSpPr>
          <a:xfrm>
            <a:off x="47943" y="4192905"/>
            <a:ext cx="2015490" cy="497840"/>
            <a:chOff x="2682" y="4025"/>
            <a:chExt cx="1814" cy="784"/>
          </a:xfrm>
        </p:grpSpPr>
        <p:sp>
          <p:nvSpPr>
            <p:cNvPr id="56"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第六章</a:t>
              </a:r>
            </a:p>
          </p:txBody>
        </p:sp>
      </p:grpSp>
      <p:grpSp>
        <p:nvGrpSpPr>
          <p:cNvPr id="58" name="组合 57"/>
          <p:cNvGrpSpPr/>
          <p:nvPr/>
        </p:nvGrpSpPr>
        <p:grpSpPr>
          <a:xfrm>
            <a:off x="45403" y="4895850"/>
            <a:ext cx="2015490" cy="497840"/>
            <a:chOff x="2682" y="4025"/>
            <a:chExt cx="1814" cy="784"/>
          </a:xfrm>
        </p:grpSpPr>
        <p:sp>
          <p:nvSpPr>
            <p:cNvPr id="59"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第七章</a:t>
              </a:r>
            </a:p>
          </p:txBody>
        </p:sp>
      </p:grpSp>
      <p:grpSp>
        <p:nvGrpSpPr>
          <p:cNvPr id="61" name="组合 60"/>
          <p:cNvGrpSpPr/>
          <p:nvPr/>
        </p:nvGrpSpPr>
        <p:grpSpPr>
          <a:xfrm>
            <a:off x="87313" y="5571490"/>
            <a:ext cx="2015490" cy="497840"/>
            <a:chOff x="2682" y="4025"/>
            <a:chExt cx="1814" cy="784"/>
          </a:xfrm>
        </p:grpSpPr>
        <p:sp>
          <p:nvSpPr>
            <p:cNvPr id="62"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第八章</a:t>
              </a:r>
            </a:p>
          </p:txBody>
        </p:sp>
      </p:grpSp>
      <p:grpSp>
        <p:nvGrpSpPr>
          <p:cNvPr id="64" name="组合 63"/>
          <p:cNvGrpSpPr/>
          <p:nvPr/>
        </p:nvGrpSpPr>
        <p:grpSpPr>
          <a:xfrm>
            <a:off x="88583" y="2104390"/>
            <a:ext cx="2015490" cy="497840"/>
            <a:chOff x="2682" y="4025"/>
            <a:chExt cx="1814" cy="784"/>
          </a:xfrm>
        </p:grpSpPr>
        <p:sp>
          <p:nvSpPr>
            <p:cNvPr id="65"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第三章</a:t>
              </a:r>
            </a:p>
          </p:txBody>
        </p:sp>
      </p:grpSp>
      <p:grpSp>
        <p:nvGrpSpPr>
          <p:cNvPr id="67" name="组合 66"/>
          <p:cNvGrpSpPr/>
          <p:nvPr/>
        </p:nvGrpSpPr>
        <p:grpSpPr>
          <a:xfrm>
            <a:off x="120968" y="655320"/>
            <a:ext cx="2015490" cy="497840"/>
            <a:chOff x="2682" y="4025"/>
            <a:chExt cx="1814" cy="784"/>
          </a:xfrm>
        </p:grpSpPr>
        <p:sp>
          <p:nvSpPr>
            <p:cNvPr id="68" name="矩形 3"/>
            <p:cNvSpPr/>
            <p:nvPr/>
          </p:nvSpPr>
          <p:spPr>
            <a:xfrm flipH="1">
              <a:off x="2908" y="4025"/>
              <a:ext cx="1361" cy="784"/>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59"/>
            <p:cNvSpPr>
              <a:spLocks noChangeArrowheads="1"/>
            </p:cNvSpPr>
            <p:nvPr/>
          </p:nvSpPr>
          <p:spPr bwMode="auto">
            <a:xfrm flipH="1">
              <a:off x="2682" y="4025"/>
              <a:ext cx="1814"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charset="-122"/>
                  <a:ea typeface="微软雅黑" panose="020B0503020204020204" charset="-122"/>
                  <a:sym typeface="方正兰亭黑_GBK" panose="02000000000000000000" pitchFamily="2" charset="-122"/>
                </a:rPr>
                <a:t>第一章</a:t>
              </a:r>
            </a:p>
          </p:txBody>
        </p:sp>
      </p:grpSp>
      <p:sp>
        <p:nvSpPr>
          <p:cNvPr id="70" name="TextBox 14">
            <a:hlinkClick r:id="" action="ppaction://noaction"/>
          </p:cNvPr>
          <p:cNvSpPr txBox="1"/>
          <p:nvPr/>
        </p:nvSpPr>
        <p:spPr>
          <a:xfrm>
            <a:off x="2400548" y="34575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简历</a:t>
            </a:r>
          </a:p>
        </p:txBody>
      </p:sp>
      <p:sp>
        <p:nvSpPr>
          <p:cNvPr id="71" name="TextBox 14">
            <a:hlinkClick r:id="" action="ppaction://noaction"/>
          </p:cNvPr>
          <p:cNvSpPr txBox="1"/>
          <p:nvPr/>
        </p:nvSpPr>
        <p:spPr>
          <a:xfrm>
            <a:off x="2369433" y="419286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面试技巧</a:t>
            </a:r>
          </a:p>
        </p:txBody>
      </p:sp>
      <p:sp>
        <p:nvSpPr>
          <p:cNvPr id="72" name="TextBox 14">
            <a:hlinkClick r:id="" action="ppaction://noaction"/>
          </p:cNvPr>
          <p:cNvSpPr txBox="1"/>
          <p:nvPr/>
        </p:nvSpPr>
        <p:spPr>
          <a:xfrm>
            <a:off x="2391023" y="4905965"/>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职场生存</a:t>
            </a:r>
          </a:p>
        </p:txBody>
      </p:sp>
      <p:sp>
        <p:nvSpPr>
          <p:cNvPr id="73" name="TextBox 14">
            <a:hlinkClick r:id="" action="ppaction://noaction"/>
          </p:cNvPr>
          <p:cNvSpPr txBox="1"/>
          <p:nvPr/>
        </p:nvSpPr>
        <p:spPr>
          <a:xfrm>
            <a:off x="2385308" y="5565730"/>
            <a:ext cx="2576364" cy="54864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b="0" dirty="0">
                <a:solidFill>
                  <a:schemeClr val="accent1">
                    <a:lumMod val="75000"/>
                  </a:schemeClr>
                </a:solidFill>
                <a:latin typeface="微软雅黑" panose="020B0503020204020204" charset="-122"/>
                <a:ea typeface="微软雅黑" panose="020B0503020204020204" charset="-122"/>
              </a:rPr>
              <a:t>创业教育</a:t>
            </a:r>
          </a:p>
        </p:txBody>
      </p:sp>
    </p:spTree>
  </p:cSld>
  <p:clrMapOvr>
    <a:masterClrMapping/>
  </p:clrMapOvr>
  <p:transition spd="slow">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6" y="-1714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996"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8697"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5639" y="2864549"/>
            <a:ext cx="4889833" cy="521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第二章 </a:t>
            </a:r>
            <a:r>
              <a:rPr lang="en-US" altLang="zh-CN" sz="3200" dirty="0" smtClean="0">
                <a:solidFill>
                  <a:schemeClr val="bg1"/>
                </a:solidFill>
                <a:latin typeface="微软雅黑" panose="020B0503020204020204" charset="-122"/>
                <a:ea typeface="微软雅黑" panose="020B0503020204020204" charset="-122"/>
                <a:sym typeface="方正兰亭黑_GBK" panose="02000000000000000000" pitchFamily="2" charset="-122"/>
              </a:rPr>
              <a:t>/ </a:t>
            </a:r>
            <a:r>
              <a:rPr lang="en-US" altLang="zh-CN" dirty="0" smtClean="0">
                <a:solidFill>
                  <a:schemeClr val="bg1"/>
                </a:solidFill>
                <a:latin typeface="微软雅黑" panose="020B0503020204020204" charset="-122"/>
                <a:ea typeface="微软雅黑" panose="020B0503020204020204" charset="-122"/>
                <a:sym typeface="方正兰亭黑_GBK" panose="02000000000000000000" pitchFamily="2" charset="-122"/>
              </a:rPr>
              <a:t>C   h   a   p   t   e   r</a:t>
            </a:r>
            <a:endParaRPr lang="en-US" altLang="zh-CN" dirty="0">
              <a:solidFill>
                <a:schemeClr val="bg1"/>
              </a:solidFill>
              <a:latin typeface="微软雅黑" panose="020B0503020204020204" charset="-122"/>
              <a:ea typeface="微软雅黑" panose="020B0503020204020204" charset="-122"/>
              <a:sym typeface="方正兰亭黑_GBK" panose="02000000000000000000" pitchFamily="2" charset="-122"/>
            </a:endParaRPr>
          </a:p>
        </p:txBody>
      </p:sp>
      <p:sp>
        <p:nvSpPr>
          <p:cNvPr id="11" name="TextBox 10"/>
          <p:cNvSpPr txBox="1"/>
          <p:nvPr/>
        </p:nvSpPr>
        <p:spPr>
          <a:xfrm>
            <a:off x="7273831" y="883335"/>
            <a:ext cx="5027749" cy="9728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charset="-122"/>
                <a:ea typeface="微软雅黑" panose="020B0503020204020204" charset="-122"/>
              </a:defRPr>
            </a:lvl1pPr>
          </a:lstStyle>
          <a:p>
            <a:pPr algn="l"/>
            <a:r>
              <a:rPr lang="zh-CN" altLang="en-US" sz="5400" b="0" dirty="0" smtClean="0">
                <a:solidFill>
                  <a:schemeClr val="accent1">
                    <a:lumMod val="75000"/>
                  </a:schemeClr>
                </a:solidFill>
                <a:latin typeface="微软雅黑" panose="020B0503020204020204" charset="-122"/>
                <a:ea typeface="微软雅黑" panose="020B0503020204020204" charset="-122"/>
              </a:rPr>
              <a:t>认识自我</a:t>
            </a:r>
          </a:p>
        </p:txBody>
      </p:sp>
      <p:sp>
        <p:nvSpPr>
          <p:cNvPr id="15" name="文本框 14">
            <a:hlinkClick r:id="rId4" action="ppaction://hlinksldjump"/>
          </p:cNvPr>
          <p:cNvSpPr txBox="1"/>
          <p:nvPr/>
        </p:nvSpPr>
        <p:spPr>
          <a:xfrm>
            <a:off x="6752590" y="464883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2.5   职业价值探索 </a:t>
            </a:r>
            <a:endParaRPr lang="zh-CN" altLang="en-US" sz="3200">
              <a:solidFill>
                <a:srgbClr val="376092"/>
              </a:solidFill>
              <a:latin typeface="微软雅黑" panose="020B0503020204020204" charset="-122"/>
              <a:ea typeface="微软雅黑" panose="020B0503020204020204" charset="-122"/>
            </a:endParaRPr>
          </a:p>
        </p:txBody>
      </p:sp>
      <p:sp>
        <p:nvSpPr>
          <p:cNvPr id="8" name="文本框 7">
            <a:hlinkClick r:id="rId5" action="ppaction://hlinksldjump"/>
          </p:cNvPr>
          <p:cNvSpPr txBox="1"/>
          <p:nvPr/>
        </p:nvSpPr>
        <p:spPr>
          <a:xfrm>
            <a:off x="6723380" y="400875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2.4   职业能力探索 </a:t>
            </a:r>
            <a:endParaRPr lang="zh-CN" altLang="en-US" sz="3200">
              <a:solidFill>
                <a:srgbClr val="376092"/>
              </a:solidFill>
              <a:latin typeface="微软雅黑" panose="020B0503020204020204" charset="-122"/>
              <a:ea typeface="微软雅黑" panose="020B0503020204020204" charset="-122"/>
            </a:endParaRPr>
          </a:p>
        </p:txBody>
      </p:sp>
      <p:sp>
        <p:nvSpPr>
          <p:cNvPr id="13" name="文本框 12">
            <a:hlinkClick r:id="rId6" action="ppaction://hlinksldjump"/>
          </p:cNvPr>
          <p:cNvSpPr txBox="1"/>
          <p:nvPr/>
        </p:nvSpPr>
        <p:spPr>
          <a:xfrm>
            <a:off x="6723380" y="338645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2.3   </a:t>
            </a:r>
            <a:r>
              <a:rPr lang="zh-CN" altLang="en-US" sz="3200">
                <a:solidFill>
                  <a:srgbClr val="376092"/>
                </a:solidFill>
                <a:latin typeface="微软雅黑" panose="020B0503020204020204" charset="-122"/>
                <a:ea typeface="微软雅黑" panose="020B0503020204020204" charset="-122"/>
              </a:rPr>
              <a:t>职业性格探索</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4" name="文本框 13">
            <a:hlinkClick r:id="rId7" action="ppaction://hlinksldjump"/>
          </p:cNvPr>
          <p:cNvSpPr txBox="1"/>
          <p:nvPr/>
        </p:nvSpPr>
        <p:spPr>
          <a:xfrm>
            <a:off x="6733540" y="279971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2.2   </a:t>
            </a:r>
            <a:r>
              <a:rPr lang="zh-CN" altLang="en-US" sz="3200">
                <a:solidFill>
                  <a:srgbClr val="376092"/>
                </a:solidFill>
                <a:latin typeface="微软雅黑" panose="020B0503020204020204" charset="-122"/>
                <a:ea typeface="微软雅黑" panose="020B0503020204020204" charset="-122"/>
              </a:rPr>
              <a:t>职业兴趣测验</a:t>
            </a:r>
            <a:r>
              <a:rPr lang="en-US" altLang="zh-CN" sz="3200">
                <a:solidFill>
                  <a:srgbClr val="376092"/>
                </a:solidFill>
                <a:latin typeface="微软雅黑" panose="020B0503020204020204" charset="-122"/>
                <a:ea typeface="微软雅黑" panose="020B0503020204020204" charset="-122"/>
              </a:rPr>
              <a:t>  </a:t>
            </a:r>
            <a:endParaRPr lang="zh-CN" altLang="en-US" sz="3200">
              <a:solidFill>
                <a:srgbClr val="376092"/>
              </a:solidFill>
              <a:latin typeface="微软雅黑" panose="020B0503020204020204" charset="-122"/>
              <a:ea typeface="微软雅黑" panose="020B0503020204020204" charset="-122"/>
            </a:endParaRPr>
          </a:p>
        </p:txBody>
      </p:sp>
      <p:sp>
        <p:nvSpPr>
          <p:cNvPr id="16" name="文本框 15">
            <a:hlinkClick r:id="rId8" action="ppaction://hlinksldjump"/>
          </p:cNvPr>
          <p:cNvSpPr txBox="1"/>
          <p:nvPr/>
        </p:nvSpPr>
        <p:spPr>
          <a:xfrm>
            <a:off x="6752590" y="2186305"/>
            <a:ext cx="5076190" cy="613410"/>
          </a:xfrm>
          <a:prstGeom prst="rect">
            <a:avLst/>
          </a:prstGeom>
          <a:noFill/>
        </p:spPr>
        <p:txBody>
          <a:bodyPr wrap="square" rtlCol="0">
            <a:spAutoFit/>
          </a:bodyPr>
          <a:lstStyle/>
          <a:p>
            <a:r>
              <a:rPr lang="en-US" altLang="zh-CN" sz="3200">
                <a:solidFill>
                  <a:srgbClr val="376092"/>
                </a:solidFill>
                <a:latin typeface="微软雅黑" panose="020B0503020204020204" charset="-122"/>
                <a:ea typeface="微软雅黑" panose="020B0503020204020204" charset="-122"/>
              </a:rPr>
              <a:t>2.1   自我认知 </a:t>
            </a:r>
            <a:endParaRPr lang="zh-CN" altLang="en-US" sz="3200">
              <a:solidFill>
                <a:srgbClr val="376092"/>
              </a:solidFill>
              <a:latin typeface="微软雅黑" panose="020B0503020204020204" charset="-122"/>
              <a:ea typeface="微软雅黑" panose="020B0503020204020204" charset="-122"/>
            </a:endParaRPr>
          </a:p>
        </p:txBody>
      </p: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一、自我认知</a:t>
            </a:r>
          </a:p>
        </p:txBody>
      </p:sp>
      <p:sp>
        <p:nvSpPr>
          <p:cNvPr id="11" name="文本框 10"/>
          <p:cNvSpPr txBox="1"/>
          <p:nvPr/>
        </p:nvSpPr>
        <p:spPr>
          <a:xfrm>
            <a:off x="936943" y="1038225"/>
            <a:ext cx="10135235" cy="5151120"/>
          </a:xfrm>
          <a:prstGeom prst="rect">
            <a:avLst/>
          </a:prstGeom>
          <a:noFill/>
        </p:spPr>
        <p:txBody>
          <a:bodyPr wrap="square" rtlCol="0">
            <a:spAutoFit/>
          </a:bodyPr>
          <a:lstStyle/>
          <a:p>
            <a:r>
              <a:rPr lang="zh-CN" altLang="en-US" sz="2400" b="1"/>
              <a:t>（一）认识自我的内涵</a:t>
            </a:r>
          </a:p>
          <a:p>
            <a:r>
              <a:rPr lang="zh-CN" altLang="en-US"/>
              <a:t>　　</a:t>
            </a:r>
            <a:r>
              <a:rPr lang="zh-CN" altLang="en-US" sz="2000"/>
              <a:t>认识自我就是使自己明白：我适合干什么——个人特质；我喜欢干什么——职业兴趣；我能够干什么——职业技能；我最看重什么——职业价值观。虽然自我认知是一件不容易的事，有一句话说的好，“旁观者清，当局者迷”。说的是认识自己的困难。其实，这句话同时也给我们指明了认识自己的一种方法，就是借助于旁人。现代企业管理中提倡换位思考模式，就是把自己从当局者中抽脱出来，置身事外，用另一种的眼光来认识自我。</a:t>
            </a:r>
          </a:p>
          <a:p>
            <a:r>
              <a:rPr lang="zh-CN" altLang="en-US" sz="2000"/>
              <a:t>1．性格——你待人处世、处理事情的方式与风格是什么？</a:t>
            </a:r>
          </a:p>
          <a:p>
            <a:r>
              <a:rPr lang="zh-CN" altLang="en-US" sz="2000"/>
              <a:t>2．职业兴趣——你喜欢什么工作？ </a:t>
            </a:r>
          </a:p>
          <a:p>
            <a:r>
              <a:rPr lang="zh-CN" altLang="en-US" sz="2000"/>
              <a:t>3．能力倾向——你擅长什么工作？</a:t>
            </a:r>
          </a:p>
          <a:p>
            <a:r>
              <a:rPr lang="zh-CN" altLang="en-US" sz="2000"/>
              <a:t>4．价值观——你喜欢什么样的工作与生活方式？</a:t>
            </a:r>
          </a:p>
          <a:p>
            <a:r>
              <a:rPr lang="zh-CN" altLang="en-US" sz="2400" b="1"/>
              <a:t>（二）认识自我的方法</a:t>
            </a:r>
          </a:p>
          <a:p>
            <a:r>
              <a:rPr lang="zh-CN" altLang="en-US" sz="2000"/>
              <a:t>　1.自我测试法              2.计算机测试法</a:t>
            </a:r>
          </a:p>
          <a:p>
            <a:r>
              <a:rPr lang="zh-CN" altLang="en-US" sz="2400" b="1"/>
              <a:t>（三）认识自我的注意事项</a:t>
            </a:r>
          </a:p>
          <a:p>
            <a:r>
              <a:rPr lang="zh-CN" altLang="en-US" sz="2000"/>
              <a:t>1.我们在确定具体问题时，要注意把问题“具体化”</a:t>
            </a:r>
          </a:p>
          <a:p>
            <a:r>
              <a:rPr lang="zh-CN" altLang="en-US" sz="2000"/>
              <a:t>2.我们应当注意那些潜在的抽象的因素对我们的影响</a:t>
            </a:r>
          </a:p>
          <a:p>
            <a:r>
              <a:rPr lang="zh-CN" altLang="en-US" sz="2000"/>
              <a:t>（1）胆汁质（2）多血质（3）粘液质（4）抑郁质</a:t>
            </a:r>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二、职业兴趣测验</a:t>
            </a:r>
          </a:p>
        </p:txBody>
      </p:sp>
      <p:sp>
        <p:nvSpPr>
          <p:cNvPr id="11" name="文本框 10"/>
          <p:cNvSpPr txBox="1"/>
          <p:nvPr/>
        </p:nvSpPr>
        <p:spPr>
          <a:xfrm>
            <a:off x="936308" y="1134745"/>
            <a:ext cx="10135235" cy="4663440"/>
          </a:xfrm>
          <a:prstGeom prst="rect">
            <a:avLst/>
          </a:prstGeom>
          <a:noFill/>
        </p:spPr>
        <p:txBody>
          <a:bodyPr wrap="square" rtlCol="0">
            <a:spAutoFit/>
          </a:bodyPr>
          <a:lstStyle/>
          <a:p>
            <a:r>
              <a:rPr lang="zh-CN" altLang="en-US" sz="2400" b="1">
                <a:sym typeface="+mn-ea"/>
              </a:rPr>
              <a:t>（一）职业兴趣</a:t>
            </a:r>
            <a:endParaRPr lang="zh-CN" altLang="en-US" sz="2400" b="1"/>
          </a:p>
          <a:p>
            <a:r>
              <a:rPr lang="zh-CN" altLang="en-US" sz="2400">
                <a:sym typeface="+mn-ea"/>
              </a:rPr>
              <a:t>　　</a:t>
            </a:r>
            <a:r>
              <a:rPr lang="zh-CN" altLang="en-US" sz="2000">
                <a:sym typeface="+mn-ea"/>
              </a:rPr>
              <a:t>职业兴趣是有关职业偏好的认识倾向，是人对某类专业或职业所抱有的积极的态度。同任何一种兴趣一样，职业兴趣也是一个人在事业上成功的动力。职业兴趣可以促进个人对事业的热爱。</a:t>
            </a:r>
            <a:endParaRPr lang="zh-CN" altLang="en-US" sz="2000"/>
          </a:p>
          <a:p>
            <a:r>
              <a:rPr lang="zh-CN" altLang="en-US" sz="2400" b="1"/>
              <a:t>（二）兴趣发展</a:t>
            </a:r>
          </a:p>
          <a:p>
            <a:r>
              <a:rPr lang="en-US" altLang="zh-CN" sz="2000"/>
              <a:t>	</a:t>
            </a:r>
            <a:r>
              <a:rPr lang="zh-CN" altLang="en-US" sz="2000"/>
              <a:t>1.培养广泛的兴趣</a:t>
            </a:r>
          </a:p>
          <a:p>
            <a:r>
              <a:rPr lang="zh-CN" altLang="en-US" sz="2000"/>
              <a:t> </a:t>
            </a:r>
            <a:r>
              <a:rPr lang="en-US" altLang="zh-CN" sz="2000"/>
              <a:t>	</a:t>
            </a:r>
            <a:r>
              <a:rPr lang="zh-CN" altLang="en-US" sz="2000"/>
              <a:t>2.重视培养间接兴趣</a:t>
            </a:r>
          </a:p>
          <a:p>
            <a:r>
              <a:rPr lang="en-US" altLang="zh-CN" sz="2000"/>
              <a:t>	</a:t>
            </a:r>
            <a:r>
              <a:rPr lang="zh-CN" altLang="en-US" sz="2000"/>
              <a:t>3.要有中心兴趣</a:t>
            </a:r>
          </a:p>
          <a:p>
            <a:r>
              <a:rPr lang="en-US" altLang="zh-CN" sz="2000"/>
              <a:t>	</a:t>
            </a:r>
            <a:r>
              <a:rPr lang="zh-CN" altLang="en-US" sz="2000"/>
              <a:t>4.积极参加实践</a:t>
            </a:r>
          </a:p>
          <a:p>
            <a:r>
              <a:rPr lang="en-US" altLang="zh-CN" sz="2000"/>
              <a:t>	</a:t>
            </a:r>
            <a:r>
              <a:rPr lang="zh-CN" altLang="en-US" sz="2000"/>
              <a:t>5.确定职业兴趣</a:t>
            </a:r>
          </a:p>
          <a:p>
            <a:r>
              <a:rPr lang="en-US" altLang="zh-CN" sz="2000"/>
              <a:t>	</a:t>
            </a:r>
            <a:r>
              <a:rPr lang="zh-CN" altLang="en-US" sz="2000"/>
              <a:t>6.保持稳定的兴趣</a:t>
            </a:r>
          </a:p>
          <a:p>
            <a:r>
              <a:rPr lang="en-US" altLang="zh-CN" sz="2000"/>
              <a:t>	</a:t>
            </a:r>
            <a:r>
              <a:rPr lang="zh-CN" altLang="en-US" sz="2000"/>
              <a:t>7.培养切实的兴趣</a:t>
            </a:r>
          </a:p>
          <a:p>
            <a:r>
              <a:rPr lang="zh-CN" altLang="en-US" sz="2400" b="1"/>
              <a:t>（三）职业兴趣自测表</a:t>
            </a:r>
          </a:p>
          <a:p>
            <a:r>
              <a:rPr lang="zh-CN" altLang="en-US" sz="2400" b="1"/>
              <a:t>（四）各种职业与其相应的职业兴趣类型</a:t>
            </a:r>
          </a:p>
        </p:txBody>
      </p:sp>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三、职业性格探索</a:t>
            </a:r>
          </a:p>
        </p:txBody>
      </p:sp>
      <p:sp>
        <p:nvSpPr>
          <p:cNvPr id="11" name="文本框 10"/>
          <p:cNvSpPr txBox="1"/>
          <p:nvPr/>
        </p:nvSpPr>
        <p:spPr>
          <a:xfrm>
            <a:off x="779780" y="1038225"/>
            <a:ext cx="10821670" cy="5212080"/>
          </a:xfrm>
          <a:prstGeom prst="rect">
            <a:avLst/>
          </a:prstGeom>
          <a:noFill/>
        </p:spPr>
        <p:txBody>
          <a:bodyPr wrap="square" rtlCol="0">
            <a:spAutoFit/>
          </a:bodyPr>
          <a:lstStyle/>
          <a:p>
            <a:r>
              <a:rPr lang="zh-CN" altLang="en-US" sz="2400" b="1">
                <a:sym typeface="+mn-ea"/>
              </a:rPr>
              <a:t>（一）职业性格</a:t>
            </a:r>
          </a:p>
          <a:p>
            <a:r>
              <a:rPr lang="zh-CN" altLang="en-US" sz="2000" b="1">
                <a:sym typeface="+mn-ea"/>
              </a:rPr>
              <a:t>1.性格的内涵</a:t>
            </a:r>
          </a:p>
          <a:p>
            <a:r>
              <a:rPr lang="zh-CN" altLang="en-US" sz="2000">
                <a:sym typeface="+mn-ea"/>
              </a:rPr>
              <a:t>　　性格特征是指一个人在生活中，对人、对己、对事、对适应环境所显示出来的一种比较稳定的独特个性。它是由一个人的遗传、家庭与文化环境、生理成熟、学习等因素综合影响而形成的，并且会在一个人的态度、认知活动、实践行为、情绪、需求、兴趣等层面表现出来。不同人的性格具有鲜明的个性色彩差异，是区别于他人的、独特的明显心理特征.。</a:t>
            </a:r>
            <a:endParaRPr lang="zh-CN" altLang="en-US" sz="2000"/>
          </a:p>
          <a:p>
            <a:r>
              <a:rPr lang="zh-CN" altLang="en-US" sz="2000"/>
              <a:t>         一个人的性格特征与他的职业生涯规划、职业生涯决定是息息相关的。一个人的性格特征会影响他对职业的喜好感，而不同性格特征的人适合从事不同的行业，会选择不相同的职业。</a:t>
            </a:r>
          </a:p>
          <a:p>
            <a:r>
              <a:rPr lang="zh-CN" altLang="en-US" sz="2000" b="1"/>
              <a:t>2.性格与职业的关系</a:t>
            </a:r>
          </a:p>
          <a:p>
            <a:r>
              <a:rPr lang="zh-CN" altLang="en-US" sz="2000"/>
              <a:t>　　职业心理学的研究表明，不同性格类型的人，倾向适合不同类型的职业。</a:t>
            </a:r>
          </a:p>
          <a:p>
            <a:r>
              <a:rPr lang="zh-CN" altLang="en-US" sz="2000"/>
              <a:t>　　性格特征与职业生涯规划的关系是很密切的，所以要规划你的职业生涯，首先需要了解你自己具有什么样的性格特征。</a:t>
            </a:r>
          </a:p>
          <a:p>
            <a:r>
              <a:rPr lang="zh-CN" altLang="en-US" sz="2400" b="1"/>
              <a:t> （二）性格培养</a:t>
            </a:r>
          </a:p>
          <a:p>
            <a:r>
              <a:rPr lang="zh-CN" altLang="en-US" sz="2400" b="1"/>
              <a:t>　</a:t>
            </a:r>
            <a:r>
              <a:rPr lang="zh-CN" altLang="en-US" sz="2000"/>
              <a:t>首先要树立正确的职业观。其次要善于向榜样学习。最后要积极参加实践，严格要求自己，不断提高素养。</a:t>
            </a:r>
          </a:p>
          <a:p>
            <a:r>
              <a:rPr lang="zh-CN" altLang="en-US" sz="2400" b="1"/>
              <a:t>（三）职业性格自测表</a:t>
            </a:r>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                               </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四、职业能力探索</a:t>
            </a:r>
          </a:p>
        </p:txBody>
      </p:sp>
      <p:sp>
        <p:nvSpPr>
          <p:cNvPr id="11" name="文本框 10"/>
          <p:cNvSpPr txBox="1"/>
          <p:nvPr/>
        </p:nvSpPr>
        <p:spPr>
          <a:xfrm>
            <a:off x="593090" y="1038225"/>
            <a:ext cx="11416030" cy="5699760"/>
          </a:xfrm>
          <a:prstGeom prst="rect">
            <a:avLst/>
          </a:prstGeom>
          <a:noFill/>
        </p:spPr>
        <p:txBody>
          <a:bodyPr wrap="square" rtlCol="0">
            <a:spAutoFit/>
          </a:bodyPr>
          <a:lstStyle/>
          <a:p>
            <a:r>
              <a:rPr lang="zh-CN" altLang="en-US" sz="2400" b="1"/>
              <a:t>（一）职业能力</a:t>
            </a:r>
          </a:p>
          <a:p>
            <a:r>
              <a:rPr lang="zh-CN" altLang="en-US" sz="2400" b="1"/>
              <a:t>　　</a:t>
            </a:r>
            <a:r>
              <a:rPr lang="zh-CN" altLang="en-US" sz="2000"/>
              <a:t>能力是指能迅速和准确地完成某种活动所必须具备的个性心理特征。它是影响活动效果的基本要素。如果一个人的能力符合于某项活动的要求，那么就会很容易地、高水平地完成任务，也就表现出有能力；反之，如果一个人不具备工作所要求的能力，不能很好地完成工作要求，就是能力差的表现。</a:t>
            </a:r>
          </a:p>
          <a:p>
            <a:r>
              <a:rPr lang="zh-CN" altLang="en-US" sz="2000"/>
              <a:t>　　职业能力是指人们为从事某种职业而必须具备的，并在这项职业活动中表现出来的多种能力的综合。任何一个职业或工作岗位都会有相应的职责要求，职业能力是胜任职业岗位的必要条件。　</a:t>
            </a:r>
          </a:p>
          <a:p>
            <a:r>
              <a:rPr lang="zh-CN" altLang="en-US" sz="2000" b="1"/>
              <a:t>1. 职业能力的组成</a:t>
            </a:r>
          </a:p>
          <a:p>
            <a:r>
              <a:rPr lang="zh-CN" altLang="en-US" sz="2000"/>
              <a:t>（1）智力能力是职业能力的核心部分</a:t>
            </a:r>
          </a:p>
          <a:p>
            <a:r>
              <a:rPr lang="zh-CN" altLang="en-US" sz="2000"/>
              <a:t>一般的职业能力主要是指从业者的学习能力、文字与语言的运用能力、数学运算能力、空间判断能力、形体知觉能力、颜色分辨能力等智力因素以及手的灵巧度以及手眼协调能力等身体方面的能力。</a:t>
            </a:r>
          </a:p>
          <a:p>
            <a:r>
              <a:rPr lang="zh-CN" altLang="en-US" sz="2000"/>
              <a:t>（2）专业能力是职业能力的重要组成部分</a:t>
            </a:r>
          </a:p>
          <a:p>
            <a:r>
              <a:rPr lang="zh-CN" altLang="en-US" sz="2000"/>
              <a:t>专业能力指要从事某一职业所应该具备的专业知识。这种专业知识和技能是要通过专门的教育和培训获得的。</a:t>
            </a:r>
          </a:p>
          <a:p>
            <a:r>
              <a:rPr lang="zh-CN" altLang="en-US" sz="2000"/>
              <a:t>（3）社会能力是职业能力不可缺少的组成部分</a:t>
            </a:r>
          </a:p>
          <a:p>
            <a:r>
              <a:rPr lang="zh-CN" altLang="en-US" sz="2000"/>
              <a:t>社会能力主要指与人打交道的人际交往能力、与他人合作的团队协作能力、对生活与环境的适应能力以及面对失败和挫折的心理承受能力等性格和心理方面的能力素质。</a:t>
            </a:r>
          </a:p>
          <a:p>
            <a:r>
              <a:rPr lang="zh-CN" altLang="en-US" sz="2000"/>
              <a:t>                  　                                    </a:t>
            </a:r>
            <a:endParaRPr lang="zh-CN" altLang="en-US" sz="2400" b="1"/>
          </a:p>
        </p:txBody>
      </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四、职业能力探索</a:t>
            </a:r>
          </a:p>
        </p:txBody>
      </p:sp>
      <p:sp>
        <p:nvSpPr>
          <p:cNvPr id="11" name="文本框 10"/>
          <p:cNvSpPr txBox="1"/>
          <p:nvPr/>
        </p:nvSpPr>
        <p:spPr>
          <a:xfrm>
            <a:off x="1136650" y="1038225"/>
            <a:ext cx="10206990" cy="5336540"/>
          </a:xfrm>
          <a:prstGeom prst="rect">
            <a:avLst/>
          </a:prstGeom>
          <a:noFill/>
        </p:spPr>
        <p:txBody>
          <a:bodyPr wrap="square" rtlCol="0">
            <a:spAutoFit/>
          </a:bodyPr>
          <a:lstStyle/>
          <a:p>
            <a:r>
              <a:rPr lang="zh-CN" altLang="en-US" sz="2000" b="1">
                <a:sym typeface="+mn-ea"/>
              </a:rPr>
              <a:t>2. 能力与职业的关系</a:t>
            </a:r>
          </a:p>
          <a:p>
            <a:r>
              <a:rPr lang="zh-CN" altLang="en-US" sz="2000" b="1">
                <a:sym typeface="+mn-ea"/>
              </a:rPr>
              <a:t>　在加拿大的《职业分类词典》中，列述了多种职业能力，以下是其中几种。</a:t>
            </a:r>
          </a:p>
          <a:p>
            <a:r>
              <a:rPr lang="zh-CN" altLang="en-US" sz="2000" b="1">
                <a:sym typeface="+mn-ea"/>
              </a:rPr>
              <a:t>　　</a:t>
            </a:r>
            <a:r>
              <a:rPr lang="zh-CN" altLang="en-US" sz="2000">
                <a:sym typeface="+mn-ea"/>
              </a:rPr>
              <a:t>（1）语言表达能力</a:t>
            </a:r>
          </a:p>
          <a:p>
            <a:r>
              <a:rPr lang="zh-CN" altLang="en-US" sz="2000">
                <a:sym typeface="+mn-ea"/>
              </a:rPr>
              <a:t>是指对语言中的词汇及其含义的理解和使用的能力，对词、句子、段落、篇章的理解能力，以及运用语言清楚而准确表达自己的观点和向别人介绍信息的能力。也就是语言和文字的理解能力以及口头表达的能力。</a:t>
            </a:r>
          </a:p>
          <a:p>
            <a:r>
              <a:rPr lang="zh-CN" altLang="en-US" sz="2000">
                <a:sym typeface="+mn-ea"/>
              </a:rPr>
              <a:t>　　（2）数学能力</a:t>
            </a:r>
          </a:p>
          <a:p>
            <a:r>
              <a:rPr lang="zh-CN" altLang="en-US" sz="2000">
                <a:sym typeface="+mn-ea"/>
              </a:rPr>
              <a:t>是指迅速而准确地运算的能力。大部分职业都要求从业者有一定的算术能力，同样，不同的职业对数学能力的要求也不尽相同，像会计、出纳等工作对数学能力的要求较高，但警察、服务行业等对数学能力的要求就较低。</a:t>
            </a:r>
          </a:p>
          <a:p>
            <a:r>
              <a:rPr lang="zh-CN" altLang="en-US" sz="2000">
                <a:sym typeface="+mn-ea"/>
              </a:rPr>
              <a:t>　　（3）空间判断能力</a:t>
            </a:r>
          </a:p>
          <a:p>
            <a:r>
              <a:rPr lang="zh-CN" altLang="en-US" sz="2000">
                <a:sym typeface="+mn-ea"/>
              </a:rPr>
              <a:t>指可以看懂多维图形，可以识别物体在空间运动中的关系的能力。与图纸、设计等打交道多的工程师、建筑师或者画家等职业需要具备较强的空间判断能力。</a:t>
            </a:r>
          </a:p>
          <a:p>
            <a:r>
              <a:rPr lang="zh-CN" altLang="en-US" sz="2000">
                <a:sym typeface="+mn-ea"/>
              </a:rPr>
              <a:t>　　（4）形态知觉能力</a:t>
            </a:r>
          </a:p>
          <a:p>
            <a:r>
              <a:rPr lang="zh-CN" altLang="en-US" sz="2000">
                <a:sym typeface="+mn-ea"/>
              </a:rPr>
              <a:t>是指对物体或图像的细节的知觉能力。化学家、生物学家、医生等职业需要较强的形态知觉能力。　</a:t>
            </a:r>
          </a:p>
          <a:p>
            <a:r>
              <a:rPr lang="zh-CN" altLang="en-US" sz="2400" b="1">
                <a:sym typeface="+mn-ea"/>
              </a:rPr>
              <a:t>(二)职业能力自测表</a:t>
            </a:r>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76" y="-1778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950"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949"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7522"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8500"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7441"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1044258" y="188595"/>
            <a:ext cx="2353945" cy="394970"/>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charset="-122"/>
                <a:ea typeface="微软雅黑" panose="020B0503020204020204" charset="-122"/>
              </a:rPr>
              <a:t>认识自我</a:t>
            </a:r>
            <a:endParaRPr lang="zh-CN" altLang="en-US" sz="2400" dirty="0">
              <a:solidFill>
                <a:schemeClr val="accent1">
                  <a:lumMod val="75000"/>
                </a:schemeClr>
              </a:solidFill>
              <a:latin typeface="微软雅黑" panose="020B0503020204020204" charset="-122"/>
              <a:ea typeface="微软雅黑" panose="020B0503020204020204" charset="-122"/>
            </a:endParaRPr>
          </a:p>
        </p:txBody>
      </p:sp>
      <p:sp>
        <p:nvSpPr>
          <p:cNvPr id="8" name="矩形 38"/>
          <p:cNvSpPr/>
          <p:nvPr/>
        </p:nvSpPr>
        <p:spPr>
          <a:xfrm>
            <a:off x="-384561"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98203" y="520065"/>
            <a:ext cx="4159250" cy="518160"/>
          </a:xfrm>
          <a:prstGeom prst="rect">
            <a:avLst/>
          </a:prstGeom>
          <a:noFill/>
        </p:spPr>
        <p:txBody>
          <a:bodyPr wrap="square" rtlCol="0">
            <a:spAutoFit/>
          </a:bodyPr>
          <a:lstStyle/>
          <a:p>
            <a:r>
              <a:rPr lang="zh-CN" altLang="en-US" sz="2800"/>
              <a:t>五、职业价值探索</a:t>
            </a:r>
          </a:p>
        </p:txBody>
      </p:sp>
      <p:sp>
        <p:nvSpPr>
          <p:cNvPr id="11" name="文本框 10"/>
          <p:cNvSpPr txBox="1"/>
          <p:nvPr/>
        </p:nvSpPr>
        <p:spPr>
          <a:xfrm>
            <a:off x="1136650" y="1038225"/>
            <a:ext cx="10206990" cy="3566160"/>
          </a:xfrm>
          <a:prstGeom prst="rect">
            <a:avLst/>
          </a:prstGeom>
          <a:noFill/>
        </p:spPr>
        <p:txBody>
          <a:bodyPr wrap="square" rtlCol="0">
            <a:spAutoFit/>
          </a:bodyPr>
          <a:lstStyle/>
          <a:p>
            <a:r>
              <a:rPr lang="zh-CN" altLang="en-US" sz="2400" b="1">
                <a:sym typeface="+mn-ea"/>
              </a:rPr>
              <a:t>（一）职业价值观</a:t>
            </a:r>
          </a:p>
          <a:p>
            <a:endParaRPr lang="zh-CN" altLang="en-US" sz="2400" b="1">
              <a:sym typeface="+mn-ea"/>
            </a:endParaRPr>
          </a:p>
          <a:p>
            <a:r>
              <a:rPr lang="zh-CN" altLang="en-US" sz="2000" b="1">
                <a:sym typeface="+mn-ea"/>
              </a:rPr>
              <a:t>　　1．职业价值观的内涵</a:t>
            </a:r>
          </a:p>
          <a:p>
            <a:r>
              <a:rPr lang="zh-CN" altLang="en-US" sz="2000">
                <a:sym typeface="+mn-ea"/>
              </a:rPr>
              <a:t>第一，职业价值观是一个人对各种职业价值的基本认识和基本态度。</a:t>
            </a:r>
          </a:p>
          <a:p>
            <a:endParaRPr lang="zh-CN" altLang="en-US" sz="2000">
              <a:sym typeface="+mn-ea"/>
            </a:endParaRPr>
          </a:p>
          <a:p>
            <a:r>
              <a:rPr lang="zh-CN" altLang="en-US" sz="2000">
                <a:sym typeface="+mn-ea"/>
              </a:rPr>
              <a:t>第二，职业价值观表明了一个人通过工作所要追求的理想是什么：为了钱，为了权力，还是为了一种情感关系等。</a:t>
            </a:r>
          </a:p>
          <a:p>
            <a:endParaRPr lang="zh-CN" altLang="en-US" sz="2000">
              <a:sym typeface="+mn-ea"/>
            </a:endParaRPr>
          </a:p>
          <a:p>
            <a:r>
              <a:rPr lang="zh-CN" altLang="en-US" sz="2000">
                <a:sym typeface="+mn-ea"/>
              </a:rPr>
              <a:t>第三，职业价值观是人们在选择职业时的一种内心尺度。它支配着人的择业心态、行为以及信念和理解等；支配着职业人生认知、明白事物对自己职业发展的意义以及自我了解、自我定位、自我设计等；同时也为自认为正当的职业行为提供充足的理由。　　</a:t>
            </a:r>
          </a:p>
        </p:txBody>
      </p:sp>
    </p:spTree>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Words>
  <Application>Microsoft Office PowerPoint</Application>
  <PresentationFormat>自定义</PresentationFormat>
  <Paragraphs>178</Paragraphs>
  <Slides>12</Slides>
  <Notes>12</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SJYY</cp:lastModifiedBy>
  <cp:revision>14</cp:revision>
  <dcterms:created xsi:type="dcterms:W3CDTF">2017-07-18T22:12:00Z</dcterms:created>
  <dcterms:modified xsi:type="dcterms:W3CDTF">2017-08-22T06:46:42Z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