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7" r:id="rId2"/>
    <p:sldId id="258" r:id="rId3"/>
    <p:sldId id="297" r:id="rId4"/>
    <p:sldId id="298" r:id="rId5"/>
    <p:sldId id="299" r:id="rId6"/>
    <p:sldId id="300" r:id="rId7"/>
    <p:sldId id="301" r:id="rId8"/>
    <p:sldId id="302" r:id="rId9"/>
    <p:sldId id="303" r:id="rId10"/>
    <p:sldId id="304" r:id="rId11"/>
    <p:sldId id="305" r:id="rId12"/>
    <p:sldId id="306" r:id="rId13"/>
    <p:sldId id="307" r:id="rId14"/>
    <p:sldId id="308" r:id="rId1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2017/8/22/Tuesday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630202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1.jpeg"/><Relationship Id="rId7"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slide" Target="slide4.xml"/><Relationship Id="rId10" Type="http://schemas.openxmlformats.org/officeDocument/2006/relationships/slide" Target="slide14.xml"/><Relationship Id="rId4" Type="http://schemas.openxmlformats.org/officeDocument/2006/relationships/slide" Target="slide8.xml"/><Relationship Id="rId9"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8607311" y="76923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953" y="1835785"/>
            <a:ext cx="9304020"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43523" y="2402840"/>
            <a:ext cx="8460740" cy="972820"/>
          </a:xfrm>
          <a:prstGeom prst="rect">
            <a:avLst/>
          </a:prstGeom>
          <a:noFill/>
        </p:spPr>
        <p:txBody>
          <a:bodyPr wrap="square" rtlCol="0">
            <a:spAutoFit/>
          </a:bodyPr>
          <a:lstStyle/>
          <a:p>
            <a:r>
              <a:rPr lang="zh-CN" altLang="en-US" sz="5400" dirty="0" smtClean="0">
                <a:solidFill>
                  <a:schemeClr val="bg1"/>
                </a:solidFill>
                <a:latin typeface="微软雅黑" panose="020B0503020204020204" charset="-122"/>
                <a:ea typeface="微软雅黑" panose="020B0503020204020204" charset="-122"/>
              </a:rPr>
              <a:t>大学生职业规划与就业指导</a:t>
            </a:r>
            <a:endParaRPr lang="zh-CN" altLang="en-US" sz="5400" dirty="0">
              <a:solidFill>
                <a:schemeClr val="bg1"/>
              </a:solidFill>
              <a:latin typeface="微软雅黑" panose="020B0503020204020204" charset="-122"/>
              <a:ea typeface="微软雅黑" panose="020B0503020204020204" charset="-122"/>
            </a:endParaRPr>
          </a:p>
        </p:txBody>
      </p:sp>
      <p:sp>
        <p:nvSpPr>
          <p:cNvPr id="43" name="Freeform 10"/>
          <p:cNvSpPr>
            <a:spLocks noEditPoints="1"/>
          </p:cNvSpPr>
          <p:nvPr/>
        </p:nvSpPr>
        <p:spPr bwMode="auto">
          <a:xfrm>
            <a:off x="623551"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44" name="矩形 43"/>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1"/>
                                        </p:tgtEl>
                                        <p:attrNameLst>
                                          <p:attrName>ppt_y</p:attrName>
                                        </p:attrNameLst>
                                      </p:cBhvr>
                                      <p:tavLst>
                                        <p:tav tm="0">
                                          <p:val>
                                            <p:strVal val="#ppt_y"/>
                                          </p:val>
                                        </p:tav>
                                        <p:tav tm="100000">
                                          <p:val>
                                            <p:strVal val="#ppt_y"/>
                                          </p:val>
                                        </p:tav>
                                      </p:tavLst>
                                    </p:anim>
                                    <p:anim calcmode="lin" valueType="num">
                                      <p:cBhvr>
                                        <p:cTn id="1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45</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四、简历写作的基本要求</a:t>
            </a:r>
          </a:p>
        </p:txBody>
      </p:sp>
      <p:sp>
        <p:nvSpPr>
          <p:cNvPr id="11" name="文本框 10"/>
          <p:cNvSpPr txBox="1"/>
          <p:nvPr/>
        </p:nvSpPr>
        <p:spPr>
          <a:xfrm>
            <a:off x="1259205" y="1275715"/>
            <a:ext cx="5661025" cy="4788535"/>
          </a:xfrm>
          <a:prstGeom prst="rect">
            <a:avLst/>
          </a:prstGeom>
          <a:noFill/>
        </p:spPr>
        <p:txBody>
          <a:bodyPr wrap="square" rtlCol="0">
            <a:spAutoFit/>
          </a:bodyPr>
          <a:lstStyle/>
          <a:p>
            <a:r>
              <a:rPr lang="zh-CN" altLang="en-US" sz="2400" b="1"/>
              <a:t>1．好简历的写作要求</a:t>
            </a:r>
          </a:p>
          <a:p>
            <a:r>
              <a:rPr lang="zh-CN" altLang="en-US" sz="2000"/>
              <a:t>（1）准确可信</a:t>
            </a:r>
          </a:p>
          <a:p>
            <a:r>
              <a:rPr lang="zh-CN" altLang="en-US" sz="2000"/>
              <a:t>（2）定位明确</a:t>
            </a:r>
          </a:p>
          <a:p>
            <a:r>
              <a:rPr lang="zh-CN" altLang="en-US" sz="2000" b="1"/>
              <a:t>一份好的简历，从内容上讲应该注意以下几点。</a:t>
            </a:r>
          </a:p>
          <a:p>
            <a:r>
              <a:rPr lang="zh-CN" altLang="en-US" sz="2400" b="1"/>
              <a:t>（</a:t>
            </a:r>
            <a:r>
              <a:rPr lang="zh-CN" altLang="en-US" sz="2000"/>
              <a:t>1）言简意赅</a:t>
            </a:r>
          </a:p>
          <a:p>
            <a:r>
              <a:rPr lang="zh-CN" altLang="en-US" sz="2000"/>
              <a:t>（2）落实到点</a:t>
            </a:r>
          </a:p>
          <a:p>
            <a:r>
              <a:rPr lang="zh-CN" altLang="en-US" sz="2000"/>
              <a:t>（3）巧妙过渡</a:t>
            </a:r>
          </a:p>
          <a:p>
            <a:r>
              <a:rPr lang="zh-CN" altLang="en-US" sz="2000"/>
              <a:t>（4）详略得当</a:t>
            </a:r>
          </a:p>
          <a:p>
            <a:r>
              <a:rPr lang="zh-CN" altLang="en-US" sz="2000" b="1"/>
              <a:t>从包装上讲，应该注意的地方有以下三点。</a:t>
            </a:r>
          </a:p>
          <a:p>
            <a:r>
              <a:rPr lang="zh-CN" altLang="en-US" sz="2000"/>
              <a:t>（1）避免出现病句或拼写错误</a:t>
            </a:r>
          </a:p>
          <a:p>
            <a:r>
              <a:rPr lang="zh-CN" altLang="en-US" sz="2000"/>
              <a:t>（2）努力使简历悦目</a:t>
            </a:r>
          </a:p>
          <a:p>
            <a:r>
              <a:rPr lang="zh-CN" altLang="en-US" sz="2000"/>
              <a:t>（3）选择比较好的纸张</a:t>
            </a:r>
          </a:p>
          <a:p>
            <a:endParaRPr lang="zh-CN" altLang="en-US" sz="2000"/>
          </a:p>
          <a:p>
            <a:endParaRPr lang="zh-CN" altLang="en-US" sz="2000"/>
          </a:p>
          <a:p>
            <a:endParaRPr lang="zh-CN" altLang="en-US" sz="2000">
              <a:latin typeface="+mn-ea"/>
            </a:endParaRPr>
          </a:p>
        </p:txBody>
      </p:sp>
      <p:sp>
        <p:nvSpPr>
          <p:cNvPr id="13" name="Rectangle 7"/>
          <p:cNvSpPr/>
          <p:nvPr/>
        </p:nvSpPr>
        <p:spPr>
          <a:xfrm>
            <a:off x="5796915" y="1389380"/>
            <a:ext cx="6251575" cy="513588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a:blip r:embed="rId4"/>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46</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四、简历写作的基本要求</a:t>
            </a:r>
          </a:p>
        </p:txBody>
      </p:sp>
      <p:sp>
        <p:nvSpPr>
          <p:cNvPr id="11" name="文本框 10"/>
          <p:cNvSpPr txBox="1"/>
          <p:nvPr/>
        </p:nvSpPr>
        <p:spPr>
          <a:xfrm>
            <a:off x="1213485" y="1267460"/>
            <a:ext cx="10156825" cy="5398135"/>
          </a:xfrm>
          <a:prstGeom prst="rect">
            <a:avLst/>
          </a:prstGeom>
          <a:noFill/>
        </p:spPr>
        <p:txBody>
          <a:bodyPr wrap="square" rtlCol="0">
            <a:spAutoFit/>
          </a:bodyPr>
          <a:lstStyle/>
          <a:p>
            <a:r>
              <a:rPr lang="zh-CN" altLang="en-US" sz="2400" b="1"/>
              <a:t>2．好简历写作注意事项</a:t>
            </a:r>
          </a:p>
          <a:p>
            <a:r>
              <a:rPr lang="zh-CN" altLang="en-US" sz="2000" b="1"/>
              <a:t>（1）不可触碰的五个忌讳</a:t>
            </a:r>
          </a:p>
          <a:p>
            <a:r>
              <a:rPr lang="zh-CN" altLang="en-US" sz="2000"/>
              <a:t>一忌千篇一律。</a:t>
            </a:r>
            <a:r>
              <a:rPr lang="en-US" altLang="zh-CN" sz="2000"/>
              <a:t>				</a:t>
            </a:r>
            <a:r>
              <a:rPr lang="zh-CN" altLang="en-US" sz="2000"/>
              <a:t>二忌似是而非。</a:t>
            </a:r>
          </a:p>
          <a:p>
            <a:r>
              <a:rPr lang="zh-CN" altLang="en-US" sz="2000"/>
              <a:t>三忌通篇英文。</a:t>
            </a:r>
            <a:r>
              <a:rPr lang="en-US" altLang="zh-CN" sz="2000"/>
              <a:t>				</a:t>
            </a:r>
            <a:r>
              <a:rPr lang="zh-CN" altLang="en-US" sz="2000"/>
              <a:t>四忌似“专”非“专”。</a:t>
            </a:r>
            <a:r>
              <a:rPr lang="en-US" altLang="zh-CN" sz="2000"/>
              <a:t>	</a:t>
            </a:r>
          </a:p>
          <a:p>
            <a:r>
              <a:rPr lang="zh-CN" altLang="en-US" sz="2000"/>
              <a:t>五忌联系方式单一。 </a:t>
            </a:r>
            <a:endParaRPr lang="en-US" altLang="zh-CN" sz="2000"/>
          </a:p>
          <a:p>
            <a:r>
              <a:rPr lang="zh-CN" altLang="en-US" sz="2000" b="1"/>
              <a:t>（2）克服五个常见错误</a:t>
            </a:r>
          </a:p>
          <a:p>
            <a:r>
              <a:rPr lang="zh-CN" altLang="en-US" sz="2000">
                <a:latin typeface="+mn-ea"/>
              </a:rPr>
              <a:t>1）没有重点</a:t>
            </a:r>
            <a:r>
              <a:rPr lang="en-US" altLang="zh-CN" sz="2000">
                <a:latin typeface="+mn-ea"/>
              </a:rPr>
              <a:t>				</a:t>
            </a:r>
            <a:r>
              <a:rPr lang="zh-CN" altLang="en-US" sz="2000">
                <a:latin typeface="+mn-ea"/>
              </a:rPr>
              <a:t>2）缺乏营销策略</a:t>
            </a:r>
          </a:p>
          <a:p>
            <a:r>
              <a:rPr lang="zh-CN" altLang="en-US" sz="2000">
                <a:latin typeface="+mn-ea"/>
              </a:rPr>
              <a:t>3）条理不清，目标不明</a:t>
            </a:r>
            <a:r>
              <a:rPr lang="en-US" altLang="zh-CN" sz="2000">
                <a:latin typeface="+mn-ea"/>
              </a:rPr>
              <a:t>			</a:t>
            </a:r>
            <a:r>
              <a:rPr lang="zh-CN" altLang="en-US" sz="2000">
                <a:latin typeface="+mn-ea"/>
              </a:rPr>
              <a:t>4）简历选择的形式不当</a:t>
            </a:r>
          </a:p>
          <a:p>
            <a:r>
              <a:rPr lang="zh-CN" altLang="en-US" sz="2000">
                <a:latin typeface="+mn-ea"/>
              </a:rPr>
              <a:t>5）华而不实，缺少真诚</a:t>
            </a:r>
          </a:p>
          <a:p>
            <a:endParaRPr lang="zh-CN" altLang="en-US" sz="2000">
              <a:latin typeface="+mn-ea"/>
            </a:endParaRPr>
          </a:p>
          <a:p>
            <a:r>
              <a:rPr lang="zh-CN" altLang="en-US" sz="2400" b="1"/>
              <a:t>3．好简历弱点处理</a:t>
            </a:r>
          </a:p>
          <a:p>
            <a:r>
              <a:rPr lang="zh-CN" altLang="en-US" sz="2000">
                <a:latin typeface="+mn-ea"/>
              </a:rPr>
              <a:t>（1）失去工作的情况</a:t>
            </a:r>
            <a:r>
              <a:rPr lang="en-US" altLang="zh-CN" sz="2000">
                <a:latin typeface="+mn-ea"/>
              </a:rPr>
              <a:t>			</a:t>
            </a:r>
            <a:r>
              <a:rPr lang="zh-CN" altLang="en-US" sz="2000">
                <a:latin typeface="+mn-ea"/>
              </a:rPr>
              <a:t>（2）被开除及其他不利情况</a:t>
            </a:r>
          </a:p>
          <a:p>
            <a:r>
              <a:rPr lang="zh-CN" altLang="en-US" sz="2000">
                <a:latin typeface="+mn-ea"/>
              </a:rPr>
              <a:t>（3）工作经历与目前目标职位无关</a:t>
            </a:r>
            <a:r>
              <a:rPr lang="en-US" altLang="zh-CN" sz="2000">
                <a:latin typeface="+mn-ea"/>
              </a:rPr>
              <a:t>	</a:t>
            </a:r>
            <a:r>
              <a:rPr lang="zh-CN" altLang="en-US" sz="2000">
                <a:latin typeface="+mn-ea"/>
              </a:rPr>
              <a:t>（4）行业转变</a:t>
            </a:r>
          </a:p>
          <a:p>
            <a:r>
              <a:rPr lang="zh-CN" altLang="en-US" sz="2000">
                <a:latin typeface="+mn-ea"/>
              </a:rPr>
              <a:t>（5）没有工作经验</a:t>
            </a:r>
            <a:r>
              <a:rPr lang="en-US" altLang="zh-CN" sz="2000">
                <a:latin typeface="+mn-ea"/>
              </a:rPr>
              <a:t>			</a:t>
            </a:r>
            <a:r>
              <a:rPr lang="zh-CN" altLang="en-US" sz="2000">
                <a:latin typeface="+mn-ea"/>
              </a:rPr>
              <a:t>（6）经历有限</a:t>
            </a:r>
          </a:p>
          <a:p>
            <a:r>
              <a:rPr lang="zh-CN" altLang="en-US" sz="2000">
                <a:latin typeface="+mn-ea"/>
              </a:rPr>
              <a:t>（7）不确定工作目标</a:t>
            </a:r>
            <a:r>
              <a:rPr lang="en-US" altLang="zh-CN" sz="2000">
                <a:latin typeface="+mn-ea"/>
              </a:rPr>
              <a:t>			</a:t>
            </a:r>
            <a:r>
              <a:rPr lang="zh-CN" altLang="en-US" sz="2000">
                <a:latin typeface="+mn-ea"/>
              </a:rPr>
              <a:t>（8）缺乏学历或学历低于要求</a:t>
            </a:r>
          </a:p>
          <a:p>
            <a:endParaRPr lang="zh-CN" altLang="en-US" sz="2000">
              <a:latin typeface="+mn-ea"/>
            </a:endParaRP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47</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五、英文简历</a:t>
            </a:r>
          </a:p>
        </p:txBody>
      </p:sp>
      <p:sp>
        <p:nvSpPr>
          <p:cNvPr id="11" name="文本框 10"/>
          <p:cNvSpPr txBox="1"/>
          <p:nvPr/>
        </p:nvSpPr>
        <p:spPr>
          <a:xfrm>
            <a:off x="1259205" y="1275715"/>
            <a:ext cx="9879330" cy="5032375"/>
          </a:xfrm>
          <a:prstGeom prst="rect">
            <a:avLst/>
          </a:prstGeom>
          <a:noFill/>
        </p:spPr>
        <p:txBody>
          <a:bodyPr wrap="square" rtlCol="0">
            <a:spAutoFit/>
          </a:bodyPr>
          <a:lstStyle/>
          <a:p>
            <a:r>
              <a:rPr lang="zh-CN" altLang="en-US" sz="2400" b="1"/>
              <a:t>2．简历的写作标准</a:t>
            </a:r>
          </a:p>
          <a:p>
            <a:r>
              <a:rPr lang="zh-CN" altLang="en-US" sz="2000" b="1"/>
              <a:t>1．英文简历分类</a:t>
            </a:r>
          </a:p>
          <a:p>
            <a:r>
              <a:rPr lang="zh-CN" altLang="en-US" sz="2000"/>
              <a:t>（1）学历式简历（basic resume）</a:t>
            </a:r>
          </a:p>
          <a:p>
            <a:r>
              <a:rPr lang="zh-CN" altLang="en-US" sz="2000"/>
              <a:t>（2）经历式简历（chronological resume）</a:t>
            </a:r>
          </a:p>
          <a:p>
            <a:r>
              <a:rPr lang="zh-CN" altLang="en-US" sz="2000"/>
              <a:t>（3）职能式简历（functional resume）</a:t>
            </a:r>
          </a:p>
          <a:p>
            <a:r>
              <a:rPr lang="zh-CN" altLang="en-US" sz="2000" b="1"/>
              <a:t>2．英文简历写作要求</a:t>
            </a:r>
          </a:p>
          <a:p>
            <a:r>
              <a:rPr lang="zh-CN" altLang="en-US" sz="2000"/>
              <a:t>（1）语言简练</a:t>
            </a:r>
          </a:p>
          <a:p>
            <a:r>
              <a:rPr lang="zh-CN" altLang="en-US" sz="2000"/>
              <a:t>（2）顺序无误</a:t>
            </a:r>
          </a:p>
          <a:p>
            <a:r>
              <a:rPr lang="zh-CN" altLang="en-US" sz="2000"/>
              <a:t>（3）写清“技能”</a:t>
            </a:r>
          </a:p>
          <a:p>
            <a:r>
              <a:rPr lang="zh-CN" altLang="en-US" sz="2000"/>
              <a:t>（4）奖励和作品列举</a:t>
            </a:r>
          </a:p>
          <a:p>
            <a:r>
              <a:rPr lang="zh-CN" altLang="en-US" sz="2000" b="1"/>
              <a:t>3．英文简历写作禁忌</a:t>
            </a:r>
          </a:p>
          <a:p>
            <a:r>
              <a:rPr lang="zh-CN" altLang="en-US" sz="2000"/>
              <a:t>（1）英语国家：遵循严格的方式</a:t>
            </a:r>
          </a:p>
          <a:p>
            <a:r>
              <a:rPr lang="zh-CN" altLang="en-US" sz="2000"/>
              <a:t>（2）欧洲国家：慎谈年龄</a:t>
            </a:r>
          </a:p>
          <a:p>
            <a:r>
              <a:rPr lang="zh-CN" altLang="en-US" sz="2000"/>
              <a:t>（3）多为对方考虑</a:t>
            </a:r>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48</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六、简历的设计</a:t>
            </a:r>
          </a:p>
        </p:txBody>
      </p:sp>
      <p:sp>
        <p:nvSpPr>
          <p:cNvPr id="11" name="文本框 10"/>
          <p:cNvSpPr txBox="1"/>
          <p:nvPr/>
        </p:nvSpPr>
        <p:spPr>
          <a:xfrm>
            <a:off x="1259205" y="1275715"/>
            <a:ext cx="6102350" cy="6068695"/>
          </a:xfrm>
          <a:prstGeom prst="rect">
            <a:avLst/>
          </a:prstGeom>
          <a:noFill/>
        </p:spPr>
        <p:txBody>
          <a:bodyPr wrap="square" rtlCol="0">
            <a:spAutoFit/>
          </a:bodyPr>
          <a:lstStyle/>
          <a:p>
            <a:r>
              <a:rPr lang="zh-CN" altLang="en-US" sz="2400" b="1"/>
              <a:t>2．以下三点需要引起广大求职者注意</a:t>
            </a:r>
          </a:p>
          <a:p>
            <a:endParaRPr lang="zh-CN" altLang="en-US" sz="2400" b="1"/>
          </a:p>
          <a:p>
            <a:r>
              <a:rPr lang="zh-CN" altLang="en-US" sz="2000"/>
              <a:t>（1）照片的重视度只占5%</a:t>
            </a:r>
          </a:p>
          <a:p>
            <a:r>
              <a:rPr lang="zh-CN" altLang="en-US" sz="2000"/>
              <a:t>（2）别为照片浪费时间</a:t>
            </a:r>
          </a:p>
          <a:p>
            <a:r>
              <a:rPr lang="zh-CN" altLang="en-US" sz="2000"/>
              <a:t>（3）简历照片简单为好</a:t>
            </a:r>
          </a:p>
          <a:p>
            <a:r>
              <a:rPr lang="zh-CN" altLang="en-US" sz="2000"/>
              <a:t>因此，简历照片可以准备，但是不宜花费过多精力，不宜用艺术气息过浓的照片，只要满足以下一些基本要求即可。</a:t>
            </a:r>
          </a:p>
          <a:p>
            <a:r>
              <a:rPr lang="zh-CN" altLang="en-US" sz="2000"/>
              <a:t>① 一寸、免冠、近照。</a:t>
            </a:r>
          </a:p>
          <a:p>
            <a:r>
              <a:rPr lang="zh-CN" altLang="en-US" sz="2000"/>
              <a:t>② 自信、端庄。</a:t>
            </a:r>
          </a:p>
          <a:p>
            <a:r>
              <a:rPr lang="zh-CN" altLang="en-US" sz="2000"/>
              <a:t>③ 着装整洁。</a:t>
            </a:r>
          </a:p>
          <a:p>
            <a:r>
              <a:rPr lang="zh-CN" altLang="en-US" sz="2000"/>
              <a:t>说到着装，男性最好穿正式西装打领带，以简单款式及颜色为主，头发梳理干净，不蓄长发；女性则以套装样式为佳，略施淡妆，若留长发最好能扎起来，显得干净利落。</a:t>
            </a:r>
          </a:p>
          <a:p>
            <a:endParaRPr lang="zh-CN" altLang="en-US" sz="2400" b="1"/>
          </a:p>
          <a:p>
            <a:endParaRPr lang="zh-CN" altLang="en-US" sz="2000"/>
          </a:p>
          <a:p>
            <a:endParaRPr lang="zh-CN" altLang="en-US" sz="2000"/>
          </a:p>
          <a:p>
            <a:endParaRPr lang="zh-CN" altLang="en-US" sz="2000">
              <a:latin typeface="+mn-ea"/>
            </a:endParaRPr>
          </a:p>
        </p:txBody>
      </p:sp>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7002046" y="692696"/>
            <a:ext cx="4260729" cy="5679877"/>
          </a:xfrm>
          <a:prstGeom prst="rect">
            <a:avLst/>
          </a:prstGeom>
          <a:effectLst>
            <a:outerShdw dist="101600" dir="2700000" algn="br" rotWithShape="0">
              <a:prstClr val="black">
                <a:alpha val="10000"/>
              </a:prstClr>
            </a:outerShdw>
          </a:effectLst>
        </p:spPr>
      </p:pic>
    </p:spTree>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49</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七、简历的投递</a:t>
            </a:r>
          </a:p>
        </p:txBody>
      </p:sp>
      <p:sp>
        <p:nvSpPr>
          <p:cNvPr id="12" name="文本框 11"/>
          <p:cNvSpPr txBox="1"/>
          <p:nvPr/>
        </p:nvSpPr>
        <p:spPr>
          <a:xfrm>
            <a:off x="2617470" y="2107565"/>
            <a:ext cx="4800600" cy="1981200"/>
          </a:xfrm>
          <a:prstGeom prst="rect">
            <a:avLst/>
          </a:prstGeom>
          <a:noFill/>
        </p:spPr>
        <p:txBody>
          <a:bodyPr wrap="square" rtlCol="0">
            <a:spAutoFit/>
          </a:bodyPr>
          <a:lstStyle/>
          <a:p>
            <a:r>
              <a:rPr lang="zh-CN" altLang="en-US" sz="2800"/>
              <a:t>简历投递主要有两种形式</a:t>
            </a:r>
            <a:r>
              <a:rPr lang="zh-CN" altLang="en-US" sz="2400"/>
              <a:t>：</a:t>
            </a:r>
          </a:p>
          <a:p>
            <a:endParaRPr lang="zh-CN" altLang="en-US" sz="2400"/>
          </a:p>
          <a:p>
            <a:r>
              <a:rPr lang="zh-CN" altLang="en-US" sz="2400"/>
              <a:t>一是用电子邮件发送，</a:t>
            </a:r>
          </a:p>
          <a:p>
            <a:endParaRPr lang="zh-CN" altLang="en-US" sz="2400"/>
          </a:p>
          <a:p>
            <a:r>
              <a:rPr lang="zh-CN" altLang="en-US" sz="2400"/>
              <a:t>二是通过邮局邮寄。</a:t>
            </a:r>
          </a:p>
        </p:txBody>
      </p:sp>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6199"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80335" y="2772217"/>
            <a:ext cx="3313113"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charset="-122"/>
                <a:ea typeface="微软雅黑" panose="020B0503020204020204" charset="-122"/>
                <a:sym typeface="方正兰亭黑_GBK" panose="02000000000000000000" pitchFamily="2" charset="-122"/>
              </a:rPr>
              <a:t>目录 </a:t>
            </a:r>
            <a:r>
              <a:rPr lang="en-US" altLang="zh-CN" sz="3200" dirty="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rPr>
              <a:t>CONTENTS</a:t>
            </a:r>
          </a:p>
        </p:txBody>
      </p:sp>
      <p:sp>
        <p:nvSpPr>
          <p:cNvPr id="6" name="TextBox 5">
            <a:hlinkClick r:id="rId4" action="ppaction://hlinksldjump"/>
          </p:cNvPr>
          <p:cNvSpPr txBox="1"/>
          <p:nvPr/>
        </p:nvSpPr>
        <p:spPr>
          <a:xfrm>
            <a:off x="2384743" y="589915"/>
            <a:ext cx="3218180"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认识职业生涯规划</a:t>
            </a:r>
          </a:p>
        </p:txBody>
      </p:sp>
      <p:sp>
        <p:nvSpPr>
          <p:cNvPr id="9" name="TextBox 8">
            <a:hlinkClick r:id="rId5" action="ppaction://hlinksldjump"/>
          </p:cNvPr>
          <p:cNvSpPr txBox="1"/>
          <p:nvPr/>
        </p:nvSpPr>
        <p:spPr>
          <a:xfrm>
            <a:off x="2369185" y="132590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认识自我</a:t>
            </a:r>
          </a:p>
        </p:txBody>
      </p:sp>
      <p:sp>
        <p:nvSpPr>
          <p:cNvPr id="12" name="TextBox 11">
            <a:hlinkClick r:id="" action="ppaction://noaction"/>
          </p:cNvPr>
          <p:cNvSpPr txBox="1"/>
          <p:nvPr/>
        </p:nvSpPr>
        <p:spPr>
          <a:xfrm>
            <a:off x="2392169" y="2039203"/>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职业生涯抉择</a:t>
            </a:r>
          </a:p>
        </p:txBody>
      </p:sp>
      <p:sp>
        <p:nvSpPr>
          <p:cNvPr id="15" name="TextBox 14">
            <a:hlinkClick r:id="" action="ppaction://noaction"/>
          </p:cNvPr>
          <p:cNvSpPr txBox="1"/>
          <p:nvPr/>
        </p:nvSpPr>
        <p:spPr>
          <a:xfrm>
            <a:off x="2368798" y="276157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职业生涯实施</a:t>
            </a:r>
          </a:p>
        </p:txBody>
      </p:sp>
      <p:sp>
        <p:nvSpPr>
          <p:cNvPr id="16" name="矩形 15"/>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grpSp>
        <p:nvGrpSpPr>
          <p:cNvPr id="43" name="组合 42"/>
          <p:cNvGrpSpPr/>
          <p:nvPr/>
        </p:nvGrpSpPr>
        <p:grpSpPr>
          <a:xfrm>
            <a:off x="105093" y="1395730"/>
            <a:ext cx="2015490" cy="497840"/>
            <a:chOff x="2682" y="4251"/>
            <a:chExt cx="1814" cy="784"/>
          </a:xfrm>
        </p:grpSpPr>
        <p:sp>
          <p:nvSpPr>
            <p:cNvPr id="44" name="矩形 3"/>
            <p:cNvSpPr/>
            <p:nvPr/>
          </p:nvSpPr>
          <p:spPr>
            <a:xfrm flipH="1">
              <a:off x="2908" y="4251"/>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59"/>
            <p:cNvSpPr>
              <a:spLocks noChangeArrowheads="1"/>
            </p:cNvSpPr>
            <p:nvPr/>
          </p:nvSpPr>
          <p:spPr bwMode="auto">
            <a:xfrm flipH="1">
              <a:off x="2682" y="4251"/>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第二章</a:t>
              </a:r>
            </a:p>
          </p:txBody>
        </p:sp>
      </p:grpSp>
      <p:grpSp>
        <p:nvGrpSpPr>
          <p:cNvPr id="46" name="组合 45"/>
          <p:cNvGrpSpPr/>
          <p:nvPr/>
        </p:nvGrpSpPr>
        <p:grpSpPr>
          <a:xfrm>
            <a:off x="51753" y="2787015"/>
            <a:ext cx="2015490" cy="497840"/>
            <a:chOff x="2682" y="4025"/>
            <a:chExt cx="1814" cy="784"/>
          </a:xfrm>
        </p:grpSpPr>
        <p:sp>
          <p:nvSpPr>
            <p:cNvPr id="47"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第四章</a:t>
              </a:r>
            </a:p>
          </p:txBody>
        </p:sp>
      </p:grpSp>
      <p:grpSp>
        <p:nvGrpSpPr>
          <p:cNvPr id="52" name="组合 51"/>
          <p:cNvGrpSpPr/>
          <p:nvPr/>
        </p:nvGrpSpPr>
        <p:grpSpPr>
          <a:xfrm>
            <a:off x="118428" y="3457575"/>
            <a:ext cx="2015490" cy="497840"/>
            <a:chOff x="2682" y="4025"/>
            <a:chExt cx="1814" cy="784"/>
          </a:xfrm>
        </p:grpSpPr>
        <p:sp>
          <p:nvSpPr>
            <p:cNvPr id="53"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第五章</a:t>
              </a:r>
            </a:p>
          </p:txBody>
        </p:sp>
      </p:grpSp>
      <p:grpSp>
        <p:nvGrpSpPr>
          <p:cNvPr id="55" name="组合 54"/>
          <p:cNvGrpSpPr/>
          <p:nvPr/>
        </p:nvGrpSpPr>
        <p:grpSpPr>
          <a:xfrm>
            <a:off x="47943" y="4192905"/>
            <a:ext cx="2015490" cy="497840"/>
            <a:chOff x="2682" y="4025"/>
            <a:chExt cx="1814" cy="784"/>
          </a:xfrm>
        </p:grpSpPr>
        <p:sp>
          <p:nvSpPr>
            <p:cNvPr id="56"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第六章</a:t>
              </a:r>
            </a:p>
          </p:txBody>
        </p:sp>
      </p:grpSp>
      <p:grpSp>
        <p:nvGrpSpPr>
          <p:cNvPr id="58" name="组合 57"/>
          <p:cNvGrpSpPr/>
          <p:nvPr/>
        </p:nvGrpSpPr>
        <p:grpSpPr>
          <a:xfrm>
            <a:off x="45403" y="4895850"/>
            <a:ext cx="2015490" cy="497840"/>
            <a:chOff x="2682" y="4025"/>
            <a:chExt cx="1814" cy="784"/>
          </a:xfrm>
        </p:grpSpPr>
        <p:sp>
          <p:nvSpPr>
            <p:cNvPr id="59"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第七章</a:t>
              </a:r>
            </a:p>
          </p:txBody>
        </p:sp>
      </p:grpSp>
      <p:grpSp>
        <p:nvGrpSpPr>
          <p:cNvPr id="61" name="组合 60"/>
          <p:cNvGrpSpPr/>
          <p:nvPr/>
        </p:nvGrpSpPr>
        <p:grpSpPr>
          <a:xfrm>
            <a:off x="87313" y="5571490"/>
            <a:ext cx="2015490" cy="497840"/>
            <a:chOff x="2682" y="4025"/>
            <a:chExt cx="1814" cy="784"/>
          </a:xfrm>
        </p:grpSpPr>
        <p:sp>
          <p:nvSpPr>
            <p:cNvPr id="62"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第八章</a:t>
              </a:r>
            </a:p>
          </p:txBody>
        </p:sp>
      </p:grpSp>
      <p:grpSp>
        <p:nvGrpSpPr>
          <p:cNvPr id="64" name="组合 63"/>
          <p:cNvGrpSpPr/>
          <p:nvPr/>
        </p:nvGrpSpPr>
        <p:grpSpPr>
          <a:xfrm>
            <a:off x="88583" y="2104390"/>
            <a:ext cx="2015490" cy="497840"/>
            <a:chOff x="2682" y="4025"/>
            <a:chExt cx="1814" cy="784"/>
          </a:xfrm>
        </p:grpSpPr>
        <p:sp>
          <p:nvSpPr>
            <p:cNvPr id="65"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第三章</a:t>
              </a:r>
            </a:p>
          </p:txBody>
        </p:sp>
      </p:grpSp>
      <p:grpSp>
        <p:nvGrpSpPr>
          <p:cNvPr id="67" name="组合 66"/>
          <p:cNvGrpSpPr/>
          <p:nvPr/>
        </p:nvGrpSpPr>
        <p:grpSpPr>
          <a:xfrm>
            <a:off x="120968" y="655320"/>
            <a:ext cx="2015490" cy="497840"/>
            <a:chOff x="2682" y="4025"/>
            <a:chExt cx="1814" cy="784"/>
          </a:xfrm>
        </p:grpSpPr>
        <p:sp>
          <p:nvSpPr>
            <p:cNvPr id="68"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第一章</a:t>
              </a:r>
            </a:p>
          </p:txBody>
        </p:sp>
      </p:grpSp>
      <p:sp>
        <p:nvSpPr>
          <p:cNvPr id="70" name="TextBox 14">
            <a:hlinkClick r:id="rId4" action="ppaction://hlinksldjump"/>
          </p:cNvPr>
          <p:cNvSpPr txBox="1"/>
          <p:nvPr/>
        </p:nvSpPr>
        <p:spPr>
          <a:xfrm>
            <a:off x="2400548" y="34575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简历</a:t>
            </a:r>
          </a:p>
        </p:txBody>
      </p:sp>
      <p:sp>
        <p:nvSpPr>
          <p:cNvPr id="71" name="TextBox 14">
            <a:hlinkClick r:id="" action="ppaction://noaction"/>
          </p:cNvPr>
          <p:cNvSpPr txBox="1"/>
          <p:nvPr/>
        </p:nvSpPr>
        <p:spPr>
          <a:xfrm>
            <a:off x="2369433" y="419286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面试技巧</a:t>
            </a:r>
          </a:p>
        </p:txBody>
      </p:sp>
      <p:sp>
        <p:nvSpPr>
          <p:cNvPr id="72" name="TextBox 14">
            <a:hlinkClick r:id="" action="ppaction://noaction"/>
          </p:cNvPr>
          <p:cNvSpPr txBox="1"/>
          <p:nvPr/>
        </p:nvSpPr>
        <p:spPr>
          <a:xfrm>
            <a:off x="2391023" y="490596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职场生存</a:t>
            </a:r>
          </a:p>
        </p:txBody>
      </p:sp>
      <p:sp>
        <p:nvSpPr>
          <p:cNvPr id="73" name="TextBox 14">
            <a:hlinkClick r:id="" action="ppaction://noaction"/>
          </p:cNvPr>
          <p:cNvSpPr txBox="1"/>
          <p:nvPr/>
        </p:nvSpPr>
        <p:spPr>
          <a:xfrm>
            <a:off x="2385308" y="55657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创业教育</a:t>
            </a:r>
          </a:p>
        </p:txBody>
      </p:sp>
    </p:spTree>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p>
        </p:txBody>
      </p:sp>
      <p:sp>
        <p:nvSpPr>
          <p:cNvPr id="9" name="矩形 38"/>
          <p:cNvSpPr/>
          <p:nvPr/>
        </p:nvSpPr>
        <p:spPr>
          <a:xfrm>
            <a:off x="-1608455" y="1835785"/>
            <a:ext cx="6562725"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653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第五章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55212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endParaRPr lang="zh-CN" altLang="en-US" sz="5400" b="0" dirty="0" smtClean="0">
              <a:solidFill>
                <a:schemeClr val="accent1">
                  <a:lumMod val="75000"/>
                </a:schemeClr>
              </a:solidFill>
              <a:latin typeface="微软雅黑" panose="020B0503020204020204" charset="-122"/>
              <a:ea typeface="微软雅黑" panose="020B0503020204020204" charset="-122"/>
            </a:endParaRPr>
          </a:p>
        </p:txBody>
      </p:sp>
      <p:sp>
        <p:nvSpPr>
          <p:cNvPr id="14" name="文本框 13">
            <a:hlinkClick r:id="rId4" action="ppaction://hlinksldjump"/>
          </p:cNvPr>
          <p:cNvSpPr txBox="1"/>
          <p:nvPr/>
        </p:nvSpPr>
        <p:spPr>
          <a:xfrm>
            <a:off x="5290185" y="304101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5.3  简历的核心要素</a:t>
            </a:r>
          </a:p>
        </p:txBody>
      </p:sp>
      <p:sp>
        <p:nvSpPr>
          <p:cNvPr id="16" name="文本框 15">
            <a:hlinkClick r:id="rId5" action="ppaction://hlinksldjump"/>
          </p:cNvPr>
          <p:cNvSpPr txBox="1"/>
          <p:nvPr/>
        </p:nvSpPr>
        <p:spPr>
          <a:xfrm>
            <a:off x="5326380" y="1885315"/>
            <a:ext cx="572008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5.1  简历的形式和内容</a:t>
            </a:r>
          </a:p>
        </p:txBody>
      </p:sp>
      <p:sp>
        <p:nvSpPr>
          <p:cNvPr id="8" name="TextBox 10"/>
          <p:cNvSpPr txBox="1"/>
          <p:nvPr/>
        </p:nvSpPr>
        <p:spPr>
          <a:xfrm>
            <a:off x="6435725" y="857885"/>
            <a:ext cx="2330450"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简  历</a:t>
            </a:r>
          </a:p>
        </p:txBody>
      </p:sp>
      <p:sp>
        <p:nvSpPr>
          <p:cNvPr id="12" name="文本框 11">
            <a:hlinkClick r:id="rId6" action="ppaction://hlinksldjump"/>
          </p:cNvPr>
          <p:cNvSpPr txBox="1"/>
          <p:nvPr/>
        </p:nvSpPr>
        <p:spPr>
          <a:xfrm>
            <a:off x="5290185" y="248221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5.2  简历的信息准备和写作标准</a:t>
            </a:r>
          </a:p>
        </p:txBody>
      </p:sp>
      <p:sp>
        <p:nvSpPr>
          <p:cNvPr id="13" name="文本框 12">
            <a:hlinkClick r:id="rId7" action="ppaction://hlinksldjump"/>
          </p:cNvPr>
          <p:cNvSpPr txBox="1"/>
          <p:nvPr/>
        </p:nvSpPr>
        <p:spPr>
          <a:xfrm>
            <a:off x="5290185" y="362902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5.4  简历写作的基本要求</a:t>
            </a:r>
          </a:p>
        </p:txBody>
      </p:sp>
      <p:sp>
        <p:nvSpPr>
          <p:cNvPr id="15" name="文本框 14">
            <a:hlinkClick r:id="rId8" action="ppaction://hlinksldjump"/>
          </p:cNvPr>
          <p:cNvSpPr txBox="1"/>
          <p:nvPr/>
        </p:nvSpPr>
        <p:spPr>
          <a:xfrm>
            <a:off x="5290185" y="424243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5.5  英文简历</a:t>
            </a:r>
          </a:p>
        </p:txBody>
      </p:sp>
      <p:sp>
        <p:nvSpPr>
          <p:cNvPr id="17" name="文本框 16">
            <a:hlinkClick r:id="rId9" action="ppaction://hlinksldjump"/>
          </p:cNvPr>
          <p:cNvSpPr txBox="1"/>
          <p:nvPr/>
        </p:nvSpPr>
        <p:spPr>
          <a:xfrm>
            <a:off x="5315585" y="477202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5.6  简历的设计</a:t>
            </a:r>
          </a:p>
        </p:txBody>
      </p:sp>
      <p:sp>
        <p:nvSpPr>
          <p:cNvPr id="18" name="文本框 17">
            <a:hlinkClick r:id="rId10" action="ppaction://hlinksldjump"/>
          </p:cNvPr>
          <p:cNvSpPr txBox="1"/>
          <p:nvPr/>
        </p:nvSpPr>
        <p:spPr>
          <a:xfrm>
            <a:off x="5290185" y="5356225"/>
            <a:ext cx="6646545"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5.7  简历的投递</a:t>
            </a:r>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一、简历的形式和内容</a:t>
            </a:r>
          </a:p>
        </p:txBody>
      </p:sp>
      <p:sp>
        <p:nvSpPr>
          <p:cNvPr id="11" name="文本框 10"/>
          <p:cNvSpPr txBox="1"/>
          <p:nvPr/>
        </p:nvSpPr>
        <p:spPr>
          <a:xfrm>
            <a:off x="1258888" y="1275715"/>
            <a:ext cx="10460990" cy="3874135"/>
          </a:xfrm>
          <a:prstGeom prst="rect">
            <a:avLst/>
          </a:prstGeom>
          <a:noFill/>
        </p:spPr>
        <p:txBody>
          <a:bodyPr wrap="square" rtlCol="0">
            <a:spAutoFit/>
          </a:bodyPr>
          <a:lstStyle/>
          <a:p>
            <a:r>
              <a:rPr lang="zh-CN" altLang="en-US" sz="2400" b="1"/>
              <a:t>1．简历的基本形式</a:t>
            </a:r>
          </a:p>
          <a:p>
            <a:endParaRPr lang="zh-CN" altLang="en-US" sz="2400" b="1"/>
          </a:p>
          <a:p>
            <a:r>
              <a:rPr lang="zh-CN" altLang="en-US" sz="2000" b="1">
                <a:latin typeface="+mn-ea"/>
              </a:rPr>
              <a:t>（</a:t>
            </a:r>
            <a:r>
              <a:rPr lang="zh-CN" altLang="en-US" sz="2000">
                <a:latin typeface="+mn-ea"/>
              </a:rPr>
              <a:t>1）通用式简历</a:t>
            </a:r>
          </a:p>
          <a:p>
            <a:r>
              <a:rPr lang="zh-CN" altLang="en-US" sz="2000">
                <a:latin typeface="+mn-ea"/>
              </a:rPr>
              <a:t>通用式简历，顾名思义，就是适用范围比较广的简历，对初涉职场的求职者尤为适用。</a:t>
            </a:r>
          </a:p>
          <a:p>
            <a:endParaRPr lang="zh-CN" altLang="en-US" sz="2000">
              <a:latin typeface="+mn-ea"/>
            </a:endParaRPr>
          </a:p>
          <a:p>
            <a:r>
              <a:rPr lang="zh-CN" altLang="en-US" sz="2000">
                <a:latin typeface="+mn-ea"/>
              </a:rPr>
              <a:t>（2）功能式简历</a:t>
            </a:r>
          </a:p>
          <a:p>
            <a:r>
              <a:rPr lang="zh-CN" altLang="en-US" sz="2000">
                <a:latin typeface="+mn-ea"/>
              </a:rPr>
              <a:t>功能式简历是指具备一定专指功能的简历，主要适用于行业经验或职业经验较丰富的求职者。</a:t>
            </a:r>
          </a:p>
          <a:p>
            <a:endParaRPr lang="zh-CN" altLang="en-US" sz="2000">
              <a:latin typeface="+mn-ea"/>
            </a:endParaRPr>
          </a:p>
          <a:p>
            <a:r>
              <a:rPr lang="en-US" altLang="zh-CN" sz="2000">
                <a:latin typeface="+mn-ea"/>
              </a:rPr>
              <a:t>（3）综合式简历</a:t>
            </a:r>
          </a:p>
          <a:p>
            <a:r>
              <a:rPr lang="en-US" altLang="zh-CN" sz="2000">
                <a:latin typeface="+mn-ea"/>
              </a:rPr>
              <a:t>综合式简历是指上述两种简历的结合形式，既包含“个人基本情况”、“教育背景”、“工作经历”以及“技能特长”等内容，也具备一定的专指功能。</a:t>
            </a: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40</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一、简历的形式和内容</a:t>
            </a:r>
          </a:p>
        </p:txBody>
      </p:sp>
      <p:sp>
        <p:nvSpPr>
          <p:cNvPr id="11" name="文本框 10"/>
          <p:cNvSpPr txBox="1"/>
          <p:nvPr/>
        </p:nvSpPr>
        <p:spPr>
          <a:xfrm>
            <a:off x="680720" y="1275715"/>
            <a:ext cx="11328400" cy="5032375"/>
          </a:xfrm>
          <a:prstGeom prst="rect">
            <a:avLst/>
          </a:prstGeom>
          <a:noFill/>
        </p:spPr>
        <p:txBody>
          <a:bodyPr wrap="square" rtlCol="0">
            <a:spAutoFit/>
          </a:bodyPr>
          <a:lstStyle/>
          <a:p>
            <a:r>
              <a:rPr lang="zh-CN" altLang="en-US" sz="2400" b="1"/>
              <a:t>2．简历的基本内容</a:t>
            </a:r>
          </a:p>
          <a:p>
            <a:r>
              <a:rPr lang="zh-CN" altLang="en-US" sz="2000"/>
              <a:t>（1）基本情况</a:t>
            </a:r>
          </a:p>
          <a:p>
            <a:r>
              <a:rPr lang="zh-CN" altLang="en-US" sz="2000"/>
              <a:t>简历的基本情况包括姓名、性别、出生年月、婚姻状况、政治面貌、民族、居住地以及联系方式等。</a:t>
            </a:r>
          </a:p>
          <a:p>
            <a:r>
              <a:rPr lang="zh-CN" altLang="en-US" sz="2000"/>
              <a:t>（2）教育背景</a:t>
            </a:r>
          </a:p>
          <a:p>
            <a:r>
              <a:rPr lang="zh-CN" altLang="en-US" sz="2000"/>
              <a:t>一般需要列出从高中到大学（包括研究生）就读的学校、专业、学习年份以及主修课程、证明人等。</a:t>
            </a:r>
          </a:p>
          <a:p>
            <a:r>
              <a:rPr lang="zh-CN" altLang="en-US" sz="2000"/>
              <a:t>（3）工作经历</a:t>
            </a:r>
          </a:p>
          <a:p>
            <a:r>
              <a:rPr lang="zh-CN" altLang="en-US" sz="2000"/>
              <a:t>应按时间顺序列出以往参加工作（包括实习）的经历，包括工作内容、公司或单位的名称、所担任的职务、到任及离职的时间，有的还需要注明公司性质、规模等。</a:t>
            </a:r>
          </a:p>
          <a:p>
            <a:r>
              <a:rPr lang="zh-CN" altLang="en-US" sz="2000"/>
              <a:t>（4）其他介绍</a:t>
            </a:r>
          </a:p>
          <a:p>
            <a:r>
              <a:rPr lang="zh-CN" altLang="en-US" sz="2000"/>
              <a:t>例如个人爱好及技能特长，所参加的各种专业知识和技能培训等。</a:t>
            </a:r>
          </a:p>
          <a:p>
            <a:endParaRPr lang="zh-CN" altLang="en-US" sz="2000"/>
          </a:p>
          <a:p>
            <a:r>
              <a:rPr lang="zh-CN" altLang="en-US" sz="2000" b="1"/>
              <a:t>简历各个板块中需要着重强调的几个要素列举如下。</a:t>
            </a:r>
          </a:p>
          <a:p>
            <a:r>
              <a:rPr lang="zh-CN" altLang="en-US" sz="2000"/>
              <a:t>（1）姓名、居住地址和联系方式</a:t>
            </a:r>
            <a:r>
              <a:rPr lang="en-US" altLang="zh-CN" sz="2000"/>
              <a:t>	</a:t>
            </a:r>
            <a:r>
              <a:rPr lang="zh-CN" altLang="en-US" sz="2000"/>
              <a:t>（2）职业目标</a:t>
            </a:r>
            <a:r>
              <a:rPr lang="en-US" altLang="zh-CN" sz="2000"/>
              <a:t>	</a:t>
            </a:r>
            <a:r>
              <a:rPr lang="zh-CN" altLang="en-US" sz="2000"/>
              <a:t>（3）个人受教育经历</a:t>
            </a:r>
          </a:p>
          <a:p>
            <a:r>
              <a:rPr lang="zh-CN" altLang="en-US" sz="2000"/>
              <a:t>（4）教育背景</a:t>
            </a:r>
            <a:r>
              <a:rPr lang="en-US" altLang="zh-CN" sz="2000"/>
              <a:t>		</a:t>
            </a:r>
            <a:r>
              <a:rPr lang="zh-CN" altLang="en-US" sz="2000"/>
              <a:t>（5）工作（或实习）经历</a:t>
            </a:r>
            <a:r>
              <a:rPr lang="en-US" altLang="zh-CN" sz="2000"/>
              <a:t>	</a:t>
            </a:r>
            <a:r>
              <a:rPr lang="zh-CN" altLang="en-US" sz="2000"/>
              <a:t>（6）特殊技能</a:t>
            </a:r>
          </a:p>
          <a:p>
            <a:endParaRPr lang="zh-CN" altLang="en-US" sz="2000"/>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44820" cy="518160"/>
          </a:xfrm>
          <a:prstGeom prst="rect">
            <a:avLst/>
          </a:prstGeom>
          <a:noFill/>
        </p:spPr>
        <p:txBody>
          <a:bodyPr wrap="square" rtlCol="0">
            <a:spAutoFit/>
          </a:bodyPr>
          <a:lstStyle/>
          <a:p>
            <a:r>
              <a:rPr lang="zh-CN" altLang="en-US" sz="2800"/>
              <a:t>二、简历的信息准备和写作标准</a:t>
            </a:r>
          </a:p>
        </p:txBody>
      </p:sp>
      <p:sp>
        <p:nvSpPr>
          <p:cNvPr id="11" name="文本框 10"/>
          <p:cNvSpPr txBox="1"/>
          <p:nvPr/>
        </p:nvSpPr>
        <p:spPr>
          <a:xfrm>
            <a:off x="1044258" y="1169035"/>
            <a:ext cx="10460990" cy="5032375"/>
          </a:xfrm>
          <a:prstGeom prst="rect">
            <a:avLst/>
          </a:prstGeom>
          <a:noFill/>
        </p:spPr>
        <p:txBody>
          <a:bodyPr wrap="square" rtlCol="0">
            <a:spAutoFit/>
          </a:bodyPr>
          <a:lstStyle/>
          <a:p>
            <a:r>
              <a:rPr lang="zh-CN" altLang="en-US" sz="2400" b="1"/>
              <a:t>1．制作简历的信息准备</a:t>
            </a:r>
          </a:p>
          <a:p>
            <a:r>
              <a:rPr lang="zh-CN" altLang="en-US" sz="2000"/>
              <a:t>         在正式制作简历前，应当先做好准备工作，搜集整理相关信息，在核实无误后，列出几项重要标题。</a:t>
            </a:r>
          </a:p>
          <a:p>
            <a:r>
              <a:rPr lang="zh-CN" altLang="en-US" sz="2000"/>
              <a:t>       “个人基本情况”标题里的内容都是应聘者所十分熟悉的，可以信手拈来，故在此不作赘述。</a:t>
            </a:r>
          </a:p>
          <a:p>
            <a:r>
              <a:rPr lang="zh-CN" altLang="en-US" sz="2000"/>
              <a:t>        对于“教育背景”标题里的学校名称、起止时间、专业、证明人等情况，应聘者也肯定比较熟悉，不过受教育期间所参加过的学校社团活动（或实习经历、培训经历）、培养的技能及获奖情况等则需要仔细进行梳理，并提炼出最能展现个人素养能力且与应聘职位较为贴近的内容来。</a:t>
            </a:r>
          </a:p>
          <a:p>
            <a:r>
              <a:rPr lang="zh-CN" altLang="en-US" sz="2000"/>
              <a:t>        对于“工作经历”标题里的公司或单位的名称、所从事的职位名称和任职起止时间，求职者想必也是非常了解的了，而个人在单位的主要职责则需要求职者花费一番功夫来思考了。倒不是说求职者不了解自己过去的岗位职责，而是说如何编写它们才能让自己在新职位的竞聘中脱颖而出。</a:t>
            </a:r>
          </a:p>
          <a:p>
            <a:r>
              <a:rPr lang="zh-CN" altLang="en-US" sz="2000"/>
              <a:t>    “技能特长”一栏，需要准备的是选择一些能从侧面体现个人能力的一项或几项，前提是最好与岗位相关。例如，应聘的是文职等办公室的工作，就不要写篮球、长跑之类的户外技能了，可以选择诸如写作技能之类的内容。</a:t>
            </a:r>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42</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520" y="520065"/>
            <a:ext cx="5574030" cy="944880"/>
          </a:xfrm>
          <a:prstGeom prst="rect">
            <a:avLst/>
          </a:prstGeom>
          <a:noFill/>
        </p:spPr>
        <p:txBody>
          <a:bodyPr wrap="square" rtlCol="0">
            <a:spAutoFit/>
          </a:bodyPr>
          <a:lstStyle/>
          <a:p>
            <a:r>
              <a:rPr lang="zh-CN" altLang="en-US" sz="2800">
                <a:sym typeface="+mn-ea"/>
              </a:rPr>
              <a:t>二、简历的信息准备和写作标准</a:t>
            </a:r>
            <a:endParaRPr lang="zh-CN" altLang="en-US" sz="2800"/>
          </a:p>
          <a:p>
            <a:endParaRPr lang="zh-CN" altLang="en-US" sz="2800"/>
          </a:p>
        </p:txBody>
      </p:sp>
      <p:sp>
        <p:nvSpPr>
          <p:cNvPr id="11" name="文本框 10"/>
          <p:cNvSpPr txBox="1"/>
          <p:nvPr/>
        </p:nvSpPr>
        <p:spPr>
          <a:xfrm>
            <a:off x="1259205" y="1275715"/>
            <a:ext cx="4929505" cy="4178935"/>
          </a:xfrm>
          <a:prstGeom prst="rect">
            <a:avLst/>
          </a:prstGeom>
          <a:noFill/>
        </p:spPr>
        <p:txBody>
          <a:bodyPr wrap="square" rtlCol="0">
            <a:spAutoFit/>
          </a:bodyPr>
          <a:lstStyle/>
          <a:p>
            <a:r>
              <a:rPr lang="zh-CN" altLang="en-US" sz="2400" b="1"/>
              <a:t>2．简历的写作标准</a:t>
            </a:r>
          </a:p>
          <a:p>
            <a:endParaRPr lang="zh-CN" altLang="en-US" sz="2400" b="1"/>
          </a:p>
          <a:p>
            <a:r>
              <a:rPr lang="zh-CN" altLang="en-US" sz="2000"/>
              <a:t>简历写作要做到真诚、准确、整洁、明了。</a:t>
            </a:r>
          </a:p>
          <a:p>
            <a:r>
              <a:rPr lang="zh-CN" altLang="en-US" sz="2000"/>
              <a:t>真诚就是说要坦率、诚实地描述自己，不自吹自擂，也不过于谦虚；准确就是无论在用词上还是在专业术语上都要准确无误，符合撰写规范；整洁是指简历一定要写得整洁清晰，如实反映求职者的个人情况，不做作，不欺骗；明了就是要做到重点突出，但凡和求职目标无关的一些情况该舍去的一定要舍去，简明扼要。</a:t>
            </a:r>
          </a:p>
          <a:p>
            <a:endParaRPr lang="zh-CN" altLang="en-US" sz="2000"/>
          </a:p>
          <a:p>
            <a:endParaRPr lang="zh-CN" altLang="en-US" sz="2000">
              <a:latin typeface="+mn-ea"/>
            </a:endParaRPr>
          </a:p>
        </p:txBody>
      </p:sp>
      <p:grpSp>
        <p:nvGrpSpPr>
          <p:cNvPr id="57" name="组合 56"/>
          <p:cNvGrpSpPr/>
          <p:nvPr/>
        </p:nvGrpSpPr>
        <p:grpSpPr>
          <a:xfrm>
            <a:off x="7239000" y="1443355"/>
            <a:ext cx="2980055" cy="4238625"/>
            <a:chOff x="3792" y="2708"/>
            <a:chExt cx="3464" cy="5640"/>
          </a:xfrm>
        </p:grpSpPr>
        <p:grpSp>
          <p:nvGrpSpPr>
            <p:cNvPr id="47" name="Group 32"/>
            <p:cNvGrpSpPr/>
            <p:nvPr/>
          </p:nvGrpSpPr>
          <p:grpSpPr>
            <a:xfrm>
              <a:off x="3792" y="2708"/>
              <a:ext cx="1378" cy="5593"/>
              <a:chOff x="4129088" y="2282825"/>
              <a:chExt cx="531813" cy="2159000"/>
            </a:xfrm>
          </p:grpSpPr>
          <p:sp>
            <p:nvSpPr>
              <p:cNvPr id="48"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p>
            </p:txBody>
          </p:sp>
          <p:sp>
            <p:nvSpPr>
              <p:cNvPr id="49"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0"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1"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52" name="Group 33"/>
            <p:cNvGrpSpPr/>
            <p:nvPr/>
          </p:nvGrpSpPr>
          <p:grpSpPr>
            <a:xfrm>
              <a:off x="5650" y="2830"/>
              <a:ext cx="1607" cy="5518"/>
              <a:chOff x="4948238" y="2751138"/>
              <a:chExt cx="585788" cy="2011362"/>
            </a:xfrm>
          </p:grpSpPr>
          <p:sp>
            <p:nvSpPr>
              <p:cNvPr id="53"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lstStyle/>
              <a:p>
                <a:endParaRPr lang="en-US"/>
              </a:p>
            </p:txBody>
          </p:sp>
          <p:sp>
            <p:nvSpPr>
              <p:cNvPr id="54"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5"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56"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43</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三、简历的核心要素</a:t>
            </a:r>
          </a:p>
        </p:txBody>
      </p:sp>
      <p:sp>
        <p:nvSpPr>
          <p:cNvPr id="11" name="文本框 10"/>
          <p:cNvSpPr txBox="1"/>
          <p:nvPr/>
        </p:nvSpPr>
        <p:spPr>
          <a:xfrm>
            <a:off x="1259205" y="1275715"/>
            <a:ext cx="9561830" cy="4970780"/>
          </a:xfrm>
          <a:prstGeom prst="rect">
            <a:avLst/>
          </a:prstGeom>
          <a:noFill/>
        </p:spPr>
        <p:txBody>
          <a:bodyPr wrap="square" rtlCol="0">
            <a:spAutoFit/>
          </a:bodyPr>
          <a:lstStyle/>
          <a:p>
            <a:endParaRPr lang="zh-CN" altLang="en-US" sz="2000" b="1"/>
          </a:p>
          <a:p>
            <a:r>
              <a:rPr lang="zh-CN" altLang="en-US" sz="2400" b="1"/>
              <a:t>1．简历的“灵魂”——工作经历</a:t>
            </a:r>
          </a:p>
          <a:p>
            <a:r>
              <a:rPr lang="zh-CN" altLang="en-US" sz="2000"/>
              <a:t>（1）撰写须知（2）要点陈述</a:t>
            </a:r>
          </a:p>
          <a:p>
            <a:endParaRPr lang="zh-CN" altLang="en-US" sz="2000"/>
          </a:p>
          <a:p>
            <a:r>
              <a:rPr lang="zh-CN" altLang="en-US" sz="2000" b="1"/>
              <a:t>范例：</a:t>
            </a:r>
          </a:p>
          <a:p>
            <a:r>
              <a:rPr lang="zh-CN" altLang="en-US" sz="2000"/>
              <a:t>① 使整个部门得到改组，一方面调动了部门员工的工作积极性，另一方面提升了整体工作效率。</a:t>
            </a:r>
          </a:p>
          <a:p>
            <a:r>
              <a:rPr lang="zh-CN" altLang="en-US" sz="2000"/>
              <a:t>② 制定出了一套全新的购买流程，成功地向潜在的购买者演示了技术产品，为公司赢得了100万元的收益。</a:t>
            </a:r>
          </a:p>
          <a:p>
            <a:r>
              <a:rPr lang="zh-CN" altLang="en-US" sz="2000"/>
              <a:t>③ 将厂内原来无利润的存货以18万元的高价出售。</a:t>
            </a:r>
          </a:p>
          <a:p>
            <a:r>
              <a:rPr lang="zh-CN" altLang="en-US" sz="2000"/>
              <a:t>④ 开发了新的市场项目，使年度销售利润提高了15个百分点。</a:t>
            </a:r>
          </a:p>
          <a:p>
            <a:r>
              <a:rPr lang="zh-CN" altLang="en-US" sz="2000"/>
              <a:t>⑤ 通过对公司产品和公司形象的重新定位，使期货价格在过去的半年内翻了一番。</a:t>
            </a:r>
          </a:p>
          <a:p>
            <a:r>
              <a:rPr lang="zh-CN" altLang="en-US" sz="2000"/>
              <a:t>⑥ 负责华中地区17家商店的销售和损益。</a:t>
            </a:r>
          </a:p>
          <a:p>
            <a:r>
              <a:rPr lang="zh-CN" altLang="en-US" sz="2000"/>
              <a:t>⑦ 在行政法规听证会上，作为法律代表为客户公司进行辩护，胜诉率超过了80%。</a:t>
            </a:r>
          </a:p>
          <a:p>
            <a:endParaRPr lang="zh-CN" altLang="en-US"/>
          </a:p>
          <a:p>
            <a:endParaRPr lang="zh-CN" altLang="en-US">
              <a:latin typeface="+mn-ea"/>
            </a:endParaRPr>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44</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algn="l"/>
            <a:r>
              <a:rPr lang="zh-CN" altLang="en-US" sz="2000" dirty="0" smtClean="0">
                <a:solidFill>
                  <a:schemeClr val="accent1">
                    <a:lumMod val="75000"/>
                  </a:schemeClr>
                </a:solidFill>
                <a:latin typeface="微软雅黑" panose="020B0503020204020204" charset="-122"/>
                <a:ea typeface="微软雅黑" panose="020B0503020204020204" charset="-122"/>
                <a:sym typeface="+mn-ea"/>
              </a:rPr>
              <a:t>简  历</a:t>
            </a:r>
            <a:endParaRPr lang="zh-CN" altLang="en-US" sz="2000" dirty="0">
              <a:solidFill>
                <a:schemeClr val="accent1">
                  <a:lumMod val="75000"/>
                </a:schemeClr>
              </a:solidFill>
              <a:latin typeface="微软雅黑" panose="020B0503020204020204" charset="-122"/>
              <a:ea typeface="微软雅黑" panose="020B0503020204020204" charset="-122"/>
              <a:sym typeface="+mn-ea"/>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sym typeface="+mn-ea"/>
              </a:rPr>
              <a:t>三、简历的核心要素</a:t>
            </a:r>
            <a:endParaRPr lang="zh-CN" altLang="en-US" sz="2800"/>
          </a:p>
        </p:txBody>
      </p:sp>
      <p:sp>
        <p:nvSpPr>
          <p:cNvPr id="11" name="文本框 10"/>
          <p:cNvSpPr txBox="1"/>
          <p:nvPr/>
        </p:nvSpPr>
        <p:spPr>
          <a:xfrm>
            <a:off x="1137920" y="1275715"/>
            <a:ext cx="10506075" cy="5093335"/>
          </a:xfrm>
          <a:prstGeom prst="rect">
            <a:avLst/>
          </a:prstGeom>
          <a:noFill/>
        </p:spPr>
        <p:txBody>
          <a:bodyPr wrap="square" rtlCol="0">
            <a:spAutoFit/>
          </a:bodyPr>
          <a:lstStyle/>
          <a:p>
            <a:r>
              <a:rPr lang="zh-CN" altLang="en-US" sz="2400" b="1"/>
              <a:t>2．画龙点睛——教育、培训经历</a:t>
            </a:r>
          </a:p>
          <a:p>
            <a:endParaRPr lang="zh-CN" altLang="en-US" sz="2400" b="1"/>
          </a:p>
          <a:p>
            <a:r>
              <a:rPr lang="zh-CN" altLang="en-US" sz="2000"/>
              <a:t>        在一份完整的简历当中，和工作经历同样重要的还有教育、培训经历。这一板块还包括在校期间所参加的社会活动、所拥有的个人作品、所获奖项及专业技能等。很多用人单位在筛选简历的时候往往对应聘者的受教育情况或者获奖情况比较感兴趣，求职者很可能会因为其中的某一项而受到青睐。可以说，教育、培训经历在整个简历中起着画龙点睛的作用。</a:t>
            </a:r>
          </a:p>
          <a:p>
            <a:r>
              <a:rPr lang="zh-CN" altLang="en-US" sz="2000" b="1"/>
              <a:t>（1）如何创建</a:t>
            </a:r>
          </a:p>
          <a:p>
            <a:r>
              <a:rPr lang="zh-CN" altLang="en-US" sz="2000"/>
              <a:t>① 应聘者的教育状况与新的工作岗位关系密切。</a:t>
            </a:r>
          </a:p>
          <a:p>
            <a:r>
              <a:rPr lang="zh-CN" altLang="en-US" sz="2000"/>
              <a:t>② 应聘者刚从学校毕业并且很想展示一下自己的学历。</a:t>
            </a:r>
          </a:p>
          <a:p>
            <a:r>
              <a:rPr lang="zh-CN" altLang="en-US" sz="2000"/>
              <a:t>③ 应聘者在想应聘的工作岗位上并无工作经验，但却拥有与该领域相关的学位或培训经历。</a:t>
            </a:r>
          </a:p>
          <a:p>
            <a:r>
              <a:rPr lang="zh-CN" altLang="en-US" sz="2000" b="1"/>
              <a:t>（2）添枝加叶</a:t>
            </a:r>
          </a:p>
          <a:p>
            <a:r>
              <a:rPr lang="zh-CN" altLang="en-US" sz="2000"/>
              <a:t>        教育、培训经历板块里除了有一至两处最闪光的亮点以外，还应该注意用奖励情况或者兴趣爱好来添枝加叶，正所谓红花还需绿叶配。在列举的时候，要注意所获奖励与所求职位的关联性，如果有两项、三项，可以按照时间顺序来排列，不可杂乱无章，也不可列举过多项目，那样比较容易分散招聘人员的注意力。</a:t>
            </a:r>
          </a:p>
          <a:p>
            <a:endParaRPr lang="zh-CN" altLang="en-US" sz="2000">
              <a:latin typeface="+mn-ea"/>
            </a:endParaRPr>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1641</Words>
  <Application>Microsoft Office PowerPoint</Application>
  <PresentationFormat>自定义</PresentationFormat>
  <Paragraphs>190</Paragraphs>
  <Slides>14</Slides>
  <Notes>14</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SJYY</cp:lastModifiedBy>
  <cp:revision>16</cp:revision>
  <dcterms:created xsi:type="dcterms:W3CDTF">2017-07-18T22:12:00Z</dcterms:created>
  <dcterms:modified xsi:type="dcterms:W3CDTF">2017-08-22T06:48:36Z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