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7" d="100"/>
          <a:sy n="87" d="100"/>
        </p:scale>
        <p:origin x="-204"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2017/8/22/Tuesday</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6927376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p>
        </p:txBody>
      </p:sp>
      <p:sp>
        <p:nvSpPr>
          <p:cNvPr id="4" name="灯片编号占位符 3"/>
          <p:cNvSpPr>
            <a:spLocks noGrp="1"/>
          </p:cNvSpPr>
          <p:nvPr>
            <p:ph type="sldNum" sz="quarter" idx="10"/>
          </p:nvPr>
        </p:nvSpPr>
        <p:spPr/>
        <p:txBody>
          <a:bodyPr/>
          <a:lstStyle/>
          <a:p>
            <a:fld id="{4150C85C-E9D3-4231-B599-154D482DB761}"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2017/8/22/Tuesday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slide" Target="slide3.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slide" Target="slide1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6" y="0"/>
            <a:ext cx="12192001" cy="6893133"/>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a:grpSpLocks noChangeAspect="1"/>
          </p:cNvGrpSpPr>
          <p:nvPr/>
        </p:nvGrpSpPr>
        <p:grpSpPr bwMode="auto">
          <a:xfrm>
            <a:off x="8607311" y="769237"/>
            <a:ext cx="3219665" cy="5428944"/>
            <a:chOff x="2560" y="2"/>
            <a:chExt cx="2562" cy="4320"/>
          </a:xfrm>
        </p:grpSpPr>
        <p:sp>
          <p:nvSpPr>
            <p:cNvPr id="6" name="Freeform 5"/>
            <p:cNvSpPr/>
            <p:nvPr/>
          </p:nvSpPr>
          <p:spPr bwMode="auto">
            <a:xfrm>
              <a:off x="3184" y="1981"/>
              <a:ext cx="264" cy="96"/>
            </a:xfrm>
            <a:custGeom>
              <a:avLst/>
              <a:gdLst>
                <a:gd name="T0" fmla="*/ 0 w 264"/>
                <a:gd name="T1" fmla="*/ 92 h 96"/>
                <a:gd name="T2" fmla="*/ 258 w 264"/>
                <a:gd name="T3" fmla="*/ 0 h 96"/>
                <a:gd name="T4" fmla="*/ 264 w 264"/>
                <a:gd name="T5" fmla="*/ 15 h 96"/>
                <a:gd name="T6" fmla="*/ 31 w 264"/>
                <a:gd name="T7" fmla="*/ 96 h 96"/>
                <a:gd name="T8" fmla="*/ 0 w 264"/>
                <a:gd name="T9" fmla="*/ 92 h 96"/>
              </a:gdLst>
              <a:ahLst/>
              <a:cxnLst>
                <a:cxn ang="0">
                  <a:pos x="T0" y="T1"/>
                </a:cxn>
                <a:cxn ang="0">
                  <a:pos x="T2" y="T3"/>
                </a:cxn>
                <a:cxn ang="0">
                  <a:pos x="T4" y="T5"/>
                </a:cxn>
                <a:cxn ang="0">
                  <a:pos x="T6" y="T7"/>
                </a:cxn>
                <a:cxn ang="0">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 name="Freeform 6"/>
            <p:cNvSpPr/>
            <p:nvPr/>
          </p:nvSpPr>
          <p:spPr bwMode="auto">
            <a:xfrm>
              <a:off x="3381" y="2"/>
              <a:ext cx="891" cy="1652"/>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 name="Freeform 7"/>
            <p:cNvSpPr/>
            <p:nvPr/>
          </p:nvSpPr>
          <p:spPr bwMode="auto">
            <a:xfrm>
              <a:off x="4272" y="2"/>
              <a:ext cx="850" cy="1650"/>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 name="Freeform 8"/>
            <p:cNvSpPr/>
            <p:nvPr/>
          </p:nvSpPr>
          <p:spPr bwMode="auto">
            <a:xfrm>
              <a:off x="3381" y="1251"/>
              <a:ext cx="1741" cy="722"/>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 name="Freeform 9"/>
            <p:cNvSpPr/>
            <p:nvPr/>
          </p:nvSpPr>
          <p:spPr bwMode="auto">
            <a:xfrm>
              <a:off x="4889" y="687"/>
              <a:ext cx="85" cy="60"/>
            </a:xfrm>
            <a:custGeom>
              <a:avLst/>
              <a:gdLst>
                <a:gd name="T0" fmla="*/ 43 w 44"/>
                <a:gd name="T1" fmla="*/ 0 h 31"/>
                <a:gd name="T2" fmla="*/ 0 w 44"/>
                <a:gd name="T3" fmla="*/ 25 h 31"/>
                <a:gd name="T4" fmla="*/ 3 w 44"/>
                <a:gd name="T5" fmla="*/ 31 h 31"/>
                <a:gd name="T6" fmla="*/ 44 w 44"/>
                <a:gd name="T7" fmla="*/ 7 h 31"/>
                <a:gd name="T8" fmla="*/ 43 w 44"/>
                <a:gd name="T9" fmla="*/ 0 h 31"/>
              </a:gdLst>
              <a:ahLst/>
              <a:cxnLst>
                <a:cxn ang="0">
                  <a:pos x="T0" y="T1"/>
                </a:cxn>
                <a:cxn ang="0">
                  <a:pos x="T2" y="T3"/>
                </a:cxn>
                <a:cxn ang="0">
                  <a:pos x="T4" y="T5"/>
                </a:cxn>
                <a:cxn ang="0">
                  <a:pos x="T6" y="T7"/>
                </a:cxn>
                <a:cxn ang="0">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 name="Freeform 10"/>
            <p:cNvSpPr/>
            <p:nvPr/>
          </p:nvSpPr>
          <p:spPr bwMode="auto">
            <a:xfrm>
              <a:off x="4762" y="512"/>
              <a:ext cx="34" cy="123"/>
            </a:xfrm>
            <a:custGeom>
              <a:avLst/>
              <a:gdLst>
                <a:gd name="T0" fmla="*/ 18 w 18"/>
                <a:gd name="T1" fmla="*/ 3 h 64"/>
                <a:gd name="T2" fmla="*/ 14 w 18"/>
                <a:gd name="T3" fmla="*/ 0 h 64"/>
                <a:gd name="T4" fmla="*/ 0 w 18"/>
                <a:gd name="T5" fmla="*/ 63 h 64"/>
                <a:gd name="T6" fmla="*/ 5 w 18"/>
                <a:gd name="T7" fmla="*/ 64 h 64"/>
                <a:gd name="T8" fmla="*/ 18 w 18"/>
                <a:gd name="T9" fmla="*/ 3 h 64"/>
              </a:gdLst>
              <a:ahLst/>
              <a:cxnLst>
                <a:cxn ang="0">
                  <a:pos x="T0" y="T1"/>
                </a:cxn>
                <a:cxn ang="0">
                  <a:pos x="T2" y="T3"/>
                </a:cxn>
                <a:cxn ang="0">
                  <a:pos x="T4" y="T5"/>
                </a:cxn>
                <a:cxn ang="0">
                  <a:pos x="T6" y="T7"/>
                </a:cxn>
                <a:cxn ang="0">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 name="Freeform 11"/>
            <p:cNvSpPr/>
            <p:nvPr/>
          </p:nvSpPr>
          <p:spPr bwMode="auto">
            <a:xfrm>
              <a:off x="4929" y="843"/>
              <a:ext cx="89" cy="27"/>
            </a:xfrm>
            <a:custGeom>
              <a:avLst/>
              <a:gdLst>
                <a:gd name="T0" fmla="*/ 0 w 46"/>
                <a:gd name="T1" fmla="*/ 5 h 14"/>
                <a:gd name="T2" fmla="*/ 0 w 46"/>
                <a:gd name="T3" fmla="*/ 11 h 14"/>
                <a:gd name="T4" fmla="*/ 45 w 46"/>
                <a:gd name="T5" fmla="*/ 14 h 14"/>
                <a:gd name="T6" fmla="*/ 46 w 46"/>
                <a:gd name="T7" fmla="*/ 8 h 14"/>
                <a:gd name="T8" fmla="*/ 0 w 46"/>
                <a:gd name="T9" fmla="*/ 5 h 14"/>
              </a:gdLst>
              <a:ahLst/>
              <a:cxnLst>
                <a:cxn ang="0">
                  <a:pos x="T0" y="T1"/>
                </a:cxn>
                <a:cxn ang="0">
                  <a:pos x="T2" y="T3"/>
                </a:cxn>
                <a:cxn ang="0">
                  <a:pos x="T4" y="T5"/>
                </a:cxn>
                <a:cxn ang="0">
                  <a:pos x="T6" y="T7"/>
                </a:cxn>
                <a:cxn ang="0">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 name="Freeform 12"/>
            <p:cNvSpPr/>
            <p:nvPr/>
          </p:nvSpPr>
          <p:spPr bwMode="auto">
            <a:xfrm>
              <a:off x="4494" y="707"/>
              <a:ext cx="87" cy="57"/>
            </a:xfrm>
            <a:custGeom>
              <a:avLst/>
              <a:gdLst>
                <a:gd name="T0" fmla="*/ 0 w 45"/>
                <a:gd name="T1" fmla="*/ 7 h 30"/>
                <a:gd name="T2" fmla="*/ 42 w 45"/>
                <a:gd name="T3" fmla="*/ 30 h 30"/>
                <a:gd name="T4" fmla="*/ 45 w 45"/>
                <a:gd name="T5" fmla="*/ 24 h 30"/>
                <a:gd name="T6" fmla="*/ 1 w 45"/>
                <a:gd name="T7" fmla="*/ 0 h 30"/>
                <a:gd name="T8" fmla="*/ 0 w 45"/>
                <a:gd name="T9" fmla="*/ 7 h 30"/>
              </a:gdLst>
              <a:ahLst/>
              <a:cxnLst>
                <a:cxn ang="0">
                  <a:pos x="T0" y="T1"/>
                </a:cxn>
                <a:cxn ang="0">
                  <a:pos x="T2" y="T3"/>
                </a:cxn>
                <a:cxn ang="0">
                  <a:pos x="T4" y="T5"/>
                </a:cxn>
                <a:cxn ang="0">
                  <a:pos x="T6" y="T7"/>
                </a:cxn>
                <a:cxn ang="0">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13"/>
            <p:cNvSpPr/>
            <p:nvPr/>
          </p:nvSpPr>
          <p:spPr bwMode="auto">
            <a:xfrm>
              <a:off x="4594" y="535"/>
              <a:ext cx="54" cy="114"/>
            </a:xfrm>
            <a:custGeom>
              <a:avLst/>
              <a:gdLst>
                <a:gd name="T0" fmla="*/ 28 w 28"/>
                <a:gd name="T1" fmla="*/ 56 h 59"/>
                <a:gd name="T2" fmla="*/ 3 w 28"/>
                <a:gd name="T3" fmla="*/ 0 h 59"/>
                <a:gd name="T4" fmla="*/ 0 w 28"/>
                <a:gd name="T5" fmla="*/ 5 h 59"/>
                <a:gd name="T6" fmla="*/ 24 w 28"/>
                <a:gd name="T7" fmla="*/ 59 h 59"/>
                <a:gd name="T8" fmla="*/ 28 w 28"/>
                <a:gd name="T9" fmla="*/ 56 h 59"/>
              </a:gdLst>
              <a:ahLst/>
              <a:cxnLst>
                <a:cxn ang="0">
                  <a:pos x="T0" y="T1"/>
                </a:cxn>
                <a:cxn ang="0">
                  <a:pos x="T2" y="T3"/>
                </a:cxn>
                <a:cxn ang="0">
                  <a:pos x="T4" y="T5"/>
                </a:cxn>
                <a:cxn ang="0">
                  <a:pos x="T6" y="T7"/>
                </a:cxn>
                <a:cxn ang="0">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 name="Freeform 14"/>
            <p:cNvSpPr/>
            <p:nvPr/>
          </p:nvSpPr>
          <p:spPr bwMode="auto">
            <a:xfrm>
              <a:off x="4479" y="868"/>
              <a:ext cx="90" cy="29"/>
            </a:xfrm>
            <a:custGeom>
              <a:avLst/>
              <a:gdLst>
                <a:gd name="T0" fmla="*/ 0 w 47"/>
                <a:gd name="T1" fmla="*/ 9 h 15"/>
                <a:gd name="T2" fmla="*/ 2 w 47"/>
                <a:gd name="T3" fmla="*/ 15 h 15"/>
                <a:gd name="T4" fmla="*/ 46 w 47"/>
                <a:gd name="T5" fmla="*/ 11 h 15"/>
                <a:gd name="T6" fmla="*/ 47 w 47"/>
                <a:gd name="T7" fmla="*/ 5 h 15"/>
                <a:gd name="T8" fmla="*/ 0 w 47"/>
                <a:gd name="T9" fmla="*/ 9 h 15"/>
              </a:gdLst>
              <a:ahLst/>
              <a:cxnLst>
                <a:cxn ang="0">
                  <a:pos x="T0" y="T1"/>
                </a:cxn>
                <a:cxn ang="0">
                  <a:pos x="T2" y="T3"/>
                </a:cxn>
                <a:cxn ang="0">
                  <a:pos x="T4" y="T5"/>
                </a:cxn>
                <a:cxn ang="0">
                  <a:pos x="T6" y="T7"/>
                </a:cxn>
                <a:cxn ang="0">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Freeform 15"/>
            <p:cNvSpPr/>
            <p:nvPr/>
          </p:nvSpPr>
          <p:spPr bwMode="auto">
            <a:xfrm>
              <a:off x="4910" y="972"/>
              <a:ext cx="71" cy="70"/>
            </a:xfrm>
            <a:custGeom>
              <a:avLst/>
              <a:gdLst>
                <a:gd name="T0" fmla="*/ 3 w 37"/>
                <a:gd name="T1" fmla="*/ 0 h 36"/>
                <a:gd name="T2" fmla="*/ 0 w 37"/>
                <a:gd name="T3" fmla="*/ 5 h 36"/>
                <a:gd name="T4" fmla="*/ 32 w 37"/>
                <a:gd name="T5" fmla="*/ 36 h 36"/>
                <a:gd name="T6" fmla="*/ 37 w 37"/>
                <a:gd name="T7" fmla="*/ 32 h 36"/>
                <a:gd name="T8" fmla="*/ 3 w 37"/>
                <a:gd name="T9" fmla="*/ 0 h 36"/>
              </a:gdLst>
              <a:ahLst/>
              <a:cxnLst>
                <a:cxn ang="0">
                  <a:pos x="T0" y="T1"/>
                </a:cxn>
                <a:cxn ang="0">
                  <a:pos x="T2" y="T3"/>
                </a:cxn>
                <a:cxn ang="0">
                  <a:pos x="T4" y="T5"/>
                </a:cxn>
                <a:cxn ang="0">
                  <a:pos x="T6" y="T7"/>
                </a:cxn>
                <a:cxn ang="0">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6"/>
            <p:cNvSpPr/>
            <p:nvPr/>
          </p:nvSpPr>
          <p:spPr bwMode="auto">
            <a:xfrm>
              <a:off x="4690" y="1072"/>
              <a:ext cx="108" cy="56"/>
            </a:xfrm>
            <a:custGeom>
              <a:avLst/>
              <a:gdLst>
                <a:gd name="T0" fmla="*/ 53 w 56"/>
                <a:gd name="T1" fmla="*/ 22 h 29"/>
                <a:gd name="T2" fmla="*/ 3 w 56"/>
                <a:gd name="T3" fmla="*/ 0 h 29"/>
                <a:gd name="T4" fmla="*/ 0 w 56"/>
                <a:gd name="T5" fmla="*/ 2 h 29"/>
                <a:gd name="T6" fmla="*/ 2 w 56"/>
                <a:gd name="T7" fmla="*/ 6 h 29"/>
                <a:gd name="T8" fmla="*/ 53 w 56"/>
                <a:gd name="T9" fmla="*/ 28 h 29"/>
                <a:gd name="T10" fmla="*/ 56 w 56"/>
                <a:gd name="T11" fmla="*/ 26 h 29"/>
                <a:gd name="T12" fmla="*/ 53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 name="Freeform 17"/>
            <p:cNvSpPr/>
            <p:nvPr/>
          </p:nvSpPr>
          <p:spPr bwMode="auto">
            <a:xfrm>
              <a:off x="4690" y="1090"/>
              <a:ext cx="106" cy="56"/>
            </a:xfrm>
            <a:custGeom>
              <a:avLst/>
              <a:gdLst>
                <a:gd name="T0" fmla="*/ 53 w 55"/>
                <a:gd name="T1" fmla="*/ 22 h 29"/>
                <a:gd name="T2" fmla="*/ 2 w 55"/>
                <a:gd name="T3" fmla="*/ 0 h 29"/>
                <a:gd name="T4" fmla="*/ 0 w 55"/>
                <a:gd name="T5" fmla="*/ 2 h 29"/>
                <a:gd name="T6" fmla="*/ 2 w 55"/>
                <a:gd name="T7" fmla="*/ 6 h 29"/>
                <a:gd name="T8" fmla="*/ 53 w 55"/>
                <a:gd name="T9" fmla="*/ 28 h 29"/>
                <a:gd name="T10" fmla="*/ 55 w 55"/>
                <a:gd name="T11" fmla="*/ 26 h 29"/>
                <a:gd name="T12" fmla="*/ 53 w 55"/>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8"/>
            <p:cNvSpPr/>
            <p:nvPr/>
          </p:nvSpPr>
          <p:spPr bwMode="auto">
            <a:xfrm>
              <a:off x="4688" y="1107"/>
              <a:ext cx="108" cy="56"/>
            </a:xfrm>
            <a:custGeom>
              <a:avLst/>
              <a:gdLst>
                <a:gd name="T0" fmla="*/ 54 w 56"/>
                <a:gd name="T1" fmla="*/ 22 h 29"/>
                <a:gd name="T2" fmla="*/ 3 w 56"/>
                <a:gd name="T3" fmla="*/ 0 h 29"/>
                <a:gd name="T4" fmla="*/ 0 w 56"/>
                <a:gd name="T5" fmla="*/ 2 h 29"/>
                <a:gd name="T6" fmla="*/ 3 w 56"/>
                <a:gd name="T7" fmla="*/ 6 h 29"/>
                <a:gd name="T8" fmla="*/ 54 w 56"/>
                <a:gd name="T9" fmla="*/ 28 h 29"/>
                <a:gd name="T10" fmla="*/ 56 w 56"/>
                <a:gd name="T11" fmla="*/ 26 h 29"/>
                <a:gd name="T12" fmla="*/ 54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 name="Freeform 19"/>
            <p:cNvSpPr/>
            <p:nvPr/>
          </p:nvSpPr>
          <p:spPr bwMode="auto">
            <a:xfrm>
              <a:off x="4690" y="1122"/>
              <a:ext cx="106" cy="70"/>
            </a:xfrm>
            <a:custGeom>
              <a:avLst/>
              <a:gdLst>
                <a:gd name="T0" fmla="*/ 53 w 55"/>
                <a:gd name="T1" fmla="*/ 22 h 36"/>
                <a:gd name="T2" fmla="*/ 2 w 55"/>
                <a:gd name="T3" fmla="*/ 0 h 36"/>
                <a:gd name="T4" fmla="*/ 0 w 55"/>
                <a:gd name="T5" fmla="*/ 1 h 36"/>
                <a:gd name="T6" fmla="*/ 1 w 55"/>
                <a:gd name="T7" fmla="*/ 4 h 36"/>
                <a:gd name="T8" fmla="*/ 5 w 55"/>
                <a:gd name="T9" fmla="*/ 10 h 36"/>
                <a:gd name="T10" fmla="*/ 8 w 55"/>
                <a:gd name="T11" fmla="*/ 15 h 36"/>
                <a:gd name="T12" fmla="*/ 9 w 55"/>
                <a:gd name="T13" fmla="*/ 16 h 36"/>
                <a:gd name="T14" fmla="*/ 9 w 55"/>
                <a:gd name="T15" fmla="*/ 16 h 36"/>
                <a:gd name="T16" fmla="*/ 14 w 55"/>
                <a:gd name="T17" fmla="*/ 24 h 36"/>
                <a:gd name="T18" fmla="*/ 39 w 55"/>
                <a:gd name="T19" fmla="*/ 35 h 36"/>
                <a:gd name="T20" fmla="*/ 44 w 55"/>
                <a:gd name="T21" fmla="*/ 31 h 36"/>
                <a:gd name="T22" fmla="*/ 44 w 55"/>
                <a:gd name="T23" fmla="*/ 31 h 36"/>
                <a:gd name="T24" fmla="*/ 46 w 55"/>
                <a:gd name="T25" fmla="*/ 31 h 36"/>
                <a:gd name="T26" fmla="*/ 53 w 55"/>
                <a:gd name="T27" fmla="*/ 26 h 36"/>
                <a:gd name="T28" fmla="*/ 53 w 55"/>
                <a:gd name="T29" fmla="*/ 26 h 36"/>
                <a:gd name="T30" fmla="*/ 55 w 55"/>
                <a:gd name="T31" fmla="*/ 25 h 36"/>
                <a:gd name="T32" fmla="*/ 53 w 55"/>
                <a:gd name="T3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20"/>
            <p:cNvSpPr/>
            <p:nvPr/>
          </p:nvSpPr>
          <p:spPr bwMode="auto">
            <a:xfrm>
              <a:off x="4690" y="1055"/>
              <a:ext cx="108" cy="56"/>
            </a:xfrm>
            <a:custGeom>
              <a:avLst/>
              <a:gdLst>
                <a:gd name="T0" fmla="*/ 54 w 56"/>
                <a:gd name="T1" fmla="*/ 23 h 29"/>
                <a:gd name="T2" fmla="*/ 2 w 56"/>
                <a:gd name="T3" fmla="*/ 0 h 29"/>
                <a:gd name="T4" fmla="*/ 0 w 56"/>
                <a:gd name="T5" fmla="*/ 2 h 29"/>
                <a:gd name="T6" fmla="*/ 2 w 56"/>
                <a:gd name="T7" fmla="*/ 6 h 29"/>
                <a:gd name="T8" fmla="*/ 54 w 56"/>
                <a:gd name="T9" fmla="*/ 29 h 29"/>
                <a:gd name="T10" fmla="*/ 56 w 56"/>
                <a:gd name="T11" fmla="*/ 27 h 29"/>
                <a:gd name="T12" fmla="*/ 54 w 56"/>
                <a:gd name="T13" fmla="*/ 23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21"/>
            <p:cNvSpPr>
              <a:spLocks noEditPoints="1"/>
            </p:cNvSpPr>
            <p:nvPr/>
          </p:nvSpPr>
          <p:spPr bwMode="auto">
            <a:xfrm>
              <a:off x="4625" y="685"/>
              <a:ext cx="258" cy="403"/>
            </a:xfrm>
            <a:custGeom>
              <a:avLst/>
              <a:gdLst>
                <a:gd name="T0" fmla="*/ 73 w 134"/>
                <a:gd name="T1" fmla="*/ 10 h 209"/>
                <a:gd name="T2" fmla="*/ 21 w 134"/>
                <a:gd name="T3" fmla="*/ 9 h 209"/>
                <a:gd name="T4" fmla="*/ 0 w 134"/>
                <a:gd name="T5" fmla="*/ 55 h 209"/>
                <a:gd name="T6" fmla="*/ 16 w 134"/>
                <a:gd name="T7" fmla="*/ 120 h 209"/>
                <a:gd name="T8" fmla="*/ 25 w 134"/>
                <a:gd name="T9" fmla="*/ 148 h 209"/>
                <a:gd name="T10" fmla="*/ 34 w 134"/>
                <a:gd name="T11" fmla="*/ 184 h 209"/>
                <a:gd name="T12" fmla="*/ 40 w 134"/>
                <a:gd name="T13" fmla="*/ 188 h 209"/>
                <a:gd name="T14" fmla="*/ 67 w 134"/>
                <a:gd name="T15" fmla="*/ 199 h 209"/>
                <a:gd name="T16" fmla="*/ 87 w 134"/>
                <a:gd name="T17" fmla="*/ 208 h 209"/>
                <a:gd name="T18" fmla="*/ 91 w 134"/>
                <a:gd name="T19" fmla="*/ 208 h 209"/>
                <a:gd name="T20" fmla="*/ 102 w 134"/>
                <a:gd name="T21" fmla="*/ 190 h 209"/>
                <a:gd name="T22" fmla="*/ 111 w 134"/>
                <a:gd name="T23" fmla="*/ 167 h 209"/>
                <a:gd name="T24" fmla="*/ 115 w 134"/>
                <a:gd name="T25" fmla="*/ 161 h 209"/>
                <a:gd name="T26" fmla="*/ 133 w 134"/>
                <a:gd name="T27" fmla="*/ 113 h 209"/>
                <a:gd name="T28" fmla="*/ 129 w 134"/>
                <a:gd name="T29" fmla="*/ 76 h 209"/>
                <a:gd name="T30" fmla="*/ 57 w 134"/>
                <a:gd name="T31" fmla="*/ 181 h 209"/>
                <a:gd name="T32" fmla="*/ 65 w 134"/>
                <a:gd name="T33" fmla="*/ 135 h 209"/>
                <a:gd name="T34" fmla="*/ 68 w 134"/>
                <a:gd name="T35" fmla="*/ 186 h 209"/>
                <a:gd name="T36" fmla="*/ 122 w 134"/>
                <a:gd name="T37" fmla="*/ 108 h 209"/>
                <a:gd name="T38" fmla="*/ 105 w 134"/>
                <a:gd name="T39" fmla="*/ 150 h 209"/>
                <a:gd name="T40" fmla="*/ 101 w 134"/>
                <a:gd name="T41" fmla="*/ 156 h 209"/>
                <a:gd name="T42" fmla="*/ 90 w 134"/>
                <a:gd name="T43" fmla="*/ 184 h 209"/>
                <a:gd name="T44" fmla="*/ 86 w 134"/>
                <a:gd name="T45" fmla="*/ 194 h 209"/>
                <a:gd name="T46" fmla="*/ 68 w 134"/>
                <a:gd name="T47" fmla="*/ 127 h 209"/>
                <a:gd name="T48" fmla="*/ 49 w 134"/>
                <a:gd name="T49" fmla="*/ 178 h 209"/>
                <a:gd name="T50" fmla="*/ 38 w 134"/>
                <a:gd name="T51" fmla="*/ 161 h 209"/>
                <a:gd name="T52" fmla="*/ 28 w 134"/>
                <a:gd name="T53" fmla="*/ 124 h 209"/>
                <a:gd name="T54" fmla="*/ 24 w 134"/>
                <a:gd name="T55" fmla="*/ 111 h 209"/>
                <a:gd name="T56" fmla="*/ 12 w 134"/>
                <a:gd name="T57" fmla="*/ 58 h 209"/>
                <a:gd name="T58" fmla="*/ 68 w 134"/>
                <a:gd name="T59" fmla="*/ 21 h 209"/>
                <a:gd name="T60" fmla="*/ 107 w 134"/>
                <a:gd name="T61" fmla="*/ 56 h 209"/>
                <a:gd name="T62" fmla="*/ 122 w 134"/>
                <a:gd name="T63" fmla="*/ 10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22"/>
            <p:cNvSpPr/>
            <p:nvPr/>
          </p:nvSpPr>
          <p:spPr bwMode="auto">
            <a:xfrm>
              <a:off x="4282" y="1552"/>
              <a:ext cx="684" cy="117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23"/>
            <p:cNvSpPr/>
            <p:nvPr/>
          </p:nvSpPr>
          <p:spPr bwMode="auto">
            <a:xfrm>
              <a:off x="3631" y="1552"/>
              <a:ext cx="651" cy="1166"/>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Lst>
              <a:ahLst/>
              <a:cxnLst>
                <a:cxn ang="0">
                  <a:pos x="T0" y="T1"/>
                </a:cxn>
                <a:cxn ang="0">
                  <a:pos x="T2" y="T3"/>
                </a:cxn>
                <a:cxn ang="0">
                  <a:pos x="T4" y="T5"/>
                </a:cxn>
                <a:cxn ang="0">
                  <a:pos x="T6" y="T7"/>
                </a:cxn>
                <a:cxn ang="0">
                  <a:pos x="T8" y="T9"/>
                </a:cxn>
              </a:cxnLst>
              <a:rect l="0" t="0" r="r" b="b"/>
              <a:pathLst>
                <a:path w="651" h="1166">
                  <a:moveTo>
                    <a:pt x="0" y="1166"/>
                  </a:moveTo>
                  <a:lnTo>
                    <a:pt x="651" y="1091"/>
                  </a:lnTo>
                  <a:lnTo>
                    <a:pt x="651" y="0"/>
                  </a:lnTo>
                  <a:lnTo>
                    <a:pt x="0" y="269"/>
                  </a:lnTo>
                  <a:lnTo>
                    <a:pt x="0" y="116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24"/>
            <p:cNvSpPr/>
            <p:nvPr/>
          </p:nvSpPr>
          <p:spPr bwMode="auto">
            <a:xfrm>
              <a:off x="3631" y="2641"/>
              <a:ext cx="1335" cy="168"/>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25"/>
            <p:cNvSpPr>
              <a:spLocks noEditPoints="1"/>
            </p:cNvSpPr>
            <p:nvPr/>
          </p:nvSpPr>
          <p:spPr bwMode="auto">
            <a:xfrm>
              <a:off x="3774" y="1912"/>
              <a:ext cx="389" cy="496"/>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377" y="381"/>
                  </a:lnTo>
                  <a:lnTo>
                    <a:pt x="256" y="248"/>
                  </a:lnTo>
                  <a:lnTo>
                    <a:pt x="188" y="340"/>
                  </a:lnTo>
                  <a:lnTo>
                    <a:pt x="132" y="298"/>
                  </a:lnTo>
                  <a:lnTo>
                    <a:pt x="13" y="462"/>
                  </a:lnTo>
                  <a:lnTo>
                    <a:pt x="13" y="462"/>
                  </a:lnTo>
                  <a:lnTo>
                    <a:pt x="100" y="281"/>
                  </a:lnTo>
                  <a:lnTo>
                    <a:pt x="13" y="192"/>
                  </a:lnTo>
                  <a:lnTo>
                    <a:pt x="182" y="294"/>
                  </a:lnTo>
                  <a:lnTo>
                    <a:pt x="375" y="36"/>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6"/>
            <p:cNvSpPr/>
            <p:nvPr/>
          </p:nvSpPr>
          <p:spPr bwMode="auto">
            <a:xfrm>
              <a:off x="4007" y="2664"/>
              <a:ext cx="968" cy="1658"/>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7"/>
            <p:cNvSpPr/>
            <p:nvPr/>
          </p:nvSpPr>
          <p:spPr bwMode="auto">
            <a:xfrm>
              <a:off x="3095" y="2664"/>
              <a:ext cx="912" cy="1658"/>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Lst>
              <a:ahLst/>
              <a:cxnLst>
                <a:cxn ang="0">
                  <a:pos x="T0" y="T1"/>
                </a:cxn>
                <a:cxn ang="0">
                  <a:pos x="T2" y="T3"/>
                </a:cxn>
                <a:cxn ang="0">
                  <a:pos x="T4" y="T5"/>
                </a:cxn>
                <a:cxn ang="0">
                  <a:pos x="T6" y="T7"/>
                </a:cxn>
                <a:cxn ang="0">
                  <a:pos x="T8" y="T9"/>
                </a:cxn>
              </a:cxnLst>
              <a:rect l="0" t="0" r="r" b="b"/>
              <a:pathLst>
                <a:path w="912" h="1658">
                  <a:moveTo>
                    <a:pt x="0" y="1371"/>
                  </a:moveTo>
                  <a:lnTo>
                    <a:pt x="912" y="1658"/>
                  </a:lnTo>
                  <a:lnTo>
                    <a:pt x="912" y="0"/>
                  </a:lnTo>
                  <a:lnTo>
                    <a:pt x="8" y="112"/>
                  </a:lnTo>
                  <a:lnTo>
                    <a:pt x="0" y="137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8"/>
            <p:cNvSpPr/>
            <p:nvPr/>
          </p:nvSpPr>
          <p:spPr bwMode="auto">
            <a:xfrm>
              <a:off x="4190" y="3032"/>
              <a:ext cx="626" cy="880"/>
            </a:xfrm>
            <a:custGeom>
              <a:avLst/>
              <a:gdLst>
                <a:gd name="T0" fmla="*/ 312 w 325"/>
                <a:gd name="T1" fmla="*/ 325 h 457"/>
                <a:gd name="T2" fmla="*/ 259 w 325"/>
                <a:gd name="T3" fmla="*/ 296 h 457"/>
                <a:gd name="T4" fmla="*/ 237 w 325"/>
                <a:gd name="T5" fmla="*/ 285 h 457"/>
                <a:gd name="T6" fmla="*/ 219 w 325"/>
                <a:gd name="T7" fmla="*/ 233 h 457"/>
                <a:gd name="T8" fmla="*/ 237 w 325"/>
                <a:gd name="T9" fmla="*/ 177 h 457"/>
                <a:gd name="T10" fmla="*/ 252 w 325"/>
                <a:gd name="T11" fmla="*/ 142 h 457"/>
                <a:gd name="T12" fmla="*/ 247 w 325"/>
                <a:gd name="T13" fmla="*/ 119 h 457"/>
                <a:gd name="T14" fmla="*/ 247 w 325"/>
                <a:gd name="T15" fmla="*/ 120 h 457"/>
                <a:gd name="T16" fmla="*/ 247 w 325"/>
                <a:gd name="T17" fmla="*/ 119 h 457"/>
                <a:gd name="T18" fmla="*/ 247 w 325"/>
                <a:gd name="T19" fmla="*/ 119 h 457"/>
                <a:gd name="T20" fmla="*/ 247 w 325"/>
                <a:gd name="T21" fmla="*/ 118 h 457"/>
                <a:gd name="T22" fmla="*/ 248 w 325"/>
                <a:gd name="T23" fmla="*/ 111 h 457"/>
                <a:gd name="T24" fmla="*/ 248 w 325"/>
                <a:gd name="T25" fmla="*/ 110 h 457"/>
                <a:gd name="T26" fmla="*/ 248 w 325"/>
                <a:gd name="T27" fmla="*/ 104 h 457"/>
                <a:gd name="T28" fmla="*/ 248 w 325"/>
                <a:gd name="T29" fmla="*/ 104 h 457"/>
                <a:gd name="T30" fmla="*/ 248 w 325"/>
                <a:gd name="T31" fmla="*/ 104 h 457"/>
                <a:gd name="T32" fmla="*/ 248 w 325"/>
                <a:gd name="T33" fmla="*/ 103 h 457"/>
                <a:gd name="T34" fmla="*/ 248 w 325"/>
                <a:gd name="T35" fmla="*/ 103 h 457"/>
                <a:gd name="T36" fmla="*/ 248 w 325"/>
                <a:gd name="T37" fmla="*/ 103 h 457"/>
                <a:gd name="T38" fmla="*/ 248 w 325"/>
                <a:gd name="T39" fmla="*/ 102 h 457"/>
                <a:gd name="T40" fmla="*/ 248 w 325"/>
                <a:gd name="T41" fmla="*/ 102 h 457"/>
                <a:gd name="T42" fmla="*/ 248 w 325"/>
                <a:gd name="T43" fmla="*/ 102 h 457"/>
                <a:gd name="T44" fmla="*/ 246 w 325"/>
                <a:gd name="T45" fmla="*/ 62 h 457"/>
                <a:gd name="T46" fmla="*/ 103 w 325"/>
                <a:gd name="T47" fmla="*/ 62 h 457"/>
                <a:gd name="T48" fmla="*/ 101 w 325"/>
                <a:gd name="T49" fmla="*/ 102 h 457"/>
                <a:gd name="T50" fmla="*/ 101 w 325"/>
                <a:gd name="T51" fmla="*/ 102 h 457"/>
                <a:gd name="T52" fmla="*/ 101 w 325"/>
                <a:gd name="T53" fmla="*/ 102 h 457"/>
                <a:gd name="T54" fmla="*/ 101 w 325"/>
                <a:gd name="T55" fmla="*/ 104 h 457"/>
                <a:gd name="T56" fmla="*/ 101 w 325"/>
                <a:gd name="T57" fmla="*/ 104 h 457"/>
                <a:gd name="T58" fmla="*/ 101 w 325"/>
                <a:gd name="T59" fmla="*/ 104 h 457"/>
                <a:gd name="T60" fmla="*/ 101 w 325"/>
                <a:gd name="T61" fmla="*/ 105 h 457"/>
                <a:gd name="T62" fmla="*/ 101 w 325"/>
                <a:gd name="T63" fmla="*/ 105 h 457"/>
                <a:gd name="T64" fmla="*/ 101 w 325"/>
                <a:gd name="T65" fmla="*/ 105 h 457"/>
                <a:gd name="T66" fmla="*/ 101 w 325"/>
                <a:gd name="T67" fmla="*/ 105 h 457"/>
                <a:gd name="T68" fmla="*/ 103 w 325"/>
                <a:gd name="T69" fmla="*/ 123 h 457"/>
                <a:gd name="T70" fmla="*/ 96 w 325"/>
                <a:gd name="T71" fmla="*/ 142 h 457"/>
                <a:gd name="T72" fmla="*/ 112 w 325"/>
                <a:gd name="T73" fmla="*/ 177 h 457"/>
                <a:gd name="T74" fmla="*/ 130 w 325"/>
                <a:gd name="T75" fmla="*/ 233 h 457"/>
                <a:gd name="T76" fmla="*/ 112 w 325"/>
                <a:gd name="T77" fmla="*/ 296 h 457"/>
                <a:gd name="T78" fmla="*/ 20 w 325"/>
                <a:gd name="T79" fmla="*/ 363 h 457"/>
                <a:gd name="T80" fmla="*/ 5 w 325"/>
                <a:gd name="T81" fmla="*/ 457 h 457"/>
                <a:gd name="T82" fmla="*/ 321 w 325"/>
                <a:gd name="T83" fmla="*/ 387 h 457"/>
                <a:gd name="T84" fmla="*/ 312 w 325"/>
                <a:gd name="T85" fmla="*/ 32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29"/>
            <p:cNvSpPr/>
            <p:nvPr/>
          </p:nvSpPr>
          <p:spPr bwMode="auto">
            <a:xfrm>
              <a:off x="2637" y="1034"/>
              <a:ext cx="855" cy="3103"/>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30"/>
            <p:cNvSpPr/>
            <p:nvPr/>
          </p:nvSpPr>
          <p:spPr bwMode="auto">
            <a:xfrm>
              <a:off x="3357" y="1290"/>
              <a:ext cx="253" cy="129"/>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Lst>
              <a:ahLst/>
              <a:cxnLst>
                <a:cxn ang="0">
                  <a:pos x="T0" y="T1"/>
                </a:cxn>
                <a:cxn ang="0">
                  <a:pos x="T2" y="T3"/>
                </a:cxn>
                <a:cxn ang="0">
                  <a:pos x="T4" y="T5"/>
                </a:cxn>
                <a:cxn ang="0">
                  <a:pos x="T6" y="T7"/>
                </a:cxn>
                <a:cxn ang="0">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31"/>
            <p:cNvSpPr/>
            <p:nvPr/>
          </p:nvSpPr>
          <p:spPr bwMode="auto">
            <a:xfrm>
              <a:off x="3275" y="1602"/>
              <a:ext cx="260" cy="133"/>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Lst>
              <a:ahLst/>
              <a:cxnLst>
                <a:cxn ang="0">
                  <a:pos x="T0" y="T1"/>
                </a:cxn>
                <a:cxn ang="0">
                  <a:pos x="T2" y="T3"/>
                </a:cxn>
                <a:cxn ang="0">
                  <a:pos x="T4" y="T5"/>
                </a:cxn>
                <a:cxn ang="0">
                  <a:pos x="T6" y="T7"/>
                </a:cxn>
                <a:cxn ang="0">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 name="Freeform 32"/>
            <p:cNvSpPr/>
            <p:nvPr/>
          </p:nvSpPr>
          <p:spPr bwMode="auto">
            <a:xfrm>
              <a:off x="3099" y="2322"/>
              <a:ext cx="276" cy="69"/>
            </a:xfrm>
            <a:custGeom>
              <a:avLst/>
              <a:gdLst>
                <a:gd name="T0" fmla="*/ 0 w 276"/>
                <a:gd name="T1" fmla="*/ 67 h 69"/>
                <a:gd name="T2" fmla="*/ 270 w 276"/>
                <a:gd name="T3" fmla="*/ 0 h 69"/>
                <a:gd name="T4" fmla="*/ 276 w 276"/>
                <a:gd name="T5" fmla="*/ 17 h 69"/>
                <a:gd name="T6" fmla="*/ 33 w 276"/>
                <a:gd name="T7" fmla="*/ 69 h 69"/>
                <a:gd name="T8" fmla="*/ 0 w 276"/>
                <a:gd name="T9" fmla="*/ 67 h 69"/>
              </a:gdLst>
              <a:ahLst/>
              <a:cxnLst>
                <a:cxn ang="0">
                  <a:pos x="T0" y="T1"/>
                </a:cxn>
                <a:cxn ang="0">
                  <a:pos x="T2" y="T3"/>
                </a:cxn>
                <a:cxn ang="0">
                  <a:pos x="T4" y="T5"/>
                </a:cxn>
                <a:cxn ang="0">
                  <a:pos x="T6" y="T7"/>
                </a:cxn>
                <a:cxn ang="0">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33"/>
            <p:cNvSpPr/>
            <p:nvPr/>
          </p:nvSpPr>
          <p:spPr bwMode="auto">
            <a:xfrm>
              <a:off x="3007" y="2697"/>
              <a:ext cx="271" cy="43"/>
            </a:xfrm>
            <a:custGeom>
              <a:avLst/>
              <a:gdLst>
                <a:gd name="T0" fmla="*/ 0 w 271"/>
                <a:gd name="T1" fmla="*/ 41 h 43"/>
                <a:gd name="T2" fmla="*/ 266 w 271"/>
                <a:gd name="T3" fmla="*/ 0 h 43"/>
                <a:gd name="T4" fmla="*/ 271 w 271"/>
                <a:gd name="T5" fmla="*/ 17 h 43"/>
                <a:gd name="T6" fmla="*/ 31 w 271"/>
                <a:gd name="T7" fmla="*/ 43 h 43"/>
                <a:gd name="T8" fmla="*/ 0 w 271"/>
                <a:gd name="T9" fmla="*/ 41 h 43"/>
              </a:gdLst>
              <a:ahLst/>
              <a:cxnLst>
                <a:cxn ang="0">
                  <a:pos x="T0" y="T1"/>
                </a:cxn>
                <a:cxn ang="0">
                  <a:pos x="T2" y="T3"/>
                </a:cxn>
                <a:cxn ang="0">
                  <a:pos x="T4" y="T5"/>
                </a:cxn>
                <a:cxn ang="0">
                  <a:pos x="T6" y="T7"/>
                </a:cxn>
                <a:cxn ang="0">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34"/>
            <p:cNvSpPr/>
            <p:nvPr/>
          </p:nvSpPr>
          <p:spPr bwMode="auto">
            <a:xfrm>
              <a:off x="2837" y="3379"/>
              <a:ext cx="278" cy="25"/>
            </a:xfrm>
            <a:custGeom>
              <a:avLst/>
              <a:gdLst>
                <a:gd name="T0" fmla="*/ 0 w 278"/>
                <a:gd name="T1" fmla="*/ 0 h 25"/>
                <a:gd name="T2" fmla="*/ 264 w 278"/>
                <a:gd name="T3" fmla="*/ 25 h 25"/>
                <a:gd name="T4" fmla="*/ 278 w 278"/>
                <a:gd name="T5" fmla="*/ 21 h 25"/>
                <a:gd name="T6" fmla="*/ 31 w 278"/>
                <a:gd name="T7" fmla="*/ 0 h 25"/>
                <a:gd name="T8" fmla="*/ 0 w 278"/>
                <a:gd name="T9" fmla="*/ 0 h 25"/>
              </a:gdLst>
              <a:ahLst/>
              <a:cxnLst>
                <a:cxn ang="0">
                  <a:pos x="T0" y="T1"/>
                </a:cxn>
                <a:cxn ang="0">
                  <a:pos x="T2" y="T3"/>
                </a:cxn>
                <a:cxn ang="0">
                  <a:pos x="T4" y="T5"/>
                </a:cxn>
                <a:cxn ang="0">
                  <a:pos x="T6" y="T7"/>
                </a:cxn>
                <a:cxn ang="0">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35"/>
            <p:cNvSpPr/>
            <p:nvPr/>
          </p:nvSpPr>
          <p:spPr bwMode="auto">
            <a:xfrm>
              <a:off x="2739" y="3746"/>
              <a:ext cx="270" cy="54"/>
            </a:xfrm>
            <a:custGeom>
              <a:avLst/>
              <a:gdLst>
                <a:gd name="T0" fmla="*/ 0 w 270"/>
                <a:gd name="T1" fmla="*/ 0 h 54"/>
                <a:gd name="T2" fmla="*/ 266 w 270"/>
                <a:gd name="T3" fmla="*/ 54 h 54"/>
                <a:gd name="T4" fmla="*/ 270 w 270"/>
                <a:gd name="T5" fmla="*/ 45 h 54"/>
                <a:gd name="T6" fmla="*/ 33 w 270"/>
                <a:gd name="T7" fmla="*/ 0 h 54"/>
                <a:gd name="T8" fmla="*/ 0 w 270"/>
                <a:gd name="T9" fmla="*/ 0 h 54"/>
              </a:gdLst>
              <a:ahLst/>
              <a:cxnLst>
                <a:cxn ang="0">
                  <a:pos x="T0" y="T1"/>
                </a:cxn>
                <a:cxn ang="0">
                  <a:pos x="T2" y="T3"/>
                </a:cxn>
                <a:cxn ang="0">
                  <a:pos x="T4" y="T5"/>
                </a:cxn>
                <a:cxn ang="0">
                  <a:pos x="T6" y="T7"/>
                </a:cxn>
                <a:cxn ang="0">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6"/>
            <p:cNvSpPr>
              <a:spLocks noEditPoints="1"/>
            </p:cNvSpPr>
            <p:nvPr/>
          </p:nvSpPr>
          <p:spPr bwMode="auto">
            <a:xfrm>
              <a:off x="2560" y="845"/>
              <a:ext cx="1233" cy="3423"/>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7"/>
            <p:cNvSpPr/>
            <p:nvPr/>
          </p:nvSpPr>
          <p:spPr bwMode="auto">
            <a:xfrm>
              <a:off x="3015" y="845"/>
              <a:ext cx="809" cy="3423"/>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9" name="矩形 38"/>
          <p:cNvSpPr/>
          <p:nvPr/>
        </p:nvSpPr>
        <p:spPr>
          <a:xfrm>
            <a:off x="953" y="1835785"/>
            <a:ext cx="9304020" cy="249428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243523" y="2402840"/>
            <a:ext cx="8460740" cy="972820"/>
          </a:xfrm>
          <a:prstGeom prst="rect">
            <a:avLst/>
          </a:prstGeom>
          <a:noFill/>
        </p:spPr>
        <p:txBody>
          <a:bodyPr wrap="square" rtlCol="0">
            <a:spAutoFit/>
          </a:bodyPr>
          <a:lstStyle/>
          <a:p>
            <a:r>
              <a:rPr lang="zh-CN" altLang="en-US" sz="5400" dirty="0" smtClean="0">
                <a:solidFill>
                  <a:schemeClr val="bg1"/>
                </a:solidFill>
                <a:latin typeface="微软雅黑" panose="020B0503020204020204" charset="-122"/>
                <a:ea typeface="微软雅黑" panose="020B0503020204020204" charset="-122"/>
              </a:rPr>
              <a:t>大学生职业规划与就业指导</a:t>
            </a:r>
            <a:endParaRPr lang="zh-CN" altLang="en-US" sz="5400" dirty="0">
              <a:solidFill>
                <a:schemeClr val="bg1"/>
              </a:solidFill>
              <a:latin typeface="微软雅黑" panose="020B0503020204020204" charset="-122"/>
              <a:ea typeface="微软雅黑" panose="020B0503020204020204" charset="-122"/>
            </a:endParaRPr>
          </a:p>
        </p:txBody>
      </p:sp>
      <p:sp>
        <p:nvSpPr>
          <p:cNvPr id="43" name="Freeform 10"/>
          <p:cNvSpPr>
            <a:spLocks noEditPoints="1"/>
          </p:cNvSpPr>
          <p:nvPr/>
        </p:nvSpPr>
        <p:spPr bwMode="auto">
          <a:xfrm>
            <a:off x="623551" y="4572382"/>
            <a:ext cx="264564" cy="255248"/>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charset="-122"/>
              <a:ea typeface="微软雅黑" panose="020B0503020204020204" charset="-122"/>
            </a:endParaRPr>
          </a:p>
        </p:txBody>
      </p:sp>
      <p:sp>
        <p:nvSpPr>
          <p:cNvPr id="44" name="矩形 43"/>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1"/>
                                        </p:tgtEl>
                                        <p:attrNameLst>
                                          <p:attrName>ppt_y</p:attrName>
                                        </p:attrNameLst>
                                      </p:cBhvr>
                                      <p:tavLst>
                                        <p:tav tm="0">
                                          <p:val>
                                            <p:strVal val="#ppt_y"/>
                                          </p:val>
                                        </p:tav>
                                        <p:tav tm="100000">
                                          <p:val>
                                            <p:strVal val="#ppt_y"/>
                                          </p:val>
                                        </p:tav>
                                      </p:tavLst>
                                    </p:anim>
                                    <p:anim calcmode="lin" valueType="num">
                                      <p:cBhvr>
                                        <p:cTn id="15"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1"/>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43"/>
                                        </p:tgtEl>
                                        <p:attrNameLst>
                                          <p:attrName>style.visibility</p:attrName>
                                        </p:attrNameLst>
                                      </p:cBhvr>
                                      <p:to>
                                        <p:strVal val="visible"/>
                                      </p:to>
                                    </p:set>
                                    <p:animEffect transition="in" filter="fade">
                                      <p:cBhvr>
                                        <p:cTn id="2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10</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charset="-122"/>
                <a:ea typeface="微软雅黑" panose="020B0503020204020204" charset="-122"/>
                <a:sym typeface="+mn-ea"/>
              </a:rPr>
              <a:t>认识职业生涯规划</a:t>
            </a: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一、职业生涯概说</a:t>
            </a:r>
          </a:p>
        </p:txBody>
      </p:sp>
      <p:sp>
        <p:nvSpPr>
          <p:cNvPr id="11" name="文本框 10"/>
          <p:cNvSpPr txBox="1"/>
          <p:nvPr/>
        </p:nvSpPr>
        <p:spPr>
          <a:xfrm>
            <a:off x="815658" y="1236980"/>
            <a:ext cx="5980430" cy="5090160"/>
          </a:xfrm>
          <a:prstGeom prst="rect">
            <a:avLst/>
          </a:prstGeom>
          <a:noFill/>
        </p:spPr>
        <p:txBody>
          <a:bodyPr wrap="square" rtlCol="0">
            <a:spAutoFit/>
          </a:bodyPr>
          <a:lstStyle/>
          <a:p>
            <a:r>
              <a:rPr lang="zh-CN" altLang="en-US" sz="2400" b="1"/>
              <a:t>（七）常见职业生涯规划方法的利与弊</a:t>
            </a:r>
          </a:p>
          <a:p>
            <a:endParaRPr lang="zh-CN" altLang="en-US" sz="2400" b="1"/>
          </a:p>
          <a:p>
            <a:r>
              <a:rPr lang="zh-CN" altLang="en-US" sz="2000"/>
              <a:t>      1.自然发生法</a:t>
            </a:r>
          </a:p>
          <a:p>
            <a:endParaRPr lang="zh-CN" altLang="en-US" sz="2000"/>
          </a:p>
          <a:p>
            <a:r>
              <a:rPr lang="zh-CN" altLang="en-US" sz="2000"/>
              <a:t>      2.最少努力法</a:t>
            </a:r>
          </a:p>
          <a:p>
            <a:endParaRPr lang="zh-CN" altLang="en-US" sz="2000"/>
          </a:p>
          <a:p>
            <a:r>
              <a:rPr lang="zh-CN" altLang="en-US" sz="2000"/>
              <a:t>      3.追逐趋势法</a:t>
            </a:r>
          </a:p>
          <a:p>
            <a:endParaRPr lang="zh-CN" altLang="en-US" sz="2000"/>
          </a:p>
          <a:p>
            <a:r>
              <a:rPr lang="zh-CN" altLang="en-US" sz="2000"/>
              <a:t>      4.刻板印象法</a:t>
            </a:r>
          </a:p>
          <a:p>
            <a:endParaRPr lang="zh-CN" altLang="en-US" sz="2000"/>
          </a:p>
          <a:p>
            <a:r>
              <a:rPr lang="zh-CN" altLang="en-US" sz="2000"/>
              <a:t>      5.拜金主义法</a:t>
            </a:r>
          </a:p>
          <a:p>
            <a:endParaRPr lang="en-US" altLang="zh-CN" sz="2000"/>
          </a:p>
          <a:p>
            <a:r>
              <a:rPr lang="zh-CN" altLang="en-US" sz="2000"/>
              <a:t>      6.征求意见法</a:t>
            </a:r>
          </a:p>
          <a:p>
            <a:endParaRPr lang="zh-CN" altLang="en-US" sz="2000"/>
          </a:p>
          <a:p>
            <a:endParaRPr lang="zh-CN" altLang="en-US" sz="2000"/>
          </a:p>
          <a:p>
            <a:endParaRPr lang="zh-CN" altLang="en-US" sz="2000"/>
          </a:p>
        </p:txBody>
      </p:sp>
      <p:pic>
        <p:nvPicPr>
          <p:cNvPr id="64" name="图片 63"/>
          <p:cNvPicPr>
            <a:picLocks noChangeAspect="1"/>
          </p:cNvPicPr>
          <p:nvPr/>
        </p:nvPicPr>
        <p:blipFill>
          <a:blip r:embed="rId4" cstate="print">
            <a:extLst>
              <a:ext uri="{BEBA8EAE-BF5A-486C-A8C5-ECC9F3942E4B}">
                <a14:imgProps xmlns:a14="http://schemas.microsoft.com/office/drawing/2010/main">
                  <a14:imgLayer r:embed="rId5">
                    <a14:imgEffect>
                      <a14:backgroundRemoval t="3836" b="96995" l="1048" r="96931">
                        <a14:foregroundMark x1="30913" y1="21611" x2="33683" y2="31458"/>
                        <a14:foregroundMark x1="7635" y1="16752" x2="10105" y2="19757"/>
                        <a14:foregroundMark x1="5165" y1="15985" x2="3293" y2="14962"/>
                        <a14:foregroundMark x1="5614" y1="13683" x2="7410" y2="15857"/>
                        <a14:foregroundMark x1="8009" y1="12404" x2="9281" y2="16560"/>
                        <a14:foregroundMark x1="65793" y1="33951" x2="65045" y2="35358"/>
                        <a14:foregroundMark x1="65120" y1="36573" x2="66991" y2="38811"/>
                        <a14:foregroundMark x1="66467" y1="35806" x2="67889" y2="37084"/>
                        <a14:foregroundMark x1="67216" y1="34974" x2="68338" y2="36061"/>
                        <a14:foregroundMark x1="68488" y1="38043" x2="68862" y2="38363"/>
                        <a14:backgroundMark x1="6662" y1="16049" x2="5464" y2="14898"/>
                        <a14:backgroundMark x1="8009" y1="15473" x2="6886" y2="13107"/>
                        <a14:backgroundMark x1="65868" y1="36317" x2="67216" y2="37852"/>
                        <a14:backgroundMark x1="67216" y1="35870" x2="68488" y2="37084"/>
                      </a14:backgroundRemoval>
                    </a14:imgEffect>
                  </a14:imgLayer>
                </a14:imgProps>
              </a:ext>
              <a:ext uri="{28A0092B-C50C-407E-A947-70E740481C1C}">
                <a14:useLocalDpi xmlns:a14="http://schemas.microsoft.com/office/drawing/2010/main" val="0"/>
              </a:ext>
            </a:extLst>
          </a:blip>
          <a:stretch>
            <a:fillRect/>
          </a:stretch>
        </p:blipFill>
        <p:spPr>
          <a:xfrm>
            <a:off x="6313701" y="764704"/>
            <a:ext cx="5086797" cy="5955070"/>
          </a:xfrm>
          <a:prstGeom prst="rect">
            <a:avLst/>
          </a:prstGeom>
          <a:effectLst>
            <a:outerShdw dist="114300" dir="2700000" algn="tl" rotWithShape="0">
              <a:prstClr val="black">
                <a:alpha val="20000"/>
              </a:prstClr>
            </a:outerShdw>
          </a:effectLst>
        </p:spPr>
      </p:pic>
    </p:spTree>
  </p:cSld>
  <p:clrMapOvr>
    <a:masterClrMapping/>
  </p:clrMapOvr>
  <p:transition spd="slow">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11</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charset="-122"/>
                <a:ea typeface="微软雅黑" panose="020B0503020204020204" charset="-122"/>
                <a:sym typeface="+mn-ea"/>
              </a:rPr>
              <a:t>认识职业生涯规划</a:t>
            </a: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二、职业生涯重点</a:t>
            </a:r>
          </a:p>
        </p:txBody>
      </p:sp>
      <p:sp>
        <p:nvSpPr>
          <p:cNvPr id="11" name="文本框 10"/>
          <p:cNvSpPr txBox="1"/>
          <p:nvPr/>
        </p:nvSpPr>
        <p:spPr>
          <a:xfrm>
            <a:off x="936943" y="1228725"/>
            <a:ext cx="10058400" cy="5090160"/>
          </a:xfrm>
          <a:prstGeom prst="rect">
            <a:avLst/>
          </a:prstGeom>
          <a:noFill/>
        </p:spPr>
        <p:txBody>
          <a:bodyPr wrap="square" rtlCol="0">
            <a:spAutoFit/>
          </a:bodyPr>
          <a:lstStyle/>
          <a:p>
            <a:r>
              <a:rPr lang="zh-CN" altLang="en-US" sz="2400" b="1"/>
              <a:t>（一）尽早开始你的职业规划</a:t>
            </a:r>
          </a:p>
          <a:p>
            <a:r>
              <a:rPr lang="zh-CN" altLang="en-US" sz="2000"/>
              <a:t>1.职业生涯规划有助于适应社会经济发展的要求</a:t>
            </a:r>
          </a:p>
          <a:p>
            <a:r>
              <a:rPr lang="zh-CN" altLang="en-US" sz="2000"/>
              <a:t>2.职业生涯规划有利于自我觉醒</a:t>
            </a:r>
          </a:p>
          <a:p>
            <a:r>
              <a:rPr lang="zh-CN" altLang="en-US" sz="2000"/>
              <a:t>3.职业生涯规划有利于自我定位</a:t>
            </a:r>
          </a:p>
          <a:p>
            <a:r>
              <a:rPr lang="zh-CN" altLang="en-US" sz="2000"/>
              <a:t>4.职业生涯规划有利于大学生尽早明确人生目标</a:t>
            </a:r>
          </a:p>
          <a:p>
            <a:endParaRPr lang="zh-CN" altLang="en-US" sz="2000"/>
          </a:p>
          <a:p>
            <a:r>
              <a:rPr lang="zh-CN" altLang="en-US" sz="2400" b="1"/>
              <a:t>（二）职业生涯规划前的准备工作</a:t>
            </a:r>
          </a:p>
          <a:p>
            <a:r>
              <a:rPr lang="zh-CN" altLang="en-US" sz="2000"/>
              <a:t>做好职业生涯规划应该事先分析3个方面的情况。</a:t>
            </a:r>
          </a:p>
          <a:p>
            <a:r>
              <a:rPr lang="zh-CN" altLang="en-US" sz="2000"/>
              <a:t>1.适合自己从事的行业</a:t>
            </a:r>
          </a:p>
          <a:p>
            <a:r>
              <a:rPr lang="zh-CN" altLang="en-US" sz="2000"/>
              <a:t>（1）本人所处的职业发展阶段（2）本人的职业性向</a:t>
            </a:r>
          </a:p>
          <a:p>
            <a:r>
              <a:rPr lang="zh-CN" altLang="en-US" sz="2000"/>
              <a:t>（3）本人的技能，也就是自身的本领，如专业、爱好、特长等</a:t>
            </a:r>
          </a:p>
          <a:p>
            <a:r>
              <a:rPr lang="zh-CN" altLang="en-US" sz="2000"/>
              <a:t>（4）本人的职业锚</a:t>
            </a:r>
          </a:p>
          <a:p>
            <a:r>
              <a:rPr lang="zh-CN" altLang="en-US" sz="2000"/>
              <a:t>2.自己所在的公司能否提供合适的岗位</a:t>
            </a:r>
          </a:p>
          <a:p>
            <a:r>
              <a:rPr lang="zh-CN" altLang="en-US" sz="2000"/>
              <a:t>3.在适合自己从事的职业中，哪些是社会发展所迫切需要的</a:t>
            </a:r>
          </a:p>
          <a:p>
            <a:r>
              <a:rPr lang="zh-CN" altLang="en-US" sz="2000"/>
              <a:t>4.树立正确的价值观</a:t>
            </a:r>
          </a:p>
          <a:p>
            <a:endParaRPr lang="zh-CN" altLang="en-US" sz="2000"/>
          </a:p>
        </p:txBody>
      </p:sp>
    </p:spTree>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12</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charset="-122"/>
                <a:ea typeface="微软雅黑" panose="020B0503020204020204" charset="-122"/>
                <a:sym typeface="+mn-ea"/>
              </a:rPr>
              <a:t>认识职业生涯规划</a:t>
            </a: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二、职业生涯重点</a:t>
            </a:r>
          </a:p>
        </p:txBody>
      </p:sp>
      <p:sp>
        <p:nvSpPr>
          <p:cNvPr id="11" name="文本框 10"/>
          <p:cNvSpPr txBox="1"/>
          <p:nvPr/>
        </p:nvSpPr>
        <p:spPr>
          <a:xfrm>
            <a:off x="1258888" y="1275715"/>
            <a:ext cx="10460990" cy="4480560"/>
          </a:xfrm>
          <a:prstGeom prst="rect">
            <a:avLst/>
          </a:prstGeom>
          <a:noFill/>
        </p:spPr>
        <p:txBody>
          <a:bodyPr wrap="square" rtlCol="0">
            <a:spAutoFit/>
          </a:bodyPr>
          <a:lstStyle/>
          <a:p>
            <a:r>
              <a:rPr lang="zh-CN" altLang="en-US" sz="2400" b="1"/>
              <a:t>（三）制订职业生涯规划需七步走</a:t>
            </a:r>
          </a:p>
          <a:p>
            <a:endParaRPr lang="zh-CN" altLang="en-US" sz="2400" b="1"/>
          </a:p>
          <a:p>
            <a:r>
              <a:rPr lang="zh-CN" altLang="en-US" sz="2000"/>
              <a:t>第一，正确认识自己，找出自己的优势与劣势。</a:t>
            </a:r>
          </a:p>
          <a:p>
            <a:endParaRPr lang="zh-CN" altLang="en-US" sz="2000"/>
          </a:p>
          <a:p>
            <a:r>
              <a:rPr lang="zh-CN" altLang="en-US" sz="2000"/>
              <a:t>第二，找出自己的兴趣所在。</a:t>
            </a:r>
          </a:p>
          <a:p>
            <a:endParaRPr lang="zh-CN" altLang="en-US" sz="2000"/>
          </a:p>
          <a:p>
            <a:r>
              <a:rPr lang="zh-CN" altLang="en-US" sz="2000"/>
              <a:t>第三，确定自己的职业性向。 </a:t>
            </a:r>
          </a:p>
          <a:p>
            <a:endParaRPr lang="zh-CN" altLang="en-US" sz="2000"/>
          </a:p>
          <a:p>
            <a:r>
              <a:rPr lang="zh-CN" altLang="en-US" sz="2000"/>
              <a:t>第四，依据社会需求确定自己的最佳职业。</a:t>
            </a:r>
          </a:p>
          <a:p>
            <a:endParaRPr lang="zh-CN" altLang="en-US" sz="2000"/>
          </a:p>
          <a:p>
            <a:r>
              <a:rPr lang="zh-CN" altLang="en-US" sz="2000"/>
              <a:t>第五，确定职业目标和个性化的职业发展计划。</a:t>
            </a:r>
          </a:p>
          <a:p>
            <a:endParaRPr lang="zh-CN" altLang="en-US" sz="2000"/>
          </a:p>
          <a:p>
            <a:r>
              <a:rPr lang="zh-CN" altLang="en-US" sz="2000"/>
              <a:t>第六，制订行动计划与措施。  第七，规划的评估与修订。</a:t>
            </a:r>
          </a:p>
          <a:p>
            <a:endParaRPr lang="zh-CN" altLang="en-US" sz="2000"/>
          </a:p>
        </p:txBody>
      </p:sp>
    </p:spTree>
  </p:cSld>
  <p:clrMapOvr>
    <a:masterClrMapping/>
  </p:clrMapOvr>
  <p:transition spd="slow">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13</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charset="-122"/>
                <a:ea typeface="微软雅黑" panose="020B0503020204020204" charset="-122"/>
                <a:sym typeface="+mn-ea"/>
              </a:rPr>
              <a:t>认识职业生涯规划</a:t>
            </a: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二、职业生涯重点</a:t>
            </a:r>
          </a:p>
        </p:txBody>
      </p:sp>
      <p:sp>
        <p:nvSpPr>
          <p:cNvPr id="12" name="文本框 11"/>
          <p:cNvSpPr txBox="1"/>
          <p:nvPr/>
        </p:nvSpPr>
        <p:spPr>
          <a:xfrm>
            <a:off x="1211263" y="1265555"/>
            <a:ext cx="10545445" cy="4175760"/>
          </a:xfrm>
          <a:prstGeom prst="rect">
            <a:avLst/>
          </a:prstGeom>
          <a:noFill/>
        </p:spPr>
        <p:txBody>
          <a:bodyPr wrap="square" rtlCol="0">
            <a:spAutoFit/>
          </a:bodyPr>
          <a:lstStyle/>
          <a:p>
            <a:r>
              <a:rPr lang="zh-CN" altLang="en-US" sz="2400" b="1">
                <a:sym typeface="+mn-ea"/>
              </a:rPr>
              <a:t>（四）不要走入下面的误区</a:t>
            </a:r>
          </a:p>
          <a:p>
            <a:endParaRPr lang="zh-CN" altLang="en-US" sz="2400" b="1"/>
          </a:p>
          <a:p>
            <a:r>
              <a:rPr lang="zh-CN" altLang="en-US" sz="2000">
                <a:sym typeface="+mn-ea"/>
              </a:rPr>
              <a:t>误区一：我是一个性格内向的人，想找个四处跟人沟通的工作挑战一下自己，改变一下自己的性格。</a:t>
            </a:r>
            <a:endParaRPr lang="zh-CN" altLang="en-US" sz="2000"/>
          </a:p>
          <a:p>
            <a:r>
              <a:rPr lang="zh-CN" altLang="en-US" sz="2000">
                <a:sym typeface="+mn-ea"/>
              </a:rPr>
              <a:t>误区二：干本专业的工作，一定有优势。</a:t>
            </a:r>
            <a:endParaRPr lang="zh-CN" altLang="en-US" sz="2000"/>
          </a:p>
          <a:p>
            <a:r>
              <a:rPr lang="zh-CN" altLang="en-US" sz="2000">
                <a:sym typeface="+mn-ea"/>
              </a:rPr>
              <a:t>误区三：调整心态，一定能喜欢上现在的工作。</a:t>
            </a:r>
            <a:endParaRPr lang="zh-CN" altLang="en-US" sz="2000"/>
          </a:p>
          <a:p>
            <a:r>
              <a:rPr lang="zh-CN" altLang="en-US" sz="2000">
                <a:sym typeface="+mn-ea"/>
              </a:rPr>
              <a:t>误区四：已经毕业了才做职业规划，来不及了。</a:t>
            </a:r>
            <a:endParaRPr lang="zh-CN" altLang="en-US" sz="2000"/>
          </a:p>
          <a:p>
            <a:r>
              <a:rPr lang="zh-CN" altLang="en-US" sz="2000">
                <a:sym typeface="+mn-ea"/>
              </a:rPr>
              <a:t>误区五：大学生只要学习，职业规划等工作以后再做。</a:t>
            </a:r>
            <a:endParaRPr lang="zh-CN" altLang="en-US" sz="2000"/>
          </a:p>
          <a:p>
            <a:r>
              <a:rPr lang="zh-CN" altLang="en-US" sz="2000">
                <a:sym typeface="+mn-ea"/>
              </a:rPr>
              <a:t>误区六：年轻是资本，尝试越多工作就会越有经验。</a:t>
            </a:r>
            <a:endParaRPr lang="zh-CN" altLang="en-US" sz="2000"/>
          </a:p>
          <a:p>
            <a:r>
              <a:rPr lang="zh-CN" altLang="en-US" sz="2000">
                <a:sym typeface="+mn-ea"/>
              </a:rPr>
              <a:t>误区七：计划没有变化快，用不着规划。</a:t>
            </a:r>
            <a:endParaRPr lang="zh-CN" altLang="en-US" sz="2000"/>
          </a:p>
          <a:p>
            <a:r>
              <a:rPr lang="zh-CN" altLang="en-US" sz="2000">
                <a:sym typeface="+mn-ea"/>
              </a:rPr>
              <a:t>误区八：做测评越多越准确。</a:t>
            </a:r>
            <a:endParaRPr lang="zh-CN" altLang="en-US" sz="2000"/>
          </a:p>
          <a:p>
            <a:r>
              <a:rPr lang="zh-CN" altLang="en-US" sz="2000">
                <a:sym typeface="+mn-ea"/>
              </a:rPr>
              <a:t>误区九：证书越多，越能找到好工作。</a:t>
            </a:r>
            <a:endParaRPr lang="zh-CN" altLang="en-US" sz="2000"/>
          </a:p>
          <a:p>
            <a:r>
              <a:rPr lang="zh-CN" altLang="en-US" sz="2000">
                <a:sym typeface="+mn-ea"/>
              </a:rPr>
              <a:t>误区十：沿着成功者的成功轨迹走，自己就能成功。</a:t>
            </a:r>
            <a:endParaRPr lang="zh-CN" altLang="en-US" sz="2000"/>
          </a:p>
        </p:txBody>
      </p:sp>
    </p:spTree>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6" y="-6985"/>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38"/>
          <p:cNvSpPr/>
          <p:nvPr/>
        </p:nvSpPr>
        <p:spPr>
          <a:xfrm flipH="1">
            <a:off x="6456199" y="1836078"/>
            <a:ext cx="7560840"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7680335" y="2772217"/>
            <a:ext cx="3313113" cy="613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dirty="0">
                <a:solidFill>
                  <a:schemeClr val="bg1"/>
                </a:solidFill>
                <a:latin typeface="微软雅黑" panose="020B0503020204020204" charset="-122"/>
                <a:ea typeface="微软雅黑" panose="020B0503020204020204" charset="-122"/>
                <a:sym typeface="方正兰亭黑_GBK" panose="02000000000000000000" pitchFamily="2" charset="-122"/>
              </a:rPr>
              <a:t>目录 </a:t>
            </a:r>
            <a:r>
              <a:rPr lang="en-US" altLang="zh-CN" sz="3200" dirty="0">
                <a:solidFill>
                  <a:schemeClr val="bg1"/>
                </a:solidFill>
                <a:latin typeface="微软雅黑" panose="020B0503020204020204" charset="-122"/>
                <a:ea typeface="微软雅黑" panose="020B0503020204020204" charset="-122"/>
                <a:sym typeface="方正兰亭黑_GBK" panose="02000000000000000000" pitchFamily="2" charset="-122"/>
              </a:rPr>
              <a:t>/ </a:t>
            </a:r>
            <a:r>
              <a:rPr lang="en-US" altLang="zh-CN" sz="2000" dirty="0">
                <a:solidFill>
                  <a:schemeClr val="bg1"/>
                </a:solidFill>
                <a:latin typeface="微软雅黑" panose="020B0503020204020204" charset="-122"/>
                <a:ea typeface="微软雅黑" panose="020B0503020204020204" charset="-122"/>
                <a:sym typeface="方正兰亭黑_GBK" panose="02000000000000000000" pitchFamily="2" charset="-122"/>
              </a:rPr>
              <a:t>CONTENTS</a:t>
            </a:r>
          </a:p>
        </p:txBody>
      </p:sp>
      <p:sp>
        <p:nvSpPr>
          <p:cNvPr id="6" name="TextBox 5">
            <a:hlinkClick r:id="rId4" action="ppaction://hlinksldjump"/>
          </p:cNvPr>
          <p:cNvSpPr txBox="1"/>
          <p:nvPr/>
        </p:nvSpPr>
        <p:spPr>
          <a:xfrm>
            <a:off x="2384743" y="589915"/>
            <a:ext cx="3218180"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smtClean="0">
                <a:solidFill>
                  <a:schemeClr val="accent1">
                    <a:lumMod val="75000"/>
                  </a:schemeClr>
                </a:solidFill>
                <a:latin typeface="微软雅黑" panose="020B0503020204020204" charset="-122"/>
                <a:ea typeface="微软雅黑" panose="020B0503020204020204" charset="-122"/>
              </a:rPr>
              <a:t>认识职业生涯规划</a:t>
            </a:r>
            <a:endParaRPr lang="zh-CN" altLang="en-US" b="0" dirty="0">
              <a:solidFill>
                <a:schemeClr val="accent1">
                  <a:lumMod val="75000"/>
                </a:schemeClr>
              </a:solidFill>
              <a:latin typeface="微软雅黑" panose="020B0503020204020204" charset="-122"/>
              <a:ea typeface="微软雅黑" panose="020B0503020204020204" charset="-122"/>
            </a:endParaRPr>
          </a:p>
        </p:txBody>
      </p:sp>
      <p:sp>
        <p:nvSpPr>
          <p:cNvPr id="9" name="TextBox 8">
            <a:hlinkClick r:id="" action="ppaction://noaction"/>
          </p:cNvPr>
          <p:cNvSpPr txBox="1"/>
          <p:nvPr/>
        </p:nvSpPr>
        <p:spPr>
          <a:xfrm>
            <a:off x="2369185" y="1325905"/>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认识自我</a:t>
            </a:r>
          </a:p>
        </p:txBody>
      </p:sp>
      <p:sp>
        <p:nvSpPr>
          <p:cNvPr id="12" name="TextBox 11">
            <a:hlinkClick r:id="" action="ppaction://noaction"/>
          </p:cNvPr>
          <p:cNvSpPr txBox="1"/>
          <p:nvPr/>
        </p:nvSpPr>
        <p:spPr>
          <a:xfrm>
            <a:off x="2392169" y="2039203"/>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职业生涯抉择</a:t>
            </a:r>
          </a:p>
        </p:txBody>
      </p:sp>
      <p:sp>
        <p:nvSpPr>
          <p:cNvPr id="15" name="TextBox 14">
            <a:hlinkClick r:id="" action="ppaction://noaction"/>
          </p:cNvPr>
          <p:cNvSpPr txBox="1"/>
          <p:nvPr/>
        </p:nvSpPr>
        <p:spPr>
          <a:xfrm>
            <a:off x="2368798" y="2761570"/>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职业生涯实施</a:t>
            </a:r>
          </a:p>
        </p:txBody>
      </p:sp>
      <p:sp>
        <p:nvSpPr>
          <p:cNvPr id="16" name="矩形 15"/>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02</a:t>
            </a:r>
            <a:endParaRPr lang="zh-CN" dirty="0">
              <a:latin typeface="方正兰亭超细黑简体" panose="02000000000000000000" pitchFamily="2" charset="-122"/>
              <a:ea typeface="方正兰亭超细黑简体" panose="02000000000000000000" pitchFamily="2" charset="-122"/>
            </a:endParaRPr>
          </a:p>
        </p:txBody>
      </p:sp>
      <p:grpSp>
        <p:nvGrpSpPr>
          <p:cNvPr id="43" name="组合 42"/>
          <p:cNvGrpSpPr/>
          <p:nvPr/>
        </p:nvGrpSpPr>
        <p:grpSpPr>
          <a:xfrm>
            <a:off x="105093" y="1395730"/>
            <a:ext cx="2015490" cy="497840"/>
            <a:chOff x="2682" y="4251"/>
            <a:chExt cx="1814" cy="784"/>
          </a:xfrm>
        </p:grpSpPr>
        <p:sp>
          <p:nvSpPr>
            <p:cNvPr id="44" name="矩形 3"/>
            <p:cNvSpPr/>
            <p:nvPr/>
          </p:nvSpPr>
          <p:spPr>
            <a:xfrm flipH="1">
              <a:off x="2908" y="4251"/>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59"/>
            <p:cNvSpPr>
              <a:spLocks noChangeArrowheads="1"/>
            </p:cNvSpPr>
            <p:nvPr/>
          </p:nvSpPr>
          <p:spPr bwMode="auto">
            <a:xfrm flipH="1">
              <a:off x="2682" y="4251"/>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第二章</a:t>
              </a:r>
            </a:p>
          </p:txBody>
        </p:sp>
      </p:grpSp>
      <p:grpSp>
        <p:nvGrpSpPr>
          <p:cNvPr id="46" name="组合 45"/>
          <p:cNvGrpSpPr/>
          <p:nvPr/>
        </p:nvGrpSpPr>
        <p:grpSpPr>
          <a:xfrm>
            <a:off x="51753" y="2787015"/>
            <a:ext cx="2015490" cy="497840"/>
            <a:chOff x="2682" y="4025"/>
            <a:chExt cx="1814" cy="784"/>
          </a:xfrm>
        </p:grpSpPr>
        <p:sp>
          <p:nvSpPr>
            <p:cNvPr id="47"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第四章</a:t>
              </a:r>
            </a:p>
          </p:txBody>
        </p:sp>
      </p:grpSp>
      <p:grpSp>
        <p:nvGrpSpPr>
          <p:cNvPr id="52" name="组合 51"/>
          <p:cNvGrpSpPr/>
          <p:nvPr/>
        </p:nvGrpSpPr>
        <p:grpSpPr>
          <a:xfrm>
            <a:off x="118428" y="3457575"/>
            <a:ext cx="2015490" cy="497840"/>
            <a:chOff x="2682" y="4025"/>
            <a:chExt cx="1814" cy="784"/>
          </a:xfrm>
        </p:grpSpPr>
        <p:sp>
          <p:nvSpPr>
            <p:cNvPr id="53"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第五章</a:t>
              </a:r>
            </a:p>
          </p:txBody>
        </p:sp>
      </p:grpSp>
      <p:grpSp>
        <p:nvGrpSpPr>
          <p:cNvPr id="55" name="组合 54"/>
          <p:cNvGrpSpPr/>
          <p:nvPr/>
        </p:nvGrpSpPr>
        <p:grpSpPr>
          <a:xfrm>
            <a:off x="47943" y="4192905"/>
            <a:ext cx="2015490" cy="497840"/>
            <a:chOff x="2682" y="4025"/>
            <a:chExt cx="1814" cy="784"/>
          </a:xfrm>
        </p:grpSpPr>
        <p:sp>
          <p:nvSpPr>
            <p:cNvPr id="56"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第六章</a:t>
              </a:r>
            </a:p>
          </p:txBody>
        </p:sp>
      </p:grpSp>
      <p:grpSp>
        <p:nvGrpSpPr>
          <p:cNvPr id="58" name="组合 57"/>
          <p:cNvGrpSpPr/>
          <p:nvPr/>
        </p:nvGrpSpPr>
        <p:grpSpPr>
          <a:xfrm>
            <a:off x="45403" y="4895850"/>
            <a:ext cx="2015490" cy="497840"/>
            <a:chOff x="2682" y="4025"/>
            <a:chExt cx="1814" cy="784"/>
          </a:xfrm>
        </p:grpSpPr>
        <p:sp>
          <p:nvSpPr>
            <p:cNvPr id="59"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第七章</a:t>
              </a:r>
            </a:p>
          </p:txBody>
        </p:sp>
      </p:grpSp>
      <p:grpSp>
        <p:nvGrpSpPr>
          <p:cNvPr id="61" name="组合 60"/>
          <p:cNvGrpSpPr/>
          <p:nvPr/>
        </p:nvGrpSpPr>
        <p:grpSpPr>
          <a:xfrm>
            <a:off x="87313" y="5571490"/>
            <a:ext cx="2015490" cy="497840"/>
            <a:chOff x="2682" y="4025"/>
            <a:chExt cx="1814" cy="784"/>
          </a:xfrm>
        </p:grpSpPr>
        <p:sp>
          <p:nvSpPr>
            <p:cNvPr id="62"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第八章</a:t>
              </a:r>
            </a:p>
          </p:txBody>
        </p:sp>
      </p:grpSp>
      <p:grpSp>
        <p:nvGrpSpPr>
          <p:cNvPr id="64" name="组合 63"/>
          <p:cNvGrpSpPr/>
          <p:nvPr/>
        </p:nvGrpSpPr>
        <p:grpSpPr>
          <a:xfrm>
            <a:off x="88583" y="2104390"/>
            <a:ext cx="2015490" cy="497840"/>
            <a:chOff x="2682" y="4025"/>
            <a:chExt cx="1814" cy="784"/>
          </a:xfrm>
        </p:grpSpPr>
        <p:sp>
          <p:nvSpPr>
            <p:cNvPr id="65"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第三章</a:t>
              </a:r>
            </a:p>
          </p:txBody>
        </p:sp>
      </p:grpSp>
      <p:grpSp>
        <p:nvGrpSpPr>
          <p:cNvPr id="67" name="组合 66"/>
          <p:cNvGrpSpPr/>
          <p:nvPr/>
        </p:nvGrpSpPr>
        <p:grpSpPr>
          <a:xfrm>
            <a:off x="120968" y="655320"/>
            <a:ext cx="2015490" cy="497840"/>
            <a:chOff x="2682" y="4025"/>
            <a:chExt cx="1814" cy="784"/>
          </a:xfrm>
        </p:grpSpPr>
        <p:sp>
          <p:nvSpPr>
            <p:cNvPr id="68"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第一章</a:t>
              </a:r>
            </a:p>
          </p:txBody>
        </p:sp>
      </p:grpSp>
      <p:sp>
        <p:nvSpPr>
          <p:cNvPr id="70" name="TextBox 14">
            <a:hlinkClick r:id="" action="ppaction://noaction"/>
          </p:cNvPr>
          <p:cNvSpPr txBox="1"/>
          <p:nvPr/>
        </p:nvSpPr>
        <p:spPr>
          <a:xfrm>
            <a:off x="2400548" y="3457530"/>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简历</a:t>
            </a:r>
          </a:p>
        </p:txBody>
      </p:sp>
      <p:sp>
        <p:nvSpPr>
          <p:cNvPr id="71" name="TextBox 14">
            <a:hlinkClick r:id="" action="ppaction://noaction"/>
          </p:cNvPr>
          <p:cNvSpPr txBox="1"/>
          <p:nvPr/>
        </p:nvSpPr>
        <p:spPr>
          <a:xfrm>
            <a:off x="2369433" y="4192860"/>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面试技巧</a:t>
            </a:r>
          </a:p>
        </p:txBody>
      </p:sp>
      <p:sp>
        <p:nvSpPr>
          <p:cNvPr id="72" name="TextBox 14">
            <a:hlinkClick r:id="" action="ppaction://noaction"/>
          </p:cNvPr>
          <p:cNvSpPr txBox="1"/>
          <p:nvPr/>
        </p:nvSpPr>
        <p:spPr>
          <a:xfrm>
            <a:off x="2391023" y="4905965"/>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职场生存</a:t>
            </a:r>
          </a:p>
        </p:txBody>
      </p:sp>
      <p:sp>
        <p:nvSpPr>
          <p:cNvPr id="73" name="TextBox 14">
            <a:hlinkClick r:id="" action="ppaction://noaction"/>
          </p:cNvPr>
          <p:cNvSpPr txBox="1"/>
          <p:nvPr/>
        </p:nvSpPr>
        <p:spPr>
          <a:xfrm>
            <a:off x="2385308" y="5565730"/>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创业教育</a:t>
            </a:r>
          </a:p>
        </p:txBody>
      </p:sp>
    </p:spTree>
  </p:cSld>
  <p:clrMapOvr>
    <a:masterClrMapping/>
  </p:clrMapOvr>
  <p:transition spd="slow">
    <p:push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6"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03</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8772" y="1835785"/>
            <a:ext cx="7292975" cy="249428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072104" y="2802319"/>
            <a:ext cx="4889833" cy="5219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charset="-122"/>
                <a:ea typeface="微软雅黑" panose="020B0503020204020204" charset="-122"/>
                <a:sym typeface="方正兰亭黑_GBK" panose="02000000000000000000" pitchFamily="2" charset="-122"/>
              </a:rPr>
              <a:t>第一章 </a:t>
            </a:r>
            <a:r>
              <a:rPr lang="en-US" altLang="zh-CN" sz="3200" dirty="0" smtClean="0">
                <a:solidFill>
                  <a:schemeClr val="bg1"/>
                </a:solidFill>
                <a:latin typeface="微软雅黑" panose="020B0503020204020204" charset="-122"/>
                <a:ea typeface="微软雅黑" panose="020B0503020204020204" charset="-122"/>
                <a:sym typeface="方正兰亭黑_GBK" panose="02000000000000000000" pitchFamily="2" charset="-122"/>
              </a:rPr>
              <a:t>/ </a:t>
            </a:r>
            <a:r>
              <a:rPr lang="en-US" altLang="zh-CN" dirty="0" smtClean="0">
                <a:solidFill>
                  <a:schemeClr val="bg1"/>
                </a:solidFill>
                <a:latin typeface="微软雅黑" panose="020B0503020204020204" charset="-122"/>
                <a:ea typeface="微软雅黑" panose="020B0503020204020204" charset="-122"/>
                <a:sym typeface="方正兰亭黑_GBK" panose="02000000000000000000" pitchFamily="2" charset="-122"/>
              </a:rPr>
              <a:t>C   h   a   p   t   e   r</a:t>
            </a:r>
            <a:endParaRPr lang="en-US" altLang="zh-CN" dirty="0">
              <a:solidFill>
                <a:schemeClr val="bg1"/>
              </a:solidFill>
              <a:latin typeface="微软雅黑" panose="020B0503020204020204" charset="-122"/>
              <a:ea typeface="微软雅黑" panose="020B0503020204020204" charset="-122"/>
              <a:sym typeface="方正兰亭黑_GBK" panose="02000000000000000000" pitchFamily="2" charset="-122"/>
            </a:endParaRPr>
          </a:p>
        </p:txBody>
      </p:sp>
      <p:sp>
        <p:nvSpPr>
          <p:cNvPr id="11" name="TextBox 10"/>
          <p:cNvSpPr txBox="1"/>
          <p:nvPr/>
        </p:nvSpPr>
        <p:spPr>
          <a:xfrm>
            <a:off x="6114733" y="913765"/>
            <a:ext cx="5866130" cy="9728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sz="5400" b="0" dirty="0">
                <a:solidFill>
                  <a:schemeClr val="accent1">
                    <a:lumMod val="75000"/>
                  </a:schemeClr>
                </a:solidFill>
                <a:latin typeface="微软雅黑" panose="020B0503020204020204" charset="-122"/>
                <a:ea typeface="微软雅黑" panose="020B0503020204020204" charset="-122"/>
              </a:rPr>
              <a:t>认识职业生涯规划</a:t>
            </a:r>
          </a:p>
        </p:txBody>
      </p:sp>
      <p:sp>
        <p:nvSpPr>
          <p:cNvPr id="13" name="文本框 12">
            <a:hlinkClick r:id="rId4" action="ppaction://hlinksldjump"/>
          </p:cNvPr>
          <p:cNvSpPr txBox="1"/>
          <p:nvPr/>
        </p:nvSpPr>
        <p:spPr>
          <a:xfrm>
            <a:off x="6249353" y="3746500"/>
            <a:ext cx="5076190" cy="613410"/>
          </a:xfrm>
          <a:prstGeom prst="rect">
            <a:avLst/>
          </a:prstGeom>
          <a:noFill/>
        </p:spPr>
        <p:txBody>
          <a:bodyPr wrap="square" rtlCol="0">
            <a:spAutoFit/>
          </a:bodyPr>
          <a:lstStyle/>
          <a:p>
            <a:r>
              <a:rPr lang="en-US" altLang="zh-CN" sz="3200">
                <a:solidFill>
                  <a:srgbClr val="376092"/>
                </a:solidFill>
                <a:latin typeface="微软雅黑" panose="020B0503020204020204" charset="-122"/>
                <a:ea typeface="微软雅黑" panose="020B0503020204020204" charset="-122"/>
              </a:rPr>
              <a:t>1.2    </a:t>
            </a:r>
            <a:r>
              <a:rPr lang="zh-CN" altLang="en-US" sz="3200">
                <a:solidFill>
                  <a:srgbClr val="376092"/>
                </a:solidFill>
                <a:latin typeface="微软雅黑" panose="020B0503020204020204" charset="-122"/>
                <a:ea typeface="微软雅黑" panose="020B0503020204020204" charset="-122"/>
              </a:rPr>
              <a:t>职业生涯</a:t>
            </a:r>
            <a:r>
              <a:rPr lang="en-US" altLang="zh-CN" sz="3200">
                <a:solidFill>
                  <a:srgbClr val="376092"/>
                </a:solidFill>
                <a:latin typeface="微软雅黑" panose="020B0503020204020204" charset="-122"/>
                <a:ea typeface="微软雅黑" panose="020B0503020204020204" charset="-122"/>
              </a:rPr>
              <a:t> </a:t>
            </a:r>
            <a:r>
              <a:rPr lang="zh-CN" altLang="en-US" sz="3200">
                <a:solidFill>
                  <a:srgbClr val="376092"/>
                </a:solidFill>
                <a:latin typeface="微软雅黑" panose="020B0503020204020204" charset="-122"/>
                <a:ea typeface="微软雅黑" panose="020B0503020204020204" charset="-122"/>
              </a:rPr>
              <a:t>重点</a:t>
            </a:r>
            <a:r>
              <a:rPr lang="en-US" altLang="zh-CN" sz="3200">
                <a:solidFill>
                  <a:srgbClr val="376092"/>
                </a:solidFill>
                <a:latin typeface="微软雅黑" panose="020B0503020204020204" charset="-122"/>
                <a:ea typeface="微软雅黑" panose="020B0503020204020204" charset="-122"/>
              </a:rPr>
              <a:t> </a:t>
            </a:r>
            <a:endParaRPr lang="zh-CN" altLang="en-US" sz="3200">
              <a:solidFill>
                <a:srgbClr val="376092"/>
              </a:solidFill>
              <a:latin typeface="微软雅黑" panose="020B0503020204020204" charset="-122"/>
              <a:ea typeface="微软雅黑" panose="020B0503020204020204" charset="-122"/>
            </a:endParaRPr>
          </a:p>
        </p:txBody>
      </p:sp>
      <p:sp>
        <p:nvSpPr>
          <p:cNvPr id="14" name="文本框 13">
            <a:hlinkClick r:id="rId5" action="ppaction://hlinksldjump"/>
          </p:cNvPr>
          <p:cNvSpPr txBox="1"/>
          <p:nvPr/>
        </p:nvSpPr>
        <p:spPr>
          <a:xfrm>
            <a:off x="6262053" y="2802255"/>
            <a:ext cx="5076190" cy="613410"/>
          </a:xfrm>
          <a:prstGeom prst="rect">
            <a:avLst/>
          </a:prstGeom>
          <a:noFill/>
        </p:spPr>
        <p:txBody>
          <a:bodyPr wrap="square" rtlCol="0">
            <a:spAutoFit/>
          </a:bodyPr>
          <a:lstStyle/>
          <a:p>
            <a:r>
              <a:rPr lang="en-US" altLang="zh-CN" sz="3200">
                <a:solidFill>
                  <a:srgbClr val="376092"/>
                </a:solidFill>
                <a:latin typeface="微软雅黑" panose="020B0503020204020204" charset="-122"/>
                <a:ea typeface="微软雅黑" panose="020B0503020204020204" charset="-122"/>
              </a:rPr>
              <a:t>1.1    </a:t>
            </a:r>
            <a:r>
              <a:rPr lang="zh-CN" altLang="en-US" sz="3200">
                <a:solidFill>
                  <a:srgbClr val="376092"/>
                </a:solidFill>
                <a:latin typeface="微软雅黑" panose="020B0503020204020204" charset="-122"/>
                <a:ea typeface="微软雅黑" panose="020B0503020204020204" charset="-122"/>
              </a:rPr>
              <a:t>职业生涯概说</a:t>
            </a:r>
            <a:r>
              <a:rPr lang="en-US" altLang="zh-CN" sz="3200">
                <a:solidFill>
                  <a:srgbClr val="376092"/>
                </a:solidFill>
                <a:latin typeface="微软雅黑" panose="020B0503020204020204" charset="-122"/>
                <a:ea typeface="微软雅黑" panose="020B0503020204020204" charset="-122"/>
              </a:rPr>
              <a:t>  </a:t>
            </a:r>
            <a:endParaRPr lang="zh-CN" altLang="en-US" sz="3200">
              <a:solidFill>
                <a:srgbClr val="376092"/>
              </a:solidFill>
              <a:latin typeface="微软雅黑" panose="020B0503020204020204" charset="-122"/>
              <a:ea typeface="微软雅黑" panose="020B0503020204020204" charset="-122"/>
            </a:endParaRPr>
          </a:p>
        </p:txBody>
      </p:sp>
      <p:sp>
        <p:nvSpPr>
          <p:cNvPr id="15" name="文本框 14"/>
          <p:cNvSpPr txBox="1"/>
          <p:nvPr/>
        </p:nvSpPr>
        <p:spPr>
          <a:xfrm>
            <a:off x="6262053" y="4689475"/>
            <a:ext cx="5076190" cy="613410"/>
          </a:xfrm>
          <a:prstGeom prst="rect">
            <a:avLst/>
          </a:prstGeom>
          <a:noFill/>
        </p:spPr>
        <p:txBody>
          <a:bodyPr wrap="square" rtlCol="0">
            <a:spAutoFit/>
          </a:bodyPr>
          <a:lstStyle/>
          <a:p>
            <a:r>
              <a:rPr lang="en-US" altLang="zh-CN" sz="3200">
                <a:solidFill>
                  <a:srgbClr val="376092"/>
                </a:solidFill>
                <a:latin typeface="微软雅黑" panose="020B0503020204020204" charset="-122"/>
                <a:ea typeface="微软雅黑" panose="020B0503020204020204" charset="-122"/>
              </a:rPr>
              <a:t>1.3    </a:t>
            </a:r>
            <a:r>
              <a:rPr lang="zh-CN" altLang="en-US" sz="3200">
                <a:solidFill>
                  <a:srgbClr val="376092"/>
                </a:solidFill>
                <a:latin typeface="微软雅黑" panose="020B0503020204020204" charset="-122"/>
                <a:ea typeface="微软雅黑" panose="020B0503020204020204" charset="-122"/>
              </a:rPr>
              <a:t>职业生涯规划实例</a:t>
            </a:r>
            <a:r>
              <a:rPr lang="en-US" altLang="zh-CN" sz="3200">
                <a:solidFill>
                  <a:srgbClr val="376092"/>
                </a:solidFill>
                <a:latin typeface="微软雅黑" panose="020B0503020204020204" charset="-122"/>
                <a:ea typeface="微软雅黑" panose="020B0503020204020204" charset="-122"/>
              </a:rPr>
              <a:t>  </a:t>
            </a:r>
            <a:endParaRPr lang="zh-CN" altLang="en-US" sz="3200">
              <a:solidFill>
                <a:srgbClr val="376092"/>
              </a:solidFill>
              <a:latin typeface="微软雅黑" panose="020B0503020204020204" charset="-122"/>
              <a:ea typeface="微软雅黑" panose="020B0503020204020204" charset="-122"/>
            </a:endParaRPr>
          </a:p>
        </p:txBody>
      </p:sp>
    </p:spTree>
  </p:cSld>
  <p:clrMapOvr>
    <a:masterClrMapping/>
  </p:clrMapOvr>
  <p:transition spd="slow">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04</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760730"/>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charset="-122"/>
                <a:ea typeface="微软雅黑" panose="020B0503020204020204" charset="-122"/>
                <a:sym typeface="+mn-ea"/>
              </a:rPr>
              <a:t>认识职业生涯规划</a:t>
            </a:r>
            <a:endParaRPr lang="zh-CN" altLang="en-US" sz="2000" b="0" dirty="0">
              <a:solidFill>
                <a:schemeClr val="accent1">
                  <a:lumMod val="75000"/>
                </a:schemeClr>
              </a:solidFill>
              <a:latin typeface="微软雅黑" panose="020B0503020204020204" charset="-122"/>
              <a:ea typeface="微软雅黑" panose="020B0503020204020204" charset="-122"/>
              <a:sym typeface="+mn-ea"/>
            </a:endParaRPr>
          </a:p>
          <a:p>
            <a:pPr marL="0" lvl="1"/>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一、职业生涯概说</a:t>
            </a:r>
          </a:p>
        </p:txBody>
      </p:sp>
      <p:sp>
        <p:nvSpPr>
          <p:cNvPr id="11" name="文本框 10"/>
          <p:cNvSpPr txBox="1"/>
          <p:nvPr/>
        </p:nvSpPr>
        <p:spPr>
          <a:xfrm>
            <a:off x="936943" y="1038225"/>
            <a:ext cx="10135235" cy="5212080"/>
          </a:xfrm>
          <a:prstGeom prst="rect">
            <a:avLst/>
          </a:prstGeom>
          <a:noFill/>
        </p:spPr>
        <p:txBody>
          <a:bodyPr wrap="square" rtlCol="0">
            <a:spAutoFit/>
          </a:bodyPr>
          <a:lstStyle/>
          <a:p>
            <a:r>
              <a:rPr lang="zh-CN" altLang="en-US" sz="2400" b="1"/>
              <a:t>（一）职业生涯规划的产生</a:t>
            </a:r>
          </a:p>
          <a:p>
            <a:r>
              <a:rPr lang="zh-CN" altLang="en-US" sz="2400" b="1"/>
              <a:t> </a:t>
            </a:r>
          </a:p>
          <a:p>
            <a:r>
              <a:rPr lang="zh-CN" altLang="en-US" b="1">
                <a:effectLst/>
              </a:rPr>
              <a:t>第一阶段</a:t>
            </a:r>
            <a:r>
              <a:rPr lang="zh-CN" altLang="en-US"/>
              <a:t>，提出了职业指导理论并建立了职业 指导的基本模式。主要以帕森斯的特性—因素相匹配理论为代表，这个时期的理论强调将学生的特性与职业因素相匹配。</a:t>
            </a:r>
          </a:p>
          <a:p>
            <a:endParaRPr lang="zh-CN" altLang="en-US"/>
          </a:p>
          <a:p>
            <a:r>
              <a:rPr lang="zh-CN" altLang="en-US" b="1"/>
              <a:t>第二阶段</a:t>
            </a:r>
            <a:r>
              <a:rPr lang="zh-CN" altLang="en-US"/>
              <a:t>，就业指导理论向实践发展的阶段。强调对学生开展就业咨询。</a:t>
            </a:r>
            <a:r>
              <a:rPr lang="zh-CN" altLang="en-US">
                <a:sym typeface="+mn-ea"/>
              </a:rPr>
              <a:t>以威廉姆斯出版的《怎样咨询学生》为标志。</a:t>
            </a:r>
            <a:r>
              <a:rPr lang="zh-CN" altLang="en-US"/>
              <a:t>                                                                                                                                                                                                                                          </a:t>
            </a:r>
          </a:p>
          <a:p>
            <a:endParaRPr lang="zh-CN" altLang="en-US"/>
          </a:p>
          <a:p>
            <a:r>
              <a:rPr lang="zh-CN" altLang="en-US" b="1"/>
              <a:t>第三阶段</a:t>
            </a:r>
            <a:r>
              <a:rPr lang="zh-CN" altLang="en-US"/>
              <a:t>，理论讨论的重点是如何促进学生个人的发展。这期间，罗斯杰在1942年出版了《心理咨询和心理治疗》一书。这本书的出版导致美国职业指导的重点由侧重开发职业素质测试技法转变为注重职业咨询的方法。</a:t>
            </a:r>
          </a:p>
          <a:p>
            <a:r>
              <a:rPr lang="zh-CN" altLang="en-US"/>
              <a:t> </a:t>
            </a:r>
          </a:p>
          <a:p>
            <a:r>
              <a:rPr lang="zh-CN" altLang="en-US" b="1"/>
              <a:t>第四阶段，</a:t>
            </a:r>
            <a:r>
              <a:rPr lang="zh-CN" altLang="en-US"/>
              <a:t>主要研究如何通过把握人格特征来选择职业，从而达到人职匹配。这期间的代表人物霍兰德于1959年创立了“人格—职业类型匹配理论”。</a:t>
            </a:r>
          </a:p>
          <a:p>
            <a:endParaRPr lang="zh-CN" altLang="en-US"/>
          </a:p>
          <a:p>
            <a:r>
              <a:rPr lang="zh-CN" altLang="en-US" b="1"/>
              <a:t>第五阶段</a:t>
            </a:r>
            <a:r>
              <a:rPr lang="zh-CN" altLang="en-US"/>
              <a:t>，是职业生涯指导阶段。20世纪50年代，美国的金斯伯格等人提出了“职业发展是一个与人的身心发展相一致的过程”的新观念，与此同时，舒伯提出“生涯发展理论”，由此开始了盛行至今的西方大学生生涯辅导，生涯辅导也取代了传统的职业指导。</a:t>
            </a:r>
          </a:p>
        </p:txBody>
      </p:sp>
    </p:spTree>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05</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charset="-122"/>
                <a:ea typeface="微软雅黑" panose="020B0503020204020204" charset="-122"/>
                <a:sym typeface="+mn-ea"/>
              </a:rPr>
              <a:t>认识职业生涯规划</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一、职业生涯概说</a:t>
            </a:r>
          </a:p>
        </p:txBody>
      </p:sp>
      <p:sp>
        <p:nvSpPr>
          <p:cNvPr id="11" name="文本框 10"/>
          <p:cNvSpPr txBox="1"/>
          <p:nvPr/>
        </p:nvSpPr>
        <p:spPr>
          <a:xfrm>
            <a:off x="936943" y="1156970"/>
            <a:ext cx="7379970" cy="5090160"/>
          </a:xfrm>
          <a:prstGeom prst="rect">
            <a:avLst/>
          </a:prstGeom>
          <a:noFill/>
        </p:spPr>
        <p:txBody>
          <a:bodyPr wrap="square" rtlCol="0">
            <a:spAutoFit/>
          </a:bodyPr>
          <a:lstStyle/>
          <a:p>
            <a:r>
              <a:rPr lang="zh-CN" altLang="en-US" sz="2400" b="1"/>
              <a:t>（二）职业生涯规划解决的问题</a:t>
            </a:r>
          </a:p>
          <a:p>
            <a:endParaRPr lang="zh-CN" altLang="en-US" sz="2400" b="1"/>
          </a:p>
          <a:p>
            <a:r>
              <a:rPr lang="zh-CN" altLang="en-US" sz="2000"/>
              <a:t>1.以既有的成就为基础，确立人生的方向，提供奋斗的策略</a:t>
            </a:r>
          </a:p>
          <a:p>
            <a:r>
              <a:rPr lang="zh-CN" altLang="en-US" sz="2000"/>
              <a:t>2.塑造全新的自我</a:t>
            </a:r>
          </a:p>
          <a:p>
            <a:r>
              <a:rPr lang="zh-CN" altLang="en-US" sz="2000"/>
              <a:t>3.准确评价个人特点和强项</a:t>
            </a:r>
          </a:p>
          <a:p>
            <a:r>
              <a:rPr lang="zh-CN" altLang="en-US" sz="2000"/>
              <a:t>4.评估个人目标和现状的差距</a:t>
            </a:r>
          </a:p>
          <a:p>
            <a:r>
              <a:rPr lang="zh-CN" altLang="en-US" sz="2000"/>
              <a:t>5.重新认识自身的价值并使其增值</a:t>
            </a:r>
          </a:p>
          <a:p>
            <a:r>
              <a:rPr lang="zh-CN" altLang="en-US" sz="2000"/>
              <a:t>6.发现新的职业机遇</a:t>
            </a:r>
          </a:p>
          <a:p>
            <a:r>
              <a:rPr lang="zh-CN" altLang="en-US" sz="2000"/>
              <a:t>7.增强职业竞争力</a:t>
            </a:r>
          </a:p>
          <a:p>
            <a:r>
              <a:rPr lang="zh-CN" altLang="en-US" sz="2000"/>
              <a:t>8.将个人、事业与家庭联系起来</a:t>
            </a:r>
          </a:p>
          <a:p>
            <a:r>
              <a:rPr lang="zh-CN" altLang="en-US" sz="2000"/>
              <a:t>职业规划的最终目的是帮助大学生找到人生与职业的最佳结合点。</a:t>
            </a:r>
          </a:p>
          <a:p>
            <a:r>
              <a:rPr lang="zh-CN" altLang="en-US" sz="2000"/>
              <a:t>从我国大学生的现实状况来看，制订职业生涯规划应重点解决好以下两方面的问题。</a:t>
            </a:r>
          </a:p>
          <a:p>
            <a:r>
              <a:rPr lang="zh-CN" altLang="en-US" sz="2000"/>
              <a:t>一是正确处理好理想职业与现实需求之间的关系。</a:t>
            </a:r>
          </a:p>
          <a:p>
            <a:r>
              <a:rPr lang="zh-CN" altLang="en-US" sz="2000"/>
              <a:t>二是正确处理小事情与大目标之间的关系。</a:t>
            </a:r>
          </a:p>
          <a:p>
            <a:endParaRPr lang="zh-CN" altLang="en-US" sz="2000"/>
          </a:p>
        </p:txBody>
      </p:sp>
      <p:grpSp>
        <p:nvGrpSpPr>
          <p:cNvPr id="14" name="组合 13"/>
          <p:cNvGrpSpPr/>
          <p:nvPr/>
        </p:nvGrpSpPr>
        <p:grpSpPr>
          <a:xfrm>
            <a:off x="8241030" y="982345"/>
            <a:ext cx="3806190" cy="5246370"/>
            <a:chOff x="12978" y="1547"/>
            <a:chExt cx="5994" cy="8262"/>
          </a:xfrm>
        </p:grpSpPr>
        <p:pic>
          <p:nvPicPr>
            <p:cNvPr id="12" name="图片 11"/>
            <p:cNvPicPr>
              <a:picLocks noChangeAspect="1"/>
            </p:cNvPicPr>
            <p:nvPr/>
          </p:nvPicPr>
          <p:blipFill>
            <a:blip r:embed="rId4"/>
            <a:stretch>
              <a:fillRect/>
            </a:stretch>
          </p:blipFill>
          <p:spPr>
            <a:xfrm>
              <a:off x="12978" y="1547"/>
              <a:ext cx="5994" cy="8262"/>
            </a:xfrm>
            <a:prstGeom prst="rect">
              <a:avLst/>
            </a:prstGeom>
          </p:spPr>
        </p:pic>
        <p:sp>
          <p:nvSpPr>
            <p:cNvPr id="13" name="Freeform 9"/>
            <p:cNvSpPr>
              <a:spLocks noEditPoints="1"/>
            </p:cNvSpPr>
            <p:nvPr/>
          </p:nvSpPr>
          <p:spPr bwMode="auto">
            <a:xfrm rot="19469485">
              <a:off x="14749" y="3027"/>
              <a:ext cx="2453" cy="2614"/>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accent1">
                <a:lumMod val="75000"/>
              </a:schemeClr>
            </a:solidFill>
            <a:ln>
              <a:noFill/>
            </a:ln>
          </p:spPr>
          <p:txBody>
            <a:bodyPr vert="horz" wrap="square" lIns="91440" tIns="45720" rIns="91440" bIns="45720" numCol="1" anchor="t" anchorCtr="0" compatLnSpc="1"/>
            <a:lstStyle/>
            <a:p>
              <a:r>
                <a:rPr lang="en-US" altLang="zh-CN"/>
                <a:t> </a:t>
              </a:r>
            </a:p>
          </p:txBody>
        </p:sp>
      </p:grpSp>
    </p:spTree>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06</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charset="-122"/>
                <a:ea typeface="微软雅黑" panose="020B0503020204020204" charset="-122"/>
                <a:sym typeface="+mn-ea"/>
              </a:rPr>
              <a:t>认识职业生涯规划</a:t>
            </a: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一、职业生涯概说</a:t>
            </a:r>
          </a:p>
        </p:txBody>
      </p:sp>
      <p:sp>
        <p:nvSpPr>
          <p:cNvPr id="11" name="文本框 10"/>
          <p:cNvSpPr txBox="1"/>
          <p:nvPr/>
        </p:nvSpPr>
        <p:spPr>
          <a:xfrm>
            <a:off x="937260" y="1156970"/>
            <a:ext cx="10810875" cy="4785360"/>
          </a:xfrm>
          <a:prstGeom prst="rect">
            <a:avLst/>
          </a:prstGeom>
          <a:noFill/>
        </p:spPr>
        <p:txBody>
          <a:bodyPr wrap="square" rtlCol="0">
            <a:spAutoFit/>
          </a:bodyPr>
          <a:lstStyle/>
          <a:p>
            <a:r>
              <a:rPr lang="zh-CN" altLang="en-US" sz="2400" b="1"/>
              <a:t>（三）职业生涯规划制订的原则</a:t>
            </a:r>
          </a:p>
          <a:p>
            <a:endParaRPr lang="zh-CN" altLang="en-US" sz="2400" b="1"/>
          </a:p>
          <a:p>
            <a:r>
              <a:rPr lang="zh-CN" altLang="en-US" sz="2000"/>
              <a:t>① 清晰性原则。目标应清晰明确，实现步骤应科学合理。</a:t>
            </a:r>
          </a:p>
          <a:p>
            <a:r>
              <a:rPr lang="zh-CN" altLang="en-US" sz="2000"/>
              <a:t>② 挑战性原则。目标应恰如其分，既能够通过努力顺利实现，又具有一定的挑战性。</a:t>
            </a:r>
          </a:p>
          <a:p>
            <a:r>
              <a:rPr lang="zh-CN" altLang="en-US" sz="2000"/>
              <a:t>③ 变动性原则。目标或措施应有回旋余地，充分考虑可能发生的变化。</a:t>
            </a:r>
          </a:p>
          <a:p>
            <a:r>
              <a:rPr lang="zh-CN" altLang="en-US" sz="2000"/>
              <a:t>④ 一致性原则。主要目标与分目标应该一致，目标与措施要保持一致，个人目标与整体目标要相互一致，也就是说，要把企业的目标与自己的目标有机结合起来。</a:t>
            </a:r>
          </a:p>
          <a:p>
            <a:r>
              <a:rPr lang="zh-CN" altLang="en-US" sz="2000"/>
              <a:t>⑤ 激励性原则。目标要符合自己的性格、兴趣和特长，对自己产生内在激励作用。</a:t>
            </a:r>
          </a:p>
          <a:p>
            <a:r>
              <a:rPr lang="zh-CN" altLang="en-US" sz="2000"/>
              <a:t>⑥ 合作性原则。个人的目标与伙伴的目标要具有合作性与协调性。</a:t>
            </a:r>
          </a:p>
          <a:p>
            <a:r>
              <a:rPr lang="zh-CN" altLang="en-US" sz="2000"/>
              <a:t>⑦ 全程原则。职业规划必须考虑到职业生涯发展的整个历程。</a:t>
            </a:r>
          </a:p>
          <a:p>
            <a:r>
              <a:rPr lang="zh-CN" altLang="en-US" sz="2000"/>
              <a:t>⑧ 具体原则。职业规划各阶段的路线划分与安排必须具体，有较强的可行性。</a:t>
            </a:r>
          </a:p>
          <a:p>
            <a:r>
              <a:rPr lang="zh-CN" altLang="en-US" sz="2000"/>
              <a:t>⑨ 实际原则。规划时要考虑到自己、组织、社会环境以及其他相关的因素，选择最可行的途径。</a:t>
            </a:r>
          </a:p>
          <a:p>
            <a:r>
              <a:rPr lang="zh-CN" altLang="en-US" sz="2000"/>
              <a:t>⑩ 可评估原则。规划应有明确的时间限制或标准，以便随时掌握执行状况，及时修正。</a:t>
            </a:r>
          </a:p>
          <a:p>
            <a:endParaRPr lang="zh-CN" altLang="en-US" sz="2000"/>
          </a:p>
          <a:p>
            <a:endParaRPr lang="zh-CN" altLang="en-US" sz="2000"/>
          </a:p>
        </p:txBody>
      </p:sp>
    </p:spTree>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07</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charset="-122"/>
                <a:ea typeface="微软雅黑" panose="020B0503020204020204" charset="-122"/>
                <a:sym typeface="+mn-ea"/>
              </a:rPr>
              <a:t>认识职业生涯规划</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一、职业生涯概说</a:t>
            </a:r>
          </a:p>
        </p:txBody>
      </p:sp>
      <p:sp>
        <p:nvSpPr>
          <p:cNvPr id="11" name="文本框 10"/>
          <p:cNvSpPr txBox="1"/>
          <p:nvPr/>
        </p:nvSpPr>
        <p:spPr>
          <a:xfrm>
            <a:off x="936943" y="1148715"/>
            <a:ext cx="10582275" cy="5090160"/>
          </a:xfrm>
          <a:prstGeom prst="rect">
            <a:avLst/>
          </a:prstGeom>
          <a:noFill/>
        </p:spPr>
        <p:txBody>
          <a:bodyPr wrap="square" rtlCol="0">
            <a:spAutoFit/>
          </a:bodyPr>
          <a:lstStyle/>
          <a:p>
            <a:r>
              <a:rPr lang="zh-CN" altLang="en-US" sz="2400" b="1"/>
              <a:t>（四）职业生涯的目标</a:t>
            </a:r>
          </a:p>
          <a:p>
            <a:endParaRPr lang="zh-CN" altLang="en-US" sz="2400" b="1"/>
          </a:p>
          <a:p>
            <a:r>
              <a:rPr lang="zh-CN" altLang="en-US" sz="2000"/>
              <a:t>职业生涯规划需要先确定个人职业的“目标”，职业规划理论中将具备某些“目标基准”的人士（一个或者多个）称为“标型靶”。“标型靶”可以分为几种类型：职能型、快速学习型、人际互动型、创新开拓型以及流程规范型等。</a:t>
            </a:r>
          </a:p>
          <a:p>
            <a:r>
              <a:rPr lang="zh-CN" altLang="en-US" sz="2000"/>
              <a:t>施乐公司的罗伯特·开普将确定“标型靶”活动划分为4个阶段，每阶段有2~3个步骤。</a:t>
            </a:r>
          </a:p>
          <a:p>
            <a:endParaRPr lang="zh-CN" altLang="en-US" sz="2000"/>
          </a:p>
          <a:p>
            <a:r>
              <a:rPr lang="zh-CN" altLang="en-US" sz="2000" b="1"/>
              <a:t>1.计划</a:t>
            </a:r>
          </a:p>
          <a:p>
            <a:r>
              <a:rPr lang="zh-CN" altLang="en-US" sz="2000"/>
              <a:t>① 确认对性向、技能的训练改善。</a:t>
            </a:r>
          </a:p>
          <a:p>
            <a:r>
              <a:rPr lang="zh-CN" altLang="en-US" sz="2000"/>
              <a:t>② 确定职业目标要求具备的性向、技能。</a:t>
            </a:r>
          </a:p>
          <a:p>
            <a:r>
              <a:rPr lang="zh-CN" altLang="en-US" sz="2000"/>
              <a:t>③ 决定收集资料的方法并收集资料。</a:t>
            </a:r>
          </a:p>
          <a:p>
            <a:endParaRPr lang="zh-CN" altLang="en-US" sz="2000"/>
          </a:p>
          <a:p>
            <a:r>
              <a:rPr lang="zh-CN" altLang="en-US" sz="2000" b="1"/>
              <a:t>2.分析与桥接</a:t>
            </a:r>
          </a:p>
          <a:p>
            <a:r>
              <a:rPr lang="zh-CN" altLang="en-US" sz="2000"/>
              <a:t>① 确定目前的性向与技能清单。</a:t>
            </a:r>
          </a:p>
          <a:p>
            <a:r>
              <a:rPr lang="zh-CN" altLang="en-US" sz="2000"/>
              <a:t>② 寻找目前的性向和技能清单与职业目标要求具备的性向、技能之间的距离。</a:t>
            </a:r>
          </a:p>
          <a:p>
            <a:r>
              <a:rPr lang="en-US" altLang="zh-CN" sz="2000"/>
              <a:t>③ 确定目标与指标。</a:t>
            </a:r>
          </a:p>
        </p:txBody>
      </p:sp>
    </p:spTree>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08</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charset="-122"/>
                <a:ea typeface="微软雅黑" panose="020B0503020204020204" charset="-122"/>
                <a:sym typeface="+mn-ea"/>
              </a:rPr>
              <a:t>认识职业生涯规划</a:t>
            </a: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83565"/>
            <a:ext cx="4159250" cy="518160"/>
          </a:xfrm>
          <a:prstGeom prst="rect">
            <a:avLst/>
          </a:prstGeom>
          <a:noFill/>
        </p:spPr>
        <p:txBody>
          <a:bodyPr wrap="square" rtlCol="0">
            <a:spAutoFit/>
          </a:bodyPr>
          <a:lstStyle/>
          <a:p>
            <a:r>
              <a:rPr lang="zh-CN" altLang="en-US" sz="2800"/>
              <a:t>一、职业生涯概说</a:t>
            </a:r>
          </a:p>
        </p:txBody>
      </p:sp>
      <p:sp>
        <p:nvSpPr>
          <p:cNvPr id="11" name="文本框 10"/>
          <p:cNvSpPr txBox="1"/>
          <p:nvPr/>
        </p:nvSpPr>
        <p:spPr>
          <a:xfrm>
            <a:off x="815658" y="1280160"/>
            <a:ext cx="10323195" cy="4970780"/>
          </a:xfrm>
          <a:prstGeom prst="rect">
            <a:avLst/>
          </a:prstGeom>
          <a:noFill/>
        </p:spPr>
        <p:txBody>
          <a:bodyPr wrap="square" rtlCol="0">
            <a:spAutoFit/>
          </a:bodyPr>
          <a:lstStyle/>
          <a:p>
            <a:r>
              <a:rPr lang="zh-CN" altLang="en-US" sz="2000" b="1"/>
              <a:t>3.拓展行动</a:t>
            </a:r>
          </a:p>
          <a:p>
            <a:endParaRPr lang="en-US" altLang="zh-CN" sz="2000" b="1"/>
          </a:p>
          <a:p>
            <a:r>
              <a:rPr lang="zh-CN" altLang="en-US" sz="2000"/>
              <a:t>① 分别确定用于做比较的人士，这些人可以是上级、同事、朋友或者经常在媒体上亮相的成功人士，作为某一方面“标型靶”。</a:t>
            </a:r>
          </a:p>
          <a:p>
            <a:r>
              <a:rPr lang="zh-CN" altLang="en-US" sz="2000"/>
              <a:t>② 制订拓展个人性向及技能的行动计划，如参加某种技能的培训、寻求某些专业人士的咨询等。</a:t>
            </a:r>
          </a:p>
          <a:p>
            <a:r>
              <a:rPr lang="zh-CN" altLang="en-US" sz="2000"/>
              <a:t>③ 实施明确的行动并监测进展情况。</a:t>
            </a:r>
          </a:p>
          <a:p>
            <a:endParaRPr lang="en-US" altLang="zh-CN" sz="2000"/>
          </a:p>
          <a:p>
            <a:r>
              <a:rPr lang="zh-CN" altLang="en-US" sz="2000" b="1"/>
              <a:t>4.持续改进</a:t>
            </a:r>
          </a:p>
          <a:p>
            <a:endParaRPr lang="en-US" altLang="zh-CN" sz="2000" b="1"/>
          </a:p>
          <a:p>
            <a:r>
              <a:rPr lang="zh-CN" altLang="en-US" sz="2000"/>
              <a:t>① 确认自己目前的性向和技能清单与职业目标要求具备的性向、技能达到预期一致。</a:t>
            </a:r>
          </a:p>
          <a:p>
            <a:r>
              <a:rPr lang="zh-CN" altLang="en-US" sz="2000"/>
              <a:t>② 根据自己的目标，全面整合自己的活动。</a:t>
            </a:r>
          </a:p>
          <a:p>
            <a:r>
              <a:rPr lang="zh-CN" altLang="en-US" sz="2000"/>
              <a:t>③ 在前一阶段提升的基础上，重新确定新的更高一级的“标型靶”。</a:t>
            </a:r>
          </a:p>
          <a:p>
            <a:r>
              <a:rPr lang="zh-CN" altLang="en-US" sz="2000"/>
              <a:t>④ 需要说明的是，职业目标不一定是一成不变的，但应当保持相对的稳定性。职业生涯的发展，以及与之相应的训练和改进，应当是动态的、持续的，这样才有助于个人职业生涯规划的持续改进。</a:t>
            </a:r>
          </a:p>
        </p:txBody>
      </p:sp>
    </p:spTree>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6" y="-6985"/>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09</a:t>
            </a:r>
          </a:p>
        </p:txBody>
      </p:sp>
      <p:sp>
        <p:nvSpPr>
          <p:cNvPr id="9" name="文本框 9"/>
          <p:cNvSpPr txBox="1"/>
          <p:nvPr/>
        </p:nvSpPr>
        <p:spPr>
          <a:xfrm>
            <a:off x="983590" y="188640"/>
            <a:ext cx="2376264" cy="394970"/>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charset="-122"/>
                <a:ea typeface="微软雅黑" panose="020B0503020204020204" charset="-122"/>
                <a:sym typeface="+mn-ea"/>
              </a:rPr>
              <a:t>认识职业生涯规划</a:t>
            </a: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5"/>
          <p:cNvSpPr/>
          <p:nvPr/>
        </p:nvSpPr>
        <p:spPr bwMode="auto">
          <a:xfrm>
            <a:off x="1488707" y="4365496"/>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1" name="TextBox 7"/>
          <p:cNvSpPr>
            <a:spLocks noChangeArrowheads="1"/>
          </p:cNvSpPr>
          <p:nvPr/>
        </p:nvSpPr>
        <p:spPr bwMode="auto">
          <a:xfrm>
            <a:off x="1488659" y="4752081"/>
            <a:ext cx="1873099" cy="8839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2800" b="1">
                <a:solidFill>
                  <a:schemeClr val="bg1"/>
                </a:solidFill>
                <a:latin typeface="微软雅黑" panose="020B0503020204020204" charset="-122"/>
                <a:ea typeface="微软雅黑" panose="020B0503020204020204" charset="-122"/>
                <a:sym typeface="+mn-ea"/>
              </a:rPr>
              <a:t>知识</a:t>
            </a:r>
          </a:p>
          <a:p>
            <a:pPr algn="ctr"/>
            <a:r>
              <a:rPr lang="en-US" altLang="zh-CN" sz="2800" b="1">
                <a:solidFill>
                  <a:schemeClr val="bg1"/>
                </a:solidFill>
                <a:latin typeface="微软雅黑" panose="020B0503020204020204" charset="-122"/>
                <a:ea typeface="微软雅黑" panose="020B0503020204020204" charset="-122"/>
                <a:sym typeface="+mn-ea"/>
              </a:rPr>
              <a:t>技能</a:t>
            </a:r>
            <a:endParaRPr lang="en-US" altLang="zh-CN" sz="2800" b="1" dirty="0">
              <a:solidFill>
                <a:schemeClr val="bg1"/>
              </a:solidFill>
              <a:latin typeface="微软雅黑" panose="020B0503020204020204" charset="-122"/>
              <a:ea typeface="微软雅黑" panose="020B0503020204020204" charset="-122"/>
              <a:sym typeface="+mn-ea"/>
            </a:endParaRPr>
          </a:p>
        </p:txBody>
      </p:sp>
      <p:sp>
        <p:nvSpPr>
          <p:cNvPr id="12" name="Freeform 5"/>
          <p:cNvSpPr/>
          <p:nvPr/>
        </p:nvSpPr>
        <p:spPr bwMode="auto">
          <a:xfrm>
            <a:off x="3749456" y="4392041"/>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3" name="TextBox 7"/>
          <p:cNvSpPr>
            <a:spLocks noChangeArrowheads="1"/>
          </p:cNvSpPr>
          <p:nvPr/>
        </p:nvSpPr>
        <p:spPr bwMode="auto">
          <a:xfrm>
            <a:off x="3720832" y="4734176"/>
            <a:ext cx="1873099" cy="8839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sz="2800" b="1" dirty="0" smtClean="0">
                <a:solidFill>
                  <a:schemeClr val="bg1"/>
                </a:solidFill>
                <a:latin typeface="微软雅黑" panose="020B0503020204020204" charset="-122"/>
                <a:ea typeface="微软雅黑" panose="020B0503020204020204" charset="-122"/>
                <a:sym typeface="方正兰亭黑_GBK" panose="02000000000000000000" pitchFamily="2" charset="-122"/>
              </a:rPr>
              <a:t>兴趣</a:t>
            </a:r>
          </a:p>
          <a:p>
            <a:pPr algn="ctr"/>
            <a:r>
              <a:rPr lang="en-US" sz="2800" b="1" dirty="0" smtClean="0">
                <a:solidFill>
                  <a:schemeClr val="bg1"/>
                </a:solidFill>
                <a:latin typeface="微软雅黑" panose="020B0503020204020204" charset="-122"/>
                <a:ea typeface="微软雅黑" panose="020B0503020204020204" charset="-122"/>
                <a:sym typeface="方正兰亭黑_GBK" panose="02000000000000000000" pitchFamily="2" charset="-122"/>
              </a:rPr>
              <a:t>爱好</a:t>
            </a:r>
          </a:p>
        </p:txBody>
      </p:sp>
      <p:sp>
        <p:nvSpPr>
          <p:cNvPr id="14" name="Freeform 5"/>
          <p:cNvSpPr/>
          <p:nvPr/>
        </p:nvSpPr>
        <p:spPr bwMode="auto">
          <a:xfrm>
            <a:off x="6052895" y="4378202"/>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5" name="TextBox 7"/>
          <p:cNvSpPr>
            <a:spLocks noChangeArrowheads="1"/>
          </p:cNvSpPr>
          <p:nvPr/>
        </p:nvSpPr>
        <p:spPr bwMode="auto">
          <a:xfrm>
            <a:off x="6024272" y="4720337"/>
            <a:ext cx="1873099" cy="8839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2800" b="1" dirty="0">
                <a:solidFill>
                  <a:schemeClr val="bg1"/>
                </a:solidFill>
                <a:latin typeface="微软雅黑" panose="020B0503020204020204" charset="-122"/>
                <a:ea typeface="微软雅黑" panose="020B0503020204020204" charset="-122"/>
                <a:sym typeface="方正兰亭黑_GBK" panose="02000000000000000000" pitchFamily="2" charset="-122"/>
              </a:rPr>
              <a:t>个人</a:t>
            </a:r>
          </a:p>
          <a:p>
            <a:pPr algn="ctr"/>
            <a:r>
              <a:rPr lang="en-US" altLang="zh-CN" sz="2800" b="1" dirty="0">
                <a:solidFill>
                  <a:schemeClr val="bg1"/>
                </a:solidFill>
                <a:latin typeface="微软雅黑" panose="020B0503020204020204" charset="-122"/>
                <a:ea typeface="微软雅黑" panose="020B0503020204020204" charset="-122"/>
                <a:sym typeface="方正兰亭黑_GBK" panose="02000000000000000000" pitchFamily="2" charset="-122"/>
              </a:rPr>
              <a:t>性向</a:t>
            </a:r>
          </a:p>
        </p:txBody>
      </p:sp>
      <p:sp>
        <p:nvSpPr>
          <p:cNvPr id="16" name="Freeform 5"/>
          <p:cNvSpPr/>
          <p:nvPr/>
        </p:nvSpPr>
        <p:spPr bwMode="auto">
          <a:xfrm>
            <a:off x="8213135" y="4360297"/>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7" name="TextBox 7"/>
          <p:cNvSpPr>
            <a:spLocks noChangeArrowheads="1"/>
          </p:cNvSpPr>
          <p:nvPr/>
        </p:nvSpPr>
        <p:spPr bwMode="auto">
          <a:xfrm>
            <a:off x="8184512" y="4917697"/>
            <a:ext cx="1873099"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2800" b="1" dirty="0">
                <a:solidFill>
                  <a:schemeClr val="bg1"/>
                </a:solidFill>
                <a:latin typeface="微软雅黑" panose="020B0503020204020204" charset="-122"/>
                <a:ea typeface="微软雅黑" panose="020B0503020204020204" charset="-122"/>
                <a:sym typeface="方正兰亭黑_GBK" panose="02000000000000000000" pitchFamily="2" charset="-122"/>
              </a:rPr>
              <a:t>机会</a:t>
            </a:r>
          </a:p>
        </p:txBody>
      </p:sp>
      <p:sp>
        <p:nvSpPr>
          <p:cNvPr id="24" name="文本框 23"/>
          <p:cNvSpPr txBox="1"/>
          <p:nvPr/>
        </p:nvSpPr>
        <p:spPr>
          <a:xfrm>
            <a:off x="1070293" y="3684270"/>
            <a:ext cx="5889625" cy="457200"/>
          </a:xfrm>
          <a:prstGeom prst="rect">
            <a:avLst/>
          </a:prstGeom>
          <a:noFill/>
        </p:spPr>
        <p:txBody>
          <a:bodyPr wrap="square" rtlCol="0">
            <a:spAutoFit/>
          </a:bodyPr>
          <a:lstStyle/>
          <a:p>
            <a:r>
              <a:rPr lang="zh-CN" altLang="en-US" sz="2400" b="1">
                <a:sym typeface="+mn-ea"/>
              </a:rPr>
              <a:t>（六）职业生涯规划的影响因素</a:t>
            </a:r>
            <a:endParaRPr lang="zh-CN" altLang="en-US" sz="2400"/>
          </a:p>
        </p:txBody>
      </p:sp>
      <p:sp>
        <p:nvSpPr>
          <p:cNvPr id="25" name="文本框 24"/>
          <p:cNvSpPr txBox="1"/>
          <p:nvPr/>
        </p:nvSpPr>
        <p:spPr>
          <a:xfrm>
            <a:off x="3398203" y="583565"/>
            <a:ext cx="4159250" cy="518160"/>
          </a:xfrm>
          <a:prstGeom prst="rect">
            <a:avLst/>
          </a:prstGeom>
          <a:noFill/>
        </p:spPr>
        <p:txBody>
          <a:bodyPr wrap="square" rtlCol="0">
            <a:spAutoFit/>
          </a:bodyPr>
          <a:lstStyle/>
          <a:p>
            <a:r>
              <a:rPr lang="zh-CN" altLang="en-US" sz="2800"/>
              <a:t>一、职业生涯概说</a:t>
            </a:r>
          </a:p>
        </p:txBody>
      </p:sp>
      <p:sp>
        <p:nvSpPr>
          <p:cNvPr id="26" name="文本框 25"/>
          <p:cNvSpPr txBox="1"/>
          <p:nvPr/>
        </p:nvSpPr>
        <p:spPr>
          <a:xfrm>
            <a:off x="1064578" y="1381760"/>
            <a:ext cx="8822055" cy="1554480"/>
          </a:xfrm>
          <a:prstGeom prst="rect">
            <a:avLst/>
          </a:prstGeom>
          <a:noFill/>
        </p:spPr>
        <p:txBody>
          <a:bodyPr wrap="square" rtlCol="0">
            <a:spAutoFit/>
          </a:bodyPr>
          <a:lstStyle/>
          <a:p>
            <a:pPr marL="0" lvl="1" algn="l"/>
            <a:r>
              <a:rPr lang="zh-CN" altLang="en-US" sz="2400" b="1" dirty="0" smtClean="0">
                <a:solidFill>
                  <a:schemeClr val="tx1"/>
                </a:solidFill>
                <a:latin typeface="+mj-ea"/>
                <a:ea typeface="+mj-ea"/>
                <a:sym typeface="+mn-ea"/>
              </a:rPr>
              <a:t>（五）职业生涯规划基本理论</a:t>
            </a:r>
          </a:p>
          <a:p>
            <a:pPr marL="0" lvl="1" algn="l"/>
            <a:endParaRPr lang="zh-CN" altLang="en-US" sz="2400" b="1" dirty="0" smtClean="0">
              <a:solidFill>
                <a:schemeClr val="tx1"/>
              </a:solidFill>
              <a:latin typeface="+mj-ea"/>
              <a:ea typeface="+mj-ea"/>
              <a:sym typeface="+mn-ea"/>
            </a:endParaRPr>
          </a:p>
          <a:p>
            <a:pPr marL="0" lvl="1" algn="just"/>
            <a:r>
              <a:rPr lang="zh-CN" altLang="en-US" sz="2400" dirty="0" smtClean="0">
                <a:solidFill>
                  <a:schemeClr val="tx1"/>
                </a:solidFill>
                <a:latin typeface="+mj-ea"/>
                <a:ea typeface="+mj-ea"/>
                <a:sym typeface="+mn-ea"/>
              </a:rPr>
              <a:t>1.霍兰德类型论     2.舒伯的生涯发展理论</a:t>
            </a:r>
          </a:p>
          <a:p>
            <a:pPr marL="0" lvl="1" algn="just"/>
            <a:r>
              <a:rPr lang="en-US" altLang="zh-CN" sz="2400" dirty="0" smtClean="0">
                <a:solidFill>
                  <a:schemeClr val="tx1"/>
                </a:solidFill>
                <a:latin typeface="+mj-ea"/>
                <a:ea typeface="+mj-ea"/>
                <a:sym typeface="+mn-ea"/>
              </a:rPr>
              <a:t>3.信息加工理论          4.职业锚理论</a:t>
            </a:r>
          </a:p>
        </p:txBody>
      </p:sp>
    </p:spTree>
  </p:cSld>
  <p:clrMapOvr>
    <a:masterClrMapping/>
  </p:clrMapOvr>
  <p:transition spd="slow">
    <p:pull/>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1655</Words>
  <Application>Microsoft Office PowerPoint</Application>
  <PresentationFormat>自定义</PresentationFormat>
  <Paragraphs>199</Paragraphs>
  <Slides>13</Slides>
  <Notes>13</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SJYY</cp:lastModifiedBy>
  <cp:revision>14</cp:revision>
  <dcterms:created xsi:type="dcterms:W3CDTF">2017-07-18T22:12:00Z</dcterms:created>
  <dcterms:modified xsi:type="dcterms:W3CDTF">2017-08-22T06:46:03Z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2052-10.1.0.6205</vt:lpwstr>
  </property>
</Properties>
</file>