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323" r:id="rId4"/>
    <p:sldId id="324" r:id="rId5"/>
    <p:sldId id="326" r:id="rId6"/>
    <p:sldId id="327" r:id="rId7"/>
    <p:sldId id="328" r:id="rId8"/>
    <p:sldId id="329" r:id="rId9"/>
    <p:sldId id="330" r:id="rId10"/>
    <p:sldId id="331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-20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202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0C85C-E9D3-4231-B599-154D482DB76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2017/8/22/Tuesday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1.jpeg"/><Relationship Id="rId7" Type="http://schemas.openxmlformats.org/officeDocument/2006/relationships/slide" Target="slide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" y="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8607311" y="769237"/>
            <a:ext cx="3219665" cy="5428944"/>
            <a:chOff x="2560" y="2"/>
            <a:chExt cx="2562" cy="4320"/>
          </a:xfrm>
        </p:grpSpPr>
        <p:sp>
          <p:nvSpPr>
            <p:cNvPr id="6" name="Freeform 5"/>
            <p:cNvSpPr/>
            <p:nvPr/>
          </p:nvSpPr>
          <p:spPr bwMode="auto">
            <a:xfrm>
              <a:off x="3184" y="1981"/>
              <a:ext cx="264" cy="96"/>
            </a:xfrm>
            <a:custGeom>
              <a:avLst/>
              <a:gdLst>
                <a:gd name="T0" fmla="*/ 0 w 264"/>
                <a:gd name="T1" fmla="*/ 92 h 96"/>
                <a:gd name="T2" fmla="*/ 258 w 264"/>
                <a:gd name="T3" fmla="*/ 0 h 96"/>
                <a:gd name="T4" fmla="*/ 264 w 264"/>
                <a:gd name="T5" fmla="*/ 15 h 96"/>
                <a:gd name="T6" fmla="*/ 31 w 264"/>
                <a:gd name="T7" fmla="*/ 96 h 96"/>
                <a:gd name="T8" fmla="*/ 0 w 264"/>
                <a:gd name="T9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96">
                  <a:moveTo>
                    <a:pt x="0" y="92"/>
                  </a:moveTo>
                  <a:lnTo>
                    <a:pt x="258" y="0"/>
                  </a:lnTo>
                  <a:lnTo>
                    <a:pt x="264" y="15"/>
                  </a:lnTo>
                  <a:lnTo>
                    <a:pt x="31" y="96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3381" y="2"/>
              <a:ext cx="891" cy="1652"/>
            </a:xfrm>
            <a:custGeom>
              <a:avLst/>
              <a:gdLst>
                <a:gd name="T0" fmla="*/ 0 w 891"/>
                <a:gd name="T1" fmla="*/ 1652 h 1652"/>
                <a:gd name="T2" fmla="*/ 891 w 891"/>
                <a:gd name="T3" fmla="*/ 1249 h 1652"/>
                <a:gd name="T4" fmla="*/ 891 w 891"/>
                <a:gd name="T5" fmla="*/ 0 h 1652"/>
                <a:gd name="T6" fmla="*/ 9 w 891"/>
                <a:gd name="T7" fmla="*/ 608 h 1652"/>
                <a:gd name="T8" fmla="*/ 0 w 891"/>
                <a:gd name="T9" fmla="*/ 1652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1652">
                  <a:moveTo>
                    <a:pt x="0" y="1652"/>
                  </a:moveTo>
                  <a:lnTo>
                    <a:pt x="891" y="1249"/>
                  </a:lnTo>
                  <a:lnTo>
                    <a:pt x="891" y="0"/>
                  </a:lnTo>
                  <a:lnTo>
                    <a:pt x="9" y="608"/>
                  </a:lnTo>
                  <a:lnTo>
                    <a:pt x="0" y="16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272" y="2"/>
              <a:ext cx="850" cy="1650"/>
            </a:xfrm>
            <a:custGeom>
              <a:avLst/>
              <a:gdLst>
                <a:gd name="T0" fmla="*/ 850 w 850"/>
                <a:gd name="T1" fmla="*/ 1650 h 1650"/>
                <a:gd name="T2" fmla="*/ 0 w 850"/>
                <a:gd name="T3" fmla="*/ 1249 h 1650"/>
                <a:gd name="T4" fmla="*/ 0 w 850"/>
                <a:gd name="T5" fmla="*/ 0 h 1650"/>
                <a:gd name="T6" fmla="*/ 850 w 850"/>
                <a:gd name="T7" fmla="*/ 622 h 1650"/>
                <a:gd name="T8" fmla="*/ 850 w 850"/>
                <a:gd name="T9" fmla="*/ 165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1650">
                  <a:moveTo>
                    <a:pt x="850" y="1650"/>
                  </a:moveTo>
                  <a:lnTo>
                    <a:pt x="0" y="1249"/>
                  </a:lnTo>
                  <a:lnTo>
                    <a:pt x="0" y="0"/>
                  </a:lnTo>
                  <a:lnTo>
                    <a:pt x="850" y="622"/>
                  </a:lnTo>
                  <a:lnTo>
                    <a:pt x="850" y="1650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381" y="1251"/>
              <a:ext cx="1741" cy="722"/>
            </a:xfrm>
            <a:custGeom>
              <a:avLst/>
              <a:gdLst>
                <a:gd name="T0" fmla="*/ 1741 w 1741"/>
                <a:gd name="T1" fmla="*/ 401 h 722"/>
                <a:gd name="T2" fmla="*/ 909 w 1741"/>
                <a:gd name="T3" fmla="*/ 722 h 722"/>
                <a:gd name="T4" fmla="*/ 0 w 1741"/>
                <a:gd name="T5" fmla="*/ 403 h 722"/>
                <a:gd name="T6" fmla="*/ 891 w 1741"/>
                <a:gd name="T7" fmla="*/ 0 h 722"/>
                <a:gd name="T8" fmla="*/ 1741 w 1741"/>
                <a:gd name="T9" fmla="*/ 401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722">
                  <a:moveTo>
                    <a:pt x="1741" y="401"/>
                  </a:moveTo>
                  <a:lnTo>
                    <a:pt x="909" y="722"/>
                  </a:lnTo>
                  <a:lnTo>
                    <a:pt x="0" y="403"/>
                  </a:lnTo>
                  <a:lnTo>
                    <a:pt x="891" y="0"/>
                  </a:lnTo>
                  <a:lnTo>
                    <a:pt x="1741" y="40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4889" y="687"/>
              <a:ext cx="85" cy="60"/>
            </a:xfrm>
            <a:custGeom>
              <a:avLst/>
              <a:gdLst>
                <a:gd name="T0" fmla="*/ 43 w 44"/>
                <a:gd name="T1" fmla="*/ 0 h 31"/>
                <a:gd name="T2" fmla="*/ 0 w 44"/>
                <a:gd name="T3" fmla="*/ 25 h 31"/>
                <a:gd name="T4" fmla="*/ 3 w 44"/>
                <a:gd name="T5" fmla="*/ 31 h 31"/>
                <a:gd name="T6" fmla="*/ 44 w 44"/>
                <a:gd name="T7" fmla="*/ 7 h 31"/>
                <a:gd name="T8" fmla="*/ 43 w 4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43" y="0"/>
                  </a:moveTo>
                  <a:cubicBezTo>
                    <a:pt x="25" y="4"/>
                    <a:pt x="1" y="25"/>
                    <a:pt x="0" y="2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26" y="10"/>
                    <a:pt x="44" y="7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4762" y="512"/>
              <a:ext cx="34" cy="123"/>
            </a:xfrm>
            <a:custGeom>
              <a:avLst/>
              <a:gdLst>
                <a:gd name="T0" fmla="*/ 18 w 18"/>
                <a:gd name="T1" fmla="*/ 3 h 64"/>
                <a:gd name="T2" fmla="*/ 14 w 18"/>
                <a:gd name="T3" fmla="*/ 0 h 64"/>
                <a:gd name="T4" fmla="*/ 0 w 18"/>
                <a:gd name="T5" fmla="*/ 63 h 64"/>
                <a:gd name="T6" fmla="*/ 5 w 18"/>
                <a:gd name="T7" fmla="*/ 64 h 64"/>
                <a:gd name="T8" fmla="*/ 18 w 18"/>
                <a:gd name="T9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4">
                  <a:moveTo>
                    <a:pt x="18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4" y="22"/>
                    <a:pt x="0" y="61"/>
                    <a:pt x="0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8" y="25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4929" y="843"/>
              <a:ext cx="89" cy="27"/>
            </a:xfrm>
            <a:custGeom>
              <a:avLst/>
              <a:gdLst>
                <a:gd name="T0" fmla="*/ 0 w 46"/>
                <a:gd name="T1" fmla="*/ 5 h 14"/>
                <a:gd name="T2" fmla="*/ 0 w 46"/>
                <a:gd name="T3" fmla="*/ 11 h 14"/>
                <a:gd name="T4" fmla="*/ 45 w 46"/>
                <a:gd name="T5" fmla="*/ 14 h 14"/>
                <a:gd name="T6" fmla="*/ 46 w 46"/>
                <a:gd name="T7" fmla="*/ 8 h 14"/>
                <a:gd name="T8" fmla="*/ 0 w 4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4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8" y="7"/>
                    <a:pt x="45" y="1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28" y="0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4494" y="707"/>
              <a:ext cx="87" cy="57"/>
            </a:xfrm>
            <a:custGeom>
              <a:avLst/>
              <a:gdLst>
                <a:gd name="T0" fmla="*/ 0 w 45"/>
                <a:gd name="T1" fmla="*/ 7 h 30"/>
                <a:gd name="T2" fmla="*/ 42 w 45"/>
                <a:gd name="T3" fmla="*/ 30 h 30"/>
                <a:gd name="T4" fmla="*/ 45 w 45"/>
                <a:gd name="T5" fmla="*/ 24 h 30"/>
                <a:gd name="T6" fmla="*/ 1 w 45"/>
                <a:gd name="T7" fmla="*/ 0 h 30"/>
                <a:gd name="T8" fmla="*/ 0 w 45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0">
                  <a:moveTo>
                    <a:pt x="0" y="7"/>
                  </a:moveTo>
                  <a:cubicBezTo>
                    <a:pt x="18" y="9"/>
                    <a:pt x="42" y="29"/>
                    <a:pt x="42" y="3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3"/>
                    <a:pt x="20" y="3"/>
                    <a:pt x="1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4594" y="535"/>
              <a:ext cx="54" cy="114"/>
            </a:xfrm>
            <a:custGeom>
              <a:avLst/>
              <a:gdLst>
                <a:gd name="T0" fmla="*/ 28 w 28"/>
                <a:gd name="T1" fmla="*/ 56 h 59"/>
                <a:gd name="T2" fmla="*/ 3 w 28"/>
                <a:gd name="T3" fmla="*/ 0 h 59"/>
                <a:gd name="T4" fmla="*/ 0 w 28"/>
                <a:gd name="T5" fmla="*/ 5 h 59"/>
                <a:gd name="T6" fmla="*/ 24 w 28"/>
                <a:gd name="T7" fmla="*/ 59 h 59"/>
                <a:gd name="T8" fmla="*/ 28 w 28"/>
                <a:gd name="T9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9">
                  <a:moveTo>
                    <a:pt x="28" y="56"/>
                  </a:moveTo>
                  <a:cubicBezTo>
                    <a:pt x="28" y="55"/>
                    <a:pt x="17" y="18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22"/>
                    <a:pt x="24" y="58"/>
                    <a:pt x="24" y="59"/>
                  </a:cubicBezTo>
                  <a:lnTo>
                    <a:pt x="2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4479" y="868"/>
              <a:ext cx="90" cy="29"/>
            </a:xfrm>
            <a:custGeom>
              <a:avLst/>
              <a:gdLst>
                <a:gd name="T0" fmla="*/ 0 w 47"/>
                <a:gd name="T1" fmla="*/ 9 h 15"/>
                <a:gd name="T2" fmla="*/ 2 w 47"/>
                <a:gd name="T3" fmla="*/ 15 h 15"/>
                <a:gd name="T4" fmla="*/ 46 w 47"/>
                <a:gd name="T5" fmla="*/ 11 h 15"/>
                <a:gd name="T6" fmla="*/ 47 w 47"/>
                <a:gd name="T7" fmla="*/ 5 h 15"/>
                <a:gd name="T8" fmla="*/ 0 w 47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9" y="7"/>
                    <a:pt x="46" y="11"/>
                    <a:pt x="46" y="1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18" y="0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4910" y="972"/>
              <a:ext cx="71" cy="70"/>
            </a:xfrm>
            <a:custGeom>
              <a:avLst/>
              <a:gdLst>
                <a:gd name="T0" fmla="*/ 3 w 37"/>
                <a:gd name="T1" fmla="*/ 0 h 36"/>
                <a:gd name="T2" fmla="*/ 0 w 37"/>
                <a:gd name="T3" fmla="*/ 5 h 36"/>
                <a:gd name="T4" fmla="*/ 32 w 37"/>
                <a:gd name="T5" fmla="*/ 36 h 36"/>
                <a:gd name="T6" fmla="*/ 37 w 37"/>
                <a:gd name="T7" fmla="*/ 32 h 36"/>
                <a:gd name="T8" fmla="*/ 3 w 3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9"/>
                    <a:pt x="32" y="3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14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4690" y="1072"/>
              <a:ext cx="108" cy="56"/>
            </a:xfrm>
            <a:custGeom>
              <a:avLst/>
              <a:gdLst>
                <a:gd name="T0" fmla="*/ 53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3 w 56"/>
                <a:gd name="T9" fmla="*/ 28 h 29"/>
                <a:gd name="T10" fmla="*/ 56 w 56"/>
                <a:gd name="T11" fmla="*/ 26 h 29"/>
                <a:gd name="T12" fmla="*/ 53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3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4690" y="1090"/>
              <a:ext cx="106" cy="56"/>
            </a:xfrm>
            <a:custGeom>
              <a:avLst/>
              <a:gdLst>
                <a:gd name="T0" fmla="*/ 53 w 55"/>
                <a:gd name="T1" fmla="*/ 22 h 29"/>
                <a:gd name="T2" fmla="*/ 2 w 55"/>
                <a:gd name="T3" fmla="*/ 0 h 29"/>
                <a:gd name="T4" fmla="*/ 0 w 55"/>
                <a:gd name="T5" fmla="*/ 2 h 29"/>
                <a:gd name="T6" fmla="*/ 2 w 55"/>
                <a:gd name="T7" fmla="*/ 6 h 29"/>
                <a:gd name="T8" fmla="*/ 53 w 55"/>
                <a:gd name="T9" fmla="*/ 28 h 29"/>
                <a:gd name="T10" fmla="*/ 55 w 55"/>
                <a:gd name="T11" fmla="*/ 26 h 29"/>
                <a:gd name="T12" fmla="*/ 53 w 55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9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5" y="28"/>
                    <a:pt x="55" y="26"/>
                  </a:cubicBezTo>
                  <a:cubicBezTo>
                    <a:pt x="55" y="25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4688" y="1107"/>
              <a:ext cx="108" cy="56"/>
            </a:xfrm>
            <a:custGeom>
              <a:avLst/>
              <a:gdLst>
                <a:gd name="T0" fmla="*/ 54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3 w 56"/>
                <a:gd name="T7" fmla="*/ 6 h 29"/>
                <a:gd name="T8" fmla="*/ 54 w 56"/>
                <a:gd name="T9" fmla="*/ 28 h 29"/>
                <a:gd name="T10" fmla="*/ 56 w 56"/>
                <a:gd name="T11" fmla="*/ 26 h 29"/>
                <a:gd name="T12" fmla="*/ 54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4690" y="1122"/>
              <a:ext cx="106" cy="70"/>
            </a:xfrm>
            <a:custGeom>
              <a:avLst/>
              <a:gdLst>
                <a:gd name="T0" fmla="*/ 53 w 55"/>
                <a:gd name="T1" fmla="*/ 22 h 36"/>
                <a:gd name="T2" fmla="*/ 2 w 55"/>
                <a:gd name="T3" fmla="*/ 0 h 36"/>
                <a:gd name="T4" fmla="*/ 0 w 55"/>
                <a:gd name="T5" fmla="*/ 1 h 36"/>
                <a:gd name="T6" fmla="*/ 1 w 55"/>
                <a:gd name="T7" fmla="*/ 4 h 36"/>
                <a:gd name="T8" fmla="*/ 5 w 55"/>
                <a:gd name="T9" fmla="*/ 10 h 36"/>
                <a:gd name="T10" fmla="*/ 8 w 55"/>
                <a:gd name="T11" fmla="*/ 15 h 36"/>
                <a:gd name="T12" fmla="*/ 9 w 55"/>
                <a:gd name="T13" fmla="*/ 16 h 36"/>
                <a:gd name="T14" fmla="*/ 9 w 55"/>
                <a:gd name="T15" fmla="*/ 16 h 36"/>
                <a:gd name="T16" fmla="*/ 14 w 55"/>
                <a:gd name="T17" fmla="*/ 24 h 36"/>
                <a:gd name="T18" fmla="*/ 39 w 55"/>
                <a:gd name="T19" fmla="*/ 35 h 36"/>
                <a:gd name="T20" fmla="*/ 44 w 55"/>
                <a:gd name="T21" fmla="*/ 31 h 36"/>
                <a:gd name="T22" fmla="*/ 44 w 55"/>
                <a:gd name="T23" fmla="*/ 31 h 36"/>
                <a:gd name="T24" fmla="*/ 46 w 55"/>
                <a:gd name="T25" fmla="*/ 31 h 36"/>
                <a:gd name="T26" fmla="*/ 53 w 55"/>
                <a:gd name="T27" fmla="*/ 26 h 36"/>
                <a:gd name="T28" fmla="*/ 53 w 55"/>
                <a:gd name="T29" fmla="*/ 26 h 36"/>
                <a:gd name="T30" fmla="*/ 55 w 55"/>
                <a:gd name="T31" fmla="*/ 25 h 36"/>
                <a:gd name="T32" fmla="*/ 53 w 55"/>
                <a:gd name="T3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6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9"/>
                    <a:pt x="11" y="23"/>
                    <a:pt x="14" y="2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4" y="34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52" y="27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6"/>
                    <a:pt x="55" y="26"/>
                    <a:pt x="55" y="25"/>
                  </a:cubicBezTo>
                  <a:cubicBezTo>
                    <a:pt x="55" y="24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4690" y="1055"/>
              <a:ext cx="108" cy="56"/>
            </a:xfrm>
            <a:custGeom>
              <a:avLst/>
              <a:gdLst>
                <a:gd name="T0" fmla="*/ 54 w 56"/>
                <a:gd name="T1" fmla="*/ 23 h 29"/>
                <a:gd name="T2" fmla="*/ 2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4 w 56"/>
                <a:gd name="T9" fmla="*/ 29 h 29"/>
                <a:gd name="T10" fmla="*/ 56 w 56"/>
                <a:gd name="T11" fmla="*/ 27 h 29"/>
                <a:gd name="T12" fmla="*/ 54 w 56"/>
                <a:gd name="T13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5"/>
                    <a:pt x="55" y="23"/>
                    <a:pt x="5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4625" y="685"/>
              <a:ext cx="258" cy="403"/>
            </a:xfrm>
            <a:custGeom>
              <a:avLst/>
              <a:gdLst>
                <a:gd name="T0" fmla="*/ 73 w 134"/>
                <a:gd name="T1" fmla="*/ 10 h 209"/>
                <a:gd name="T2" fmla="*/ 21 w 134"/>
                <a:gd name="T3" fmla="*/ 9 h 209"/>
                <a:gd name="T4" fmla="*/ 0 w 134"/>
                <a:gd name="T5" fmla="*/ 55 h 209"/>
                <a:gd name="T6" fmla="*/ 16 w 134"/>
                <a:gd name="T7" fmla="*/ 120 h 209"/>
                <a:gd name="T8" fmla="*/ 25 w 134"/>
                <a:gd name="T9" fmla="*/ 148 h 209"/>
                <a:gd name="T10" fmla="*/ 34 w 134"/>
                <a:gd name="T11" fmla="*/ 184 h 209"/>
                <a:gd name="T12" fmla="*/ 40 w 134"/>
                <a:gd name="T13" fmla="*/ 188 h 209"/>
                <a:gd name="T14" fmla="*/ 67 w 134"/>
                <a:gd name="T15" fmla="*/ 199 h 209"/>
                <a:gd name="T16" fmla="*/ 87 w 134"/>
                <a:gd name="T17" fmla="*/ 208 h 209"/>
                <a:gd name="T18" fmla="*/ 91 w 134"/>
                <a:gd name="T19" fmla="*/ 208 h 209"/>
                <a:gd name="T20" fmla="*/ 102 w 134"/>
                <a:gd name="T21" fmla="*/ 190 h 209"/>
                <a:gd name="T22" fmla="*/ 111 w 134"/>
                <a:gd name="T23" fmla="*/ 167 h 209"/>
                <a:gd name="T24" fmla="*/ 115 w 134"/>
                <a:gd name="T25" fmla="*/ 161 h 209"/>
                <a:gd name="T26" fmla="*/ 133 w 134"/>
                <a:gd name="T27" fmla="*/ 113 h 209"/>
                <a:gd name="T28" fmla="*/ 129 w 134"/>
                <a:gd name="T29" fmla="*/ 76 h 209"/>
                <a:gd name="T30" fmla="*/ 57 w 134"/>
                <a:gd name="T31" fmla="*/ 181 h 209"/>
                <a:gd name="T32" fmla="*/ 65 w 134"/>
                <a:gd name="T33" fmla="*/ 135 h 209"/>
                <a:gd name="T34" fmla="*/ 68 w 134"/>
                <a:gd name="T35" fmla="*/ 186 h 209"/>
                <a:gd name="T36" fmla="*/ 122 w 134"/>
                <a:gd name="T37" fmla="*/ 108 h 209"/>
                <a:gd name="T38" fmla="*/ 105 w 134"/>
                <a:gd name="T39" fmla="*/ 150 h 209"/>
                <a:gd name="T40" fmla="*/ 101 w 134"/>
                <a:gd name="T41" fmla="*/ 156 h 209"/>
                <a:gd name="T42" fmla="*/ 90 w 134"/>
                <a:gd name="T43" fmla="*/ 184 h 209"/>
                <a:gd name="T44" fmla="*/ 86 w 134"/>
                <a:gd name="T45" fmla="*/ 194 h 209"/>
                <a:gd name="T46" fmla="*/ 68 w 134"/>
                <a:gd name="T47" fmla="*/ 127 h 209"/>
                <a:gd name="T48" fmla="*/ 49 w 134"/>
                <a:gd name="T49" fmla="*/ 178 h 209"/>
                <a:gd name="T50" fmla="*/ 38 w 134"/>
                <a:gd name="T51" fmla="*/ 161 h 209"/>
                <a:gd name="T52" fmla="*/ 28 w 134"/>
                <a:gd name="T53" fmla="*/ 124 h 209"/>
                <a:gd name="T54" fmla="*/ 24 w 134"/>
                <a:gd name="T55" fmla="*/ 111 h 209"/>
                <a:gd name="T56" fmla="*/ 12 w 134"/>
                <a:gd name="T57" fmla="*/ 58 h 209"/>
                <a:gd name="T58" fmla="*/ 68 w 134"/>
                <a:gd name="T59" fmla="*/ 21 h 209"/>
                <a:gd name="T60" fmla="*/ 107 w 134"/>
                <a:gd name="T61" fmla="*/ 56 h 209"/>
                <a:gd name="T62" fmla="*/ 122 w 134"/>
                <a:gd name="T63" fmla="*/ 10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209">
                  <a:moveTo>
                    <a:pt x="116" y="50"/>
                  </a:moveTo>
                  <a:cubicBezTo>
                    <a:pt x="104" y="31"/>
                    <a:pt x="90" y="18"/>
                    <a:pt x="73" y="10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50" y="0"/>
                    <a:pt x="33" y="1"/>
                    <a:pt x="21" y="9"/>
                  </a:cubicBezTo>
                  <a:cubicBezTo>
                    <a:pt x="8" y="18"/>
                    <a:pt x="1" y="3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8"/>
                    <a:pt x="7" y="96"/>
                    <a:pt x="13" y="113"/>
                  </a:cubicBezTo>
                  <a:cubicBezTo>
                    <a:pt x="14" y="115"/>
                    <a:pt x="15" y="118"/>
                    <a:pt x="16" y="120"/>
                  </a:cubicBezTo>
                  <a:cubicBezTo>
                    <a:pt x="17" y="122"/>
                    <a:pt x="17" y="124"/>
                    <a:pt x="18" y="126"/>
                  </a:cubicBezTo>
                  <a:cubicBezTo>
                    <a:pt x="21" y="133"/>
                    <a:pt x="24" y="141"/>
                    <a:pt x="25" y="148"/>
                  </a:cubicBezTo>
                  <a:cubicBezTo>
                    <a:pt x="26" y="151"/>
                    <a:pt x="26" y="155"/>
                    <a:pt x="27" y="158"/>
                  </a:cubicBezTo>
                  <a:cubicBezTo>
                    <a:pt x="27" y="167"/>
                    <a:pt x="28" y="176"/>
                    <a:pt x="34" y="18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5" y="190"/>
                    <a:pt x="49" y="192"/>
                    <a:pt x="54" y="194"/>
                  </a:cubicBezTo>
                  <a:cubicBezTo>
                    <a:pt x="58" y="196"/>
                    <a:pt x="63" y="197"/>
                    <a:pt x="67" y="199"/>
                  </a:cubicBezTo>
                  <a:cubicBezTo>
                    <a:pt x="75" y="203"/>
                    <a:pt x="81" y="205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9" y="209"/>
                    <a:pt x="89" y="209"/>
                    <a:pt x="89" y="209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5" y="206"/>
                    <a:pt x="99" y="203"/>
                    <a:pt x="101" y="196"/>
                  </a:cubicBezTo>
                  <a:cubicBezTo>
                    <a:pt x="101" y="194"/>
                    <a:pt x="101" y="192"/>
                    <a:pt x="102" y="190"/>
                  </a:cubicBezTo>
                  <a:cubicBezTo>
                    <a:pt x="102" y="187"/>
                    <a:pt x="102" y="184"/>
                    <a:pt x="103" y="182"/>
                  </a:cubicBezTo>
                  <a:cubicBezTo>
                    <a:pt x="105" y="176"/>
                    <a:pt x="108" y="171"/>
                    <a:pt x="111" y="167"/>
                  </a:cubicBezTo>
                  <a:cubicBezTo>
                    <a:pt x="112" y="165"/>
                    <a:pt x="113" y="164"/>
                    <a:pt x="114" y="163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19" y="155"/>
                    <a:pt x="123" y="150"/>
                    <a:pt x="126" y="143"/>
                  </a:cubicBezTo>
                  <a:cubicBezTo>
                    <a:pt x="130" y="136"/>
                    <a:pt x="132" y="127"/>
                    <a:pt x="133" y="113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4" y="98"/>
                    <a:pt x="132" y="87"/>
                    <a:pt x="129" y="76"/>
                  </a:cubicBezTo>
                  <a:cubicBezTo>
                    <a:pt x="125" y="66"/>
                    <a:pt x="121" y="58"/>
                    <a:pt x="116" y="50"/>
                  </a:cubicBezTo>
                  <a:close/>
                  <a:moveTo>
                    <a:pt x="57" y="181"/>
                  </a:moveTo>
                  <a:cubicBezTo>
                    <a:pt x="55" y="164"/>
                    <a:pt x="56" y="140"/>
                    <a:pt x="62" y="135"/>
                  </a:cubicBezTo>
                  <a:cubicBezTo>
                    <a:pt x="62" y="135"/>
                    <a:pt x="63" y="134"/>
                    <a:pt x="65" y="135"/>
                  </a:cubicBezTo>
                  <a:cubicBezTo>
                    <a:pt x="79" y="140"/>
                    <a:pt x="75" y="173"/>
                    <a:pt x="72" y="188"/>
                  </a:cubicBezTo>
                  <a:cubicBezTo>
                    <a:pt x="71" y="187"/>
                    <a:pt x="69" y="187"/>
                    <a:pt x="68" y="186"/>
                  </a:cubicBezTo>
                  <a:cubicBezTo>
                    <a:pt x="64" y="184"/>
                    <a:pt x="61" y="183"/>
                    <a:pt x="57" y="181"/>
                  </a:cubicBezTo>
                  <a:close/>
                  <a:moveTo>
                    <a:pt x="122" y="108"/>
                  </a:moveTo>
                  <a:cubicBezTo>
                    <a:pt x="121" y="119"/>
                    <a:pt x="119" y="127"/>
                    <a:pt x="116" y="133"/>
                  </a:cubicBezTo>
                  <a:cubicBezTo>
                    <a:pt x="112" y="139"/>
                    <a:pt x="109" y="145"/>
                    <a:pt x="105" y="150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3" y="153"/>
                    <a:pt x="102" y="154"/>
                    <a:pt x="101" y="156"/>
                  </a:cubicBezTo>
                  <a:cubicBezTo>
                    <a:pt x="98" y="160"/>
                    <a:pt x="94" y="166"/>
                    <a:pt x="92" y="173"/>
                  </a:cubicBezTo>
                  <a:cubicBezTo>
                    <a:pt x="91" y="177"/>
                    <a:pt x="91" y="180"/>
                    <a:pt x="90" y="184"/>
                  </a:cubicBezTo>
                  <a:cubicBezTo>
                    <a:pt x="90" y="186"/>
                    <a:pt x="90" y="187"/>
                    <a:pt x="89" y="189"/>
                  </a:cubicBezTo>
                  <a:cubicBezTo>
                    <a:pt x="89" y="191"/>
                    <a:pt x="87" y="193"/>
                    <a:pt x="86" y="194"/>
                  </a:cubicBezTo>
                  <a:cubicBezTo>
                    <a:pt x="84" y="193"/>
                    <a:pt x="82" y="192"/>
                    <a:pt x="80" y="191"/>
                  </a:cubicBezTo>
                  <a:cubicBezTo>
                    <a:pt x="82" y="181"/>
                    <a:pt x="90" y="136"/>
                    <a:pt x="68" y="127"/>
                  </a:cubicBezTo>
                  <a:cubicBezTo>
                    <a:pt x="63" y="125"/>
                    <a:pt x="59" y="127"/>
                    <a:pt x="57" y="129"/>
                  </a:cubicBezTo>
                  <a:cubicBezTo>
                    <a:pt x="47" y="136"/>
                    <a:pt x="47" y="164"/>
                    <a:pt x="49" y="178"/>
                  </a:cubicBezTo>
                  <a:cubicBezTo>
                    <a:pt x="46" y="177"/>
                    <a:pt x="43" y="176"/>
                    <a:pt x="41" y="175"/>
                  </a:cubicBezTo>
                  <a:cubicBezTo>
                    <a:pt x="39" y="171"/>
                    <a:pt x="39" y="166"/>
                    <a:pt x="38" y="161"/>
                  </a:cubicBezTo>
                  <a:cubicBezTo>
                    <a:pt x="38" y="157"/>
                    <a:pt x="37" y="153"/>
                    <a:pt x="36" y="149"/>
                  </a:cubicBezTo>
                  <a:cubicBezTo>
                    <a:pt x="34" y="140"/>
                    <a:pt x="31" y="132"/>
                    <a:pt x="28" y="124"/>
                  </a:cubicBezTo>
                  <a:cubicBezTo>
                    <a:pt x="28" y="122"/>
                    <a:pt x="27" y="120"/>
                    <a:pt x="26" y="119"/>
                  </a:cubicBezTo>
                  <a:cubicBezTo>
                    <a:pt x="26" y="116"/>
                    <a:pt x="25" y="114"/>
                    <a:pt x="24" y="111"/>
                  </a:cubicBezTo>
                  <a:cubicBezTo>
                    <a:pt x="18" y="95"/>
                    <a:pt x="12" y="79"/>
                    <a:pt x="12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3" y="42"/>
                    <a:pt x="19" y="30"/>
                    <a:pt x="29" y="22"/>
                  </a:cubicBezTo>
                  <a:cubicBezTo>
                    <a:pt x="39" y="15"/>
                    <a:pt x="52" y="15"/>
                    <a:pt x="68" y="2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6" y="29"/>
                    <a:pt x="98" y="40"/>
                    <a:pt x="107" y="56"/>
                  </a:cubicBezTo>
                  <a:cubicBezTo>
                    <a:pt x="111" y="62"/>
                    <a:pt x="115" y="69"/>
                    <a:pt x="118" y="77"/>
                  </a:cubicBezTo>
                  <a:cubicBezTo>
                    <a:pt x="121" y="86"/>
                    <a:pt x="122" y="95"/>
                    <a:pt x="122" y="104"/>
                  </a:cubicBezTo>
                  <a:lnTo>
                    <a:pt x="12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4282" y="1552"/>
              <a:ext cx="684" cy="1174"/>
            </a:xfrm>
            <a:custGeom>
              <a:avLst/>
              <a:gdLst>
                <a:gd name="T0" fmla="*/ 684 w 684"/>
                <a:gd name="T1" fmla="*/ 1174 h 1174"/>
                <a:gd name="T2" fmla="*/ 0 w 684"/>
                <a:gd name="T3" fmla="*/ 1091 h 1174"/>
                <a:gd name="T4" fmla="*/ 0 w 684"/>
                <a:gd name="T5" fmla="*/ 0 h 1174"/>
                <a:gd name="T6" fmla="*/ 684 w 684"/>
                <a:gd name="T7" fmla="*/ 294 h 1174"/>
                <a:gd name="T8" fmla="*/ 684 w 684"/>
                <a:gd name="T9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174">
                  <a:moveTo>
                    <a:pt x="684" y="1174"/>
                  </a:moveTo>
                  <a:lnTo>
                    <a:pt x="0" y="1091"/>
                  </a:lnTo>
                  <a:lnTo>
                    <a:pt x="0" y="0"/>
                  </a:lnTo>
                  <a:lnTo>
                    <a:pt x="684" y="294"/>
                  </a:lnTo>
                  <a:lnTo>
                    <a:pt x="684" y="1174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3631" y="1552"/>
              <a:ext cx="651" cy="1166"/>
            </a:xfrm>
            <a:custGeom>
              <a:avLst/>
              <a:gdLst>
                <a:gd name="T0" fmla="*/ 0 w 651"/>
                <a:gd name="T1" fmla="*/ 1166 h 1166"/>
                <a:gd name="T2" fmla="*/ 651 w 651"/>
                <a:gd name="T3" fmla="*/ 1091 h 1166"/>
                <a:gd name="T4" fmla="*/ 651 w 651"/>
                <a:gd name="T5" fmla="*/ 0 h 1166"/>
                <a:gd name="T6" fmla="*/ 0 w 651"/>
                <a:gd name="T7" fmla="*/ 269 h 1166"/>
                <a:gd name="T8" fmla="*/ 0 w 651"/>
                <a:gd name="T9" fmla="*/ 116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1166">
                  <a:moveTo>
                    <a:pt x="0" y="1166"/>
                  </a:moveTo>
                  <a:lnTo>
                    <a:pt x="651" y="1091"/>
                  </a:lnTo>
                  <a:lnTo>
                    <a:pt x="651" y="0"/>
                  </a:lnTo>
                  <a:lnTo>
                    <a:pt x="0" y="269"/>
                  </a:lnTo>
                  <a:lnTo>
                    <a:pt x="0" y="11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3631" y="2641"/>
              <a:ext cx="1335" cy="168"/>
            </a:xfrm>
            <a:custGeom>
              <a:avLst/>
              <a:gdLst>
                <a:gd name="T0" fmla="*/ 0 w 1335"/>
                <a:gd name="T1" fmla="*/ 77 h 168"/>
                <a:gd name="T2" fmla="*/ 840 w 1335"/>
                <a:gd name="T3" fmla="*/ 168 h 168"/>
                <a:gd name="T4" fmla="*/ 1335 w 1335"/>
                <a:gd name="T5" fmla="*/ 85 h 168"/>
                <a:gd name="T6" fmla="*/ 651 w 1335"/>
                <a:gd name="T7" fmla="*/ 0 h 168"/>
                <a:gd name="T8" fmla="*/ 0 w 1335"/>
                <a:gd name="T9" fmla="*/ 7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68">
                  <a:moveTo>
                    <a:pt x="0" y="77"/>
                  </a:moveTo>
                  <a:lnTo>
                    <a:pt x="840" y="168"/>
                  </a:lnTo>
                  <a:lnTo>
                    <a:pt x="1335" y="85"/>
                  </a:lnTo>
                  <a:lnTo>
                    <a:pt x="651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3774" y="1912"/>
              <a:ext cx="389" cy="496"/>
            </a:xfrm>
            <a:custGeom>
              <a:avLst/>
              <a:gdLst>
                <a:gd name="T0" fmla="*/ 0 w 389"/>
                <a:gd name="T1" fmla="*/ 173 h 496"/>
                <a:gd name="T2" fmla="*/ 0 w 389"/>
                <a:gd name="T3" fmla="*/ 496 h 496"/>
                <a:gd name="T4" fmla="*/ 389 w 389"/>
                <a:gd name="T5" fmla="*/ 396 h 496"/>
                <a:gd name="T6" fmla="*/ 389 w 389"/>
                <a:gd name="T7" fmla="*/ 0 h 496"/>
                <a:gd name="T8" fmla="*/ 0 w 389"/>
                <a:gd name="T9" fmla="*/ 173 h 496"/>
                <a:gd name="T10" fmla="*/ 375 w 389"/>
                <a:gd name="T11" fmla="*/ 36 h 496"/>
                <a:gd name="T12" fmla="*/ 273 w 389"/>
                <a:gd name="T13" fmla="*/ 223 h 496"/>
                <a:gd name="T14" fmla="*/ 377 w 389"/>
                <a:gd name="T15" fmla="*/ 381 h 496"/>
                <a:gd name="T16" fmla="*/ 377 w 389"/>
                <a:gd name="T17" fmla="*/ 381 h 496"/>
                <a:gd name="T18" fmla="*/ 256 w 389"/>
                <a:gd name="T19" fmla="*/ 248 h 496"/>
                <a:gd name="T20" fmla="*/ 188 w 389"/>
                <a:gd name="T21" fmla="*/ 340 h 496"/>
                <a:gd name="T22" fmla="*/ 132 w 389"/>
                <a:gd name="T23" fmla="*/ 298 h 496"/>
                <a:gd name="T24" fmla="*/ 13 w 389"/>
                <a:gd name="T25" fmla="*/ 462 h 496"/>
                <a:gd name="T26" fmla="*/ 13 w 389"/>
                <a:gd name="T27" fmla="*/ 462 h 496"/>
                <a:gd name="T28" fmla="*/ 100 w 389"/>
                <a:gd name="T29" fmla="*/ 281 h 496"/>
                <a:gd name="T30" fmla="*/ 13 w 389"/>
                <a:gd name="T31" fmla="*/ 192 h 496"/>
                <a:gd name="T32" fmla="*/ 182 w 389"/>
                <a:gd name="T33" fmla="*/ 294 h 496"/>
                <a:gd name="T34" fmla="*/ 375 w 389"/>
                <a:gd name="T35" fmla="*/ 36 h 496"/>
                <a:gd name="T36" fmla="*/ 375 w 389"/>
                <a:gd name="T37" fmla="*/ 3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9" h="496">
                  <a:moveTo>
                    <a:pt x="0" y="173"/>
                  </a:moveTo>
                  <a:lnTo>
                    <a:pt x="0" y="496"/>
                  </a:lnTo>
                  <a:lnTo>
                    <a:pt x="389" y="396"/>
                  </a:lnTo>
                  <a:lnTo>
                    <a:pt x="389" y="0"/>
                  </a:lnTo>
                  <a:lnTo>
                    <a:pt x="0" y="173"/>
                  </a:lnTo>
                  <a:close/>
                  <a:moveTo>
                    <a:pt x="375" y="36"/>
                  </a:moveTo>
                  <a:lnTo>
                    <a:pt x="273" y="223"/>
                  </a:lnTo>
                  <a:lnTo>
                    <a:pt x="377" y="381"/>
                  </a:lnTo>
                  <a:lnTo>
                    <a:pt x="377" y="381"/>
                  </a:lnTo>
                  <a:lnTo>
                    <a:pt x="256" y="248"/>
                  </a:lnTo>
                  <a:lnTo>
                    <a:pt x="188" y="340"/>
                  </a:lnTo>
                  <a:lnTo>
                    <a:pt x="132" y="298"/>
                  </a:lnTo>
                  <a:lnTo>
                    <a:pt x="13" y="462"/>
                  </a:lnTo>
                  <a:lnTo>
                    <a:pt x="13" y="462"/>
                  </a:lnTo>
                  <a:lnTo>
                    <a:pt x="100" y="281"/>
                  </a:lnTo>
                  <a:lnTo>
                    <a:pt x="13" y="192"/>
                  </a:lnTo>
                  <a:lnTo>
                    <a:pt x="182" y="294"/>
                  </a:lnTo>
                  <a:lnTo>
                    <a:pt x="375" y="36"/>
                  </a:lnTo>
                  <a:lnTo>
                    <a:pt x="375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4007" y="2664"/>
              <a:ext cx="968" cy="1658"/>
            </a:xfrm>
            <a:custGeom>
              <a:avLst/>
              <a:gdLst>
                <a:gd name="T0" fmla="*/ 968 w 968"/>
                <a:gd name="T1" fmla="*/ 1371 h 1658"/>
                <a:gd name="T2" fmla="*/ 0 w 968"/>
                <a:gd name="T3" fmla="*/ 1658 h 1658"/>
                <a:gd name="T4" fmla="*/ 0 w 968"/>
                <a:gd name="T5" fmla="*/ 0 h 1658"/>
                <a:gd name="T6" fmla="*/ 968 w 968"/>
                <a:gd name="T7" fmla="*/ 112 h 1658"/>
                <a:gd name="T8" fmla="*/ 968 w 968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1658">
                  <a:moveTo>
                    <a:pt x="968" y="1371"/>
                  </a:moveTo>
                  <a:lnTo>
                    <a:pt x="0" y="1658"/>
                  </a:lnTo>
                  <a:lnTo>
                    <a:pt x="0" y="0"/>
                  </a:lnTo>
                  <a:lnTo>
                    <a:pt x="968" y="112"/>
                  </a:lnTo>
                  <a:lnTo>
                    <a:pt x="968" y="1371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3095" y="2664"/>
              <a:ext cx="912" cy="1658"/>
            </a:xfrm>
            <a:custGeom>
              <a:avLst/>
              <a:gdLst>
                <a:gd name="T0" fmla="*/ 0 w 912"/>
                <a:gd name="T1" fmla="*/ 1371 h 1658"/>
                <a:gd name="T2" fmla="*/ 912 w 912"/>
                <a:gd name="T3" fmla="*/ 1658 h 1658"/>
                <a:gd name="T4" fmla="*/ 912 w 912"/>
                <a:gd name="T5" fmla="*/ 0 h 1658"/>
                <a:gd name="T6" fmla="*/ 8 w 912"/>
                <a:gd name="T7" fmla="*/ 112 h 1658"/>
                <a:gd name="T8" fmla="*/ 0 w 912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1658">
                  <a:moveTo>
                    <a:pt x="0" y="1371"/>
                  </a:moveTo>
                  <a:lnTo>
                    <a:pt x="912" y="1658"/>
                  </a:lnTo>
                  <a:lnTo>
                    <a:pt x="912" y="0"/>
                  </a:lnTo>
                  <a:lnTo>
                    <a:pt x="8" y="112"/>
                  </a:lnTo>
                  <a:lnTo>
                    <a:pt x="0" y="137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4190" y="3032"/>
              <a:ext cx="626" cy="880"/>
            </a:xfrm>
            <a:custGeom>
              <a:avLst/>
              <a:gdLst>
                <a:gd name="T0" fmla="*/ 312 w 325"/>
                <a:gd name="T1" fmla="*/ 325 h 457"/>
                <a:gd name="T2" fmla="*/ 259 w 325"/>
                <a:gd name="T3" fmla="*/ 296 h 457"/>
                <a:gd name="T4" fmla="*/ 237 w 325"/>
                <a:gd name="T5" fmla="*/ 285 h 457"/>
                <a:gd name="T6" fmla="*/ 219 w 325"/>
                <a:gd name="T7" fmla="*/ 233 h 457"/>
                <a:gd name="T8" fmla="*/ 237 w 325"/>
                <a:gd name="T9" fmla="*/ 177 h 457"/>
                <a:gd name="T10" fmla="*/ 252 w 325"/>
                <a:gd name="T11" fmla="*/ 142 h 457"/>
                <a:gd name="T12" fmla="*/ 247 w 325"/>
                <a:gd name="T13" fmla="*/ 119 h 457"/>
                <a:gd name="T14" fmla="*/ 247 w 325"/>
                <a:gd name="T15" fmla="*/ 120 h 457"/>
                <a:gd name="T16" fmla="*/ 247 w 325"/>
                <a:gd name="T17" fmla="*/ 119 h 457"/>
                <a:gd name="T18" fmla="*/ 247 w 325"/>
                <a:gd name="T19" fmla="*/ 119 h 457"/>
                <a:gd name="T20" fmla="*/ 247 w 325"/>
                <a:gd name="T21" fmla="*/ 118 h 457"/>
                <a:gd name="T22" fmla="*/ 248 w 325"/>
                <a:gd name="T23" fmla="*/ 111 h 457"/>
                <a:gd name="T24" fmla="*/ 248 w 325"/>
                <a:gd name="T25" fmla="*/ 110 h 457"/>
                <a:gd name="T26" fmla="*/ 248 w 325"/>
                <a:gd name="T27" fmla="*/ 104 h 457"/>
                <a:gd name="T28" fmla="*/ 248 w 325"/>
                <a:gd name="T29" fmla="*/ 104 h 457"/>
                <a:gd name="T30" fmla="*/ 248 w 325"/>
                <a:gd name="T31" fmla="*/ 104 h 457"/>
                <a:gd name="T32" fmla="*/ 248 w 325"/>
                <a:gd name="T33" fmla="*/ 103 h 457"/>
                <a:gd name="T34" fmla="*/ 248 w 325"/>
                <a:gd name="T35" fmla="*/ 103 h 457"/>
                <a:gd name="T36" fmla="*/ 248 w 325"/>
                <a:gd name="T37" fmla="*/ 103 h 457"/>
                <a:gd name="T38" fmla="*/ 248 w 325"/>
                <a:gd name="T39" fmla="*/ 102 h 457"/>
                <a:gd name="T40" fmla="*/ 248 w 325"/>
                <a:gd name="T41" fmla="*/ 102 h 457"/>
                <a:gd name="T42" fmla="*/ 248 w 325"/>
                <a:gd name="T43" fmla="*/ 102 h 457"/>
                <a:gd name="T44" fmla="*/ 246 w 325"/>
                <a:gd name="T45" fmla="*/ 62 h 457"/>
                <a:gd name="T46" fmla="*/ 103 w 325"/>
                <a:gd name="T47" fmla="*/ 62 h 457"/>
                <a:gd name="T48" fmla="*/ 101 w 325"/>
                <a:gd name="T49" fmla="*/ 102 h 457"/>
                <a:gd name="T50" fmla="*/ 101 w 325"/>
                <a:gd name="T51" fmla="*/ 102 h 457"/>
                <a:gd name="T52" fmla="*/ 101 w 325"/>
                <a:gd name="T53" fmla="*/ 102 h 457"/>
                <a:gd name="T54" fmla="*/ 101 w 325"/>
                <a:gd name="T55" fmla="*/ 104 h 457"/>
                <a:gd name="T56" fmla="*/ 101 w 325"/>
                <a:gd name="T57" fmla="*/ 104 h 457"/>
                <a:gd name="T58" fmla="*/ 101 w 325"/>
                <a:gd name="T59" fmla="*/ 104 h 457"/>
                <a:gd name="T60" fmla="*/ 101 w 325"/>
                <a:gd name="T61" fmla="*/ 105 h 457"/>
                <a:gd name="T62" fmla="*/ 101 w 325"/>
                <a:gd name="T63" fmla="*/ 105 h 457"/>
                <a:gd name="T64" fmla="*/ 101 w 325"/>
                <a:gd name="T65" fmla="*/ 105 h 457"/>
                <a:gd name="T66" fmla="*/ 101 w 325"/>
                <a:gd name="T67" fmla="*/ 105 h 457"/>
                <a:gd name="T68" fmla="*/ 103 w 325"/>
                <a:gd name="T69" fmla="*/ 123 h 457"/>
                <a:gd name="T70" fmla="*/ 96 w 325"/>
                <a:gd name="T71" fmla="*/ 142 h 457"/>
                <a:gd name="T72" fmla="*/ 112 w 325"/>
                <a:gd name="T73" fmla="*/ 177 h 457"/>
                <a:gd name="T74" fmla="*/ 130 w 325"/>
                <a:gd name="T75" fmla="*/ 233 h 457"/>
                <a:gd name="T76" fmla="*/ 112 w 325"/>
                <a:gd name="T77" fmla="*/ 296 h 457"/>
                <a:gd name="T78" fmla="*/ 20 w 325"/>
                <a:gd name="T79" fmla="*/ 363 h 457"/>
                <a:gd name="T80" fmla="*/ 5 w 325"/>
                <a:gd name="T81" fmla="*/ 457 h 457"/>
                <a:gd name="T82" fmla="*/ 321 w 325"/>
                <a:gd name="T83" fmla="*/ 387 h 457"/>
                <a:gd name="T84" fmla="*/ 312 w 325"/>
                <a:gd name="T85" fmla="*/ 32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5" h="457">
                  <a:moveTo>
                    <a:pt x="312" y="325"/>
                  </a:moveTo>
                  <a:cubicBezTo>
                    <a:pt x="297" y="311"/>
                    <a:pt x="280" y="308"/>
                    <a:pt x="259" y="296"/>
                  </a:cubicBezTo>
                  <a:cubicBezTo>
                    <a:pt x="237" y="285"/>
                    <a:pt x="237" y="285"/>
                    <a:pt x="237" y="285"/>
                  </a:cubicBezTo>
                  <a:cubicBezTo>
                    <a:pt x="237" y="285"/>
                    <a:pt x="197" y="262"/>
                    <a:pt x="219" y="233"/>
                  </a:cubicBezTo>
                  <a:cubicBezTo>
                    <a:pt x="228" y="221"/>
                    <a:pt x="233" y="200"/>
                    <a:pt x="237" y="177"/>
                  </a:cubicBezTo>
                  <a:cubicBezTo>
                    <a:pt x="242" y="177"/>
                    <a:pt x="249" y="162"/>
                    <a:pt x="252" y="142"/>
                  </a:cubicBezTo>
                  <a:cubicBezTo>
                    <a:pt x="256" y="126"/>
                    <a:pt x="251" y="121"/>
                    <a:pt x="247" y="119"/>
                  </a:cubicBezTo>
                  <a:cubicBezTo>
                    <a:pt x="247" y="119"/>
                    <a:pt x="247" y="120"/>
                    <a:pt x="247" y="120"/>
                  </a:cubicBezTo>
                  <a:cubicBezTo>
                    <a:pt x="247" y="120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19"/>
                    <a:pt x="247" y="118"/>
                    <a:pt x="247" y="118"/>
                  </a:cubicBezTo>
                  <a:cubicBezTo>
                    <a:pt x="247" y="116"/>
                    <a:pt x="247" y="113"/>
                    <a:pt x="248" y="111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08"/>
                    <a:pt x="248" y="106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50" y="85"/>
                    <a:pt x="248" y="70"/>
                    <a:pt x="246" y="62"/>
                  </a:cubicBezTo>
                  <a:cubicBezTo>
                    <a:pt x="233" y="16"/>
                    <a:pt x="133" y="0"/>
                    <a:pt x="103" y="62"/>
                  </a:cubicBezTo>
                  <a:cubicBezTo>
                    <a:pt x="99" y="69"/>
                    <a:pt x="99" y="85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3"/>
                    <a:pt x="101" y="103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2" y="111"/>
                    <a:pt x="102" y="117"/>
                    <a:pt x="103" y="123"/>
                  </a:cubicBezTo>
                  <a:cubicBezTo>
                    <a:pt x="98" y="124"/>
                    <a:pt x="93" y="127"/>
                    <a:pt x="96" y="142"/>
                  </a:cubicBezTo>
                  <a:cubicBezTo>
                    <a:pt x="100" y="162"/>
                    <a:pt x="107" y="177"/>
                    <a:pt x="112" y="177"/>
                  </a:cubicBezTo>
                  <a:cubicBezTo>
                    <a:pt x="115" y="200"/>
                    <a:pt x="121" y="221"/>
                    <a:pt x="130" y="233"/>
                  </a:cubicBezTo>
                  <a:cubicBezTo>
                    <a:pt x="152" y="262"/>
                    <a:pt x="113" y="296"/>
                    <a:pt x="112" y="296"/>
                  </a:cubicBezTo>
                  <a:cubicBezTo>
                    <a:pt x="112" y="296"/>
                    <a:pt x="34" y="348"/>
                    <a:pt x="20" y="363"/>
                  </a:cubicBezTo>
                  <a:cubicBezTo>
                    <a:pt x="0" y="385"/>
                    <a:pt x="5" y="457"/>
                    <a:pt x="5" y="457"/>
                  </a:cubicBezTo>
                  <a:cubicBezTo>
                    <a:pt x="321" y="387"/>
                    <a:pt x="321" y="387"/>
                    <a:pt x="321" y="387"/>
                  </a:cubicBezTo>
                  <a:cubicBezTo>
                    <a:pt x="321" y="387"/>
                    <a:pt x="325" y="338"/>
                    <a:pt x="312" y="3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2637" y="1034"/>
              <a:ext cx="855" cy="3103"/>
            </a:xfrm>
            <a:custGeom>
              <a:avLst/>
              <a:gdLst>
                <a:gd name="T0" fmla="*/ 823 w 855"/>
                <a:gd name="T1" fmla="*/ 0 h 3103"/>
                <a:gd name="T2" fmla="*/ 855 w 855"/>
                <a:gd name="T3" fmla="*/ 0 h 3103"/>
                <a:gd name="T4" fmla="*/ 31 w 855"/>
                <a:gd name="T5" fmla="*/ 3095 h 3103"/>
                <a:gd name="T6" fmla="*/ 0 w 855"/>
                <a:gd name="T7" fmla="*/ 3103 h 3103"/>
                <a:gd name="T8" fmla="*/ 823 w 855"/>
                <a:gd name="T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3103">
                  <a:moveTo>
                    <a:pt x="823" y="0"/>
                  </a:moveTo>
                  <a:lnTo>
                    <a:pt x="855" y="0"/>
                  </a:lnTo>
                  <a:lnTo>
                    <a:pt x="31" y="3095"/>
                  </a:lnTo>
                  <a:lnTo>
                    <a:pt x="0" y="3103"/>
                  </a:lnTo>
                  <a:lnTo>
                    <a:pt x="823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3357" y="1290"/>
              <a:ext cx="253" cy="129"/>
            </a:xfrm>
            <a:custGeom>
              <a:avLst/>
              <a:gdLst>
                <a:gd name="T0" fmla="*/ 0 w 253"/>
                <a:gd name="T1" fmla="*/ 129 h 129"/>
                <a:gd name="T2" fmla="*/ 253 w 253"/>
                <a:gd name="T3" fmla="*/ 0 h 129"/>
                <a:gd name="T4" fmla="*/ 249 w 253"/>
                <a:gd name="T5" fmla="*/ 21 h 129"/>
                <a:gd name="T6" fmla="*/ 35 w 253"/>
                <a:gd name="T7" fmla="*/ 127 h 129"/>
                <a:gd name="T8" fmla="*/ 0 w 253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29">
                  <a:moveTo>
                    <a:pt x="0" y="129"/>
                  </a:moveTo>
                  <a:lnTo>
                    <a:pt x="253" y="0"/>
                  </a:lnTo>
                  <a:lnTo>
                    <a:pt x="249" y="21"/>
                  </a:lnTo>
                  <a:lnTo>
                    <a:pt x="35" y="127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3275" y="1602"/>
              <a:ext cx="260" cy="133"/>
            </a:xfrm>
            <a:custGeom>
              <a:avLst/>
              <a:gdLst>
                <a:gd name="T0" fmla="*/ 0 w 260"/>
                <a:gd name="T1" fmla="*/ 131 h 133"/>
                <a:gd name="T2" fmla="*/ 260 w 260"/>
                <a:gd name="T3" fmla="*/ 0 h 133"/>
                <a:gd name="T4" fmla="*/ 254 w 260"/>
                <a:gd name="T5" fmla="*/ 27 h 133"/>
                <a:gd name="T6" fmla="*/ 32 w 260"/>
                <a:gd name="T7" fmla="*/ 133 h 133"/>
                <a:gd name="T8" fmla="*/ 0 w 260"/>
                <a:gd name="T9" fmla="*/ 13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33">
                  <a:moveTo>
                    <a:pt x="0" y="131"/>
                  </a:moveTo>
                  <a:lnTo>
                    <a:pt x="260" y="0"/>
                  </a:lnTo>
                  <a:lnTo>
                    <a:pt x="254" y="27"/>
                  </a:lnTo>
                  <a:lnTo>
                    <a:pt x="32" y="13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3099" y="2322"/>
              <a:ext cx="276" cy="69"/>
            </a:xfrm>
            <a:custGeom>
              <a:avLst/>
              <a:gdLst>
                <a:gd name="T0" fmla="*/ 0 w 276"/>
                <a:gd name="T1" fmla="*/ 67 h 69"/>
                <a:gd name="T2" fmla="*/ 270 w 276"/>
                <a:gd name="T3" fmla="*/ 0 h 69"/>
                <a:gd name="T4" fmla="*/ 276 w 276"/>
                <a:gd name="T5" fmla="*/ 17 h 69"/>
                <a:gd name="T6" fmla="*/ 33 w 276"/>
                <a:gd name="T7" fmla="*/ 69 h 69"/>
                <a:gd name="T8" fmla="*/ 0 w 27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69">
                  <a:moveTo>
                    <a:pt x="0" y="67"/>
                  </a:moveTo>
                  <a:lnTo>
                    <a:pt x="270" y="0"/>
                  </a:lnTo>
                  <a:lnTo>
                    <a:pt x="276" y="17"/>
                  </a:lnTo>
                  <a:lnTo>
                    <a:pt x="33" y="69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3007" y="2697"/>
              <a:ext cx="271" cy="43"/>
            </a:xfrm>
            <a:custGeom>
              <a:avLst/>
              <a:gdLst>
                <a:gd name="T0" fmla="*/ 0 w 271"/>
                <a:gd name="T1" fmla="*/ 41 h 43"/>
                <a:gd name="T2" fmla="*/ 266 w 271"/>
                <a:gd name="T3" fmla="*/ 0 h 43"/>
                <a:gd name="T4" fmla="*/ 271 w 271"/>
                <a:gd name="T5" fmla="*/ 17 h 43"/>
                <a:gd name="T6" fmla="*/ 31 w 271"/>
                <a:gd name="T7" fmla="*/ 43 h 43"/>
                <a:gd name="T8" fmla="*/ 0 w 271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3">
                  <a:moveTo>
                    <a:pt x="0" y="41"/>
                  </a:moveTo>
                  <a:lnTo>
                    <a:pt x="266" y="0"/>
                  </a:lnTo>
                  <a:lnTo>
                    <a:pt x="271" y="17"/>
                  </a:lnTo>
                  <a:lnTo>
                    <a:pt x="31" y="4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2837" y="3379"/>
              <a:ext cx="278" cy="25"/>
            </a:xfrm>
            <a:custGeom>
              <a:avLst/>
              <a:gdLst>
                <a:gd name="T0" fmla="*/ 0 w 278"/>
                <a:gd name="T1" fmla="*/ 0 h 25"/>
                <a:gd name="T2" fmla="*/ 264 w 278"/>
                <a:gd name="T3" fmla="*/ 25 h 25"/>
                <a:gd name="T4" fmla="*/ 278 w 278"/>
                <a:gd name="T5" fmla="*/ 21 h 25"/>
                <a:gd name="T6" fmla="*/ 31 w 278"/>
                <a:gd name="T7" fmla="*/ 0 h 25"/>
                <a:gd name="T8" fmla="*/ 0 w 27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25">
                  <a:moveTo>
                    <a:pt x="0" y="0"/>
                  </a:moveTo>
                  <a:lnTo>
                    <a:pt x="264" y="25"/>
                  </a:lnTo>
                  <a:lnTo>
                    <a:pt x="278" y="21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2739" y="3746"/>
              <a:ext cx="270" cy="54"/>
            </a:xfrm>
            <a:custGeom>
              <a:avLst/>
              <a:gdLst>
                <a:gd name="T0" fmla="*/ 0 w 270"/>
                <a:gd name="T1" fmla="*/ 0 h 54"/>
                <a:gd name="T2" fmla="*/ 266 w 270"/>
                <a:gd name="T3" fmla="*/ 54 h 54"/>
                <a:gd name="T4" fmla="*/ 270 w 270"/>
                <a:gd name="T5" fmla="*/ 45 h 54"/>
                <a:gd name="T6" fmla="*/ 33 w 270"/>
                <a:gd name="T7" fmla="*/ 0 h 54"/>
                <a:gd name="T8" fmla="*/ 0 w 27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54">
                  <a:moveTo>
                    <a:pt x="0" y="0"/>
                  </a:moveTo>
                  <a:lnTo>
                    <a:pt x="266" y="54"/>
                  </a:lnTo>
                  <a:lnTo>
                    <a:pt x="270" y="4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2560" y="845"/>
              <a:ext cx="1233" cy="3423"/>
            </a:xfrm>
            <a:custGeom>
              <a:avLst/>
              <a:gdLst>
                <a:gd name="T0" fmla="*/ 1136 w 1233"/>
                <a:gd name="T1" fmla="*/ 89 h 3423"/>
                <a:gd name="T2" fmla="*/ 1077 w 1233"/>
                <a:gd name="T3" fmla="*/ 337 h 3423"/>
                <a:gd name="T4" fmla="*/ 826 w 1233"/>
                <a:gd name="T5" fmla="*/ 466 h 3423"/>
                <a:gd name="T6" fmla="*/ 900 w 1233"/>
                <a:gd name="T7" fmla="*/ 189 h 3423"/>
                <a:gd name="T8" fmla="*/ 821 w 1233"/>
                <a:gd name="T9" fmla="*/ 266 h 3423"/>
                <a:gd name="T10" fmla="*/ 0 w 1233"/>
                <a:gd name="T11" fmla="*/ 3259 h 3423"/>
                <a:gd name="T12" fmla="*/ 77 w 1233"/>
                <a:gd name="T13" fmla="*/ 3292 h 3423"/>
                <a:gd name="T14" fmla="*/ 158 w 1233"/>
                <a:gd name="T15" fmla="*/ 2990 h 3423"/>
                <a:gd name="T16" fmla="*/ 420 w 1233"/>
                <a:gd name="T17" fmla="*/ 3061 h 3423"/>
                <a:gd name="T18" fmla="*/ 343 w 1233"/>
                <a:gd name="T19" fmla="*/ 3383 h 3423"/>
                <a:gd name="T20" fmla="*/ 455 w 1233"/>
                <a:gd name="T21" fmla="*/ 3423 h 3423"/>
                <a:gd name="T22" fmla="*/ 1233 w 1233"/>
                <a:gd name="T23" fmla="*/ 0 h 3423"/>
                <a:gd name="T24" fmla="*/ 1136 w 1233"/>
                <a:gd name="T25" fmla="*/ 89 h 3423"/>
                <a:gd name="T26" fmla="*/ 1050 w 1233"/>
                <a:gd name="T27" fmla="*/ 445 h 3423"/>
                <a:gd name="T28" fmla="*/ 1002 w 1233"/>
                <a:gd name="T29" fmla="*/ 649 h 3423"/>
                <a:gd name="T30" fmla="*/ 742 w 1233"/>
                <a:gd name="T31" fmla="*/ 782 h 3423"/>
                <a:gd name="T32" fmla="*/ 797 w 1233"/>
                <a:gd name="T33" fmla="*/ 572 h 3423"/>
                <a:gd name="T34" fmla="*/ 1050 w 1233"/>
                <a:gd name="T35" fmla="*/ 445 h 3423"/>
                <a:gd name="T36" fmla="*/ 372 w 1233"/>
                <a:gd name="T37" fmla="*/ 2181 h 3423"/>
                <a:gd name="T38" fmla="*/ 449 w 1233"/>
                <a:gd name="T39" fmla="*/ 1893 h 3423"/>
                <a:gd name="T40" fmla="*/ 709 w 1233"/>
                <a:gd name="T41" fmla="*/ 1860 h 3423"/>
                <a:gd name="T42" fmla="*/ 636 w 1233"/>
                <a:gd name="T43" fmla="*/ 2168 h 3423"/>
                <a:gd name="T44" fmla="*/ 372 w 1233"/>
                <a:gd name="T45" fmla="*/ 2181 h 3423"/>
                <a:gd name="T46" fmla="*/ 611 w 1233"/>
                <a:gd name="T47" fmla="*/ 2272 h 3423"/>
                <a:gd name="T48" fmla="*/ 541 w 1233"/>
                <a:gd name="T49" fmla="*/ 2559 h 3423"/>
                <a:gd name="T50" fmla="*/ 277 w 1233"/>
                <a:gd name="T51" fmla="*/ 2534 h 3423"/>
                <a:gd name="T52" fmla="*/ 349 w 1233"/>
                <a:gd name="T53" fmla="*/ 2270 h 3423"/>
                <a:gd name="T54" fmla="*/ 611 w 1233"/>
                <a:gd name="T55" fmla="*/ 2272 h 3423"/>
                <a:gd name="T56" fmla="*/ 474 w 1233"/>
                <a:gd name="T57" fmla="*/ 1798 h 3423"/>
                <a:gd name="T58" fmla="*/ 541 w 1233"/>
                <a:gd name="T59" fmla="*/ 1544 h 3423"/>
                <a:gd name="T60" fmla="*/ 799 w 1233"/>
                <a:gd name="T61" fmla="*/ 1483 h 3423"/>
                <a:gd name="T62" fmla="*/ 734 w 1233"/>
                <a:gd name="T63" fmla="*/ 1754 h 3423"/>
                <a:gd name="T64" fmla="*/ 474 w 1233"/>
                <a:gd name="T65" fmla="*/ 1798 h 3423"/>
                <a:gd name="T66" fmla="*/ 566 w 1233"/>
                <a:gd name="T67" fmla="*/ 1446 h 3423"/>
                <a:gd name="T68" fmla="*/ 624 w 1233"/>
                <a:gd name="T69" fmla="*/ 1228 h 3423"/>
                <a:gd name="T70" fmla="*/ 884 w 1233"/>
                <a:gd name="T71" fmla="*/ 1136 h 3423"/>
                <a:gd name="T72" fmla="*/ 824 w 1233"/>
                <a:gd name="T73" fmla="*/ 1377 h 3423"/>
                <a:gd name="T74" fmla="*/ 566 w 1233"/>
                <a:gd name="T75" fmla="*/ 1446 h 3423"/>
                <a:gd name="T76" fmla="*/ 653 w 1233"/>
                <a:gd name="T77" fmla="*/ 1121 h 3423"/>
                <a:gd name="T78" fmla="*/ 715 w 1233"/>
                <a:gd name="T79" fmla="*/ 888 h 3423"/>
                <a:gd name="T80" fmla="*/ 975 w 1233"/>
                <a:gd name="T81" fmla="*/ 757 h 3423"/>
                <a:gd name="T82" fmla="*/ 911 w 1233"/>
                <a:gd name="T83" fmla="*/ 1019 h 3423"/>
                <a:gd name="T84" fmla="*/ 653 w 1233"/>
                <a:gd name="T85" fmla="*/ 1121 h 3423"/>
                <a:gd name="T86" fmla="*/ 445 w 1233"/>
                <a:gd name="T87" fmla="*/ 2955 h 3423"/>
                <a:gd name="T88" fmla="*/ 181 w 1233"/>
                <a:gd name="T89" fmla="*/ 2901 h 3423"/>
                <a:gd name="T90" fmla="*/ 252 w 1233"/>
                <a:gd name="T91" fmla="*/ 2634 h 3423"/>
                <a:gd name="T92" fmla="*/ 514 w 1233"/>
                <a:gd name="T93" fmla="*/ 2665 h 3423"/>
                <a:gd name="T94" fmla="*/ 445 w 1233"/>
                <a:gd name="T95" fmla="*/ 2955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3" h="3423">
                  <a:moveTo>
                    <a:pt x="1136" y="89"/>
                  </a:moveTo>
                  <a:lnTo>
                    <a:pt x="1077" y="337"/>
                  </a:lnTo>
                  <a:lnTo>
                    <a:pt x="826" y="466"/>
                  </a:lnTo>
                  <a:lnTo>
                    <a:pt x="900" y="189"/>
                  </a:lnTo>
                  <a:lnTo>
                    <a:pt x="821" y="266"/>
                  </a:lnTo>
                  <a:lnTo>
                    <a:pt x="0" y="3259"/>
                  </a:lnTo>
                  <a:lnTo>
                    <a:pt x="77" y="3292"/>
                  </a:lnTo>
                  <a:lnTo>
                    <a:pt x="158" y="2990"/>
                  </a:lnTo>
                  <a:lnTo>
                    <a:pt x="420" y="3061"/>
                  </a:lnTo>
                  <a:lnTo>
                    <a:pt x="343" y="3383"/>
                  </a:lnTo>
                  <a:lnTo>
                    <a:pt x="455" y="3423"/>
                  </a:lnTo>
                  <a:lnTo>
                    <a:pt x="1233" y="0"/>
                  </a:lnTo>
                  <a:lnTo>
                    <a:pt x="1136" y="89"/>
                  </a:lnTo>
                  <a:close/>
                  <a:moveTo>
                    <a:pt x="1050" y="445"/>
                  </a:moveTo>
                  <a:lnTo>
                    <a:pt x="1002" y="649"/>
                  </a:lnTo>
                  <a:lnTo>
                    <a:pt x="742" y="782"/>
                  </a:lnTo>
                  <a:lnTo>
                    <a:pt x="797" y="572"/>
                  </a:lnTo>
                  <a:lnTo>
                    <a:pt x="1050" y="445"/>
                  </a:lnTo>
                  <a:close/>
                  <a:moveTo>
                    <a:pt x="372" y="2181"/>
                  </a:moveTo>
                  <a:lnTo>
                    <a:pt x="449" y="1893"/>
                  </a:lnTo>
                  <a:lnTo>
                    <a:pt x="709" y="1860"/>
                  </a:lnTo>
                  <a:lnTo>
                    <a:pt x="636" y="2168"/>
                  </a:lnTo>
                  <a:lnTo>
                    <a:pt x="372" y="2181"/>
                  </a:lnTo>
                  <a:close/>
                  <a:moveTo>
                    <a:pt x="611" y="2272"/>
                  </a:moveTo>
                  <a:lnTo>
                    <a:pt x="541" y="2559"/>
                  </a:lnTo>
                  <a:lnTo>
                    <a:pt x="277" y="2534"/>
                  </a:lnTo>
                  <a:lnTo>
                    <a:pt x="349" y="2270"/>
                  </a:lnTo>
                  <a:lnTo>
                    <a:pt x="611" y="2272"/>
                  </a:lnTo>
                  <a:close/>
                  <a:moveTo>
                    <a:pt x="474" y="1798"/>
                  </a:moveTo>
                  <a:lnTo>
                    <a:pt x="541" y="1544"/>
                  </a:lnTo>
                  <a:lnTo>
                    <a:pt x="799" y="1483"/>
                  </a:lnTo>
                  <a:lnTo>
                    <a:pt x="734" y="1754"/>
                  </a:lnTo>
                  <a:lnTo>
                    <a:pt x="474" y="1798"/>
                  </a:lnTo>
                  <a:close/>
                  <a:moveTo>
                    <a:pt x="566" y="1446"/>
                  </a:moveTo>
                  <a:lnTo>
                    <a:pt x="624" y="1228"/>
                  </a:lnTo>
                  <a:lnTo>
                    <a:pt x="884" y="1136"/>
                  </a:lnTo>
                  <a:lnTo>
                    <a:pt x="824" y="1377"/>
                  </a:lnTo>
                  <a:lnTo>
                    <a:pt x="566" y="1446"/>
                  </a:lnTo>
                  <a:close/>
                  <a:moveTo>
                    <a:pt x="653" y="1121"/>
                  </a:moveTo>
                  <a:lnTo>
                    <a:pt x="715" y="888"/>
                  </a:lnTo>
                  <a:lnTo>
                    <a:pt x="975" y="757"/>
                  </a:lnTo>
                  <a:lnTo>
                    <a:pt x="911" y="1019"/>
                  </a:lnTo>
                  <a:lnTo>
                    <a:pt x="653" y="1121"/>
                  </a:lnTo>
                  <a:close/>
                  <a:moveTo>
                    <a:pt x="445" y="2955"/>
                  </a:moveTo>
                  <a:lnTo>
                    <a:pt x="181" y="2901"/>
                  </a:lnTo>
                  <a:lnTo>
                    <a:pt x="252" y="2634"/>
                  </a:lnTo>
                  <a:lnTo>
                    <a:pt x="514" y="2665"/>
                  </a:lnTo>
                  <a:lnTo>
                    <a:pt x="445" y="2955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3015" y="845"/>
              <a:ext cx="809" cy="3423"/>
            </a:xfrm>
            <a:custGeom>
              <a:avLst/>
              <a:gdLst>
                <a:gd name="T0" fmla="*/ 776 w 809"/>
                <a:gd name="T1" fmla="*/ 0 h 3423"/>
                <a:gd name="T2" fmla="*/ 809 w 809"/>
                <a:gd name="T3" fmla="*/ 0 h 3423"/>
                <a:gd name="T4" fmla="*/ 57 w 809"/>
                <a:gd name="T5" fmla="*/ 3410 h 3423"/>
                <a:gd name="T6" fmla="*/ 0 w 809"/>
                <a:gd name="T7" fmla="*/ 3423 h 3423"/>
                <a:gd name="T8" fmla="*/ 776 w 809"/>
                <a:gd name="T9" fmla="*/ 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3423">
                  <a:moveTo>
                    <a:pt x="776" y="0"/>
                  </a:moveTo>
                  <a:lnTo>
                    <a:pt x="809" y="0"/>
                  </a:lnTo>
                  <a:lnTo>
                    <a:pt x="57" y="3410"/>
                  </a:lnTo>
                  <a:lnTo>
                    <a:pt x="0" y="3423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953" y="1835785"/>
            <a:ext cx="9304020" cy="249428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43523" y="2402840"/>
            <a:ext cx="8460740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大学生职业规划与就业指导</a:t>
            </a:r>
            <a:endParaRPr lang="zh-CN" altLang="en-US" sz="5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Freeform 10"/>
          <p:cNvSpPr>
            <a:spLocks noEditPoints="1"/>
          </p:cNvSpPr>
          <p:nvPr/>
        </p:nvSpPr>
        <p:spPr bwMode="auto">
          <a:xfrm>
            <a:off x="623551" y="4572382"/>
            <a:ext cx="264564" cy="255248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 43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71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1043623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职场生存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14985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三、如何进行高效的职场沟通</a:t>
            </a:r>
            <a:endParaRPr lang="zh-CN" altLang="en-US" sz="2800"/>
          </a:p>
          <a:p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1043940" y="1275715"/>
            <a:ext cx="10568940" cy="448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2．沟通失败</a:t>
            </a:r>
          </a:p>
          <a:p>
            <a:endParaRPr lang="zh-CN" altLang="en-US" sz="2400" b="1"/>
          </a:p>
          <a:p>
            <a:r>
              <a:rPr lang="zh-CN" altLang="en-US" sz="2000" b="1"/>
              <a:t>导致沟通失败的原因一般来说有以下9点。</a:t>
            </a:r>
          </a:p>
          <a:p>
            <a:endParaRPr lang="zh-CN" altLang="en-US" sz="2000" b="1"/>
          </a:p>
          <a:p>
            <a:r>
              <a:rPr lang="zh-CN" altLang="en-US" sz="2000"/>
              <a:t>① 缺乏足够的信息或必备的知识。</a:t>
            </a:r>
            <a:r>
              <a:rPr lang="en-US" altLang="zh-CN" sz="2000"/>
              <a:t>	</a:t>
            </a:r>
            <a:r>
              <a:rPr lang="zh-CN" altLang="en-US" sz="2000"/>
              <a:t>② 没有真正说明沟通目标的重要性。</a:t>
            </a:r>
          </a:p>
          <a:p>
            <a:endParaRPr lang="zh-CN" altLang="en-US" sz="2000"/>
          </a:p>
          <a:p>
            <a:r>
              <a:rPr lang="zh-CN" altLang="en-US" sz="2000"/>
              <a:t>③ 只注重表达，而没有注重聆听。</a:t>
            </a:r>
            <a:r>
              <a:rPr lang="en-US" altLang="zh-CN" sz="2000"/>
              <a:t>	</a:t>
            </a:r>
            <a:r>
              <a:rPr lang="zh-CN" altLang="en-US" sz="2000"/>
              <a:t>④ 没有完全理解对方的话，以至于询问不当。</a:t>
            </a:r>
          </a:p>
          <a:p>
            <a:endParaRPr lang="zh-CN" altLang="en-US" sz="2000"/>
          </a:p>
          <a:p>
            <a:r>
              <a:rPr lang="zh-CN" altLang="en-US" sz="2000"/>
              <a:t>⑤ 时间不够。</a:t>
            </a:r>
            <a:r>
              <a:rPr lang="en-US" altLang="zh-CN" sz="2000"/>
              <a:t>				</a:t>
            </a:r>
            <a:r>
              <a:rPr lang="zh-CN" altLang="en-US" sz="2000"/>
              <a:t>⑥ 有不良的情绪反应。</a:t>
            </a:r>
          </a:p>
          <a:p>
            <a:endParaRPr lang="zh-CN" altLang="en-US" sz="2000"/>
          </a:p>
          <a:p>
            <a:r>
              <a:rPr lang="zh-CN" altLang="en-US" sz="2000"/>
              <a:t>⑦ 没有及时听取反馈。</a:t>
            </a:r>
            <a:r>
              <a:rPr lang="en-US" altLang="zh-CN" sz="2000"/>
              <a:t>			</a:t>
            </a:r>
            <a:r>
              <a:rPr lang="zh-CN" altLang="en-US" sz="2000"/>
              <a:t>⑧ 没有真正重视他人的需求。</a:t>
            </a:r>
          </a:p>
          <a:p>
            <a:endParaRPr lang="zh-CN" altLang="en-US" sz="2000"/>
          </a:p>
          <a:p>
            <a:r>
              <a:rPr lang="zh-CN" altLang="en-US" sz="2000"/>
              <a:t>⑨ 职位、知识背景等方面有差距。</a:t>
            </a:r>
          </a:p>
          <a:p>
            <a:endParaRPr lang="zh-CN" altLang="en-US" sz="2000">
              <a:latin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72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职场生存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16509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三、如何进行高效的职场沟通</a:t>
            </a:r>
            <a:endParaRPr lang="zh-CN" altLang="en-US" sz="2800"/>
          </a:p>
          <a:p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1043940" y="1275715"/>
            <a:ext cx="10568940" cy="503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ym typeface="+mn-ea"/>
              </a:rPr>
              <a:t>3．沟通技巧（</a:t>
            </a:r>
            <a:r>
              <a:rPr lang="zh-CN" altLang="en-US" sz="2400">
                <a:sym typeface="+mn-ea"/>
              </a:rPr>
              <a:t>怎样做才能达到最好的沟通效果？）</a:t>
            </a:r>
          </a:p>
          <a:p>
            <a:endParaRPr lang="zh-CN" altLang="en-US" sz="2400"/>
          </a:p>
          <a:p>
            <a:r>
              <a:rPr lang="zh-CN" altLang="en-US" sz="2000" b="1">
                <a:sym typeface="+mn-ea"/>
              </a:rPr>
              <a:t>（1）有效发送信息的技巧</a:t>
            </a:r>
          </a:p>
          <a:p>
            <a:r>
              <a:rPr lang="zh-CN" altLang="en-US" sz="2400">
                <a:sym typeface="+mn-ea"/>
              </a:rPr>
              <a:t>    </a:t>
            </a:r>
            <a:r>
              <a:rPr lang="en-US" altLang="zh-CN" sz="2400">
                <a:sym typeface="+mn-ea"/>
              </a:rPr>
              <a:t>	</a:t>
            </a:r>
            <a:r>
              <a:rPr lang="zh-CN" altLang="en-US" sz="2000">
                <a:sym typeface="+mn-ea"/>
              </a:rPr>
              <a:t>① 使用电子邮件。② 使用电话。③ 开会或者面对面谈话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/>
          </a:p>
          <a:p>
            <a:r>
              <a:rPr lang="zh-CN" altLang="en-US" sz="2000" b="1">
                <a:sym typeface="+mn-ea"/>
              </a:rPr>
              <a:t>（2）关键的沟通技巧——积极聆听</a:t>
            </a:r>
          </a:p>
          <a:p>
            <a:r>
              <a:rPr lang="en-US" altLang="zh-CN" sz="2400"/>
              <a:t>		</a:t>
            </a:r>
            <a:r>
              <a:rPr lang="zh-CN" altLang="en-US" sz="2000"/>
              <a:t>1）聆听的原则</a:t>
            </a:r>
            <a:r>
              <a:rPr lang="zh-CN" altLang="en-US" sz="2400"/>
              <a:t>：</a:t>
            </a:r>
            <a:r>
              <a:rPr lang="zh-CN" altLang="en-US" sz="2000"/>
              <a:t>首先是要理解对方。聆听者要适应讲话者的风格。聆听不</a:t>
            </a:r>
            <a:r>
              <a:rPr lang="en-US" altLang="zh-CN" sz="2000"/>
              <a:t>	</a:t>
            </a:r>
            <a:r>
              <a:rPr lang="zh-CN" altLang="en-US" sz="2000"/>
              <a:t>仅用耳朵听，还应该用你的眼睛看。</a:t>
            </a:r>
          </a:p>
          <a:p>
            <a:r>
              <a:rPr lang="en-US" altLang="zh-CN" sz="2400"/>
              <a:t>		</a:t>
            </a:r>
            <a:r>
              <a:rPr lang="zh-CN" altLang="en-US" sz="2000"/>
              <a:t>2）有效聆听的三步骤</a:t>
            </a:r>
            <a:r>
              <a:rPr lang="zh-CN" altLang="en-US" sz="2400"/>
              <a:t>：</a:t>
            </a:r>
            <a:r>
              <a:rPr lang="zh-CN" altLang="en-US" sz="2000"/>
              <a:t>第一，发出准备聆听的信号。第二，采取积极的行</a:t>
            </a:r>
            <a:r>
              <a:rPr lang="en-US" altLang="zh-CN" sz="2000"/>
              <a:t>	</a:t>
            </a:r>
            <a:r>
              <a:rPr lang="zh-CN" altLang="en-US" sz="2000"/>
              <a:t>动。第三，理解对方全部的信息。</a:t>
            </a:r>
          </a:p>
          <a:p>
            <a:r>
              <a:rPr lang="en-US" altLang="zh-CN" sz="2400"/>
              <a:t>		</a:t>
            </a:r>
            <a:r>
              <a:rPr lang="zh-CN" altLang="en-US" sz="2000"/>
              <a:t>3）聆听的五个层次：一是听而不闻。二是假装聆听。三是选择性的聆听。</a:t>
            </a:r>
          </a:p>
          <a:p>
            <a:r>
              <a:rPr lang="en-US" altLang="zh-CN" sz="2000"/>
              <a:t>	</a:t>
            </a:r>
            <a:r>
              <a:rPr lang="zh-CN" altLang="en-US" sz="2000"/>
              <a:t>四是专注的聆听。五是设身处地的聆听。</a:t>
            </a:r>
          </a:p>
          <a:p>
            <a:r>
              <a:rPr lang="zh-CN" altLang="en-US" sz="2000" b="1"/>
              <a:t>（3）有效反馈的技巧</a:t>
            </a:r>
          </a:p>
          <a:p>
            <a:r>
              <a:rPr lang="en-US" altLang="zh-CN" sz="2000"/>
              <a:t>	</a:t>
            </a:r>
            <a:r>
              <a:rPr lang="zh-CN" altLang="en-US" sz="2000"/>
              <a:t>在沟通过程中，最后一个步骤是信息反馈。什么是反馈？反馈，就是给对方一个建议，目的是为了帮助对方把工作做得更好。没有反馈就不能称为完整的沟通。</a:t>
            </a:r>
          </a:p>
          <a:p>
            <a:endParaRPr lang="zh-CN" altLang="en-US" sz="2000">
              <a:latin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73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职场生存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31749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三、如何进行高效的职场沟通</a:t>
            </a:r>
            <a:endParaRPr lang="zh-CN" altLang="en-US" sz="2800"/>
          </a:p>
          <a:p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1516380" y="1275715"/>
            <a:ext cx="5098415" cy="448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4．沟通六步</a:t>
            </a:r>
          </a:p>
          <a:p>
            <a:endParaRPr lang="zh-CN" altLang="en-US" sz="2400" b="1"/>
          </a:p>
          <a:p>
            <a:r>
              <a:rPr lang="zh-CN" altLang="en-US" sz="2000"/>
              <a:t>（1）事前准备</a:t>
            </a:r>
          </a:p>
          <a:p>
            <a:endParaRPr lang="zh-CN" altLang="en-US" sz="2000"/>
          </a:p>
          <a:p>
            <a:r>
              <a:rPr lang="zh-CN" altLang="en-US" sz="2000"/>
              <a:t>（2）确认需求</a:t>
            </a:r>
          </a:p>
          <a:p>
            <a:endParaRPr lang="zh-CN" altLang="en-US" sz="2000"/>
          </a:p>
          <a:p>
            <a:r>
              <a:rPr lang="zh-CN" altLang="en-US" sz="2000"/>
              <a:t>（3）阐述观点——FAB原则</a:t>
            </a:r>
          </a:p>
          <a:p>
            <a:endParaRPr lang="zh-CN" altLang="en-US" sz="2000"/>
          </a:p>
          <a:p>
            <a:r>
              <a:rPr lang="zh-CN" altLang="en-US" sz="2000"/>
              <a:t>（4）处理异议</a:t>
            </a:r>
          </a:p>
          <a:p>
            <a:endParaRPr lang="zh-CN" altLang="en-US" sz="2000"/>
          </a:p>
          <a:p>
            <a:r>
              <a:rPr lang="zh-CN" altLang="en-US" sz="2000"/>
              <a:t>（5）达成共识</a:t>
            </a:r>
          </a:p>
          <a:p>
            <a:endParaRPr lang="zh-CN" altLang="en-US" sz="2000"/>
          </a:p>
          <a:p>
            <a:r>
              <a:rPr lang="zh-CN" altLang="en-US" sz="2000"/>
              <a:t>（6）共同实施</a:t>
            </a:r>
          </a:p>
          <a:p>
            <a:endParaRPr lang="zh-CN" altLang="en-US" sz="2000">
              <a:latin typeface="+mn-ea"/>
            </a:endParaRPr>
          </a:p>
        </p:txBody>
      </p:sp>
      <p:pic>
        <p:nvPicPr>
          <p:cNvPr id="12290" name="Picture 12" descr="http://everyguyed.com/wp-content/uploads/2010/10/5-types-of-body-language-to-avoid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085" y="983615"/>
            <a:ext cx="5634355" cy="5523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74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职场生存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3174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四、职场晋升攻略</a:t>
            </a:r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1227455" y="1275715"/>
            <a:ext cx="10081260" cy="5337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1．掌握职场心态周期</a:t>
            </a:r>
          </a:p>
          <a:p>
            <a:r>
              <a:rPr lang="zh-CN" altLang="en-US" sz="2000"/>
              <a:t>（1）起步阶段</a:t>
            </a:r>
          </a:p>
          <a:p>
            <a:r>
              <a:rPr lang="zh-CN" altLang="en-US" sz="2000"/>
              <a:t>（2）认知阶段</a:t>
            </a:r>
          </a:p>
          <a:p>
            <a:r>
              <a:rPr lang="zh-CN" altLang="en-US" sz="2000"/>
              <a:t>（3）提高阶段</a:t>
            </a:r>
          </a:p>
          <a:p>
            <a:r>
              <a:rPr lang="zh-CN" altLang="en-US" sz="2000"/>
              <a:t>（4）平衡阶段</a:t>
            </a:r>
          </a:p>
          <a:p>
            <a:r>
              <a:rPr lang="zh-CN" altLang="en-US" sz="2000"/>
              <a:t>（5）综合提高阶段</a:t>
            </a:r>
          </a:p>
          <a:p>
            <a:r>
              <a:rPr lang="en-US" altLang="zh-CN" sz="2000"/>
              <a:t>	</a:t>
            </a:r>
            <a:r>
              <a:rPr lang="zh-CN" altLang="en-US" sz="2000"/>
              <a:t>这个阶段会学到：</a:t>
            </a:r>
          </a:p>
          <a:p>
            <a:r>
              <a:rPr lang="en-US" altLang="zh-CN" sz="2000"/>
              <a:t>	</a:t>
            </a:r>
            <a:r>
              <a:rPr lang="zh-CN" altLang="en-US" sz="2000"/>
              <a:t>① 用什么样的心态面对问题（包括工作问题和生活中的问题）。② 用什么样的</a:t>
            </a:r>
            <a:r>
              <a:rPr lang="en-US" altLang="zh-CN" sz="2000"/>
              <a:t>	</a:t>
            </a:r>
            <a:r>
              <a:rPr lang="zh-CN" altLang="en-US" sz="2000"/>
              <a:t>方法处理问题。③ 用什么样的方法接待带有负面情绪的客户。④ 用什么样的心</a:t>
            </a:r>
            <a:r>
              <a:rPr lang="en-US" altLang="zh-CN" sz="2000"/>
              <a:t>	</a:t>
            </a:r>
            <a:r>
              <a:rPr lang="zh-CN" altLang="en-US" sz="2000"/>
              <a:t>态接受失败。⑤ 怎样才能学到工作中需要的知识。⑥ 扩展和巩固专业技术知识</a:t>
            </a:r>
            <a:r>
              <a:rPr lang="en-US" altLang="zh-CN" sz="2000"/>
              <a:t>	</a:t>
            </a:r>
            <a:r>
              <a:rPr lang="zh-CN" altLang="en-US" sz="2000"/>
              <a:t>和技能。⑦ 不断提高处理和业务单位及客户关系的技巧。⑧ 得到专业知识的培</a:t>
            </a:r>
            <a:r>
              <a:rPr lang="en-US" altLang="zh-CN" sz="2000"/>
              <a:t>	</a:t>
            </a:r>
            <a:r>
              <a:rPr lang="zh-CN" altLang="en-US" sz="2000"/>
              <a:t>训或到生产厂家进行脱产培训。⑨ 积累具体技术知识。⑩ 设计从易到难的工作</a:t>
            </a:r>
            <a:r>
              <a:rPr lang="en-US" altLang="zh-CN" sz="2000"/>
              <a:t>	</a:t>
            </a:r>
            <a:r>
              <a:rPr lang="zh-CN" altLang="en-US" sz="2000"/>
              <a:t>方案。</a:t>
            </a:r>
          </a:p>
          <a:p>
            <a:r>
              <a:rPr lang="zh-CN" altLang="en-US" sz="2000"/>
              <a:t>（6）骄傲阶段</a:t>
            </a:r>
          </a:p>
          <a:p>
            <a:r>
              <a:rPr lang="en-US" altLang="zh-CN" sz="2000"/>
              <a:t>	</a:t>
            </a:r>
            <a:r>
              <a:rPr lang="zh-CN" altLang="en-US" sz="2000"/>
              <a:t>第一种可能——离职。</a:t>
            </a:r>
          </a:p>
          <a:p>
            <a:r>
              <a:rPr lang="en-US" altLang="zh-CN" sz="2000"/>
              <a:t>	</a:t>
            </a:r>
            <a:r>
              <a:rPr lang="zh-CN" altLang="en-US" sz="2000"/>
              <a:t>第二种可能——高层次循环。</a:t>
            </a:r>
          </a:p>
          <a:p>
            <a:endParaRPr lang="zh-CN" altLang="en-US" sz="2000">
              <a:latin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75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职场生存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31749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四、职场晋升攻略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937260" y="1275715"/>
            <a:ext cx="10888345" cy="509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2．找到你的职场伯乐</a:t>
            </a:r>
          </a:p>
          <a:p>
            <a:r>
              <a:rPr lang="zh-CN" altLang="en-US" sz="2000"/>
              <a:t>（1）人力资源部主管（2）部门主管、助理和秘书（3）企业内的“明星”</a:t>
            </a:r>
          </a:p>
          <a:p>
            <a:r>
              <a:rPr lang="zh-CN" altLang="en-US" sz="2000"/>
              <a:t>（4）公关人员（5）培训主管（6）高级管理层</a:t>
            </a:r>
          </a:p>
          <a:p>
            <a:r>
              <a:rPr lang="zh-CN" altLang="en-US" sz="2400" b="1"/>
              <a:t>3．与上司相处的技巧</a:t>
            </a:r>
          </a:p>
          <a:p>
            <a:r>
              <a:rPr lang="zh-CN" altLang="en-US" sz="2000"/>
              <a:t>（1）学会辨识上司的性格</a:t>
            </a:r>
          </a:p>
          <a:p>
            <a:r>
              <a:rPr lang="zh-CN" altLang="en-US" sz="2000"/>
              <a:t>一般来讲，上司可分为以下八种类型。</a:t>
            </a:r>
          </a:p>
          <a:p>
            <a:r>
              <a:rPr lang="en-US" altLang="zh-CN" sz="2000"/>
              <a:t>	</a:t>
            </a:r>
            <a:r>
              <a:rPr lang="zh-CN" altLang="en-US" sz="2000"/>
              <a:t>① 沉默型上司。② 挑刺型上司。③ 固执型上司。④ 外向型上司。</a:t>
            </a:r>
          </a:p>
          <a:p>
            <a:r>
              <a:rPr lang="en-US" altLang="zh-CN" sz="2000"/>
              <a:t>	</a:t>
            </a:r>
            <a:r>
              <a:rPr lang="zh-CN" altLang="en-US" sz="2000"/>
              <a:t>⑤ 鼓励型上司。⑥ 笑里藏刀型上司。⑦ 爱大声嚷嚷的上司。⑧ 与你称兄道弟的上司。</a:t>
            </a:r>
          </a:p>
          <a:p>
            <a:r>
              <a:rPr lang="zh-CN" altLang="en-US" sz="2000"/>
              <a:t>（2）服从是第一原则</a:t>
            </a:r>
          </a:p>
          <a:p>
            <a:r>
              <a:rPr lang="zh-CN" altLang="en-US" sz="2000"/>
              <a:t>（3）争论问题时应注意技巧</a:t>
            </a:r>
            <a:endParaRPr lang="zh-CN" altLang="en-US" sz="2400" b="1"/>
          </a:p>
          <a:p>
            <a:r>
              <a:rPr lang="en-US" altLang="zh-CN" sz="2000"/>
              <a:t>	</a:t>
            </a:r>
            <a:r>
              <a:rPr lang="zh-CN" altLang="en-US" sz="2000"/>
              <a:t>一是问题须是重要的。</a:t>
            </a:r>
            <a:r>
              <a:rPr lang="en-US" altLang="zh-CN" sz="2000"/>
              <a:t>	</a:t>
            </a:r>
            <a:r>
              <a:rPr lang="zh-CN" altLang="en-US" sz="2000"/>
              <a:t>二是争论一定要有准备。</a:t>
            </a:r>
          </a:p>
          <a:p>
            <a:r>
              <a:rPr lang="en-US" altLang="zh-CN" sz="2000"/>
              <a:t>	</a:t>
            </a:r>
            <a:r>
              <a:rPr lang="zh-CN" altLang="en-US" sz="2000"/>
              <a:t>三是争论要有个和气的开头。四是争论中一定坚持从问题出发，不是对人。</a:t>
            </a:r>
          </a:p>
          <a:p>
            <a:r>
              <a:rPr lang="en-US" altLang="zh-CN" sz="2000"/>
              <a:t>	</a:t>
            </a:r>
            <a:r>
              <a:rPr lang="zh-CN" altLang="en-US" sz="2000"/>
              <a:t>五是不要时间太长。六是要客气地结束。</a:t>
            </a:r>
          </a:p>
          <a:p>
            <a:r>
              <a:rPr lang="en-US" altLang="zh-CN" sz="2000"/>
              <a:t>	</a:t>
            </a:r>
            <a:r>
              <a:rPr lang="zh-CN" altLang="en-US" sz="2000"/>
              <a:t>七是对同一个问题，不要多次争论。</a:t>
            </a:r>
          </a:p>
          <a:p>
            <a:endParaRPr lang="zh-CN" altLang="en-US" sz="2000"/>
          </a:p>
          <a:p>
            <a:endParaRPr lang="zh-CN" altLang="en-US" sz="2000">
              <a:latin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76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职场生存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3174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四、职场晋升攻略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3940" y="1275715"/>
            <a:ext cx="10568940" cy="387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4．注意细节，获得晋升</a:t>
            </a:r>
          </a:p>
          <a:p>
            <a:endParaRPr lang="zh-CN" altLang="en-US" sz="2400" b="1"/>
          </a:p>
          <a:p>
            <a:r>
              <a:rPr lang="zh-CN" altLang="en-US" sz="2000">
                <a:latin typeface="+mn-ea"/>
              </a:rPr>
              <a:t>（1）带个公文包</a:t>
            </a:r>
            <a:r>
              <a:rPr lang="en-US" altLang="zh-CN" sz="2000">
                <a:latin typeface="+mn-ea"/>
              </a:rPr>
              <a:t>		</a:t>
            </a:r>
            <a:r>
              <a:rPr lang="zh-CN" altLang="en-US" sz="2000">
                <a:latin typeface="+mn-ea"/>
              </a:rPr>
              <a:t>（2）坐直了</a:t>
            </a:r>
          </a:p>
          <a:p>
            <a:r>
              <a:rPr lang="zh-CN" altLang="en-US" sz="2000">
                <a:latin typeface="+mn-ea"/>
              </a:rPr>
              <a:t>（3）务必准时</a:t>
            </a:r>
            <a:r>
              <a:rPr lang="en-US" altLang="zh-CN" sz="2000">
                <a:latin typeface="+mn-ea"/>
              </a:rPr>
              <a:t>			</a:t>
            </a:r>
            <a:r>
              <a:rPr lang="zh-CN" altLang="en-US" sz="2000">
                <a:latin typeface="+mn-ea"/>
              </a:rPr>
              <a:t>（4）把个人问题留在家里</a:t>
            </a:r>
          </a:p>
          <a:p>
            <a:r>
              <a:rPr lang="zh-CN" altLang="en-US" sz="2000">
                <a:latin typeface="+mn-ea"/>
              </a:rPr>
              <a:t>（5）不要神色严峻，开心一点  （6）注意容貌和气味</a:t>
            </a:r>
          </a:p>
          <a:p>
            <a:r>
              <a:rPr lang="zh-CN" altLang="en-US" sz="2000">
                <a:latin typeface="+mn-ea"/>
              </a:rPr>
              <a:t>（7）让你的工作区域保持清洁  （8）清楚你到底该说什么</a:t>
            </a:r>
          </a:p>
          <a:p>
            <a:r>
              <a:rPr lang="zh-CN" altLang="en-US" sz="2000">
                <a:latin typeface="+mn-ea"/>
              </a:rPr>
              <a:t>（9）随时准备几个笑话</a:t>
            </a:r>
            <a:r>
              <a:rPr lang="en-US" altLang="zh-CN" sz="2000">
                <a:latin typeface="+mn-ea"/>
              </a:rPr>
              <a:t>		</a:t>
            </a:r>
            <a:r>
              <a:rPr lang="zh-CN" altLang="en-US" sz="2000">
                <a:latin typeface="+mn-ea"/>
              </a:rPr>
              <a:t>（10）远离闲谈</a:t>
            </a:r>
          </a:p>
          <a:p>
            <a:r>
              <a:rPr lang="zh-CN" altLang="en-US" sz="2000">
                <a:latin typeface="+mn-ea"/>
              </a:rPr>
              <a:t>（11）学会闭嘴</a:t>
            </a:r>
            <a:r>
              <a:rPr lang="en-US" altLang="zh-CN" sz="2000">
                <a:latin typeface="+mn-ea"/>
              </a:rPr>
              <a:t>			</a:t>
            </a:r>
            <a:r>
              <a:rPr lang="zh-CN" altLang="en-US" sz="2000">
                <a:latin typeface="+mn-ea"/>
              </a:rPr>
              <a:t>（12）不要吹牛</a:t>
            </a:r>
          </a:p>
          <a:p>
            <a:r>
              <a:rPr lang="zh-CN" altLang="en-US" sz="2000">
                <a:latin typeface="+mn-ea"/>
              </a:rPr>
              <a:t>（13）给我，给我，给我</a:t>
            </a:r>
            <a:r>
              <a:rPr lang="en-US" altLang="zh-CN" sz="2000">
                <a:latin typeface="+mn-ea"/>
              </a:rPr>
              <a:t>	</a:t>
            </a:r>
            <a:r>
              <a:rPr lang="zh-CN" altLang="en-US" sz="2000">
                <a:latin typeface="+mn-ea"/>
              </a:rPr>
              <a:t>（14）不要和同事恋爱</a:t>
            </a:r>
          </a:p>
          <a:p>
            <a:r>
              <a:rPr lang="zh-CN" altLang="en-US" sz="2000">
                <a:latin typeface="+mn-ea"/>
              </a:rPr>
              <a:t>（15）掌握所有事</a:t>
            </a:r>
            <a:r>
              <a:rPr lang="en-US" altLang="zh-CN" sz="2000">
                <a:latin typeface="+mn-ea"/>
              </a:rPr>
              <a:t>		</a:t>
            </a:r>
            <a:r>
              <a:rPr lang="zh-CN" altLang="en-US" sz="2000">
                <a:latin typeface="+mn-ea"/>
              </a:rPr>
              <a:t>（16）小心你浏览的网站</a:t>
            </a:r>
          </a:p>
          <a:p>
            <a:r>
              <a:rPr lang="zh-CN" altLang="en-US" sz="2000">
                <a:latin typeface="+mn-ea"/>
              </a:rPr>
              <a:t>（17）做个领导者</a:t>
            </a:r>
            <a:r>
              <a:rPr lang="en-US" altLang="zh-CN" sz="2000">
                <a:latin typeface="+mn-ea"/>
              </a:rPr>
              <a:t>		</a:t>
            </a:r>
            <a:r>
              <a:rPr lang="zh-CN" altLang="en-US" sz="2000">
                <a:latin typeface="+mn-ea"/>
              </a:rPr>
              <a:t>（18）尊重公司文化和制度</a:t>
            </a:r>
          </a:p>
          <a:p>
            <a:endParaRPr lang="zh-CN" altLang="en-US" sz="2000">
              <a:latin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77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职场生存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3174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五、升职，你准备好了吗？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25245" y="1284605"/>
            <a:ext cx="10097770" cy="4087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1．调查研究定人心</a:t>
            </a:r>
          </a:p>
          <a:p>
            <a:r>
              <a:rPr lang="zh-CN" altLang="en-US" sz="2000">
                <a:latin typeface="+mn-ea"/>
              </a:rPr>
              <a:t>第一，对行业、企业及上司、老板调研。</a:t>
            </a:r>
            <a:r>
              <a:rPr lang="en-US" altLang="zh-CN" sz="2000">
                <a:latin typeface="+mn-ea"/>
              </a:rPr>
              <a:t>	</a:t>
            </a:r>
            <a:r>
              <a:rPr lang="zh-CN" altLang="en-US" sz="2000">
                <a:latin typeface="+mn-ea"/>
              </a:rPr>
              <a:t>第二，明确企业及你的部门的发展目标。</a:t>
            </a:r>
          </a:p>
          <a:p>
            <a:r>
              <a:rPr lang="zh-CN" altLang="en-US" sz="2000">
                <a:latin typeface="+mn-ea"/>
              </a:rPr>
              <a:t>第三，对下属员工及你的前任调研。</a:t>
            </a:r>
            <a:r>
              <a:rPr lang="en-US" altLang="zh-CN" sz="2000">
                <a:latin typeface="+mn-ea"/>
              </a:rPr>
              <a:t>		</a:t>
            </a:r>
            <a:r>
              <a:rPr lang="zh-CN" altLang="en-US" sz="2000">
                <a:latin typeface="+mn-ea"/>
              </a:rPr>
              <a:t>第四，对企业各部门关系调研。</a:t>
            </a:r>
          </a:p>
          <a:p>
            <a:r>
              <a:rPr lang="zh-CN" altLang="en-US" sz="2400" b="1"/>
              <a:t>2．集思广益定目标</a:t>
            </a:r>
          </a:p>
          <a:p>
            <a:r>
              <a:rPr lang="zh-CN" altLang="en-US"/>
              <a:t>① 短期目标须与长期目标相一致。</a:t>
            </a:r>
          </a:p>
          <a:p>
            <a:r>
              <a:rPr lang="zh-CN" altLang="en-US"/>
              <a:t>② 目标的内容应将“应该获致的成果”予以具体化：不是靠固定性，而是靠具体定量的表现。固定性目标的场合，须准备达成评价标准。③ 目标必须包括自己管理领域的重点课题。</a:t>
            </a:r>
          </a:p>
          <a:p>
            <a:r>
              <a:rPr lang="zh-CN" altLang="en-US"/>
              <a:t>④ 目标是试图改善工作的。⑤ 目标是与其他目标相调和的（拟定相对目标，如增加销售的目标与降低赊账的目标、品质目标与降低成本的目标）。</a:t>
            </a:r>
          </a:p>
          <a:p>
            <a:r>
              <a:rPr lang="zh-CN" altLang="en-US" sz="2400" b="1"/>
              <a:t>3．雷厉风行定管理</a:t>
            </a:r>
          </a:p>
          <a:p>
            <a:r>
              <a:rPr lang="zh-CN" altLang="en-US"/>
              <a:t>（1）要大力强化责任意识的教育</a:t>
            </a:r>
            <a:r>
              <a:rPr lang="en-US" altLang="zh-CN"/>
              <a:t>		</a:t>
            </a:r>
            <a:r>
              <a:rPr lang="zh-CN" altLang="en-US"/>
              <a:t>（2）要强化制度建设和文化建设</a:t>
            </a:r>
          </a:p>
          <a:p>
            <a:r>
              <a:rPr lang="zh-CN" altLang="en-US"/>
              <a:t>（3）做好执行力的检查督促工作</a:t>
            </a:r>
            <a:r>
              <a:rPr lang="en-US" altLang="zh-CN"/>
              <a:t>		</a:t>
            </a:r>
            <a:r>
              <a:rPr lang="zh-CN" altLang="en-US"/>
              <a:t>（4）科学管理，合理安排，以人为本，关爱职工</a:t>
            </a:r>
          </a:p>
          <a:p>
            <a:r>
              <a:rPr lang="zh-CN" altLang="en-US" sz="2400" b="1"/>
              <a:t>4．升不升职看自己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" y="-6985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38"/>
          <p:cNvSpPr/>
          <p:nvPr/>
        </p:nvSpPr>
        <p:spPr>
          <a:xfrm flipH="1">
            <a:off x="6456199" y="1836078"/>
            <a:ext cx="7560840" cy="249455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>
            <a:spLocks noChangeArrowheads="1"/>
          </p:cNvSpPr>
          <p:nvPr/>
        </p:nvSpPr>
        <p:spPr bwMode="auto">
          <a:xfrm flipH="1">
            <a:off x="7680335" y="2772217"/>
            <a:ext cx="3313113" cy="613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目录 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/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CONTENTS</a:t>
            </a: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2384743" y="589915"/>
            <a:ext cx="321818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认识职业生涯规划</a:t>
            </a:r>
          </a:p>
        </p:txBody>
      </p:sp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2369185" y="1325905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认识自我</a:t>
            </a:r>
          </a:p>
        </p:txBody>
      </p:sp>
      <p:sp>
        <p:nvSpPr>
          <p:cNvPr id="12" name="TextBox 11">
            <a:hlinkClick r:id="" action="ppaction://noaction"/>
          </p:cNvPr>
          <p:cNvSpPr txBox="1"/>
          <p:nvPr/>
        </p:nvSpPr>
        <p:spPr>
          <a:xfrm>
            <a:off x="2392169" y="2039203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职业生涯抉择</a:t>
            </a:r>
          </a:p>
        </p:txBody>
      </p:sp>
      <p:sp>
        <p:nvSpPr>
          <p:cNvPr id="15" name="TextBox 14">
            <a:hlinkClick r:id="" action="ppaction://noaction"/>
          </p:cNvPr>
          <p:cNvSpPr txBox="1"/>
          <p:nvPr/>
        </p:nvSpPr>
        <p:spPr>
          <a:xfrm>
            <a:off x="2368798" y="2761570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职业生涯实施</a:t>
            </a:r>
          </a:p>
        </p:txBody>
      </p:sp>
      <p:sp>
        <p:nvSpPr>
          <p:cNvPr id="16" name="矩形 15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5093" y="1395730"/>
            <a:ext cx="2015490" cy="497840"/>
            <a:chOff x="2682" y="4251"/>
            <a:chExt cx="1814" cy="784"/>
          </a:xfrm>
        </p:grpSpPr>
        <p:sp>
          <p:nvSpPr>
            <p:cNvPr id="44" name="矩形 3"/>
            <p:cNvSpPr/>
            <p:nvPr/>
          </p:nvSpPr>
          <p:spPr>
            <a:xfrm flipH="1">
              <a:off x="2908" y="4251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59"/>
            <p:cNvSpPr>
              <a:spLocks noChangeArrowheads="1"/>
            </p:cNvSpPr>
            <p:nvPr/>
          </p:nvSpPr>
          <p:spPr bwMode="auto">
            <a:xfrm flipH="1">
              <a:off x="2682" y="4251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第二章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1753" y="2787015"/>
            <a:ext cx="2015490" cy="497840"/>
            <a:chOff x="2682" y="4025"/>
            <a:chExt cx="1814" cy="784"/>
          </a:xfrm>
        </p:grpSpPr>
        <p:sp>
          <p:nvSpPr>
            <p:cNvPr id="47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第四章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18428" y="3457575"/>
            <a:ext cx="2015490" cy="497840"/>
            <a:chOff x="2682" y="4025"/>
            <a:chExt cx="1814" cy="784"/>
          </a:xfrm>
        </p:grpSpPr>
        <p:sp>
          <p:nvSpPr>
            <p:cNvPr id="53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第五章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7943" y="4192905"/>
            <a:ext cx="2015490" cy="497840"/>
            <a:chOff x="2682" y="4025"/>
            <a:chExt cx="1814" cy="784"/>
          </a:xfrm>
        </p:grpSpPr>
        <p:sp>
          <p:nvSpPr>
            <p:cNvPr id="56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第六章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5403" y="4895850"/>
            <a:ext cx="2015490" cy="497840"/>
            <a:chOff x="2682" y="4025"/>
            <a:chExt cx="1814" cy="784"/>
          </a:xfrm>
        </p:grpSpPr>
        <p:sp>
          <p:nvSpPr>
            <p:cNvPr id="59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第七章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7313" y="5571490"/>
            <a:ext cx="2015490" cy="497840"/>
            <a:chOff x="2682" y="4025"/>
            <a:chExt cx="1814" cy="784"/>
          </a:xfrm>
        </p:grpSpPr>
        <p:sp>
          <p:nvSpPr>
            <p:cNvPr id="62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第八章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8583" y="2104390"/>
            <a:ext cx="2015490" cy="497840"/>
            <a:chOff x="2682" y="4025"/>
            <a:chExt cx="1814" cy="784"/>
          </a:xfrm>
        </p:grpSpPr>
        <p:sp>
          <p:nvSpPr>
            <p:cNvPr id="65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第三章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0968" y="655320"/>
            <a:ext cx="2015490" cy="497840"/>
            <a:chOff x="2682" y="4025"/>
            <a:chExt cx="1814" cy="784"/>
          </a:xfrm>
        </p:grpSpPr>
        <p:sp>
          <p:nvSpPr>
            <p:cNvPr id="68" name="矩形 3"/>
            <p:cNvSpPr/>
            <p:nvPr/>
          </p:nvSpPr>
          <p:spPr>
            <a:xfrm flipH="1">
              <a:off x="2908" y="4025"/>
              <a:ext cx="1361" cy="784"/>
            </a:xfrm>
            <a:custGeom>
              <a:avLst/>
              <a:gdLst>
                <a:gd name="connsiteX0" fmla="*/ 0 w 648072"/>
                <a:gd name="connsiteY0" fmla="*/ 0 h 504056"/>
                <a:gd name="connsiteX1" fmla="*/ 648072 w 648072"/>
                <a:gd name="connsiteY1" fmla="*/ 0 h 504056"/>
                <a:gd name="connsiteX2" fmla="*/ 648072 w 648072"/>
                <a:gd name="connsiteY2" fmla="*/ 504056 h 504056"/>
                <a:gd name="connsiteX3" fmla="*/ 0 w 648072"/>
                <a:gd name="connsiteY3" fmla="*/ 504056 h 504056"/>
                <a:gd name="connsiteX4" fmla="*/ 0 w 648072"/>
                <a:gd name="connsiteY4" fmla="*/ 0 h 504056"/>
                <a:gd name="connsiteX0-1" fmla="*/ 0 w 648072"/>
                <a:gd name="connsiteY0-2" fmla="*/ 0 h 504056"/>
                <a:gd name="connsiteX1-3" fmla="*/ 648072 w 648072"/>
                <a:gd name="connsiteY1-4" fmla="*/ 0 h 504056"/>
                <a:gd name="connsiteX2-5" fmla="*/ 476057 w 648072"/>
                <a:gd name="connsiteY2-6" fmla="*/ 501039 h 504056"/>
                <a:gd name="connsiteX3-7" fmla="*/ 0 w 648072"/>
                <a:gd name="connsiteY3-8" fmla="*/ 504056 h 504056"/>
                <a:gd name="connsiteX4-9" fmla="*/ 0 w 648072"/>
                <a:gd name="connsiteY4-10" fmla="*/ 0 h 504056"/>
                <a:gd name="connsiteX0-11" fmla="*/ 187105 w 835177"/>
                <a:gd name="connsiteY0-12" fmla="*/ 0 h 510091"/>
                <a:gd name="connsiteX1-13" fmla="*/ 835177 w 835177"/>
                <a:gd name="connsiteY1-14" fmla="*/ 0 h 510091"/>
                <a:gd name="connsiteX2-15" fmla="*/ 663162 w 835177"/>
                <a:gd name="connsiteY2-16" fmla="*/ 501039 h 510091"/>
                <a:gd name="connsiteX3-17" fmla="*/ 0 w 835177"/>
                <a:gd name="connsiteY3-18" fmla="*/ 510091 h 510091"/>
                <a:gd name="connsiteX4-19" fmla="*/ 187105 w 835177"/>
                <a:gd name="connsiteY4-20" fmla="*/ 0 h 510091"/>
                <a:gd name="connsiteX0-21" fmla="*/ 190123 w 838195"/>
                <a:gd name="connsiteY0-22" fmla="*/ 0 h 501039"/>
                <a:gd name="connsiteX1-23" fmla="*/ 838195 w 838195"/>
                <a:gd name="connsiteY1-24" fmla="*/ 0 h 501039"/>
                <a:gd name="connsiteX2-25" fmla="*/ 666180 w 838195"/>
                <a:gd name="connsiteY2-26" fmla="*/ 501039 h 501039"/>
                <a:gd name="connsiteX3-27" fmla="*/ 0 w 838195"/>
                <a:gd name="connsiteY3-28" fmla="*/ 498020 h 501039"/>
                <a:gd name="connsiteX4-29" fmla="*/ 190123 w 838195"/>
                <a:gd name="connsiteY4-30" fmla="*/ 0 h 501039"/>
                <a:gd name="connsiteX0-31" fmla="*/ 132789 w 838195"/>
                <a:gd name="connsiteY0-32" fmla="*/ 0 h 501039"/>
                <a:gd name="connsiteX1-33" fmla="*/ 838195 w 838195"/>
                <a:gd name="connsiteY1-34" fmla="*/ 0 h 501039"/>
                <a:gd name="connsiteX2-35" fmla="*/ 666180 w 838195"/>
                <a:gd name="connsiteY2-36" fmla="*/ 501039 h 501039"/>
                <a:gd name="connsiteX3-37" fmla="*/ 0 w 838195"/>
                <a:gd name="connsiteY3-38" fmla="*/ 498020 h 501039"/>
                <a:gd name="connsiteX4-39" fmla="*/ 132789 w 838195"/>
                <a:gd name="connsiteY4-40" fmla="*/ 0 h 501039"/>
                <a:gd name="connsiteX0-41" fmla="*/ 132789 w 838195"/>
                <a:gd name="connsiteY0-42" fmla="*/ 0 h 498020"/>
                <a:gd name="connsiteX1-43" fmla="*/ 838195 w 838195"/>
                <a:gd name="connsiteY1-44" fmla="*/ 0 h 498020"/>
                <a:gd name="connsiteX2-45" fmla="*/ 699905 w 838195"/>
                <a:gd name="connsiteY2-46" fmla="*/ 497562 h 498020"/>
                <a:gd name="connsiteX3-47" fmla="*/ 0 w 838195"/>
                <a:gd name="connsiteY3-48" fmla="*/ 498020 h 498020"/>
                <a:gd name="connsiteX4-49" fmla="*/ 132789 w 838195"/>
                <a:gd name="connsiteY4-50" fmla="*/ 0 h 4980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38195" h="498020">
                  <a:moveTo>
                    <a:pt x="132789" y="0"/>
                  </a:moveTo>
                  <a:lnTo>
                    <a:pt x="838195" y="0"/>
                  </a:lnTo>
                  <a:lnTo>
                    <a:pt x="699905" y="497562"/>
                  </a:lnTo>
                  <a:lnTo>
                    <a:pt x="0" y="498020"/>
                  </a:lnTo>
                  <a:lnTo>
                    <a:pt x="1327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59"/>
            <p:cNvSpPr>
              <a:spLocks noChangeArrowheads="1"/>
            </p:cNvSpPr>
            <p:nvPr/>
          </p:nvSpPr>
          <p:spPr bwMode="auto">
            <a:xfrm flipH="1">
              <a:off x="2682" y="4025"/>
              <a:ext cx="1814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第一章</a:t>
              </a:r>
            </a:p>
          </p:txBody>
        </p:sp>
      </p:grpSp>
      <p:sp>
        <p:nvSpPr>
          <p:cNvPr id="70" name="TextBox 14">
            <a:hlinkClick r:id="" action="ppaction://noaction"/>
          </p:cNvPr>
          <p:cNvSpPr txBox="1"/>
          <p:nvPr/>
        </p:nvSpPr>
        <p:spPr>
          <a:xfrm>
            <a:off x="2400548" y="3457530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简历</a:t>
            </a:r>
          </a:p>
        </p:txBody>
      </p:sp>
      <p:sp>
        <p:nvSpPr>
          <p:cNvPr id="71" name="TextBox 14">
            <a:hlinkClick r:id="" action="ppaction://noaction"/>
          </p:cNvPr>
          <p:cNvSpPr txBox="1"/>
          <p:nvPr/>
        </p:nvSpPr>
        <p:spPr>
          <a:xfrm>
            <a:off x="2369433" y="4192860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面试技巧</a:t>
            </a:r>
          </a:p>
        </p:txBody>
      </p:sp>
      <p:sp>
        <p:nvSpPr>
          <p:cNvPr id="72" name="TextBox 14">
            <a:hlinkClick r:id="rId4" action="ppaction://hlinksldjump"/>
          </p:cNvPr>
          <p:cNvSpPr txBox="1"/>
          <p:nvPr/>
        </p:nvSpPr>
        <p:spPr>
          <a:xfrm>
            <a:off x="2391023" y="4905965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职场生存</a:t>
            </a:r>
          </a:p>
        </p:txBody>
      </p:sp>
      <p:sp>
        <p:nvSpPr>
          <p:cNvPr id="73" name="TextBox 14">
            <a:hlinkClick r:id="" action="ppaction://noaction"/>
          </p:cNvPr>
          <p:cNvSpPr txBox="1"/>
          <p:nvPr/>
        </p:nvSpPr>
        <p:spPr>
          <a:xfrm>
            <a:off x="2385308" y="5565730"/>
            <a:ext cx="257636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创业教育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" y="-17145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64</a:t>
            </a:r>
          </a:p>
        </p:txBody>
      </p:sp>
      <p:sp>
        <p:nvSpPr>
          <p:cNvPr id="9" name="矩形 38"/>
          <p:cNvSpPr/>
          <p:nvPr/>
        </p:nvSpPr>
        <p:spPr>
          <a:xfrm>
            <a:off x="-1608455" y="1835785"/>
            <a:ext cx="6562725" cy="249428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7"/>
          <p:cNvSpPr>
            <a:spLocks noChangeArrowheads="1"/>
          </p:cNvSpPr>
          <p:nvPr/>
        </p:nvSpPr>
        <p:spPr bwMode="auto">
          <a:xfrm>
            <a:off x="653639" y="2864549"/>
            <a:ext cx="488983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第七章 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/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C   h   a   p   t   e   r</a:t>
            </a:r>
            <a:endParaRPr lang="en-US" altLang="zh-CN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方正兰亭黑_GBK" panose="02000000000000000000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21231" y="883335"/>
            <a:ext cx="5027749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endParaRPr lang="zh-CN" altLang="en-US" sz="5400" b="0" dirty="0" smtClean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hlinkClick r:id="rId4" action="ppaction://hlinksldjump"/>
          </p:cNvPr>
          <p:cNvSpPr txBox="1"/>
          <p:nvPr/>
        </p:nvSpPr>
        <p:spPr>
          <a:xfrm>
            <a:off x="5290185" y="3543935"/>
            <a:ext cx="664654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7.3    如何进行高效的职场沟通</a:t>
            </a:r>
          </a:p>
        </p:txBody>
      </p:sp>
      <p:sp>
        <p:nvSpPr>
          <p:cNvPr id="16" name="文本框 15">
            <a:hlinkClick r:id="rId5" action="ppaction://hlinksldjump"/>
          </p:cNvPr>
          <p:cNvSpPr txBox="1"/>
          <p:nvPr/>
        </p:nvSpPr>
        <p:spPr>
          <a:xfrm>
            <a:off x="5305425" y="1976755"/>
            <a:ext cx="5720080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7.1    如何安全度过试用期</a:t>
            </a:r>
          </a:p>
        </p:txBody>
      </p:sp>
      <p:sp>
        <p:nvSpPr>
          <p:cNvPr id="8" name="TextBox 10"/>
          <p:cNvSpPr txBox="1"/>
          <p:nvPr/>
        </p:nvSpPr>
        <p:spPr>
          <a:xfrm>
            <a:off x="6435725" y="857885"/>
            <a:ext cx="3188335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5400" b="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职场生存</a:t>
            </a:r>
          </a:p>
        </p:txBody>
      </p:sp>
      <p:sp>
        <p:nvSpPr>
          <p:cNvPr id="12" name="文本框 11">
            <a:hlinkClick r:id="rId6" action="ppaction://hlinksldjump"/>
          </p:cNvPr>
          <p:cNvSpPr txBox="1"/>
          <p:nvPr/>
        </p:nvSpPr>
        <p:spPr>
          <a:xfrm>
            <a:off x="5290185" y="2727325"/>
            <a:ext cx="664654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7.2    如何建立良好的职场人际关系</a:t>
            </a:r>
          </a:p>
        </p:txBody>
      </p:sp>
      <p:sp>
        <p:nvSpPr>
          <p:cNvPr id="13" name="文本框 12">
            <a:hlinkClick r:id="rId7" action="ppaction://hlinksldjump"/>
          </p:cNvPr>
          <p:cNvSpPr txBox="1"/>
          <p:nvPr/>
        </p:nvSpPr>
        <p:spPr>
          <a:xfrm>
            <a:off x="5290185" y="4360545"/>
            <a:ext cx="664654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7.4    职场晋升攻略</a:t>
            </a:r>
          </a:p>
        </p:txBody>
      </p:sp>
      <p:sp>
        <p:nvSpPr>
          <p:cNvPr id="15" name="文本框 14">
            <a:hlinkClick r:id="rId8" action="ppaction://hlinksldjump"/>
          </p:cNvPr>
          <p:cNvSpPr txBox="1"/>
          <p:nvPr/>
        </p:nvSpPr>
        <p:spPr>
          <a:xfrm>
            <a:off x="5305425" y="5116195"/>
            <a:ext cx="664654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7.5    职场晋升攻略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65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职场生存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203" y="520065"/>
            <a:ext cx="41592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一、如何安全度过试用期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59205" y="1275715"/>
            <a:ext cx="6102350" cy="5398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1．从学生到职业人的过渡</a:t>
            </a:r>
          </a:p>
          <a:p>
            <a:r>
              <a:rPr lang="en-US" altLang="zh-CN" sz="2000"/>
              <a:t>（1）心理过渡</a:t>
            </a:r>
          </a:p>
          <a:p>
            <a:r>
              <a:rPr lang="en-US" altLang="zh-CN" sz="2000"/>
              <a:t>（2）形象过渡</a:t>
            </a:r>
          </a:p>
          <a:p>
            <a:r>
              <a:rPr lang="en-US" altLang="zh-CN" sz="2000"/>
              <a:t>（3）环境过渡</a:t>
            </a:r>
          </a:p>
          <a:p>
            <a:r>
              <a:rPr lang="en-US" altLang="zh-CN" sz="2000"/>
              <a:t>（4）思维过渡</a:t>
            </a:r>
          </a:p>
          <a:p>
            <a:r>
              <a:rPr lang="en-US" altLang="zh-CN" sz="2000"/>
              <a:t>（5）能力过渡</a:t>
            </a:r>
          </a:p>
          <a:p>
            <a:endParaRPr lang="en-US" altLang="zh-CN" sz="2000"/>
          </a:p>
          <a:p>
            <a:r>
              <a:rPr lang="en-US" altLang="zh-CN" sz="2400" b="1"/>
              <a:t>2．找到自己的位置</a:t>
            </a:r>
          </a:p>
          <a:p>
            <a:r>
              <a:rPr lang="en-US" altLang="zh-CN" sz="2400"/>
              <a:t>（1）充分把握入职培训，熟悉企业文化</a:t>
            </a:r>
          </a:p>
          <a:p>
            <a:r>
              <a:rPr lang="en-US" altLang="zh-CN" sz="2400"/>
              <a:t>（2）迅速进入工作状态，积极表现</a:t>
            </a:r>
          </a:p>
          <a:p>
            <a:r>
              <a:rPr lang="en-US" altLang="zh-CN" sz="2400"/>
              <a:t>（3）趁热打铁，培养核心竞争力</a:t>
            </a:r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000"/>
          </a:p>
          <a:p>
            <a:endParaRPr lang="zh-CN" altLang="en-US" sz="2000"/>
          </a:p>
          <a:p>
            <a:endParaRPr lang="zh-CN" altLang="en-US" sz="2000">
              <a:latin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42" b="97091" l="9855" r="89984">
                        <a14:foregroundMark x1="50565" y1="9030" x2="51292" y2="56000"/>
                        <a14:foregroundMark x1="53231" y1="22606" x2="53958" y2="37152"/>
                        <a14:foregroundMark x1="48384" y1="25455" x2="46204" y2="39758"/>
                        <a14:foregroundMark x1="47819" y1="17212" x2="49273" y2="18727"/>
                        <a14:foregroundMark x1="55170" y1="13697" x2="55170" y2="13697"/>
                        <a14:foregroundMark x1="55897" y1="12364" x2="55493" y2="14303"/>
                        <a14:foregroundMark x1="55089" y1="14667" x2="55008" y2="15879"/>
                        <a14:backgroundMark x1="32310" y1="34182" x2="32310" y2="34182"/>
                        <a14:backgroundMark x1="55008" y1="14848" x2="54927" y2="15879"/>
                        <a14:backgroundMark x1="55008" y1="14788" x2="55897" y2="14242"/>
                        <a14:backgroundMark x1="55008" y1="15818" x2="55654" y2="16182"/>
                        <a14:backgroundMark x1="54847" y1="14424" x2="54685" y2="14667"/>
                        <a14:backgroundMark x1="55897" y1="13515" x2="55331" y2="14485"/>
                        <a14:backgroundMark x1="55170" y1="14727" x2="55331" y2="16303"/>
                        <a14:backgroundMark x1="54766" y1="14727" x2="54685" y2="15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046" y="692696"/>
            <a:ext cx="4260729" cy="5679877"/>
          </a:xfrm>
          <a:prstGeom prst="rect">
            <a:avLst/>
          </a:prstGeom>
          <a:effectLst>
            <a:outerShdw dist="101600" dir="2700000" algn="b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66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职场生存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203" y="520065"/>
            <a:ext cx="41592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一、如何安全度过试用期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59205" y="1275715"/>
            <a:ext cx="9271635" cy="5337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 3．何时转正早知晓</a:t>
            </a:r>
          </a:p>
          <a:p>
            <a:r>
              <a:rPr lang="en-US" altLang="zh-CN" sz="2000" b="1"/>
              <a:t>（1）了解考核标准</a:t>
            </a:r>
          </a:p>
          <a:p>
            <a:r>
              <a:rPr lang="en-US" altLang="zh-CN" sz="2000"/>
              <a:t>第一，认真对待入职培训。第二，了解岗位职责和业绩指标。第三，向同事咨询。</a:t>
            </a:r>
          </a:p>
          <a:p>
            <a:r>
              <a:rPr lang="en-US" altLang="zh-CN" sz="2000" b="1"/>
              <a:t>（2）了解考核成绩</a:t>
            </a:r>
          </a:p>
          <a:p>
            <a:r>
              <a:rPr lang="en-US" altLang="zh-CN" sz="2000"/>
              <a:t>第一，敢于试错。第二，主动询问上司。</a:t>
            </a:r>
          </a:p>
          <a:p>
            <a:r>
              <a:rPr lang="en-US" altLang="zh-CN" sz="2000" b="1"/>
              <a:t>（3）向“正式”冲刺</a:t>
            </a:r>
          </a:p>
          <a:p>
            <a:endParaRPr lang="en-US" altLang="zh-CN" sz="2000" b="1"/>
          </a:p>
          <a:p>
            <a:r>
              <a:rPr lang="en-US" altLang="zh-CN" sz="2400" b="1"/>
              <a:t>4．试用期七问七答</a:t>
            </a:r>
          </a:p>
          <a:p>
            <a:r>
              <a:rPr lang="en-US" altLang="zh-CN" sz="2000">
                <a:latin typeface="+mn-ea"/>
              </a:rPr>
              <a:t>（1）试用期到底应该多长：一个月、两个月，还是六个月？</a:t>
            </a:r>
          </a:p>
          <a:p>
            <a:r>
              <a:rPr lang="en-US" altLang="zh-CN" sz="2000">
                <a:latin typeface="+mn-ea"/>
              </a:rPr>
              <a:t>（2）试用期内如被公司调岗，还要重新设置试用期吗？</a:t>
            </a:r>
          </a:p>
          <a:p>
            <a:r>
              <a:rPr lang="en-US" altLang="zh-CN" sz="2000">
                <a:latin typeface="+mn-ea"/>
              </a:rPr>
              <a:t>（3）总公司、子公司的试用期是通用的吗？</a:t>
            </a:r>
          </a:p>
          <a:p>
            <a:r>
              <a:rPr lang="en-US" altLang="zh-CN" sz="2000">
                <a:latin typeface="+mn-ea"/>
              </a:rPr>
              <a:t>（4）试用期离职需要提前几天告知？</a:t>
            </a:r>
          </a:p>
          <a:p>
            <a:r>
              <a:rPr lang="en-US" altLang="zh-CN" sz="2000">
                <a:latin typeface="+mn-ea"/>
              </a:rPr>
              <a:t>（5）试用期内公司能随意解除劳动合同吗？</a:t>
            </a:r>
          </a:p>
          <a:p>
            <a:r>
              <a:rPr lang="en-US" altLang="zh-CN" sz="2000">
                <a:latin typeface="+mn-ea"/>
              </a:rPr>
              <a:t>（6）试用期内可以休假吗？</a:t>
            </a:r>
          </a:p>
          <a:p>
            <a:r>
              <a:rPr lang="en-US" altLang="zh-CN" sz="2000">
                <a:latin typeface="+mn-ea"/>
              </a:rPr>
              <a:t>（7）员工在试用期内休长病假，企业可以延长试用期吗？</a:t>
            </a:r>
          </a:p>
          <a:p>
            <a:endParaRPr lang="en-US" altLang="zh-CN">
              <a:latin typeface="+mn-ea"/>
            </a:endParaRPr>
          </a:p>
          <a:p>
            <a:endParaRPr lang="en-US" altLang="zh-CN" b="1">
              <a:latin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67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职场生存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86549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二、如何建立良好的职场人际关系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59205" y="1275715"/>
            <a:ext cx="9622155" cy="448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1．职场人际关系的意义</a:t>
            </a:r>
          </a:p>
          <a:p>
            <a:endParaRPr lang="zh-CN" altLang="en-US" sz="2400" b="1"/>
          </a:p>
          <a:p>
            <a:r>
              <a:rPr lang="zh-CN" altLang="en-US" sz="2000"/>
              <a:t>        建立良好的工作关系，并不是说要你为了工作而必须变成一个擅长交际的人，这与社会关系的建立是不同的。在社会上，你可能会根据自己的好恶去结交好友，而在工作之中，你必须与周围的同事乃至企业所有的员工都保持良好的关系。</a:t>
            </a:r>
          </a:p>
          <a:p>
            <a:endParaRPr lang="zh-CN" altLang="en-US" sz="2000"/>
          </a:p>
          <a:p>
            <a:r>
              <a:rPr lang="zh-CN" altLang="en-US" sz="2000"/>
              <a:t>        建立良好的职场人际关系的途径有很多。职场新人要注意利用所有可能的机会，多参与同事发起的社交活动、会议，也可以参与一些比较专业的研讨会或组织，在那里你会遇到企业的资深人士。要尊重他们，但不要奢望他们帮助你晋升到更高的职位，时刻谨记，你们是同事关系，他们只能在学习、经验等不损害他们利益的方面帮助你。所以只有一两个人帮助你，可能还无法达到你的目标，你要建立一个牢固的网络，而不仅仅是一两个孤立的据点。</a:t>
            </a:r>
          </a:p>
          <a:p>
            <a:endParaRPr lang="zh-CN" altLang="en-US" sz="2000"/>
          </a:p>
          <a:p>
            <a:endParaRPr lang="zh-CN" altLang="en-US" sz="2000">
              <a:latin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68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职场生存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58546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二、如何建立良好的职场人际关系</a:t>
            </a:r>
            <a:endParaRPr lang="zh-CN" altLang="en-US" sz="2800"/>
          </a:p>
          <a:p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1259205" y="1275715"/>
            <a:ext cx="10534650" cy="4849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2．建立人际关系的准备</a:t>
            </a:r>
          </a:p>
          <a:p>
            <a:r>
              <a:rPr lang="zh-CN" altLang="en-US" sz="2000"/>
              <a:t>（1）注意外表形象（2）积极主动交往（3）学会幽默健谈</a:t>
            </a:r>
          </a:p>
          <a:p>
            <a:r>
              <a:rPr lang="zh-CN" altLang="en-US" sz="2000"/>
              <a:t>（4）适当赞美别人（5）善于控制情绪</a:t>
            </a:r>
          </a:p>
          <a:p>
            <a:r>
              <a:rPr lang="zh-CN" altLang="en-US" sz="2400" b="1"/>
              <a:t>3．如何快速融入新集体</a:t>
            </a:r>
          </a:p>
          <a:p>
            <a:r>
              <a:rPr lang="zh-CN" altLang="en-US" sz="2000"/>
              <a:t>利器之一：调整心态，不把同事当“冤家”。利器之二：不过问他人隐私。</a:t>
            </a:r>
          </a:p>
          <a:p>
            <a:r>
              <a:rPr lang="zh-CN" altLang="en-US" sz="2000"/>
              <a:t>利器之三：不要把个人感情带入办公室。     利器之四：提高兴趣，积极参加集体的娱乐活动。</a:t>
            </a:r>
          </a:p>
          <a:p>
            <a:r>
              <a:rPr lang="zh-CN" altLang="en-US" sz="2000"/>
              <a:t>利器之五：说话要有分寸，不能口无遮拦。 利器之六：经济上分清楚，AA制是最佳选择。</a:t>
            </a:r>
          </a:p>
          <a:p>
            <a:r>
              <a:rPr lang="zh-CN" altLang="en-US" sz="2000"/>
              <a:t>利器之七：团结协作，彼此尊重。                   利器之八：自愿承担艰巨的任务。</a:t>
            </a:r>
          </a:p>
          <a:p>
            <a:r>
              <a:rPr lang="zh-CN" altLang="en-US" sz="2400" b="1"/>
              <a:t>4．影响同事关系的言行</a:t>
            </a:r>
            <a:endParaRPr lang="zh-CN" altLang="en-US" sz="2000"/>
          </a:p>
          <a:p>
            <a:r>
              <a:rPr lang="zh-CN" altLang="en-US" sz="2000"/>
              <a:t>（1）有好事不通报</a:t>
            </a:r>
          </a:p>
          <a:p>
            <a:r>
              <a:rPr lang="zh-CN" altLang="en-US" sz="2000"/>
              <a:t>（2）进出不互相告知</a:t>
            </a:r>
          </a:p>
          <a:p>
            <a:r>
              <a:rPr lang="zh-CN" altLang="en-US" sz="2000"/>
              <a:t>（3）什么私事都不说</a:t>
            </a:r>
          </a:p>
          <a:p>
            <a:r>
              <a:rPr lang="zh-CN" altLang="en-US" sz="2000"/>
              <a:t>（4）有事不肯向同事求助</a:t>
            </a:r>
          </a:p>
          <a:p>
            <a:r>
              <a:rPr lang="zh-CN" altLang="en-US" sz="2000"/>
              <a:t>（5）拒绝同事的“小吃”</a:t>
            </a:r>
          </a:p>
          <a:p>
            <a:endParaRPr lang="zh-CN" altLang="en-US" sz="2000">
              <a:latin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69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职场生存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6673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二、如何建立良好的职场人际关系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74420" y="1214755"/>
            <a:ext cx="10064750" cy="4788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5．职场中不受欢迎的人</a:t>
            </a:r>
          </a:p>
          <a:p>
            <a:endParaRPr lang="zh-CN" altLang="en-US" sz="2400" b="1"/>
          </a:p>
          <a:p>
            <a:r>
              <a:rPr lang="zh-CN" altLang="en-US" sz="2000"/>
              <a:t>① 鲨鱼型。极其自负，信奉个人英雄主义，习惯“跑单帮”，不愿与人合作。这样的人长期下去，势必孤立自己，还容易被倡导“团队精神”的职业社会淘汰。</a:t>
            </a:r>
          </a:p>
          <a:p>
            <a:r>
              <a:rPr lang="zh-CN" altLang="en-US" sz="2000"/>
              <a:t>② 古董型。固执己见，墨守成规，不愿意了解甚至拒绝任何新鲜事物。这种畏缩、迂腐、不能主动适应时代变化的人，路子会越走越窄。</a:t>
            </a:r>
          </a:p>
          <a:p>
            <a:r>
              <a:rPr lang="zh-CN" altLang="en-US" sz="2000"/>
              <a:t>③ 机器型。经常袖手旁观，发个指令，揿动按钮才会动一动，不会积极主动找活干。想一想瞬息万变、崇尚进取的社会欢迎这样的人吗？</a:t>
            </a:r>
          </a:p>
          <a:p>
            <a:r>
              <a:rPr lang="zh-CN" altLang="en-US" sz="2000"/>
              <a:t>④ 喇叭型。呜里哇啦，只说不做，或雷声大雨点小，趾高气扬，华而不实，在竞争中更容易失去机会。</a:t>
            </a:r>
          </a:p>
          <a:p>
            <a:r>
              <a:rPr lang="zh-CN" altLang="en-US" sz="2000"/>
              <a:t>⑤ 狐狸型。现代社会需要真正的实干家而非阴谋家，智慧与品德结合才会天下无敌。</a:t>
            </a:r>
          </a:p>
          <a:p>
            <a:r>
              <a:rPr lang="zh-CN" altLang="en-US" sz="2000"/>
              <a:t>⑥ 迟缓型。在激烈竞争中，那些动作迟缓、办事效率低下的人，毫无疑问将被竞争大潮淹没。</a:t>
            </a:r>
          </a:p>
          <a:p>
            <a:r>
              <a:rPr lang="zh-CN" altLang="en-US" sz="2000"/>
              <a:t>⑦ 多病型。不能保持身体健康等于既没有竞争的本钱，也给团队添麻烦。</a:t>
            </a:r>
          </a:p>
          <a:p>
            <a:endParaRPr lang="zh-CN" altLang="en-US" sz="2000">
              <a:latin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121323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" y="-17780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flipH="1">
            <a:off x="950" y="6525344"/>
            <a:ext cx="12195177" cy="360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49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/>
          <p:cNvSpPr/>
          <p:nvPr/>
        </p:nvSpPr>
        <p:spPr>
          <a:xfrm>
            <a:off x="9977522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500" y="6493142"/>
            <a:ext cx="1070600" cy="39224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0202996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70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044258" y="188595"/>
            <a:ext cx="235394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职场生存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38"/>
          <p:cNvSpPr/>
          <p:nvPr/>
        </p:nvSpPr>
        <p:spPr>
          <a:xfrm>
            <a:off x="-384561" y="188640"/>
            <a:ext cx="1321614" cy="417113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8520" y="520065"/>
            <a:ext cx="540829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三、如何进行高效的职场沟通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4575" y="1275715"/>
            <a:ext cx="10568940" cy="4727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1．理论概述</a:t>
            </a:r>
          </a:p>
          <a:p>
            <a:r>
              <a:rPr lang="zh-CN" altLang="en-US" sz="2000" b="1"/>
              <a:t>（1）沟通的定义</a:t>
            </a:r>
          </a:p>
          <a:p>
            <a:r>
              <a:rPr lang="zh-CN" altLang="en-US" sz="2000"/>
              <a:t>沟通是为了一个设定的目标，把信息、思想和情感在个人或群体间传递，并达成共识的过程。</a:t>
            </a:r>
          </a:p>
          <a:p>
            <a:r>
              <a:rPr lang="zh-CN" altLang="en-US" sz="2000" b="1"/>
              <a:t>（2）沟通的三大要素</a:t>
            </a:r>
          </a:p>
          <a:p>
            <a:r>
              <a:rPr lang="zh-CN" altLang="en-US" sz="2000"/>
              <a:t>第一，要有一个明确的目标。如果大家聚在一起却没有目标，那就不是沟通，而是闲聊。</a:t>
            </a:r>
          </a:p>
          <a:p>
            <a:r>
              <a:rPr lang="zh-CN" altLang="en-US" sz="2000"/>
              <a:t>第二，达成共识。沟通是否结束的标志就是是否达成共识。</a:t>
            </a:r>
          </a:p>
          <a:p>
            <a:r>
              <a:rPr lang="zh-CN" altLang="en-US" sz="2000"/>
              <a:t>第三，沟通信息、思想和情感。沟通的内容不仅仅是信息，还包括更加重要的思想和情感。</a:t>
            </a:r>
          </a:p>
          <a:p>
            <a:r>
              <a:rPr lang="zh-CN" altLang="en-US" sz="2000" b="1"/>
              <a:t>（3）沟通的两种方式</a:t>
            </a:r>
          </a:p>
          <a:p>
            <a:r>
              <a:rPr lang="zh-CN" altLang="en-US" sz="2000"/>
              <a:t>我们一般的沟通方式有两种，即语言的沟通和肢体语言的沟通。这两种沟通方式往往同时运用，把特定的信息、思想和情感传递给对方，以达到我们的目的。</a:t>
            </a:r>
          </a:p>
          <a:p>
            <a:r>
              <a:rPr lang="zh-CN" altLang="en-US" sz="2000"/>
              <a:t>1）语言的沟通                  2）肢体语言的沟通</a:t>
            </a:r>
          </a:p>
          <a:p>
            <a:r>
              <a:rPr lang="zh-CN" altLang="en-US" sz="2000" b="1"/>
              <a:t>（4）沟通的双向性</a:t>
            </a:r>
          </a:p>
          <a:p>
            <a:r>
              <a:rPr lang="zh-CN" altLang="en-US" sz="2000"/>
              <a:t>只有双方以平等协商的姿态，且及时听取对方反馈的意见，反复商谈，这才叫作沟通，任何单向的只能叫传达或传播。</a:t>
            </a:r>
          </a:p>
          <a:p>
            <a:r>
              <a:rPr lang="zh-CN" altLang="en-US" sz="2000" b="1"/>
              <a:t>（5）沟通的三种行为</a:t>
            </a:r>
            <a:r>
              <a:rPr lang="zh-CN" altLang="en-US" sz="2000"/>
              <a:t>：说、听、问</a:t>
            </a:r>
            <a:endParaRPr lang="zh-CN" altLang="en-US" sz="2000">
              <a:latin typeface="+mn-ea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1434</Words>
  <Application>Microsoft Office PowerPoint</Application>
  <PresentationFormat>自定义</PresentationFormat>
  <Paragraphs>237</Paragraphs>
  <Slides>16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SJYY</cp:lastModifiedBy>
  <cp:revision>18</cp:revision>
  <dcterms:created xsi:type="dcterms:W3CDTF">2017-07-18T22:12:00Z</dcterms:created>
  <dcterms:modified xsi:type="dcterms:W3CDTF">2017-08-22T06:49:21Z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