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80" r:id="rId4"/>
    <p:sldId id="281" r:id="rId5"/>
    <p:sldId id="282" r:id="rId6"/>
    <p:sldId id="285" r:id="rId7"/>
    <p:sldId id="283" r:id="rId8"/>
    <p:sldId id="286" r:id="rId9"/>
    <p:sldId id="287" r:id="rId10"/>
    <p:sldId id="288" r:id="rId1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-20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202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6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" y="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607311" y="769237"/>
            <a:ext cx="3219665" cy="5428944"/>
            <a:chOff x="2560" y="2"/>
            <a:chExt cx="2562" cy="4320"/>
          </a:xfrm>
        </p:grpSpPr>
        <p:sp>
          <p:nvSpPr>
            <p:cNvPr id="6" name="Freeform 5"/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953" y="1835785"/>
            <a:ext cx="9304020" cy="249428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43523" y="2402840"/>
            <a:ext cx="8460740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大学生职业规划与就业指导</a:t>
            </a:r>
            <a:endParaRPr lang="zh-CN" altLang="en-US" sz="5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Freeform 10"/>
          <p:cNvSpPr>
            <a:spLocks noEditPoints="1"/>
          </p:cNvSpPr>
          <p:nvPr/>
        </p:nvSpPr>
        <p:spPr bwMode="auto">
          <a:xfrm>
            <a:off x="623551" y="4572382"/>
            <a:ext cx="264564" cy="255248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31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职业生涯抉择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203" y="520065"/>
            <a:ext cx="41592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三、职业定向的方法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3560" y="1038225"/>
            <a:ext cx="5434965" cy="5459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（四）职业方向定向7个技巧</a:t>
            </a:r>
          </a:p>
          <a:p>
            <a:endParaRPr lang="zh-CN" altLang="en-US" sz="2400" b="1">
              <a:sym typeface="+mn-ea"/>
            </a:endParaRPr>
          </a:p>
          <a:p>
            <a:r>
              <a:rPr lang="en-US" altLang="zh-CN" sz="2400" b="1"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技巧1.紧跟社会步伐</a:t>
            </a:r>
          </a:p>
          <a:p>
            <a:endParaRPr lang="zh-CN" altLang="en-US" sz="2000">
              <a:latin typeface="+mn-ea"/>
              <a:sym typeface="+mn-ea"/>
            </a:endParaRP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技巧2.瞄准企业实际</a:t>
            </a:r>
          </a:p>
          <a:p>
            <a:endParaRPr lang="zh-CN" altLang="en-US" sz="2000">
              <a:latin typeface="+mn-ea"/>
              <a:sym typeface="+mn-ea"/>
            </a:endParaRP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技巧3.结合自身特点</a:t>
            </a:r>
          </a:p>
          <a:p>
            <a:endParaRPr lang="zh-CN" altLang="en-US" sz="2000">
              <a:latin typeface="+mn-ea"/>
              <a:sym typeface="+mn-ea"/>
            </a:endParaRP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技巧4.学会不断学习</a:t>
            </a:r>
          </a:p>
          <a:p>
            <a:endParaRPr lang="zh-CN" altLang="en-US" sz="2000">
              <a:latin typeface="+mn-ea"/>
              <a:sym typeface="+mn-ea"/>
            </a:endParaRP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技巧5.树立自强不息的意识</a:t>
            </a:r>
          </a:p>
          <a:p>
            <a:endParaRPr lang="zh-CN" altLang="en-US" sz="2000">
              <a:latin typeface="+mn-ea"/>
              <a:sym typeface="+mn-ea"/>
            </a:endParaRP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技巧6.保持充沛精力</a:t>
            </a:r>
          </a:p>
          <a:p>
            <a:endParaRPr lang="zh-CN" altLang="en-US" sz="2000">
              <a:latin typeface="+mn-ea"/>
              <a:sym typeface="+mn-ea"/>
            </a:endParaRPr>
          </a:p>
          <a:p>
            <a:r>
              <a:rPr lang="en-US" altLang="zh-CN" sz="2000">
                <a:latin typeface="+mn-ea"/>
                <a:sym typeface="+mn-ea"/>
              </a:rPr>
              <a:t>	</a:t>
            </a:r>
            <a:r>
              <a:rPr lang="zh-CN" altLang="en-US" sz="2000">
                <a:latin typeface="+mn-ea"/>
                <a:sym typeface="+mn-ea"/>
              </a:rPr>
              <a:t>技巧7.及时有效调整　　</a:t>
            </a:r>
          </a:p>
          <a:p>
            <a:r>
              <a:rPr lang="zh-CN" altLang="en-US" sz="2000">
                <a:sym typeface="+mn-ea"/>
              </a:rPr>
              <a:t>      </a:t>
            </a:r>
          </a:p>
          <a:p>
            <a:endParaRPr lang="zh-CN" altLang="en-US" sz="2000">
              <a:sym typeface="+mn-ea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36" b="96995" l="1048" r="96931">
                        <a14:foregroundMark x1="30913" y1="21611" x2="33683" y2="31458"/>
                        <a14:foregroundMark x1="7635" y1="16752" x2="10105" y2="19757"/>
                        <a14:foregroundMark x1="5165" y1="15985" x2="3293" y2="14962"/>
                        <a14:foregroundMark x1="5614" y1="13683" x2="7410" y2="15857"/>
                        <a14:foregroundMark x1="8009" y1="12404" x2="9281" y2="16560"/>
                        <a14:foregroundMark x1="65793" y1="33951" x2="65045" y2="35358"/>
                        <a14:foregroundMark x1="65120" y1="36573" x2="66991" y2="38811"/>
                        <a14:foregroundMark x1="66467" y1="35806" x2="67889" y2="37084"/>
                        <a14:foregroundMark x1="67216" y1="34974" x2="68338" y2="36061"/>
                        <a14:foregroundMark x1="68488" y1="38043" x2="68862" y2="38363"/>
                        <a14:backgroundMark x1="6662" y1="16049" x2="5464" y2="14898"/>
                        <a14:backgroundMark x1="8009" y1="15473" x2="6886" y2="13107"/>
                        <a14:backgroundMark x1="65868" y1="36317" x2="67216" y2="37852"/>
                        <a14:backgroundMark x1="67216" y1="35870" x2="68488" y2="370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541" y="764704"/>
            <a:ext cx="5086797" cy="5955070"/>
          </a:xfrm>
          <a:prstGeom prst="rect">
            <a:avLst/>
          </a:prstGeom>
          <a:effectLst>
            <a:outerShdw dist="114300" dir="2700000" algn="t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" y="-698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38"/>
          <p:cNvSpPr/>
          <p:nvPr/>
        </p:nvSpPr>
        <p:spPr>
          <a:xfrm flipH="1">
            <a:off x="6456199" y="1836078"/>
            <a:ext cx="7560840" cy="249455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>
            <a:spLocks noChangeArrowheads="1"/>
          </p:cNvSpPr>
          <p:nvPr/>
        </p:nvSpPr>
        <p:spPr bwMode="auto">
          <a:xfrm flipH="1">
            <a:off x="7680335" y="2772217"/>
            <a:ext cx="3313113" cy="61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目录 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/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CONTENTS</a:t>
            </a: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2384743" y="589915"/>
            <a:ext cx="321818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认识职业生涯规划</a:t>
            </a:r>
          </a:p>
        </p:txBody>
      </p:sp>
      <p:sp>
        <p:nvSpPr>
          <p:cNvPr id="9" name="TextBox 8">
            <a:hlinkClick r:id="" action="ppaction://noaction"/>
          </p:cNvPr>
          <p:cNvSpPr txBox="1"/>
          <p:nvPr/>
        </p:nvSpPr>
        <p:spPr>
          <a:xfrm>
            <a:off x="2369185" y="1325905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认识自我</a:t>
            </a: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2392169" y="2039203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职业生涯抉择</a:t>
            </a:r>
          </a:p>
        </p:txBody>
      </p:sp>
      <p:sp>
        <p:nvSpPr>
          <p:cNvPr id="15" name="TextBox 14">
            <a:hlinkClick r:id="" action="ppaction://noaction"/>
          </p:cNvPr>
          <p:cNvSpPr txBox="1"/>
          <p:nvPr/>
        </p:nvSpPr>
        <p:spPr>
          <a:xfrm>
            <a:off x="2368798" y="276157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职业生涯实施</a:t>
            </a:r>
          </a:p>
        </p:txBody>
      </p:sp>
      <p:sp>
        <p:nvSpPr>
          <p:cNvPr id="16" name="矩形 15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5093" y="1395730"/>
            <a:ext cx="2015490" cy="497840"/>
            <a:chOff x="2682" y="4251"/>
            <a:chExt cx="1814" cy="784"/>
          </a:xfrm>
        </p:grpSpPr>
        <p:sp>
          <p:nvSpPr>
            <p:cNvPr id="44" name="矩形 3"/>
            <p:cNvSpPr/>
            <p:nvPr/>
          </p:nvSpPr>
          <p:spPr>
            <a:xfrm flipH="1">
              <a:off x="2908" y="4251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59"/>
            <p:cNvSpPr>
              <a:spLocks noChangeArrowheads="1"/>
            </p:cNvSpPr>
            <p:nvPr/>
          </p:nvSpPr>
          <p:spPr bwMode="auto">
            <a:xfrm flipH="1">
              <a:off x="2682" y="4251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第二章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1753" y="2787015"/>
            <a:ext cx="2015490" cy="497840"/>
            <a:chOff x="2682" y="4025"/>
            <a:chExt cx="1814" cy="784"/>
          </a:xfrm>
        </p:grpSpPr>
        <p:sp>
          <p:nvSpPr>
            <p:cNvPr id="47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第四章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8428" y="3457575"/>
            <a:ext cx="2015490" cy="497840"/>
            <a:chOff x="2682" y="4025"/>
            <a:chExt cx="1814" cy="784"/>
          </a:xfrm>
        </p:grpSpPr>
        <p:sp>
          <p:nvSpPr>
            <p:cNvPr id="53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第五章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943" y="4192905"/>
            <a:ext cx="2015490" cy="497840"/>
            <a:chOff x="2682" y="4025"/>
            <a:chExt cx="1814" cy="784"/>
          </a:xfrm>
        </p:grpSpPr>
        <p:sp>
          <p:nvSpPr>
            <p:cNvPr id="56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第六章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5403" y="4895850"/>
            <a:ext cx="2015490" cy="497840"/>
            <a:chOff x="2682" y="4025"/>
            <a:chExt cx="1814" cy="784"/>
          </a:xfrm>
        </p:grpSpPr>
        <p:sp>
          <p:nvSpPr>
            <p:cNvPr id="59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第七章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7313" y="5571490"/>
            <a:ext cx="2015490" cy="497840"/>
            <a:chOff x="2682" y="4025"/>
            <a:chExt cx="1814" cy="784"/>
          </a:xfrm>
        </p:grpSpPr>
        <p:sp>
          <p:nvSpPr>
            <p:cNvPr id="62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第八章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8583" y="2104390"/>
            <a:ext cx="2015490" cy="497840"/>
            <a:chOff x="2682" y="4025"/>
            <a:chExt cx="1814" cy="784"/>
          </a:xfrm>
        </p:grpSpPr>
        <p:sp>
          <p:nvSpPr>
            <p:cNvPr id="65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第三章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0968" y="655320"/>
            <a:ext cx="2015490" cy="497840"/>
            <a:chOff x="2682" y="4025"/>
            <a:chExt cx="1814" cy="784"/>
          </a:xfrm>
        </p:grpSpPr>
        <p:sp>
          <p:nvSpPr>
            <p:cNvPr id="68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第一章</a:t>
              </a:r>
            </a:p>
          </p:txBody>
        </p:sp>
      </p:grpSp>
      <p:sp>
        <p:nvSpPr>
          <p:cNvPr id="70" name="TextBox 14">
            <a:hlinkClick r:id="" action="ppaction://noaction"/>
          </p:cNvPr>
          <p:cNvSpPr txBox="1"/>
          <p:nvPr/>
        </p:nvSpPr>
        <p:spPr>
          <a:xfrm>
            <a:off x="2400548" y="345753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简历</a:t>
            </a:r>
          </a:p>
        </p:txBody>
      </p:sp>
      <p:sp>
        <p:nvSpPr>
          <p:cNvPr id="71" name="TextBox 14">
            <a:hlinkClick r:id="" action="ppaction://noaction"/>
          </p:cNvPr>
          <p:cNvSpPr txBox="1"/>
          <p:nvPr/>
        </p:nvSpPr>
        <p:spPr>
          <a:xfrm>
            <a:off x="2369433" y="419286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面试技巧</a:t>
            </a:r>
          </a:p>
        </p:txBody>
      </p:sp>
      <p:sp>
        <p:nvSpPr>
          <p:cNvPr id="72" name="TextBox 14">
            <a:hlinkClick r:id="" action="ppaction://noaction"/>
          </p:cNvPr>
          <p:cNvSpPr txBox="1"/>
          <p:nvPr/>
        </p:nvSpPr>
        <p:spPr>
          <a:xfrm>
            <a:off x="2391023" y="4905965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职场生存</a:t>
            </a:r>
          </a:p>
        </p:txBody>
      </p:sp>
      <p:sp>
        <p:nvSpPr>
          <p:cNvPr id="73" name="TextBox 14">
            <a:hlinkClick r:id="" action="ppaction://noaction"/>
          </p:cNvPr>
          <p:cNvSpPr txBox="1"/>
          <p:nvPr/>
        </p:nvSpPr>
        <p:spPr>
          <a:xfrm>
            <a:off x="2385308" y="556573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创业教育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" y="-1714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矩形 38"/>
          <p:cNvSpPr/>
          <p:nvPr/>
        </p:nvSpPr>
        <p:spPr>
          <a:xfrm>
            <a:off x="-1608455" y="1835785"/>
            <a:ext cx="7309485" cy="249428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1415639" y="2864549"/>
            <a:ext cx="488983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第三章 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/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C   h   a   p   t   e   r</a:t>
            </a:r>
            <a:endParaRPr lang="en-US" altLang="zh-CN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89911" y="883335"/>
            <a:ext cx="5027749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5400" b="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职业生涯抉择</a:t>
            </a:r>
          </a:p>
        </p:txBody>
      </p:sp>
      <p:sp>
        <p:nvSpPr>
          <p:cNvPr id="13" name="文本框 12">
            <a:hlinkClick r:id="rId4" action="ppaction://hlinksldjump"/>
          </p:cNvPr>
          <p:cNvSpPr txBox="1"/>
          <p:nvPr/>
        </p:nvSpPr>
        <p:spPr>
          <a:xfrm>
            <a:off x="5534660" y="3874135"/>
            <a:ext cx="507619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3.3   </a:t>
            </a:r>
            <a:r>
              <a:rPr lang="zh-CN" altLang="en-US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职业性格探索</a:t>
            </a:r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3200">
              <a:solidFill>
                <a:srgbClr val="3760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hlinkClick r:id="rId5" action="ppaction://hlinksldjump"/>
          </p:cNvPr>
          <p:cNvSpPr txBox="1"/>
          <p:nvPr/>
        </p:nvSpPr>
        <p:spPr>
          <a:xfrm>
            <a:off x="5549265" y="3019425"/>
            <a:ext cx="664654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3.2   当代大学生如何做好职业定向</a:t>
            </a:r>
          </a:p>
        </p:txBody>
      </p:sp>
      <p:sp>
        <p:nvSpPr>
          <p:cNvPr id="16" name="文本框 15">
            <a:hlinkClick r:id="rId6" action="ppaction://hlinksldjump"/>
          </p:cNvPr>
          <p:cNvSpPr txBox="1"/>
          <p:nvPr/>
        </p:nvSpPr>
        <p:spPr>
          <a:xfrm>
            <a:off x="5565140" y="2210435"/>
            <a:ext cx="507619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3.1   职业定向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职业生涯抉择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203" y="520065"/>
            <a:ext cx="41592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一、职业定向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91565" y="1186815"/>
            <a:ext cx="10206990" cy="448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(一)职业定向概述</a:t>
            </a:r>
          </a:p>
          <a:p>
            <a:endParaRPr lang="zh-CN" altLang="en-US" sz="2400" b="1">
              <a:sym typeface="+mn-ea"/>
            </a:endParaRPr>
          </a:p>
          <a:p>
            <a:r>
              <a:rPr lang="zh-CN" altLang="en-US" sz="2000" b="1">
                <a:sym typeface="+mn-ea"/>
              </a:rPr>
              <a:t>1.职业定向的含义</a:t>
            </a:r>
          </a:p>
          <a:p>
            <a:r>
              <a:rPr lang="zh-CN" altLang="en-US" sz="2000">
                <a:sym typeface="+mn-ea"/>
              </a:rPr>
              <a:t>           职业定向就是确定未来的职业方向，即结合自身的条件和社会环境，综合考虑自己将来可能从事的行业和职业的过程。良好的职业定向是以自己的最大兴趣、最佳才能、最优性格、最有利环境等信息为依据的。</a:t>
            </a:r>
          </a:p>
          <a:p>
            <a:endParaRPr lang="zh-CN" altLang="en-US" sz="2000">
              <a:sym typeface="+mn-ea"/>
            </a:endParaRPr>
          </a:p>
          <a:p>
            <a:r>
              <a:rPr lang="zh-CN" altLang="en-US" sz="2000" b="1">
                <a:sym typeface="+mn-ea"/>
              </a:rPr>
              <a:t>2.职业定向的意义</a:t>
            </a:r>
          </a:p>
          <a:p>
            <a:r>
              <a:rPr lang="zh-CN" altLang="en-US" sz="2000">
                <a:sym typeface="+mn-ea"/>
              </a:rPr>
              <a:t>           职业定向建立在认识自我、了解社会的基础上，有利于我们明确自身的职业理想，充分地发挥主观能动性，合理利用自身的资源，取得职业道路上的成功。</a:t>
            </a:r>
          </a:p>
          <a:p>
            <a:r>
              <a:rPr lang="zh-CN" altLang="en-US" sz="2000">
                <a:sym typeface="+mn-ea"/>
              </a:rPr>
              <a:t>          (1)促进自我认知更加深刻和全面</a:t>
            </a:r>
          </a:p>
          <a:p>
            <a:r>
              <a:rPr lang="zh-CN" altLang="en-US" sz="2000">
                <a:sym typeface="+mn-ea"/>
              </a:rPr>
              <a:t>          (2)促进职业能力更快更好地发展</a:t>
            </a:r>
          </a:p>
          <a:p>
            <a:r>
              <a:rPr lang="zh-CN" altLang="en-US" sz="2000">
                <a:sym typeface="+mn-ea"/>
              </a:rPr>
              <a:t>          (3)促进职业认知更加深刻和全面</a:t>
            </a:r>
            <a:endParaRPr lang="zh-CN" altLang="en-US" b="1">
              <a:sym typeface="+mn-ea"/>
            </a:endParaRPr>
          </a:p>
          <a:p>
            <a:r>
              <a:rPr lang="zh-CN" altLang="en-US" sz="2000" b="1">
                <a:sym typeface="+mn-ea"/>
              </a:rPr>
              <a:t>　　</a:t>
            </a:r>
            <a:endParaRPr lang="zh-CN" altLang="en-US" sz="2000">
              <a:sym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26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职业生涯抉择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203" y="520065"/>
            <a:ext cx="415925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一、职业定向</a:t>
            </a:r>
            <a:endParaRPr lang="zh-CN" altLang="en-US" sz="2800"/>
          </a:p>
          <a:p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936625" y="1038225"/>
            <a:ext cx="10659110" cy="5398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(二)职业定向的步骤、策略</a:t>
            </a:r>
          </a:p>
          <a:p>
            <a:endParaRPr lang="zh-CN" altLang="en-US" sz="2400" b="1">
              <a:sym typeface="+mn-ea"/>
            </a:endParaRPr>
          </a:p>
          <a:p>
            <a:r>
              <a:rPr lang="zh-CN" altLang="en-US" sz="2000" b="1">
                <a:sym typeface="+mn-ea"/>
              </a:rPr>
              <a:t>1.职业定向的步骤</a:t>
            </a:r>
          </a:p>
          <a:p>
            <a:r>
              <a:rPr lang="zh-CN" altLang="en-US" sz="2000">
                <a:sym typeface="+mn-ea"/>
              </a:rPr>
              <a:t>       (1)搜集信息</a:t>
            </a:r>
          </a:p>
          <a:p>
            <a:r>
              <a:rPr lang="zh-CN" altLang="en-US" sz="2000">
                <a:sym typeface="+mn-ea"/>
              </a:rPr>
              <a:t>       (2)全面分析和信息整合。</a:t>
            </a:r>
          </a:p>
          <a:p>
            <a:r>
              <a:rPr lang="zh-CN" altLang="en-US" sz="2000">
                <a:sym typeface="+mn-ea"/>
              </a:rPr>
              <a:t>                    首先，考虑的是个性心理特征和所学专业的匹配情况。其次，职业定向当中我们还        要把握以下六个原则：社会需求原则、政策约束原则、发挥特长原则、利于成才原则、择己所  爱原则和及时就业原则。</a:t>
            </a:r>
          </a:p>
          <a:p>
            <a:r>
              <a:rPr lang="zh-CN" altLang="en-US" sz="2000">
                <a:sym typeface="+mn-ea"/>
              </a:rPr>
              <a:t>       (3)确定恰当的职业期望值。</a:t>
            </a:r>
          </a:p>
          <a:p>
            <a:r>
              <a:rPr lang="zh-CN" altLang="en-US" sz="2000">
                <a:sym typeface="+mn-ea"/>
              </a:rPr>
              <a:t>                    确立恰当的职业期望值需要注意以下三点①清晰的自我认知。②清晰的职业认知。 ③客观的选择。</a:t>
            </a:r>
          </a:p>
          <a:p>
            <a:endParaRPr lang="zh-CN" altLang="en-US" sz="2000">
              <a:sym typeface="+mn-ea"/>
            </a:endParaRPr>
          </a:p>
          <a:p>
            <a:r>
              <a:rPr lang="zh-CN" altLang="en-US" sz="2000" b="1">
                <a:sym typeface="+mn-ea"/>
              </a:rPr>
              <a:t>2.职业定向的策略</a:t>
            </a:r>
          </a:p>
          <a:p>
            <a:r>
              <a:rPr lang="zh-CN" altLang="en-US" sz="2000">
                <a:sym typeface="+mn-ea"/>
              </a:rPr>
              <a:t>        (1)试验性策略</a:t>
            </a:r>
          </a:p>
          <a:p>
            <a:r>
              <a:rPr lang="zh-CN" altLang="en-US" sz="2000">
                <a:sym typeface="+mn-ea"/>
              </a:rPr>
              <a:t>        (2)弹性策略</a:t>
            </a:r>
          </a:p>
          <a:p>
            <a:r>
              <a:rPr lang="zh-CN" altLang="en-US" sz="2000">
                <a:sym typeface="+mn-ea"/>
              </a:rPr>
              <a:t>        (3)过程策略</a:t>
            </a:r>
          </a:p>
          <a:p>
            <a:r>
              <a:rPr lang="zh-CN" altLang="en-US" sz="2000">
                <a:sym typeface="+mn-ea"/>
              </a:rPr>
              <a:t>        (4)稳定性策略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 b="1">
                <a:sym typeface="+mn-ea"/>
              </a:rPr>
              <a:t>　</a:t>
            </a:r>
            <a:endParaRPr lang="zh-CN" altLang="en-US" sz="2000">
              <a:sym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27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职业生涯抉择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5613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二、当代大学生如何做好职业定向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6625" y="1172210"/>
            <a:ext cx="10849610" cy="533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（一）大学生在职业定向上的表现</a:t>
            </a:r>
          </a:p>
          <a:p>
            <a:r>
              <a:rPr lang="zh-CN" altLang="en-US" sz="2000" b="1">
                <a:sym typeface="+mn-ea"/>
              </a:rPr>
              <a:t>1.职业定向意识缺失</a:t>
            </a:r>
          </a:p>
          <a:p>
            <a:r>
              <a:rPr lang="zh-CN" altLang="en-US" sz="2000">
                <a:sym typeface="+mn-ea"/>
              </a:rPr>
              <a:t>(1)普遍存在的职业定向意识缺失</a:t>
            </a:r>
          </a:p>
          <a:p>
            <a:r>
              <a:rPr lang="zh-CN" altLang="en-US" sz="2000">
                <a:sym typeface="+mn-ea"/>
              </a:rPr>
              <a:t>(2)大学生职业定向意识缺失原因</a:t>
            </a:r>
          </a:p>
          <a:p>
            <a:r>
              <a:rPr lang="zh-CN" altLang="en-US" sz="2000">
                <a:sym typeface="+mn-ea"/>
              </a:rPr>
              <a:t>           ①家庭束缚。②传统教育模式的误导。③生活环境影响。人并非生来就是懒惰的。④独立意识不坚定。</a:t>
            </a:r>
          </a:p>
          <a:p>
            <a:r>
              <a:rPr lang="zh-CN" altLang="en-US" sz="2000" b="1">
                <a:sym typeface="+mn-ea"/>
              </a:rPr>
              <a:t>2.职业定向的误区、偏差及成因</a:t>
            </a:r>
          </a:p>
          <a:p>
            <a:r>
              <a:rPr lang="zh-CN" altLang="en-US" sz="2000">
                <a:sym typeface="+mn-ea"/>
              </a:rPr>
              <a:t>(1)大学生职业定向中的误区</a:t>
            </a:r>
          </a:p>
          <a:p>
            <a:r>
              <a:rPr lang="zh-CN" altLang="en-US" sz="2000">
                <a:sym typeface="+mn-ea"/>
              </a:rPr>
              <a:t>          1)职业定向很容易2)老师或家长会告诉我未来干什么3)我需要从“热门职业”中选择职业4)我必须要根据我的专业确定职业方向5)职业定向一经确定，绝对不能更改6)职业方向和既定目标可以随意更改</a:t>
            </a:r>
          </a:p>
          <a:p>
            <a:r>
              <a:rPr lang="zh-CN" altLang="en-US" sz="2000">
                <a:sym typeface="+mn-ea"/>
              </a:rPr>
              <a:t>(2)大学生职业定向中的偏差</a:t>
            </a:r>
          </a:p>
          <a:p>
            <a:r>
              <a:rPr lang="zh-CN" altLang="en-US" sz="2000">
                <a:sym typeface="+mn-ea"/>
              </a:rPr>
              <a:t>          1)名声上的偏差2）盲目攀比的偏差3）物质收入重于一切的偏差4）对自身期望过高或过低</a:t>
            </a:r>
          </a:p>
          <a:p>
            <a:r>
              <a:rPr lang="zh-CN" altLang="en-US" sz="2000">
                <a:sym typeface="+mn-ea"/>
              </a:rPr>
              <a:t>(3)导致大学生职业定向进入误区或偏差的成因</a:t>
            </a:r>
          </a:p>
          <a:p>
            <a:r>
              <a:rPr lang="zh-CN" altLang="en-US" sz="2000">
                <a:sym typeface="+mn-ea"/>
              </a:rPr>
              <a:t>          1）盲目跟风，轻弃优势2）自以为是，行而不远3）缺乏主见，见异思迁4）漫无目的，错失良机5）目标模糊，心无定数6）缺乏信心，妄自菲薄7）急功近利，好高骛远8）急于求成，一步到位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28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职业生涯抉择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64832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二、当代大学生如何做好职业定向</a:t>
            </a:r>
            <a:endParaRPr lang="zh-CN" altLang="en-US" sz="2800"/>
          </a:p>
          <a:p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091565" y="1241425"/>
            <a:ext cx="10206990" cy="5398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(二)大学生如何做好职业定向</a:t>
            </a:r>
          </a:p>
          <a:p>
            <a:endParaRPr lang="zh-CN" altLang="en-US" sz="2400" b="1">
              <a:sym typeface="+mn-ea"/>
            </a:endParaRPr>
          </a:p>
          <a:p>
            <a:r>
              <a:rPr lang="zh-CN" altLang="en-US" sz="2000" b="1">
                <a:sym typeface="+mn-ea"/>
              </a:rPr>
              <a:t>（1）客观全面地进行自我剖析</a:t>
            </a:r>
          </a:p>
          <a:p>
            <a:r>
              <a:rPr lang="zh-CN" altLang="en-US" sz="2000">
                <a:sym typeface="+mn-ea"/>
              </a:rPr>
              <a:t>             第一，明确自身优势。第二，发现自身的不足。</a:t>
            </a:r>
          </a:p>
          <a:p>
            <a:r>
              <a:rPr lang="zh-CN" altLang="en-US" sz="2000" b="1">
                <a:sym typeface="+mn-ea"/>
              </a:rPr>
              <a:t>（2）从宏观和微观多个角度了解职业信息</a:t>
            </a:r>
          </a:p>
          <a:p>
            <a:r>
              <a:rPr lang="zh-CN" altLang="en-US" sz="2000">
                <a:sym typeface="+mn-ea"/>
              </a:rPr>
              <a:t>             第一，清楚形势，把握政策。第二，了解单位，获取信息。</a:t>
            </a:r>
          </a:p>
          <a:p>
            <a:r>
              <a:rPr lang="zh-CN" altLang="en-US" sz="2000" b="1">
                <a:sym typeface="+mn-ea"/>
              </a:rPr>
              <a:t>（3）比较分析，选准职业方向</a:t>
            </a:r>
          </a:p>
          <a:p>
            <a:r>
              <a:rPr lang="zh-CN" altLang="en-US" sz="2000">
                <a:sym typeface="+mn-ea"/>
              </a:rPr>
              <a:t>           “比较分析，选准职业方向”是大学生职业定向的核心。它要求大学生在清楚形势、把握政策、了解单位、获取信息的基础上，结合自身实际，进行综合性的比较分析，拟定出待选的就业方向和就业岗位。</a:t>
            </a:r>
          </a:p>
          <a:p>
            <a:r>
              <a:rPr lang="zh-CN" altLang="en-US" sz="2000" b="1">
                <a:sym typeface="+mn-ea"/>
              </a:rPr>
              <a:t>（4）注意反馈，适时调整</a:t>
            </a:r>
          </a:p>
          <a:p>
            <a:r>
              <a:rPr lang="zh-CN" altLang="en-US" sz="2000">
                <a:sym typeface="+mn-ea"/>
              </a:rPr>
              <a:t>         “注意反馈，适时调整”是大学生职业定向中必不可少的一环，大学生在择业过程中，要密切关注反馈的新信息，适时调整职业定向。在这个环节，大学生要注意两个问题：一是信息反馈的及时性，大学生要对职业定向进行调整，就必须快捷、及时地获取反馈信息并进行认真的分析。</a:t>
            </a:r>
          </a:p>
          <a:p>
            <a:endParaRPr lang="zh-CN" altLang="en-US" sz="2000">
              <a:sym typeface="+mn-ea"/>
            </a:endParaRPr>
          </a:p>
          <a:p>
            <a:endParaRPr lang="zh-CN" altLang="en-US" sz="2000">
              <a:sym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29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职业生涯抉择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203" y="520065"/>
            <a:ext cx="41592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三、职业定向的方法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3560" y="1038225"/>
            <a:ext cx="11241405" cy="490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（一）五步归零法</a:t>
            </a:r>
          </a:p>
          <a:p>
            <a:r>
              <a:rPr lang="zh-CN" altLang="en-US" sz="2000">
                <a:sym typeface="+mn-ea"/>
              </a:rPr>
              <a:t>      五步归零法是一种经过实践考验的方法，从问自己是谁开始。然后一路问下去，共有五个问题。</a:t>
            </a:r>
          </a:p>
          <a:p>
            <a:r>
              <a:rPr lang="zh-CN" altLang="en-US" sz="2000">
                <a:sym typeface="+mn-ea"/>
              </a:rPr>
              <a:t>    （1）我是谁？（what are you？）            （2）我想做什么？（What you want？）</a:t>
            </a:r>
          </a:p>
          <a:p>
            <a:r>
              <a:rPr lang="zh-CN" altLang="en-US" sz="2000">
                <a:sym typeface="+mn-ea"/>
              </a:rPr>
              <a:t>    （3）我能干什么？（What can you do？）（4）环境支持或允许我干什么？（What can support you？）（5）我的职业规划是什么？（What you can be in the end？）</a:t>
            </a:r>
          </a:p>
          <a:p>
            <a:r>
              <a:rPr lang="zh-CN" altLang="en-US" sz="2400" b="1">
                <a:sym typeface="+mn-ea"/>
              </a:rPr>
              <a:t>  （二）SWOT定向分析法</a:t>
            </a:r>
          </a:p>
          <a:p>
            <a:r>
              <a:rPr lang="zh-CN" altLang="en-US" sz="2000">
                <a:sym typeface="+mn-ea"/>
              </a:rPr>
              <a:t>      SWOT（Strengths Weakness Opportunity Threats）分析法，又称为态势分析法或优劣势分析法，用 来确定企业自身的竞争优势（strength）、竞争劣势（weakness）、机会（opportunity）和威胁（threat），从而将公司的战略与公司内部资源、外部环境有机地结合起来。其中S、W是内部因素，O、T是外部因素。</a:t>
            </a:r>
          </a:p>
          <a:p>
            <a:r>
              <a:rPr lang="zh-CN" altLang="en-US" sz="2400" b="1">
                <a:sym typeface="+mn-ea"/>
              </a:rPr>
              <a:t>     1.SWOT的基本用法</a:t>
            </a:r>
          </a:p>
          <a:p>
            <a:r>
              <a:rPr lang="zh-CN" altLang="en-US" sz="2000">
                <a:sym typeface="+mn-ea"/>
              </a:rPr>
              <a:t>     （1）列出S、W、O和T四个方面的详细情况；</a:t>
            </a:r>
          </a:p>
          <a:p>
            <a:r>
              <a:rPr lang="zh-CN" altLang="en-US" sz="2000">
                <a:sym typeface="+mn-ea"/>
              </a:rPr>
              <a:t>     （2）依照极大—极小，最重要—一般重要的原则对各方面情况进行排序；</a:t>
            </a:r>
          </a:p>
          <a:p>
            <a:r>
              <a:rPr lang="zh-CN" altLang="en-US" sz="2000">
                <a:sym typeface="+mn-ea"/>
              </a:rPr>
              <a:t>     （3）整合利用S、W、O、T。</a:t>
            </a:r>
          </a:p>
          <a:p>
            <a:r>
              <a:rPr lang="zh-CN" altLang="en-US" sz="2400" b="1">
                <a:sym typeface="+mn-ea"/>
              </a:rPr>
              <a:t>    2.MiniMax SWOT分析法</a:t>
            </a:r>
            <a:endParaRPr lang="zh-CN" altLang="en-US" sz="2000">
              <a:sym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7441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30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职业生涯抉择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203" y="520065"/>
            <a:ext cx="41592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三、职业定向的方法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3560" y="1038225"/>
            <a:ext cx="11241405" cy="539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（三）平衡单法</a:t>
            </a:r>
          </a:p>
          <a:p>
            <a:r>
              <a:rPr lang="zh-CN" altLang="en-US" sz="2400" b="1">
                <a:sym typeface="+mn-ea"/>
              </a:rPr>
              <a:t>　</a:t>
            </a:r>
            <a:r>
              <a:rPr lang="zh-CN" altLang="en-US" sz="2000">
                <a:sym typeface="+mn-ea"/>
              </a:rPr>
              <a:t>“定向平衡单”（decision-making balance sheet）经常被应用于问题解决模式和职业咨询中，用以协助咨询者有系统地分析每一个可能的选项，判断分别执行各选项的利弊得失，然后依据其在利弊得失上的加权计分排定各个选项的优先顺序，以执行最优先或偏好的选项。</a:t>
            </a:r>
          </a:p>
          <a:p>
            <a:r>
              <a:rPr lang="zh-CN" altLang="en-US" sz="2000" b="1">
                <a:sym typeface="+mn-ea"/>
              </a:rPr>
              <a:t>           1.主要步骤</a:t>
            </a:r>
            <a:r>
              <a:rPr lang="zh-CN" altLang="en-US" sz="2000">
                <a:sym typeface="+mn-ea"/>
              </a:rPr>
              <a:t>：</a:t>
            </a:r>
          </a:p>
          <a:p>
            <a:r>
              <a:rPr lang="en-US" altLang="zh-CN" sz="2000">
                <a:sym typeface="+mn-ea"/>
              </a:rPr>
              <a:t>	</a:t>
            </a:r>
            <a:r>
              <a:rPr lang="zh-CN" altLang="en-US" sz="2000">
                <a:sym typeface="+mn-ea"/>
              </a:rPr>
              <a:t>(1)列出可能的职业选项</a:t>
            </a:r>
          </a:p>
          <a:p>
            <a:r>
              <a:rPr lang="en-US" altLang="zh-CN" sz="2000">
                <a:sym typeface="+mn-ea"/>
              </a:rPr>
              <a:t>	</a:t>
            </a:r>
            <a:r>
              <a:rPr lang="zh-CN" altLang="en-US" sz="2000">
                <a:sym typeface="+mn-ea"/>
              </a:rPr>
              <a:t>(2)判断各个职业选项的利弊得失</a:t>
            </a:r>
          </a:p>
          <a:p>
            <a:r>
              <a:rPr lang="en-US" altLang="zh-CN" sz="2000">
                <a:sym typeface="+mn-ea"/>
              </a:rPr>
              <a:t>	</a:t>
            </a:r>
            <a:r>
              <a:rPr lang="zh-CN" altLang="en-US" sz="2000">
                <a:sym typeface="+mn-ea"/>
              </a:rPr>
              <a:t>(3)各项考虑因素的加权计分</a:t>
            </a:r>
          </a:p>
          <a:p>
            <a:r>
              <a:rPr lang="en-US" altLang="zh-CN" sz="2000">
                <a:sym typeface="+mn-ea"/>
              </a:rPr>
              <a:t>	</a:t>
            </a:r>
            <a:r>
              <a:rPr lang="zh-CN" altLang="en-US" sz="2000">
                <a:sym typeface="+mn-ea"/>
              </a:rPr>
              <a:t>(4)计算出各个职业选项的得分</a:t>
            </a:r>
          </a:p>
          <a:p>
            <a:r>
              <a:rPr lang="en-US" altLang="zh-CN" sz="2000">
                <a:sym typeface="+mn-ea"/>
              </a:rPr>
              <a:t>	</a:t>
            </a:r>
            <a:r>
              <a:rPr lang="zh-CN" altLang="en-US" sz="2000">
                <a:sym typeface="+mn-ea"/>
              </a:rPr>
              <a:t>(5)排定各个职业选项的优先顺序</a:t>
            </a:r>
          </a:p>
          <a:p>
            <a:r>
              <a:rPr lang="zh-CN" altLang="en-US" sz="2000" b="1">
                <a:sym typeface="+mn-ea"/>
              </a:rPr>
              <a:t>           2.平衡单中的得失层面</a:t>
            </a:r>
          </a:p>
          <a:p>
            <a:r>
              <a:rPr lang="en-US" altLang="zh-CN" sz="2000">
                <a:sym typeface="+mn-ea"/>
              </a:rPr>
              <a:t>	</a:t>
            </a:r>
            <a:r>
              <a:rPr lang="zh-CN" altLang="en-US" sz="2000">
                <a:sym typeface="+mn-ea"/>
              </a:rPr>
              <a:t>(1)自我物质方面的得失（utilitarian gains and losses for self）</a:t>
            </a:r>
          </a:p>
          <a:p>
            <a:r>
              <a:rPr lang="en-US" altLang="zh-CN" sz="2000">
                <a:sym typeface="+mn-ea"/>
              </a:rPr>
              <a:t>	</a:t>
            </a:r>
            <a:r>
              <a:rPr lang="zh-CN" altLang="en-US" sz="2000">
                <a:sym typeface="+mn-ea"/>
              </a:rPr>
              <a:t>(2)他人物质方面的得失(utilitarian gains and losses for others )</a:t>
            </a:r>
          </a:p>
          <a:p>
            <a:r>
              <a:rPr lang="en-US" altLang="zh-CN" sz="2000">
                <a:sym typeface="+mn-ea"/>
              </a:rPr>
              <a:t>	</a:t>
            </a:r>
            <a:r>
              <a:rPr lang="zh-CN" altLang="en-US" sz="2000">
                <a:sym typeface="+mn-ea"/>
              </a:rPr>
              <a:t>(3)自我赞许（精神）得失（self-approval or disapproval ）</a:t>
            </a:r>
          </a:p>
          <a:p>
            <a:r>
              <a:rPr lang="en-US" altLang="zh-CN" sz="2000">
                <a:sym typeface="+mn-ea"/>
              </a:rPr>
              <a:t>	</a:t>
            </a:r>
            <a:r>
              <a:rPr lang="zh-CN" altLang="en-US" sz="2000">
                <a:sym typeface="+mn-ea"/>
              </a:rPr>
              <a:t>(4)他人赞许（精神）的得失(approval or disapproval from others)</a:t>
            </a:r>
          </a:p>
          <a:p>
            <a:r>
              <a:rPr lang="zh-CN" altLang="en-US" sz="2000">
                <a:sym typeface="+mn-ea"/>
              </a:rPr>
              <a:t>          </a:t>
            </a:r>
            <a:endParaRPr lang="zh-CN" altLang="en-US" sz="2400" b="1">
              <a:sym typeface="+mn-ea"/>
            </a:endParaRPr>
          </a:p>
          <a:p>
            <a:endParaRPr lang="zh-CN" altLang="en-US" sz="2000">
              <a:sym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1217</Words>
  <Application>Microsoft Office PowerPoint</Application>
  <PresentationFormat>自定义</PresentationFormat>
  <Paragraphs>145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SJYY</cp:lastModifiedBy>
  <cp:revision>14</cp:revision>
  <dcterms:created xsi:type="dcterms:W3CDTF">2017-07-18T22:12:00Z</dcterms:created>
  <dcterms:modified xsi:type="dcterms:W3CDTF">2017-08-22T06:47:29Z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