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342" r:id="rId4"/>
    <p:sldId id="339" r:id="rId5"/>
    <p:sldId id="345" r:id="rId6"/>
    <p:sldId id="346" r:id="rId7"/>
    <p:sldId id="347" r:id="rId8"/>
    <p:sldId id="348" r:id="rId9"/>
    <p:sldId id="349" r:id="rId10"/>
    <p:sldId id="352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0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0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607311" y="769237"/>
            <a:ext cx="3219665" cy="5428944"/>
            <a:chOff x="2560" y="2"/>
            <a:chExt cx="2562" cy="4320"/>
          </a:xfrm>
        </p:grpSpPr>
        <p:sp>
          <p:nvSpPr>
            <p:cNvPr id="6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53" y="1835785"/>
            <a:ext cx="9304020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43523" y="2402840"/>
            <a:ext cx="846074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大学生职业规划与就业指导</a:t>
            </a:r>
            <a:endParaRPr lang="zh-CN" altLang="en-US" sz="5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623551" y="4572382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85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三、自主创业设计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4655820" cy="490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（一）选择适合自己的创业项目</a:t>
            </a:r>
          </a:p>
          <a:p>
            <a:r>
              <a:rPr lang="zh-CN" altLang="en-US" sz="2400" b="1"/>
              <a:t>　    </a:t>
            </a:r>
            <a:r>
              <a:rPr lang="zh-CN" altLang="en-US" sz="2000"/>
              <a:t>1．自己熟悉的</a:t>
            </a:r>
          </a:p>
          <a:p>
            <a:r>
              <a:rPr lang="zh-CN" altLang="en-US" sz="2000"/>
              <a:t>          2．市场有需求的</a:t>
            </a:r>
          </a:p>
          <a:p>
            <a:r>
              <a:rPr lang="zh-CN" altLang="en-US" sz="2000"/>
              <a:t>　      3．优势明显的</a:t>
            </a:r>
          </a:p>
          <a:p>
            <a:r>
              <a:rPr lang="zh-CN" altLang="en-US" sz="2000"/>
              <a:t>　　 4．兴趣浓厚的</a:t>
            </a:r>
          </a:p>
          <a:p>
            <a:r>
              <a:rPr lang="zh-CN" altLang="en-US" sz="2000"/>
              <a:t>　     5．突出缺陷的</a:t>
            </a:r>
          </a:p>
          <a:p>
            <a:r>
              <a:rPr lang="zh-CN" altLang="en-US" sz="2000"/>
              <a:t>　　 6．起点较低的</a:t>
            </a:r>
          </a:p>
          <a:p>
            <a:r>
              <a:rPr lang="zh-CN" altLang="en-US" sz="2000"/>
              <a:t>　　 7．可以借助外部资源的</a:t>
            </a:r>
          </a:p>
          <a:p>
            <a:r>
              <a:rPr lang="zh-CN" altLang="en-US" sz="2000"/>
              <a:t>　     8．方便加盟的</a:t>
            </a:r>
          </a:p>
          <a:p>
            <a:r>
              <a:rPr lang="zh-CN" altLang="en-US" sz="2000"/>
              <a:t>          9．“别人没有的”</a:t>
            </a:r>
          </a:p>
          <a:p>
            <a:r>
              <a:rPr lang="zh-CN" altLang="en-US" sz="2400" b="1"/>
              <a:t>（二）撰写创业计划书</a:t>
            </a:r>
          </a:p>
          <a:p>
            <a:r>
              <a:rPr lang="zh-CN" altLang="en-US" sz="2000"/>
              <a:t>        1</a:t>
            </a:r>
            <a:r>
              <a:rPr lang="en-US" altLang="zh-CN" sz="2000"/>
              <a:t>.</a:t>
            </a:r>
            <a:r>
              <a:rPr lang="zh-CN" altLang="en-US" sz="2000"/>
              <a:t>创业计划书的6C原则：</a:t>
            </a:r>
          </a:p>
          <a:p>
            <a:r>
              <a:rPr lang="zh-CN" altLang="en-US" sz="2000"/>
              <a:t>　　2.创业计划书的主要内容。</a:t>
            </a:r>
          </a:p>
          <a:p>
            <a:r>
              <a:rPr lang="zh-CN" altLang="en-US" sz="2400" b="1"/>
              <a:t>　　</a:t>
            </a:r>
            <a:endParaRPr lang="zh-CN" altLang="en-US" sz="2000" b="1"/>
          </a:p>
          <a:p>
            <a:endParaRPr lang="zh-CN" altLang="en-US" sz="200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45" y="1275715"/>
            <a:ext cx="7499350" cy="517017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-698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38"/>
          <p:cNvSpPr/>
          <p:nvPr/>
        </p:nvSpPr>
        <p:spPr>
          <a:xfrm flipH="1">
            <a:off x="6456199" y="1836078"/>
            <a:ext cx="7560840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7680335" y="2772217"/>
            <a:ext cx="3313113" cy="61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目录 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CONTENTS</a:t>
            </a: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384743" y="589915"/>
            <a:ext cx="32181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认识职业生涯规划</a:t>
            </a:r>
          </a:p>
        </p:txBody>
      </p:sp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2369185" y="132590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认识自我</a:t>
            </a:r>
          </a:p>
        </p:txBody>
      </p:sp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2392169" y="2039203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职业生涯抉择</a:t>
            </a:r>
          </a:p>
        </p:txBody>
      </p:sp>
      <p:sp>
        <p:nvSpPr>
          <p:cNvPr id="15" name="TextBox 14">
            <a:hlinkClick r:id="" action="ppaction://noaction"/>
          </p:cNvPr>
          <p:cNvSpPr txBox="1"/>
          <p:nvPr/>
        </p:nvSpPr>
        <p:spPr>
          <a:xfrm>
            <a:off x="2368798" y="276157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职业生涯实施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5093" y="1395730"/>
            <a:ext cx="2015490" cy="497840"/>
            <a:chOff x="2682" y="4251"/>
            <a:chExt cx="1814" cy="784"/>
          </a:xfrm>
        </p:grpSpPr>
        <p:sp>
          <p:nvSpPr>
            <p:cNvPr id="44" name="矩形 3"/>
            <p:cNvSpPr/>
            <p:nvPr/>
          </p:nvSpPr>
          <p:spPr>
            <a:xfrm flipH="1">
              <a:off x="2908" y="4251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59"/>
            <p:cNvSpPr>
              <a:spLocks noChangeArrowheads="1"/>
            </p:cNvSpPr>
            <p:nvPr/>
          </p:nvSpPr>
          <p:spPr bwMode="auto">
            <a:xfrm flipH="1">
              <a:off x="2682" y="4251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第二章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753" y="2787015"/>
            <a:ext cx="2015490" cy="497840"/>
            <a:chOff x="2682" y="4025"/>
            <a:chExt cx="1814" cy="784"/>
          </a:xfrm>
        </p:grpSpPr>
        <p:sp>
          <p:nvSpPr>
            <p:cNvPr id="47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第四章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8428" y="3457575"/>
            <a:ext cx="2015490" cy="497840"/>
            <a:chOff x="2682" y="4025"/>
            <a:chExt cx="1814" cy="784"/>
          </a:xfrm>
        </p:grpSpPr>
        <p:sp>
          <p:nvSpPr>
            <p:cNvPr id="53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第五章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943" y="4192905"/>
            <a:ext cx="2015490" cy="497840"/>
            <a:chOff x="2682" y="4025"/>
            <a:chExt cx="1814" cy="784"/>
          </a:xfrm>
        </p:grpSpPr>
        <p:sp>
          <p:nvSpPr>
            <p:cNvPr id="56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第六章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403" y="4895850"/>
            <a:ext cx="2015490" cy="497840"/>
            <a:chOff x="2682" y="4025"/>
            <a:chExt cx="1814" cy="784"/>
          </a:xfrm>
        </p:grpSpPr>
        <p:sp>
          <p:nvSpPr>
            <p:cNvPr id="59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第七章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313" y="5571490"/>
            <a:ext cx="2015490" cy="497840"/>
            <a:chOff x="2682" y="4025"/>
            <a:chExt cx="1814" cy="784"/>
          </a:xfrm>
        </p:grpSpPr>
        <p:sp>
          <p:nvSpPr>
            <p:cNvPr id="62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第八章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583" y="2104390"/>
            <a:ext cx="2015490" cy="497840"/>
            <a:chOff x="2682" y="4025"/>
            <a:chExt cx="1814" cy="784"/>
          </a:xfrm>
        </p:grpSpPr>
        <p:sp>
          <p:nvSpPr>
            <p:cNvPr id="65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第三章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0968" y="655320"/>
            <a:ext cx="2015490" cy="497840"/>
            <a:chOff x="2682" y="4025"/>
            <a:chExt cx="1814" cy="784"/>
          </a:xfrm>
        </p:grpSpPr>
        <p:sp>
          <p:nvSpPr>
            <p:cNvPr id="68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第一章</a:t>
              </a:r>
            </a:p>
          </p:txBody>
        </p:sp>
      </p:grpSp>
      <p:sp>
        <p:nvSpPr>
          <p:cNvPr id="70" name="TextBox 14">
            <a:hlinkClick r:id="" action="ppaction://noaction"/>
          </p:cNvPr>
          <p:cNvSpPr txBox="1"/>
          <p:nvPr/>
        </p:nvSpPr>
        <p:spPr>
          <a:xfrm>
            <a:off x="2400548" y="34575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简历</a:t>
            </a:r>
          </a:p>
        </p:txBody>
      </p:sp>
      <p:sp>
        <p:nvSpPr>
          <p:cNvPr id="71" name="TextBox 14">
            <a:hlinkClick r:id="" action="ppaction://noaction"/>
          </p:cNvPr>
          <p:cNvSpPr txBox="1"/>
          <p:nvPr/>
        </p:nvSpPr>
        <p:spPr>
          <a:xfrm>
            <a:off x="2369433" y="419286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面试技巧</a:t>
            </a:r>
          </a:p>
        </p:txBody>
      </p:sp>
      <p:sp>
        <p:nvSpPr>
          <p:cNvPr id="72" name="TextBox 14">
            <a:hlinkClick r:id="" action="ppaction://noaction"/>
          </p:cNvPr>
          <p:cNvSpPr txBox="1"/>
          <p:nvPr/>
        </p:nvSpPr>
        <p:spPr>
          <a:xfrm>
            <a:off x="2391023" y="490596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职场生存</a:t>
            </a:r>
          </a:p>
        </p:txBody>
      </p:sp>
      <p:sp>
        <p:nvSpPr>
          <p:cNvPr id="73" name="TextBox 14">
            <a:hlinkClick r:id="rId4" action="ppaction://hlinksldjump"/>
          </p:cNvPr>
          <p:cNvSpPr txBox="1"/>
          <p:nvPr/>
        </p:nvSpPr>
        <p:spPr>
          <a:xfrm>
            <a:off x="2385308" y="55657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创业教育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" y="-1714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78</a:t>
            </a:r>
          </a:p>
        </p:txBody>
      </p:sp>
      <p:sp>
        <p:nvSpPr>
          <p:cNvPr id="9" name="矩形 38"/>
          <p:cNvSpPr/>
          <p:nvPr/>
        </p:nvSpPr>
        <p:spPr>
          <a:xfrm>
            <a:off x="-1608455" y="1835785"/>
            <a:ext cx="6562725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653639" y="2864549"/>
            <a:ext cx="48898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第八章 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   h   a   p   t   e   r</a:t>
            </a:r>
            <a:endParaRPr lang="en-US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1231" y="883335"/>
            <a:ext cx="5027749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endParaRPr lang="zh-CN" altLang="en-US" sz="5400" b="0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hlinkClick r:id="rId4" action="ppaction://hlinksldjump"/>
          </p:cNvPr>
          <p:cNvSpPr txBox="1"/>
          <p:nvPr/>
        </p:nvSpPr>
        <p:spPr>
          <a:xfrm>
            <a:off x="5290185" y="445833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8.3    自主创业设计</a:t>
            </a:r>
          </a:p>
        </p:txBody>
      </p:sp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5305425" y="2235835"/>
            <a:ext cx="572008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8.1    创业概述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6440805" y="883285"/>
            <a:ext cx="3188335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5400" b="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创业教育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290185" y="329120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8.2    创业的准备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79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1000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一、创业概述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（一）创业的相关概念</a:t>
            </a:r>
          </a:p>
          <a:p>
            <a:r>
              <a:rPr lang="zh-CN" altLang="en-US" sz="2400" b="1"/>
              <a:t>　</a:t>
            </a:r>
            <a:r>
              <a:rPr lang="zh-CN" altLang="en-US" sz="2000"/>
              <a:t>　创业，顾名思义就是创建新企业。现在“创业”这个词有很大的延伸，创业可以发生在各种企业和组织的各个发展阶段，包括新、老企业，大、小企业，私人、非营利组织或公共部门等。根据国外创业教育领域的定义，创业是一种思考、推理和行动的方式，它为机会所驱动，需要在方法上全盘考虑并拥有和谐的领导能力。</a:t>
            </a:r>
          </a:p>
          <a:p>
            <a:r>
              <a:rPr lang="zh-CN" altLang="en-US" sz="2400" b="1"/>
              <a:t>（二）创业的时代背景</a:t>
            </a:r>
          </a:p>
          <a:p>
            <a:r>
              <a:rPr lang="zh-CN" altLang="en-US" sz="2000"/>
              <a:t>　　</a:t>
            </a:r>
            <a:r>
              <a:rPr lang="zh-CN" altLang="en-US" sz="2000" b="1"/>
              <a:t>1．社会环境对自主创业的鼓励与支持</a:t>
            </a:r>
          </a:p>
          <a:p>
            <a:r>
              <a:rPr lang="zh-CN" altLang="en-US" sz="2000"/>
              <a:t>　　（1）经济发展提供了创业大舞台。（2）知识经济时代提供更多的创业机遇。</a:t>
            </a:r>
          </a:p>
          <a:p>
            <a:r>
              <a:rPr lang="zh-CN" altLang="en-US" sz="2000"/>
              <a:t>　　（3）融资环境不断改善。</a:t>
            </a:r>
            <a:r>
              <a:rPr lang="en-US" altLang="zh-CN" sz="2000"/>
              <a:t>+</a:t>
            </a:r>
            <a:r>
              <a:rPr lang="zh-CN" altLang="en-US" sz="2000"/>
              <a:t>（4）良好的政策法规环境。</a:t>
            </a:r>
          </a:p>
          <a:p>
            <a:r>
              <a:rPr lang="zh-CN" altLang="en-US" sz="2000"/>
              <a:t>　　（5）良好的社会文化心理条件。</a:t>
            </a:r>
          </a:p>
          <a:p>
            <a:r>
              <a:rPr lang="zh-CN" altLang="en-US" sz="2000"/>
              <a:t>　</a:t>
            </a:r>
            <a:r>
              <a:rPr lang="zh-CN" altLang="en-US" sz="2000" b="1"/>
              <a:t>　2．大学毕业生对自主创业的内在渴求</a:t>
            </a:r>
          </a:p>
          <a:p>
            <a:r>
              <a:rPr lang="zh-CN" altLang="en-US" sz="2000"/>
              <a:t>　　（1）“身份意识”淡化，效益观念增强。</a:t>
            </a:r>
          </a:p>
          <a:p>
            <a:r>
              <a:rPr lang="zh-CN" altLang="en-US" sz="2000"/>
              <a:t>　　（2）注重个人兴趣，择业意识明显。</a:t>
            </a:r>
          </a:p>
          <a:p>
            <a:r>
              <a:rPr lang="zh-CN" altLang="en-US" sz="2000"/>
              <a:t>　　</a:t>
            </a:r>
            <a:r>
              <a:rPr lang="zh-CN" altLang="en-US" sz="2000" b="1"/>
              <a:t>3．就业压力对自主创业的催化</a:t>
            </a:r>
          </a:p>
          <a:p>
            <a:r>
              <a:rPr lang="zh-CN" altLang="en-US" sz="2000"/>
              <a:t>　　</a:t>
            </a:r>
            <a:r>
              <a:rPr lang="zh-CN" altLang="en-US" sz="2000" b="1"/>
              <a:t>4．未来的呼唤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80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一、创业概述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4575" y="1306195"/>
            <a:ext cx="10568940" cy="521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 (三)创业的现实意义</a:t>
            </a:r>
          </a:p>
          <a:p>
            <a:r>
              <a:rPr lang="zh-CN" altLang="en-US" sz="2400" b="1"/>
              <a:t>　</a:t>
            </a:r>
            <a:r>
              <a:rPr lang="zh-CN" altLang="en-US" sz="2000"/>
              <a:t>1．有利于缓解大学生就业压力              2．有利于大学生谋求生存与自我价值的实现</a:t>
            </a:r>
          </a:p>
          <a:p>
            <a:r>
              <a:rPr lang="zh-CN" altLang="en-US" sz="2000"/>
              <a:t>　3．有利于大学生实现致富梦想               4．有利于促进中小企业的快速发展</a:t>
            </a:r>
          </a:p>
          <a:p>
            <a:r>
              <a:rPr lang="zh-CN" altLang="en-US" sz="2000"/>
              <a:t>    5．有利于培养大学生艰苦奋斗的作风  6．有利于培养大学生的创新精神</a:t>
            </a:r>
          </a:p>
          <a:p>
            <a:r>
              <a:rPr lang="zh-CN" altLang="en-US" sz="2400" b="1"/>
              <a:t>（四）创业的相关政策</a:t>
            </a:r>
          </a:p>
          <a:p>
            <a:r>
              <a:rPr lang="zh-CN" altLang="en-US" sz="2000"/>
              <a:t>1．全面加强高校学生创业教育                 </a:t>
            </a:r>
          </a:p>
          <a:p>
            <a:r>
              <a:rPr lang="zh-CN" altLang="en-US" sz="2000"/>
              <a:t>2．积极建设高校学生创业实践及孵化基地</a:t>
            </a:r>
          </a:p>
          <a:p>
            <a:r>
              <a:rPr lang="zh-CN" altLang="en-US" sz="2000"/>
              <a:t>3．加强对高校毕业生自主创业的政策扶持力度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（1）鼓励高校毕业生自主创业和灵活就业。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（2）积极组织面向高校毕业生的创业培训，并与就业指导、咨询服务、后续扶持有</a:t>
            </a:r>
            <a:r>
              <a:rPr lang="en-US" altLang="zh-CN" sz="2000"/>
              <a:t>	</a:t>
            </a:r>
            <a:r>
              <a:rPr lang="zh-CN" altLang="en-US" sz="2000"/>
              <a:t>机结合起来。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（3）优先安排创业场地。按照法律、法规规定的条件、程序和合同约定，政府允</a:t>
            </a:r>
            <a:r>
              <a:rPr lang="en-US" altLang="zh-CN" sz="2000"/>
              <a:t>	</a:t>
            </a:r>
          </a:p>
          <a:p>
            <a:r>
              <a:rPr lang="zh-CN" altLang="en-US" sz="2000"/>
              <a:t>创业者将家庭住所、租借房、临时商业用房等作为创业经营场所，尽可能地让创业者</a:t>
            </a:r>
            <a:r>
              <a:rPr lang="en-US" altLang="zh-CN" sz="2000"/>
              <a:t>	</a:t>
            </a:r>
            <a:r>
              <a:rPr lang="zh-CN" altLang="en-US" sz="2000"/>
              <a:t>在创业过程中降低成本。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（4）国家解决大学生自主创业的资金困难的具体资金优惠政策。</a:t>
            </a:r>
          </a:p>
          <a:p>
            <a:endParaRPr lang="zh-CN" altLang="en-US" sz="2400" b="1">
              <a:latin typeface="+mn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81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二、创业的准备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460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（一）成功创业的基本条件</a:t>
            </a:r>
          </a:p>
          <a:p>
            <a:r>
              <a:rPr lang="zh-CN" altLang="en-US" sz="2400" b="1"/>
              <a:t>1.主观条件</a:t>
            </a:r>
          </a:p>
          <a:p>
            <a:r>
              <a:rPr lang="zh-CN" altLang="en-US" sz="2000"/>
              <a:t>(1)学会做人</a:t>
            </a:r>
          </a:p>
          <a:p>
            <a:r>
              <a:rPr lang="zh-CN" altLang="en-US" sz="2000"/>
              <a:t>(2)良好的心理素质心理素质包括心态、自信心、决心、勇气（胆识）、意志力等几个方面</a:t>
            </a:r>
          </a:p>
          <a:p>
            <a:r>
              <a:rPr lang="zh-CN" altLang="en-US" sz="2400" b="1"/>
              <a:t>2.客观条件</a:t>
            </a:r>
          </a:p>
          <a:p>
            <a:r>
              <a:rPr lang="zh-CN" altLang="en-US" sz="2000"/>
              <a:t>(1)创业环境</a:t>
            </a:r>
          </a:p>
          <a:p>
            <a:r>
              <a:rPr lang="zh-CN" altLang="en-US" sz="2000"/>
              <a:t>(2)知识积累</a:t>
            </a:r>
          </a:p>
          <a:p>
            <a:r>
              <a:rPr lang="zh-CN" altLang="en-US" sz="2000"/>
              <a:t>(3)把握机会的能力</a:t>
            </a:r>
          </a:p>
          <a:p>
            <a:r>
              <a:rPr lang="zh-CN" altLang="en-US" sz="2000"/>
              <a:t>(4)资本</a:t>
            </a:r>
          </a:p>
          <a:p>
            <a:r>
              <a:rPr lang="zh-CN" altLang="en-US" sz="2000"/>
              <a:t> (5)诚实劳动、合法经营是创业成功的基础</a:t>
            </a:r>
          </a:p>
          <a:p>
            <a:r>
              <a:rPr lang="zh-CN" altLang="en-US" sz="2400" b="1"/>
              <a:t>(二)创业精神与创业素质</a:t>
            </a:r>
          </a:p>
          <a:p>
            <a:r>
              <a:rPr lang="zh-CN" altLang="en-US" sz="2000"/>
              <a:t>1.创业精神</a:t>
            </a:r>
            <a:r>
              <a:rPr lang="en-US" altLang="zh-CN" sz="2000"/>
              <a:t>		</a:t>
            </a:r>
            <a:r>
              <a:rPr lang="zh-CN" altLang="en-US" sz="2000"/>
              <a:t>2.创业素质</a:t>
            </a:r>
          </a:p>
          <a:p>
            <a:endParaRPr lang="zh-CN" altLang="en-US" sz="2000"/>
          </a:p>
          <a:p>
            <a:endParaRPr lang="zh-CN" altLang="en-US" sz="2000">
              <a:latin typeface="+mn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82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二、创业的准备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1670" y="1275715"/>
            <a:ext cx="11017250" cy="539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(三)大学生的创业准备</a:t>
            </a:r>
          </a:p>
          <a:p>
            <a:r>
              <a:rPr lang="zh-CN" altLang="en-US" sz="2400" b="1"/>
              <a:t>1.接受专家对大学生创业的建议</a:t>
            </a:r>
          </a:p>
          <a:p>
            <a:r>
              <a:rPr lang="zh-CN" altLang="en-US" sz="2000"/>
              <a:t>(1)理想创业(2)知识创业 (3)阳光创业 (4)诚信创业(5)团队创业(6)艰苦创业(7)理性创业</a:t>
            </a:r>
          </a:p>
          <a:p>
            <a:r>
              <a:rPr lang="zh-CN" altLang="en-US" sz="2400" b="1"/>
              <a:t>2.创业项目的准备</a:t>
            </a:r>
          </a:p>
          <a:p>
            <a:r>
              <a:rPr lang="zh-CN" altLang="en-US" sz="2000"/>
              <a:t>(1)确定创业项目的切入点(2)了解创业项目的政策支持(3)选择自己熟悉的领域</a:t>
            </a:r>
          </a:p>
          <a:p>
            <a:r>
              <a:rPr lang="zh-CN" altLang="en-US" sz="2000"/>
              <a:t>(4)对所选项目进行深入、细致、认真的市场调查(5)创业项目选址准备</a:t>
            </a:r>
          </a:p>
          <a:p>
            <a:r>
              <a:rPr lang="zh-CN" altLang="en-US" sz="2400"/>
              <a:t>1.主观条件</a:t>
            </a:r>
          </a:p>
          <a:p>
            <a:r>
              <a:rPr lang="zh-CN" altLang="en-US" sz="2000"/>
              <a:t>(1)学会做人</a:t>
            </a:r>
          </a:p>
          <a:p>
            <a:r>
              <a:rPr lang="zh-CN" altLang="en-US" sz="2000"/>
              <a:t>(2)良好的心理素质心理素质包括心态、自信心、决心、勇气（胆识）、意志力等几个方面</a:t>
            </a:r>
          </a:p>
          <a:p>
            <a:r>
              <a:rPr lang="zh-CN" altLang="en-US" sz="2400"/>
              <a:t>2.客观条件</a:t>
            </a:r>
          </a:p>
          <a:p>
            <a:r>
              <a:rPr lang="zh-CN" altLang="en-US" sz="2000"/>
              <a:t>(1)创业环境(2)知识积累(3)把握机会的能力(4)资本(5)诚实劳动、合法经营是创业成功的基础</a:t>
            </a:r>
          </a:p>
          <a:p>
            <a:r>
              <a:rPr lang="zh-CN" altLang="en-US" sz="2400" b="1"/>
              <a:t>3.创业资金的准备</a:t>
            </a:r>
          </a:p>
          <a:p>
            <a:r>
              <a:rPr lang="zh-CN" altLang="en-US" sz="2400" b="1"/>
              <a:t>4.经营知识的准备</a:t>
            </a:r>
          </a:p>
          <a:p>
            <a:r>
              <a:rPr lang="zh-CN" altLang="en-US" sz="2000"/>
              <a:t>　　创业者必须做好以下经营知识的准备：</a:t>
            </a:r>
          </a:p>
          <a:p>
            <a:r>
              <a:rPr lang="zh-CN" altLang="en-US" sz="2000"/>
              <a:t>　　（1）合法开业知识　（2）营销知识（3）货物知识（4）资金及财务知识（5）服务行业知识（6）其他相关知识</a:t>
            </a:r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83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二、创业的准备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423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5.了解自主创业的模式和方式</a:t>
            </a:r>
          </a:p>
          <a:p>
            <a:endParaRPr lang="zh-CN" altLang="en-US" sz="2400" b="1"/>
          </a:p>
          <a:p>
            <a:r>
              <a:rPr lang="en-US" altLang="zh-CN" sz="2000" b="1"/>
              <a:t>(1)三种创业模式</a:t>
            </a:r>
          </a:p>
          <a:p>
            <a:r>
              <a:rPr lang="en-US" altLang="zh-CN" sz="2000"/>
              <a:t>1）雇用走向自主创业。</a:t>
            </a:r>
          </a:p>
          <a:p>
            <a:r>
              <a:rPr lang="en-US" altLang="zh-CN" sz="2000"/>
              <a:t>2） 团队式创业。</a:t>
            </a:r>
          </a:p>
          <a:p>
            <a:r>
              <a:rPr lang="en-US" altLang="zh-CN" sz="2000"/>
              <a:t>3） 自主摸索式创业。</a:t>
            </a:r>
          </a:p>
          <a:p>
            <a:r>
              <a:rPr lang="en-US" altLang="zh-CN" sz="2000" b="1"/>
              <a:t>(2)创业的方式</a:t>
            </a:r>
          </a:p>
          <a:p>
            <a:r>
              <a:rPr lang="en-US" altLang="zh-CN" sz="2000"/>
              <a:t>1）互联网创业。</a:t>
            </a:r>
          </a:p>
          <a:p>
            <a:r>
              <a:rPr lang="en-US" altLang="zh-CN" sz="2000"/>
              <a:t>2）连锁加盟创业。</a:t>
            </a:r>
          </a:p>
          <a:p>
            <a:r>
              <a:rPr lang="en-US" altLang="zh-CN" sz="2000"/>
              <a:t>3）甚至资金等资源，不愿意放弃现有工作，又想创造更多的财富而进行的创业。</a:t>
            </a:r>
          </a:p>
          <a:p>
            <a:r>
              <a:rPr lang="en-US" altLang="zh-CN" sz="2400" b="1">
                <a:latin typeface="+mn-ea"/>
              </a:rPr>
              <a:t>6.了解创业的一般程序</a:t>
            </a:r>
          </a:p>
          <a:p>
            <a:r>
              <a:rPr lang="en-US" altLang="zh-CN" sz="2000">
                <a:latin typeface="+mn-ea"/>
              </a:rPr>
              <a:t>（1）调查研究		（2）选择创业项目	（3）撰写创业计划书</a:t>
            </a:r>
          </a:p>
          <a:p>
            <a:r>
              <a:rPr lang="en-US" altLang="zh-CN" sz="2000">
                <a:latin typeface="+mn-ea"/>
              </a:rPr>
              <a:t>（4）组建创业团队	（5）筹措资金		（6）登记注册开户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84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创业教育</a:t>
            </a: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二、创业的准备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6625" y="1206500"/>
            <a:ext cx="10905490" cy="442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 (四)大学生创业过程中的常见问题及对策</a:t>
            </a:r>
          </a:p>
          <a:p>
            <a:r>
              <a:rPr lang="en-US" altLang="zh-CN" sz="2000" b="1"/>
              <a:t>1.大学生创业过程中的常见问题</a:t>
            </a:r>
          </a:p>
          <a:p>
            <a:r>
              <a:rPr lang="en-US" altLang="zh-CN" sz="2000"/>
              <a:t>1)大学生自主创业，有梦想，有激情，但没有根据自身实际情况选择是否自主创业，有错位现象。</a:t>
            </a:r>
          </a:p>
          <a:p>
            <a:r>
              <a:rPr lang="en-US" altLang="zh-CN" sz="2000"/>
              <a:t>2)对激烈多变的市场环境中生存、发展的艰难、曲折认识不足，缺乏对技术的市场前景分析。</a:t>
            </a:r>
          </a:p>
          <a:p>
            <a:r>
              <a:rPr lang="en-US" altLang="zh-CN" sz="2000"/>
              <a:t>3)大学生自主创业项目的选择缺乏理性，普遍存在的眼高手低，好高骛远。</a:t>
            </a:r>
          </a:p>
          <a:p>
            <a:r>
              <a:rPr lang="en-US" altLang="zh-CN" sz="2000"/>
              <a:t>4)大学生自主创业的心理素质及意志品质薄弱，在创业实践中遇到挫折和失败容易意志消沉。</a:t>
            </a:r>
          </a:p>
          <a:p>
            <a:r>
              <a:rPr lang="en-US" altLang="zh-CN" sz="2000"/>
              <a:t>5)社会经验和企业管理经验缺乏。</a:t>
            </a:r>
          </a:p>
          <a:p>
            <a:r>
              <a:rPr lang="en-US" altLang="zh-CN" sz="2000"/>
              <a:t>6)法律意识薄弱。</a:t>
            </a:r>
          </a:p>
          <a:p>
            <a:r>
              <a:rPr lang="en-US" altLang="zh-CN" sz="2000"/>
              <a:t>7)大学生创业资金不够充足，使创业者的经营活动变得举步维艰。</a:t>
            </a:r>
          </a:p>
          <a:p>
            <a:r>
              <a:rPr lang="en-US" altLang="zh-CN" sz="2000" b="1">
                <a:latin typeface="+mn-ea"/>
              </a:rPr>
              <a:t>2.促进大学生创业的对策与途径</a:t>
            </a:r>
          </a:p>
          <a:p>
            <a:r>
              <a:rPr lang="en-US" altLang="zh-CN" sz="2000">
                <a:latin typeface="+mn-ea"/>
              </a:rPr>
              <a:t>　　（1）加强大学生创业教育</a:t>
            </a:r>
          </a:p>
          <a:p>
            <a:r>
              <a:rPr lang="en-US" altLang="zh-CN" sz="2000">
                <a:latin typeface="+mn-ea"/>
              </a:rPr>
              <a:t>　　（2）指导大学生学会“认识自己”。性格决定命运</a:t>
            </a:r>
          </a:p>
          <a:p>
            <a:r>
              <a:rPr lang="en-US" altLang="zh-CN" sz="2000">
                <a:latin typeface="+mn-ea"/>
              </a:rPr>
              <a:t>　　（3）全面提高大学生创业的综合素质</a:t>
            </a:r>
          </a:p>
          <a:p>
            <a:r>
              <a:rPr lang="en-US" altLang="zh-CN" sz="2000">
                <a:latin typeface="+mn-ea"/>
              </a:rPr>
              <a:t>       （4）积极优化大学生创业的环境和氛围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568</Words>
  <Application>Microsoft Office PowerPoint</Application>
  <PresentationFormat>自定义</PresentationFormat>
  <Paragraphs>150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SJYY</cp:lastModifiedBy>
  <cp:revision>19</cp:revision>
  <dcterms:created xsi:type="dcterms:W3CDTF">2017-07-18T22:12:00Z</dcterms:created>
  <dcterms:modified xsi:type="dcterms:W3CDTF">2017-08-22T06:49:37Z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