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5" r:id="rId30"/>
    <p:sldId id="283" r:id="rId31"/>
    <p:sldId id="286" r:id="rId32"/>
    <p:sldId id="287" r:id="rId33"/>
    <p:sldId id="288" r:id="rId34"/>
    <p:sldId id="289" r:id="rId35"/>
    <p:sldId id="292" r:id="rId36"/>
    <p:sldId id="290" r:id="rId37"/>
    <p:sldId id="293" r:id="rId38"/>
    <p:sldId id="294"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10" r:id="rId53"/>
    <p:sldId id="312" r:id="rId54"/>
    <p:sldId id="313" r:id="rId55"/>
    <p:sldId id="314" r:id="rId56"/>
    <p:sldId id="315" r:id="rId57"/>
    <p:sldId id="316" r:id="rId58"/>
    <p:sldId id="318" r:id="rId59"/>
    <p:sldId id="317" r:id="rId60"/>
    <p:sldId id="319" r:id="rId61"/>
    <p:sldId id="320" r:id="rId62"/>
    <p:sldId id="321" r:id="rId63"/>
    <p:sldId id="322" r:id="rId64"/>
    <p:sldId id="309" r:id="rId65"/>
    <p:sldId id="311" r:id="rId66"/>
    <p:sldId id="323" r:id="rId67"/>
    <p:sldId id="324" r:id="rId68"/>
    <p:sldId id="326" r:id="rId69"/>
    <p:sldId id="327" r:id="rId70"/>
    <p:sldId id="328" r:id="rId71"/>
    <p:sldId id="329" r:id="rId72"/>
    <p:sldId id="330" r:id="rId73"/>
    <p:sldId id="331" r:id="rId74"/>
    <p:sldId id="333" r:id="rId75"/>
    <p:sldId id="334" r:id="rId76"/>
    <p:sldId id="335" r:id="rId77"/>
    <p:sldId id="336" r:id="rId78"/>
    <p:sldId id="337" r:id="rId79"/>
    <p:sldId id="338" r:id="rId80"/>
    <p:sldId id="342" r:id="rId81"/>
    <p:sldId id="339" r:id="rId82"/>
    <p:sldId id="345" r:id="rId83"/>
    <p:sldId id="346" r:id="rId84"/>
    <p:sldId id="347" r:id="rId85"/>
    <p:sldId id="348" r:id="rId86"/>
    <p:sldId id="349" r:id="rId87"/>
    <p:sldId id="352" r:id="rId8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16.xml"/><Relationship Id="rId4" Type="http://schemas.openxmlformats.org/officeDocument/2006/relationships/slide" Target="slide17.xml"/><Relationship Id="rId3" Type="http://schemas.openxmlformats.org/officeDocument/2006/relationships/slide" Target="slide18.xml"/><Relationship Id="rId2" Type="http://schemas.openxmlformats.org/officeDocument/2006/relationships/slide" Target="slide20.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slide" Target="slide78.xml"/><Relationship Id="rId8" Type="http://schemas.openxmlformats.org/officeDocument/2006/relationships/slide" Target="slide64.xml"/><Relationship Id="rId7" Type="http://schemas.openxmlformats.org/officeDocument/2006/relationships/slide" Target="slide50.xml"/><Relationship Id="rId6" Type="http://schemas.openxmlformats.org/officeDocument/2006/relationships/slide" Target="slide38.xml"/><Relationship Id="rId5" Type="http://schemas.openxmlformats.org/officeDocument/2006/relationships/slide" Target="slide32.xml"/><Relationship Id="rId4" Type="http://schemas.openxmlformats.org/officeDocument/2006/relationships/slide" Target="slide24.xml"/><Relationship Id="rId3" Type="http://schemas.openxmlformats.org/officeDocument/2006/relationships/slide" Target="slide14.xml"/><Relationship Id="rId2" Type="http://schemas.openxmlformats.org/officeDocument/2006/relationships/slide" Target="slide3.xml"/><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slide" Target="slide25.xml"/><Relationship Id="rId3" Type="http://schemas.openxmlformats.org/officeDocument/2006/relationships/slide" Target="slide27.xml"/><Relationship Id="rId2" Type="http://schemas.openxmlformats.org/officeDocument/2006/relationships/slide" Target="slide29.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slide" Target="slide4.xml"/><Relationship Id="rId2" Type="http://schemas.openxmlformats.org/officeDocument/2006/relationships/slide" Target="slide1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7.xml"/><Relationship Id="rId3" Type="http://schemas.openxmlformats.org/officeDocument/2006/relationships/slide" Target="slide33.xml"/><Relationship Id="rId2" Type="http://schemas.openxmlformats.org/officeDocument/2006/relationships/slide" Target="slide3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slide" Target="slide49.xml"/><Relationship Id="rId7" Type="http://schemas.openxmlformats.org/officeDocument/2006/relationships/slide" Target="slide48.xml"/><Relationship Id="rId6" Type="http://schemas.openxmlformats.org/officeDocument/2006/relationships/slide" Target="slide47.xml"/><Relationship Id="rId5" Type="http://schemas.openxmlformats.org/officeDocument/2006/relationships/slide" Target="slide45.xml"/><Relationship Id="rId4" Type="http://schemas.openxmlformats.org/officeDocument/2006/relationships/slide" Target="slide41.xml"/><Relationship Id="rId3" Type="http://schemas.openxmlformats.org/officeDocument/2006/relationships/slide" Target="slide39.xml"/><Relationship Id="rId2" Type="http://schemas.openxmlformats.org/officeDocument/2006/relationships/slide" Target="slide43.xml"/><Relationship Id="rId10" Type="http://schemas.openxmlformats.org/officeDocument/2006/relationships/notesSlide" Target="../notesSlides/notesSlide38.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7.xml"/><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7.xml"/><Relationship Id="rId4" Type="http://schemas.openxmlformats.org/officeDocument/2006/relationships/slide" Target="slide62.xml"/><Relationship Id="rId3" Type="http://schemas.openxmlformats.org/officeDocument/2006/relationships/slide" Target="slide53.xml"/><Relationship Id="rId2" Type="http://schemas.openxmlformats.org/officeDocument/2006/relationships/slide" Target="slide58.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64.xml"/><Relationship Id="rId7" Type="http://schemas.openxmlformats.org/officeDocument/2006/relationships/slideLayout" Target="../slideLayouts/slideLayout7.xml"/><Relationship Id="rId6" Type="http://schemas.openxmlformats.org/officeDocument/2006/relationships/slide" Target="slide77.xml"/><Relationship Id="rId5" Type="http://schemas.openxmlformats.org/officeDocument/2006/relationships/slide" Target="slide74.xml"/><Relationship Id="rId4" Type="http://schemas.openxmlformats.org/officeDocument/2006/relationships/slide" Target="slide67.xml"/><Relationship Id="rId3" Type="http://schemas.openxmlformats.org/officeDocument/2006/relationships/slide" Target="slide65.xml"/><Relationship Id="rId2" Type="http://schemas.openxmlformats.org/officeDocument/2006/relationships/slide" Target="slide70.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7.xml"/><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1.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8.xml.rels><?xml version="1.0" encoding="UTF-8" standalone="yes"?>
<Relationships xmlns="http://schemas.openxmlformats.org/package/2006/relationships"><Relationship Id="rId6" Type="http://schemas.openxmlformats.org/officeDocument/2006/relationships/notesSlide" Target="../notesSlides/notesSlide78.xml"/><Relationship Id="rId5" Type="http://schemas.openxmlformats.org/officeDocument/2006/relationships/slideLayout" Target="../slideLayouts/slideLayout7.xml"/><Relationship Id="rId4" Type="http://schemas.openxmlformats.org/officeDocument/2006/relationships/slide" Target="slide82.xml"/><Relationship Id="rId3" Type="http://schemas.openxmlformats.org/officeDocument/2006/relationships/slide" Target="slide79.xml"/><Relationship Id="rId2" Type="http://schemas.openxmlformats.org/officeDocument/2006/relationships/slide" Target="slide85.xml"/><Relationship Id="rId1" Type="http://schemas.openxmlformats.org/officeDocument/2006/relationships/image" Target="../media/image1.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8607311" y="76923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953" y="1835785"/>
            <a:ext cx="9304020"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43523" y="2402840"/>
            <a:ext cx="8460740" cy="972820"/>
          </a:xfrm>
          <a:prstGeom prst="rect">
            <a:avLst/>
          </a:prstGeom>
          <a:noFill/>
        </p:spPr>
        <p:txBody>
          <a:bodyPr wrap="square" rtlCol="0">
            <a:spAutoFit/>
          </a:bodyPr>
          <a:lstStyle/>
          <a:p>
            <a:r>
              <a:rPr lang="zh-CN" altLang="en-US" sz="5400" dirty="0" smtClean="0">
                <a:solidFill>
                  <a:schemeClr val="bg1"/>
                </a:solidFill>
                <a:latin typeface="微软雅黑" panose="020B0503020204020204" charset="-122"/>
                <a:ea typeface="微软雅黑" panose="020B0503020204020204" charset="-122"/>
              </a:rPr>
              <a:t>大学生职业规划与就业指导</a:t>
            </a:r>
            <a:endParaRPr lang="zh-CN" altLang="en-US" sz="5400" dirty="0">
              <a:solidFill>
                <a:schemeClr val="bg1"/>
              </a:solidFill>
              <a:latin typeface="微软雅黑" panose="020B0503020204020204" charset="-122"/>
              <a:ea typeface="微软雅黑" panose="020B0503020204020204" charset="-122"/>
            </a:endParaRPr>
          </a:p>
        </p:txBody>
      </p:sp>
      <p:sp>
        <p:nvSpPr>
          <p:cNvPr id="43" name="Freeform 10"/>
          <p:cNvSpPr>
            <a:spLocks noEditPoints="1"/>
          </p:cNvSpPr>
          <p:nvPr/>
        </p:nvSpPr>
        <p:spPr bwMode="auto">
          <a:xfrm>
            <a:off x="623551"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44" name="矩形 43"/>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1"/>
                                        </p:tgtEl>
                                        <p:attrNameLst>
                                          <p:attrName>ppt_y</p:attrName>
                                        </p:attrNameLst>
                                      </p:cBhvr>
                                      <p:tavLst>
                                        <p:tav tm="0">
                                          <p:val>
                                            <p:strVal val="#ppt_y"/>
                                          </p:val>
                                        </p:tav>
                                        <p:tav tm="100000">
                                          <p:val>
                                            <p:strVal val="#ppt_y"/>
                                          </p:val>
                                        </p:tav>
                                      </p:tavLst>
                                    </p:anim>
                                    <p:anim calcmode="lin" valueType="num">
                                      <p:cBhvr>
                                        <p:cTn id="1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11" name="文本框 10"/>
          <p:cNvSpPr txBox="1"/>
          <p:nvPr/>
        </p:nvSpPr>
        <p:spPr>
          <a:xfrm>
            <a:off x="815658" y="1236980"/>
            <a:ext cx="5980430" cy="5090160"/>
          </a:xfrm>
          <a:prstGeom prst="rect">
            <a:avLst/>
          </a:prstGeom>
          <a:noFill/>
        </p:spPr>
        <p:txBody>
          <a:bodyPr wrap="square" rtlCol="0">
            <a:spAutoFit/>
          </a:bodyPr>
          <a:p>
            <a:r>
              <a:rPr lang="zh-CN" altLang="en-US" sz="2400" b="1"/>
              <a:t>（七）常见职业生涯规划方法的利与弊</a:t>
            </a:r>
            <a:endParaRPr lang="zh-CN" altLang="en-US" sz="2400" b="1"/>
          </a:p>
          <a:p>
            <a:endParaRPr lang="zh-CN" altLang="en-US" sz="2400" b="1"/>
          </a:p>
          <a:p>
            <a:r>
              <a:rPr lang="zh-CN" altLang="en-US" sz="2000"/>
              <a:t>      1.自然发生法</a:t>
            </a:r>
            <a:endParaRPr lang="zh-CN" altLang="en-US" sz="2000"/>
          </a:p>
          <a:p>
            <a:endParaRPr lang="zh-CN" altLang="en-US" sz="2000"/>
          </a:p>
          <a:p>
            <a:r>
              <a:rPr lang="zh-CN" altLang="en-US" sz="2000"/>
              <a:t>      2.最少努力法</a:t>
            </a:r>
            <a:endParaRPr lang="zh-CN" altLang="en-US" sz="2000"/>
          </a:p>
          <a:p>
            <a:endParaRPr lang="zh-CN" altLang="en-US" sz="2000"/>
          </a:p>
          <a:p>
            <a:r>
              <a:rPr lang="zh-CN" altLang="en-US" sz="2000"/>
              <a:t>      3.追逐趋势法</a:t>
            </a:r>
            <a:endParaRPr lang="zh-CN" altLang="en-US" sz="2000"/>
          </a:p>
          <a:p>
            <a:endParaRPr lang="zh-CN" altLang="en-US" sz="2000"/>
          </a:p>
          <a:p>
            <a:r>
              <a:rPr lang="zh-CN" altLang="en-US" sz="2000"/>
              <a:t>      4.刻板印象法</a:t>
            </a:r>
            <a:endParaRPr lang="zh-CN" altLang="en-US" sz="2000"/>
          </a:p>
          <a:p>
            <a:endParaRPr lang="zh-CN" altLang="en-US" sz="2000"/>
          </a:p>
          <a:p>
            <a:r>
              <a:rPr lang="zh-CN" altLang="en-US" sz="2000"/>
              <a:t>      5.拜金主义法</a:t>
            </a:r>
            <a:endParaRPr lang="zh-CN" altLang="en-US" sz="2000"/>
          </a:p>
          <a:p>
            <a:endParaRPr lang="en-US" altLang="zh-CN" sz="2000"/>
          </a:p>
          <a:p>
            <a:r>
              <a:rPr lang="zh-CN" altLang="en-US" sz="2000"/>
              <a:t>      6.征求意见法</a:t>
            </a:r>
            <a:endParaRPr lang="zh-CN" altLang="en-US" sz="2000"/>
          </a:p>
          <a:p>
            <a:endParaRPr lang="zh-CN" altLang="en-US" sz="2000"/>
          </a:p>
          <a:p>
            <a:endParaRPr lang="zh-CN" altLang="en-US" sz="2000"/>
          </a:p>
          <a:p>
            <a:endParaRPr lang="zh-CN" altLang="en-US" sz="2000"/>
          </a:p>
        </p:txBody>
      </p:sp>
      <p:pic>
        <p:nvPicPr>
          <p:cNvPr id="64" name="图片 63"/>
          <p:cNvPicPr>
            <a:picLocks noChangeAspect="1"/>
          </p:cNvPicPr>
          <p:nvPr/>
        </p:nvPicPr>
        <p:blipFill>
          <a:blip r:embed="rId2" cstate="print">
            <a:extLst>
              <a:ext uri="{BEBA8EAE-BF5A-486C-A8C5-ECC9F3942E4B}">
                <a14:imgProps xmlns:a14="http://schemas.microsoft.com/office/drawing/2010/main">
                  <a14:imgLayer r:embed="rId3">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val="0"/>
              </a:ext>
            </a:extLst>
          </a:blip>
          <a:stretch>
            <a:fillRect/>
          </a:stretch>
        </p:blipFill>
        <p:spPr>
          <a:xfrm>
            <a:off x="6313701" y="764704"/>
            <a:ext cx="5086797" cy="5955070"/>
          </a:xfrm>
          <a:prstGeom prst="rect">
            <a:avLst/>
          </a:prstGeom>
          <a:effectLst>
            <a:outerShdw dist="114300" dir="2700000" algn="tl" rotWithShape="0">
              <a:prstClr val="black">
                <a:alpha val="20000"/>
              </a:prstClr>
            </a:outerShdw>
          </a:effectLst>
        </p:spPr>
      </p:pic>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二、职业生涯重点</a:t>
            </a:r>
            <a:endParaRPr lang="zh-CN" altLang="en-US" sz="2800"/>
          </a:p>
        </p:txBody>
      </p:sp>
      <p:sp>
        <p:nvSpPr>
          <p:cNvPr id="11" name="文本框 10"/>
          <p:cNvSpPr txBox="1"/>
          <p:nvPr/>
        </p:nvSpPr>
        <p:spPr>
          <a:xfrm>
            <a:off x="936943" y="1228725"/>
            <a:ext cx="10058400" cy="5090160"/>
          </a:xfrm>
          <a:prstGeom prst="rect">
            <a:avLst/>
          </a:prstGeom>
          <a:noFill/>
        </p:spPr>
        <p:txBody>
          <a:bodyPr wrap="square" rtlCol="0">
            <a:spAutoFit/>
          </a:bodyPr>
          <a:p>
            <a:r>
              <a:rPr lang="zh-CN" altLang="en-US" sz="2400" b="1"/>
              <a:t>（一）尽早开始你的职业规划</a:t>
            </a:r>
            <a:endParaRPr lang="zh-CN" altLang="en-US" sz="2400" b="1"/>
          </a:p>
          <a:p>
            <a:r>
              <a:rPr lang="zh-CN" altLang="en-US" sz="2000"/>
              <a:t>1.职业生涯规划有助于适应社会经济发展的要求</a:t>
            </a:r>
            <a:endParaRPr lang="zh-CN" altLang="en-US" sz="2000"/>
          </a:p>
          <a:p>
            <a:r>
              <a:rPr lang="zh-CN" altLang="en-US" sz="2000"/>
              <a:t>2.职业生涯规划有利于自我觉醒</a:t>
            </a:r>
            <a:endParaRPr lang="zh-CN" altLang="en-US" sz="2000"/>
          </a:p>
          <a:p>
            <a:r>
              <a:rPr lang="zh-CN" altLang="en-US" sz="2000"/>
              <a:t>3.职业生涯规划有利于自我定位</a:t>
            </a:r>
            <a:endParaRPr lang="zh-CN" altLang="en-US" sz="2000"/>
          </a:p>
          <a:p>
            <a:r>
              <a:rPr lang="zh-CN" altLang="en-US" sz="2000"/>
              <a:t>4.职业生涯规划有利于大学生尽早明确人生目标</a:t>
            </a:r>
            <a:endParaRPr lang="zh-CN" altLang="en-US" sz="2000"/>
          </a:p>
          <a:p>
            <a:endParaRPr lang="zh-CN" altLang="en-US" sz="2000"/>
          </a:p>
          <a:p>
            <a:r>
              <a:rPr lang="zh-CN" altLang="en-US" sz="2400" b="1"/>
              <a:t>（二）职业生涯规划前的准备工作</a:t>
            </a:r>
            <a:endParaRPr lang="zh-CN" altLang="en-US" sz="2400" b="1"/>
          </a:p>
          <a:p>
            <a:r>
              <a:rPr lang="zh-CN" altLang="en-US" sz="2000"/>
              <a:t>做好职业生涯规划应该事先分析3个方面的情况。</a:t>
            </a:r>
            <a:endParaRPr lang="zh-CN" altLang="en-US" sz="2000"/>
          </a:p>
          <a:p>
            <a:r>
              <a:rPr lang="zh-CN" altLang="en-US" sz="2000"/>
              <a:t>1.适合自己从事的行业</a:t>
            </a:r>
            <a:endParaRPr lang="zh-CN" altLang="en-US" sz="2000"/>
          </a:p>
          <a:p>
            <a:r>
              <a:rPr lang="zh-CN" altLang="en-US" sz="2000"/>
              <a:t>（1）本人所处的职业发展阶段（2）本人的职业性向</a:t>
            </a:r>
            <a:endParaRPr lang="zh-CN" altLang="en-US" sz="2000"/>
          </a:p>
          <a:p>
            <a:r>
              <a:rPr lang="zh-CN" altLang="en-US" sz="2000"/>
              <a:t>（3）本人的技能，也就是自身的本领，如专业、爱好、特长等</a:t>
            </a:r>
            <a:endParaRPr lang="zh-CN" altLang="en-US" sz="2000"/>
          </a:p>
          <a:p>
            <a:r>
              <a:rPr lang="zh-CN" altLang="en-US" sz="2000"/>
              <a:t>（4）本人的职业锚</a:t>
            </a:r>
            <a:endParaRPr lang="zh-CN" altLang="en-US" sz="2000"/>
          </a:p>
          <a:p>
            <a:r>
              <a:rPr lang="zh-CN" altLang="en-US" sz="2000"/>
              <a:t>2.自己所在的公司能否提供合适的岗位</a:t>
            </a:r>
            <a:endParaRPr lang="zh-CN" altLang="en-US" sz="2000"/>
          </a:p>
          <a:p>
            <a:r>
              <a:rPr lang="zh-CN" altLang="en-US" sz="2000"/>
              <a:t>3.在适合自己从事的职业中，哪些是社会发展所迫切需要的</a:t>
            </a:r>
            <a:endParaRPr lang="zh-CN" altLang="en-US" sz="2000"/>
          </a:p>
          <a:p>
            <a:r>
              <a:rPr lang="zh-CN" altLang="en-US" sz="2000"/>
              <a:t>4.树立正确的价值观</a:t>
            </a:r>
            <a:endParaRPr lang="zh-CN" altLang="en-US" sz="2000"/>
          </a:p>
          <a:p>
            <a:endParaRPr lang="zh-CN" altLang="en-US" sz="2000"/>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二、职业生涯重点</a:t>
            </a:r>
            <a:endParaRPr lang="zh-CN" altLang="en-US" sz="2800"/>
          </a:p>
        </p:txBody>
      </p:sp>
      <p:sp>
        <p:nvSpPr>
          <p:cNvPr id="11" name="文本框 10"/>
          <p:cNvSpPr txBox="1"/>
          <p:nvPr/>
        </p:nvSpPr>
        <p:spPr>
          <a:xfrm>
            <a:off x="1258888" y="1275715"/>
            <a:ext cx="10460990" cy="4480560"/>
          </a:xfrm>
          <a:prstGeom prst="rect">
            <a:avLst/>
          </a:prstGeom>
          <a:noFill/>
        </p:spPr>
        <p:txBody>
          <a:bodyPr wrap="square" rtlCol="0">
            <a:spAutoFit/>
          </a:bodyPr>
          <a:p>
            <a:r>
              <a:rPr lang="zh-CN" altLang="en-US" sz="2400" b="1"/>
              <a:t>（三）制订职业生涯规划需七步走</a:t>
            </a:r>
            <a:endParaRPr lang="zh-CN" altLang="en-US" sz="2400" b="1"/>
          </a:p>
          <a:p>
            <a:endParaRPr lang="zh-CN" altLang="en-US" sz="2400" b="1"/>
          </a:p>
          <a:p>
            <a:r>
              <a:rPr lang="zh-CN" altLang="en-US" sz="2000"/>
              <a:t>第一，正确认识自己，找出自己的优势与劣势。</a:t>
            </a:r>
            <a:endParaRPr lang="zh-CN" altLang="en-US" sz="2000"/>
          </a:p>
          <a:p>
            <a:endParaRPr lang="zh-CN" altLang="en-US" sz="2000"/>
          </a:p>
          <a:p>
            <a:r>
              <a:rPr lang="zh-CN" altLang="en-US" sz="2000"/>
              <a:t>第二，找出自己的兴趣所在。</a:t>
            </a:r>
            <a:endParaRPr lang="zh-CN" altLang="en-US" sz="2000"/>
          </a:p>
          <a:p>
            <a:endParaRPr lang="zh-CN" altLang="en-US" sz="2000"/>
          </a:p>
          <a:p>
            <a:r>
              <a:rPr lang="zh-CN" altLang="en-US" sz="2000"/>
              <a:t>第三，确定自己的职业性向。 </a:t>
            </a:r>
            <a:endParaRPr lang="zh-CN" altLang="en-US" sz="2000"/>
          </a:p>
          <a:p>
            <a:endParaRPr lang="zh-CN" altLang="en-US" sz="2000"/>
          </a:p>
          <a:p>
            <a:r>
              <a:rPr lang="zh-CN" altLang="en-US" sz="2000"/>
              <a:t>第四，依据社会需求确定自己的最佳职业。</a:t>
            </a:r>
            <a:endParaRPr lang="zh-CN" altLang="en-US" sz="2000"/>
          </a:p>
          <a:p>
            <a:endParaRPr lang="zh-CN" altLang="en-US" sz="2000"/>
          </a:p>
          <a:p>
            <a:r>
              <a:rPr lang="zh-CN" altLang="en-US" sz="2000"/>
              <a:t>第五，确定职业目标和个性化的职业发展计划。</a:t>
            </a:r>
            <a:endParaRPr lang="zh-CN" altLang="en-US" sz="2000"/>
          </a:p>
          <a:p>
            <a:endParaRPr lang="zh-CN" altLang="en-US" sz="2000"/>
          </a:p>
          <a:p>
            <a:r>
              <a:rPr lang="zh-CN" altLang="en-US" sz="2000"/>
              <a:t>第六，制订行动计划与措施。  第七，规划的评估与修订。</a:t>
            </a:r>
            <a:endParaRPr lang="zh-CN" altLang="en-US" sz="2000"/>
          </a:p>
          <a:p>
            <a:endParaRPr lang="zh-CN" altLang="en-US" sz="2000"/>
          </a:p>
        </p:txBody>
      </p:sp>
    </p:spTree>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二、职业生涯重点</a:t>
            </a:r>
            <a:endParaRPr lang="zh-CN" altLang="en-US" sz="2800"/>
          </a:p>
        </p:txBody>
      </p:sp>
      <p:sp>
        <p:nvSpPr>
          <p:cNvPr id="12" name="文本框 11"/>
          <p:cNvSpPr txBox="1"/>
          <p:nvPr/>
        </p:nvSpPr>
        <p:spPr>
          <a:xfrm>
            <a:off x="1211263" y="1265555"/>
            <a:ext cx="10545445" cy="4175760"/>
          </a:xfrm>
          <a:prstGeom prst="rect">
            <a:avLst/>
          </a:prstGeom>
          <a:noFill/>
        </p:spPr>
        <p:txBody>
          <a:bodyPr wrap="square" rtlCol="0">
            <a:spAutoFit/>
          </a:bodyPr>
          <a:p>
            <a:r>
              <a:rPr lang="zh-CN" altLang="en-US" sz="2400" b="1">
                <a:sym typeface="+mn-ea"/>
              </a:rPr>
              <a:t>（四）不要走入下面的误区</a:t>
            </a:r>
            <a:endParaRPr lang="zh-CN" altLang="en-US" sz="2400" b="1">
              <a:sym typeface="+mn-ea"/>
            </a:endParaRPr>
          </a:p>
          <a:p>
            <a:endParaRPr lang="zh-CN" altLang="en-US" sz="2400" b="1"/>
          </a:p>
          <a:p>
            <a:r>
              <a:rPr lang="zh-CN" altLang="en-US" sz="2000">
                <a:sym typeface="+mn-ea"/>
              </a:rPr>
              <a:t>误区一：我是一个性格内向的人，想找个四处跟人沟通的工作挑战一下自己，改变一下自己的性格。</a:t>
            </a:r>
            <a:endParaRPr lang="zh-CN" altLang="en-US" sz="2000"/>
          </a:p>
          <a:p>
            <a:r>
              <a:rPr lang="zh-CN" altLang="en-US" sz="2000">
                <a:sym typeface="+mn-ea"/>
              </a:rPr>
              <a:t>误区二：干本专业的工作，一定有优势。</a:t>
            </a:r>
            <a:endParaRPr lang="zh-CN" altLang="en-US" sz="2000"/>
          </a:p>
          <a:p>
            <a:r>
              <a:rPr lang="zh-CN" altLang="en-US" sz="2000">
                <a:sym typeface="+mn-ea"/>
              </a:rPr>
              <a:t>误区三：调整心态，一定能喜欢上现在的工作。</a:t>
            </a:r>
            <a:endParaRPr lang="zh-CN" altLang="en-US" sz="2000"/>
          </a:p>
          <a:p>
            <a:r>
              <a:rPr lang="zh-CN" altLang="en-US" sz="2000">
                <a:sym typeface="+mn-ea"/>
              </a:rPr>
              <a:t>误区四：已经毕业了才做职业规划，来不及了。</a:t>
            </a:r>
            <a:endParaRPr lang="zh-CN" altLang="en-US" sz="2000"/>
          </a:p>
          <a:p>
            <a:r>
              <a:rPr lang="zh-CN" altLang="en-US" sz="2000">
                <a:sym typeface="+mn-ea"/>
              </a:rPr>
              <a:t>误区五：大学生只要学习，职业规划等工作以后再做。</a:t>
            </a:r>
            <a:endParaRPr lang="zh-CN" altLang="en-US" sz="2000"/>
          </a:p>
          <a:p>
            <a:r>
              <a:rPr lang="zh-CN" altLang="en-US" sz="2000">
                <a:sym typeface="+mn-ea"/>
              </a:rPr>
              <a:t>误区六：年轻是资本，尝试越多工作就会越有经验。</a:t>
            </a:r>
            <a:endParaRPr lang="zh-CN" altLang="en-US" sz="2000"/>
          </a:p>
          <a:p>
            <a:r>
              <a:rPr lang="zh-CN" altLang="en-US" sz="2000">
                <a:sym typeface="+mn-ea"/>
              </a:rPr>
              <a:t>误区七：计划没有变化快，用不着规划。</a:t>
            </a:r>
            <a:endParaRPr lang="zh-CN" altLang="en-US" sz="2000"/>
          </a:p>
          <a:p>
            <a:r>
              <a:rPr lang="zh-CN" altLang="en-US" sz="2000">
                <a:sym typeface="+mn-ea"/>
              </a:rPr>
              <a:t>误区八：做测评越多越准确。</a:t>
            </a:r>
            <a:endParaRPr lang="zh-CN" altLang="en-US" sz="2000"/>
          </a:p>
          <a:p>
            <a:r>
              <a:rPr lang="zh-CN" altLang="en-US" sz="2000">
                <a:sym typeface="+mn-ea"/>
              </a:rPr>
              <a:t>误区九：证书越多，越能找到好工作。</a:t>
            </a:r>
            <a:endParaRPr lang="zh-CN" altLang="en-US" sz="2000"/>
          </a:p>
          <a:p>
            <a:r>
              <a:rPr lang="zh-CN" altLang="en-US" sz="2000">
                <a:sym typeface="+mn-ea"/>
              </a:rPr>
              <a:t>误区十：沿着成功者的成功轨迹走，自己就能成功。</a:t>
            </a:r>
            <a:endParaRPr lang="zh-CN" altLang="en-US" sz="2000"/>
          </a:p>
        </p:txBody>
      </p:sp>
    </p:spTree>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697"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5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第二章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72738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5" name="文本框 14">
            <a:hlinkClick r:id="rId2" action="ppaction://hlinksldjump"/>
          </p:cNvPr>
          <p:cNvSpPr txBox="1"/>
          <p:nvPr/>
        </p:nvSpPr>
        <p:spPr>
          <a:xfrm>
            <a:off x="6752590" y="464883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2.5   职业价值探索 </a:t>
            </a:r>
            <a:endParaRPr lang="zh-CN" altLang="en-US" sz="3200">
              <a:solidFill>
                <a:srgbClr val="376092"/>
              </a:solidFill>
              <a:latin typeface="微软雅黑" panose="020B0503020204020204" charset="-122"/>
              <a:ea typeface="微软雅黑" panose="020B0503020204020204" charset="-122"/>
            </a:endParaRPr>
          </a:p>
        </p:txBody>
      </p:sp>
      <p:sp>
        <p:nvSpPr>
          <p:cNvPr id="8" name="文本框 7">
            <a:hlinkClick r:id="rId3" action="ppaction://hlinksldjump"/>
          </p:cNvPr>
          <p:cNvSpPr txBox="1"/>
          <p:nvPr/>
        </p:nvSpPr>
        <p:spPr>
          <a:xfrm>
            <a:off x="6723380" y="400875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2.4   职业能力探索 </a:t>
            </a:r>
            <a:endParaRPr lang="zh-CN" altLang="en-US" sz="3200">
              <a:solidFill>
                <a:srgbClr val="376092"/>
              </a:solidFill>
              <a:latin typeface="微软雅黑" panose="020B0503020204020204" charset="-122"/>
              <a:ea typeface="微软雅黑" panose="020B0503020204020204" charset="-122"/>
            </a:endParaRPr>
          </a:p>
        </p:txBody>
      </p:sp>
      <p:sp>
        <p:nvSpPr>
          <p:cNvPr id="13" name="文本框 12">
            <a:hlinkClick r:id="rId4" action="ppaction://hlinksldjump"/>
          </p:cNvPr>
          <p:cNvSpPr txBox="1"/>
          <p:nvPr/>
        </p:nvSpPr>
        <p:spPr>
          <a:xfrm>
            <a:off x="6723380" y="338645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2.3   </a:t>
            </a:r>
            <a:r>
              <a:rPr lang="zh-CN" altLang="en-US" sz="3200">
                <a:solidFill>
                  <a:srgbClr val="376092"/>
                </a:solidFill>
                <a:latin typeface="微软雅黑" panose="020B0503020204020204" charset="-122"/>
                <a:ea typeface="微软雅黑" panose="020B0503020204020204" charset="-122"/>
              </a:rPr>
              <a:t>职业性格探索</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4" name="文本框 13">
            <a:hlinkClick r:id="rId5" action="ppaction://hlinksldjump"/>
          </p:cNvPr>
          <p:cNvSpPr txBox="1"/>
          <p:nvPr/>
        </p:nvSpPr>
        <p:spPr>
          <a:xfrm>
            <a:off x="6733540" y="279971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2.2   </a:t>
            </a:r>
            <a:r>
              <a:rPr lang="zh-CN" altLang="en-US" sz="3200">
                <a:solidFill>
                  <a:srgbClr val="376092"/>
                </a:solidFill>
                <a:latin typeface="微软雅黑" panose="020B0503020204020204" charset="-122"/>
                <a:ea typeface="微软雅黑" panose="020B0503020204020204" charset="-122"/>
              </a:rPr>
              <a:t>职业兴趣测验</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6" name="文本框 15">
            <a:hlinkClick r:id="rId6" action="ppaction://hlinksldjump"/>
          </p:cNvPr>
          <p:cNvSpPr txBox="1"/>
          <p:nvPr/>
        </p:nvSpPr>
        <p:spPr>
          <a:xfrm>
            <a:off x="6752590" y="218630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2.1   自我认知 </a:t>
            </a:r>
            <a:endParaRPr lang="zh-CN" altLang="en-US"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一、自我认知</a:t>
            </a:r>
            <a:endParaRPr lang="zh-CN" altLang="en-US" sz="2800"/>
          </a:p>
        </p:txBody>
      </p:sp>
      <p:sp>
        <p:nvSpPr>
          <p:cNvPr id="11" name="文本框 10"/>
          <p:cNvSpPr txBox="1"/>
          <p:nvPr/>
        </p:nvSpPr>
        <p:spPr>
          <a:xfrm>
            <a:off x="936943" y="1038225"/>
            <a:ext cx="10135235" cy="5151120"/>
          </a:xfrm>
          <a:prstGeom prst="rect">
            <a:avLst/>
          </a:prstGeom>
          <a:noFill/>
        </p:spPr>
        <p:txBody>
          <a:bodyPr wrap="square" rtlCol="0">
            <a:spAutoFit/>
          </a:bodyPr>
          <a:p>
            <a:r>
              <a:rPr lang="zh-CN" altLang="en-US" sz="2400" b="1"/>
              <a:t>（一）认识自我的内涵</a:t>
            </a:r>
            <a:endParaRPr lang="zh-CN" altLang="en-US" sz="2400" b="1"/>
          </a:p>
          <a:p>
            <a:r>
              <a:rPr lang="zh-CN" altLang="en-US"/>
              <a:t>　　</a:t>
            </a:r>
            <a:r>
              <a:rPr lang="zh-CN" altLang="en-US" sz="2000"/>
              <a:t>认识自我就是使自己明白：我适合干什么——个人特质；我喜欢干什么——职业兴趣；我能够干什么——职业技能；我最看重什么——职业价值观。虽然自我认知是一件不容易的事，有一句话说的好，“旁观者清，当局者迷”。说的是认识自己的困难。其实，这句话同时也给我们指明了认识自己的一种方法，就是借助于旁人。现代企业管理中提倡换位思考模式，就是把自己从当局者中抽脱出来，置身事外，用另一种的眼光来认识自我。</a:t>
            </a:r>
            <a:endParaRPr lang="zh-CN" altLang="en-US" sz="2000"/>
          </a:p>
          <a:p>
            <a:r>
              <a:rPr lang="zh-CN" altLang="en-US" sz="2000"/>
              <a:t>1．性格——你待人处世、处理事情的方式与风格是什么？</a:t>
            </a:r>
            <a:endParaRPr lang="zh-CN" altLang="en-US" sz="2000"/>
          </a:p>
          <a:p>
            <a:r>
              <a:rPr lang="zh-CN" altLang="en-US" sz="2000"/>
              <a:t>2．职业兴趣——你喜欢什么工作？ </a:t>
            </a:r>
            <a:endParaRPr lang="zh-CN" altLang="en-US" sz="2000"/>
          </a:p>
          <a:p>
            <a:r>
              <a:rPr lang="zh-CN" altLang="en-US" sz="2000"/>
              <a:t>3．能力倾向——你擅长什么工作？</a:t>
            </a:r>
            <a:endParaRPr lang="zh-CN" altLang="en-US" sz="2000"/>
          </a:p>
          <a:p>
            <a:r>
              <a:rPr lang="zh-CN" altLang="en-US" sz="2000"/>
              <a:t>4．价值观——你喜欢什么样的工作与生活方式？</a:t>
            </a:r>
            <a:endParaRPr lang="zh-CN" altLang="en-US" sz="2000"/>
          </a:p>
          <a:p>
            <a:r>
              <a:rPr lang="zh-CN" altLang="en-US" sz="2400" b="1"/>
              <a:t>（二）认识自我的方法</a:t>
            </a:r>
            <a:endParaRPr lang="zh-CN" altLang="en-US" sz="2400" b="1"/>
          </a:p>
          <a:p>
            <a:r>
              <a:rPr lang="zh-CN" altLang="en-US" sz="2000"/>
              <a:t>　1.自我测试法              2.计算机测试法</a:t>
            </a:r>
            <a:endParaRPr lang="zh-CN" altLang="en-US" sz="2000"/>
          </a:p>
          <a:p>
            <a:r>
              <a:rPr lang="zh-CN" altLang="en-US" sz="2400" b="1"/>
              <a:t>（三）认识自我的注意事项</a:t>
            </a:r>
            <a:endParaRPr lang="zh-CN" altLang="en-US" sz="2400" b="1"/>
          </a:p>
          <a:p>
            <a:r>
              <a:rPr lang="zh-CN" altLang="en-US" sz="2000"/>
              <a:t>1.我们在确定具体问题时，要注意把问题“具体化”</a:t>
            </a:r>
            <a:endParaRPr lang="zh-CN" altLang="en-US" sz="2000"/>
          </a:p>
          <a:p>
            <a:r>
              <a:rPr lang="zh-CN" altLang="en-US" sz="2000"/>
              <a:t>2.我们应当注意那些潜在的抽象的因素对我们的影响</a:t>
            </a:r>
            <a:endParaRPr lang="zh-CN" altLang="en-US" sz="2000"/>
          </a:p>
          <a:p>
            <a:r>
              <a:rPr lang="zh-CN" altLang="en-US" sz="2000"/>
              <a:t>（1）胆汁质（2）多血质（3）粘液质（4）抑郁质</a:t>
            </a:r>
            <a:endParaRPr lang="zh-CN" altLang="en-US" sz="2000"/>
          </a:p>
        </p:txBody>
      </p:sp>
    </p:spTree>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二、职业兴趣测验</a:t>
            </a:r>
            <a:endParaRPr lang="zh-CN" altLang="en-US" sz="2800"/>
          </a:p>
        </p:txBody>
      </p:sp>
      <p:sp>
        <p:nvSpPr>
          <p:cNvPr id="11" name="文本框 10"/>
          <p:cNvSpPr txBox="1"/>
          <p:nvPr/>
        </p:nvSpPr>
        <p:spPr>
          <a:xfrm>
            <a:off x="936308" y="1134745"/>
            <a:ext cx="10135235" cy="4663440"/>
          </a:xfrm>
          <a:prstGeom prst="rect">
            <a:avLst/>
          </a:prstGeom>
          <a:noFill/>
        </p:spPr>
        <p:txBody>
          <a:bodyPr wrap="square" rtlCol="0">
            <a:spAutoFit/>
          </a:bodyPr>
          <a:p>
            <a:r>
              <a:rPr lang="zh-CN" altLang="en-US" sz="2400" b="1">
                <a:sym typeface="+mn-ea"/>
              </a:rPr>
              <a:t>（一）职业兴趣</a:t>
            </a:r>
            <a:endParaRPr lang="zh-CN" altLang="en-US" sz="2400" b="1"/>
          </a:p>
          <a:p>
            <a:r>
              <a:rPr lang="zh-CN" altLang="en-US" sz="2400">
                <a:sym typeface="+mn-ea"/>
              </a:rPr>
              <a:t>　　</a:t>
            </a:r>
            <a:r>
              <a:rPr lang="zh-CN" altLang="en-US" sz="2000">
                <a:sym typeface="+mn-ea"/>
              </a:rPr>
              <a:t>职业兴趣是有关职业偏好的认识倾向，是人对某类专业或职业所抱有的积极的态度。同任何一种兴趣一样，职业兴趣也是一个人在事业上成功的动力。职业兴趣可以促进个人对事业的热爱。</a:t>
            </a:r>
            <a:endParaRPr lang="zh-CN" altLang="en-US" sz="2000"/>
          </a:p>
          <a:p>
            <a:r>
              <a:rPr lang="zh-CN" altLang="en-US" sz="2400" b="1"/>
              <a:t>（二）兴趣发展</a:t>
            </a:r>
            <a:endParaRPr lang="zh-CN" altLang="en-US" sz="2400" b="1"/>
          </a:p>
          <a:p>
            <a:r>
              <a:rPr lang="en-US" altLang="zh-CN" sz="2000"/>
              <a:t>	</a:t>
            </a:r>
            <a:r>
              <a:rPr lang="zh-CN" altLang="en-US" sz="2000"/>
              <a:t>1.培养广泛的兴趣</a:t>
            </a:r>
            <a:endParaRPr lang="zh-CN" altLang="en-US" sz="2000"/>
          </a:p>
          <a:p>
            <a:r>
              <a:rPr lang="zh-CN" altLang="en-US" sz="2000"/>
              <a:t> </a:t>
            </a:r>
            <a:r>
              <a:rPr lang="en-US" altLang="zh-CN" sz="2000"/>
              <a:t>	</a:t>
            </a:r>
            <a:r>
              <a:rPr lang="zh-CN" altLang="en-US" sz="2000"/>
              <a:t>2.重视培养间接兴趣</a:t>
            </a:r>
            <a:endParaRPr lang="zh-CN" altLang="en-US" sz="2000"/>
          </a:p>
          <a:p>
            <a:r>
              <a:rPr lang="en-US" altLang="zh-CN" sz="2000"/>
              <a:t>	</a:t>
            </a:r>
            <a:r>
              <a:rPr lang="zh-CN" altLang="en-US" sz="2000"/>
              <a:t>3.要有中心兴趣</a:t>
            </a:r>
            <a:endParaRPr lang="zh-CN" altLang="en-US" sz="2000"/>
          </a:p>
          <a:p>
            <a:r>
              <a:rPr lang="en-US" altLang="zh-CN" sz="2000"/>
              <a:t>	</a:t>
            </a:r>
            <a:r>
              <a:rPr lang="zh-CN" altLang="en-US" sz="2000"/>
              <a:t>4.积极参加实践</a:t>
            </a:r>
            <a:endParaRPr lang="zh-CN" altLang="en-US" sz="2000"/>
          </a:p>
          <a:p>
            <a:r>
              <a:rPr lang="en-US" altLang="zh-CN" sz="2000"/>
              <a:t>	</a:t>
            </a:r>
            <a:r>
              <a:rPr lang="zh-CN" altLang="en-US" sz="2000"/>
              <a:t>5.确定职业兴趣</a:t>
            </a:r>
            <a:endParaRPr lang="zh-CN" altLang="en-US" sz="2000"/>
          </a:p>
          <a:p>
            <a:r>
              <a:rPr lang="en-US" altLang="zh-CN" sz="2000"/>
              <a:t>	</a:t>
            </a:r>
            <a:r>
              <a:rPr lang="zh-CN" altLang="en-US" sz="2000"/>
              <a:t>6.保持稳定的兴趣</a:t>
            </a:r>
            <a:endParaRPr lang="zh-CN" altLang="en-US" sz="2000"/>
          </a:p>
          <a:p>
            <a:r>
              <a:rPr lang="en-US" altLang="zh-CN" sz="2000"/>
              <a:t>	</a:t>
            </a:r>
            <a:r>
              <a:rPr lang="zh-CN" altLang="en-US" sz="2000"/>
              <a:t>7.培养切实的兴趣</a:t>
            </a:r>
            <a:endParaRPr lang="zh-CN" altLang="en-US" sz="2000"/>
          </a:p>
          <a:p>
            <a:r>
              <a:rPr lang="zh-CN" altLang="en-US" sz="2400" b="1"/>
              <a:t>（三）职业兴趣自测表</a:t>
            </a:r>
            <a:endParaRPr lang="zh-CN" altLang="en-US" sz="2400" b="1"/>
          </a:p>
          <a:p>
            <a:r>
              <a:rPr lang="zh-CN" altLang="en-US" sz="2400" b="1"/>
              <a:t>（四）各种职业与其相应的职业兴趣类型</a:t>
            </a:r>
            <a:endParaRPr lang="zh-CN" altLang="en-US" sz="2400" b="1"/>
          </a:p>
        </p:txBody>
      </p:sp>
    </p:spTree>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三、职业性格探索</a:t>
            </a:r>
            <a:endParaRPr lang="zh-CN" altLang="en-US" sz="2800"/>
          </a:p>
        </p:txBody>
      </p:sp>
      <p:sp>
        <p:nvSpPr>
          <p:cNvPr id="11" name="文本框 10"/>
          <p:cNvSpPr txBox="1"/>
          <p:nvPr/>
        </p:nvSpPr>
        <p:spPr>
          <a:xfrm>
            <a:off x="779780" y="1038225"/>
            <a:ext cx="10821670" cy="5212080"/>
          </a:xfrm>
          <a:prstGeom prst="rect">
            <a:avLst/>
          </a:prstGeom>
          <a:noFill/>
        </p:spPr>
        <p:txBody>
          <a:bodyPr wrap="square" rtlCol="0">
            <a:spAutoFit/>
          </a:bodyPr>
          <a:p>
            <a:r>
              <a:rPr lang="zh-CN" altLang="en-US" sz="2400" b="1">
                <a:sym typeface="+mn-ea"/>
              </a:rPr>
              <a:t>（一）职业性格</a:t>
            </a:r>
            <a:endParaRPr lang="zh-CN" altLang="en-US" sz="2400" b="1">
              <a:sym typeface="+mn-ea"/>
            </a:endParaRPr>
          </a:p>
          <a:p>
            <a:r>
              <a:rPr lang="zh-CN" altLang="en-US" sz="2000" b="1">
                <a:sym typeface="+mn-ea"/>
              </a:rPr>
              <a:t>1.性格的内涵</a:t>
            </a:r>
            <a:endParaRPr lang="zh-CN" altLang="en-US" sz="2000" b="1">
              <a:sym typeface="+mn-ea"/>
            </a:endParaRPr>
          </a:p>
          <a:p>
            <a:r>
              <a:rPr lang="zh-CN" altLang="en-US" sz="2000">
                <a:sym typeface="+mn-ea"/>
              </a:rPr>
              <a:t>　　性格特征是指一个人在生活中，对人、对己、对事、对适应环境所显示出来的一种比较稳定的独特个性。它是由一个人的遗传、家庭与文化环境、生理成熟、学习等因素综合影响而形成的，并且会在一个人的态度、认知活动、实践行为、情绪、需求、兴趣等层面表现出来。不同人的性格具有鲜明的个性色彩差异，是区别于他人的、独特的明显心理特征.。</a:t>
            </a:r>
            <a:endParaRPr lang="zh-CN" altLang="en-US" sz="2000"/>
          </a:p>
          <a:p>
            <a:r>
              <a:rPr lang="zh-CN" altLang="en-US" sz="2000"/>
              <a:t>         一个人的性格特征与他的职业生涯规划、职业生涯决定是息息相关的。一个人的性格特征会影响他对职业的喜好感，而不同性格特征的人适合从事不同的行业，会选择不相同的职业。</a:t>
            </a:r>
            <a:endParaRPr lang="zh-CN" altLang="en-US" sz="2000"/>
          </a:p>
          <a:p>
            <a:r>
              <a:rPr lang="zh-CN" altLang="en-US" sz="2000" b="1"/>
              <a:t>2.性格与职业的关系</a:t>
            </a:r>
            <a:endParaRPr lang="zh-CN" altLang="en-US" sz="2000" b="1"/>
          </a:p>
          <a:p>
            <a:r>
              <a:rPr lang="zh-CN" altLang="en-US" sz="2000"/>
              <a:t>　　职业心理学的研究表明，不同性格类型的人，倾向适合不同类型的职业。</a:t>
            </a:r>
            <a:endParaRPr lang="zh-CN" altLang="en-US" sz="2000"/>
          </a:p>
          <a:p>
            <a:r>
              <a:rPr lang="zh-CN" altLang="en-US" sz="2000"/>
              <a:t>　　性格特征与职业生涯规划的关系是很密切的，所以要规划你的职业生涯，首先需要了解你自己具有什么样的性格特征。</a:t>
            </a:r>
            <a:endParaRPr lang="zh-CN" altLang="en-US" sz="2000"/>
          </a:p>
          <a:p>
            <a:r>
              <a:rPr lang="zh-CN" altLang="en-US" sz="2400" b="1"/>
              <a:t> （二）性格培养</a:t>
            </a:r>
            <a:endParaRPr lang="zh-CN" altLang="en-US" sz="2400" b="1"/>
          </a:p>
          <a:p>
            <a:r>
              <a:rPr lang="zh-CN" altLang="en-US" sz="2400" b="1"/>
              <a:t>　</a:t>
            </a:r>
            <a:r>
              <a:rPr lang="zh-CN" altLang="en-US" sz="2000"/>
              <a:t>首先要树立正确的职业观。其次要善于向榜样学习。最后要积极参加实践，严格要求自己，不断提高素养。</a:t>
            </a:r>
            <a:endParaRPr lang="zh-CN" altLang="en-US" sz="2000"/>
          </a:p>
          <a:p>
            <a:r>
              <a:rPr lang="zh-CN" altLang="en-US" sz="2400" b="1"/>
              <a:t>（三）职业性格自测表</a:t>
            </a:r>
            <a:endParaRPr lang="zh-CN" altLang="en-US" sz="2400" b="1"/>
          </a:p>
        </p:txBody>
      </p:sp>
    </p:spTree>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                               </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四、职业能力探索</a:t>
            </a:r>
            <a:endParaRPr lang="zh-CN" altLang="en-US" sz="2800"/>
          </a:p>
        </p:txBody>
      </p:sp>
      <p:sp>
        <p:nvSpPr>
          <p:cNvPr id="11" name="文本框 10"/>
          <p:cNvSpPr txBox="1"/>
          <p:nvPr/>
        </p:nvSpPr>
        <p:spPr>
          <a:xfrm>
            <a:off x="593090" y="1038225"/>
            <a:ext cx="11416030" cy="5699760"/>
          </a:xfrm>
          <a:prstGeom prst="rect">
            <a:avLst/>
          </a:prstGeom>
          <a:noFill/>
        </p:spPr>
        <p:txBody>
          <a:bodyPr wrap="square" rtlCol="0">
            <a:spAutoFit/>
          </a:bodyPr>
          <a:p>
            <a:r>
              <a:rPr lang="zh-CN" altLang="en-US" sz="2400" b="1"/>
              <a:t>（一）职业能力</a:t>
            </a:r>
            <a:endParaRPr lang="zh-CN" altLang="en-US" sz="2400" b="1"/>
          </a:p>
          <a:p>
            <a:r>
              <a:rPr lang="zh-CN" altLang="en-US" sz="2400" b="1"/>
              <a:t>　　</a:t>
            </a:r>
            <a:r>
              <a:rPr lang="zh-CN" altLang="en-US" sz="2000"/>
              <a:t>能力是指能迅速和准确地完成某种活动所必须具备的个性心理特征。它是影响活动效果的基本要素。如果一个人的能力符合于某项活动的要求，那么就会很容易地、高水平地完成任务，也就表现出有能力；反之，如果一个人不具备工作所要求的能力，不能很好地完成工作要求，就是能力差的表现。</a:t>
            </a:r>
            <a:endParaRPr lang="zh-CN" altLang="en-US" sz="2000"/>
          </a:p>
          <a:p>
            <a:r>
              <a:rPr lang="zh-CN" altLang="en-US" sz="2000"/>
              <a:t>　　职业能力是指人们为从事某种职业而必须具备的，并在这项职业活动中表现出来的多种能力的综合。任何一个职业或工作岗位都会有相应的职责要求，职业能力是胜任职业岗位的必要条件。　</a:t>
            </a:r>
            <a:endParaRPr lang="zh-CN" altLang="en-US" sz="2000"/>
          </a:p>
          <a:p>
            <a:r>
              <a:rPr lang="zh-CN" altLang="en-US" sz="2000" b="1"/>
              <a:t>1. 职业能力的组成</a:t>
            </a:r>
            <a:endParaRPr lang="zh-CN" altLang="en-US" sz="2000" b="1"/>
          </a:p>
          <a:p>
            <a:r>
              <a:rPr lang="zh-CN" altLang="en-US" sz="2000"/>
              <a:t>（1）智力能力是职业能力的核心部分</a:t>
            </a:r>
            <a:endParaRPr lang="zh-CN" altLang="en-US" sz="2000"/>
          </a:p>
          <a:p>
            <a:r>
              <a:rPr lang="zh-CN" altLang="en-US" sz="2000"/>
              <a:t>一般的职业能力主要是指从业者的学习能力、文字与语言的运用能力、数学运算能力、空间判断能力、形体知觉能力、颜色分辨能力等智力因素以及手的灵巧度以及手眼协调能力等身体方面的能力。</a:t>
            </a:r>
            <a:endParaRPr lang="zh-CN" altLang="en-US" sz="2000"/>
          </a:p>
          <a:p>
            <a:r>
              <a:rPr lang="zh-CN" altLang="en-US" sz="2000"/>
              <a:t>（2）专业能力是职业能力的重要组成部分</a:t>
            </a:r>
            <a:endParaRPr lang="zh-CN" altLang="en-US" sz="2000"/>
          </a:p>
          <a:p>
            <a:r>
              <a:rPr lang="zh-CN" altLang="en-US" sz="2000"/>
              <a:t>专业能力指要从事某一职业所应该具备的专业知识。这种专业知识和技能是要通过专门的教育和培训获得的。</a:t>
            </a:r>
            <a:endParaRPr lang="zh-CN" altLang="en-US" sz="2000"/>
          </a:p>
          <a:p>
            <a:r>
              <a:rPr lang="zh-CN" altLang="en-US" sz="2000"/>
              <a:t>（3）社会能力是职业能力不可缺少的组成部分</a:t>
            </a:r>
            <a:endParaRPr lang="zh-CN" altLang="en-US" sz="2000"/>
          </a:p>
          <a:p>
            <a:r>
              <a:rPr lang="zh-CN" altLang="en-US" sz="2000"/>
              <a:t>社会能力主要指与人打交道的人际交往能力、与他人合作的团队协作能力、对生活与环境的适应能力以及面对失败和挫折的心理承受能力等性格和心理方面的能力素质。</a:t>
            </a:r>
            <a:endParaRPr lang="zh-CN" altLang="en-US" sz="2000"/>
          </a:p>
          <a:p>
            <a:r>
              <a:rPr lang="zh-CN" altLang="en-US" sz="2000"/>
              <a:t>                  　                                    </a:t>
            </a:r>
            <a:endParaRPr lang="zh-CN" altLang="en-US" sz="2400" b="1"/>
          </a:p>
        </p:txBody>
      </p:sp>
    </p:spTree>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四、职业能力探索</a:t>
            </a:r>
            <a:endParaRPr lang="zh-CN" altLang="en-US" sz="2800"/>
          </a:p>
        </p:txBody>
      </p:sp>
      <p:sp>
        <p:nvSpPr>
          <p:cNvPr id="11" name="文本框 10"/>
          <p:cNvSpPr txBox="1"/>
          <p:nvPr/>
        </p:nvSpPr>
        <p:spPr>
          <a:xfrm>
            <a:off x="1136650" y="1038225"/>
            <a:ext cx="10206990" cy="5336540"/>
          </a:xfrm>
          <a:prstGeom prst="rect">
            <a:avLst/>
          </a:prstGeom>
          <a:noFill/>
        </p:spPr>
        <p:txBody>
          <a:bodyPr wrap="square" rtlCol="0">
            <a:spAutoFit/>
          </a:bodyPr>
          <a:p>
            <a:r>
              <a:rPr lang="zh-CN" altLang="en-US" sz="2000" b="1">
                <a:sym typeface="+mn-ea"/>
              </a:rPr>
              <a:t>2. 能力与职业的关系</a:t>
            </a:r>
            <a:endParaRPr lang="zh-CN" altLang="en-US" sz="2000" b="1">
              <a:sym typeface="+mn-ea"/>
            </a:endParaRPr>
          </a:p>
          <a:p>
            <a:r>
              <a:rPr lang="zh-CN" altLang="en-US" sz="2000" b="1">
                <a:sym typeface="+mn-ea"/>
              </a:rPr>
              <a:t>　在加拿大的《职业分类词典》中，列述了多种职业能力，以下是其中几种。</a:t>
            </a:r>
            <a:endParaRPr lang="zh-CN" altLang="en-US" sz="2000" b="1">
              <a:sym typeface="+mn-ea"/>
            </a:endParaRPr>
          </a:p>
          <a:p>
            <a:r>
              <a:rPr lang="zh-CN" altLang="en-US" sz="2000" b="1">
                <a:sym typeface="+mn-ea"/>
              </a:rPr>
              <a:t>　　</a:t>
            </a:r>
            <a:r>
              <a:rPr lang="zh-CN" altLang="en-US" sz="2000">
                <a:sym typeface="+mn-ea"/>
              </a:rPr>
              <a:t>（1）语言表达能力</a:t>
            </a:r>
            <a:endParaRPr lang="zh-CN" altLang="en-US" sz="2000">
              <a:sym typeface="+mn-ea"/>
            </a:endParaRPr>
          </a:p>
          <a:p>
            <a:r>
              <a:rPr lang="zh-CN" altLang="en-US" sz="2000">
                <a:sym typeface="+mn-ea"/>
              </a:rPr>
              <a:t>是指对语言中的词汇及其含义的理解和使用的能力，对词、句子、段落、篇章的理解能力，以及运用语言清楚而准确表达自己的观点和向别人介绍信息的能力。也就是语言和文字的理解能力以及口头表达的能力。</a:t>
            </a:r>
            <a:endParaRPr lang="zh-CN" altLang="en-US" sz="2000">
              <a:sym typeface="+mn-ea"/>
            </a:endParaRPr>
          </a:p>
          <a:p>
            <a:r>
              <a:rPr lang="zh-CN" altLang="en-US" sz="2000">
                <a:sym typeface="+mn-ea"/>
              </a:rPr>
              <a:t>　　（2）数学能力</a:t>
            </a:r>
            <a:endParaRPr lang="zh-CN" altLang="en-US" sz="2000">
              <a:sym typeface="+mn-ea"/>
            </a:endParaRPr>
          </a:p>
          <a:p>
            <a:r>
              <a:rPr lang="zh-CN" altLang="en-US" sz="2000">
                <a:sym typeface="+mn-ea"/>
              </a:rPr>
              <a:t>是指迅速而准确地运算的能力。大部分职业都要求从业者有一定的算术能力，同样，不同的职业对数学能力的要求也不尽相同，像会计、出纳等工作对数学能力的要求较高，但警察、服务行业等对数学能力的要求就较低。</a:t>
            </a:r>
            <a:endParaRPr lang="zh-CN" altLang="en-US" sz="2000">
              <a:sym typeface="+mn-ea"/>
            </a:endParaRPr>
          </a:p>
          <a:p>
            <a:r>
              <a:rPr lang="zh-CN" altLang="en-US" sz="2000">
                <a:sym typeface="+mn-ea"/>
              </a:rPr>
              <a:t>　　（3）空间判断能力</a:t>
            </a:r>
            <a:endParaRPr lang="zh-CN" altLang="en-US" sz="2000">
              <a:sym typeface="+mn-ea"/>
            </a:endParaRPr>
          </a:p>
          <a:p>
            <a:r>
              <a:rPr lang="zh-CN" altLang="en-US" sz="2000">
                <a:sym typeface="+mn-ea"/>
              </a:rPr>
              <a:t>指可以看懂多维图形，可以识别物体在空间运动中的关系的能力。与图纸、设计等打交道多的工程师、建筑师或者画家等职业需要具备较强的空间判断能力。</a:t>
            </a:r>
            <a:endParaRPr lang="zh-CN" altLang="en-US" sz="2000">
              <a:sym typeface="+mn-ea"/>
            </a:endParaRPr>
          </a:p>
          <a:p>
            <a:r>
              <a:rPr lang="zh-CN" altLang="en-US" sz="2000">
                <a:sym typeface="+mn-ea"/>
              </a:rPr>
              <a:t>　　（4）形态知觉能力</a:t>
            </a:r>
            <a:endParaRPr lang="zh-CN" altLang="en-US" sz="2000">
              <a:sym typeface="+mn-ea"/>
            </a:endParaRPr>
          </a:p>
          <a:p>
            <a:r>
              <a:rPr lang="zh-CN" altLang="en-US" sz="2000">
                <a:sym typeface="+mn-ea"/>
              </a:rPr>
              <a:t>是指对物体或图像的细节的知觉能力。化学家、生物学家、医生等职业需要较强的形态知觉能力。　</a:t>
            </a:r>
            <a:endParaRPr lang="zh-CN" altLang="en-US" sz="2000">
              <a:sym typeface="+mn-ea"/>
            </a:endParaRPr>
          </a:p>
          <a:p>
            <a:r>
              <a:rPr lang="zh-CN" altLang="en-US" sz="2400" b="1">
                <a:sym typeface="+mn-ea"/>
              </a:rPr>
              <a:t>(二)职业能力自测表</a:t>
            </a:r>
            <a:endParaRPr lang="zh-CN" altLang="en-US" sz="2400" b="1">
              <a:sym typeface="+mn-ea"/>
            </a:endParaRPr>
          </a:p>
        </p:txBody>
      </p:sp>
    </p:spTree>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6199"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80335" y="2772217"/>
            <a:ext cx="3313113" cy="6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charset="-122"/>
                <a:ea typeface="微软雅黑" panose="020B0503020204020204" charset="-122"/>
                <a:sym typeface="方正兰亭黑_GBK" panose="02000000000000000000" pitchFamily="2" charset="-122"/>
              </a:rPr>
              <a:t>目录 </a:t>
            </a:r>
            <a:r>
              <a:rPr lang="en-US" altLang="zh-CN" sz="3200" dirty="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sz="2000" dirty="0">
                <a:solidFill>
                  <a:schemeClr val="bg1"/>
                </a:solidFill>
                <a:latin typeface="微软雅黑" panose="020B0503020204020204" charset="-122"/>
                <a:ea typeface="微软雅黑" panose="020B0503020204020204" charset="-122"/>
                <a:sym typeface="方正兰亭黑_GBK" panose="02000000000000000000" pitchFamily="2" charset="-122"/>
              </a:rPr>
              <a:t>CONTENTS</a:t>
            </a:r>
            <a:endParaRPr lang="en-US" altLang="zh-CN" sz="2000"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6" name="TextBox 5">
            <a:hlinkClick r:id="rId2" action="ppaction://hlinksldjump"/>
          </p:cNvPr>
          <p:cNvSpPr txBox="1"/>
          <p:nvPr/>
        </p:nvSpPr>
        <p:spPr>
          <a:xfrm>
            <a:off x="2384743" y="589915"/>
            <a:ext cx="3218180"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认识职业生涯规划</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9" name="TextBox 8">
            <a:hlinkClick r:id="rId3" action="ppaction://hlinksldjump"/>
          </p:cNvPr>
          <p:cNvSpPr txBox="1"/>
          <p:nvPr/>
        </p:nvSpPr>
        <p:spPr>
          <a:xfrm>
            <a:off x="2369185" y="132590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认识自我</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12" name="TextBox 11">
            <a:hlinkClick r:id="rId4" action="ppaction://hlinksldjump"/>
          </p:cNvPr>
          <p:cNvSpPr txBox="1"/>
          <p:nvPr/>
        </p:nvSpPr>
        <p:spPr>
          <a:xfrm>
            <a:off x="2392169" y="2039203"/>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职业生涯抉择</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15" name="TextBox 14">
            <a:hlinkClick r:id="rId5" action="ppaction://hlinksldjump"/>
          </p:cNvPr>
          <p:cNvSpPr txBox="1"/>
          <p:nvPr/>
        </p:nvSpPr>
        <p:spPr>
          <a:xfrm>
            <a:off x="2368798" y="276157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职业生涯实施</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16" name="矩形 15"/>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grpSp>
        <p:nvGrpSpPr>
          <p:cNvPr id="43" name="组合 42"/>
          <p:cNvGrpSpPr/>
          <p:nvPr/>
        </p:nvGrpSpPr>
        <p:grpSpPr>
          <a:xfrm>
            <a:off x="105093" y="1395730"/>
            <a:ext cx="2015490" cy="497840"/>
            <a:chOff x="2682" y="4251"/>
            <a:chExt cx="1814" cy="784"/>
          </a:xfrm>
        </p:grpSpPr>
        <p:sp>
          <p:nvSpPr>
            <p:cNvPr id="44" name="矩形 3"/>
            <p:cNvSpPr/>
            <p:nvPr/>
          </p:nvSpPr>
          <p:spPr>
            <a:xfrm flipH="1">
              <a:off x="2908" y="4251"/>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59"/>
            <p:cNvSpPr>
              <a:spLocks noChangeArrowheads="1"/>
            </p:cNvSpPr>
            <p:nvPr/>
          </p:nvSpPr>
          <p:spPr bwMode="auto">
            <a:xfrm flipH="1">
              <a:off x="2682" y="4251"/>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第二章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46" name="组合 45"/>
          <p:cNvGrpSpPr/>
          <p:nvPr/>
        </p:nvGrpSpPr>
        <p:grpSpPr>
          <a:xfrm>
            <a:off x="51753" y="2787015"/>
            <a:ext cx="2015490" cy="497840"/>
            <a:chOff x="2682" y="4025"/>
            <a:chExt cx="1814" cy="784"/>
          </a:xfrm>
        </p:grpSpPr>
        <p:sp>
          <p:nvSpPr>
            <p:cNvPr id="47"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第四章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52" name="组合 51"/>
          <p:cNvGrpSpPr/>
          <p:nvPr/>
        </p:nvGrpSpPr>
        <p:grpSpPr>
          <a:xfrm>
            <a:off x="118428" y="3457575"/>
            <a:ext cx="2015490" cy="497840"/>
            <a:chOff x="2682" y="4025"/>
            <a:chExt cx="1814" cy="784"/>
          </a:xfrm>
        </p:grpSpPr>
        <p:sp>
          <p:nvSpPr>
            <p:cNvPr id="53"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第五章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55" name="组合 54"/>
          <p:cNvGrpSpPr/>
          <p:nvPr/>
        </p:nvGrpSpPr>
        <p:grpSpPr>
          <a:xfrm>
            <a:off x="47943" y="4192905"/>
            <a:ext cx="2015490" cy="497840"/>
            <a:chOff x="2682" y="4025"/>
            <a:chExt cx="1814" cy="784"/>
          </a:xfrm>
        </p:grpSpPr>
        <p:sp>
          <p:nvSpPr>
            <p:cNvPr id="56"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第六章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58" name="组合 57"/>
          <p:cNvGrpSpPr/>
          <p:nvPr/>
        </p:nvGrpSpPr>
        <p:grpSpPr>
          <a:xfrm>
            <a:off x="45403" y="4895850"/>
            <a:ext cx="2015490" cy="497840"/>
            <a:chOff x="2682" y="4025"/>
            <a:chExt cx="1814" cy="784"/>
          </a:xfrm>
        </p:grpSpPr>
        <p:sp>
          <p:nvSpPr>
            <p:cNvPr id="59"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第七章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61" name="组合 60"/>
          <p:cNvGrpSpPr/>
          <p:nvPr/>
        </p:nvGrpSpPr>
        <p:grpSpPr>
          <a:xfrm>
            <a:off x="87313" y="5571490"/>
            <a:ext cx="2015490" cy="497840"/>
            <a:chOff x="2682" y="4025"/>
            <a:chExt cx="1814" cy="784"/>
          </a:xfrm>
        </p:grpSpPr>
        <p:sp>
          <p:nvSpPr>
            <p:cNvPr id="62"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第八章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64" name="组合 63"/>
          <p:cNvGrpSpPr/>
          <p:nvPr/>
        </p:nvGrpSpPr>
        <p:grpSpPr>
          <a:xfrm>
            <a:off x="88583" y="2104390"/>
            <a:ext cx="2015490" cy="497840"/>
            <a:chOff x="2682" y="4025"/>
            <a:chExt cx="1814" cy="784"/>
          </a:xfrm>
        </p:grpSpPr>
        <p:sp>
          <p:nvSpPr>
            <p:cNvPr id="65"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第三章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67" name="组合 66"/>
          <p:cNvGrpSpPr/>
          <p:nvPr/>
        </p:nvGrpSpPr>
        <p:grpSpPr>
          <a:xfrm>
            <a:off x="120968" y="655320"/>
            <a:ext cx="2015490" cy="497840"/>
            <a:chOff x="2682" y="4025"/>
            <a:chExt cx="1814" cy="784"/>
          </a:xfrm>
        </p:grpSpPr>
        <p:sp>
          <p:nvSpPr>
            <p:cNvPr id="68"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第一章</a:t>
              </a:r>
              <a:endPar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grpSp>
      <p:sp>
        <p:nvSpPr>
          <p:cNvPr id="70" name="TextBox 14">
            <a:hlinkClick r:id="rId6" action="ppaction://hlinksldjump"/>
          </p:cNvPr>
          <p:cNvSpPr txBox="1"/>
          <p:nvPr/>
        </p:nvSpPr>
        <p:spPr>
          <a:xfrm>
            <a:off x="2400548" y="34575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简历</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71" name="TextBox 14">
            <a:hlinkClick r:id="rId7" action="ppaction://hlinksldjump"/>
          </p:cNvPr>
          <p:cNvSpPr txBox="1"/>
          <p:nvPr/>
        </p:nvSpPr>
        <p:spPr>
          <a:xfrm>
            <a:off x="2369433" y="419286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面试技巧</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72" name="TextBox 14">
            <a:hlinkClick r:id="rId8" action="ppaction://hlinksldjump"/>
          </p:cNvPr>
          <p:cNvSpPr txBox="1"/>
          <p:nvPr/>
        </p:nvSpPr>
        <p:spPr>
          <a:xfrm>
            <a:off x="2391023" y="490596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职场生存</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
        <p:nvSpPr>
          <p:cNvPr id="73" name="TextBox 14">
            <a:hlinkClick r:id="rId9" action="ppaction://hlinksldjump"/>
          </p:cNvPr>
          <p:cNvSpPr txBox="1"/>
          <p:nvPr/>
        </p:nvSpPr>
        <p:spPr>
          <a:xfrm>
            <a:off x="2385308" y="55657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创业教育</a:t>
            </a:r>
            <a:endParaRPr lang="zh-CN" altLang="en-US" b="0" dirty="0">
              <a:solidFill>
                <a:schemeClr val="accent1">
                  <a:lumMod val="75000"/>
                </a:schemeClr>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五、职业价值探索</a:t>
            </a:r>
            <a:endParaRPr lang="zh-CN" altLang="en-US" sz="2800"/>
          </a:p>
        </p:txBody>
      </p:sp>
      <p:sp>
        <p:nvSpPr>
          <p:cNvPr id="11" name="文本框 10"/>
          <p:cNvSpPr txBox="1"/>
          <p:nvPr/>
        </p:nvSpPr>
        <p:spPr>
          <a:xfrm>
            <a:off x="1136650" y="1038225"/>
            <a:ext cx="10206990" cy="3566160"/>
          </a:xfrm>
          <a:prstGeom prst="rect">
            <a:avLst/>
          </a:prstGeom>
          <a:noFill/>
        </p:spPr>
        <p:txBody>
          <a:bodyPr wrap="square" rtlCol="0">
            <a:spAutoFit/>
          </a:bodyPr>
          <a:p>
            <a:r>
              <a:rPr lang="zh-CN" altLang="en-US" sz="2400" b="1">
                <a:sym typeface="+mn-ea"/>
              </a:rPr>
              <a:t>（一）职业价值观</a:t>
            </a:r>
            <a:endParaRPr lang="zh-CN" altLang="en-US" sz="2400" b="1">
              <a:sym typeface="+mn-ea"/>
            </a:endParaRPr>
          </a:p>
          <a:p>
            <a:endParaRPr lang="zh-CN" altLang="en-US" sz="2400" b="1">
              <a:sym typeface="+mn-ea"/>
            </a:endParaRPr>
          </a:p>
          <a:p>
            <a:r>
              <a:rPr lang="zh-CN" altLang="en-US" sz="2000" b="1">
                <a:sym typeface="+mn-ea"/>
              </a:rPr>
              <a:t>　　1．职业价值观的内涵</a:t>
            </a:r>
            <a:endParaRPr lang="zh-CN" altLang="en-US" sz="2000" b="1">
              <a:sym typeface="+mn-ea"/>
            </a:endParaRPr>
          </a:p>
          <a:p>
            <a:r>
              <a:rPr lang="zh-CN" altLang="en-US" sz="2000">
                <a:sym typeface="+mn-ea"/>
              </a:rPr>
              <a:t>第一，职业价值观是一个人对各种职业价值的基本认识和基本态度。</a:t>
            </a:r>
            <a:endParaRPr lang="zh-CN" altLang="en-US" sz="2000">
              <a:sym typeface="+mn-ea"/>
            </a:endParaRPr>
          </a:p>
          <a:p>
            <a:endParaRPr lang="zh-CN" altLang="en-US" sz="2000">
              <a:sym typeface="+mn-ea"/>
            </a:endParaRPr>
          </a:p>
          <a:p>
            <a:r>
              <a:rPr lang="zh-CN" altLang="en-US" sz="2000">
                <a:sym typeface="+mn-ea"/>
              </a:rPr>
              <a:t>第二，职业价值观表明了一个人通过工作所要追求的理想是什么：为了钱，为了权力，还是为了一种情感关系等。</a:t>
            </a:r>
            <a:endParaRPr lang="zh-CN" altLang="en-US" sz="2000">
              <a:sym typeface="+mn-ea"/>
            </a:endParaRPr>
          </a:p>
          <a:p>
            <a:endParaRPr lang="zh-CN" altLang="en-US" sz="2000">
              <a:sym typeface="+mn-ea"/>
            </a:endParaRPr>
          </a:p>
          <a:p>
            <a:r>
              <a:rPr lang="zh-CN" altLang="en-US" sz="2000">
                <a:sym typeface="+mn-ea"/>
              </a:rPr>
              <a:t>第三，职业价值观是人们在选择职业时的一种内心尺度。它支配着人的择业心态、行为以及信念和理解等；支配着职业人生认知、明白事物对自己职业发展的意义以及自我了解、自我定位、自我设计等；同时也为自认为正当的职业行为提供充足的理由。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五、职业价值探索</a:t>
            </a:r>
            <a:endParaRPr lang="zh-CN" altLang="en-US" sz="2800"/>
          </a:p>
        </p:txBody>
      </p:sp>
      <p:sp>
        <p:nvSpPr>
          <p:cNvPr id="11" name="文本框 10"/>
          <p:cNvSpPr txBox="1"/>
          <p:nvPr/>
        </p:nvSpPr>
        <p:spPr>
          <a:xfrm>
            <a:off x="1091565" y="1241425"/>
            <a:ext cx="10206990" cy="4574540"/>
          </a:xfrm>
          <a:prstGeom prst="rect">
            <a:avLst/>
          </a:prstGeom>
          <a:noFill/>
        </p:spPr>
        <p:txBody>
          <a:bodyPr wrap="square" rtlCol="0">
            <a:spAutoFit/>
          </a:bodyPr>
          <a:p>
            <a:r>
              <a:rPr lang="zh-CN" altLang="en-US" sz="2000" b="1">
                <a:sym typeface="+mn-ea"/>
              </a:rPr>
              <a:t>2.职业价值观的种类</a:t>
            </a:r>
            <a:endParaRPr lang="zh-CN" altLang="en-US" sz="2000" b="1">
              <a:sym typeface="+mn-ea"/>
            </a:endParaRPr>
          </a:p>
          <a:p>
            <a:endParaRPr lang="zh-CN" altLang="en-US" sz="2000" b="1">
              <a:sym typeface="+mn-ea"/>
            </a:endParaRPr>
          </a:p>
          <a:p>
            <a:r>
              <a:rPr lang="zh-CN" altLang="en-US">
                <a:sym typeface="+mn-ea"/>
              </a:rPr>
              <a:t>心理学家马丁·凯茨找出了10种与职业有关的价值观。这10种职业价值观如下。</a:t>
            </a:r>
            <a:endParaRPr lang="zh-CN" altLang="en-US">
              <a:sym typeface="+mn-ea"/>
            </a:endParaRPr>
          </a:p>
          <a:p>
            <a:r>
              <a:rPr lang="zh-CN" altLang="en-US">
                <a:sym typeface="+mn-ea"/>
              </a:rPr>
              <a:t>第一，高收入。指足够生活的费用之外还有可以随意支配的经费。</a:t>
            </a:r>
            <a:endParaRPr lang="zh-CN" altLang="en-US">
              <a:sym typeface="+mn-ea"/>
            </a:endParaRPr>
          </a:p>
          <a:p>
            <a:r>
              <a:rPr lang="zh-CN" altLang="en-US">
                <a:sym typeface="+mn-ea"/>
              </a:rPr>
              <a:t>第二，社会声望。指是否受到人们的尊重。</a:t>
            </a:r>
            <a:endParaRPr lang="zh-CN" altLang="en-US">
              <a:sym typeface="+mn-ea"/>
            </a:endParaRPr>
          </a:p>
          <a:p>
            <a:r>
              <a:rPr lang="zh-CN" altLang="en-US">
                <a:sym typeface="+mn-ea"/>
              </a:rPr>
              <a:t>第三，独立性。指可以在职业中有更多的自己做决定的自由。</a:t>
            </a:r>
            <a:endParaRPr lang="zh-CN" altLang="en-US">
              <a:sym typeface="+mn-ea"/>
            </a:endParaRPr>
          </a:p>
          <a:p>
            <a:r>
              <a:rPr lang="zh-CN" altLang="en-US">
                <a:sym typeface="+mn-ea"/>
              </a:rPr>
              <a:t>第四，帮助别人。愿意把助人作为职业的重要部分，帮助他人改善其健康、教育与福利。</a:t>
            </a:r>
            <a:endParaRPr lang="zh-CN" altLang="en-US">
              <a:sym typeface="+mn-ea"/>
            </a:endParaRPr>
          </a:p>
          <a:p>
            <a:r>
              <a:rPr lang="zh-CN" altLang="en-US">
                <a:sym typeface="+mn-ea"/>
              </a:rPr>
              <a:t>第五，稳定性。在一定时间内始终有工作，不会被轻易解雇，收入稳定。</a:t>
            </a:r>
            <a:endParaRPr lang="zh-CN" altLang="en-US">
              <a:sym typeface="+mn-ea"/>
            </a:endParaRPr>
          </a:p>
          <a:p>
            <a:r>
              <a:rPr lang="zh-CN" altLang="en-US">
                <a:sym typeface="+mn-ea"/>
              </a:rPr>
              <a:t>第六，多样性。所从事的职业要参与不同的活动，解决不同的问题，不断变化工作场所，结识新人。</a:t>
            </a:r>
            <a:endParaRPr lang="zh-CN" altLang="en-US">
              <a:sym typeface="+mn-ea"/>
            </a:endParaRPr>
          </a:p>
          <a:p>
            <a:r>
              <a:rPr lang="zh-CN" altLang="en-US">
                <a:sym typeface="+mn-ea"/>
              </a:rPr>
              <a:t>第七，领导力。在工作中可以控制事情的发展，愿意影响别人，承担责任。</a:t>
            </a:r>
            <a:endParaRPr lang="zh-CN" altLang="en-US">
              <a:sym typeface="+mn-ea"/>
            </a:endParaRPr>
          </a:p>
          <a:p>
            <a:r>
              <a:rPr lang="zh-CN" altLang="en-US">
                <a:sym typeface="+mn-ea"/>
              </a:rPr>
              <a:t>第八，在自己感兴趣的领域中工作。坚持所从事的职业必须是自己感兴趣的领域。</a:t>
            </a:r>
            <a:endParaRPr lang="zh-CN" altLang="en-US">
              <a:sym typeface="+mn-ea"/>
            </a:endParaRPr>
          </a:p>
          <a:p>
            <a:r>
              <a:rPr lang="zh-CN" altLang="en-US">
                <a:sym typeface="+mn-ea"/>
              </a:rPr>
              <a:t>第九，休闲。把休闲看得很重要，不愿意让工作影响休闲。</a:t>
            </a:r>
            <a:endParaRPr lang="zh-CN" altLang="en-US">
              <a:sym typeface="+mn-ea"/>
            </a:endParaRPr>
          </a:p>
          <a:p>
            <a:r>
              <a:rPr lang="zh-CN" altLang="en-US">
                <a:sym typeface="+mn-ea"/>
              </a:rPr>
              <a:t>第十，尽早进入工作领域。涉及一个人是否在意进入工作领域的早晚，是否希望节省时间和不支付高等教育的费用而尽早进入工作领域。</a:t>
            </a:r>
            <a:endParaRPr lang="zh-CN" altLang="en-US">
              <a:sym typeface="+mn-ea"/>
            </a:endParaRPr>
          </a:p>
          <a:p>
            <a:endParaRPr lang="zh-CN" altLang="en-US" b="1">
              <a:sym typeface="+mn-ea"/>
            </a:endParaRPr>
          </a:p>
          <a:p>
            <a:r>
              <a:rPr lang="zh-CN" altLang="en-US" sz="2000" b="1">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五、职业价值探索</a:t>
            </a:r>
            <a:endParaRPr lang="zh-CN" altLang="en-US" sz="2800"/>
          </a:p>
        </p:txBody>
      </p:sp>
      <p:sp>
        <p:nvSpPr>
          <p:cNvPr id="11" name="文本框 10"/>
          <p:cNvSpPr txBox="1"/>
          <p:nvPr/>
        </p:nvSpPr>
        <p:spPr>
          <a:xfrm>
            <a:off x="1091565" y="1193165"/>
            <a:ext cx="10206990" cy="4968240"/>
          </a:xfrm>
          <a:prstGeom prst="rect">
            <a:avLst/>
          </a:prstGeom>
          <a:noFill/>
        </p:spPr>
        <p:txBody>
          <a:bodyPr wrap="square" rtlCol="0">
            <a:spAutoFit/>
          </a:bodyPr>
          <a:p>
            <a:r>
              <a:rPr lang="zh-CN" altLang="en-US" sz="2000" b="1">
                <a:sym typeface="+mn-ea"/>
              </a:rPr>
              <a:t>（二）价值观的澄清</a:t>
            </a:r>
            <a:endParaRPr lang="zh-CN" altLang="en-US" sz="2000" b="1">
              <a:sym typeface="+mn-ea"/>
            </a:endParaRPr>
          </a:p>
          <a:p>
            <a:r>
              <a:rPr lang="zh-CN" altLang="en-US" sz="2000" b="1">
                <a:sym typeface="+mn-ea"/>
              </a:rPr>
              <a:t>价值澄清方法论强调了4个关键因素</a:t>
            </a:r>
            <a:r>
              <a:rPr lang="zh-CN" altLang="en-US" sz="2000">
                <a:sym typeface="+mn-ea"/>
              </a:rPr>
              <a:t>：</a:t>
            </a:r>
            <a:endParaRPr lang="zh-CN" altLang="en-US" sz="2000">
              <a:sym typeface="+mn-ea"/>
            </a:endParaRPr>
          </a:p>
          <a:p>
            <a:r>
              <a:rPr lang="zh-CN" altLang="en-US" sz="2000">
                <a:sym typeface="+mn-ea"/>
              </a:rPr>
              <a:t>一是要以生活为中心，主要解决生活中的问题；</a:t>
            </a:r>
            <a:endParaRPr lang="zh-CN" altLang="en-US" sz="2000">
              <a:sym typeface="+mn-ea"/>
            </a:endParaRPr>
          </a:p>
          <a:p>
            <a:r>
              <a:rPr lang="zh-CN" altLang="en-US" sz="2000">
                <a:sym typeface="+mn-ea"/>
              </a:rPr>
              <a:t>二是要接受现实，即原原本本地接受他人，不必对他人的言行进行评价；</a:t>
            </a:r>
            <a:endParaRPr lang="zh-CN" altLang="en-US" sz="2000">
              <a:sym typeface="+mn-ea"/>
            </a:endParaRPr>
          </a:p>
          <a:p>
            <a:r>
              <a:rPr lang="zh-CN" altLang="en-US" sz="2000">
                <a:sym typeface="+mn-ea"/>
              </a:rPr>
              <a:t>三是要求进一步思考、反省，并做出多种选择；</a:t>
            </a:r>
            <a:endParaRPr lang="zh-CN" altLang="en-US" sz="2000">
              <a:sym typeface="+mn-ea"/>
            </a:endParaRPr>
          </a:p>
          <a:p>
            <a:r>
              <a:rPr lang="zh-CN" altLang="en-US" sz="2000">
                <a:sym typeface="+mn-ea"/>
              </a:rPr>
              <a:t>四是培养个人深思熟虑地进行自我指导的能力。</a:t>
            </a:r>
            <a:endParaRPr lang="zh-CN" altLang="en-US" sz="2000">
              <a:sym typeface="+mn-ea"/>
            </a:endParaRPr>
          </a:p>
          <a:p>
            <a:endParaRPr lang="zh-CN" altLang="en-US" sz="2000">
              <a:sym typeface="+mn-ea"/>
            </a:endParaRPr>
          </a:p>
          <a:p>
            <a:r>
              <a:rPr lang="zh-CN" altLang="en-US" sz="2000">
                <a:sym typeface="+mn-ea"/>
              </a:rPr>
              <a:t>除了要考虑这4个因素外，还要按选择、珍视、行动3个阶段，7个步骤（自由选择、从多种可能中选择、对结果深思熟虑地选择、珍惜爱护自己的选择、确认自己的选择、依据选择行动、反复地行动）来进行操作。</a:t>
            </a:r>
            <a:endParaRPr lang="zh-CN" altLang="en-US" sz="2000">
              <a:sym typeface="+mn-ea"/>
            </a:endParaRPr>
          </a:p>
          <a:p>
            <a:r>
              <a:rPr lang="zh-CN" altLang="en-US" sz="2000">
                <a:sym typeface="+mn-ea"/>
              </a:rPr>
              <a:t>（1）三个阶段</a:t>
            </a:r>
            <a:endParaRPr lang="zh-CN" altLang="en-US" sz="2000">
              <a:sym typeface="+mn-ea"/>
            </a:endParaRPr>
          </a:p>
          <a:p>
            <a:r>
              <a:rPr lang="zh-CN" altLang="en-US" sz="2000">
                <a:sym typeface="+mn-ea"/>
              </a:rPr>
              <a:t>　　1）选择：自由选举由各种可能过程中选择由各途径形成的后果三思后选择。</a:t>
            </a:r>
            <a:endParaRPr lang="zh-CN" altLang="en-US" sz="2000">
              <a:sym typeface="+mn-ea"/>
            </a:endParaRPr>
          </a:p>
          <a:p>
            <a:r>
              <a:rPr lang="zh-CN" altLang="en-US" sz="2000">
                <a:sym typeface="+mn-ea"/>
              </a:rPr>
              <a:t>　　2）珍视：重视并珍惜所做的选择公开表示自己的选择。</a:t>
            </a:r>
            <a:endParaRPr lang="zh-CN" altLang="en-US" sz="2000">
              <a:sym typeface="+mn-ea"/>
            </a:endParaRPr>
          </a:p>
          <a:p>
            <a:r>
              <a:rPr lang="zh-CN" altLang="en-US" sz="2000">
                <a:sym typeface="+mn-ea"/>
              </a:rPr>
              <a:t>         3）行动：根据自己的选择采取行动重复的实行。</a:t>
            </a:r>
            <a:endParaRPr lang="zh-CN" altLang="en-US" sz="2000">
              <a:sym typeface="+mn-ea"/>
            </a:endParaRPr>
          </a:p>
          <a:p>
            <a:endParaRPr lang="zh-CN" altLang="en-US" sz="2000" b="1">
              <a:sym typeface="+mn-ea"/>
            </a:endParaRPr>
          </a:p>
          <a:p>
            <a:r>
              <a:rPr lang="zh-CN" altLang="en-US" sz="2000" b="1">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五、职业价值探索</a:t>
            </a:r>
            <a:endParaRPr lang="zh-CN" altLang="en-US" sz="2800"/>
          </a:p>
        </p:txBody>
      </p:sp>
      <p:sp>
        <p:nvSpPr>
          <p:cNvPr id="11" name="文本框 10"/>
          <p:cNvSpPr txBox="1"/>
          <p:nvPr/>
        </p:nvSpPr>
        <p:spPr>
          <a:xfrm>
            <a:off x="4854575" y="1233170"/>
            <a:ext cx="5803265" cy="5641975"/>
          </a:xfrm>
          <a:prstGeom prst="rect">
            <a:avLst/>
          </a:prstGeom>
          <a:noFill/>
        </p:spPr>
        <p:txBody>
          <a:bodyPr wrap="square" rtlCol="0">
            <a:spAutoFit/>
          </a:bodyPr>
          <a:p>
            <a:r>
              <a:rPr lang="zh-CN" altLang="en-US" sz="2400" b="1">
                <a:sym typeface="+mn-ea"/>
              </a:rPr>
              <a:t>(三)职业价值观自测表</a:t>
            </a:r>
            <a:endParaRPr lang="zh-CN" altLang="en-US" sz="2400" b="1">
              <a:sym typeface="+mn-ea"/>
            </a:endParaRPr>
          </a:p>
          <a:p>
            <a:r>
              <a:rPr lang="zh-CN" altLang="en-US" sz="2000" b="1">
                <a:sym typeface="+mn-ea"/>
              </a:rPr>
              <a:t>　　职业价值观分组及类型如下。</a:t>
            </a:r>
            <a:endParaRPr lang="zh-CN" altLang="en-US" sz="2000" b="1">
              <a:sym typeface="+mn-ea"/>
            </a:endParaRPr>
          </a:p>
          <a:p>
            <a:r>
              <a:rPr lang="zh-CN" altLang="en-US" sz="2000" b="1">
                <a:sym typeface="+mn-ea"/>
              </a:rPr>
              <a:t>　　</a:t>
            </a:r>
            <a:r>
              <a:rPr lang="zh-CN" altLang="en-US" sz="2000">
                <a:sym typeface="+mn-ea"/>
              </a:rPr>
              <a:t>第一组：职业价值观倾向是利他主义。</a:t>
            </a:r>
            <a:endParaRPr lang="zh-CN" altLang="en-US" sz="2000">
              <a:sym typeface="+mn-ea"/>
            </a:endParaRPr>
          </a:p>
          <a:p>
            <a:r>
              <a:rPr lang="zh-CN" altLang="en-US" sz="2000">
                <a:sym typeface="+mn-ea"/>
              </a:rPr>
              <a:t>　　第二组：职业价值观倾向是美感。</a:t>
            </a:r>
            <a:endParaRPr lang="zh-CN" altLang="en-US" sz="2000">
              <a:sym typeface="+mn-ea"/>
            </a:endParaRPr>
          </a:p>
          <a:p>
            <a:r>
              <a:rPr lang="zh-CN" altLang="en-US" sz="2000">
                <a:sym typeface="+mn-ea"/>
              </a:rPr>
              <a:t>　　第三组：职业价值观倾向是智力刺激。</a:t>
            </a:r>
            <a:endParaRPr lang="zh-CN" altLang="en-US" sz="2000">
              <a:sym typeface="+mn-ea"/>
            </a:endParaRPr>
          </a:p>
          <a:p>
            <a:r>
              <a:rPr lang="zh-CN" altLang="en-US" sz="2000">
                <a:sym typeface="+mn-ea"/>
              </a:rPr>
              <a:t>　　第四组：职业价值观倾向是成就感。</a:t>
            </a:r>
            <a:endParaRPr lang="zh-CN" altLang="en-US" sz="2000">
              <a:sym typeface="+mn-ea"/>
            </a:endParaRPr>
          </a:p>
          <a:p>
            <a:r>
              <a:rPr lang="zh-CN" altLang="en-US" sz="2000">
                <a:sym typeface="+mn-ea"/>
              </a:rPr>
              <a:t>　　第五组：职业价值观倾向是独立性。</a:t>
            </a:r>
            <a:endParaRPr lang="zh-CN" altLang="en-US" sz="2000">
              <a:sym typeface="+mn-ea"/>
            </a:endParaRPr>
          </a:p>
          <a:p>
            <a:r>
              <a:rPr lang="zh-CN" altLang="en-US" sz="2000">
                <a:sym typeface="+mn-ea"/>
              </a:rPr>
              <a:t>　　第六组：职业价值观倾向是社会地位。</a:t>
            </a:r>
            <a:endParaRPr lang="zh-CN" altLang="en-US" sz="2000">
              <a:sym typeface="+mn-ea"/>
            </a:endParaRPr>
          </a:p>
          <a:p>
            <a:r>
              <a:rPr lang="zh-CN" altLang="en-US" sz="2000">
                <a:sym typeface="+mn-ea"/>
              </a:rPr>
              <a:t>　　第七组：职业价值观倾向是管理。</a:t>
            </a:r>
            <a:endParaRPr lang="zh-CN" altLang="en-US" sz="2000">
              <a:sym typeface="+mn-ea"/>
            </a:endParaRPr>
          </a:p>
          <a:p>
            <a:r>
              <a:rPr lang="zh-CN" altLang="en-US" sz="2000">
                <a:sym typeface="+mn-ea"/>
              </a:rPr>
              <a:t>　　第八组：职业价值观倾向是经济报酬。</a:t>
            </a:r>
            <a:endParaRPr lang="zh-CN" altLang="en-US" sz="2000">
              <a:sym typeface="+mn-ea"/>
            </a:endParaRPr>
          </a:p>
          <a:p>
            <a:r>
              <a:rPr lang="zh-CN" altLang="en-US" sz="2000">
                <a:sym typeface="+mn-ea"/>
              </a:rPr>
              <a:t>　　第九组：职业价值观倾向是社会交际。　　</a:t>
            </a:r>
            <a:endParaRPr lang="zh-CN" altLang="en-US" sz="2000">
              <a:sym typeface="+mn-ea"/>
            </a:endParaRPr>
          </a:p>
          <a:p>
            <a:r>
              <a:rPr lang="zh-CN" altLang="en-US" sz="2000">
                <a:sym typeface="+mn-ea"/>
              </a:rPr>
              <a:t>         第十组：职业价值观倾向是安全感。　　</a:t>
            </a:r>
            <a:endParaRPr lang="zh-CN" altLang="en-US" sz="2000">
              <a:sym typeface="+mn-ea"/>
            </a:endParaRPr>
          </a:p>
          <a:p>
            <a:r>
              <a:rPr lang="zh-CN" altLang="en-US" sz="2000">
                <a:sym typeface="+mn-ea"/>
              </a:rPr>
              <a:t>         第十一组：职业价值观倾向是舒适。　　</a:t>
            </a:r>
            <a:endParaRPr lang="zh-CN" altLang="en-US" sz="2000">
              <a:sym typeface="+mn-ea"/>
            </a:endParaRPr>
          </a:p>
          <a:p>
            <a:r>
              <a:rPr lang="zh-CN" altLang="en-US" sz="2000">
                <a:sym typeface="+mn-ea"/>
              </a:rPr>
              <a:t>         第十二组：职业价值观倾向是人际关系。　　</a:t>
            </a:r>
            <a:endParaRPr lang="zh-CN" altLang="en-US" sz="2000">
              <a:sym typeface="+mn-ea"/>
            </a:endParaRPr>
          </a:p>
          <a:p>
            <a:r>
              <a:rPr lang="zh-CN" altLang="en-US" sz="2000">
                <a:sym typeface="+mn-ea"/>
              </a:rPr>
              <a:t>         第十三组：职业价值观倾向是变异性。</a:t>
            </a:r>
            <a:endParaRPr lang="zh-CN" altLang="en-US" sz="2000">
              <a:sym typeface="+mn-ea"/>
            </a:endParaRPr>
          </a:p>
          <a:p>
            <a:r>
              <a:rPr lang="zh-CN" altLang="en-US" sz="2000">
                <a:sym typeface="+mn-ea"/>
              </a:rPr>
              <a:t>         免职业偏见，做好职业生涯发展方向的决策。</a:t>
            </a:r>
            <a:endParaRPr lang="zh-CN" altLang="en-US" sz="2000">
              <a:sym typeface="+mn-ea"/>
            </a:endParaRPr>
          </a:p>
          <a:p>
            <a:endParaRPr lang="zh-CN" altLang="en-US" sz="2000" b="1">
              <a:sym typeface="+mn-ea"/>
            </a:endParaRPr>
          </a:p>
          <a:p>
            <a:r>
              <a:rPr lang="zh-CN" altLang="en-US" sz="2000" b="1">
                <a:sym typeface="+mn-ea"/>
              </a:rPr>
              <a:t>　　</a:t>
            </a:r>
            <a:endParaRPr lang="zh-CN" altLang="en-US" sz="2000">
              <a:sym typeface="+mn-ea"/>
            </a:endParaRPr>
          </a:p>
        </p:txBody>
      </p:sp>
      <p:pic>
        <p:nvPicPr>
          <p:cNvPr id="12" name="图片 11"/>
          <p:cNvPicPr>
            <a:picLocks noChangeAspect="1"/>
          </p:cNvPicPr>
          <p:nvPr/>
        </p:nvPicPr>
        <p:blipFill>
          <a:blip r:embed="rId2" cstate="print">
            <a:extLst>
              <a:ext uri="{BEBA8EAE-BF5A-486C-A8C5-ECC9F3942E4B}">
                <a14:imgProps xmlns:a14="http://schemas.microsoft.com/office/drawing/2010/main">
                  <a14:imgLayer r:embed="rId3">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737771" y="1038136"/>
            <a:ext cx="4260729" cy="5679877"/>
          </a:xfrm>
          <a:prstGeom prst="rect">
            <a:avLst/>
          </a:prstGeom>
          <a:effectLst>
            <a:outerShdw dist="101600" dir="2700000" algn="br" rotWithShape="0">
              <a:prstClr val="black">
                <a:alpha val="10000"/>
              </a:prstClr>
            </a:outerShdw>
          </a:effectLst>
        </p:spPr>
      </p:pic>
    </p:spTree>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455" y="1835785"/>
            <a:ext cx="730948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5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第三章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638991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职业生涯抉择</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3" name="文本框 12">
            <a:hlinkClick r:id="rId2" action="ppaction://hlinksldjump"/>
          </p:cNvPr>
          <p:cNvSpPr txBox="1"/>
          <p:nvPr/>
        </p:nvSpPr>
        <p:spPr>
          <a:xfrm>
            <a:off x="5534660" y="387413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3.3   </a:t>
            </a:r>
            <a:r>
              <a:rPr lang="zh-CN" altLang="en-US" sz="3200">
                <a:solidFill>
                  <a:srgbClr val="376092"/>
                </a:solidFill>
                <a:latin typeface="微软雅黑" panose="020B0503020204020204" charset="-122"/>
                <a:ea typeface="微软雅黑" panose="020B0503020204020204" charset="-122"/>
              </a:rPr>
              <a:t>职业性格探索</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4" name="文本框 13">
            <a:hlinkClick r:id="rId3" action="ppaction://hlinksldjump"/>
          </p:cNvPr>
          <p:cNvSpPr txBox="1"/>
          <p:nvPr/>
        </p:nvSpPr>
        <p:spPr>
          <a:xfrm>
            <a:off x="5549265" y="301942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3.2   当代大学生如何做好职业定向</a:t>
            </a:r>
            <a:endParaRPr lang="en-US" altLang="zh-CN" sz="3200">
              <a:solidFill>
                <a:srgbClr val="376092"/>
              </a:solidFill>
              <a:latin typeface="微软雅黑" panose="020B0503020204020204" charset="-122"/>
              <a:ea typeface="微软雅黑" panose="020B0503020204020204" charset="-122"/>
            </a:endParaRPr>
          </a:p>
        </p:txBody>
      </p:sp>
      <p:sp>
        <p:nvSpPr>
          <p:cNvPr id="16" name="文本框 15">
            <a:hlinkClick r:id="rId4" action="ppaction://hlinksldjump"/>
          </p:cNvPr>
          <p:cNvSpPr txBox="1"/>
          <p:nvPr/>
        </p:nvSpPr>
        <p:spPr>
          <a:xfrm>
            <a:off x="5565140" y="221043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3.1   职业定向</a:t>
            </a:r>
            <a:endParaRPr lang="en-US" altLang="zh-CN"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一、职业定向</a:t>
            </a:r>
            <a:endParaRPr lang="zh-CN" altLang="en-US" sz="2800"/>
          </a:p>
        </p:txBody>
      </p:sp>
      <p:sp>
        <p:nvSpPr>
          <p:cNvPr id="11" name="文本框 10"/>
          <p:cNvSpPr txBox="1"/>
          <p:nvPr/>
        </p:nvSpPr>
        <p:spPr>
          <a:xfrm>
            <a:off x="1091565" y="1186815"/>
            <a:ext cx="10206990" cy="4483735"/>
          </a:xfrm>
          <a:prstGeom prst="rect">
            <a:avLst/>
          </a:prstGeom>
          <a:noFill/>
        </p:spPr>
        <p:txBody>
          <a:bodyPr wrap="square" rtlCol="0">
            <a:spAutoFit/>
          </a:bodyPr>
          <a:p>
            <a:r>
              <a:rPr lang="zh-CN" altLang="en-US" sz="2400" b="1">
                <a:sym typeface="+mn-ea"/>
              </a:rPr>
              <a:t>(一)职业定向概述</a:t>
            </a:r>
            <a:endParaRPr lang="zh-CN" altLang="en-US" sz="2400" b="1">
              <a:sym typeface="+mn-ea"/>
            </a:endParaRPr>
          </a:p>
          <a:p>
            <a:endParaRPr lang="zh-CN" altLang="en-US" sz="2400" b="1">
              <a:sym typeface="+mn-ea"/>
            </a:endParaRPr>
          </a:p>
          <a:p>
            <a:r>
              <a:rPr lang="zh-CN" altLang="en-US" sz="2000" b="1">
                <a:sym typeface="+mn-ea"/>
              </a:rPr>
              <a:t>1.职业定向的含义</a:t>
            </a:r>
            <a:endParaRPr lang="zh-CN" altLang="en-US" sz="2000" b="1">
              <a:sym typeface="+mn-ea"/>
            </a:endParaRPr>
          </a:p>
          <a:p>
            <a:r>
              <a:rPr lang="zh-CN" altLang="en-US" sz="2000">
                <a:sym typeface="+mn-ea"/>
              </a:rPr>
              <a:t>           职业定向就是确定未来的职业方向，即结合自身的条件和社会环境，综合考虑自己将来可能从事的行业和职业的过程。良好的职业定向是以自己的最大兴趣、最佳才能、最优性格、最有利环境等信息为依据的。</a:t>
            </a:r>
            <a:endParaRPr lang="zh-CN" altLang="en-US" sz="2000">
              <a:sym typeface="+mn-ea"/>
            </a:endParaRPr>
          </a:p>
          <a:p>
            <a:endParaRPr lang="zh-CN" altLang="en-US" sz="2000">
              <a:sym typeface="+mn-ea"/>
            </a:endParaRPr>
          </a:p>
          <a:p>
            <a:r>
              <a:rPr lang="zh-CN" altLang="en-US" sz="2000" b="1">
                <a:sym typeface="+mn-ea"/>
              </a:rPr>
              <a:t>2.职业定向的意义</a:t>
            </a:r>
            <a:endParaRPr lang="zh-CN" altLang="en-US" sz="2000" b="1">
              <a:sym typeface="+mn-ea"/>
            </a:endParaRPr>
          </a:p>
          <a:p>
            <a:r>
              <a:rPr lang="zh-CN" altLang="en-US" sz="2000">
                <a:sym typeface="+mn-ea"/>
              </a:rPr>
              <a:t>           职业定向建立在认识自我、了解社会的基础上，有利于我们明确自身的职业理想，充分地发挥主观能动性，合理利用自身的资源，取得职业道路上的成功。</a:t>
            </a:r>
            <a:endParaRPr lang="zh-CN" altLang="en-US" sz="2000">
              <a:sym typeface="+mn-ea"/>
            </a:endParaRPr>
          </a:p>
          <a:p>
            <a:r>
              <a:rPr lang="zh-CN" altLang="en-US" sz="2000">
                <a:sym typeface="+mn-ea"/>
              </a:rPr>
              <a:t>          (1)促进自我认知更加深刻和全面</a:t>
            </a:r>
            <a:endParaRPr lang="zh-CN" altLang="en-US" sz="2000">
              <a:sym typeface="+mn-ea"/>
            </a:endParaRPr>
          </a:p>
          <a:p>
            <a:r>
              <a:rPr lang="zh-CN" altLang="en-US" sz="2000">
                <a:sym typeface="+mn-ea"/>
              </a:rPr>
              <a:t>          (2)促进职业能力更快更好地发展</a:t>
            </a:r>
            <a:endParaRPr lang="zh-CN" altLang="en-US" sz="2000">
              <a:sym typeface="+mn-ea"/>
            </a:endParaRPr>
          </a:p>
          <a:p>
            <a:r>
              <a:rPr lang="zh-CN" altLang="en-US" sz="2000">
                <a:sym typeface="+mn-ea"/>
              </a:rPr>
              <a:t>          (3)促进职业认知更加深刻和全面</a:t>
            </a:r>
            <a:endParaRPr lang="zh-CN" altLang="en-US" b="1">
              <a:sym typeface="+mn-ea"/>
            </a:endParaRPr>
          </a:p>
          <a:p>
            <a:r>
              <a:rPr lang="zh-CN" altLang="en-US" sz="2000" b="1">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p>
            <a:r>
              <a:rPr lang="zh-CN" altLang="en-US" sz="2800">
                <a:sym typeface="+mn-ea"/>
              </a:rPr>
              <a:t>一、职业定向</a:t>
            </a:r>
            <a:endParaRPr lang="zh-CN" altLang="en-US" sz="2800"/>
          </a:p>
          <a:p>
            <a:endParaRPr lang="zh-CN" altLang="en-US" sz="2800"/>
          </a:p>
        </p:txBody>
      </p:sp>
      <p:sp>
        <p:nvSpPr>
          <p:cNvPr id="11" name="文本框 10"/>
          <p:cNvSpPr txBox="1"/>
          <p:nvPr/>
        </p:nvSpPr>
        <p:spPr>
          <a:xfrm>
            <a:off x="936625" y="1038225"/>
            <a:ext cx="10659110" cy="5398135"/>
          </a:xfrm>
          <a:prstGeom prst="rect">
            <a:avLst/>
          </a:prstGeom>
          <a:noFill/>
        </p:spPr>
        <p:txBody>
          <a:bodyPr wrap="square" rtlCol="0">
            <a:spAutoFit/>
          </a:bodyPr>
          <a:p>
            <a:r>
              <a:rPr lang="zh-CN" altLang="en-US" sz="2400" b="1">
                <a:sym typeface="+mn-ea"/>
              </a:rPr>
              <a:t>(二)职业定向的步骤、策略</a:t>
            </a:r>
            <a:endParaRPr lang="zh-CN" altLang="en-US" sz="2400" b="1">
              <a:sym typeface="+mn-ea"/>
            </a:endParaRPr>
          </a:p>
          <a:p>
            <a:endParaRPr lang="zh-CN" altLang="en-US" sz="2400" b="1">
              <a:sym typeface="+mn-ea"/>
            </a:endParaRPr>
          </a:p>
          <a:p>
            <a:r>
              <a:rPr lang="zh-CN" altLang="en-US" sz="2000" b="1">
                <a:sym typeface="+mn-ea"/>
              </a:rPr>
              <a:t>1.职业定向的步骤</a:t>
            </a:r>
            <a:endParaRPr lang="zh-CN" altLang="en-US" sz="2000" b="1">
              <a:sym typeface="+mn-ea"/>
            </a:endParaRPr>
          </a:p>
          <a:p>
            <a:r>
              <a:rPr lang="zh-CN" altLang="en-US" sz="2000">
                <a:sym typeface="+mn-ea"/>
              </a:rPr>
              <a:t>       (1)搜集信息</a:t>
            </a:r>
            <a:endParaRPr lang="zh-CN" altLang="en-US" sz="2000">
              <a:sym typeface="+mn-ea"/>
            </a:endParaRPr>
          </a:p>
          <a:p>
            <a:r>
              <a:rPr lang="zh-CN" altLang="en-US" sz="2000">
                <a:sym typeface="+mn-ea"/>
              </a:rPr>
              <a:t>       (2)全面分析和信息整合。</a:t>
            </a:r>
            <a:endParaRPr lang="zh-CN" altLang="en-US" sz="2000">
              <a:sym typeface="+mn-ea"/>
            </a:endParaRPr>
          </a:p>
          <a:p>
            <a:r>
              <a:rPr lang="zh-CN" altLang="en-US" sz="2000">
                <a:sym typeface="+mn-ea"/>
              </a:rPr>
              <a:t>                    首先，考虑的是个性心理特征和所学专业的匹配情况。其次，职业定向当中我们还        要把握以下六个原则：社会需求原则、政策约束原则、发挥特长原则、利于成才原则、择己所  爱原则和及时就业原则。</a:t>
            </a:r>
            <a:endParaRPr lang="zh-CN" altLang="en-US" sz="2000">
              <a:sym typeface="+mn-ea"/>
            </a:endParaRPr>
          </a:p>
          <a:p>
            <a:r>
              <a:rPr lang="zh-CN" altLang="en-US" sz="2000">
                <a:sym typeface="+mn-ea"/>
              </a:rPr>
              <a:t>       (3)确定恰当的职业期望值。</a:t>
            </a:r>
            <a:endParaRPr lang="zh-CN" altLang="en-US" sz="2000">
              <a:sym typeface="+mn-ea"/>
            </a:endParaRPr>
          </a:p>
          <a:p>
            <a:r>
              <a:rPr lang="zh-CN" altLang="en-US" sz="2000">
                <a:sym typeface="+mn-ea"/>
              </a:rPr>
              <a:t>                    确立恰当的职业期望值需要注意以下三点①清晰的自我认知。②清晰的职业认知。 ③客观的选择。</a:t>
            </a:r>
            <a:endParaRPr lang="zh-CN" altLang="en-US" sz="2000">
              <a:sym typeface="+mn-ea"/>
            </a:endParaRPr>
          </a:p>
          <a:p>
            <a:endParaRPr lang="zh-CN" altLang="en-US" sz="2000">
              <a:sym typeface="+mn-ea"/>
            </a:endParaRPr>
          </a:p>
          <a:p>
            <a:r>
              <a:rPr lang="zh-CN" altLang="en-US" sz="2000" b="1">
                <a:sym typeface="+mn-ea"/>
              </a:rPr>
              <a:t>2.职业定向的策略</a:t>
            </a:r>
            <a:endParaRPr lang="zh-CN" altLang="en-US" sz="2000" b="1">
              <a:sym typeface="+mn-ea"/>
            </a:endParaRPr>
          </a:p>
          <a:p>
            <a:r>
              <a:rPr lang="zh-CN" altLang="en-US" sz="2000">
                <a:sym typeface="+mn-ea"/>
              </a:rPr>
              <a:t>        (1)试验性策略</a:t>
            </a:r>
            <a:endParaRPr lang="zh-CN" altLang="en-US" sz="2000">
              <a:sym typeface="+mn-ea"/>
            </a:endParaRPr>
          </a:p>
          <a:p>
            <a:r>
              <a:rPr lang="zh-CN" altLang="en-US" sz="2000">
                <a:sym typeface="+mn-ea"/>
              </a:rPr>
              <a:t>        (2)弹性策略</a:t>
            </a:r>
            <a:endParaRPr lang="zh-CN" altLang="en-US" sz="2000">
              <a:sym typeface="+mn-ea"/>
            </a:endParaRPr>
          </a:p>
          <a:p>
            <a:r>
              <a:rPr lang="zh-CN" altLang="en-US" sz="2000">
                <a:sym typeface="+mn-ea"/>
              </a:rPr>
              <a:t>        (3)过程策略</a:t>
            </a:r>
            <a:endParaRPr lang="zh-CN" altLang="en-US" sz="2000">
              <a:sym typeface="+mn-ea"/>
            </a:endParaRPr>
          </a:p>
          <a:p>
            <a:r>
              <a:rPr lang="zh-CN" altLang="en-US" sz="2000">
                <a:sym typeface="+mn-ea"/>
              </a:rPr>
              <a:t>        (4)稳定性策略</a:t>
            </a:r>
            <a:r>
              <a:rPr lang="en-US" altLang="zh-CN" sz="2000">
                <a:sym typeface="+mn-ea"/>
              </a:rPr>
              <a:t>2</a:t>
            </a:r>
            <a:r>
              <a:rPr lang="zh-CN" altLang="en-US" sz="2000" b="1">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27</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561330" cy="518160"/>
          </a:xfrm>
          <a:prstGeom prst="rect">
            <a:avLst/>
          </a:prstGeom>
          <a:noFill/>
        </p:spPr>
        <p:txBody>
          <a:bodyPr wrap="square" rtlCol="0">
            <a:spAutoFit/>
          </a:bodyPr>
          <a:p>
            <a:r>
              <a:rPr lang="zh-CN" altLang="en-US" sz="2800"/>
              <a:t>二、当代大学生如何做好职业定向</a:t>
            </a:r>
            <a:endParaRPr lang="zh-CN" altLang="en-US" sz="2800"/>
          </a:p>
        </p:txBody>
      </p:sp>
      <p:sp>
        <p:nvSpPr>
          <p:cNvPr id="11" name="文本框 10"/>
          <p:cNvSpPr txBox="1"/>
          <p:nvPr/>
        </p:nvSpPr>
        <p:spPr>
          <a:xfrm>
            <a:off x="936625" y="1172210"/>
            <a:ext cx="10849610" cy="5334000"/>
          </a:xfrm>
          <a:prstGeom prst="rect">
            <a:avLst/>
          </a:prstGeom>
          <a:noFill/>
        </p:spPr>
        <p:txBody>
          <a:bodyPr wrap="square" rtlCol="0">
            <a:spAutoFit/>
          </a:bodyPr>
          <a:p>
            <a:r>
              <a:rPr lang="zh-CN" altLang="en-US" sz="2400" b="1">
                <a:sym typeface="+mn-ea"/>
              </a:rPr>
              <a:t>（一）大学生在职业定向上的表现</a:t>
            </a:r>
            <a:endParaRPr lang="zh-CN" altLang="en-US" sz="2400" b="1">
              <a:sym typeface="+mn-ea"/>
            </a:endParaRPr>
          </a:p>
          <a:p>
            <a:r>
              <a:rPr lang="zh-CN" altLang="en-US" sz="2000" b="1">
                <a:sym typeface="+mn-ea"/>
              </a:rPr>
              <a:t>1.职业定向意识缺失</a:t>
            </a:r>
            <a:endParaRPr lang="zh-CN" altLang="en-US" sz="2000" b="1">
              <a:sym typeface="+mn-ea"/>
            </a:endParaRPr>
          </a:p>
          <a:p>
            <a:r>
              <a:rPr lang="zh-CN" altLang="en-US" sz="2000">
                <a:sym typeface="+mn-ea"/>
              </a:rPr>
              <a:t>(1)普遍存在的职业定向意识缺失</a:t>
            </a:r>
            <a:endParaRPr lang="zh-CN" altLang="en-US" sz="2000">
              <a:sym typeface="+mn-ea"/>
            </a:endParaRPr>
          </a:p>
          <a:p>
            <a:r>
              <a:rPr lang="zh-CN" altLang="en-US" sz="2000">
                <a:sym typeface="+mn-ea"/>
              </a:rPr>
              <a:t>(2)大学生职业定向意识缺失原因</a:t>
            </a:r>
            <a:endParaRPr lang="zh-CN" altLang="en-US" sz="2000">
              <a:sym typeface="+mn-ea"/>
            </a:endParaRPr>
          </a:p>
          <a:p>
            <a:r>
              <a:rPr lang="zh-CN" altLang="en-US" sz="2000">
                <a:sym typeface="+mn-ea"/>
              </a:rPr>
              <a:t>           ①家庭束缚。②传统教育模式的误导。③生活环境影响。人并非生来就是懒惰的。④独立意识不坚定。</a:t>
            </a:r>
            <a:endParaRPr lang="zh-CN" altLang="en-US" sz="2000">
              <a:sym typeface="+mn-ea"/>
            </a:endParaRPr>
          </a:p>
          <a:p>
            <a:r>
              <a:rPr lang="zh-CN" altLang="en-US" sz="2000" b="1">
                <a:sym typeface="+mn-ea"/>
              </a:rPr>
              <a:t>2.职业定向的误区、偏差及成因</a:t>
            </a:r>
            <a:endParaRPr lang="zh-CN" altLang="en-US" sz="2000" b="1">
              <a:sym typeface="+mn-ea"/>
            </a:endParaRPr>
          </a:p>
          <a:p>
            <a:r>
              <a:rPr lang="zh-CN" altLang="en-US" sz="2000">
                <a:sym typeface="+mn-ea"/>
              </a:rPr>
              <a:t>(1)大学生职业定向中的误区</a:t>
            </a:r>
            <a:endParaRPr lang="zh-CN" altLang="en-US" sz="2000">
              <a:sym typeface="+mn-ea"/>
            </a:endParaRPr>
          </a:p>
          <a:p>
            <a:r>
              <a:rPr lang="zh-CN" altLang="en-US" sz="2000">
                <a:sym typeface="+mn-ea"/>
              </a:rPr>
              <a:t>          1)职业定向很容易2)老师或家长会告诉我未来干什么3)我需要从“热门职业”中选择职业4)我必须要根据我的专业确定职业方向5)职业定向一经确定，绝对不能更改6)职业方向和既定目标可以随意更改</a:t>
            </a:r>
            <a:endParaRPr lang="zh-CN" altLang="en-US" sz="2000">
              <a:sym typeface="+mn-ea"/>
            </a:endParaRPr>
          </a:p>
          <a:p>
            <a:r>
              <a:rPr lang="zh-CN" altLang="en-US" sz="2000">
                <a:sym typeface="+mn-ea"/>
              </a:rPr>
              <a:t>(2)大学生职业定向中的偏差</a:t>
            </a:r>
            <a:endParaRPr lang="zh-CN" altLang="en-US" sz="2000">
              <a:sym typeface="+mn-ea"/>
            </a:endParaRPr>
          </a:p>
          <a:p>
            <a:r>
              <a:rPr lang="zh-CN" altLang="en-US" sz="2000">
                <a:sym typeface="+mn-ea"/>
              </a:rPr>
              <a:t>          1)名声上的偏差2）盲目攀比的偏差3）物质收入重于一切的偏差4）对自身期望过高或过低</a:t>
            </a:r>
            <a:endParaRPr lang="zh-CN" altLang="en-US" sz="2000">
              <a:sym typeface="+mn-ea"/>
            </a:endParaRPr>
          </a:p>
          <a:p>
            <a:r>
              <a:rPr lang="zh-CN" altLang="en-US" sz="2000">
                <a:sym typeface="+mn-ea"/>
              </a:rPr>
              <a:t>(3)导致大学生职业定向进入误区或偏差的成因</a:t>
            </a:r>
            <a:endParaRPr lang="zh-CN" altLang="en-US" sz="2000">
              <a:sym typeface="+mn-ea"/>
            </a:endParaRPr>
          </a:p>
          <a:p>
            <a:r>
              <a:rPr lang="zh-CN" altLang="en-US" sz="2000">
                <a:sym typeface="+mn-ea"/>
              </a:rPr>
              <a:t>          1）盲目跟风，轻弃优势2）自以为是，行而不远3）缺乏主见，见异思迁4）漫无目的，错失良机5）目标模糊，心无定数6）缺乏信心，妄自菲薄7）急功近利，好高骛远8）急于求成，一步到位</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648325" cy="944880"/>
          </a:xfrm>
          <a:prstGeom prst="rect">
            <a:avLst/>
          </a:prstGeom>
          <a:noFill/>
        </p:spPr>
        <p:txBody>
          <a:bodyPr wrap="square" rtlCol="0">
            <a:spAutoFit/>
          </a:bodyPr>
          <a:p>
            <a:r>
              <a:rPr lang="zh-CN" altLang="en-US" sz="2800">
                <a:sym typeface="+mn-ea"/>
              </a:rPr>
              <a:t>二、当代大学生如何做好职业定向</a:t>
            </a:r>
            <a:endParaRPr lang="zh-CN" altLang="en-US" sz="2800"/>
          </a:p>
          <a:p>
            <a:endParaRPr lang="zh-CN" altLang="en-US" sz="2800"/>
          </a:p>
        </p:txBody>
      </p:sp>
      <p:sp>
        <p:nvSpPr>
          <p:cNvPr id="11" name="文本框 10"/>
          <p:cNvSpPr txBox="1"/>
          <p:nvPr/>
        </p:nvSpPr>
        <p:spPr>
          <a:xfrm>
            <a:off x="1091565" y="1241425"/>
            <a:ext cx="10206990" cy="5398135"/>
          </a:xfrm>
          <a:prstGeom prst="rect">
            <a:avLst/>
          </a:prstGeom>
          <a:noFill/>
        </p:spPr>
        <p:txBody>
          <a:bodyPr wrap="square" rtlCol="0">
            <a:spAutoFit/>
          </a:bodyPr>
          <a:p>
            <a:r>
              <a:rPr lang="zh-CN" altLang="en-US" sz="2400" b="1">
                <a:sym typeface="+mn-ea"/>
              </a:rPr>
              <a:t>(二)大学生如何做好职业定向</a:t>
            </a:r>
            <a:endParaRPr lang="zh-CN" altLang="en-US" sz="2400" b="1">
              <a:sym typeface="+mn-ea"/>
            </a:endParaRPr>
          </a:p>
          <a:p>
            <a:endParaRPr lang="zh-CN" altLang="en-US" sz="2400" b="1">
              <a:sym typeface="+mn-ea"/>
            </a:endParaRPr>
          </a:p>
          <a:p>
            <a:r>
              <a:rPr lang="zh-CN" altLang="en-US" sz="2000" b="1">
                <a:sym typeface="+mn-ea"/>
              </a:rPr>
              <a:t>（1）客观全面地进行自我剖析</a:t>
            </a:r>
            <a:endParaRPr lang="zh-CN" altLang="en-US" sz="2000" b="1">
              <a:sym typeface="+mn-ea"/>
            </a:endParaRPr>
          </a:p>
          <a:p>
            <a:r>
              <a:rPr lang="zh-CN" altLang="en-US" sz="2000">
                <a:sym typeface="+mn-ea"/>
              </a:rPr>
              <a:t>             第一，明确自身优势。第二，发现自身的不足。</a:t>
            </a:r>
            <a:endParaRPr lang="zh-CN" altLang="en-US" sz="2000">
              <a:sym typeface="+mn-ea"/>
            </a:endParaRPr>
          </a:p>
          <a:p>
            <a:r>
              <a:rPr lang="zh-CN" altLang="en-US" sz="2000" b="1">
                <a:sym typeface="+mn-ea"/>
              </a:rPr>
              <a:t>（2）从宏观和微观多个角度了解职业信息</a:t>
            </a:r>
            <a:endParaRPr lang="zh-CN" altLang="en-US" sz="2000" b="1">
              <a:sym typeface="+mn-ea"/>
            </a:endParaRPr>
          </a:p>
          <a:p>
            <a:r>
              <a:rPr lang="zh-CN" altLang="en-US" sz="2000">
                <a:sym typeface="+mn-ea"/>
              </a:rPr>
              <a:t>             第一，清楚形势，把握政策。第二，了解单位，获取信息。</a:t>
            </a:r>
            <a:endParaRPr lang="zh-CN" altLang="en-US" sz="2000">
              <a:sym typeface="+mn-ea"/>
            </a:endParaRPr>
          </a:p>
          <a:p>
            <a:r>
              <a:rPr lang="zh-CN" altLang="en-US" sz="2000" b="1">
                <a:sym typeface="+mn-ea"/>
              </a:rPr>
              <a:t>（3）比较分析，选准职业方向</a:t>
            </a:r>
            <a:endParaRPr lang="zh-CN" altLang="en-US" sz="2000" b="1">
              <a:sym typeface="+mn-ea"/>
            </a:endParaRPr>
          </a:p>
          <a:p>
            <a:r>
              <a:rPr lang="zh-CN" altLang="en-US" sz="2000">
                <a:sym typeface="+mn-ea"/>
              </a:rPr>
              <a:t>           “比较分析，选准职业方向”是大学生职业定向的核心。它要求大学生在清楚形势、把握政策、了解单位、获取信息的基础上，结合自身实际，进行综合性的比较分析，拟定出待选的就业方向和就业岗位。</a:t>
            </a:r>
            <a:endParaRPr lang="zh-CN" altLang="en-US" sz="2000">
              <a:sym typeface="+mn-ea"/>
            </a:endParaRPr>
          </a:p>
          <a:p>
            <a:r>
              <a:rPr lang="zh-CN" altLang="en-US" sz="2000" b="1">
                <a:sym typeface="+mn-ea"/>
              </a:rPr>
              <a:t>（4）注意反馈，适时调整</a:t>
            </a:r>
            <a:endParaRPr lang="zh-CN" altLang="en-US" sz="2000" b="1">
              <a:sym typeface="+mn-ea"/>
            </a:endParaRPr>
          </a:p>
          <a:p>
            <a:r>
              <a:rPr lang="zh-CN" altLang="en-US" sz="2000">
                <a:sym typeface="+mn-ea"/>
              </a:rPr>
              <a:t>         “注意反馈，适时调整”是大学生职业定向中必不可少的一环，大学生在择业过程中，要密切关注反馈的新信息，适时调整职业定向。在这个环节，大学生要注意两个问题：一是信息反馈的及时性，大学生要对职业定向进行调整，就必须快捷、及时地获取反馈信息并进行认真的分析。</a:t>
            </a:r>
            <a:endParaRPr lang="zh-CN" altLang="en-US" sz="2000">
              <a:sym typeface="+mn-ea"/>
            </a:endParaRPr>
          </a:p>
          <a:p>
            <a:endParaRPr lang="zh-CN" altLang="en-US" sz="2000">
              <a:sym typeface="+mn-ea"/>
            </a:endParaRPr>
          </a:p>
          <a:p>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三、职业定向的方法</a:t>
            </a:r>
            <a:endParaRPr lang="zh-CN" altLang="en-US" sz="2800"/>
          </a:p>
        </p:txBody>
      </p:sp>
      <p:sp>
        <p:nvSpPr>
          <p:cNvPr id="11" name="文本框 10"/>
          <p:cNvSpPr txBox="1"/>
          <p:nvPr/>
        </p:nvSpPr>
        <p:spPr>
          <a:xfrm>
            <a:off x="543560" y="1038225"/>
            <a:ext cx="11241405" cy="4907280"/>
          </a:xfrm>
          <a:prstGeom prst="rect">
            <a:avLst/>
          </a:prstGeom>
          <a:noFill/>
        </p:spPr>
        <p:txBody>
          <a:bodyPr wrap="square" rtlCol="0">
            <a:spAutoFit/>
          </a:bodyPr>
          <a:p>
            <a:r>
              <a:rPr lang="zh-CN" altLang="en-US" sz="2400" b="1">
                <a:sym typeface="+mn-ea"/>
              </a:rPr>
              <a:t>（一）五步归零法</a:t>
            </a:r>
            <a:endParaRPr lang="zh-CN" altLang="en-US" sz="2400" b="1">
              <a:sym typeface="+mn-ea"/>
            </a:endParaRPr>
          </a:p>
          <a:p>
            <a:r>
              <a:rPr lang="zh-CN" altLang="en-US" sz="2000">
                <a:sym typeface="+mn-ea"/>
              </a:rPr>
              <a:t>      五步归零法是一种经过实践考验的方法，从问自己是谁开始。然后一路问下去，共有五个问题。</a:t>
            </a:r>
            <a:endParaRPr lang="zh-CN" altLang="en-US" sz="2000">
              <a:sym typeface="+mn-ea"/>
            </a:endParaRPr>
          </a:p>
          <a:p>
            <a:r>
              <a:rPr lang="zh-CN" altLang="en-US" sz="2000">
                <a:sym typeface="+mn-ea"/>
              </a:rPr>
              <a:t>    （1）我是谁？（what are you？）            （2）我想做什么？（What you want？）</a:t>
            </a:r>
            <a:endParaRPr lang="zh-CN" altLang="en-US" sz="2000">
              <a:sym typeface="+mn-ea"/>
            </a:endParaRPr>
          </a:p>
          <a:p>
            <a:r>
              <a:rPr lang="zh-CN" altLang="en-US" sz="2000">
                <a:sym typeface="+mn-ea"/>
              </a:rPr>
              <a:t>    （3）我能干什么？（What can you do？）（4）环境支持或允许我干什么？（What can support you？）（5）我的职业规划是什么？（What you can be in the end？）</a:t>
            </a:r>
            <a:endParaRPr lang="zh-CN" altLang="en-US" sz="2000">
              <a:sym typeface="+mn-ea"/>
            </a:endParaRPr>
          </a:p>
          <a:p>
            <a:r>
              <a:rPr lang="zh-CN" altLang="en-US" sz="2400" b="1">
                <a:sym typeface="+mn-ea"/>
              </a:rPr>
              <a:t>  （二）SWOT定向分析法</a:t>
            </a:r>
            <a:endParaRPr lang="zh-CN" altLang="en-US" sz="2400" b="1">
              <a:sym typeface="+mn-ea"/>
            </a:endParaRPr>
          </a:p>
          <a:p>
            <a:r>
              <a:rPr lang="zh-CN" altLang="en-US" sz="2000">
                <a:sym typeface="+mn-ea"/>
              </a:rPr>
              <a:t>      SWOT（Strengths Weakness Opportunity Threats）分析法，又称为态势分析法或优劣势分析法，用 来确定企业自身的竞争优势（strength）、竞争劣势（weakness）、机会（opportunity）和威胁（threat），从而将公司的战略与公司内部资源、外部环境有机地结合起来。其中S、W是内部因素，O、T是外部因素。</a:t>
            </a:r>
            <a:endParaRPr lang="zh-CN" altLang="en-US" sz="2000">
              <a:sym typeface="+mn-ea"/>
            </a:endParaRPr>
          </a:p>
          <a:p>
            <a:r>
              <a:rPr lang="zh-CN" altLang="en-US" sz="2400" b="1">
                <a:sym typeface="+mn-ea"/>
              </a:rPr>
              <a:t>     1.SWOT的基本用法</a:t>
            </a:r>
            <a:endParaRPr lang="zh-CN" altLang="en-US" sz="2400" b="1">
              <a:sym typeface="+mn-ea"/>
            </a:endParaRPr>
          </a:p>
          <a:p>
            <a:r>
              <a:rPr lang="zh-CN" altLang="en-US" sz="2000">
                <a:sym typeface="+mn-ea"/>
              </a:rPr>
              <a:t>     （1）列出S、W、O和T四个方面的详细情况；</a:t>
            </a:r>
            <a:endParaRPr lang="zh-CN" altLang="en-US" sz="2000">
              <a:sym typeface="+mn-ea"/>
            </a:endParaRPr>
          </a:p>
          <a:p>
            <a:r>
              <a:rPr lang="zh-CN" altLang="en-US" sz="2000">
                <a:sym typeface="+mn-ea"/>
              </a:rPr>
              <a:t>     （2）依照极大—极小，最重要—一般重要的原则对各方面情况进行排序；</a:t>
            </a:r>
            <a:endParaRPr lang="zh-CN" altLang="en-US" sz="2000">
              <a:sym typeface="+mn-ea"/>
            </a:endParaRPr>
          </a:p>
          <a:p>
            <a:r>
              <a:rPr lang="zh-CN" altLang="en-US" sz="2000">
                <a:sym typeface="+mn-ea"/>
              </a:rPr>
              <a:t>     （3）整合利用S、W、O、T。</a:t>
            </a:r>
            <a:endParaRPr lang="zh-CN" altLang="en-US" sz="2000">
              <a:sym typeface="+mn-ea"/>
            </a:endParaRPr>
          </a:p>
          <a:p>
            <a:r>
              <a:rPr lang="zh-CN" altLang="en-US" sz="2400" b="1">
                <a:sym typeface="+mn-ea"/>
              </a:rPr>
              <a:t>    2.MiniMax SWOT分析法</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772" y="1835785"/>
            <a:ext cx="729297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072104" y="280231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第一章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6114733" y="913765"/>
            <a:ext cx="5866130"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a:solidFill>
                  <a:schemeClr val="accent1">
                    <a:lumMod val="75000"/>
                  </a:schemeClr>
                </a:solidFill>
                <a:latin typeface="微软雅黑" panose="020B0503020204020204" charset="-122"/>
                <a:ea typeface="微软雅黑" panose="020B0503020204020204" charset="-122"/>
              </a:rPr>
              <a:t>认识职业生涯规划</a:t>
            </a:r>
            <a:endParaRPr lang="zh-CN" altLang="en-US" sz="5400" b="0" dirty="0">
              <a:solidFill>
                <a:schemeClr val="accent1">
                  <a:lumMod val="75000"/>
                </a:schemeClr>
              </a:solidFill>
              <a:latin typeface="微软雅黑" panose="020B0503020204020204" charset="-122"/>
              <a:ea typeface="微软雅黑" panose="020B0503020204020204" charset="-122"/>
            </a:endParaRPr>
          </a:p>
        </p:txBody>
      </p:sp>
      <p:sp>
        <p:nvSpPr>
          <p:cNvPr id="13" name="文本框 12">
            <a:hlinkClick r:id="rId2" action="ppaction://hlinksldjump"/>
          </p:cNvPr>
          <p:cNvSpPr txBox="1"/>
          <p:nvPr/>
        </p:nvSpPr>
        <p:spPr>
          <a:xfrm>
            <a:off x="6249353" y="3746500"/>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1.2    </a:t>
            </a:r>
            <a:r>
              <a:rPr lang="zh-CN" altLang="en-US" sz="3200">
                <a:solidFill>
                  <a:srgbClr val="376092"/>
                </a:solidFill>
                <a:latin typeface="微软雅黑" panose="020B0503020204020204" charset="-122"/>
                <a:ea typeface="微软雅黑" panose="020B0503020204020204" charset="-122"/>
              </a:rPr>
              <a:t>职业生涯</a:t>
            </a:r>
            <a:r>
              <a:rPr lang="en-US" altLang="zh-CN" sz="3200">
                <a:solidFill>
                  <a:srgbClr val="376092"/>
                </a:solidFill>
                <a:latin typeface="微软雅黑" panose="020B0503020204020204" charset="-122"/>
                <a:ea typeface="微软雅黑" panose="020B0503020204020204" charset="-122"/>
              </a:rPr>
              <a:t> </a:t>
            </a:r>
            <a:r>
              <a:rPr lang="zh-CN" altLang="en-US" sz="3200">
                <a:solidFill>
                  <a:srgbClr val="376092"/>
                </a:solidFill>
                <a:latin typeface="微软雅黑" panose="020B0503020204020204" charset="-122"/>
                <a:ea typeface="微软雅黑" panose="020B0503020204020204" charset="-122"/>
              </a:rPr>
              <a:t>重点</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4" name="文本框 13">
            <a:hlinkClick r:id="rId3" action="ppaction://hlinksldjump"/>
          </p:cNvPr>
          <p:cNvSpPr txBox="1"/>
          <p:nvPr/>
        </p:nvSpPr>
        <p:spPr>
          <a:xfrm>
            <a:off x="6262053" y="280225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1.1    </a:t>
            </a:r>
            <a:r>
              <a:rPr lang="zh-CN" altLang="en-US" sz="3200">
                <a:solidFill>
                  <a:srgbClr val="376092"/>
                </a:solidFill>
                <a:latin typeface="微软雅黑" panose="020B0503020204020204" charset="-122"/>
                <a:ea typeface="微软雅黑" panose="020B0503020204020204" charset="-122"/>
              </a:rPr>
              <a:t>职业生涯概说</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5" name="文本框 14"/>
          <p:cNvSpPr txBox="1"/>
          <p:nvPr/>
        </p:nvSpPr>
        <p:spPr>
          <a:xfrm>
            <a:off x="6262053" y="4689475"/>
            <a:ext cx="507619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1.3    </a:t>
            </a:r>
            <a:r>
              <a:rPr lang="zh-CN" altLang="en-US" sz="3200">
                <a:solidFill>
                  <a:srgbClr val="376092"/>
                </a:solidFill>
                <a:latin typeface="微软雅黑" panose="020B0503020204020204" charset="-122"/>
                <a:ea typeface="微软雅黑" panose="020B0503020204020204" charset="-122"/>
              </a:rPr>
              <a:t>职业生涯规划实例</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三、职业定向的方法</a:t>
            </a:r>
            <a:endParaRPr lang="zh-CN" altLang="en-US" sz="2800"/>
          </a:p>
        </p:txBody>
      </p:sp>
      <p:sp>
        <p:nvSpPr>
          <p:cNvPr id="11" name="文本框 10"/>
          <p:cNvSpPr txBox="1"/>
          <p:nvPr/>
        </p:nvSpPr>
        <p:spPr>
          <a:xfrm>
            <a:off x="543560" y="1038225"/>
            <a:ext cx="11241405" cy="5394960"/>
          </a:xfrm>
          <a:prstGeom prst="rect">
            <a:avLst/>
          </a:prstGeom>
          <a:noFill/>
        </p:spPr>
        <p:txBody>
          <a:bodyPr wrap="square" rtlCol="0">
            <a:spAutoFit/>
          </a:bodyPr>
          <a:p>
            <a:r>
              <a:rPr lang="zh-CN" altLang="en-US" sz="2400" b="1">
                <a:sym typeface="+mn-ea"/>
              </a:rPr>
              <a:t>（三）平衡单法</a:t>
            </a:r>
            <a:endParaRPr lang="zh-CN" altLang="en-US" sz="2400" b="1">
              <a:sym typeface="+mn-ea"/>
            </a:endParaRPr>
          </a:p>
          <a:p>
            <a:r>
              <a:rPr lang="zh-CN" altLang="en-US" sz="2400" b="1">
                <a:sym typeface="+mn-ea"/>
              </a:rPr>
              <a:t>　</a:t>
            </a:r>
            <a:r>
              <a:rPr lang="zh-CN" altLang="en-US" sz="2000">
                <a:sym typeface="+mn-ea"/>
              </a:rPr>
              <a:t>“定向平衡单”（decision-making balance sheet）经常被应用于问题解决模式和职业咨询中，用以协助咨询者有系统地分析每一个可能的选项，判断分别执行各选项的利弊得失，然后依据其在利弊得失上的加权计分排定各个选项的优先顺序，以执行最优先或偏好的选项。</a:t>
            </a:r>
            <a:endParaRPr lang="zh-CN" altLang="en-US" sz="2000">
              <a:sym typeface="+mn-ea"/>
            </a:endParaRPr>
          </a:p>
          <a:p>
            <a:r>
              <a:rPr lang="zh-CN" altLang="en-US" sz="2000" b="1">
                <a:sym typeface="+mn-ea"/>
              </a:rPr>
              <a:t>           1.主要步骤</a:t>
            </a:r>
            <a:r>
              <a:rPr lang="zh-CN" altLang="en-US" sz="2000">
                <a:sym typeface="+mn-ea"/>
              </a:rPr>
              <a:t>：</a:t>
            </a:r>
            <a:endParaRPr lang="zh-CN" altLang="en-US" sz="2000">
              <a:sym typeface="+mn-ea"/>
            </a:endParaRPr>
          </a:p>
          <a:p>
            <a:r>
              <a:rPr lang="en-US" altLang="zh-CN" sz="2000">
                <a:sym typeface="+mn-ea"/>
              </a:rPr>
              <a:t>	</a:t>
            </a:r>
            <a:r>
              <a:rPr lang="zh-CN" altLang="en-US" sz="2000">
                <a:sym typeface="+mn-ea"/>
              </a:rPr>
              <a:t>(1)列出可能的职业选项</a:t>
            </a:r>
            <a:endParaRPr lang="zh-CN" altLang="en-US" sz="2000">
              <a:sym typeface="+mn-ea"/>
            </a:endParaRPr>
          </a:p>
          <a:p>
            <a:r>
              <a:rPr lang="en-US" altLang="zh-CN" sz="2000">
                <a:sym typeface="+mn-ea"/>
              </a:rPr>
              <a:t>	</a:t>
            </a:r>
            <a:r>
              <a:rPr lang="zh-CN" altLang="en-US" sz="2000">
                <a:sym typeface="+mn-ea"/>
              </a:rPr>
              <a:t>(2)判断各个职业选项的利弊得失</a:t>
            </a:r>
            <a:endParaRPr lang="zh-CN" altLang="en-US" sz="2000">
              <a:sym typeface="+mn-ea"/>
            </a:endParaRPr>
          </a:p>
          <a:p>
            <a:r>
              <a:rPr lang="en-US" altLang="zh-CN" sz="2000">
                <a:sym typeface="+mn-ea"/>
              </a:rPr>
              <a:t>	</a:t>
            </a:r>
            <a:r>
              <a:rPr lang="zh-CN" altLang="en-US" sz="2000">
                <a:sym typeface="+mn-ea"/>
              </a:rPr>
              <a:t>(3)各项考虑因素的加权计分</a:t>
            </a:r>
            <a:endParaRPr lang="zh-CN" altLang="en-US" sz="2000">
              <a:sym typeface="+mn-ea"/>
            </a:endParaRPr>
          </a:p>
          <a:p>
            <a:r>
              <a:rPr lang="en-US" altLang="zh-CN" sz="2000">
                <a:sym typeface="+mn-ea"/>
              </a:rPr>
              <a:t>	</a:t>
            </a:r>
            <a:r>
              <a:rPr lang="zh-CN" altLang="en-US" sz="2000">
                <a:sym typeface="+mn-ea"/>
              </a:rPr>
              <a:t>(4)计算出各个职业选项的得分</a:t>
            </a:r>
            <a:endParaRPr lang="zh-CN" altLang="en-US" sz="2000">
              <a:sym typeface="+mn-ea"/>
            </a:endParaRPr>
          </a:p>
          <a:p>
            <a:r>
              <a:rPr lang="en-US" altLang="zh-CN" sz="2000">
                <a:sym typeface="+mn-ea"/>
              </a:rPr>
              <a:t>	</a:t>
            </a:r>
            <a:r>
              <a:rPr lang="zh-CN" altLang="en-US" sz="2000">
                <a:sym typeface="+mn-ea"/>
              </a:rPr>
              <a:t>(5)排定各个职业选项的优先顺序</a:t>
            </a:r>
            <a:endParaRPr lang="zh-CN" altLang="en-US" sz="2000">
              <a:sym typeface="+mn-ea"/>
            </a:endParaRPr>
          </a:p>
          <a:p>
            <a:r>
              <a:rPr lang="zh-CN" altLang="en-US" sz="2000" b="1">
                <a:sym typeface="+mn-ea"/>
              </a:rPr>
              <a:t>           2.平衡单中的得失层面</a:t>
            </a:r>
            <a:endParaRPr lang="zh-CN" altLang="en-US" sz="2000" b="1">
              <a:sym typeface="+mn-ea"/>
            </a:endParaRPr>
          </a:p>
          <a:p>
            <a:r>
              <a:rPr lang="en-US" altLang="zh-CN" sz="2000">
                <a:sym typeface="+mn-ea"/>
              </a:rPr>
              <a:t>	</a:t>
            </a:r>
            <a:r>
              <a:rPr lang="zh-CN" altLang="en-US" sz="2000">
                <a:sym typeface="+mn-ea"/>
              </a:rPr>
              <a:t>(1)自我物质方面的得失（utilitarian gains and losses for self）</a:t>
            </a:r>
            <a:endParaRPr lang="zh-CN" altLang="en-US" sz="2000">
              <a:sym typeface="+mn-ea"/>
            </a:endParaRPr>
          </a:p>
          <a:p>
            <a:r>
              <a:rPr lang="en-US" altLang="zh-CN" sz="2000">
                <a:sym typeface="+mn-ea"/>
              </a:rPr>
              <a:t>	</a:t>
            </a:r>
            <a:r>
              <a:rPr lang="zh-CN" altLang="en-US" sz="2000">
                <a:sym typeface="+mn-ea"/>
              </a:rPr>
              <a:t>(2)他人物质方面的得失(utilitarian gains and losses for others )</a:t>
            </a:r>
            <a:endParaRPr lang="zh-CN" altLang="en-US" sz="2000">
              <a:sym typeface="+mn-ea"/>
            </a:endParaRPr>
          </a:p>
          <a:p>
            <a:r>
              <a:rPr lang="en-US" altLang="zh-CN" sz="2000">
                <a:sym typeface="+mn-ea"/>
              </a:rPr>
              <a:t>	</a:t>
            </a:r>
            <a:r>
              <a:rPr lang="zh-CN" altLang="en-US" sz="2000">
                <a:sym typeface="+mn-ea"/>
              </a:rPr>
              <a:t>(3)自我赞许（精神）得失（self-approval or disapproval ）</a:t>
            </a:r>
            <a:endParaRPr lang="zh-CN" altLang="en-US" sz="2000">
              <a:sym typeface="+mn-ea"/>
            </a:endParaRPr>
          </a:p>
          <a:p>
            <a:r>
              <a:rPr lang="en-US" altLang="zh-CN" sz="2000">
                <a:sym typeface="+mn-ea"/>
              </a:rPr>
              <a:t>	</a:t>
            </a:r>
            <a:r>
              <a:rPr lang="zh-CN" altLang="en-US" sz="2000">
                <a:sym typeface="+mn-ea"/>
              </a:rPr>
              <a:t>(4)他人赞许（精神）的得失(approval or disapproval from others)</a:t>
            </a:r>
            <a:endParaRPr lang="zh-CN" altLang="en-US" sz="2000">
              <a:sym typeface="+mn-ea"/>
            </a:endParaRPr>
          </a:p>
          <a:p>
            <a:r>
              <a:rPr lang="zh-CN" altLang="en-US" sz="2000">
                <a:sym typeface="+mn-ea"/>
              </a:rPr>
              <a:t>          </a:t>
            </a:r>
            <a:endParaRPr lang="zh-CN" altLang="en-US" sz="2400" b="1">
              <a:sym typeface="+mn-ea"/>
            </a:endParaRPr>
          </a:p>
          <a:p>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职业生涯抉择</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三、职业定向的方法</a:t>
            </a:r>
            <a:endParaRPr lang="zh-CN" altLang="en-US" sz="2800"/>
          </a:p>
        </p:txBody>
      </p:sp>
      <p:sp>
        <p:nvSpPr>
          <p:cNvPr id="11" name="文本框 10"/>
          <p:cNvSpPr txBox="1"/>
          <p:nvPr/>
        </p:nvSpPr>
        <p:spPr>
          <a:xfrm>
            <a:off x="543560" y="1038225"/>
            <a:ext cx="5434965" cy="5459095"/>
          </a:xfrm>
          <a:prstGeom prst="rect">
            <a:avLst/>
          </a:prstGeom>
          <a:noFill/>
        </p:spPr>
        <p:txBody>
          <a:bodyPr wrap="square" rtlCol="0">
            <a:spAutoFit/>
          </a:bodyPr>
          <a:p>
            <a:r>
              <a:rPr lang="zh-CN" altLang="en-US" sz="2400" b="1">
                <a:sym typeface="+mn-ea"/>
              </a:rPr>
              <a:t>（四）职业方向定向7个技巧</a:t>
            </a:r>
            <a:endParaRPr lang="zh-CN" altLang="en-US" sz="2400" b="1">
              <a:sym typeface="+mn-ea"/>
            </a:endParaRPr>
          </a:p>
          <a:p>
            <a:endParaRPr lang="zh-CN" altLang="en-US" sz="2400" b="1">
              <a:sym typeface="+mn-ea"/>
            </a:endParaRPr>
          </a:p>
          <a:p>
            <a:r>
              <a:rPr lang="en-US" altLang="zh-CN" sz="2400" b="1">
                <a:sym typeface="+mn-ea"/>
              </a:rPr>
              <a:t>	</a:t>
            </a:r>
            <a:r>
              <a:rPr lang="zh-CN" altLang="en-US" sz="2000">
                <a:latin typeface="+mn-ea"/>
                <a:sym typeface="+mn-ea"/>
              </a:rPr>
              <a:t>技巧1.紧跟社会步伐</a:t>
            </a:r>
            <a:endParaRPr lang="zh-CN" altLang="en-US" sz="2000">
              <a:latin typeface="+mn-ea"/>
              <a:sym typeface="+mn-ea"/>
            </a:endParaRPr>
          </a:p>
          <a:p>
            <a:endParaRPr lang="zh-CN" altLang="en-US" sz="2000">
              <a:latin typeface="+mn-ea"/>
              <a:sym typeface="+mn-ea"/>
            </a:endParaRPr>
          </a:p>
          <a:p>
            <a:r>
              <a:rPr lang="en-US" altLang="zh-CN" sz="2000">
                <a:latin typeface="+mn-ea"/>
                <a:sym typeface="+mn-ea"/>
              </a:rPr>
              <a:t>	</a:t>
            </a:r>
            <a:r>
              <a:rPr lang="zh-CN" altLang="en-US" sz="2000">
                <a:latin typeface="+mn-ea"/>
                <a:sym typeface="+mn-ea"/>
              </a:rPr>
              <a:t>技巧2.瞄准企业实际</a:t>
            </a:r>
            <a:endParaRPr lang="zh-CN" altLang="en-US" sz="2000">
              <a:latin typeface="+mn-ea"/>
              <a:sym typeface="+mn-ea"/>
            </a:endParaRPr>
          </a:p>
          <a:p>
            <a:endParaRPr lang="zh-CN" altLang="en-US" sz="2000">
              <a:latin typeface="+mn-ea"/>
              <a:sym typeface="+mn-ea"/>
            </a:endParaRPr>
          </a:p>
          <a:p>
            <a:r>
              <a:rPr lang="en-US" altLang="zh-CN" sz="2000">
                <a:latin typeface="+mn-ea"/>
                <a:sym typeface="+mn-ea"/>
              </a:rPr>
              <a:t>	</a:t>
            </a:r>
            <a:r>
              <a:rPr lang="zh-CN" altLang="en-US" sz="2000">
                <a:latin typeface="+mn-ea"/>
                <a:sym typeface="+mn-ea"/>
              </a:rPr>
              <a:t>技巧3.结合自身特点</a:t>
            </a:r>
            <a:endParaRPr lang="zh-CN" altLang="en-US" sz="2000">
              <a:latin typeface="+mn-ea"/>
              <a:sym typeface="+mn-ea"/>
            </a:endParaRPr>
          </a:p>
          <a:p>
            <a:endParaRPr lang="zh-CN" altLang="en-US" sz="2000">
              <a:latin typeface="+mn-ea"/>
              <a:sym typeface="+mn-ea"/>
            </a:endParaRPr>
          </a:p>
          <a:p>
            <a:r>
              <a:rPr lang="en-US" altLang="zh-CN" sz="2000">
                <a:latin typeface="+mn-ea"/>
                <a:sym typeface="+mn-ea"/>
              </a:rPr>
              <a:t>	</a:t>
            </a:r>
            <a:r>
              <a:rPr lang="zh-CN" altLang="en-US" sz="2000">
                <a:latin typeface="+mn-ea"/>
                <a:sym typeface="+mn-ea"/>
              </a:rPr>
              <a:t>技巧4.学会不断学习</a:t>
            </a:r>
            <a:endParaRPr lang="zh-CN" altLang="en-US" sz="2000">
              <a:latin typeface="+mn-ea"/>
              <a:sym typeface="+mn-ea"/>
            </a:endParaRPr>
          </a:p>
          <a:p>
            <a:endParaRPr lang="zh-CN" altLang="en-US" sz="2000">
              <a:latin typeface="+mn-ea"/>
              <a:sym typeface="+mn-ea"/>
            </a:endParaRPr>
          </a:p>
          <a:p>
            <a:r>
              <a:rPr lang="en-US" altLang="zh-CN" sz="2000">
                <a:latin typeface="+mn-ea"/>
                <a:sym typeface="+mn-ea"/>
              </a:rPr>
              <a:t>	</a:t>
            </a:r>
            <a:r>
              <a:rPr lang="zh-CN" altLang="en-US" sz="2000">
                <a:latin typeface="+mn-ea"/>
                <a:sym typeface="+mn-ea"/>
              </a:rPr>
              <a:t>技巧5.树立自强不息的意识</a:t>
            </a:r>
            <a:endParaRPr lang="zh-CN" altLang="en-US" sz="2000">
              <a:latin typeface="+mn-ea"/>
              <a:sym typeface="+mn-ea"/>
            </a:endParaRPr>
          </a:p>
          <a:p>
            <a:endParaRPr lang="zh-CN" altLang="en-US" sz="2000">
              <a:latin typeface="+mn-ea"/>
              <a:sym typeface="+mn-ea"/>
            </a:endParaRPr>
          </a:p>
          <a:p>
            <a:r>
              <a:rPr lang="en-US" altLang="zh-CN" sz="2000">
                <a:latin typeface="+mn-ea"/>
                <a:sym typeface="+mn-ea"/>
              </a:rPr>
              <a:t>	</a:t>
            </a:r>
            <a:r>
              <a:rPr lang="zh-CN" altLang="en-US" sz="2000">
                <a:latin typeface="+mn-ea"/>
                <a:sym typeface="+mn-ea"/>
              </a:rPr>
              <a:t>技巧6.保持充沛精力</a:t>
            </a:r>
            <a:endParaRPr lang="zh-CN" altLang="en-US" sz="2000">
              <a:latin typeface="+mn-ea"/>
              <a:sym typeface="+mn-ea"/>
            </a:endParaRPr>
          </a:p>
          <a:p>
            <a:endParaRPr lang="zh-CN" altLang="en-US" sz="2000">
              <a:latin typeface="+mn-ea"/>
              <a:sym typeface="+mn-ea"/>
            </a:endParaRPr>
          </a:p>
          <a:p>
            <a:r>
              <a:rPr lang="en-US" altLang="zh-CN" sz="2000">
                <a:latin typeface="+mn-ea"/>
                <a:sym typeface="+mn-ea"/>
              </a:rPr>
              <a:t>	</a:t>
            </a:r>
            <a:r>
              <a:rPr lang="zh-CN" altLang="en-US" sz="2000">
                <a:latin typeface="+mn-ea"/>
                <a:sym typeface="+mn-ea"/>
              </a:rPr>
              <a:t>技巧7.及时有效调整　　</a:t>
            </a:r>
            <a:endParaRPr lang="zh-CN" altLang="en-US" sz="2000">
              <a:latin typeface="+mn-ea"/>
              <a:sym typeface="+mn-ea"/>
            </a:endParaRPr>
          </a:p>
          <a:p>
            <a:r>
              <a:rPr lang="zh-CN" altLang="en-US" sz="2000">
                <a:sym typeface="+mn-ea"/>
              </a:rPr>
              <a:t>      </a:t>
            </a:r>
            <a:endParaRPr lang="zh-CN" altLang="en-US" sz="2000">
              <a:sym typeface="+mn-ea"/>
            </a:endParaRPr>
          </a:p>
          <a:p>
            <a:endParaRPr lang="zh-CN" altLang="en-US" sz="2000">
              <a:sym typeface="+mn-ea"/>
            </a:endParaRPr>
          </a:p>
        </p:txBody>
      </p:sp>
      <p:pic>
        <p:nvPicPr>
          <p:cNvPr id="64" name="图片 63"/>
          <p:cNvPicPr>
            <a:picLocks noChangeAspect="1"/>
          </p:cNvPicPr>
          <p:nvPr/>
        </p:nvPicPr>
        <p:blipFill>
          <a:blip r:embed="rId2" cstate="print">
            <a:extLst>
              <a:ext uri="{BEBA8EAE-BF5A-486C-A8C5-ECC9F3942E4B}">
                <a14:imgProps xmlns:a14="http://schemas.microsoft.com/office/drawing/2010/main">
                  <a14:imgLayer r:embed="rId3">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val="0"/>
              </a:ext>
            </a:extLst>
          </a:blip>
          <a:stretch>
            <a:fillRect/>
          </a:stretch>
        </p:blipFill>
        <p:spPr>
          <a:xfrm>
            <a:off x="6176541" y="764704"/>
            <a:ext cx="5086797" cy="5955070"/>
          </a:xfrm>
          <a:prstGeom prst="rect">
            <a:avLst/>
          </a:prstGeom>
          <a:effectLst>
            <a:outerShdw dist="114300" dir="2700000" algn="tl" rotWithShape="0">
              <a:prstClr val="black">
                <a:alpha val="20000"/>
              </a:prstClr>
            </a:outerShdw>
          </a:effectLst>
        </p:spPr>
      </p:pic>
    </p:spTree>
  </p:cSld>
  <p:clrMapOvr>
    <a:masterClrMapping/>
  </p:clrMapOvr>
  <p:transition spd="slow">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第四章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职业生涯的实施</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2" action="ppaction://hlinksldjump"/>
          </p:cNvPr>
          <p:cNvSpPr txBox="1"/>
          <p:nvPr/>
        </p:nvSpPr>
        <p:spPr>
          <a:xfrm>
            <a:off x="5290185" y="340042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4.2职业生涯规划书的撰写</a:t>
            </a:r>
            <a:endParaRPr lang="en-US" altLang="zh-CN" sz="3200">
              <a:solidFill>
                <a:srgbClr val="376092"/>
              </a:solidFill>
              <a:latin typeface="微软雅黑" panose="020B0503020204020204" charset="-122"/>
              <a:ea typeface="微软雅黑" panose="020B0503020204020204" charset="-122"/>
            </a:endParaRPr>
          </a:p>
        </p:txBody>
      </p:sp>
      <p:sp>
        <p:nvSpPr>
          <p:cNvPr id="16" name="文本框 15">
            <a:hlinkClick r:id="rId3" action="ppaction://hlinksldjump"/>
          </p:cNvPr>
          <p:cNvSpPr txBox="1"/>
          <p:nvPr/>
        </p:nvSpPr>
        <p:spPr>
          <a:xfrm>
            <a:off x="5275580" y="2571115"/>
            <a:ext cx="572008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4.1职业生涯规划的实施与修正</a:t>
            </a:r>
            <a:endParaRPr lang="en-US" altLang="zh-CN"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76073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职业生涯的实施</a:t>
            </a:r>
            <a:endParaRPr lang="zh-CN" altLang="en-US" sz="2000" b="0" dirty="0" smtClean="0">
              <a:solidFill>
                <a:schemeClr val="accent1">
                  <a:lumMod val="75000"/>
                </a:schemeClr>
              </a:solidFill>
              <a:latin typeface="微软雅黑" panose="020B0503020204020204" charset="-122"/>
              <a:ea typeface="微软雅黑" panose="020B0503020204020204" charset="-122"/>
              <a:sym typeface="+mn-ea"/>
            </a:endParaRPr>
          </a:p>
          <a:p>
            <a:pPr marL="0" lvl="1"/>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163820" cy="518160"/>
          </a:xfrm>
          <a:prstGeom prst="rect">
            <a:avLst/>
          </a:prstGeom>
          <a:noFill/>
        </p:spPr>
        <p:txBody>
          <a:bodyPr wrap="square" rtlCol="0">
            <a:spAutoFit/>
          </a:bodyPr>
          <a:p>
            <a:r>
              <a:rPr lang="zh-CN" altLang="en-US" sz="2800"/>
              <a:t>一、职业生涯规划的实施与修正</a:t>
            </a:r>
            <a:endParaRPr lang="zh-CN" altLang="en-US" sz="2800"/>
          </a:p>
        </p:txBody>
      </p:sp>
      <p:sp>
        <p:nvSpPr>
          <p:cNvPr id="11" name="文本框 10"/>
          <p:cNvSpPr txBox="1"/>
          <p:nvPr/>
        </p:nvSpPr>
        <p:spPr>
          <a:xfrm>
            <a:off x="936625" y="1038225"/>
            <a:ext cx="10599420" cy="5394960"/>
          </a:xfrm>
          <a:prstGeom prst="rect">
            <a:avLst/>
          </a:prstGeom>
          <a:noFill/>
        </p:spPr>
        <p:txBody>
          <a:bodyPr wrap="square" rtlCol="0">
            <a:spAutoFit/>
          </a:bodyPr>
          <a:p>
            <a:r>
              <a:rPr lang="zh-CN" altLang="en-US" sz="2400" b="1">
                <a:sym typeface="+mn-ea"/>
              </a:rPr>
              <a:t>（一）职业生涯规划的实施方案</a:t>
            </a:r>
            <a:endParaRPr lang="zh-CN" altLang="en-US" sz="2400" b="1">
              <a:sym typeface="+mn-ea"/>
            </a:endParaRPr>
          </a:p>
          <a:p>
            <a:endParaRPr lang="zh-CN" altLang="en-US" sz="2400" b="1">
              <a:sym typeface="+mn-ea"/>
            </a:endParaRPr>
          </a:p>
          <a:p>
            <a:r>
              <a:rPr lang="zh-CN" altLang="en-US" sz="2000" b="1">
                <a:latin typeface="+mn-ea"/>
                <a:sym typeface="+mn-ea"/>
              </a:rPr>
              <a:t>（1）职业生涯规划的前提</a:t>
            </a:r>
            <a:endParaRPr lang="zh-CN" altLang="en-US" sz="2000" b="1">
              <a:latin typeface="+mn-ea"/>
              <a:sym typeface="+mn-ea"/>
            </a:endParaRPr>
          </a:p>
          <a:p>
            <a:r>
              <a:rPr lang="en-US" altLang="zh-CN" sz="2000">
                <a:latin typeface="+mn-ea"/>
                <a:sym typeface="+mn-ea"/>
              </a:rPr>
              <a:t>	</a:t>
            </a:r>
            <a:r>
              <a:rPr lang="zh-CN" altLang="en-US" sz="2000">
                <a:latin typeface="+mn-ea"/>
                <a:sym typeface="+mn-ea"/>
              </a:rPr>
              <a:t>1）正确的职业理想和职业目标。   2）正确进行自我分析和职业分析。   3）合理的知识结构。   4）培养职业需要的实践能力。   5）参加有益的职业训练。</a:t>
            </a:r>
            <a:endParaRPr lang="zh-CN" altLang="en-US" sz="2000">
              <a:latin typeface="+mn-ea"/>
              <a:sym typeface="+mn-ea"/>
            </a:endParaRPr>
          </a:p>
          <a:p>
            <a:r>
              <a:rPr lang="zh-CN" altLang="en-US" sz="2000" b="1">
                <a:latin typeface="+mn-ea"/>
                <a:sym typeface="+mn-ea"/>
              </a:rPr>
              <a:t>（2）职业生涯规划的原则</a:t>
            </a:r>
            <a:endParaRPr lang="zh-CN" altLang="en-US" sz="2000" b="1">
              <a:latin typeface="+mn-ea"/>
              <a:sym typeface="+mn-ea"/>
            </a:endParaRPr>
          </a:p>
          <a:p>
            <a:r>
              <a:rPr lang="en-US" altLang="zh-CN" sz="2000">
                <a:latin typeface="+mn-ea"/>
                <a:sym typeface="+mn-ea"/>
              </a:rPr>
              <a:t>	</a:t>
            </a:r>
            <a:r>
              <a:rPr lang="zh-CN" altLang="en-US" sz="2000">
                <a:latin typeface="+mn-ea"/>
                <a:sym typeface="+mn-ea"/>
              </a:rPr>
              <a:t>1）清晰性原则   2）长期性原则   3）挑战性原则   4）可行性原则   5）阶段性原则   6）可持续原则   7）可评估原则</a:t>
            </a:r>
            <a:endParaRPr lang="zh-CN" altLang="en-US" sz="2000">
              <a:latin typeface="+mn-ea"/>
              <a:sym typeface="+mn-ea"/>
            </a:endParaRPr>
          </a:p>
          <a:p>
            <a:r>
              <a:rPr lang="zh-CN" altLang="en-US" sz="2000" b="1">
                <a:latin typeface="+mn-ea"/>
                <a:sym typeface="+mn-ea"/>
              </a:rPr>
              <a:t>（3）职业生涯规划的类型</a:t>
            </a:r>
            <a:endParaRPr lang="zh-CN" altLang="en-US" sz="2000" b="1">
              <a:latin typeface="+mn-ea"/>
              <a:sym typeface="+mn-ea"/>
            </a:endParaRPr>
          </a:p>
          <a:p>
            <a:r>
              <a:rPr lang="zh-CN" altLang="en-US" sz="2000">
                <a:latin typeface="+mn-ea"/>
                <a:sym typeface="+mn-ea"/>
              </a:rPr>
              <a:t>　　  1）五年计划   2)三年计划   3)明年计划 </a:t>
            </a:r>
            <a:endParaRPr lang="zh-CN" altLang="en-US" sz="2000">
              <a:latin typeface="+mn-ea"/>
              <a:sym typeface="+mn-ea"/>
            </a:endParaRPr>
          </a:p>
          <a:p>
            <a:r>
              <a:rPr lang="zh-CN" altLang="en-US" sz="2000" b="1">
                <a:sym typeface="+mn-ea"/>
              </a:rPr>
              <a:t>（</a:t>
            </a:r>
            <a:r>
              <a:rPr lang="zh-CN" altLang="en-US" sz="2000" b="1">
                <a:latin typeface="+mn-ea"/>
                <a:sym typeface="+mn-ea"/>
              </a:rPr>
              <a:t>4</a:t>
            </a:r>
            <a:r>
              <a:rPr lang="zh-CN" altLang="en-US" sz="2000" b="1">
                <a:sym typeface="+mn-ea"/>
              </a:rPr>
              <a:t>）大学生生涯规划实施方案的主要内容</a:t>
            </a:r>
            <a:endParaRPr lang="zh-CN" altLang="en-US" sz="2000" b="1">
              <a:sym typeface="+mn-ea"/>
            </a:endParaRPr>
          </a:p>
          <a:p>
            <a:r>
              <a:rPr lang="en-US" altLang="zh-CN" sz="2000">
                <a:latin typeface="+mn-ea"/>
                <a:sym typeface="+mn-ea"/>
              </a:rPr>
              <a:t>	</a:t>
            </a:r>
            <a:r>
              <a:rPr lang="zh-CN" altLang="en-US" sz="2000">
                <a:latin typeface="+mn-ea"/>
                <a:sym typeface="+mn-ea"/>
              </a:rPr>
              <a:t>1) 学业规划  （a）学业规划的选定（b）强化自己的学业规划，做出良好的心理暗示(c)</a:t>
            </a:r>
            <a:r>
              <a:rPr lang="en-US" altLang="zh-CN" sz="2000">
                <a:latin typeface="+mn-ea"/>
                <a:sym typeface="+mn-ea"/>
              </a:rPr>
              <a:t>	</a:t>
            </a:r>
            <a:r>
              <a:rPr lang="zh-CN" altLang="en-US" sz="2000">
                <a:latin typeface="+mn-ea"/>
                <a:sym typeface="+mn-ea"/>
              </a:rPr>
              <a:t>学业规划的分解(d)对学业规划的评估(e)进一步提升自己的兴趣爱好——激励和惩罚</a:t>
            </a:r>
            <a:endParaRPr lang="zh-CN" altLang="en-US" sz="2000">
              <a:latin typeface="+mn-ea"/>
              <a:sym typeface="+mn-ea"/>
            </a:endParaRPr>
          </a:p>
          <a:p>
            <a:r>
              <a:rPr lang="en-US" altLang="zh-CN" sz="2000">
                <a:latin typeface="+mn-ea"/>
                <a:sym typeface="+mn-ea"/>
              </a:rPr>
              <a:t>	</a:t>
            </a:r>
            <a:r>
              <a:rPr lang="zh-CN" altLang="en-US" sz="2000">
                <a:latin typeface="+mn-ea"/>
                <a:sym typeface="+mn-ea"/>
              </a:rPr>
              <a:t>2)生活成长规划（a）养成良好的生活习惯(b) 培养积极主动的态度（c）发现自己的兴趣与激情（d）掌控时间(e) 学会与人相处</a:t>
            </a:r>
            <a:endParaRPr lang="zh-CN" altLang="en-US" sz="2000">
              <a:latin typeface="+mn-ea"/>
              <a:sym typeface="+mn-ea"/>
            </a:endParaRPr>
          </a:p>
          <a:p>
            <a:r>
              <a:rPr lang="en-US" altLang="zh-CN" sz="2000">
                <a:latin typeface="+mn-ea"/>
                <a:sym typeface="+mn-ea"/>
              </a:rPr>
              <a:t>	</a:t>
            </a:r>
            <a:r>
              <a:rPr lang="zh-CN" altLang="en-US" sz="2000">
                <a:latin typeface="+mn-ea"/>
                <a:sym typeface="+mn-ea"/>
              </a:rPr>
              <a:t>3)   社会实践规划</a:t>
            </a:r>
            <a:endParaRPr lang="zh-CN" altLang="en-US" sz="2000">
              <a:latin typeface="+mn-ea"/>
              <a:sym typeface="+mn-ea"/>
            </a:endParaRPr>
          </a:p>
          <a:p>
            <a:endParaRPr lang="zh-CN" altLang="en-US" sz="2000">
              <a:latin typeface="Arial" panose="020B0604020202020204" pitchFamily="34" charset="0"/>
              <a:ea typeface="微软雅黑" panose="020B0503020204020204" charset="-122"/>
              <a:sym typeface="+mn-ea"/>
            </a:endParaRPr>
          </a:p>
        </p:txBody>
      </p:sp>
    </p:spTree>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34</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职业生涯的实施</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163820" cy="518160"/>
          </a:xfrm>
          <a:prstGeom prst="rect">
            <a:avLst/>
          </a:prstGeom>
          <a:noFill/>
        </p:spPr>
        <p:txBody>
          <a:bodyPr wrap="square" rtlCol="0">
            <a:spAutoFit/>
          </a:bodyPr>
          <a:p>
            <a:r>
              <a:rPr lang="zh-CN" altLang="en-US" sz="2800"/>
              <a:t>一、职业生涯规划的实施与修正</a:t>
            </a:r>
            <a:endParaRPr lang="zh-CN" altLang="en-US" sz="2800"/>
          </a:p>
        </p:txBody>
      </p:sp>
      <p:sp>
        <p:nvSpPr>
          <p:cNvPr id="11" name="文本框 10"/>
          <p:cNvSpPr txBox="1"/>
          <p:nvPr/>
        </p:nvSpPr>
        <p:spPr>
          <a:xfrm>
            <a:off x="936625" y="1038225"/>
            <a:ext cx="10599420" cy="5398135"/>
          </a:xfrm>
          <a:prstGeom prst="rect">
            <a:avLst/>
          </a:prstGeom>
          <a:noFill/>
        </p:spPr>
        <p:txBody>
          <a:bodyPr wrap="square" rtlCol="0">
            <a:spAutoFit/>
          </a:bodyPr>
          <a:p>
            <a:r>
              <a:rPr lang="zh-CN" altLang="en-US" sz="2400" b="1">
                <a:sym typeface="+mn-ea"/>
              </a:rPr>
              <a:t>2.职业生涯规划的修正</a:t>
            </a:r>
            <a:endParaRPr lang="zh-CN" altLang="en-US" sz="2400" b="1">
              <a:sym typeface="+mn-ea"/>
            </a:endParaRPr>
          </a:p>
          <a:p>
            <a:endParaRPr lang="zh-CN" altLang="en-US" sz="2400" b="1">
              <a:sym typeface="+mn-ea"/>
            </a:endParaRPr>
          </a:p>
          <a:p>
            <a:r>
              <a:rPr lang="zh-CN" altLang="en-US" sz="2000" b="1">
                <a:latin typeface="+mn-ea"/>
                <a:sym typeface="+mn-ea"/>
              </a:rPr>
              <a:t>(1)业生涯规划的评估</a:t>
            </a:r>
            <a:endParaRPr lang="zh-CN" altLang="en-US" sz="2000" b="1">
              <a:latin typeface="+mn-ea"/>
              <a:sym typeface="+mn-ea"/>
            </a:endParaRPr>
          </a:p>
          <a:p>
            <a:r>
              <a:rPr lang="en-US" altLang="zh-CN" sz="2000">
                <a:latin typeface="+mn-ea"/>
                <a:sym typeface="+mn-ea"/>
              </a:rPr>
              <a:t>	</a:t>
            </a:r>
            <a:r>
              <a:rPr lang="zh-CN" altLang="en-US" sz="2000">
                <a:latin typeface="+mn-ea"/>
                <a:sym typeface="+mn-ea"/>
              </a:rPr>
              <a:t>评估可以参照各类短期、中期预定目标和实际结果比照而行。</a:t>
            </a:r>
            <a:endParaRPr lang="zh-CN" altLang="en-US" sz="2000">
              <a:latin typeface="+mn-ea"/>
              <a:sym typeface="+mn-ea"/>
            </a:endParaRPr>
          </a:p>
          <a:p>
            <a:r>
              <a:rPr lang="en-US" altLang="zh-CN" sz="2000">
                <a:latin typeface="+mn-ea"/>
                <a:sym typeface="+mn-ea"/>
              </a:rPr>
              <a:t>	</a:t>
            </a:r>
            <a:r>
              <a:rPr lang="zh-CN" altLang="en-US" sz="2000">
                <a:latin typeface="+mn-ea"/>
                <a:sym typeface="+mn-ea"/>
              </a:rPr>
              <a:t>1）正确的职业理想和职业目标。   2）正确进行自我分析和职业分析。   3）合理</a:t>
            </a:r>
            <a:r>
              <a:rPr lang="en-US" altLang="zh-CN" sz="2000">
                <a:latin typeface="+mn-ea"/>
                <a:sym typeface="+mn-ea"/>
              </a:rPr>
              <a:t>	</a:t>
            </a:r>
            <a:r>
              <a:rPr lang="zh-CN" altLang="en-US" sz="2000">
                <a:latin typeface="+mn-ea"/>
                <a:sym typeface="+mn-ea"/>
              </a:rPr>
              <a:t>的知识结构。   4）培养职业需要的实践能力。   5）参加有益的职业训练。</a:t>
            </a:r>
            <a:endParaRPr lang="zh-CN" altLang="en-US" sz="2000">
              <a:latin typeface="+mn-ea"/>
              <a:sym typeface="+mn-ea"/>
            </a:endParaRPr>
          </a:p>
          <a:p>
            <a:r>
              <a:rPr lang="zh-CN" altLang="en-US" sz="2000" b="1">
                <a:latin typeface="+mn-ea"/>
                <a:sym typeface="+mn-ea"/>
              </a:rPr>
              <a:t>(2)职业生涯规划的评估的内容</a:t>
            </a:r>
            <a:endParaRPr lang="zh-CN" altLang="en-US" sz="2000" b="1">
              <a:latin typeface="+mn-ea"/>
              <a:sym typeface="+mn-ea"/>
            </a:endParaRPr>
          </a:p>
          <a:p>
            <a:r>
              <a:rPr lang="en-US" altLang="zh-CN" sz="2000">
                <a:latin typeface="+mn-ea"/>
                <a:sym typeface="+mn-ea"/>
              </a:rPr>
              <a:t>	</a:t>
            </a:r>
            <a:r>
              <a:rPr lang="zh-CN" altLang="en-US" sz="2000">
                <a:latin typeface="+mn-ea"/>
                <a:sym typeface="+mn-ea"/>
              </a:rPr>
              <a:t>1）目标评估（是否需要重新选择职业？）</a:t>
            </a:r>
            <a:endParaRPr lang="zh-CN" altLang="en-US" sz="2000">
              <a:latin typeface="+mn-ea"/>
              <a:sym typeface="+mn-ea"/>
            </a:endParaRPr>
          </a:p>
          <a:p>
            <a:r>
              <a:rPr lang="en-US" altLang="zh-CN" sz="2000">
                <a:latin typeface="+mn-ea"/>
                <a:sym typeface="+mn-ea"/>
              </a:rPr>
              <a:t>	</a:t>
            </a:r>
            <a:r>
              <a:rPr lang="zh-CN" altLang="en-US" sz="2000">
                <a:latin typeface="+mn-ea"/>
                <a:sym typeface="+mn-ea"/>
              </a:rPr>
              <a:t>2）职业生涯路线评估（是否需要调整发展方向？）</a:t>
            </a:r>
            <a:endParaRPr lang="zh-CN" altLang="en-US" sz="2000">
              <a:latin typeface="+mn-ea"/>
              <a:sym typeface="+mn-ea"/>
            </a:endParaRPr>
          </a:p>
          <a:p>
            <a:r>
              <a:rPr lang="en-US" altLang="zh-CN" sz="2000">
                <a:latin typeface="+mn-ea"/>
                <a:sym typeface="+mn-ea"/>
              </a:rPr>
              <a:t>	</a:t>
            </a:r>
            <a:r>
              <a:rPr lang="zh-CN" altLang="en-US" sz="2000">
                <a:latin typeface="+mn-ea"/>
                <a:sym typeface="+mn-ea"/>
              </a:rPr>
              <a:t>3）实施策略评估（是否需要改变行动策略？）</a:t>
            </a:r>
            <a:endParaRPr lang="zh-CN" altLang="en-US" sz="2000">
              <a:latin typeface="+mn-ea"/>
              <a:sym typeface="+mn-ea"/>
            </a:endParaRPr>
          </a:p>
          <a:p>
            <a:r>
              <a:rPr lang="en-US" altLang="zh-CN" sz="2000">
                <a:latin typeface="+mn-ea"/>
                <a:sym typeface="+mn-ea"/>
              </a:rPr>
              <a:t>	</a:t>
            </a:r>
            <a:r>
              <a:rPr lang="zh-CN" altLang="en-US" sz="2000">
                <a:latin typeface="+mn-ea"/>
                <a:sym typeface="+mn-ea"/>
              </a:rPr>
              <a:t>4）其他因素评估（身体、家庭、经济状况以及机遇、意外情况的及时评估）</a:t>
            </a:r>
            <a:endParaRPr lang="zh-CN" altLang="en-US" sz="2000">
              <a:latin typeface="+mn-ea"/>
              <a:sym typeface="+mn-ea"/>
            </a:endParaRPr>
          </a:p>
          <a:p>
            <a:r>
              <a:rPr lang="zh-CN" altLang="en-US" sz="2000" b="1">
                <a:latin typeface="+mn-ea"/>
                <a:sym typeface="+mn-ea"/>
              </a:rPr>
              <a:t>(3)职业生涯规划的评估的方法</a:t>
            </a:r>
            <a:endParaRPr lang="zh-CN" altLang="en-US" sz="2000" b="1">
              <a:latin typeface="+mn-ea"/>
              <a:sym typeface="+mn-ea"/>
            </a:endParaRPr>
          </a:p>
          <a:p>
            <a:r>
              <a:rPr lang="en-US" altLang="zh-CN" sz="2000">
                <a:latin typeface="+mn-ea"/>
                <a:sym typeface="+mn-ea"/>
              </a:rPr>
              <a:t>	</a:t>
            </a:r>
            <a:r>
              <a:rPr lang="zh-CN" altLang="en-US" sz="2000">
                <a:latin typeface="+mn-ea"/>
                <a:sym typeface="+mn-ea"/>
              </a:rPr>
              <a:t>1）反思法   2）调查法   3）对比法   4）求教法</a:t>
            </a:r>
            <a:endParaRPr lang="zh-CN" altLang="en-US" sz="2000">
              <a:latin typeface="+mn-ea"/>
              <a:sym typeface="+mn-ea"/>
            </a:endParaRPr>
          </a:p>
          <a:p>
            <a:r>
              <a:rPr lang="zh-CN" altLang="en-US" sz="2000" b="1">
                <a:latin typeface="+mn-ea"/>
                <a:sym typeface="+mn-ea"/>
              </a:rPr>
              <a:t>(4)职业生涯规划反馈</a:t>
            </a:r>
            <a:endParaRPr lang="zh-CN" altLang="en-US" sz="2000" b="1">
              <a:latin typeface="+mn-ea"/>
              <a:sym typeface="+mn-ea"/>
            </a:endParaRPr>
          </a:p>
          <a:p>
            <a:r>
              <a:rPr lang="zh-CN" altLang="en-US" sz="2000" b="1">
                <a:latin typeface="+mn-ea"/>
                <a:sym typeface="+mn-ea"/>
              </a:rPr>
              <a:t>(5) 职业生涯规划反馈的类型</a:t>
            </a:r>
            <a:endParaRPr lang="zh-CN" altLang="en-US" sz="2000" b="1">
              <a:latin typeface="+mn-ea"/>
              <a:sym typeface="+mn-ea"/>
            </a:endParaRPr>
          </a:p>
          <a:p>
            <a:r>
              <a:rPr lang="en-US" altLang="zh-CN" sz="2000">
                <a:latin typeface="+mn-ea"/>
                <a:sym typeface="+mn-ea"/>
              </a:rPr>
              <a:t>	</a:t>
            </a:r>
            <a:r>
              <a:rPr lang="zh-CN" altLang="en-US" sz="2000">
                <a:latin typeface="+mn-ea"/>
                <a:sym typeface="+mn-ea"/>
              </a:rPr>
              <a:t>1）正式反馈。   2）非正式反馈。   3）绩效考评。</a:t>
            </a:r>
            <a:endParaRPr lang="zh-CN" altLang="en-US" sz="2000">
              <a:latin typeface="+mn-ea"/>
              <a:sym typeface="+mn-ea"/>
            </a:endParaRPr>
          </a:p>
          <a:p>
            <a:r>
              <a:rPr lang="zh-CN" altLang="en-US" sz="2000" b="1">
                <a:latin typeface="+mn-ea"/>
                <a:sym typeface="+mn-ea"/>
              </a:rPr>
              <a:t>(6)职业生涯规划的修正目的</a:t>
            </a:r>
            <a:r>
              <a:rPr lang="zh-CN" altLang="en-US" sz="2000">
                <a:latin typeface="+mn-ea"/>
                <a:ea typeface="微软雅黑" panose="020B0503020204020204" charset="-122"/>
                <a:sym typeface="+mn-ea"/>
              </a:rPr>
              <a:t>　</a:t>
            </a:r>
            <a:endParaRPr lang="zh-CN" altLang="en-US" sz="2000">
              <a:latin typeface="+mn-ea"/>
              <a:ea typeface="微软雅黑" panose="020B0503020204020204" charset="-122"/>
              <a:sym typeface="+mn-ea"/>
            </a:endParaRPr>
          </a:p>
        </p:txBody>
      </p:sp>
    </p:spTree>
  </p:cSld>
  <p:clrMapOvr>
    <a:masterClrMapping/>
  </p:clrMapOvr>
  <p:transition spd="slow">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35</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76073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职业生涯的实施</a:t>
            </a:r>
            <a:endParaRPr lang="zh-CN" altLang="en-US" sz="2000" b="0" dirty="0" smtClean="0">
              <a:solidFill>
                <a:schemeClr val="accent1">
                  <a:lumMod val="75000"/>
                </a:schemeClr>
              </a:solidFill>
              <a:latin typeface="微软雅黑" panose="020B0503020204020204" charset="-122"/>
              <a:ea typeface="微软雅黑" panose="020B0503020204020204" charset="-122"/>
              <a:sym typeface="+mn-ea"/>
            </a:endParaRPr>
          </a:p>
          <a:p>
            <a:pPr marL="0" lvl="1"/>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163820" cy="518160"/>
          </a:xfrm>
          <a:prstGeom prst="rect">
            <a:avLst/>
          </a:prstGeom>
          <a:noFill/>
        </p:spPr>
        <p:txBody>
          <a:bodyPr wrap="square" rtlCol="0">
            <a:spAutoFit/>
          </a:bodyPr>
          <a:p>
            <a:r>
              <a:rPr lang="zh-CN" altLang="en-US" sz="2800"/>
              <a:t>一、职业生涯规划的实施与修正</a:t>
            </a:r>
            <a:endParaRPr lang="zh-CN" altLang="en-US" sz="2800"/>
          </a:p>
        </p:txBody>
      </p:sp>
      <p:sp>
        <p:nvSpPr>
          <p:cNvPr id="11" name="文本框 10"/>
          <p:cNvSpPr txBox="1"/>
          <p:nvPr/>
        </p:nvSpPr>
        <p:spPr>
          <a:xfrm>
            <a:off x="895350" y="1250950"/>
            <a:ext cx="10599420" cy="5334000"/>
          </a:xfrm>
          <a:prstGeom prst="rect">
            <a:avLst/>
          </a:prstGeom>
          <a:noFill/>
        </p:spPr>
        <p:txBody>
          <a:bodyPr wrap="square" rtlCol="0">
            <a:spAutoFit/>
          </a:bodyPr>
          <a:p>
            <a:r>
              <a:rPr lang="zh-CN" altLang="en-US" sz="2400" b="1">
                <a:latin typeface="+mn-ea"/>
                <a:sym typeface="+mn-ea"/>
              </a:rPr>
              <a:t>(二)职业生涯规划存在的问题及对策</a:t>
            </a:r>
            <a:endParaRPr lang="zh-CN" altLang="en-US" sz="2400" b="1">
              <a:latin typeface="+mn-ea"/>
              <a:sym typeface="+mn-ea"/>
            </a:endParaRPr>
          </a:p>
          <a:p>
            <a:r>
              <a:rPr lang="zh-CN" altLang="en-US" sz="2000" b="1">
                <a:latin typeface="+mn-ea"/>
                <a:sym typeface="+mn-ea"/>
              </a:rPr>
              <a:t>（1）从学生方面来看职业生涯规划存在问题</a:t>
            </a:r>
            <a:endParaRPr lang="zh-CN" altLang="en-US" sz="2000" b="1">
              <a:latin typeface="+mn-ea"/>
              <a:sym typeface="+mn-ea"/>
            </a:endParaRPr>
          </a:p>
          <a:p>
            <a:r>
              <a:rPr lang="zh-CN" altLang="en-US" sz="2000">
                <a:latin typeface="+mn-ea"/>
                <a:sym typeface="+mn-ea"/>
              </a:rPr>
              <a:t>　　1）规划意识淡薄 </a:t>
            </a:r>
            <a:endParaRPr lang="zh-CN" altLang="en-US" sz="2000">
              <a:latin typeface="+mn-ea"/>
              <a:sym typeface="+mn-ea"/>
            </a:endParaRPr>
          </a:p>
          <a:p>
            <a:r>
              <a:rPr lang="zh-CN" altLang="en-US" sz="2000">
                <a:latin typeface="+mn-ea"/>
                <a:sym typeface="+mn-ea"/>
              </a:rPr>
              <a:t>    2）自我认识不足 </a:t>
            </a:r>
            <a:endParaRPr lang="zh-CN" altLang="en-US" sz="2000">
              <a:latin typeface="+mn-ea"/>
              <a:sym typeface="+mn-ea"/>
            </a:endParaRPr>
          </a:p>
          <a:p>
            <a:r>
              <a:rPr lang="zh-CN" altLang="en-US" sz="2000">
                <a:latin typeface="+mn-ea"/>
                <a:sym typeface="+mn-ea"/>
              </a:rPr>
              <a:t>    3）职业准备不到位</a:t>
            </a:r>
            <a:endParaRPr lang="zh-CN" altLang="en-US" sz="2000">
              <a:latin typeface="+mn-ea"/>
              <a:sym typeface="+mn-ea"/>
            </a:endParaRPr>
          </a:p>
          <a:p>
            <a:r>
              <a:rPr lang="zh-CN" altLang="en-US" sz="2000">
                <a:latin typeface="+mn-ea"/>
                <a:sym typeface="+mn-ea"/>
              </a:rPr>
              <a:t>    4）职业目标模糊</a:t>
            </a:r>
            <a:endParaRPr lang="zh-CN" altLang="en-US" sz="2000">
              <a:latin typeface="+mn-ea"/>
              <a:sym typeface="+mn-ea"/>
            </a:endParaRPr>
          </a:p>
          <a:p>
            <a:r>
              <a:rPr lang="zh-CN" altLang="en-US" sz="2000">
                <a:latin typeface="+mn-ea"/>
                <a:sym typeface="+mn-ea"/>
              </a:rPr>
              <a:t>　  </a:t>
            </a:r>
            <a:r>
              <a:rPr lang="en-US" altLang="zh-CN" sz="2000">
                <a:latin typeface="+mn-ea"/>
                <a:sym typeface="+mn-ea"/>
              </a:rPr>
              <a:t>	</a:t>
            </a:r>
            <a:r>
              <a:rPr lang="zh-CN" altLang="en-US" sz="2000">
                <a:latin typeface="+mn-ea"/>
                <a:sym typeface="+mn-ea"/>
              </a:rPr>
              <a:t>大学生在职业目标定位过程中存在的问题有：（a）职业目标定位分析不明。（b）他主决定型目标占主导地位。（c）专业与职业关联度小。（d）同时追求多个目标。（e）职业目标订立过于理想化。</a:t>
            </a:r>
            <a:endParaRPr lang="zh-CN" altLang="en-US" sz="2000">
              <a:latin typeface="+mn-ea"/>
              <a:sym typeface="+mn-ea"/>
            </a:endParaRPr>
          </a:p>
          <a:p>
            <a:r>
              <a:rPr lang="zh-CN" altLang="en-US" sz="2000">
                <a:latin typeface="+mn-ea"/>
                <a:sym typeface="+mn-ea"/>
              </a:rPr>
              <a:t>5）职业路径设计想当然</a:t>
            </a:r>
            <a:endParaRPr lang="zh-CN" altLang="en-US" sz="2000">
              <a:latin typeface="+mn-ea"/>
              <a:sym typeface="+mn-ea"/>
            </a:endParaRPr>
          </a:p>
          <a:p>
            <a:r>
              <a:rPr lang="zh-CN" altLang="en-US" sz="2000">
                <a:latin typeface="+mn-ea"/>
                <a:sym typeface="+mn-ea"/>
              </a:rPr>
              <a:t>6）社会实践的方向不够清晰</a:t>
            </a:r>
            <a:endParaRPr lang="zh-CN" altLang="en-US" sz="2000">
              <a:latin typeface="+mn-ea"/>
              <a:sym typeface="+mn-ea"/>
            </a:endParaRPr>
          </a:p>
          <a:p>
            <a:r>
              <a:rPr lang="zh-CN" altLang="en-US" sz="2000">
                <a:latin typeface="+mn-ea"/>
                <a:sym typeface="+mn-ea"/>
              </a:rPr>
              <a:t>7）过于追求所谓的“最佳规划设计”</a:t>
            </a:r>
            <a:endParaRPr lang="zh-CN" altLang="en-US" sz="2000">
              <a:latin typeface="+mn-ea"/>
              <a:sym typeface="+mn-ea"/>
            </a:endParaRPr>
          </a:p>
          <a:p>
            <a:r>
              <a:rPr lang="zh-CN" altLang="en-US" sz="2000" b="1">
                <a:latin typeface="+mn-ea"/>
                <a:sym typeface="+mn-ea"/>
              </a:rPr>
              <a:t>（2）从高校来看职业生涯规划存在的问题</a:t>
            </a:r>
            <a:endParaRPr lang="zh-CN" altLang="en-US" sz="2000" b="1">
              <a:latin typeface="+mn-ea"/>
              <a:sym typeface="+mn-ea"/>
            </a:endParaRPr>
          </a:p>
          <a:p>
            <a:r>
              <a:rPr lang="zh-CN" altLang="en-US" sz="2000">
                <a:latin typeface="+mn-ea"/>
                <a:sym typeface="+mn-ea"/>
              </a:rPr>
              <a:t>         1）职业指导缺乏力度        </a:t>
            </a:r>
            <a:r>
              <a:rPr lang="en-US" altLang="zh-CN" sz="2000">
                <a:latin typeface="+mn-ea"/>
                <a:sym typeface="+mn-ea"/>
              </a:rPr>
              <a:t> </a:t>
            </a:r>
            <a:r>
              <a:rPr lang="zh-CN" altLang="en-US" sz="2000">
                <a:latin typeface="+mn-ea"/>
                <a:sym typeface="+mn-ea"/>
              </a:rPr>
              <a:t> 2）专业队伍严重欠缺</a:t>
            </a:r>
            <a:endParaRPr lang="zh-CN" altLang="en-US" sz="2000">
              <a:latin typeface="+mn-ea"/>
              <a:sym typeface="+mn-ea"/>
            </a:endParaRPr>
          </a:p>
          <a:p>
            <a:r>
              <a:rPr lang="zh-CN" altLang="en-US" sz="2000" b="1">
                <a:latin typeface="+mn-ea"/>
                <a:sym typeface="+mn-ea"/>
              </a:rPr>
              <a:t>（3）职业规划指导不足</a:t>
            </a:r>
            <a:endParaRPr lang="zh-CN" altLang="en-US" sz="2000" b="1">
              <a:latin typeface="+mn-ea"/>
              <a:sym typeface="+mn-ea"/>
            </a:endParaRPr>
          </a:p>
          <a:p>
            <a:r>
              <a:rPr lang="zh-CN" altLang="en-US" sz="2000" b="1">
                <a:latin typeface="+mn-ea"/>
                <a:sym typeface="+mn-ea"/>
              </a:rPr>
              <a:t>（4）指导方法单一</a:t>
            </a:r>
            <a:endParaRPr lang="zh-CN" altLang="en-US" sz="2000" b="1">
              <a:latin typeface="+mn-ea"/>
              <a:sym typeface="+mn-ea"/>
            </a:endParaRPr>
          </a:p>
          <a:p>
            <a:r>
              <a:rPr lang="zh-CN" altLang="en-US" sz="2000">
                <a:sym typeface="+mn-ea"/>
              </a:rPr>
              <a:t>　　</a:t>
            </a:r>
            <a:endParaRPr lang="zh-CN" altLang="en-US" sz="2000">
              <a:latin typeface="Arial" panose="020B0604020202020204" pitchFamily="34" charset="0"/>
              <a:ea typeface="微软雅黑" panose="020B0503020204020204" charset="-122"/>
              <a:sym typeface="+mn-ea"/>
            </a:endParaRPr>
          </a:p>
        </p:txBody>
      </p:sp>
    </p:spTree>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36</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职业生涯的实施</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163820" cy="518160"/>
          </a:xfrm>
          <a:prstGeom prst="rect">
            <a:avLst/>
          </a:prstGeom>
          <a:noFill/>
        </p:spPr>
        <p:txBody>
          <a:bodyPr wrap="square" rtlCol="0">
            <a:spAutoFit/>
          </a:bodyPr>
          <a:p>
            <a:r>
              <a:rPr lang="zh-CN" altLang="en-US" sz="2800"/>
              <a:t>一、职业生涯规划的实施与修正</a:t>
            </a:r>
            <a:endParaRPr lang="zh-CN" altLang="en-US" sz="2800"/>
          </a:p>
        </p:txBody>
      </p:sp>
      <p:sp>
        <p:nvSpPr>
          <p:cNvPr id="11" name="文本框 10"/>
          <p:cNvSpPr txBox="1"/>
          <p:nvPr/>
        </p:nvSpPr>
        <p:spPr>
          <a:xfrm>
            <a:off x="936625" y="1266190"/>
            <a:ext cx="6165215" cy="5120640"/>
          </a:xfrm>
          <a:prstGeom prst="rect">
            <a:avLst/>
          </a:prstGeom>
          <a:noFill/>
        </p:spPr>
        <p:txBody>
          <a:bodyPr wrap="square" rtlCol="0">
            <a:spAutoFit/>
          </a:bodyPr>
          <a:p>
            <a:r>
              <a:rPr lang="zh-CN" altLang="en-US" sz="2400" b="1">
                <a:sym typeface="+mn-ea"/>
              </a:rPr>
              <a:t>（三）职业生涯规划存在的对策</a:t>
            </a:r>
            <a:endParaRPr lang="zh-CN" altLang="en-US" sz="2400" b="1">
              <a:sym typeface="+mn-ea"/>
            </a:endParaRPr>
          </a:p>
          <a:p>
            <a:endParaRPr lang="zh-CN" altLang="en-US" sz="2400" b="1">
              <a:sym typeface="+mn-ea"/>
            </a:endParaRPr>
          </a:p>
          <a:p>
            <a:r>
              <a:rPr lang="zh-CN" altLang="en-US" sz="2400" b="1">
                <a:sym typeface="+mn-ea"/>
              </a:rPr>
              <a:t>　　</a:t>
            </a:r>
            <a:r>
              <a:rPr lang="zh-CN" altLang="en-US" sz="2000" b="1">
                <a:sym typeface="+mn-ea"/>
              </a:rPr>
              <a:t>1</a:t>
            </a:r>
            <a:r>
              <a:rPr lang="zh-CN" altLang="en-US" b="1">
                <a:sym typeface="+mn-ea"/>
              </a:rPr>
              <a:t>.从学生方面改进职业生涯规划</a:t>
            </a:r>
            <a:endParaRPr lang="zh-CN" altLang="en-US" b="1">
              <a:sym typeface="+mn-ea"/>
            </a:endParaRPr>
          </a:p>
          <a:p>
            <a:r>
              <a:rPr lang="zh-CN" altLang="en-US">
                <a:sym typeface="+mn-ea"/>
              </a:rPr>
              <a:t>　　（1）自觉加强职业生涯规划意识</a:t>
            </a:r>
            <a:endParaRPr lang="zh-CN" altLang="en-US">
              <a:sym typeface="+mn-ea"/>
            </a:endParaRPr>
          </a:p>
          <a:p>
            <a:r>
              <a:rPr lang="zh-CN" altLang="en-US">
                <a:sym typeface="+mn-ea"/>
              </a:rPr>
              <a:t>         （2）提高自我认知能力</a:t>
            </a:r>
            <a:endParaRPr lang="zh-CN" altLang="en-US">
              <a:sym typeface="+mn-ea"/>
            </a:endParaRPr>
          </a:p>
          <a:p>
            <a:r>
              <a:rPr lang="zh-CN" altLang="en-US">
                <a:sym typeface="+mn-ea"/>
              </a:rPr>
              <a:t>　　（3）确定职业目标</a:t>
            </a:r>
            <a:endParaRPr lang="zh-CN" altLang="en-US">
              <a:sym typeface="+mn-ea"/>
            </a:endParaRPr>
          </a:p>
          <a:p>
            <a:r>
              <a:rPr lang="zh-CN" altLang="en-US">
                <a:sym typeface="+mn-ea"/>
              </a:rPr>
              <a:t>         （4）积极参加社会实践 　　</a:t>
            </a:r>
            <a:endParaRPr lang="zh-CN" altLang="en-US">
              <a:sym typeface="+mn-ea"/>
            </a:endParaRPr>
          </a:p>
          <a:p>
            <a:endParaRPr lang="zh-CN" altLang="en-US">
              <a:sym typeface="+mn-ea"/>
            </a:endParaRPr>
          </a:p>
          <a:p>
            <a:r>
              <a:rPr lang="zh-CN" altLang="en-US" b="1">
                <a:sym typeface="+mn-ea"/>
              </a:rPr>
              <a:t>          </a:t>
            </a:r>
            <a:r>
              <a:rPr lang="zh-CN" altLang="en-US" sz="2000" b="1">
                <a:sym typeface="+mn-ea"/>
              </a:rPr>
              <a:t>2.</a:t>
            </a:r>
            <a:r>
              <a:rPr lang="zh-CN" altLang="en-US" b="1">
                <a:sym typeface="+mn-ea"/>
              </a:rPr>
              <a:t>从学校方面改进职业生涯规划教育</a:t>
            </a:r>
            <a:endParaRPr lang="zh-CN" altLang="en-US" b="1">
              <a:sym typeface="+mn-ea"/>
            </a:endParaRPr>
          </a:p>
          <a:p>
            <a:r>
              <a:rPr lang="zh-CN" altLang="en-US">
                <a:sym typeface="+mn-ea"/>
              </a:rPr>
              <a:t>　 （1）加强职业生涯课程建设，加强职业生涯规划指导</a:t>
            </a:r>
            <a:endParaRPr lang="zh-CN" altLang="en-US">
              <a:sym typeface="+mn-ea"/>
            </a:endParaRPr>
          </a:p>
          <a:p>
            <a:r>
              <a:rPr lang="zh-CN" altLang="en-US">
                <a:sym typeface="+mn-ea"/>
              </a:rPr>
              <a:t>      （2）加大经费投入，建设专业化师资队伍</a:t>
            </a:r>
            <a:endParaRPr lang="zh-CN" altLang="en-US">
              <a:sym typeface="+mn-ea"/>
            </a:endParaRPr>
          </a:p>
          <a:p>
            <a:r>
              <a:rPr lang="zh-CN" altLang="en-US" sz="2000">
                <a:sym typeface="+mn-ea"/>
              </a:rPr>
              <a:t>　（3）鼓励多源参与，建立行业规范</a:t>
            </a:r>
            <a:endParaRPr lang="zh-CN" altLang="en-US" sz="2000">
              <a:sym typeface="+mn-ea"/>
            </a:endParaRPr>
          </a:p>
          <a:p>
            <a:r>
              <a:rPr lang="zh-CN" altLang="en-US" sz="2400" b="1">
                <a:sym typeface="+mn-ea"/>
              </a:rPr>
              <a:t>　　</a:t>
            </a:r>
            <a:endParaRPr lang="zh-CN" altLang="en-US" sz="2400" b="1">
              <a:sym typeface="+mn-ea"/>
            </a:endParaRPr>
          </a:p>
          <a:p>
            <a:endParaRPr lang="zh-CN" altLang="en-US" sz="2400">
              <a:latin typeface="Arial" panose="020B0604020202020204" pitchFamily="34" charset="0"/>
              <a:ea typeface="微软雅黑" panose="020B0503020204020204" charset="-122"/>
              <a:sym typeface="+mn-ea"/>
            </a:endParaRPr>
          </a:p>
          <a:p>
            <a:endParaRPr lang="zh-CN" altLang="en-US" sz="2400" b="1">
              <a:sym typeface="+mn-ea"/>
            </a:endParaRPr>
          </a:p>
          <a:p>
            <a:endParaRPr lang="zh-CN" altLang="en-US" sz="2000">
              <a:latin typeface="Arial" panose="020B0604020202020204" pitchFamily="34" charset="0"/>
              <a:ea typeface="微软雅黑" panose="020B0503020204020204" charset="-122"/>
              <a:sym typeface="+mn-ea"/>
            </a:endParaRPr>
          </a:p>
        </p:txBody>
      </p:sp>
      <p:grpSp>
        <p:nvGrpSpPr>
          <p:cNvPr id="14" name="组合 13"/>
          <p:cNvGrpSpPr/>
          <p:nvPr/>
        </p:nvGrpSpPr>
        <p:grpSpPr>
          <a:xfrm>
            <a:off x="7479030" y="1140460"/>
            <a:ext cx="3806190" cy="5246370"/>
            <a:chOff x="12978" y="1547"/>
            <a:chExt cx="5994" cy="8262"/>
          </a:xfrm>
        </p:grpSpPr>
        <p:pic>
          <p:nvPicPr>
            <p:cNvPr id="13" name="图片 12"/>
            <p:cNvPicPr>
              <a:picLocks noChangeAspect="1"/>
            </p:cNvPicPr>
            <p:nvPr/>
          </p:nvPicPr>
          <p:blipFill>
            <a:blip r:embed="rId2"/>
            <a:stretch>
              <a:fillRect/>
            </a:stretch>
          </p:blipFill>
          <p:spPr>
            <a:xfrm>
              <a:off x="12978" y="1547"/>
              <a:ext cx="5994" cy="8262"/>
            </a:xfrm>
            <a:prstGeom prst="rect">
              <a:avLst/>
            </a:prstGeom>
          </p:spPr>
        </p:pic>
        <p:sp>
          <p:nvSpPr>
            <p:cNvPr id="15" name="Freeform 9"/>
            <p:cNvSpPr>
              <a:spLocks noEditPoints="1"/>
            </p:cNvSpPr>
            <p:nvPr/>
          </p:nvSpPr>
          <p:spPr bwMode="auto">
            <a:xfrm rot="19469485">
              <a:off x="14749" y="3027"/>
              <a:ext cx="2453" cy="261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p>
              <a:r>
                <a:rPr lang="en-US" altLang="zh-CN"/>
                <a:t> </a:t>
              </a:r>
              <a:endParaRPr lang="en-US" altLang="zh-CN"/>
            </a:p>
          </p:txBody>
        </p:sp>
      </p:grpSp>
    </p:spTree>
  </p:cSld>
  <p:clrMapOvr>
    <a:masterClrMapping/>
  </p:clrMapOvr>
  <p:transition spd="slow">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37</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职业生涯的实施</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208270" cy="518160"/>
          </a:xfrm>
          <a:prstGeom prst="rect">
            <a:avLst/>
          </a:prstGeom>
          <a:noFill/>
        </p:spPr>
        <p:txBody>
          <a:bodyPr wrap="square" rtlCol="0">
            <a:spAutoFit/>
          </a:bodyPr>
          <a:p>
            <a:r>
              <a:rPr lang="zh-CN" altLang="en-US" sz="2800"/>
              <a:t>二、职业生涯规划书的撰写</a:t>
            </a:r>
            <a:endParaRPr lang="zh-CN" altLang="en-US" sz="2800"/>
          </a:p>
        </p:txBody>
      </p:sp>
      <p:sp>
        <p:nvSpPr>
          <p:cNvPr id="11" name="文本框 10"/>
          <p:cNvSpPr txBox="1"/>
          <p:nvPr/>
        </p:nvSpPr>
        <p:spPr>
          <a:xfrm>
            <a:off x="937260" y="1241425"/>
            <a:ext cx="11061700" cy="5151120"/>
          </a:xfrm>
          <a:prstGeom prst="rect">
            <a:avLst/>
          </a:prstGeom>
          <a:noFill/>
        </p:spPr>
        <p:txBody>
          <a:bodyPr wrap="square" rtlCol="0">
            <a:spAutoFit/>
          </a:bodyPr>
          <a:p>
            <a:r>
              <a:rPr lang="zh-CN" altLang="en-US" sz="2400" b="1">
                <a:sym typeface="+mn-ea"/>
              </a:rPr>
              <a:t>（一）职业生涯规划书撰写的准则</a:t>
            </a:r>
            <a:endParaRPr lang="zh-CN" altLang="en-US" sz="2400" b="1">
              <a:sym typeface="+mn-ea"/>
            </a:endParaRPr>
          </a:p>
          <a:p>
            <a:r>
              <a:rPr lang="zh-CN" altLang="en-US" b="1">
                <a:sym typeface="+mn-ea"/>
              </a:rPr>
              <a:t>　　</a:t>
            </a:r>
            <a:r>
              <a:rPr lang="zh-CN" altLang="en-US" sz="2000" b="1">
                <a:sym typeface="+mn-ea"/>
              </a:rPr>
              <a:t>1.职业生涯规划书撰写的准则</a:t>
            </a:r>
            <a:endParaRPr lang="zh-CN" altLang="en-US" sz="2000" b="1">
              <a:sym typeface="+mn-ea"/>
            </a:endParaRPr>
          </a:p>
          <a:p>
            <a:r>
              <a:rPr lang="zh-CN" altLang="en-US" sz="2000">
                <a:sym typeface="+mn-ea"/>
              </a:rPr>
              <a:t>　　（1）择己所爱。（2）择己所长。（3）择世所需。（4）择己所利。</a:t>
            </a:r>
            <a:endParaRPr lang="zh-CN" altLang="en-US" sz="2000">
              <a:sym typeface="+mn-ea"/>
            </a:endParaRPr>
          </a:p>
          <a:p>
            <a:endParaRPr lang="zh-CN" altLang="en-US" sz="2000">
              <a:sym typeface="+mn-ea"/>
            </a:endParaRPr>
          </a:p>
          <a:p>
            <a:r>
              <a:rPr lang="zh-CN" altLang="en-US" sz="2400" b="1">
                <a:sym typeface="+mn-ea"/>
              </a:rPr>
              <a:t>（二）职业生涯规划书撰写的步骤和内容</a:t>
            </a:r>
            <a:endParaRPr lang="zh-CN" altLang="en-US" sz="2400" b="1">
              <a:sym typeface="+mn-ea"/>
            </a:endParaRPr>
          </a:p>
          <a:p>
            <a:r>
              <a:rPr lang="zh-CN" altLang="en-US" b="1">
                <a:sym typeface="+mn-ea"/>
              </a:rPr>
              <a:t>　　</a:t>
            </a:r>
            <a:r>
              <a:rPr lang="zh-CN" altLang="en-US" sz="2000" b="1">
                <a:sym typeface="+mn-ea"/>
              </a:rPr>
              <a:t>1.职业生涯规划书撰写的步骤</a:t>
            </a:r>
            <a:endParaRPr lang="zh-CN" altLang="en-US" b="1">
              <a:sym typeface="+mn-ea"/>
            </a:endParaRPr>
          </a:p>
          <a:p>
            <a:r>
              <a:rPr lang="zh-CN" altLang="en-US" b="1">
                <a:sym typeface="+mn-ea"/>
              </a:rPr>
              <a:t>　</a:t>
            </a:r>
            <a:r>
              <a:rPr lang="zh-CN" altLang="en-US" sz="2000">
                <a:sym typeface="+mn-ea"/>
              </a:rPr>
              <a:t>（</a:t>
            </a:r>
            <a:r>
              <a:rPr lang="en-US" altLang="zh-CN" sz="2000">
                <a:sym typeface="+mn-ea"/>
              </a:rPr>
              <a:t>1</a:t>
            </a:r>
            <a:r>
              <a:rPr lang="zh-CN" altLang="en-US" sz="2000">
                <a:sym typeface="+mn-ea"/>
              </a:rPr>
              <a:t>）第一步：自我评估（知己）    </a:t>
            </a:r>
            <a:r>
              <a:rPr lang="en-US" altLang="zh-CN" sz="2000">
                <a:sym typeface="+mn-ea"/>
              </a:rPr>
              <a:t>		        </a:t>
            </a:r>
            <a:r>
              <a:rPr lang="zh-CN" altLang="en-US" sz="2000">
                <a:sym typeface="+mn-ea"/>
              </a:rPr>
              <a:t>（2）第二步：外部环境分析（知彼）</a:t>
            </a:r>
            <a:endParaRPr lang="zh-CN" altLang="en-US" sz="2000">
              <a:sym typeface="+mn-ea"/>
            </a:endParaRPr>
          </a:p>
          <a:p>
            <a:r>
              <a:rPr lang="zh-CN" altLang="en-US" sz="2000">
                <a:sym typeface="+mn-ea"/>
              </a:rPr>
              <a:t>　（3）第三步：目标确定制订规划（抉择的一部分）（4）第四步：实施方案（抉择的一部分）</a:t>
            </a:r>
            <a:endParaRPr lang="zh-CN" altLang="en-US" sz="2000">
              <a:sym typeface="+mn-ea"/>
            </a:endParaRPr>
          </a:p>
          <a:p>
            <a:r>
              <a:rPr lang="zh-CN" altLang="en-US" sz="2000">
                <a:sym typeface="+mn-ea"/>
              </a:rPr>
              <a:t>　（5）第五步：评估与反馈</a:t>
            </a:r>
            <a:endParaRPr lang="zh-CN" altLang="en-US" sz="2000">
              <a:sym typeface="+mn-ea"/>
            </a:endParaRPr>
          </a:p>
          <a:p>
            <a:r>
              <a:rPr lang="zh-CN" altLang="en-US" sz="2000">
                <a:sym typeface="+mn-ea"/>
              </a:rPr>
              <a:t>　  </a:t>
            </a:r>
            <a:r>
              <a:rPr lang="zh-CN" altLang="en-US" sz="2000" b="1">
                <a:sym typeface="+mn-ea"/>
              </a:rPr>
              <a:t>2.职业生涯规划书撰写的内容</a:t>
            </a:r>
            <a:endParaRPr lang="zh-CN" altLang="en-US" sz="2000" b="1">
              <a:sym typeface="+mn-ea"/>
            </a:endParaRPr>
          </a:p>
          <a:p>
            <a:r>
              <a:rPr lang="zh-CN" altLang="en-US" sz="2000">
                <a:sym typeface="+mn-ea"/>
              </a:rPr>
              <a:t>        （1）标题和目录（2）职业方向及总体目标（3）自我认识（4）职业认知，</a:t>
            </a:r>
            <a:endParaRPr lang="zh-CN" altLang="en-US" sz="2000">
              <a:sym typeface="+mn-ea"/>
            </a:endParaRPr>
          </a:p>
          <a:p>
            <a:r>
              <a:rPr lang="zh-CN" altLang="en-US" sz="2000">
                <a:sym typeface="+mn-ea"/>
              </a:rPr>
              <a:t>        （5）目标分解和目标组合（6）成功标准（7）实施方案（8）修正方案</a:t>
            </a:r>
            <a:endParaRPr lang="zh-CN" altLang="en-US" sz="2000">
              <a:sym typeface="+mn-ea"/>
            </a:endParaRPr>
          </a:p>
          <a:p>
            <a:endParaRPr lang="zh-CN" altLang="en-US" sz="2000">
              <a:sym typeface="+mn-ea"/>
            </a:endParaRPr>
          </a:p>
          <a:p>
            <a:r>
              <a:rPr lang="zh-CN" altLang="en-US" sz="2400" b="1">
                <a:sym typeface="+mn-ea"/>
              </a:rPr>
              <a:t>（三）大学生职业生涯规划书撰写的方法</a:t>
            </a:r>
            <a:endParaRPr lang="zh-CN" altLang="en-US" sz="2400" b="1">
              <a:sym typeface="+mn-ea"/>
            </a:endParaRPr>
          </a:p>
          <a:p>
            <a:r>
              <a:rPr lang="zh-CN" altLang="en-US" sz="2000">
                <a:sym typeface="+mn-ea"/>
              </a:rPr>
              <a:t>　　1.大学生职业生涯规划书撰写的基本步骤       2.大学生职业生涯规划书撰写的主要内容</a:t>
            </a:r>
            <a:endParaRPr lang="zh-CN" altLang="en-US" sz="2000">
              <a:sym typeface="+mn-ea"/>
            </a:endParaRPr>
          </a:p>
          <a:p>
            <a:r>
              <a:rPr lang="zh-CN" altLang="en-US" sz="2000">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38</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第五章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2" action="ppaction://hlinksldjump"/>
          </p:cNvPr>
          <p:cNvSpPr txBox="1"/>
          <p:nvPr/>
        </p:nvSpPr>
        <p:spPr>
          <a:xfrm>
            <a:off x="5290185" y="304101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5.3  简历的核心要素</a:t>
            </a:r>
            <a:endParaRPr lang="en-US" altLang="zh-CN" sz="3200">
              <a:solidFill>
                <a:srgbClr val="376092"/>
              </a:solidFill>
              <a:latin typeface="微软雅黑" panose="020B0503020204020204" charset="-122"/>
              <a:ea typeface="微软雅黑" panose="020B0503020204020204" charset="-122"/>
            </a:endParaRPr>
          </a:p>
        </p:txBody>
      </p:sp>
      <p:sp>
        <p:nvSpPr>
          <p:cNvPr id="16" name="文本框 15">
            <a:hlinkClick r:id="rId3" action="ppaction://hlinksldjump"/>
          </p:cNvPr>
          <p:cNvSpPr txBox="1"/>
          <p:nvPr/>
        </p:nvSpPr>
        <p:spPr>
          <a:xfrm>
            <a:off x="5326380" y="1885315"/>
            <a:ext cx="572008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5.1  简历的形式和内容</a:t>
            </a:r>
            <a:endParaRPr lang="en-US" altLang="zh-CN" sz="3200">
              <a:solidFill>
                <a:srgbClr val="376092"/>
              </a:solidFill>
              <a:latin typeface="微软雅黑" panose="020B0503020204020204" charset="-122"/>
              <a:ea typeface="微软雅黑" panose="020B0503020204020204" charset="-122"/>
            </a:endParaRPr>
          </a:p>
        </p:txBody>
      </p:sp>
      <p:sp>
        <p:nvSpPr>
          <p:cNvPr id="8" name="TextBox 10"/>
          <p:cNvSpPr txBox="1"/>
          <p:nvPr/>
        </p:nvSpPr>
        <p:spPr>
          <a:xfrm>
            <a:off x="6435725" y="857885"/>
            <a:ext cx="2330450"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简  历</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2" name="文本框 11">
            <a:hlinkClick r:id="rId4" action="ppaction://hlinksldjump"/>
          </p:cNvPr>
          <p:cNvSpPr txBox="1"/>
          <p:nvPr/>
        </p:nvSpPr>
        <p:spPr>
          <a:xfrm>
            <a:off x="5290185" y="248221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5.2  简历的信息准备和写作标准</a:t>
            </a:r>
            <a:endParaRPr lang="en-US" altLang="zh-CN" sz="3200">
              <a:solidFill>
                <a:srgbClr val="376092"/>
              </a:solidFill>
              <a:latin typeface="微软雅黑" panose="020B0503020204020204" charset="-122"/>
              <a:ea typeface="微软雅黑" panose="020B0503020204020204" charset="-122"/>
            </a:endParaRPr>
          </a:p>
        </p:txBody>
      </p:sp>
      <p:sp>
        <p:nvSpPr>
          <p:cNvPr id="13" name="文本框 12">
            <a:hlinkClick r:id="rId5" action="ppaction://hlinksldjump"/>
          </p:cNvPr>
          <p:cNvSpPr txBox="1"/>
          <p:nvPr/>
        </p:nvSpPr>
        <p:spPr>
          <a:xfrm>
            <a:off x="5290185" y="362902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5.4  简历写作的基本要求</a:t>
            </a:r>
            <a:endParaRPr lang="en-US" altLang="zh-CN" sz="3200">
              <a:solidFill>
                <a:srgbClr val="376092"/>
              </a:solidFill>
              <a:latin typeface="微软雅黑" panose="020B0503020204020204" charset="-122"/>
              <a:ea typeface="微软雅黑" panose="020B0503020204020204" charset="-122"/>
            </a:endParaRPr>
          </a:p>
        </p:txBody>
      </p:sp>
      <p:sp>
        <p:nvSpPr>
          <p:cNvPr id="15" name="文本框 14">
            <a:hlinkClick r:id="rId6" action="ppaction://hlinksldjump"/>
          </p:cNvPr>
          <p:cNvSpPr txBox="1"/>
          <p:nvPr/>
        </p:nvSpPr>
        <p:spPr>
          <a:xfrm>
            <a:off x="5290185" y="424243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5.5  英文简历</a:t>
            </a:r>
            <a:endParaRPr lang="en-US" altLang="zh-CN" sz="3200">
              <a:solidFill>
                <a:srgbClr val="376092"/>
              </a:solidFill>
              <a:latin typeface="微软雅黑" panose="020B0503020204020204" charset="-122"/>
              <a:ea typeface="微软雅黑" panose="020B0503020204020204" charset="-122"/>
            </a:endParaRPr>
          </a:p>
        </p:txBody>
      </p:sp>
      <p:sp>
        <p:nvSpPr>
          <p:cNvPr id="17" name="文本框 16">
            <a:hlinkClick r:id="rId7" action="ppaction://hlinksldjump"/>
          </p:cNvPr>
          <p:cNvSpPr txBox="1"/>
          <p:nvPr/>
        </p:nvSpPr>
        <p:spPr>
          <a:xfrm>
            <a:off x="5315585" y="477202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5.6  简历的设计</a:t>
            </a:r>
            <a:endParaRPr lang="en-US" altLang="zh-CN" sz="3200">
              <a:solidFill>
                <a:srgbClr val="376092"/>
              </a:solidFill>
              <a:latin typeface="微软雅黑" panose="020B0503020204020204" charset="-122"/>
              <a:ea typeface="微软雅黑" panose="020B0503020204020204" charset="-122"/>
            </a:endParaRPr>
          </a:p>
        </p:txBody>
      </p:sp>
      <p:sp>
        <p:nvSpPr>
          <p:cNvPr id="18" name="文本框 17">
            <a:hlinkClick r:id="rId8" action="ppaction://hlinksldjump"/>
          </p:cNvPr>
          <p:cNvSpPr txBox="1"/>
          <p:nvPr/>
        </p:nvSpPr>
        <p:spPr>
          <a:xfrm>
            <a:off x="5290185" y="535622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5.7  简历的投递</a:t>
            </a:r>
            <a:endParaRPr lang="en-US" altLang="zh-CN"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一、简历的形式和内容</a:t>
            </a:r>
            <a:endParaRPr lang="zh-CN" altLang="en-US" sz="2800"/>
          </a:p>
        </p:txBody>
      </p:sp>
      <p:sp>
        <p:nvSpPr>
          <p:cNvPr id="11" name="文本框 10"/>
          <p:cNvSpPr txBox="1"/>
          <p:nvPr/>
        </p:nvSpPr>
        <p:spPr>
          <a:xfrm>
            <a:off x="1258888" y="1275715"/>
            <a:ext cx="10460990" cy="3874135"/>
          </a:xfrm>
          <a:prstGeom prst="rect">
            <a:avLst/>
          </a:prstGeom>
          <a:noFill/>
        </p:spPr>
        <p:txBody>
          <a:bodyPr wrap="square" rtlCol="0">
            <a:spAutoFit/>
          </a:bodyPr>
          <a:p>
            <a:r>
              <a:rPr lang="zh-CN" altLang="en-US" sz="2400" b="1"/>
              <a:t>1．简历的基本形式</a:t>
            </a:r>
            <a:endParaRPr lang="zh-CN" altLang="en-US" sz="2400" b="1"/>
          </a:p>
          <a:p>
            <a:endParaRPr lang="zh-CN" altLang="en-US" sz="2400" b="1"/>
          </a:p>
          <a:p>
            <a:r>
              <a:rPr lang="zh-CN" altLang="en-US" sz="2000" b="1">
                <a:latin typeface="+mn-ea"/>
              </a:rPr>
              <a:t>（</a:t>
            </a:r>
            <a:r>
              <a:rPr lang="zh-CN" altLang="en-US" sz="2000">
                <a:latin typeface="+mn-ea"/>
              </a:rPr>
              <a:t>1）通用式简历</a:t>
            </a:r>
            <a:endParaRPr lang="zh-CN" altLang="en-US" sz="2000">
              <a:latin typeface="+mn-ea"/>
            </a:endParaRPr>
          </a:p>
          <a:p>
            <a:r>
              <a:rPr lang="zh-CN" altLang="en-US" sz="2000">
                <a:latin typeface="+mn-ea"/>
              </a:rPr>
              <a:t>通用式简历，顾名思义，就是适用范围比较广的简历，对初涉职场的求职者尤为适用。</a:t>
            </a:r>
            <a:endParaRPr lang="zh-CN" altLang="en-US" sz="2000">
              <a:latin typeface="+mn-ea"/>
            </a:endParaRPr>
          </a:p>
          <a:p>
            <a:endParaRPr lang="zh-CN" altLang="en-US" sz="2000">
              <a:latin typeface="+mn-ea"/>
            </a:endParaRPr>
          </a:p>
          <a:p>
            <a:r>
              <a:rPr lang="zh-CN" altLang="en-US" sz="2000">
                <a:latin typeface="+mn-ea"/>
              </a:rPr>
              <a:t>（2）功能式简历</a:t>
            </a:r>
            <a:endParaRPr lang="zh-CN" altLang="en-US" sz="2000">
              <a:latin typeface="+mn-ea"/>
            </a:endParaRPr>
          </a:p>
          <a:p>
            <a:r>
              <a:rPr lang="zh-CN" altLang="en-US" sz="2000">
                <a:latin typeface="+mn-ea"/>
              </a:rPr>
              <a:t>功能式简历是指具备一定专指功能的简历，主要适用于行业经验或职业经验较丰富的求职者。</a:t>
            </a:r>
            <a:endParaRPr lang="zh-CN" altLang="en-US" sz="2000">
              <a:latin typeface="+mn-ea"/>
            </a:endParaRPr>
          </a:p>
          <a:p>
            <a:endParaRPr lang="zh-CN" altLang="en-US" sz="2000">
              <a:latin typeface="+mn-ea"/>
            </a:endParaRPr>
          </a:p>
          <a:p>
            <a:r>
              <a:rPr lang="en-US" altLang="zh-CN" sz="2000">
                <a:latin typeface="+mn-ea"/>
              </a:rPr>
              <a:t>（3）综合式简历</a:t>
            </a:r>
            <a:endParaRPr lang="en-US" altLang="zh-CN" sz="2000">
              <a:latin typeface="+mn-ea"/>
            </a:endParaRPr>
          </a:p>
          <a:p>
            <a:r>
              <a:rPr lang="en-US" altLang="zh-CN" sz="2000">
                <a:latin typeface="+mn-ea"/>
              </a:rPr>
              <a:t>综合式简历是指上述两种简历的结合形式，既包含“个人基本情况”、“教育背景”、“工作经历”以及“技能特长”等内容，也具备一定的专指功能。</a:t>
            </a:r>
            <a:endParaRPr lang="en-US" altLang="zh-CN" sz="2000">
              <a:latin typeface="+mn-ea"/>
            </a:endParaRP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76073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b="0" dirty="0">
              <a:solidFill>
                <a:schemeClr val="accent1">
                  <a:lumMod val="75000"/>
                </a:schemeClr>
              </a:solidFill>
              <a:latin typeface="微软雅黑" panose="020B0503020204020204" charset="-122"/>
              <a:ea typeface="微软雅黑" panose="020B0503020204020204" charset="-122"/>
              <a:sym typeface="+mn-ea"/>
            </a:endParaRPr>
          </a:p>
          <a:p>
            <a:pPr marL="0" lvl="1"/>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11" name="文本框 10"/>
          <p:cNvSpPr txBox="1"/>
          <p:nvPr/>
        </p:nvSpPr>
        <p:spPr>
          <a:xfrm>
            <a:off x="936943" y="1038225"/>
            <a:ext cx="10135235" cy="5212080"/>
          </a:xfrm>
          <a:prstGeom prst="rect">
            <a:avLst/>
          </a:prstGeom>
          <a:noFill/>
        </p:spPr>
        <p:txBody>
          <a:bodyPr wrap="square" rtlCol="0">
            <a:spAutoFit/>
          </a:bodyPr>
          <a:p>
            <a:r>
              <a:rPr lang="zh-CN" altLang="en-US" sz="2400" b="1"/>
              <a:t>（一）职业生涯规划的产生</a:t>
            </a:r>
            <a:endParaRPr lang="zh-CN" altLang="en-US" sz="2400" b="1"/>
          </a:p>
          <a:p>
            <a:r>
              <a:rPr lang="zh-CN" altLang="en-US" sz="2400" b="1"/>
              <a:t> </a:t>
            </a:r>
            <a:endParaRPr lang="zh-CN" altLang="en-US" sz="2400" b="1"/>
          </a:p>
          <a:p>
            <a:r>
              <a:rPr lang="zh-CN" altLang="en-US" b="1">
                <a:effectLst/>
              </a:rPr>
              <a:t>第一阶段</a:t>
            </a:r>
            <a:r>
              <a:rPr lang="zh-CN" altLang="en-US"/>
              <a:t>，提出了职业指导理论并建立了职业 指导的基本模式。主要以帕森斯的特性—因素相匹配理论为代表，这个时期的理论强调将学生的特性与职业因素相匹配。</a:t>
            </a:r>
            <a:endParaRPr lang="zh-CN" altLang="en-US"/>
          </a:p>
          <a:p>
            <a:endParaRPr lang="zh-CN" altLang="en-US"/>
          </a:p>
          <a:p>
            <a:r>
              <a:rPr lang="zh-CN" altLang="en-US" b="1"/>
              <a:t>第二阶段</a:t>
            </a:r>
            <a:r>
              <a:rPr lang="zh-CN" altLang="en-US"/>
              <a:t>，就业指导理论向实践发展的阶段。强调对学生开展就业咨询。</a:t>
            </a:r>
            <a:r>
              <a:rPr lang="zh-CN" altLang="en-US">
                <a:sym typeface="+mn-ea"/>
              </a:rPr>
              <a:t>以威廉姆斯出版的《怎样咨询学生》为标志。</a:t>
            </a:r>
            <a:r>
              <a:rPr lang="zh-CN" altLang="en-US"/>
              <a:t>                                                                                                                                                                                                                                          </a:t>
            </a:r>
            <a:endParaRPr lang="zh-CN" altLang="en-US"/>
          </a:p>
          <a:p>
            <a:endParaRPr lang="zh-CN" altLang="en-US"/>
          </a:p>
          <a:p>
            <a:r>
              <a:rPr lang="zh-CN" altLang="en-US" b="1"/>
              <a:t>第三阶段</a:t>
            </a:r>
            <a:r>
              <a:rPr lang="zh-CN" altLang="en-US"/>
              <a:t>，理论讨论的重点是如何促进学生个人的发展。这期间，罗斯杰在1942年出版了《心理咨询和心理治疗》一书。这本书的出版导致美国职业指导的重点由侧重开发职业素质测试技法转变为注重职业咨询的方法。</a:t>
            </a:r>
            <a:endParaRPr lang="zh-CN" altLang="en-US"/>
          </a:p>
          <a:p>
            <a:r>
              <a:rPr lang="zh-CN" altLang="en-US"/>
              <a:t> </a:t>
            </a:r>
            <a:endParaRPr lang="zh-CN" altLang="en-US"/>
          </a:p>
          <a:p>
            <a:r>
              <a:rPr lang="zh-CN" altLang="en-US" b="1"/>
              <a:t>第四阶段，</a:t>
            </a:r>
            <a:r>
              <a:rPr lang="zh-CN" altLang="en-US"/>
              <a:t>主要研究如何通过把握人格特征来选择职业，从而达到人职匹配。这期间的代表人物霍兰德于1959年创立了“人格—职业类型匹配理论”。</a:t>
            </a:r>
            <a:endParaRPr lang="zh-CN" altLang="en-US"/>
          </a:p>
          <a:p>
            <a:endParaRPr lang="zh-CN" altLang="en-US"/>
          </a:p>
          <a:p>
            <a:r>
              <a:rPr lang="zh-CN" altLang="en-US" b="1"/>
              <a:t>第五阶段</a:t>
            </a:r>
            <a:r>
              <a:rPr lang="zh-CN" altLang="en-US"/>
              <a:t>，是职业生涯指导阶段。20世纪50年代，美国的金斯伯格等人提出了“职业发展是一个与人的身心发展相一致的过程”的新观念，与此同时，舒伯提出“生涯发展理论”，由此开始了盛行至今的西方大学生生涯辅导，生涯辅导也取代了传统的职业指导。</a:t>
            </a:r>
            <a:endParaRPr lang="zh-CN" altLang="en-US"/>
          </a:p>
        </p:txBody>
      </p:sp>
    </p:spTree>
  </p:cSld>
  <p:clrMapOvr>
    <a:masterClrMapping/>
  </p:clrMapOvr>
  <p:transition spd="slow">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40</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一、简历的形式和内容</a:t>
            </a:r>
            <a:endParaRPr lang="zh-CN" altLang="en-US" sz="2800"/>
          </a:p>
        </p:txBody>
      </p:sp>
      <p:sp>
        <p:nvSpPr>
          <p:cNvPr id="11" name="文本框 10"/>
          <p:cNvSpPr txBox="1"/>
          <p:nvPr/>
        </p:nvSpPr>
        <p:spPr>
          <a:xfrm>
            <a:off x="680720" y="1275715"/>
            <a:ext cx="11328400" cy="5032375"/>
          </a:xfrm>
          <a:prstGeom prst="rect">
            <a:avLst/>
          </a:prstGeom>
          <a:noFill/>
        </p:spPr>
        <p:txBody>
          <a:bodyPr wrap="square" rtlCol="0">
            <a:spAutoFit/>
          </a:bodyPr>
          <a:p>
            <a:r>
              <a:rPr lang="zh-CN" altLang="en-US" sz="2400" b="1"/>
              <a:t>2．简历的基本内容</a:t>
            </a:r>
            <a:endParaRPr lang="zh-CN" altLang="en-US" sz="2400" b="1"/>
          </a:p>
          <a:p>
            <a:r>
              <a:rPr lang="zh-CN" altLang="en-US" sz="2000"/>
              <a:t>（1）基本情况</a:t>
            </a:r>
            <a:endParaRPr lang="zh-CN" altLang="en-US" sz="2000"/>
          </a:p>
          <a:p>
            <a:r>
              <a:rPr lang="zh-CN" altLang="en-US" sz="2000"/>
              <a:t>简历的基本情况包括姓名、性别、出生年月、婚姻状况、政治面貌、民族、居住地以及联系方式等。</a:t>
            </a:r>
            <a:endParaRPr lang="zh-CN" altLang="en-US" sz="2000"/>
          </a:p>
          <a:p>
            <a:r>
              <a:rPr lang="zh-CN" altLang="en-US" sz="2000"/>
              <a:t>（2）教育背景</a:t>
            </a:r>
            <a:endParaRPr lang="zh-CN" altLang="en-US" sz="2000"/>
          </a:p>
          <a:p>
            <a:r>
              <a:rPr lang="zh-CN" altLang="en-US" sz="2000"/>
              <a:t>一般需要列出从高中到大学（包括研究生）就读的学校、专业、学习年份以及主修课程、证明人等。</a:t>
            </a:r>
            <a:endParaRPr lang="zh-CN" altLang="en-US" sz="2000"/>
          </a:p>
          <a:p>
            <a:r>
              <a:rPr lang="zh-CN" altLang="en-US" sz="2000"/>
              <a:t>（3）工作经历</a:t>
            </a:r>
            <a:endParaRPr lang="zh-CN" altLang="en-US" sz="2000"/>
          </a:p>
          <a:p>
            <a:r>
              <a:rPr lang="zh-CN" altLang="en-US" sz="2000"/>
              <a:t>应按时间顺序列出以往参加工作（包括实习）的经历，包括工作内容、公司或单位的名称、所担任的职务、到任及离职的时间，有的还需要注明公司性质、规模等。</a:t>
            </a:r>
            <a:endParaRPr lang="zh-CN" altLang="en-US" sz="2000"/>
          </a:p>
          <a:p>
            <a:r>
              <a:rPr lang="zh-CN" altLang="en-US" sz="2000"/>
              <a:t>（4）其他介绍</a:t>
            </a:r>
            <a:endParaRPr lang="zh-CN" altLang="en-US" sz="2000"/>
          </a:p>
          <a:p>
            <a:r>
              <a:rPr lang="zh-CN" altLang="en-US" sz="2000"/>
              <a:t>例如个人爱好及技能特长，所参加的各种专业知识和技能培训等。</a:t>
            </a:r>
            <a:endParaRPr lang="zh-CN" altLang="en-US" sz="2000"/>
          </a:p>
          <a:p>
            <a:endParaRPr lang="zh-CN" altLang="en-US" sz="2000"/>
          </a:p>
          <a:p>
            <a:r>
              <a:rPr lang="zh-CN" altLang="en-US" sz="2000" b="1"/>
              <a:t>简历各个板块中需要着重强调的几个要素列举如下。</a:t>
            </a:r>
            <a:endParaRPr lang="zh-CN" altLang="en-US" sz="2000" b="1"/>
          </a:p>
          <a:p>
            <a:r>
              <a:rPr lang="zh-CN" altLang="en-US" sz="2000"/>
              <a:t>（1）姓名、居住地址和联系方式</a:t>
            </a:r>
            <a:r>
              <a:rPr lang="en-US" altLang="zh-CN" sz="2000"/>
              <a:t>	</a:t>
            </a:r>
            <a:r>
              <a:rPr lang="zh-CN" altLang="en-US" sz="2000"/>
              <a:t>（2）职业目标</a:t>
            </a:r>
            <a:r>
              <a:rPr lang="en-US" altLang="zh-CN" sz="2000"/>
              <a:t>	</a:t>
            </a:r>
            <a:r>
              <a:rPr lang="zh-CN" altLang="en-US" sz="2000"/>
              <a:t>（3）个人受教育经历</a:t>
            </a:r>
            <a:endParaRPr lang="zh-CN" altLang="en-US" sz="2000"/>
          </a:p>
          <a:p>
            <a:r>
              <a:rPr lang="zh-CN" altLang="en-US" sz="2000"/>
              <a:t>（4）教育背景</a:t>
            </a:r>
            <a:r>
              <a:rPr lang="en-US" altLang="zh-CN" sz="2000"/>
              <a:t>		</a:t>
            </a:r>
            <a:r>
              <a:rPr lang="zh-CN" altLang="en-US" sz="2000"/>
              <a:t>（5）工作（或实习）经历</a:t>
            </a:r>
            <a:r>
              <a:rPr lang="en-US" altLang="zh-CN" sz="2000"/>
              <a:t>	</a:t>
            </a:r>
            <a:r>
              <a:rPr lang="zh-CN" altLang="en-US" sz="2000"/>
              <a:t>（6）特殊技能</a:t>
            </a:r>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544820" cy="518160"/>
          </a:xfrm>
          <a:prstGeom prst="rect">
            <a:avLst/>
          </a:prstGeom>
          <a:noFill/>
        </p:spPr>
        <p:txBody>
          <a:bodyPr wrap="square" rtlCol="0">
            <a:spAutoFit/>
          </a:bodyPr>
          <a:p>
            <a:r>
              <a:rPr lang="zh-CN" altLang="en-US" sz="2800"/>
              <a:t>二、简历的信息准备和写作标准</a:t>
            </a:r>
            <a:endParaRPr lang="zh-CN" altLang="en-US" sz="2800"/>
          </a:p>
        </p:txBody>
      </p:sp>
      <p:sp>
        <p:nvSpPr>
          <p:cNvPr id="11" name="文本框 10"/>
          <p:cNvSpPr txBox="1"/>
          <p:nvPr/>
        </p:nvSpPr>
        <p:spPr>
          <a:xfrm>
            <a:off x="1044258" y="1169035"/>
            <a:ext cx="10460990" cy="5032375"/>
          </a:xfrm>
          <a:prstGeom prst="rect">
            <a:avLst/>
          </a:prstGeom>
          <a:noFill/>
        </p:spPr>
        <p:txBody>
          <a:bodyPr wrap="square" rtlCol="0">
            <a:spAutoFit/>
          </a:bodyPr>
          <a:p>
            <a:r>
              <a:rPr lang="zh-CN" altLang="en-US" sz="2400" b="1"/>
              <a:t>1．制作简历的信息准备</a:t>
            </a:r>
            <a:endParaRPr lang="zh-CN" altLang="en-US" sz="2400" b="1"/>
          </a:p>
          <a:p>
            <a:r>
              <a:rPr lang="zh-CN" altLang="en-US" sz="2000"/>
              <a:t>         在正式制作简历前，应当先做好准备工作，搜集整理相关信息，在核实无误后，列出几项重要标题。</a:t>
            </a:r>
            <a:endParaRPr lang="zh-CN" altLang="en-US" sz="2000"/>
          </a:p>
          <a:p>
            <a:r>
              <a:rPr lang="zh-CN" altLang="en-US" sz="2000"/>
              <a:t>       “个人基本情况”标题里的内容都是应聘者所十分熟悉的，可以信手拈来，故在此不作赘述。</a:t>
            </a:r>
            <a:endParaRPr lang="zh-CN" altLang="en-US" sz="2000"/>
          </a:p>
          <a:p>
            <a:r>
              <a:rPr lang="zh-CN" altLang="en-US" sz="2000"/>
              <a:t>        对于“教育背景”标题里的学校名称、起止时间、专业、证明人等情况，应聘者也肯定比较熟悉，不过受教育期间所参加过的学校社团活动（或实习经历、培训经历）、培养的技能及获奖情况等则需要仔细进行梳理，并提炼出最能展现个人素养能力且与应聘职位较为贴近的内容来。</a:t>
            </a:r>
            <a:endParaRPr lang="zh-CN" altLang="en-US" sz="2000"/>
          </a:p>
          <a:p>
            <a:r>
              <a:rPr lang="zh-CN" altLang="en-US" sz="2000"/>
              <a:t>        对于“工作经历”标题里的公司或单位的名称、所从事的职位名称和任职起止时间，求职者想必也是非常了解的了，而个人在单位的主要职责则需要求职者花费一番功夫来思考了。倒不是说求职者不了解自己过去的岗位职责，而是说如何编写它们才能让自己在新职位的竞聘中脱颖而出。</a:t>
            </a:r>
            <a:endParaRPr lang="zh-CN" altLang="en-US" sz="2000"/>
          </a:p>
          <a:p>
            <a:r>
              <a:rPr lang="zh-CN" altLang="en-US" sz="2000"/>
              <a:t>    “技能特长”一栏，需要准备的是选择一些能从侧面体现个人能力的一项或几项，前提是最好与岗位相关。例如，应聘的是文职等办公室的工作，就不要写篮球、长跑之类的户外技能了，可以选择诸如写作技能之类的内容。</a:t>
            </a:r>
            <a:endParaRPr lang="zh-CN" altLang="en-US" sz="2000"/>
          </a:p>
        </p:txBody>
      </p:sp>
    </p:spTree>
  </p:cSld>
  <p:clrMapOvr>
    <a:masterClrMapping/>
  </p:clrMapOvr>
  <p:transition spd="slow">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574030" cy="944880"/>
          </a:xfrm>
          <a:prstGeom prst="rect">
            <a:avLst/>
          </a:prstGeom>
          <a:noFill/>
        </p:spPr>
        <p:txBody>
          <a:bodyPr wrap="square" rtlCol="0">
            <a:spAutoFit/>
          </a:bodyPr>
          <a:p>
            <a:r>
              <a:rPr lang="zh-CN" altLang="en-US" sz="2800">
                <a:sym typeface="+mn-ea"/>
              </a:rPr>
              <a:t>二、简历的信息准备和写作标准</a:t>
            </a:r>
            <a:endParaRPr lang="zh-CN" altLang="en-US" sz="2800"/>
          </a:p>
          <a:p>
            <a:endParaRPr lang="zh-CN" altLang="en-US" sz="2800"/>
          </a:p>
        </p:txBody>
      </p:sp>
      <p:sp>
        <p:nvSpPr>
          <p:cNvPr id="11" name="文本框 10"/>
          <p:cNvSpPr txBox="1"/>
          <p:nvPr/>
        </p:nvSpPr>
        <p:spPr>
          <a:xfrm>
            <a:off x="1259205" y="1275715"/>
            <a:ext cx="4929505" cy="4178935"/>
          </a:xfrm>
          <a:prstGeom prst="rect">
            <a:avLst/>
          </a:prstGeom>
          <a:noFill/>
        </p:spPr>
        <p:txBody>
          <a:bodyPr wrap="square" rtlCol="0">
            <a:spAutoFit/>
          </a:bodyPr>
          <a:p>
            <a:r>
              <a:rPr lang="zh-CN" altLang="en-US" sz="2400" b="1"/>
              <a:t>2．简历的写作标准</a:t>
            </a:r>
            <a:endParaRPr lang="zh-CN" altLang="en-US" sz="2400" b="1"/>
          </a:p>
          <a:p>
            <a:endParaRPr lang="zh-CN" altLang="en-US" sz="2400" b="1"/>
          </a:p>
          <a:p>
            <a:r>
              <a:rPr lang="zh-CN" altLang="en-US" sz="2000"/>
              <a:t>简历写作要做到真诚、准确、整洁、明了。</a:t>
            </a:r>
            <a:endParaRPr lang="zh-CN" altLang="en-US" sz="2000"/>
          </a:p>
          <a:p>
            <a:r>
              <a:rPr lang="zh-CN" altLang="en-US" sz="2000"/>
              <a:t>真诚就是说要坦率、诚实地描述自己，不自吹自擂，也不过于谦虚；准确就是无论在用词上还是在专业术语上都要准确无误，符合撰写规范；整洁是指简历一定要写得整洁清晰，如实反映求职者的个人情况，不做作，不欺骗；明了就是要做到重点突出，但凡和求职目标无关的一些情况该舍去的一定要舍去，简明扼要。</a:t>
            </a:r>
            <a:endParaRPr lang="zh-CN" altLang="en-US" sz="2000"/>
          </a:p>
          <a:p>
            <a:endParaRPr lang="zh-CN" altLang="en-US" sz="2000"/>
          </a:p>
          <a:p>
            <a:endParaRPr lang="zh-CN" altLang="en-US" sz="2000">
              <a:latin typeface="+mn-ea"/>
            </a:endParaRPr>
          </a:p>
        </p:txBody>
      </p:sp>
      <p:grpSp>
        <p:nvGrpSpPr>
          <p:cNvPr id="57" name="组合 56"/>
          <p:cNvGrpSpPr/>
          <p:nvPr/>
        </p:nvGrpSpPr>
        <p:grpSpPr>
          <a:xfrm>
            <a:off x="7239000" y="1443355"/>
            <a:ext cx="2980055" cy="4238625"/>
            <a:chOff x="3792" y="2708"/>
            <a:chExt cx="3464" cy="5640"/>
          </a:xfrm>
        </p:grpSpPr>
        <p:grpSp>
          <p:nvGrpSpPr>
            <p:cNvPr id="47" name="Group 32"/>
            <p:cNvGrpSpPr/>
            <p:nvPr/>
          </p:nvGrpSpPr>
          <p:grpSpPr>
            <a:xfrm>
              <a:off x="3792" y="2708"/>
              <a:ext cx="1378" cy="5593"/>
              <a:chOff x="4129088" y="2282825"/>
              <a:chExt cx="531813" cy="2159000"/>
            </a:xfrm>
          </p:grpSpPr>
          <p:sp>
            <p:nvSpPr>
              <p:cNvPr id="48"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p>
                <a:endParaRPr lang="en-US"/>
              </a:p>
            </p:txBody>
          </p:sp>
          <p:sp>
            <p:nvSpPr>
              <p:cNvPr id="49"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0"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1"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p>
                <a:endParaRPr lang="en-US"/>
              </a:p>
            </p:txBody>
          </p:sp>
        </p:grpSp>
        <p:grpSp>
          <p:nvGrpSpPr>
            <p:cNvPr id="52" name="Group 33"/>
            <p:cNvGrpSpPr/>
            <p:nvPr/>
          </p:nvGrpSpPr>
          <p:grpSpPr>
            <a:xfrm>
              <a:off x="5650" y="2830"/>
              <a:ext cx="1607" cy="5518"/>
              <a:chOff x="4948238" y="2751138"/>
              <a:chExt cx="585788" cy="2011362"/>
            </a:xfrm>
          </p:grpSpPr>
          <p:sp>
            <p:nvSpPr>
              <p:cNvPr id="53"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p>
                <a:endParaRPr lang="en-US"/>
              </a:p>
            </p:txBody>
          </p:sp>
          <p:sp>
            <p:nvSpPr>
              <p:cNvPr id="54"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5"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6"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p>
                <a:endParaRPr lang="en-US"/>
              </a:p>
            </p:txBody>
          </p:sp>
        </p:grpSp>
      </p:grpSp>
    </p:spTree>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三、简历的核心要素</a:t>
            </a:r>
            <a:endParaRPr lang="zh-CN" altLang="en-US" sz="2800"/>
          </a:p>
        </p:txBody>
      </p:sp>
      <p:sp>
        <p:nvSpPr>
          <p:cNvPr id="11" name="文本框 10"/>
          <p:cNvSpPr txBox="1"/>
          <p:nvPr/>
        </p:nvSpPr>
        <p:spPr>
          <a:xfrm>
            <a:off x="1259205" y="1275715"/>
            <a:ext cx="9561830" cy="4970780"/>
          </a:xfrm>
          <a:prstGeom prst="rect">
            <a:avLst/>
          </a:prstGeom>
          <a:noFill/>
        </p:spPr>
        <p:txBody>
          <a:bodyPr wrap="square" rtlCol="0">
            <a:spAutoFit/>
          </a:bodyPr>
          <a:p>
            <a:endParaRPr lang="zh-CN" altLang="en-US" sz="2000" b="1"/>
          </a:p>
          <a:p>
            <a:r>
              <a:rPr lang="zh-CN" altLang="en-US" sz="2400" b="1"/>
              <a:t>1．简历的“灵魂”——工作经历</a:t>
            </a:r>
            <a:endParaRPr lang="zh-CN" altLang="en-US" sz="2400" b="1"/>
          </a:p>
          <a:p>
            <a:r>
              <a:rPr lang="zh-CN" altLang="en-US" sz="2000"/>
              <a:t>（1）撰写须知（2）要点陈述</a:t>
            </a:r>
            <a:endParaRPr lang="zh-CN" altLang="en-US" sz="2000"/>
          </a:p>
          <a:p>
            <a:endParaRPr lang="zh-CN" altLang="en-US" sz="2000"/>
          </a:p>
          <a:p>
            <a:r>
              <a:rPr lang="zh-CN" altLang="en-US" sz="2000" b="1"/>
              <a:t>范例：</a:t>
            </a:r>
            <a:endParaRPr lang="zh-CN" altLang="en-US" sz="2000" b="1"/>
          </a:p>
          <a:p>
            <a:r>
              <a:rPr lang="zh-CN" altLang="en-US" sz="2000"/>
              <a:t>① 使整个部门得到改组，一方面调动了部门员工的工作积极性，另一方面提升了整体工作效率。</a:t>
            </a:r>
            <a:endParaRPr lang="zh-CN" altLang="en-US" sz="2000"/>
          </a:p>
          <a:p>
            <a:r>
              <a:rPr lang="zh-CN" altLang="en-US" sz="2000"/>
              <a:t>② 制定出了一套全新的购买流程，成功地向潜在的购买者演示了技术产品，为公司赢得了100万元的收益。</a:t>
            </a:r>
            <a:endParaRPr lang="zh-CN" altLang="en-US" sz="2000"/>
          </a:p>
          <a:p>
            <a:r>
              <a:rPr lang="zh-CN" altLang="en-US" sz="2000"/>
              <a:t>③ 将厂内原来无利润的存货以18万元的高价出售。</a:t>
            </a:r>
            <a:endParaRPr lang="zh-CN" altLang="en-US" sz="2000"/>
          </a:p>
          <a:p>
            <a:r>
              <a:rPr lang="zh-CN" altLang="en-US" sz="2000"/>
              <a:t>④ 开发了新的市场项目，使年度销售利润提高了15个百分点。</a:t>
            </a:r>
            <a:endParaRPr lang="zh-CN" altLang="en-US" sz="2000"/>
          </a:p>
          <a:p>
            <a:r>
              <a:rPr lang="zh-CN" altLang="en-US" sz="2000"/>
              <a:t>⑤ 通过对公司产品和公司形象的重新定位，使期货价格在过去的半年内翻了一番。</a:t>
            </a:r>
            <a:endParaRPr lang="zh-CN" altLang="en-US" sz="2000"/>
          </a:p>
          <a:p>
            <a:r>
              <a:rPr lang="zh-CN" altLang="en-US" sz="2000"/>
              <a:t>⑥ 负责华中地区17家商店的销售和损益。</a:t>
            </a:r>
            <a:endParaRPr lang="zh-CN" altLang="en-US" sz="2000"/>
          </a:p>
          <a:p>
            <a:r>
              <a:rPr lang="zh-CN" altLang="en-US" sz="2000"/>
              <a:t>⑦ 在行政法规听证会上，作为法律代表为客户公司进行辩护，胜诉率超过了80%。</a:t>
            </a:r>
            <a:endParaRPr lang="zh-CN" altLang="en-US" sz="2000"/>
          </a:p>
          <a:p>
            <a:endParaRPr lang="zh-CN" altLang="en-US"/>
          </a:p>
          <a:p>
            <a:endParaRPr lang="zh-CN" altLang="en-US">
              <a:latin typeface="+mn-ea"/>
            </a:endParaRPr>
          </a:p>
        </p:txBody>
      </p:sp>
    </p:spTree>
  </p:cSld>
  <p:clrMapOvr>
    <a:masterClrMapping/>
  </p:clrMapOvr>
  <p:transition spd="slow">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44</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sym typeface="+mn-ea"/>
              </a:rPr>
              <a:t>三、简历的核心要素</a:t>
            </a:r>
            <a:endParaRPr lang="zh-CN" altLang="en-US" sz="2800"/>
          </a:p>
        </p:txBody>
      </p:sp>
      <p:sp>
        <p:nvSpPr>
          <p:cNvPr id="11" name="文本框 10"/>
          <p:cNvSpPr txBox="1"/>
          <p:nvPr/>
        </p:nvSpPr>
        <p:spPr>
          <a:xfrm>
            <a:off x="1137920" y="1275715"/>
            <a:ext cx="10506075" cy="5093335"/>
          </a:xfrm>
          <a:prstGeom prst="rect">
            <a:avLst/>
          </a:prstGeom>
          <a:noFill/>
        </p:spPr>
        <p:txBody>
          <a:bodyPr wrap="square" rtlCol="0">
            <a:spAutoFit/>
          </a:bodyPr>
          <a:p>
            <a:r>
              <a:rPr lang="zh-CN" altLang="en-US" sz="2400" b="1"/>
              <a:t>2．画龙点睛——教育、培训经历</a:t>
            </a:r>
            <a:endParaRPr lang="zh-CN" altLang="en-US" sz="2400" b="1"/>
          </a:p>
          <a:p>
            <a:endParaRPr lang="zh-CN" altLang="en-US" sz="2400" b="1"/>
          </a:p>
          <a:p>
            <a:r>
              <a:rPr lang="zh-CN" altLang="en-US" sz="2000"/>
              <a:t>        在一份完整的简历当中，和工作经历同样重要的还有教育、培训经历。这一板块还包括在校期间所参加的社会活动、所拥有的个人作品、所获奖项及专业技能等。很多用人单位在筛选简历的时候往往对应聘者的受教育情况或者获奖情况比较感兴趣，求职者很可能会因为其中的某一项而受到青睐。可以说，教育、培训经历在整个简历中起着画龙点睛的作用。</a:t>
            </a:r>
            <a:endParaRPr lang="zh-CN" altLang="en-US" sz="2000"/>
          </a:p>
          <a:p>
            <a:r>
              <a:rPr lang="zh-CN" altLang="en-US" sz="2000" b="1"/>
              <a:t>（1）如何创建</a:t>
            </a:r>
            <a:endParaRPr lang="zh-CN" altLang="en-US" sz="2000" b="1"/>
          </a:p>
          <a:p>
            <a:r>
              <a:rPr lang="zh-CN" altLang="en-US" sz="2000"/>
              <a:t>① 应聘者的教育状况与新的工作岗位关系密切。</a:t>
            </a:r>
            <a:endParaRPr lang="zh-CN" altLang="en-US" sz="2000"/>
          </a:p>
          <a:p>
            <a:r>
              <a:rPr lang="zh-CN" altLang="en-US" sz="2000"/>
              <a:t>② 应聘者刚从学校毕业并且很想展示一下自己的学历。</a:t>
            </a:r>
            <a:endParaRPr lang="zh-CN" altLang="en-US" sz="2000"/>
          </a:p>
          <a:p>
            <a:r>
              <a:rPr lang="zh-CN" altLang="en-US" sz="2000"/>
              <a:t>③ 应聘者在想应聘的工作岗位上并无工作经验，但却拥有与该领域相关的学位或培训经历。</a:t>
            </a:r>
            <a:endParaRPr lang="zh-CN" altLang="en-US" sz="2000"/>
          </a:p>
          <a:p>
            <a:r>
              <a:rPr lang="zh-CN" altLang="en-US" sz="2000" b="1"/>
              <a:t>（2）添枝加叶</a:t>
            </a:r>
            <a:endParaRPr lang="zh-CN" altLang="en-US" sz="2000" b="1"/>
          </a:p>
          <a:p>
            <a:r>
              <a:rPr lang="zh-CN" altLang="en-US" sz="2000"/>
              <a:t>        教育、培训经历板块里除了有一至两处最闪光的亮点以外，还应该注意用奖励情况或者兴趣爱好来添枝加叶，正所谓红花还需绿叶配。在列举的时候，要注意所获奖励与所求职位的关联性，如果有两项、三项，可以按照时间顺序来排列，不可杂乱无章，也不可列举过多项目，那样比较容易分散招聘人员的注意力。</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45</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四、简历写作的基本要求</a:t>
            </a:r>
            <a:endParaRPr lang="zh-CN" altLang="en-US" sz="2800"/>
          </a:p>
        </p:txBody>
      </p:sp>
      <p:sp>
        <p:nvSpPr>
          <p:cNvPr id="11" name="文本框 10"/>
          <p:cNvSpPr txBox="1"/>
          <p:nvPr/>
        </p:nvSpPr>
        <p:spPr>
          <a:xfrm>
            <a:off x="1259205" y="1275715"/>
            <a:ext cx="5661025" cy="4788535"/>
          </a:xfrm>
          <a:prstGeom prst="rect">
            <a:avLst/>
          </a:prstGeom>
          <a:noFill/>
        </p:spPr>
        <p:txBody>
          <a:bodyPr wrap="square" rtlCol="0">
            <a:spAutoFit/>
          </a:bodyPr>
          <a:p>
            <a:r>
              <a:rPr lang="zh-CN" altLang="en-US" sz="2400" b="1"/>
              <a:t>1．好简历的写作要求</a:t>
            </a:r>
            <a:endParaRPr lang="zh-CN" altLang="en-US" sz="2400" b="1"/>
          </a:p>
          <a:p>
            <a:r>
              <a:rPr lang="zh-CN" altLang="en-US" sz="2000"/>
              <a:t>（1）准确可信</a:t>
            </a:r>
            <a:endParaRPr lang="zh-CN" altLang="en-US" sz="2000"/>
          </a:p>
          <a:p>
            <a:r>
              <a:rPr lang="zh-CN" altLang="en-US" sz="2000"/>
              <a:t>（2）定位明确</a:t>
            </a:r>
            <a:endParaRPr lang="zh-CN" altLang="en-US" sz="2000"/>
          </a:p>
          <a:p>
            <a:r>
              <a:rPr lang="zh-CN" altLang="en-US" sz="2000" b="1"/>
              <a:t>一份好的简历，从内容上讲应该注意以下几点。</a:t>
            </a:r>
            <a:endParaRPr lang="zh-CN" altLang="en-US" sz="2000" b="1"/>
          </a:p>
          <a:p>
            <a:r>
              <a:rPr lang="zh-CN" altLang="en-US" sz="2400" b="1"/>
              <a:t>（</a:t>
            </a:r>
            <a:r>
              <a:rPr lang="zh-CN" altLang="en-US" sz="2000"/>
              <a:t>1）言简意赅</a:t>
            </a:r>
            <a:endParaRPr lang="zh-CN" altLang="en-US" sz="2000"/>
          </a:p>
          <a:p>
            <a:r>
              <a:rPr lang="zh-CN" altLang="en-US" sz="2000"/>
              <a:t>（2）落实到点</a:t>
            </a:r>
            <a:endParaRPr lang="zh-CN" altLang="en-US" sz="2000"/>
          </a:p>
          <a:p>
            <a:r>
              <a:rPr lang="zh-CN" altLang="en-US" sz="2000"/>
              <a:t>（3）巧妙过渡</a:t>
            </a:r>
            <a:endParaRPr lang="zh-CN" altLang="en-US" sz="2000"/>
          </a:p>
          <a:p>
            <a:r>
              <a:rPr lang="zh-CN" altLang="en-US" sz="2000"/>
              <a:t>（4）详略得当</a:t>
            </a:r>
            <a:endParaRPr lang="zh-CN" altLang="en-US" sz="2000"/>
          </a:p>
          <a:p>
            <a:r>
              <a:rPr lang="zh-CN" altLang="en-US" sz="2000" b="1"/>
              <a:t>从包装上讲，应该注意的地方有以下三点。</a:t>
            </a:r>
            <a:endParaRPr lang="zh-CN" altLang="en-US" sz="2000" b="1"/>
          </a:p>
          <a:p>
            <a:r>
              <a:rPr lang="zh-CN" altLang="en-US" sz="2000"/>
              <a:t>（1）避免出现病句或拼写错误</a:t>
            </a:r>
            <a:endParaRPr lang="zh-CN" altLang="en-US" sz="2000"/>
          </a:p>
          <a:p>
            <a:r>
              <a:rPr lang="zh-CN" altLang="en-US" sz="2000"/>
              <a:t>（2）努力使简历悦目</a:t>
            </a:r>
            <a:endParaRPr lang="zh-CN" altLang="en-US" sz="2000"/>
          </a:p>
          <a:p>
            <a:r>
              <a:rPr lang="zh-CN" altLang="en-US" sz="2000"/>
              <a:t>（3）选择比较好的纸张</a:t>
            </a:r>
            <a:endParaRPr lang="zh-CN" altLang="en-US" sz="2000"/>
          </a:p>
          <a:p>
            <a:endParaRPr lang="zh-CN" altLang="en-US" sz="2000"/>
          </a:p>
          <a:p>
            <a:endParaRPr lang="zh-CN" altLang="en-US" sz="2000"/>
          </a:p>
          <a:p>
            <a:endParaRPr lang="zh-CN" altLang="en-US" sz="2000">
              <a:latin typeface="+mn-ea"/>
            </a:endParaRPr>
          </a:p>
        </p:txBody>
      </p:sp>
      <p:sp>
        <p:nvSpPr>
          <p:cNvPr id="13" name="Rectangle 7"/>
          <p:cNvSpPr/>
          <p:nvPr/>
        </p:nvSpPr>
        <p:spPr>
          <a:xfrm>
            <a:off x="5796915" y="1389380"/>
            <a:ext cx="6251575" cy="513588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a:blip r:embed="rId2"/>
            <a:srcRect/>
            <a:stretch>
              <a:fillRect l="-23819" r="-23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Tree>
  </p:cSld>
  <p:clrMapOvr>
    <a:masterClrMapping/>
  </p:clrMapOvr>
  <p:transition spd="slow">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46</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四、简历写作的基本要求</a:t>
            </a:r>
            <a:endParaRPr lang="zh-CN" altLang="en-US" sz="2800"/>
          </a:p>
        </p:txBody>
      </p:sp>
      <p:sp>
        <p:nvSpPr>
          <p:cNvPr id="11" name="文本框 10"/>
          <p:cNvSpPr txBox="1"/>
          <p:nvPr/>
        </p:nvSpPr>
        <p:spPr>
          <a:xfrm>
            <a:off x="1213485" y="1267460"/>
            <a:ext cx="10156825" cy="5398135"/>
          </a:xfrm>
          <a:prstGeom prst="rect">
            <a:avLst/>
          </a:prstGeom>
          <a:noFill/>
        </p:spPr>
        <p:txBody>
          <a:bodyPr wrap="square" rtlCol="0">
            <a:spAutoFit/>
          </a:bodyPr>
          <a:p>
            <a:r>
              <a:rPr lang="zh-CN" altLang="en-US" sz="2400" b="1"/>
              <a:t>2．好简历写作注意事项</a:t>
            </a:r>
            <a:endParaRPr lang="zh-CN" altLang="en-US" sz="2400" b="1"/>
          </a:p>
          <a:p>
            <a:r>
              <a:rPr lang="zh-CN" altLang="en-US" sz="2000" b="1"/>
              <a:t>（1）不可触碰的五个忌讳</a:t>
            </a:r>
            <a:endParaRPr lang="zh-CN" altLang="en-US" sz="2000" b="1"/>
          </a:p>
          <a:p>
            <a:r>
              <a:rPr lang="zh-CN" altLang="en-US" sz="2000"/>
              <a:t>一忌千篇一律。</a:t>
            </a:r>
            <a:r>
              <a:rPr lang="en-US" altLang="zh-CN" sz="2000"/>
              <a:t>				</a:t>
            </a:r>
            <a:r>
              <a:rPr lang="zh-CN" altLang="en-US" sz="2000"/>
              <a:t>二忌似是而非。</a:t>
            </a:r>
            <a:endParaRPr lang="zh-CN" altLang="en-US" sz="2000"/>
          </a:p>
          <a:p>
            <a:r>
              <a:rPr lang="zh-CN" altLang="en-US" sz="2000"/>
              <a:t>三忌通篇英文。</a:t>
            </a:r>
            <a:r>
              <a:rPr lang="en-US" altLang="zh-CN" sz="2000"/>
              <a:t>				</a:t>
            </a:r>
            <a:r>
              <a:rPr lang="zh-CN" altLang="en-US" sz="2000"/>
              <a:t>四忌似“专”非“专”。</a:t>
            </a:r>
            <a:r>
              <a:rPr lang="en-US" altLang="zh-CN" sz="2000"/>
              <a:t>	</a:t>
            </a:r>
            <a:endParaRPr lang="en-US" altLang="zh-CN" sz="2000"/>
          </a:p>
          <a:p>
            <a:r>
              <a:rPr lang="zh-CN" altLang="en-US" sz="2000"/>
              <a:t>五忌联系方式单一。 </a:t>
            </a:r>
            <a:endParaRPr lang="en-US" altLang="zh-CN" sz="2000"/>
          </a:p>
          <a:p>
            <a:r>
              <a:rPr lang="zh-CN" altLang="en-US" sz="2000" b="1"/>
              <a:t>（2）克服五个常见错误</a:t>
            </a:r>
            <a:endParaRPr lang="zh-CN" altLang="en-US" sz="2000" b="1"/>
          </a:p>
          <a:p>
            <a:r>
              <a:rPr lang="zh-CN" altLang="en-US" sz="2000">
                <a:latin typeface="+mn-ea"/>
              </a:rPr>
              <a:t>1）没有重点</a:t>
            </a:r>
            <a:r>
              <a:rPr lang="en-US" altLang="zh-CN" sz="2000">
                <a:latin typeface="+mn-ea"/>
              </a:rPr>
              <a:t>				</a:t>
            </a:r>
            <a:r>
              <a:rPr lang="zh-CN" altLang="en-US" sz="2000">
                <a:latin typeface="+mn-ea"/>
              </a:rPr>
              <a:t>2）缺乏营销策略</a:t>
            </a:r>
            <a:endParaRPr lang="zh-CN" altLang="en-US" sz="2000">
              <a:latin typeface="+mn-ea"/>
            </a:endParaRPr>
          </a:p>
          <a:p>
            <a:r>
              <a:rPr lang="zh-CN" altLang="en-US" sz="2000">
                <a:latin typeface="+mn-ea"/>
              </a:rPr>
              <a:t>3）条理不清，目标不明</a:t>
            </a:r>
            <a:r>
              <a:rPr lang="en-US" altLang="zh-CN" sz="2000">
                <a:latin typeface="+mn-ea"/>
              </a:rPr>
              <a:t>			</a:t>
            </a:r>
            <a:r>
              <a:rPr lang="zh-CN" altLang="en-US" sz="2000">
                <a:latin typeface="+mn-ea"/>
              </a:rPr>
              <a:t>4）简历选择的形式不当</a:t>
            </a:r>
            <a:endParaRPr lang="zh-CN" altLang="en-US" sz="2000">
              <a:latin typeface="+mn-ea"/>
            </a:endParaRPr>
          </a:p>
          <a:p>
            <a:r>
              <a:rPr lang="zh-CN" altLang="en-US" sz="2000">
                <a:latin typeface="+mn-ea"/>
              </a:rPr>
              <a:t>5）华而不实，缺少真诚</a:t>
            </a:r>
            <a:endParaRPr lang="zh-CN" altLang="en-US" sz="2000">
              <a:latin typeface="+mn-ea"/>
            </a:endParaRPr>
          </a:p>
          <a:p>
            <a:endParaRPr lang="zh-CN" altLang="en-US" sz="2000">
              <a:latin typeface="+mn-ea"/>
            </a:endParaRPr>
          </a:p>
          <a:p>
            <a:r>
              <a:rPr lang="zh-CN" altLang="en-US" sz="2400" b="1"/>
              <a:t>3．好简历弱点处理</a:t>
            </a:r>
            <a:endParaRPr lang="zh-CN" altLang="en-US" sz="2400" b="1"/>
          </a:p>
          <a:p>
            <a:r>
              <a:rPr lang="zh-CN" altLang="en-US" sz="2000">
                <a:latin typeface="+mn-ea"/>
              </a:rPr>
              <a:t>（1）失去工作的情况</a:t>
            </a:r>
            <a:r>
              <a:rPr lang="en-US" altLang="zh-CN" sz="2000">
                <a:latin typeface="+mn-ea"/>
              </a:rPr>
              <a:t>			</a:t>
            </a:r>
            <a:r>
              <a:rPr lang="zh-CN" altLang="en-US" sz="2000">
                <a:latin typeface="+mn-ea"/>
              </a:rPr>
              <a:t>（2）被开除及其他不利情况</a:t>
            </a:r>
            <a:endParaRPr lang="zh-CN" altLang="en-US" sz="2000">
              <a:latin typeface="+mn-ea"/>
            </a:endParaRPr>
          </a:p>
          <a:p>
            <a:r>
              <a:rPr lang="zh-CN" altLang="en-US" sz="2000">
                <a:latin typeface="+mn-ea"/>
              </a:rPr>
              <a:t>（3）工作经历与目前目标职位无关</a:t>
            </a:r>
            <a:r>
              <a:rPr lang="en-US" altLang="zh-CN" sz="2000">
                <a:latin typeface="+mn-ea"/>
              </a:rPr>
              <a:t>	</a:t>
            </a:r>
            <a:r>
              <a:rPr lang="zh-CN" altLang="en-US" sz="2000">
                <a:latin typeface="+mn-ea"/>
              </a:rPr>
              <a:t>（4）行业转变</a:t>
            </a:r>
            <a:endParaRPr lang="zh-CN" altLang="en-US" sz="2000">
              <a:latin typeface="+mn-ea"/>
            </a:endParaRPr>
          </a:p>
          <a:p>
            <a:r>
              <a:rPr lang="zh-CN" altLang="en-US" sz="2000">
                <a:latin typeface="+mn-ea"/>
              </a:rPr>
              <a:t>（5）没有工作经验</a:t>
            </a:r>
            <a:r>
              <a:rPr lang="en-US" altLang="zh-CN" sz="2000">
                <a:latin typeface="+mn-ea"/>
              </a:rPr>
              <a:t>			</a:t>
            </a:r>
            <a:r>
              <a:rPr lang="zh-CN" altLang="en-US" sz="2000">
                <a:latin typeface="+mn-ea"/>
              </a:rPr>
              <a:t>（6）经历有限</a:t>
            </a:r>
            <a:endParaRPr lang="zh-CN" altLang="en-US" sz="2000">
              <a:latin typeface="+mn-ea"/>
            </a:endParaRPr>
          </a:p>
          <a:p>
            <a:r>
              <a:rPr lang="zh-CN" altLang="en-US" sz="2000">
                <a:latin typeface="+mn-ea"/>
              </a:rPr>
              <a:t>（7）不确定工作目标</a:t>
            </a:r>
            <a:r>
              <a:rPr lang="en-US" altLang="zh-CN" sz="2000">
                <a:latin typeface="+mn-ea"/>
              </a:rPr>
              <a:t>			</a:t>
            </a:r>
            <a:r>
              <a:rPr lang="zh-CN" altLang="en-US" sz="2000">
                <a:latin typeface="+mn-ea"/>
              </a:rPr>
              <a:t>（8）缺乏学历或学历低于要求</a:t>
            </a:r>
            <a:endParaRPr lang="zh-CN" altLang="en-US" sz="2000">
              <a:latin typeface="+mn-ea"/>
            </a:endParaRPr>
          </a:p>
          <a:p>
            <a:endParaRPr lang="zh-CN" altLang="en-US" sz="2000">
              <a:latin typeface="+mn-ea"/>
            </a:endParaRP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47</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五、英文简历</a:t>
            </a:r>
            <a:endParaRPr lang="zh-CN" altLang="en-US" sz="2800"/>
          </a:p>
        </p:txBody>
      </p:sp>
      <p:sp>
        <p:nvSpPr>
          <p:cNvPr id="11" name="文本框 10"/>
          <p:cNvSpPr txBox="1"/>
          <p:nvPr/>
        </p:nvSpPr>
        <p:spPr>
          <a:xfrm>
            <a:off x="1259205" y="1275715"/>
            <a:ext cx="9879330" cy="5032375"/>
          </a:xfrm>
          <a:prstGeom prst="rect">
            <a:avLst/>
          </a:prstGeom>
          <a:noFill/>
        </p:spPr>
        <p:txBody>
          <a:bodyPr wrap="square" rtlCol="0">
            <a:spAutoFit/>
          </a:bodyPr>
          <a:p>
            <a:r>
              <a:rPr lang="zh-CN" altLang="en-US" sz="2400" b="1"/>
              <a:t>2．简历的写作标准</a:t>
            </a:r>
            <a:endParaRPr lang="zh-CN" altLang="en-US" sz="2400" b="1"/>
          </a:p>
          <a:p>
            <a:r>
              <a:rPr lang="zh-CN" altLang="en-US" sz="2000" b="1"/>
              <a:t>1．英文简历分类</a:t>
            </a:r>
            <a:endParaRPr lang="zh-CN" altLang="en-US" sz="2000" b="1"/>
          </a:p>
          <a:p>
            <a:r>
              <a:rPr lang="zh-CN" altLang="en-US" sz="2000"/>
              <a:t>（1）学历式简历（basic resume）</a:t>
            </a:r>
            <a:endParaRPr lang="zh-CN" altLang="en-US" sz="2000"/>
          </a:p>
          <a:p>
            <a:r>
              <a:rPr lang="zh-CN" altLang="en-US" sz="2000"/>
              <a:t>（2）经历式简历（chronological resume）</a:t>
            </a:r>
            <a:endParaRPr lang="zh-CN" altLang="en-US" sz="2000"/>
          </a:p>
          <a:p>
            <a:r>
              <a:rPr lang="zh-CN" altLang="en-US" sz="2000"/>
              <a:t>（3）职能式简历（functional resume）</a:t>
            </a:r>
            <a:endParaRPr lang="zh-CN" altLang="en-US" sz="2000"/>
          </a:p>
          <a:p>
            <a:r>
              <a:rPr lang="zh-CN" altLang="en-US" sz="2000" b="1"/>
              <a:t>2．英文简历写作要求</a:t>
            </a:r>
            <a:endParaRPr lang="zh-CN" altLang="en-US" sz="2000" b="1"/>
          </a:p>
          <a:p>
            <a:r>
              <a:rPr lang="zh-CN" altLang="en-US" sz="2000"/>
              <a:t>（1）语言简练</a:t>
            </a:r>
            <a:endParaRPr lang="zh-CN" altLang="en-US" sz="2000"/>
          </a:p>
          <a:p>
            <a:r>
              <a:rPr lang="zh-CN" altLang="en-US" sz="2000"/>
              <a:t>（2）顺序无误</a:t>
            </a:r>
            <a:endParaRPr lang="zh-CN" altLang="en-US" sz="2000"/>
          </a:p>
          <a:p>
            <a:r>
              <a:rPr lang="zh-CN" altLang="en-US" sz="2000"/>
              <a:t>（3）写清“技能”</a:t>
            </a:r>
            <a:endParaRPr lang="zh-CN" altLang="en-US" sz="2000"/>
          </a:p>
          <a:p>
            <a:r>
              <a:rPr lang="zh-CN" altLang="en-US" sz="2000"/>
              <a:t>（4）奖励和作品列举</a:t>
            </a:r>
            <a:endParaRPr lang="zh-CN" altLang="en-US" sz="2000"/>
          </a:p>
          <a:p>
            <a:r>
              <a:rPr lang="zh-CN" altLang="en-US" sz="2000" b="1"/>
              <a:t>3．英文简历写作禁忌</a:t>
            </a:r>
            <a:endParaRPr lang="zh-CN" altLang="en-US" sz="2000" b="1"/>
          </a:p>
          <a:p>
            <a:r>
              <a:rPr lang="zh-CN" altLang="en-US" sz="2000"/>
              <a:t>（1）英语国家：遵循严格的方式</a:t>
            </a:r>
            <a:endParaRPr lang="zh-CN" altLang="en-US" sz="2000"/>
          </a:p>
          <a:p>
            <a:r>
              <a:rPr lang="zh-CN" altLang="en-US" sz="2000"/>
              <a:t>（2）欧洲国家：慎谈年龄</a:t>
            </a:r>
            <a:endParaRPr lang="zh-CN" altLang="en-US" sz="2000"/>
          </a:p>
          <a:p>
            <a:r>
              <a:rPr lang="zh-CN" altLang="en-US" sz="2000"/>
              <a:t>（3）多为对方考虑</a:t>
            </a:r>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48</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六、简历的设计</a:t>
            </a:r>
            <a:endParaRPr lang="zh-CN" altLang="en-US" sz="2800"/>
          </a:p>
        </p:txBody>
      </p:sp>
      <p:sp>
        <p:nvSpPr>
          <p:cNvPr id="11" name="文本框 10"/>
          <p:cNvSpPr txBox="1"/>
          <p:nvPr/>
        </p:nvSpPr>
        <p:spPr>
          <a:xfrm>
            <a:off x="1259205" y="1275715"/>
            <a:ext cx="6102350" cy="6068695"/>
          </a:xfrm>
          <a:prstGeom prst="rect">
            <a:avLst/>
          </a:prstGeom>
          <a:noFill/>
        </p:spPr>
        <p:txBody>
          <a:bodyPr wrap="square" rtlCol="0">
            <a:spAutoFit/>
          </a:bodyPr>
          <a:p>
            <a:r>
              <a:rPr lang="zh-CN" altLang="en-US" sz="2400" b="1"/>
              <a:t>2．以下三点需要引起广大求职者注意</a:t>
            </a:r>
            <a:endParaRPr lang="zh-CN" altLang="en-US" sz="2400" b="1"/>
          </a:p>
          <a:p>
            <a:endParaRPr lang="zh-CN" altLang="en-US" sz="2400" b="1"/>
          </a:p>
          <a:p>
            <a:r>
              <a:rPr lang="zh-CN" altLang="en-US" sz="2000"/>
              <a:t>（1）照片的重视度只占5%</a:t>
            </a:r>
            <a:endParaRPr lang="zh-CN" altLang="en-US" sz="2000"/>
          </a:p>
          <a:p>
            <a:r>
              <a:rPr lang="zh-CN" altLang="en-US" sz="2000"/>
              <a:t>（2）别为照片浪费时间</a:t>
            </a:r>
            <a:endParaRPr lang="zh-CN" altLang="en-US" sz="2000"/>
          </a:p>
          <a:p>
            <a:r>
              <a:rPr lang="zh-CN" altLang="en-US" sz="2000"/>
              <a:t>（3）简历照片简单为好</a:t>
            </a:r>
            <a:endParaRPr lang="zh-CN" altLang="en-US" sz="2000"/>
          </a:p>
          <a:p>
            <a:r>
              <a:rPr lang="zh-CN" altLang="en-US" sz="2000"/>
              <a:t>因此，简历照片可以准备，但是不宜花费过多精力，不宜用艺术气息过浓的照片，只要满足以下一些基本要求即可。</a:t>
            </a:r>
            <a:endParaRPr lang="zh-CN" altLang="en-US" sz="2000"/>
          </a:p>
          <a:p>
            <a:r>
              <a:rPr lang="zh-CN" altLang="en-US" sz="2000"/>
              <a:t>① 一寸、免冠、近照。</a:t>
            </a:r>
            <a:endParaRPr lang="zh-CN" altLang="en-US" sz="2000"/>
          </a:p>
          <a:p>
            <a:r>
              <a:rPr lang="zh-CN" altLang="en-US" sz="2000"/>
              <a:t>② 自信、端庄。</a:t>
            </a:r>
            <a:endParaRPr lang="zh-CN" altLang="en-US" sz="2000"/>
          </a:p>
          <a:p>
            <a:r>
              <a:rPr lang="zh-CN" altLang="en-US" sz="2000"/>
              <a:t>③ 着装整洁。</a:t>
            </a:r>
            <a:endParaRPr lang="zh-CN" altLang="en-US" sz="2000"/>
          </a:p>
          <a:p>
            <a:r>
              <a:rPr lang="zh-CN" altLang="en-US" sz="2000"/>
              <a:t>说到着装，男性最好穿正式西装打领带，以简单款式及颜色为主，头发梳理干净，不蓄长发；女性则以套装样式为佳，略施淡妆，若留长发最好能扎起来，显得干净利落。</a:t>
            </a:r>
            <a:endParaRPr lang="zh-CN" altLang="en-US" sz="2000"/>
          </a:p>
          <a:p>
            <a:endParaRPr lang="zh-CN" altLang="en-US" sz="2400" b="1"/>
          </a:p>
          <a:p>
            <a:endParaRPr lang="zh-CN" altLang="en-US" sz="2000"/>
          </a:p>
          <a:p>
            <a:endParaRPr lang="zh-CN" altLang="en-US" sz="2000"/>
          </a:p>
          <a:p>
            <a:endParaRPr lang="zh-CN" altLang="en-US" sz="2000">
              <a:latin typeface="+mn-ea"/>
            </a:endParaRPr>
          </a:p>
        </p:txBody>
      </p:sp>
      <p:pic>
        <p:nvPicPr>
          <p:cNvPr id="12" name="图片 11"/>
          <p:cNvPicPr>
            <a:picLocks noChangeAspect="1"/>
          </p:cNvPicPr>
          <p:nvPr/>
        </p:nvPicPr>
        <p:blipFill>
          <a:blip r:embed="rId2" cstate="print">
            <a:extLst>
              <a:ext uri="{BEBA8EAE-BF5A-486C-A8C5-ECC9F3942E4B}">
                <a14:imgProps xmlns:a14="http://schemas.microsoft.com/office/drawing/2010/main">
                  <a14:imgLayer r:embed="rId3">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7002046" y="692696"/>
            <a:ext cx="4260729" cy="5679877"/>
          </a:xfrm>
          <a:prstGeom prst="rect">
            <a:avLst/>
          </a:prstGeom>
          <a:effectLst>
            <a:outerShdw dist="101600" dir="2700000" algn="br" rotWithShape="0">
              <a:prstClr val="black">
                <a:alpha val="10000"/>
              </a:prstClr>
            </a:outerShdw>
          </a:effectLst>
        </p:spPr>
      </p:pic>
    </p:spTree>
  </p:cSld>
  <p:clrMapOvr>
    <a:masterClrMapping/>
  </p:clrMapOvr>
  <p:transition spd="slow">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七、简历的投递</a:t>
            </a:r>
            <a:endParaRPr lang="zh-CN" altLang="en-US" sz="2800"/>
          </a:p>
        </p:txBody>
      </p:sp>
      <p:sp>
        <p:nvSpPr>
          <p:cNvPr id="12" name="文本框 11"/>
          <p:cNvSpPr txBox="1"/>
          <p:nvPr/>
        </p:nvSpPr>
        <p:spPr>
          <a:xfrm>
            <a:off x="2617470" y="2107565"/>
            <a:ext cx="4800600" cy="1981200"/>
          </a:xfrm>
          <a:prstGeom prst="rect">
            <a:avLst/>
          </a:prstGeom>
          <a:noFill/>
        </p:spPr>
        <p:txBody>
          <a:bodyPr wrap="square" rtlCol="0">
            <a:spAutoFit/>
          </a:bodyPr>
          <a:p>
            <a:r>
              <a:rPr lang="zh-CN" altLang="en-US" sz="2800"/>
              <a:t>简历投递主要有两种形式</a:t>
            </a:r>
            <a:r>
              <a:rPr lang="zh-CN" altLang="en-US" sz="2400"/>
              <a:t>：</a:t>
            </a:r>
            <a:endParaRPr lang="zh-CN" altLang="en-US" sz="2400"/>
          </a:p>
          <a:p>
            <a:endParaRPr lang="zh-CN" altLang="en-US" sz="2400"/>
          </a:p>
          <a:p>
            <a:r>
              <a:rPr lang="zh-CN" altLang="en-US" sz="2400"/>
              <a:t>一是用电子邮件发送，</a:t>
            </a:r>
            <a:endParaRPr lang="zh-CN" altLang="en-US" sz="2400"/>
          </a:p>
          <a:p>
            <a:endParaRPr lang="zh-CN" altLang="en-US" sz="2400"/>
          </a:p>
          <a:p>
            <a:r>
              <a:rPr lang="zh-CN" altLang="en-US" sz="2400"/>
              <a:t>二是通过邮局邮寄。</a:t>
            </a:r>
            <a:endParaRPr lang="zh-CN" altLang="en-US" sz="2400"/>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11" name="文本框 10"/>
          <p:cNvSpPr txBox="1"/>
          <p:nvPr/>
        </p:nvSpPr>
        <p:spPr>
          <a:xfrm>
            <a:off x="936943" y="1156970"/>
            <a:ext cx="7379970" cy="5090160"/>
          </a:xfrm>
          <a:prstGeom prst="rect">
            <a:avLst/>
          </a:prstGeom>
          <a:noFill/>
        </p:spPr>
        <p:txBody>
          <a:bodyPr wrap="square" rtlCol="0">
            <a:spAutoFit/>
          </a:bodyPr>
          <a:p>
            <a:r>
              <a:rPr lang="zh-CN" altLang="en-US" sz="2400" b="1"/>
              <a:t>（二）职业生涯规划解决的问题</a:t>
            </a:r>
            <a:endParaRPr lang="zh-CN" altLang="en-US" sz="2400" b="1"/>
          </a:p>
          <a:p>
            <a:endParaRPr lang="zh-CN" altLang="en-US" sz="2400" b="1"/>
          </a:p>
          <a:p>
            <a:r>
              <a:rPr lang="zh-CN" altLang="en-US" sz="2000"/>
              <a:t>1.以既有的成就为基础，确立人生的方向，提供奋斗的策略</a:t>
            </a:r>
            <a:endParaRPr lang="zh-CN" altLang="en-US" sz="2000"/>
          </a:p>
          <a:p>
            <a:r>
              <a:rPr lang="zh-CN" altLang="en-US" sz="2000"/>
              <a:t>2.塑造全新的自我</a:t>
            </a:r>
            <a:endParaRPr lang="zh-CN" altLang="en-US" sz="2000"/>
          </a:p>
          <a:p>
            <a:r>
              <a:rPr lang="zh-CN" altLang="en-US" sz="2000"/>
              <a:t>3.准确评价个人特点和强项</a:t>
            </a:r>
            <a:endParaRPr lang="zh-CN" altLang="en-US" sz="2000"/>
          </a:p>
          <a:p>
            <a:r>
              <a:rPr lang="zh-CN" altLang="en-US" sz="2000"/>
              <a:t>4.评估个人目标和现状的差距</a:t>
            </a:r>
            <a:endParaRPr lang="zh-CN" altLang="en-US" sz="2000"/>
          </a:p>
          <a:p>
            <a:r>
              <a:rPr lang="zh-CN" altLang="en-US" sz="2000"/>
              <a:t>5.重新认识自身的价值并使其增值</a:t>
            </a:r>
            <a:endParaRPr lang="zh-CN" altLang="en-US" sz="2000"/>
          </a:p>
          <a:p>
            <a:r>
              <a:rPr lang="zh-CN" altLang="en-US" sz="2000"/>
              <a:t>6.发现新的职业机遇</a:t>
            </a:r>
            <a:endParaRPr lang="zh-CN" altLang="en-US" sz="2000"/>
          </a:p>
          <a:p>
            <a:r>
              <a:rPr lang="zh-CN" altLang="en-US" sz="2000"/>
              <a:t>7.增强职业竞争力</a:t>
            </a:r>
            <a:endParaRPr lang="zh-CN" altLang="en-US" sz="2000"/>
          </a:p>
          <a:p>
            <a:r>
              <a:rPr lang="zh-CN" altLang="en-US" sz="2000"/>
              <a:t>8.将个人、事业与家庭联系起来</a:t>
            </a:r>
            <a:endParaRPr lang="zh-CN" altLang="en-US" sz="2000"/>
          </a:p>
          <a:p>
            <a:r>
              <a:rPr lang="zh-CN" altLang="en-US" sz="2000"/>
              <a:t>职业规划的最终目的是帮助大学生找到人生与职业的最佳结合点。</a:t>
            </a:r>
            <a:endParaRPr lang="zh-CN" altLang="en-US" sz="2000"/>
          </a:p>
          <a:p>
            <a:r>
              <a:rPr lang="zh-CN" altLang="en-US" sz="2000"/>
              <a:t>从我国大学生的现实状况来看，制订职业生涯规划应重点解决好以下两方面的问题。</a:t>
            </a:r>
            <a:endParaRPr lang="zh-CN" altLang="en-US" sz="2000"/>
          </a:p>
          <a:p>
            <a:r>
              <a:rPr lang="zh-CN" altLang="en-US" sz="2000"/>
              <a:t>一是正确处理好理想职业与现实需求之间的关系。</a:t>
            </a:r>
            <a:endParaRPr lang="zh-CN" altLang="en-US" sz="2000"/>
          </a:p>
          <a:p>
            <a:r>
              <a:rPr lang="zh-CN" altLang="en-US" sz="2000"/>
              <a:t>二是正确处理小事情与大目标之间的关系。</a:t>
            </a:r>
            <a:endParaRPr lang="zh-CN" altLang="en-US" sz="2000"/>
          </a:p>
          <a:p>
            <a:endParaRPr lang="zh-CN" altLang="en-US" sz="2000"/>
          </a:p>
        </p:txBody>
      </p:sp>
      <p:grpSp>
        <p:nvGrpSpPr>
          <p:cNvPr id="14" name="组合 13"/>
          <p:cNvGrpSpPr/>
          <p:nvPr/>
        </p:nvGrpSpPr>
        <p:grpSpPr>
          <a:xfrm>
            <a:off x="8241030" y="982345"/>
            <a:ext cx="3806190" cy="5246370"/>
            <a:chOff x="12978" y="1547"/>
            <a:chExt cx="5994" cy="8262"/>
          </a:xfrm>
        </p:grpSpPr>
        <p:pic>
          <p:nvPicPr>
            <p:cNvPr id="12" name="图片 11"/>
            <p:cNvPicPr>
              <a:picLocks noChangeAspect="1"/>
            </p:cNvPicPr>
            <p:nvPr/>
          </p:nvPicPr>
          <p:blipFill>
            <a:blip r:embed="rId2"/>
            <a:stretch>
              <a:fillRect/>
            </a:stretch>
          </p:blipFill>
          <p:spPr>
            <a:xfrm>
              <a:off x="12978" y="1547"/>
              <a:ext cx="5994" cy="8262"/>
            </a:xfrm>
            <a:prstGeom prst="rect">
              <a:avLst/>
            </a:prstGeom>
          </p:spPr>
        </p:pic>
        <p:sp>
          <p:nvSpPr>
            <p:cNvPr id="13" name="Freeform 9"/>
            <p:cNvSpPr>
              <a:spLocks noEditPoints="1"/>
            </p:cNvSpPr>
            <p:nvPr/>
          </p:nvSpPr>
          <p:spPr bwMode="auto">
            <a:xfrm rot="19469485">
              <a:off x="14749" y="3027"/>
              <a:ext cx="2453" cy="261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p>
              <a:r>
                <a:rPr lang="en-US" altLang="zh-CN"/>
                <a:t> </a:t>
              </a:r>
              <a:endParaRPr lang="en-US" altLang="zh-CN"/>
            </a:p>
          </p:txBody>
        </p:sp>
      </p:grpSp>
    </p:spTree>
  </p:cSld>
  <p:clrMapOvr>
    <a:masterClrMapping/>
  </p:clrMapOvr>
  <p:transition spd="slow">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50</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第六章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2" action="ppaction://hlinksldjump"/>
          </p:cNvPr>
          <p:cNvSpPr txBox="1"/>
          <p:nvPr/>
        </p:nvSpPr>
        <p:spPr>
          <a:xfrm>
            <a:off x="5290185" y="389445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6.3    面试之后如何完善</a:t>
            </a:r>
            <a:endParaRPr lang="en-US" altLang="zh-CN" sz="3200">
              <a:solidFill>
                <a:srgbClr val="376092"/>
              </a:solidFill>
              <a:latin typeface="微软雅黑" panose="020B0503020204020204" charset="-122"/>
              <a:ea typeface="微软雅黑" panose="020B0503020204020204" charset="-122"/>
            </a:endParaRPr>
          </a:p>
        </p:txBody>
      </p:sp>
      <p:sp>
        <p:nvSpPr>
          <p:cNvPr id="16" name="文本框 15">
            <a:hlinkClick r:id="" action="ppaction://noaction"/>
          </p:cNvPr>
          <p:cNvSpPr txBox="1"/>
          <p:nvPr/>
        </p:nvSpPr>
        <p:spPr>
          <a:xfrm>
            <a:off x="5326380" y="2266315"/>
            <a:ext cx="572008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6.1    面试前的准备</a:t>
            </a:r>
            <a:endParaRPr lang="en-US" altLang="zh-CN" sz="3200">
              <a:solidFill>
                <a:srgbClr val="376092"/>
              </a:solidFill>
              <a:latin typeface="微软雅黑" panose="020B0503020204020204" charset="-122"/>
              <a:ea typeface="微软雅黑" panose="020B0503020204020204" charset="-122"/>
            </a:endParaRPr>
          </a:p>
        </p:txBody>
      </p:sp>
      <p:sp>
        <p:nvSpPr>
          <p:cNvPr id="8" name="TextBox 10"/>
          <p:cNvSpPr txBox="1"/>
          <p:nvPr/>
        </p:nvSpPr>
        <p:spPr>
          <a:xfrm>
            <a:off x="6435725" y="857885"/>
            <a:ext cx="2330450"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面  试</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2" name="文本框 11">
            <a:hlinkClick r:id="rId3" action="ppaction://hlinksldjump"/>
          </p:cNvPr>
          <p:cNvSpPr txBox="1"/>
          <p:nvPr/>
        </p:nvSpPr>
        <p:spPr>
          <a:xfrm>
            <a:off x="5290185" y="304736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6.2    面试之中如何应对</a:t>
            </a:r>
            <a:endParaRPr lang="en-US" altLang="zh-CN" sz="3200">
              <a:solidFill>
                <a:srgbClr val="376092"/>
              </a:solidFill>
              <a:latin typeface="微软雅黑" panose="020B0503020204020204" charset="-122"/>
              <a:ea typeface="微软雅黑" panose="020B0503020204020204" charset="-122"/>
            </a:endParaRPr>
          </a:p>
        </p:txBody>
      </p:sp>
      <p:sp>
        <p:nvSpPr>
          <p:cNvPr id="13" name="文本框 12">
            <a:hlinkClick r:id="rId4" action="ppaction://hlinksldjump"/>
          </p:cNvPr>
          <p:cNvSpPr txBox="1"/>
          <p:nvPr/>
        </p:nvSpPr>
        <p:spPr>
          <a:xfrm>
            <a:off x="5290185" y="4787265"/>
            <a:ext cx="503110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6.4    面试漫谈</a:t>
            </a:r>
            <a:endParaRPr lang="en-US" altLang="zh-CN"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51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一、面试前的准备</a:t>
            </a:r>
            <a:endParaRPr lang="zh-CN" altLang="en-US" sz="2800"/>
          </a:p>
        </p:txBody>
      </p:sp>
      <p:sp>
        <p:nvSpPr>
          <p:cNvPr id="11" name="文本框 10"/>
          <p:cNvSpPr txBox="1"/>
          <p:nvPr/>
        </p:nvSpPr>
        <p:spPr>
          <a:xfrm>
            <a:off x="1061085" y="1275715"/>
            <a:ext cx="10650855" cy="4788535"/>
          </a:xfrm>
          <a:prstGeom prst="rect">
            <a:avLst/>
          </a:prstGeom>
          <a:noFill/>
        </p:spPr>
        <p:txBody>
          <a:bodyPr wrap="square" rtlCol="0">
            <a:spAutoFit/>
          </a:bodyPr>
          <a:p>
            <a:r>
              <a:rPr lang="zh-CN" altLang="en-US" sz="2400" b="1"/>
              <a:t>1．电话接听细节盘点</a:t>
            </a:r>
            <a:endParaRPr lang="zh-CN" altLang="en-US" sz="2400" b="1"/>
          </a:p>
          <a:p>
            <a:r>
              <a:rPr lang="zh-CN" altLang="en-US" sz="2000"/>
              <a:t>（1）主动选择通话的时间和地点</a:t>
            </a:r>
            <a:endParaRPr lang="zh-CN" altLang="en-US" sz="2000"/>
          </a:p>
          <a:p>
            <a:r>
              <a:rPr lang="zh-CN" altLang="en-US" sz="2000"/>
              <a:t>（2）注意通话时的语速和语气</a:t>
            </a:r>
            <a:endParaRPr lang="zh-CN" altLang="en-US" sz="2000"/>
          </a:p>
          <a:p>
            <a:r>
              <a:rPr lang="zh-CN" altLang="en-US" sz="2000"/>
              <a:t>（3）通话结束时也要注意礼节</a:t>
            </a:r>
            <a:endParaRPr lang="zh-CN" altLang="en-US" sz="2000"/>
          </a:p>
          <a:p>
            <a:r>
              <a:rPr lang="zh-CN" altLang="en-US" sz="2400" b="1"/>
              <a:t>2．面试前应做好的准备</a:t>
            </a:r>
            <a:endParaRPr lang="zh-CN" altLang="en-US" sz="2400" b="1"/>
          </a:p>
          <a:p>
            <a:r>
              <a:rPr lang="zh-CN" altLang="en-US" sz="2000"/>
              <a:t>（1）查阅招聘广告，进行面试预演</a:t>
            </a:r>
            <a:endParaRPr lang="zh-CN" altLang="en-US" sz="2000"/>
          </a:p>
          <a:p>
            <a:r>
              <a:rPr lang="zh-CN" altLang="en-US" sz="2000"/>
              <a:t>（2）整理文件包，带上必备用品</a:t>
            </a:r>
            <a:endParaRPr lang="zh-CN" altLang="en-US" sz="2000"/>
          </a:p>
          <a:p>
            <a:r>
              <a:rPr lang="zh-CN" altLang="en-US" sz="2000"/>
              <a:t>面试前，应聘者应把身份证、毕业证、简历、证明文件和纸笔工具等统统准备好，不可遗漏。</a:t>
            </a:r>
            <a:endParaRPr lang="zh-CN" altLang="en-US" sz="2000"/>
          </a:p>
          <a:p>
            <a:r>
              <a:rPr lang="zh-CN" altLang="en-US" sz="2000"/>
              <a:t>简历最好准备两份，目的在于：第一，在公司中填写申请表时，可随时取出以作为参考；第二，面谈后可直接留给公司。</a:t>
            </a:r>
            <a:endParaRPr lang="zh-CN" altLang="en-US" sz="2000"/>
          </a:p>
          <a:p>
            <a:r>
              <a:rPr lang="zh-CN" altLang="en-US" sz="2000"/>
              <a:t>携带的证明文件主要包括获奖证书、荣誉证书、学位学历证的原件或复印件、发表的论文或著作、专业技术资格证书、专家或教授的推荐信以及单位证明或推荐信等几项。</a:t>
            </a:r>
            <a:endParaRPr lang="zh-CN" altLang="en-US" sz="2000"/>
          </a:p>
          <a:p>
            <a:r>
              <a:rPr lang="zh-CN" altLang="en-US" sz="2000"/>
              <a:t>（3）注意休息和营养</a:t>
            </a:r>
            <a:endParaRPr lang="zh-CN" altLang="en-US" sz="2000"/>
          </a:p>
          <a:p>
            <a:r>
              <a:rPr lang="zh-CN" altLang="en-US" sz="2000"/>
              <a:t>（4）提前到达</a:t>
            </a:r>
            <a:endParaRPr lang="zh-CN" altLang="en-US" sz="2000"/>
          </a:p>
          <a:p>
            <a:r>
              <a:rPr lang="zh-CN" altLang="en-US" sz="2000"/>
              <a:t>（5）面试着装</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p>
            <a:r>
              <a:rPr lang="zh-CN" altLang="en-US" sz="2800"/>
              <a:t>一、面试前的准备</a:t>
            </a:r>
            <a:endParaRPr lang="zh-CN" altLang="en-US" sz="2800"/>
          </a:p>
        </p:txBody>
      </p:sp>
      <p:sp>
        <p:nvSpPr>
          <p:cNvPr id="11" name="文本框 10"/>
          <p:cNvSpPr txBox="1"/>
          <p:nvPr/>
        </p:nvSpPr>
        <p:spPr>
          <a:xfrm>
            <a:off x="1044575" y="1482090"/>
            <a:ext cx="4777740" cy="3874135"/>
          </a:xfrm>
          <a:prstGeom prst="rect">
            <a:avLst/>
          </a:prstGeom>
          <a:noFill/>
        </p:spPr>
        <p:txBody>
          <a:bodyPr wrap="square" rtlCol="0">
            <a:spAutoFit/>
          </a:bodyPr>
          <a:p>
            <a:r>
              <a:rPr lang="zh-CN" altLang="en-US" sz="2400" b="1"/>
              <a:t>1）男士着装注意事项</a:t>
            </a:r>
            <a:endParaRPr lang="zh-CN" altLang="en-US" sz="2400" b="1"/>
          </a:p>
          <a:p>
            <a:r>
              <a:rPr lang="zh-CN" altLang="en-US" sz="2000"/>
              <a:t>① 西装、衬衫着装技巧</a:t>
            </a:r>
            <a:endParaRPr lang="zh-CN" altLang="en-US" sz="2000"/>
          </a:p>
          <a:p>
            <a:r>
              <a:rPr lang="zh-CN" altLang="en-US" sz="2000"/>
              <a:t>② 领带选择技巧</a:t>
            </a:r>
            <a:endParaRPr lang="zh-CN" altLang="en-US" sz="2000"/>
          </a:p>
          <a:p>
            <a:r>
              <a:rPr lang="zh-CN" altLang="en-US" sz="2000"/>
              <a:t>③ 鞋和袜子着装注意事项</a:t>
            </a:r>
            <a:endParaRPr lang="zh-CN" altLang="en-US" sz="2000"/>
          </a:p>
          <a:p>
            <a:r>
              <a:rPr lang="zh-CN" altLang="en-US" sz="2000"/>
              <a:t>④其他应注意的细节</a:t>
            </a:r>
            <a:endParaRPr lang="zh-CN" altLang="en-US" sz="2000"/>
          </a:p>
          <a:p>
            <a:endParaRPr lang="zh-CN" altLang="en-US" sz="2000"/>
          </a:p>
          <a:p>
            <a:r>
              <a:rPr lang="zh-CN" altLang="en-US" sz="2400" b="1"/>
              <a:t>2）女士着装注意技巧</a:t>
            </a:r>
            <a:endParaRPr lang="zh-CN" altLang="en-US" sz="2400" b="1"/>
          </a:p>
          <a:p>
            <a:r>
              <a:rPr lang="zh-CN" altLang="en-US" sz="2000"/>
              <a:t>① 化妆技巧</a:t>
            </a:r>
            <a:endParaRPr lang="zh-CN" altLang="en-US" sz="2000"/>
          </a:p>
          <a:p>
            <a:r>
              <a:rPr lang="zh-CN" altLang="en-US" sz="2000"/>
              <a:t>② 饰品佩戴技巧</a:t>
            </a:r>
            <a:endParaRPr lang="zh-CN" altLang="en-US" sz="2000"/>
          </a:p>
          <a:p>
            <a:r>
              <a:rPr lang="zh-CN" altLang="en-US" sz="2000"/>
              <a:t>③其他需要注意的问题</a:t>
            </a:r>
            <a:endParaRPr lang="zh-CN" altLang="en-US" sz="2000"/>
          </a:p>
          <a:p>
            <a:endParaRPr lang="zh-CN" altLang="en-US" sz="2000"/>
          </a:p>
          <a:p>
            <a:endParaRPr lang="zh-CN" altLang="en-US" sz="2000">
              <a:latin typeface="+mn-ea"/>
            </a:endParaRPr>
          </a:p>
        </p:txBody>
      </p:sp>
      <p:grpSp>
        <p:nvGrpSpPr>
          <p:cNvPr id="47" name="Group 32"/>
          <p:cNvGrpSpPr/>
          <p:nvPr/>
        </p:nvGrpSpPr>
        <p:grpSpPr>
          <a:xfrm>
            <a:off x="6477273" y="1643177"/>
            <a:ext cx="874884" cy="3551765"/>
            <a:chOff x="4129088" y="2282825"/>
            <a:chExt cx="531813" cy="2159000"/>
          </a:xfrm>
        </p:grpSpPr>
        <p:sp>
          <p:nvSpPr>
            <p:cNvPr id="48"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p>
              <a:endParaRPr lang="en-US"/>
            </a:p>
          </p:txBody>
        </p:sp>
        <p:sp>
          <p:nvSpPr>
            <p:cNvPr id="49"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0"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1"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p>
              <a:endParaRPr lang="en-US"/>
            </a:p>
          </p:txBody>
        </p:sp>
      </p:grpSp>
      <p:grpSp>
        <p:nvGrpSpPr>
          <p:cNvPr id="52" name="Group 33"/>
          <p:cNvGrpSpPr/>
          <p:nvPr/>
        </p:nvGrpSpPr>
        <p:grpSpPr>
          <a:xfrm>
            <a:off x="7656644" y="1721108"/>
            <a:ext cx="1020474" cy="3503900"/>
            <a:chOff x="4948238" y="2751138"/>
            <a:chExt cx="585788" cy="2011362"/>
          </a:xfrm>
        </p:grpSpPr>
        <p:sp>
          <p:nvSpPr>
            <p:cNvPr id="53"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p>
              <a:endParaRPr lang="en-US"/>
            </a:p>
          </p:txBody>
        </p:sp>
        <p:sp>
          <p:nvSpPr>
            <p:cNvPr id="54"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5"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p>
              <a:endParaRPr lang="en-US"/>
            </a:p>
          </p:txBody>
        </p:sp>
        <p:sp>
          <p:nvSpPr>
            <p:cNvPr id="56"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p>
              <a:endParaRPr lang="en-US"/>
            </a:p>
          </p:txBody>
        </p:sp>
      </p:grpSp>
    </p:spTree>
  </p:cSld>
  <p:clrMapOvr>
    <a:masterClrMapping/>
  </p:clrMapOvr>
  <p:transition spd="slow">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二、面试之中如何应对</a:t>
            </a:r>
            <a:endParaRPr lang="zh-CN" altLang="en-US" sz="2800"/>
          </a:p>
        </p:txBody>
      </p:sp>
      <p:sp>
        <p:nvSpPr>
          <p:cNvPr id="11" name="文本框 10"/>
          <p:cNvSpPr txBox="1"/>
          <p:nvPr/>
        </p:nvSpPr>
        <p:spPr>
          <a:xfrm>
            <a:off x="1183005" y="1260475"/>
            <a:ext cx="10217150" cy="5032375"/>
          </a:xfrm>
          <a:prstGeom prst="rect">
            <a:avLst/>
          </a:prstGeom>
          <a:noFill/>
        </p:spPr>
        <p:txBody>
          <a:bodyPr wrap="square" rtlCol="0">
            <a:spAutoFit/>
          </a:bodyPr>
          <a:p>
            <a:r>
              <a:rPr lang="zh-CN" altLang="en-US" sz="2400" b="1"/>
              <a:t>1面试礼仪</a:t>
            </a:r>
            <a:endParaRPr lang="zh-CN" altLang="en-US" sz="2400" b="1"/>
          </a:p>
          <a:p>
            <a:r>
              <a:rPr lang="zh-CN" altLang="en-US" sz="2400" b="1"/>
              <a:t>（1）握手</a:t>
            </a:r>
            <a:endParaRPr lang="zh-CN" altLang="en-US" sz="2400" b="1"/>
          </a:p>
          <a:p>
            <a:r>
              <a:rPr lang="zh-CN" altLang="en-US" sz="2000"/>
              <a:t>首先，和面试人员握手时，应聘者一定要握得有力量，充满温暖，以显示自己的自信和热情。其次，握手时应聘者要两眼平视面试人员，注意和他进行目光交流，而不要左顾右盼。</a:t>
            </a:r>
            <a:endParaRPr lang="zh-CN" altLang="en-US" sz="2000"/>
          </a:p>
          <a:p>
            <a:r>
              <a:rPr lang="zh-CN" altLang="en-US" sz="2400" b="1"/>
              <a:t>（2）坐姿</a:t>
            </a:r>
            <a:endParaRPr lang="zh-CN" altLang="en-US" sz="2400" b="1"/>
          </a:p>
          <a:p>
            <a:r>
              <a:rPr lang="zh-CN" altLang="en-US" sz="2000"/>
              <a:t>落座的时候，不要紧贴着椅子背坐，更不要随便一躺，坐下后身体要略向前倾。坐的位置一般以坐满椅子的2/3为合适。</a:t>
            </a:r>
            <a:endParaRPr lang="zh-CN" altLang="en-US" sz="2000"/>
          </a:p>
          <a:p>
            <a:r>
              <a:rPr lang="zh-CN" altLang="en-US" sz="2400" b="1"/>
              <a:t>（3）眼神</a:t>
            </a:r>
            <a:endParaRPr lang="zh-CN" altLang="en-US" sz="2400" b="1"/>
          </a:p>
          <a:p>
            <a:r>
              <a:rPr lang="zh-CN" altLang="en-US" sz="2000"/>
              <a:t>面试时，应聘者应密切注视着对方的眼睛，但不要瞪着眼睛看，因为那样会显得进攻性太强，也不要不停地环视房间或面试人员之外的其他人员，这样会显得缺乏自信或对所谈话题缺少兴趣。</a:t>
            </a:r>
            <a:endParaRPr lang="zh-CN" altLang="en-US" sz="2000"/>
          </a:p>
          <a:p>
            <a:r>
              <a:rPr lang="zh-CN" altLang="en-US" sz="2400" b="1"/>
              <a:t>（4）手势</a:t>
            </a:r>
            <a:endParaRPr lang="zh-CN" altLang="en-US" sz="2400" b="1"/>
          </a:p>
          <a:p>
            <a:r>
              <a:rPr lang="zh-CN" altLang="en-US" sz="2400" b="1"/>
              <a:t>（5）仪态</a:t>
            </a:r>
            <a:endParaRPr lang="zh-CN" altLang="en-US" sz="2400" b="1"/>
          </a:p>
          <a:p>
            <a:r>
              <a:rPr lang="zh-CN" altLang="en-US" sz="2000"/>
              <a:t>需要先了解一下平时都有哪些比较常见的不良习惯。</a:t>
            </a:r>
            <a:endParaRPr lang="zh-CN" altLang="en-US" sz="2000"/>
          </a:p>
          <a:p>
            <a:r>
              <a:rPr lang="zh-CN" altLang="en-US" sz="2000"/>
              <a:t>1）手不闲</a:t>
            </a:r>
            <a:r>
              <a:rPr lang="en-US" altLang="zh-CN" sz="2000"/>
              <a:t>	</a:t>
            </a:r>
            <a:r>
              <a:rPr lang="zh-CN" altLang="en-US" sz="2000"/>
              <a:t>2）脚乱动</a:t>
            </a:r>
            <a:r>
              <a:rPr lang="en-US" altLang="zh-CN" sz="2000"/>
              <a:t>	</a:t>
            </a:r>
            <a:r>
              <a:rPr lang="zh-CN" altLang="en-US" sz="2000"/>
              <a:t>3）背不直</a:t>
            </a:r>
            <a:r>
              <a:rPr lang="en-US" altLang="zh-CN" sz="2000"/>
              <a:t>	</a:t>
            </a:r>
            <a:r>
              <a:rPr lang="zh-CN" altLang="en-US" sz="2000"/>
              <a:t>4）眼光散</a:t>
            </a:r>
            <a:r>
              <a:rPr lang="en-US" altLang="zh-CN" sz="2000"/>
              <a:t>	</a:t>
            </a:r>
            <a:r>
              <a:rPr lang="zh-CN" altLang="en-US" sz="2000"/>
              <a:t>5）脸不晴</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54</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二、面试之中如何应对</a:t>
            </a:r>
            <a:endParaRPr lang="zh-CN" altLang="en-US" sz="2800"/>
          </a:p>
        </p:txBody>
      </p:sp>
      <p:sp>
        <p:nvSpPr>
          <p:cNvPr id="11" name="文本框 10"/>
          <p:cNvSpPr txBox="1"/>
          <p:nvPr/>
        </p:nvSpPr>
        <p:spPr>
          <a:xfrm>
            <a:off x="1289685" y="1275715"/>
            <a:ext cx="9849485" cy="4422775"/>
          </a:xfrm>
          <a:prstGeom prst="rect">
            <a:avLst/>
          </a:prstGeom>
          <a:noFill/>
        </p:spPr>
        <p:txBody>
          <a:bodyPr wrap="square" rtlCol="0">
            <a:spAutoFit/>
          </a:bodyPr>
          <a:p>
            <a:r>
              <a:rPr lang="zh-CN" altLang="en-US" sz="2400" b="1"/>
              <a:t>2．面试语言</a:t>
            </a:r>
            <a:endParaRPr lang="zh-CN" altLang="en-US" sz="2400" b="1"/>
          </a:p>
          <a:p>
            <a:endParaRPr lang="zh-CN" altLang="en-US" sz="2000" b="1"/>
          </a:p>
          <a:p>
            <a:r>
              <a:rPr lang="zh-CN" altLang="en-US" sz="2000"/>
              <a:t>（1）发音、音量</a:t>
            </a:r>
            <a:endParaRPr lang="zh-CN" altLang="en-US" sz="2000"/>
          </a:p>
          <a:p>
            <a:r>
              <a:rPr lang="zh-CN" altLang="en-US" sz="2000"/>
              <a:t>（2）语调、语速</a:t>
            </a:r>
            <a:endParaRPr lang="zh-CN" altLang="en-US" sz="2000"/>
          </a:p>
          <a:p>
            <a:r>
              <a:rPr lang="zh-CN" altLang="en-US" sz="2000"/>
              <a:t>在谈吐上应把握以下几个要点。</a:t>
            </a:r>
            <a:endParaRPr lang="zh-CN" altLang="en-US" sz="2000"/>
          </a:p>
          <a:p>
            <a:r>
              <a:rPr lang="zh-CN" altLang="en-US" sz="2000"/>
              <a:t>1）要突出个人的优点和特长，并有一定的可信度。语言要有概括性，还要简洁有力，不要拖泥带水，轻重不分。</a:t>
            </a:r>
            <a:endParaRPr lang="zh-CN" altLang="en-US" sz="2000"/>
          </a:p>
          <a:p>
            <a:r>
              <a:rPr lang="zh-CN" altLang="en-US" sz="2000"/>
              <a:t>2）要展示个性，使个人形象鲜明。可以适当引用别人的言论，如用老师、朋友的评论来支持自己的描述。</a:t>
            </a:r>
            <a:endParaRPr lang="zh-CN" altLang="en-US" sz="2000"/>
          </a:p>
          <a:p>
            <a:r>
              <a:rPr lang="zh-CN" altLang="en-US" sz="2000"/>
              <a:t>3）坚持以事实说话，少用感叹词和虚词。使用时，应注意语言逻辑，做到层次分明、重点突出。</a:t>
            </a:r>
            <a:endParaRPr lang="zh-CN" altLang="en-US" sz="2000"/>
          </a:p>
          <a:p>
            <a:r>
              <a:rPr lang="zh-CN" altLang="en-US" sz="2000"/>
              <a:t>4）尽量不用简称、方言，以免对方听不懂。当不能回答某一问题时，应如实告诉对方，含糊其词和一味地高谈阔论会导致最终的失败。还有一点，就是要注意礼貌，多使用“请”“谢谢”“非常荣幸”之类的话语。</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55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p>
            <a:r>
              <a:rPr lang="zh-CN" altLang="en-US" sz="2800">
                <a:sym typeface="+mn-ea"/>
              </a:rPr>
              <a:t>二、面试之中如何应对</a:t>
            </a:r>
            <a:endParaRPr lang="zh-CN" altLang="en-US" sz="2800"/>
          </a:p>
          <a:p>
            <a:endParaRPr lang="zh-CN" altLang="en-US" sz="2800"/>
          </a:p>
        </p:txBody>
      </p:sp>
      <p:sp>
        <p:nvSpPr>
          <p:cNvPr id="11" name="文本框 10"/>
          <p:cNvSpPr txBox="1"/>
          <p:nvPr/>
        </p:nvSpPr>
        <p:spPr>
          <a:xfrm>
            <a:off x="937260" y="1077595"/>
            <a:ext cx="11118215" cy="5032375"/>
          </a:xfrm>
          <a:prstGeom prst="rect">
            <a:avLst/>
          </a:prstGeom>
          <a:noFill/>
        </p:spPr>
        <p:txBody>
          <a:bodyPr wrap="square" rtlCol="0">
            <a:spAutoFit/>
          </a:bodyPr>
          <a:p>
            <a:r>
              <a:rPr lang="zh-CN" altLang="en-US" sz="2400" b="1"/>
              <a:t>3．面试问题</a:t>
            </a:r>
            <a:endParaRPr lang="zh-CN" altLang="en-US" sz="2400" b="1"/>
          </a:p>
          <a:p>
            <a:r>
              <a:rPr lang="zh-CN" altLang="en-US" sz="2000" b="1"/>
              <a:t>一些常见的面试问题列举如下。</a:t>
            </a:r>
            <a:endParaRPr lang="zh-CN" altLang="en-US" sz="2000" b="1"/>
          </a:p>
          <a:p>
            <a:r>
              <a:rPr lang="zh-CN" altLang="en-US" sz="2000" b="1"/>
              <a:t>（1）个人基本情况方面的问题</a:t>
            </a:r>
            <a:endParaRPr lang="zh-CN" altLang="en-US" sz="2000" b="1"/>
          </a:p>
          <a:p>
            <a:r>
              <a:rPr lang="zh-CN" altLang="en-US" sz="2000"/>
              <a:t>1）做一下自我介绍，说说家庭情况       2）你认为自己最大的弱点是什么？</a:t>
            </a:r>
            <a:endParaRPr lang="zh-CN" altLang="en-US" sz="2000"/>
          </a:p>
          <a:p>
            <a:r>
              <a:rPr lang="zh-CN" altLang="en-US" sz="2000"/>
              <a:t>3）哪位人物对你影响最大？   4）说一件自己感到最失败的事情5）你有什么业余爱好和座右铭？</a:t>
            </a:r>
            <a:endParaRPr lang="zh-CN" altLang="en-US" sz="2000"/>
          </a:p>
          <a:p>
            <a:r>
              <a:rPr lang="zh-CN" altLang="en-US" sz="2000" b="1"/>
              <a:t>（2）个人能力方面的问题</a:t>
            </a:r>
            <a:endParaRPr lang="zh-CN" altLang="en-US" sz="2000" b="1"/>
          </a:p>
          <a:p>
            <a:r>
              <a:rPr lang="zh-CN" altLang="en-US" sz="2000"/>
              <a:t>1）你认为自己适合什么工作？如何胜任这项工作？</a:t>
            </a:r>
            <a:endParaRPr lang="zh-CN" altLang="en-US" sz="2000"/>
          </a:p>
          <a:p>
            <a:r>
              <a:rPr lang="zh-CN" altLang="en-US" sz="2000"/>
              <a:t>2）为什么选择我们公司？如果录用，你将怎样开展工作？最基础的工作也愿意干吗？</a:t>
            </a:r>
            <a:endParaRPr lang="zh-CN" altLang="en-US" sz="2000"/>
          </a:p>
          <a:p>
            <a:r>
              <a:rPr lang="zh-CN" altLang="en-US" sz="2000"/>
              <a:t>3）谈谈你的人际关系4）你的目标及前途打算如何？你能为我们公司带来什么？</a:t>
            </a:r>
            <a:endParaRPr lang="zh-CN" altLang="en-US" sz="2000"/>
          </a:p>
          <a:p>
            <a:r>
              <a:rPr lang="zh-CN" altLang="en-US" sz="2000"/>
              <a:t>5）你想过创业吗？</a:t>
            </a:r>
            <a:endParaRPr lang="zh-CN" altLang="en-US" sz="2000"/>
          </a:p>
          <a:p>
            <a:r>
              <a:rPr lang="zh-CN" altLang="en-US" sz="2000" b="1"/>
              <a:t>（3）公司方面的问题</a:t>
            </a:r>
            <a:endParaRPr lang="zh-CN" altLang="en-US" sz="2000" b="1"/>
          </a:p>
          <a:p>
            <a:r>
              <a:rPr lang="zh-CN" altLang="en-US" sz="2000"/>
              <a:t>1）你为什么要来我们公司工作，对本公司有多少了解？</a:t>
            </a:r>
            <a:endParaRPr lang="zh-CN" altLang="en-US" sz="2000"/>
          </a:p>
          <a:p>
            <a:r>
              <a:rPr lang="zh-CN" altLang="en-US" sz="2000"/>
              <a:t>2）你能为我们做什么？我们为什么要录用你？</a:t>
            </a:r>
            <a:endParaRPr lang="zh-CN" altLang="en-US" sz="2000"/>
          </a:p>
          <a:p>
            <a:r>
              <a:rPr lang="zh-CN" altLang="en-US" sz="2000"/>
              <a:t>3）你离开前一家公司的原因是什么？      4）你如何评价你过去所在的单位？</a:t>
            </a:r>
            <a:endParaRPr lang="zh-CN" altLang="en-US" sz="2000"/>
          </a:p>
          <a:p>
            <a:r>
              <a:rPr lang="zh-CN" altLang="en-US" sz="2000"/>
              <a:t>5）如果我们和另一家公司同时聘用你，你如何选择？</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56</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p>
            <a:r>
              <a:rPr lang="zh-CN" altLang="en-US" sz="2800">
                <a:sym typeface="+mn-ea"/>
              </a:rPr>
              <a:t>二、面试之中如何应对</a:t>
            </a:r>
            <a:endParaRPr lang="zh-CN" altLang="en-US" sz="2800"/>
          </a:p>
          <a:p>
            <a:endParaRPr lang="zh-CN" altLang="en-US" sz="2800"/>
          </a:p>
        </p:txBody>
      </p:sp>
      <p:sp>
        <p:nvSpPr>
          <p:cNvPr id="11" name="文本框 10"/>
          <p:cNvSpPr txBox="1"/>
          <p:nvPr/>
        </p:nvSpPr>
        <p:spPr>
          <a:xfrm>
            <a:off x="937260" y="1077595"/>
            <a:ext cx="11118215" cy="5398135"/>
          </a:xfrm>
          <a:prstGeom prst="rect">
            <a:avLst/>
          </a:prstGeom>
          <a:noFill/>
        </p:spPr>
        <p:txBody>
          <a:bodyPr wrap="square" rtlCol="0">
            <a:spAutoFit/>
          </a:bodyPr>
          <a:p>
            <a:r>
              <a:rPr lang="zh-CN" altLang="en-US" sz="2400" b="1"/>
              <a:t>5．巧妙询问薪资</a:t>
            </a:r>
            <a:endParaRPr lang="zh-CN" altLang="en-US" sz="2400" b="1"/>
          </a:p>
          <a:p>
            <a:r>
              <a:rPr lang="zh-CN" altLang="en-US" sz="2000" b="1"/>
              <a:t>（1）敏感话题</a:t>
            </a:r>
            <a:endParaRPr lang="zh-CN" altLang="en-US" sz="2000" b="1"/>
          </a:p>
          <a:p>
            <a:r>
              <a:rPr lang="zh-CN" altLang="en-US" sz="2000"/>
              <a:t>1）把期望值建立在行业发展的趋势之上</a:t>
            </a:r>
            <a:endParaRPr lang="zh-CN" altLang="en-US" sz="2000"/>
          </a:p>
          <a:p>
            <a:r>
              <a:rPr lang="zh-CN" altLang="en-US" sz="2000"/>
              <a:t>2）不要拘泥于薪资本身</a:t>
            </a:r>
            <a:endParaRPr lang="zh-CN" altLang="en-US" sz="2000"/>
          </a:p>
          <a:p>
            <a:r>
              <a:rPr lang="zh-CN" altLang="en-US" sz="2000" b="1"/>
              <a:t>（2）问题释疑</a:t>
            </a:r>
            <a:endParaRPr lang="zh-CN" altLang="en-US" sz="2000" b="1"/>
          </a:p>
          <a:p>
            <a:r>
              <a:rPr lang="zh-CN" altLang="en-US" sz="2000"/>
              <a:t>关于薪资待遇，针对面试人员可能会问到的问题，可以采取适当的处置方法，具体如下所述。</a:t>
            </a:r>
            <a:endParaRPr lang="zh-CN" altLang="en-US" sz="2000"/>
          </a:p>
          <a:p>
            <a:r>
              <a:rPr lang="zh-CN" altLang="en-US" sz="2000"/>
              <a:t>1）你认为我们给你提供的薪水如何？你希望得到什么样的待遇？</a:t>
            </a:r>
            <a:endParaRPr lang="zh-CN" altLang="en-US" sz="2000"/>
          </a:p>
          <a:p>
            <a:r>
              <a:rPr lang="zh-CN" altLang="en-US" sz="2000"/>
              <a:t>2）你愿意降低自己的薪水标准吗？</a:t>
            </a:r>
            <a:endParaRPr lang="zh-CN" altLang="en-US" sz="2000"/>
          </a:p>
          <a:p>
            <a:r>
              <a:rPr lang="zh-CN" altLang="en-US" sz="2000"/>
              <a:t>3）你觉得自己每年加薪的幅度是多少？</a:t>
            </a:r>
            <a:endParaRPr lang="zh-CN" altLang="en-US" sz="2000"/>
          </a:p>
          <a:p>
            <a:r>
              <a:rPr lang="zh-CN" altLang="en-US" sz="2000"/>
              <a:t>4）从现在开始，你希望三年内的薪金目标是什么？</a:t>
            </a:r>
            <a:endParaRPr lang="zh-CN" altLang="en-US" sz="2000"/>
          </a:p>
          <a:p>
            <a:endParaRPr lang="zh-CN" altLang="en-US" sz="2000"/>
          </a:p>
          <a:p>
            <a:r>
              <a:rPr lang="zh-CN" altLang="en-US" sz="2400" b="1"/>
              <a:t>6．回答问题的技巧</a:t>
            </a:r>
            <a:endParaRPr lang="zh-CN" altLang="en-US" sz="2400" b="1"/>
          </a:p>
          <a:p>
            <a:r>
              <a:rPr lang="zh-CN" altLang="en-US" sz="2000"/>
              <a:t>在回答问题的时候，应聘者如果能做到以下几点，将会对个人的求职非常有利。</a:t>
            </a:r>
            <a:endParaRPr lang="zh-CN" altLang="en-US" sz="2000"/>
          </a:p>
          <a:p>
            <a:r>
              <a:rPr lang="zh-CN" altLang="en-US" sz="2000"/>
              <a:t>（1）重点突出，简洁明了       （2）形象描述，避免抽象      （3）确认内容，有的放矢</a:t>
            </a:r>
            <a:endParaRPr lang="zh-CN" altLang="en-US" sz="2000"/>
          </a:p>
          <a:p>
            <a:r>
              <a:rPr lang="zh-CN" altLang="en-US" sz="2000"/>
              <a:t>（4）见解独到，特色鲜明       （5）诚实作答，不搞虚假</a:t>
            </a:r>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57</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sym typeface="+mn-ea"/>
              </a:rPr>
              <a:t>二、面试之中如何应对</a:t>
            </a:r>
            <a:endParaRPr lang="zh-CN" altLang="en-US" sz="2800"/>
          </a:p>
        </p:txBody>
      </p:sp>
      <p:sp>
        <p:nvSpPr>
          <p:cNvPr id="11" name="文本框 10"/>
          <p:cNvSpPr txBox="1"/>
          <p:nvPr/>
        </p:nvSpPr>
        <p:spPr>
          <a:xfrm>
            <a:off x="815975" y="1275715"/>
            <a:ext cx="10934065" cy="5093335"/>
          </a:xfrm>
          <a:prstGeom prst="rect">
            <a:avLst/>
          </a:prstGeom>
          <a:noFill/>
        </p:spPr>
        <p:txBody>
          <a:bodyPr wrap="square" rtlCol="0">
            <a:spAutoFit/>
          </a:bodyPr>
          <a:p>
            <a:r>
              <a:rPr lang="zh-CN" altLang="en-US" sz="2400" b="1"/>
              <a:t>（2）反问如何展开</a:t>
            </a:r>
            <a:endParaRPr lang="zh-CN" altLang="en-US" sz="2400" b="1"/>
          </a:p>
          <a:p>
            <a:endParaRPr lang="zh-CN" altLang="en-US" sz="2400" b="1"/>
          </a:p>
          <a:p>
            <a:r>
              <a:rPr lang="zh-CN" altLang="en-US" sz="2000" b="1"/>
              <a:t>在面试时，如果应聘者能提出几个很有见解的问题，那么被录用的概率将会大大增加。</a:t>
            </a:r>
            <a:endParaRPr lang="zh-CN" altLang="en-US" sz="2000" b="1"/>
          </a:p>
          <a:p>
            <a:r>
              <a:rPr lang="zh-CN" altLang="en-US" sz="2000"/>
              <a:t>① 公司对这项职务的定位和期望是什么？到公司后需要我怎么做？</a:t>
            </a:r>
            <a:endParaRPr lang="zh-CN" altLang="en-US" sz="2000"/>
          </a:p>
          <a:p>
            <a:endParaRPr lang="zh-CN" altLang="en-US" sz="2000"/>
          </a:p>
          <a:p>
            <a:r>
              <a:rPr lang="zh-CN" altLang="en-US" sz="2000"/>
              <a:t>② 为了员工的成长，公司是否定期举行正式或非正式的教育培训？公司的晋升机制和晋升渠道如何？</a:t>
            </a:r>
            <a:endParaRPr lang="zh-CN" altLang="en-US" sz="2000"/>
          </a:p>
          <a:p>
            <a:endParaRPr lang="zh-CN" altLang="en-US" sz="2000"/>
          </a:p>
          <a:p>
            <a:r>
              <a:rPr lang="zh-CN" altLang="en-US" sz="2000"/>
              <a:t>③ 公司强调的团队合作中，其他的成员素质和特性如何？在项目的执行分工上，是否有老员工带新员工，新员工的发展平台建设如何？</a:t>
            </a:r>
            <a:endParaRPr lang="zh-CN" altLang="en-US" sz="2000"/>
          </a:p>
          <a:p>
            <a:endParaRPr lang="zh-CN" altLang="en-US" sz="2000"/>
          </a:p>
          <a:p>
            <a:r>
              <a:rPr lang="zh-CN" altLang="en-US" sz="2000"/>
              <a:t>④ 公司实行多元化经营，而且在海内外都设有分公司，将来是否有外派、借调的机会？</a:t>
            </a:r>
            <a:endParaRPr lang="zh-CN" altLang="en-US" sz="2000"/>
          </a:p>
          <a:p>
            <a:r>
              <a:rPr lang="zh-CN" altLang="en-US" sz="2000"/>
              <a:t> </a:t>
            </a:r>
            <a:endParaRPr lang="zh-CN" altLang="en-US" sz="2000"/>
          </a:p>
          <a:p>
            <a:r>
              <a:rPr lang="zh-CN" altLang="en-US" sz="2000"/>
              <a:t>⑤ 公司做到今天，成功的主要因素有哪些？</a:t>
            </a:r>
            <a:endParaRPr lang="zh-CN" altLang="en-US" sz="2000"/>
          </a:p>
          <a:p>
            <a:endParaRPr lang="zh-CN" altLang="en-US" sz="2000"/>
          </a:p>
          <a:p>
            <a:r>
              <a:rPr lang="zh-CN" altLang="en-US" sz="2000"/>
              <a:t>⑥ 公司在人事上的规定和做法如何？能否为我介绍一下工作上的一些实际情况？</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58</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489585"/>
            <a:ext cx="4159250" cy="518160"/>
          </a:xfrm>
          <a:prstGeom prst="rect">
            <a:avLst/>
          </a:prstGeom>
          <a:noFill/>
        </p:spPr>
        <p:txBody>
          <a:bodyPr wrap="square" rtlCol="0">
            <a:spAutoFit/>
          </a:bodyPr>
          <a:p>
            <a:r>
              <a:rPr lang="zh-CN" altLang="en-US" sz="2800"/>
              <a:t>三、面试之后如何完善</a:t>
            </a:r>
            <a:endParaRPr lang="zh-CN" altLang="en-US" sz="2800"/>
          </a:p>
        </p:txBody>
      </p:sp>
      <p:sp>
        <p:nvSpPr>
          <p:cNvPr id="11" name="文本框 10"/>
          <p:cNvSpPr txBox="1"/>
          <p:nvPr/>
        </p:nvSpPr>
        <p:spPr>
          <a:xfrm>
            <a:off x="802640" y="1275715"/>
            <a:ext cx="11069320" cy="5093335"/>
          </a:xfrm>
          <a:prstGeom prst="rect">
            <a:avLst/>
          </a:prstGeom>
          <a:noFill/>
        </p:spPr>
        <p:txBody>
          <a:bodyPr wrap="square" rtlCol="0">
            <a:spAutoFit/>
          </a:bodyPr>
          <a:p>
            <a:r>
              <a:rPr lang="zh-CN" altLang="en-US" sz="2400" b="1"/>
              <a:t>1．面试结束之术 </a:t>
            </a:r>
            <a:endParaRPr lang="zh-CN" altLang="en-US" sz="2400" b="1"/>
          </a:p>
          <a:p>
            <a:r>
              <a:rPr lang="zh-CN" altLang="en-US" sz="2000"/>
              <a:t>（1）结束以礼      （2）询问决定期限        （3）末了致谢</a:t>
            </a:r>
            <a:endParaRPr lang="zh-CN" altLang="en-US" sz="2000"/>
          </a:p>
          <a:p>
            <a:r>
              <a:rPr lang="zh-CN" altLang="en-US" sz="2400" b="1"/>
              <a:t>2．面试成功率自测</a:t>
            </a:r>
            <a:endParaRPr lang="zh-CN" altLang="en-US" sz="2400" b="1"/>
          </a:p>
          <a:p>
            <a:r>
              <a:rPr lang="zh-CN" altLang="en-US" sz="2000" b="1"/>
              <a:t>（1）被录用的前兆</a:t>
            </a:r>
            <a:endParaRPr lang="zh-CN" altLang="en-US" sz="2000" b="1"/>
          </a:p>
          <a:p>
            <a:r>
              <a:rPr lang="zh-CN" altLang="en-US" sz="2000"/>
              <a:t>① 当应聘者表现的时候，面试人员对你频频颔首表示赞同，并由衷敬佩。</a:t>
            </a:r>
            <a:endParaRPr lang="zh-CN" altLang="en-US" sz="2000"/>
          </a:p>
          <a:p>
            <a:r>
              <a:rPr lang="zh-CN" altLang="en-US" sz="2000"/>
              <a:t>② 面试人员对应聘者某一方面的特长表现出浓厚的兴趣，并就此与应聘者进行了深入交谈。</a:t>
            </a:r>
            <a:endParaRPr lang="zh-CN" altLang="en-US" sz="2000"/>
          </a:p>
          <a:p>
            <a:r>
              <a:rPr lang="zh-CN" altLang="en-US" sz="2000"/>
              <a:t>③ 面试人员就公司存在的某一问题现场向应聘者讨教解决方法。</a:t>
            </a:r>
            <a:endParaRPr lang="zh-CN" altLang="en-US" sz="2000"/>
          </a:p>
          <a:p>
            <a:r>
              <a:rPr lang="zh-CN" altLang="en-US" sz="2000"/>
              <a:t>④ 连续接待几个表现一般的应聘者之后，面试人员感到疲乏、无精打采，这时候新进来的应聘者表现不俗，令他们精神为之一振，现场气氛顿时活跃起来。</a:t>
            </a:r>
            <a:endParaRPr lang="zh-CN" altLang="en-US" sz="2000"/>
          </a:p>
          <a:p>
            <a:r>
              <a:rPr lang="zh-CN" altLang="en-US" sz="2000"/>
              <a:t>⑤ 面试人员仔细询问应聘者目前的薪酬及岗位情况，并询问对本公司薪酬及岗位期望的满意度。</a:t>
            </a:r>
            <a:endParaRPr lang="zh-CN" altLang="en-US" sz="2000"/>
          </a:p>
          <a:p>
            <a:r>
              <a:rPr lang="zh-CN" altLang="en-US" sz="2000"/>
              <a:t>⑥ 面试人员询问应聘者在向先前的公司递交辞呈时是否会顺利，与其有无保密协议或者其他协议，能否按时到岗。</a:t>
            </a:r>
            <a:endParaRPr lang="zh-CN" altLang="en-US" sz="2000"/>
          </a:p>
          <a:p>
            <a:r>
              <a:rPr lang="zh-CN" altLang="en-US" sz="2000"/>
              <a:t>⑦ 面试人员亲自把应聘者送到电梯口或公司大门口，主动与之握手，并递上自己的名片，希望日后多联络。</a:t>
            </a:r>
            <a:endParaRPr lang="zh-CN" altLang="en-US" sz="2000"/>
          </a:p>
          <a:p>
            <a:r>
              <a:rPr lang="zh-CN" altLang="en-US" sz="2000"/>
              <a:t>⑧ 面试人员表示自己不能现场确定，需由领导审核定夺，并为其安排与领导的会面时间。</a:t>
            </a:r>
            <a:endParaRPr lang="zh-CN" altLang="en-US" sz="2000"/>
          </a:p>
          <a:p>
            <a:r>
              <a:rPr lang="zh-CN" altLang="en-US" sz="2000"/>
              <a:t>⑨ 应聘者意外得知用人单位向自己周围熟悉的人打听自己的工作、学习及个人情况。</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59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sym typeface="+mn-ea"/>
              </a:rPr>
              <a:t>三、面试之后如何完善</a:t>
            </a:r>
            <a:endParaRPr lang="zh-CN" altLang="en-US" sz="2800"/>
          </a:p>
        </p:txBody>
      </p:sp>
      <p:sp>
        <p:nvSpPr>
          <p:cNvPr id="11" name="文本框 10"/>
          <p:cNvSpPr txBox="1"/>
          <p:nvPr/>
        </p:nvSpPr>
        <p:spPr>
          <a:xfrm>
            <a:off x="1259205" y="1275715"/>
            <a:ext cx="9363075" cy="4178935"/>
          </a:xfrm>
          <a:prstGeom prst="rect">
            <a:avLst/>
          </a:prstGeom>
          <a:noFill/>
        </p:spPr>
        <p:txBody>
          <a:bodyPr wrap="square" rtlCol="0">
            <a:spAutoFit/>
          </a:bodyPr>
          <a:p>
            <a:r>
              <a:rPr lang="zh-CN" altLang="en-US" sz="2400" b="1"/>
              <a:t>（2）求职成败因素</a:t>
            </a:r>
            <a:endParaRPr lang="zh-CN" altLang="en-US" sz="2400" b="1"/>
          </a:p>
          <a:p>
            <a:endParaRPr lang="zh-CN" altLang="en-US" sz="2400" b="1"/>
          </a:p>
          <a:p>
            <a:r>
              <a:rPr lang="zh-CN" altLang="en-US" sz="2000">
                <a:latin typeface="+mn-ea"/>
              </a:rPr>
              <a:t>影响求职成败的因素有很多，现把一些在面试过程中与应聘者的临场表现有关的例子简要列举如下，以供大家参考。</a:t>
            </a:r>
            <a:endParaRPr lang="zh-CN" altLang="en-US" sz="2000">
              <a:latin typeface="+mn-ea"/>
            </a:endParaRPr>
          </a:p>
          <a:p>
            <a:r>
              <a:rPr lang="zh-CN" altLang="en-US" sz="2000">
                <a:latin typeface="+mn-ea"/>
              </a:rPr>
              <a:t>① 应聘者是否具有上进的个性和聪明的才智，有的时候，这两项能够弥补工作经验上的不足。</a:t>
            </a:r>
            <a:endParaRPr lang="zh-CN" altLang="en-US" sz="2000">
              <a:latin typeface="+mn-ea"/>
            </a:endParaRPr>
          </a:p>
          <a:p>
            <a:r>
              <a:rPr lang="zh-CN" altLang="en-US" sz="2000">
                <a:latin typeface="+mn-ea"/>
              </a:rPr>
              <a:t>② 在面谈时，应聘者表现出的积极进取、坚定果断和沉着冷静，对争取面试人员的好感大有裨益。</a:t>
            </a:r>
            <a:endParaRPr lang="zh-CN" altLang="en-US" sz="2000">
              <a:latin typeface="+mn-ea"/>
            </a:endParaRPr>
          </a:p>
          <a:p>
            <a:r>
              <a:rPr lang="zh-CN" altLang="en-US" sz="2000">
                <a:latin typeface="+mn-ea"/>
              </a:rPr>
              <a:t>③ 只要个人能力突出、态度端正，即使应聘者有被原公司开除的“不良”记录，也并不妨碍被现在的公司录用。如果应聘者故意夸大自己的能力，即使暂时蒙混过关，也会很快露出马脚，从而遭到拒绝。</a:t>
            </a:r>
            <a:endParaRPr lang="zh-CN" altLang="en-US" sz="2000">
              <a:latin typeface="+mn-ea"/>
            </a:endParaRPr>
          </a:p>
          <a:p>
            <a:r>
              <a:rPr lang="zh-CN" altLang="en-US" sz="2000">
                <a:latin typeface="+mn-ea"/>
              </a:rPr>
              <a:t>④ 在面试时，如果应聘者对招聘公司的情形一无所知，将会非常不利，在此情况下，应聘者表现得过于自信，会比表现得胆小、羞怯有更多的被录用机会。</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11" name="文本框 10"/>
          <p:cNvSpPr txBox="1"/>
          <p:nvPr/>
        </p:nvSpPr>
        <p:spPr>
          <a:xfrm>
            <a:off x="937260" y="1156970"/>
            <a:ext cx="10810875" cy="4785360"/>
          </a:xfrm>
          <a:prstGeom prst="rect">
            <a:avLst/>
          </a:prstGeom>
          <a:noFill/>
        </p:spPr>
        <p:txBody>
          <a:bodyPr wrap="square" rtlCol="0">
            <a:spAutoFit/>
          </a:bodyPr>
          <a:p>
            <a:r>
              <a:rPr lang="zh-CN" altLang="en-US" sz="2400" b="1"/>
              <a:t>（三）职业生涯规划制订的原则</a:t>
            </a:r>
            <a:endParaRPr lang="zh-CN" altLang="en-US" sz="2400" b="1"/>
          </a:p>
          <a:p>
            <a:endParaRPr lang="zh-CN" altLang="en-US" sz="2400" b="1"/>
          </a:p>
          <a:p>
            <a:r>
              <a:rPr lang="zh-CN" altLang="en-US" sz="2000"/>
              <a:t>① 清晰性原则。目标应清晰明确，实现步骤应科学合理。</a:t>
            </a:r>
            <a:endParaRPr lang="zh-CN" altLang="en-US" sz="2000"/>
          </a:p>
          <a:p>
            <a:r>
              <a:rPr lang="zh-CN" altLang="en-US" sz="2000"/>
              <a:t>② 挑战性原则。目标应恰如其分，既能够通过努力顺利实现，又具有一定的挑战性。</a:t>
            </a:r>
            <a:endParaRPr lang="zh-CN" altLang="en-US" sz="2000"/>
          </a:p>
          <a:p>
            <a:r>
              <a:rPr lang="zh-CN" altLang="en-US" sz="2000"/>
              <a:t>③ 变动性原则。目标或措施应有回旋余地，充分考虑可能发生的变化。</a:t>
            </a:r>
            <a:endParaRPr lang="zh-CN" altLang="en-US" sz="2000"/>
          </a:p>
          <a:p>
            <a:r>
              <a:rPr lang="zh-CN" altLang="en-US" sz="2000"/>
              <a:t>④ 一致性原则。主要目标与分目标应该一致，目标与措施要保持一致，个人目标与整体目标要相互一致，也就是说，要把企业的目标与自己的目标有机结合起来。</a:t>
            </a:r>
            <a:endParaRPr lang="zh-CN" altLang="en-US" sz="2000"/>
          </a:p>
          <a:p>
            <a:r>
              <a:rPr lang="zh-CN" altLang="en-US" sz="2000"/>
              <a:t>⑤ 激励性原则。目标要符合自己的性格、兴趣和特长，对自己产生内在激励作用。</a:t>
            </a:r>
            <a:endParaRPr lang="zh-CN" altLang="en-US" sz="2000"/>
          </a:p>
          <a:p>
            <a:r>
              <a:rPr lang="zh-CN" altLang="en-US" sz="2000"/>
              <a:t>⑥ 合作性原则。个人的目标与伙伴的目标要具有合作性与协调性。</a:t>
            </a:r>
            <a:endParaRPr lang="zh-CN" altLang="en-US" sz="2000"/>
          </a:p>
          <a:p>
            <a:r>
              <a:rPr lang="zh-CN" altLang="en-US" sz="2000"/>
              <a:t>⑦ 全程原则。职业规划必须考虑到职业生涯发展的整个历程。</a:t>
            </a:r>
            <a:endParaRPr lang="zh-CN" altLang="en-US" sz="2000"/>
          </a:p>
          <a:p>
            <a:r>
              <a:rPr lang="zh-CN" altLang="en-US" sz="2000"/>
              <a:t>⑧ 具体原则。职业规划各阶段的路线划分与安排必须具体，有较强的可行性。</a:t>
            </a:r>
            <a:endParaRPr lang="zh-CN" altLang="en-US" sz="2000"/>
          </a:p>
          <a:p>
            <a:r>
              <a:rPr lang="zh-CN" altLang="en-US" sz="2000"/>
              <a:t>⑨ 实际原则。规划时要考虑到自己、组织、社会环境以及其他相关的因素，选择最可行的途径。</a:t>
            </a:r>
            <a:endParaRPr lang="zh-CN" altLang="en-US" sz="2000"/>
          </a:p>
          <a:p>
            <a:r>
              <a:rPr lang="zh-CN" altLang="en-US" sz="2000"/>
              <a:t>⑩ 可评估原则。规划应有明确的时间限制或标准，以便随时掌握执行状况，及时修正。</a:t>
            </a:r>
            <a:endParaRPr lang="zh-CN" altLang="en-US" sz="2000"/>
          </a:p>
          <a:p>
            <a:endParaRPr lang="zh-CN" altLang="en-US" sz="2000"/>
          </a:p>
          <a:p>
            <a:endParaRPr lang="zh-CN" altLang="en-US" sz="2000"/>
          </a:p>
        </p:txBody>
      </p:sp>
    </p:spTree>
  </p:cSld>
  <p:clrMapOvr>
    <a:masterClrMapping/>
  </p:clrMapOvr>
  <p:transition spd="slow">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60</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p>
            <a:r>
              <a:rPr lang="zh-CN" altLang="en-US" sz="2800">
                <a:sym typeface="+mn-ea"/>
              </a:rPr>
              <a:t>三、面试之后如何完善</a:t>
            </a:r>
            <a:endParaRPr lang="zh-CN" altLang="en-US" sz="2800"/>
          </a:p>
        </p:txBody>
      </p:sp>
      <p:sp>
        <p:nvSpPr>
          <p:cNvPr id="11" name="文本框 10"/>
          <p:cNvSpPr txBox="1"/>
          <p:nvPr/>
        </p:nvSpPr>
        <p:spPr>
          <a:xfrm>
            <a:off x="1259205" y="1275715"/>
            <a:ext cx="9363075" cy="5394960"/>
          </a:xfrm>
          <a:prstGeom prst="rect">
            <a:avLst/>
          </a:prstGeom>
          <a:noFill/>
        </p:spPr>
        <p:txBody>
          <a:bodyPr wrap="square" rtlCol="0">
            <a:spAutoFit/>
          </a:bodyPr>
          <a:p>
            <a:r>
              <a:rPr lang="zh-CN" altLang="en-US" sz="2400" b="1"/>
              <a:t>求职成败的因素中，按照影响力大小，大致可以这样排列。</a:t>
            </a:r>
            <a:endParaRPr lang="zh-CN" altLang="en-US" sz="2400" b="1"/>
          </a:p>
          <a:p>
            <a:endParaRPr lang="zh-CN" altLang="en-US" sz="2400" b="1"/>
          </a:p>
          <a:p>
            <a:r>
              <a:rPr lang="zh-CN" altLang="en-US" sz="2000"/>
              <a:t>第一，应聘者的性格特点和面试中的积极表现。</a:t>
            </a:r>
            <a:endParaRPr lang="zh-CN" altLang="en-US" sz="2000"/>
          </a:p>
          <a:p>
            <a:endParaRPr lang="zh-CN" altLang="en-US" sz="2000"/>
          </a:p>
          <a:p>
            <a:r>
              <a:rPr lang="zh-CN" altLang="en-US" sz="2000"/>
              <a:t>第二，应聘者对本公司和工作本身所表现出的个人意愿或者热忱度。</a:t>
            </a:r>
            <a:endParaRPr lang="zh-CN" altLang="en-US" sz="2000"/>
          </a:p>
          <a:p>
            <a:endParaRPr lang="zh-CN" altLang="en-US" sz="2000"/>
          </a:p>
          <a:p>
            <a:r>
              <a:rPr lang="zh-CN" altLang="en-US" sz="2000"/>
              <a:t>第三，应聘者的领悟能力和学习能力，以及自身成长的潜力。</a:t>
            </a:r>
            <a:endParaRPr lang="zh-CN" altLang="en-US" sz="2000"/>
          </a:p>
          <a:p>
            <a:endParaRPr lang="zh-CN" altLang="en-US" sz="2000"/>
          </a:p>
          <a:p>
            <a:r>
              <a:rPr lang="zh-CN" altLang="en-US" sz="2000"/>
              <a:t>第四，应聘者所接受的教育和拥有的学历。</a:t>
            </a:r>
            <a:endParaRPr lang="zh-CN" altLang="en-US" sz="2000"/>
          </a:p>
          <a:p>
            <a:endParaRPr lang="zh-CN" altLang="en-US" sz="2000"/>
          </a:p>
          <a:p>
            <a:r>
              <a:rPr lang="zh-CN" altLang="en-US" sz="2000"/>
              <a:t>第五，应聘者的人际关系处理能力。</a:t>
            </a:r>
            <a:endParaRPr lang="zh-CN" altLang="en-US" sz="2000"/>
          </a:p>
          <a:p>
            <a:endParaRPr lang="zh-CN" altLang="en-US" sz="2000"/>
          </a:p>
          <a:p>
            <a:r>
              <a:rPr lang="zh-CN" altLang="en-US" sz="2000"/>
              <a:t>第六，应聘者的工作经验。</a:t>
            </a:r>
            <a:endParaRPr lang="zh-CN" altLang="en-US" sz="2000"/>
          </a:p>
          <a:p>
            <a:endParaRPr lang="zh-CN" altLang="en-US" sz="2000"/>
          </a:p>
          <a:p>
            <a:r>
              <a:rPr lang="zh-CN" altLang="en-US" sz="2000"/>
              <a:t>第七，应聘者身上的吃苦耐劳精神。</a:t>
            </a:r>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61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p>
            <a:r>
              <a:rPr lang="zh-CN" altLang="en-US" sz="2800">
                <a:sym typeface="+mn-ea"/>
              </a:rPr>
              <a:t>三、面试之后如何完善</a:t>
            </a:r>
            <a:endParaRPr lang="zh-CN" altLang="en-US" sz="2800"/>
          </a:p>
        </p:txBody>
      </p:sp>
      <p:sp>
        <p:nvSpPr>
          <p:cNvPr id="11" name="文本框 10"/>
          <p:cNvSpPr txBox="1"/>
          <p:nvPr/>
        </p:nvSpPr>
        <p:spPr>
          <a:xfrm>
            <a:off x="1304925" y="1492250"/>
            <a:ext cx="9363075" cy="3874135"/>
          </a:xfrm>
          <a:prstGeom prst="rect">
            <a:avLst/>
          </a:prstGeom>
          <a:noFill/>
        </p:spPr>
        <p:txBody>
          <a:bodyPr wrap="square" rtlCol="0">
            <a:spAutoFit/>
          </a:bodyPr>
          <a:p>
            <a:r>
              <a:rPr lang="zh-CN" altLang="en-US" sz="2400" b="1"/>
              <a:t>3．面试善后工作建议</a:t>
            </a:r>
            <a:endParaRPr lang="zh-CN" altLang="en-US" sz="2400" b="1"/>
          </a:p>
          <a:p>
            <a:r>
              <a:rPr lang="zh-CN" altLang="en-US" sz="2000"/>
              <a:t>（1）回顾总结</a:t>
            </a:r>
            <a:endParaRPr lang="zh-CN" altLang="en-US" sz="2000"/>
          </a:p>
          <a:p>
            <a:r>
              <a:rPr lang="zh-CN" altLang="en-US" sz="2000"/>
              <a:t>（2）耐心等待</a:t>
            </a:r>
            <a:endParaRPr lang="zh-CN" altLang="en-US" sz="2000"/>
          </a:p>
          <a:p>
            <a:r>
              <a:rPr lang="zh-CN" altLang="en-US" sz="2000"/>
              <a:t>（3）重整旗鼓</a:t>
            </a:r>
            <a:endParaRPr lang="zh-CN" altLang="en-US" sz="2000"/>
          </a:p>
          <a:p>
            <a:endParaRPr lang="zh-CN" altLang="en-US" sz="2000"/>
          </a:p>
          <a:p>
            <a:r>
              <a:rPr lang="zh-CN" altLang="en-US" sz="2400" b="1"/>
              <a:t>4．面试失败原因 </a:t>
            </a:r>
            <a:endParaRPr lang="zh-CN" altLang="en-US" sz="2400" b="1"/>
          </a:p>
          <a:p>
            <a:r>
              <a:rPr lang="zh-CN" altLang="en-US" sz="2000"/>
              <a:t>其一，求职应聘的准备不足。</a:t>
            </a:r>
            <a:endParaRPr lang="zh-CN" altLang="en-US" sz="2000"/>
          </a:p>
          <a:p>
            <a:r>
              <a:rPr lang="zh-CN" altLang="en-US" sz="2000"/>
              <a:t>其二，在应聘中缺乏诚恳的态度。</a:t>
            </a:r>
            <a:endParaRPr lang="zh-CN" altLang="en-US" sz="2000"/>
          </a:p>
          <a:p>
            <a:r>
              <a:rPr lang="zh-CN" altLang="en-US" sz="2000"/>
              <a:t>其三，个别应聘者，尤其是一些刚毕业的学生，由于缺乏经验或者有不良习惯等方面的原因，在求职中暴露出了一些自身素质上的问题。</a:t>
            </a:r>
            <a:endParaRPr lang="zh-CN" altLang="en-US" sz="2000"/>
          </a:p>
          <a:p>
            <a:r>
              <a:rPr lang="zh-CN" altLang="en-US" sz="2000"/>
              <a:t>其四，择业期望值与社会的现实需求之间的差距过大。</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59205" y="1275715"/>
            <a:ext cx="10156825" cy="5215255"/>
          </a:xfrm>
          <a:prstGeom prst="rect">
            <a:avLst/>
          </a:prstGeom>
          <a:noFill/>
        </p:spPr>
        <p:txBody>
          <a:bodyPr wrap="square" rtlCol="0">
            <a:spAutoFit/>
          </a:bodyPr>
          <a:p>
            <a:r>
              <a:rPr lang="zh-CN" altLang="en-US" sz="2400" b="1"/>
              <a:t>1．主要面试种类</a:t>
            </a:r>
            <a:endParaRPr lang="zh-CN" altLang="en-US" sz="2400" b="1"/>
          </a:p>
          <a:p>
            <a:r>
              <a:rPr lang="zh-CN" altLang="en-US" sz="2000"/>
              <a:t>（1）结构化面试与非结构化面试</a:t>
            </a:r>
            <a:endParaRPr lang="zh-CN" altLang="en-US" sz="2000"/>
          </a:p>
          <a:p>
            <a:r>
              <a:rPr lang="zh-CN" altLang="en-US" sz="2000"/>
              <a:t>（2）单独面试与集体面试</a:t>
            </a:r>
            <a:endParaRPr lang="zh-CN" altLang="en-US" sz="2000"/>
          </a:p>
          <a:p>
            <a:r>
              <a:rPr lang="zh-CN" altLang="en-US" sz="2000"/>
              <a:t>（3）压力性面试与非压力性面试</a:t>
            </a:r>
            <a:endParaRPr lang="zh-CN" altLang="en-US" sz="2000"/>
          </a:p>
          <a:p>
            <a:r>
              <a:rPr lang="zh-CN" altLang="en-US" sz="2400" b="1"/>
              <a:t>2．面试过关秘笈</a:t>
            </a:r>
            <a:endParaRPr lang="zh-CN" altLang="en-US" sz="2400" b="1"/>
          </a:p>
          <a:p>
            <a:r>
              <a:rPr lang="zh-CN" altLang="en-US" sz="2000"/>
              <a:t>（1）捕捉信息，把握机会</a:t>
            </a:r>
            <a:r>
              <a:rPr lang="en-US" altLang="zh-CN" sz="2000"/>
              <a:t>	</a:t>
            </a:r>
            <a:r>
              <a:rPr lang="zh-CN" altLang="en-US" sz="2000"/>
              <a:t>（2）广种薄收，重投简历</a:t>
            </a:r>
            <a:endParaRPr lang="zh-CN" altLang="en-US" sz="2000"/>
          </a:p>
          <a:p>
            <a:r>
              <a:rPr lang="zh-CN" altLang="en-US" sz="2000"/>
              <a:t>（3）合理安排，省时省力</a:t>
            </a:r>
            <a:r>
              <a:rPr lang="en-US" altLang="zh-CN" sz="2000"/>
              <a:t>	</a:t>
            </a:r>
            <a:r>
              <a:rPr lang="zh-CN" altLang="en-US" sz="2000"/>
              <a:t>（4）临阵磨枪，顺利过关</a:t>
            </a:r>
            <a:endParaRPr lang="zh-CN" altLang="en-US" sz="2000"/>
          </a:p>
          <a:p>
            <a:r>
              <a:rPr lang="zh-CN" altLang="en-US" sz="2000"/>
              <a:t>（5）做好规划，稳操胜券</a:t>
            </a:r>
            <a:r>
              <a:rPr lang="en-US" altLang="zh-CN" sz="2000"/>
              <a:t>	</a:t>
            </a:r>
            <a:r>
              <a:rPr lang="zh-CN" altLang="en-US" sz="2000"/>
              <a:t>（6）发信确认，增加印象</a:t>
            </a:r>
            <a:endParaRPr lang="zh-CN" altLang="en-US" sz="2000"/>
          </a:p>
          <a:p>
            <a:r>
              <a:rPr lang="zh-CN" altLang="en-US" sz="2400" b="1"/>
              <a:t>3．常见笔试种类</a:t>
            </a:r>
            <a:endParaRPr lang="zh-CN" altLang="en-US" sz="2400" b="1"/>
          </a:p>
          <a:p>
            <a:r>
              <a:rPr lang="zh-CN" altLang="en-US" sz="2000"/>
              <a:t>（1）专业考试</a:t>
            </a:r>
            <a:r>
              <a:rPr lang="en-US" altLang="zh-CN" sz="2000"/>
              <a:t>			</a:t>
            </a:r>
            <a:r>
              <a:rPr lang="zh-CN" altLang="en-US" sz="2000"/>
              <a:t>（2）心理测试</a:t>
            </a:r>
            <a:endParaRPr lang="zh-CN" altLang="en-US" sz="2000"/>
          </a:p>
          <a:p>
            <a:r>
              <a:rPr lang="zh-CN" altLang="en-US" sz="2000"/>
              <a:t>（3）智力测验</a:t>
            </a:r>
            <a:r>
              <a:rPr lang="en-US" altLang="zh-CN" sz="2000"/>
              <a:t>			</a:t>
            </a:r>
            <a:r>
              <a:rPr lang="zh-CN" altLang="en-US" sz="2000"/>
              <a:t>（4）命题写作</a:t>
            </a:r>
            <a:endParaRPr lang="zh-CN" altLang="en-US" sz="2000"/>
          </a:p>
          <a:p>
            <a:r>
              <a:rPr lang="zh-CN" altLang="en-US" sz="2000"/>
              <a:t>（5）综合能力测试</a:t>
            </a:r>
            <a:endParaRPr lang="zh-CN" altLang="en-US" sz="2000"/>
          </a:p>
          <a:p>
            <a:r>
              <a:rPr lang="zh-CN" altLang="en-US" sz="2400" b="1"/>
              <a:t>4．克服紧张情绪</a:t>
            </a:r>
            <a:endParaRPr lang="zh-CN" altLang="en-US" sz="2400" b="1"/>
          </a:p>
          <a:p>
            <a:r>
              <a:rPr lang="zh-CN" altLang="en-US" sz="2000">
                <a:latin typeface="+mn-ea"/>
              </a:rPr>
              <a:t>（1）做几次深呼吸</a:t>
            </a:r>
            <a:r>
              <a:rPr lang="en-US" altLang="zh-CN" sz="2000">
                <a:latin typeface="+mn-ea"/>
              </a:rPr>
              <a:t>		</a:t>
            </a:r>
            <a:r>
              <a:rPr lang="zh-CN" altLang="en-US" sz="2000">
                <a:latin typeface="+mn-ea"/>
              </a:rPr>
              <a:t>（2）翻阅杂志</a:t>
            </a:r>
            <a:r>
              <a:rPr lang="en-US" altLang="zh-CN" sz="2000">
                <a:latin typeface="+mn-ea"/>
              </a:rPr>
              <a:t>	</a:t>
            </a:r>
            <a:r>
              <a:rPr lang="zh-CN" altLang="en-US" sz="2000">
                <a:latin typeface="+mn-ea"/>
              </a:rPr>
              <a:t>（3）做自我暗示</a:t>
            </a:r>
            <a:r>
              <a:rPr lang="en-US" altLang="zh-CN" sz="2000">
                <a:latin typeface="+mn-ea"/>
              </a:rPr>
              <a:t>	</a:t>
            </a:r>
            <a:endParaRPr lang="en-US" altLang="zh-CN" sz="2000">
              <a:latin typeface="+mn-ea"/>
            </a:endParaRPr>
          </a:p>
          <a:p>
            <a:r>
              <a:rPr lang="zh-CN" altLang="en-US" sz="2000">
                <a:latin typeface="+mn-ea"/>
              </a:rPr>
              <a:t>（4）目光稍上扬</a:t>
            </a:r>
            <a:r>
              <a:rPr lang="en-US" altLang="zh-CN" sz="2000">
                <a:latin typeface="+mn-ea"/>
              </a:rPr>
              <a:t>		</a:t>
            </a:r>
            <a:r>
              <a:rPr lang="zh-CN" altLang="en-US" sz="2000">
                <a:latin typeface="+mn-ea"/>
              </a:rPr>
              <a:t>（5）对换角色</a:t>
            </a:r>
            <a:r>
              <a:rPr lang="en-US" altLang="zh-CN" sz="2000">
                <a:latin typeface="+mn-ea"/>
              </a:rPr>
              <a:t>	</a:t>
            </a:r>
            <a:r>
              <a:rPr lang="zh-CN" altLang="en-US" sz="2000">
                <a:latin typeface="+mn-ea"/>
              </a:rPr>
              <a:t>（6）多加演练</a:t>
            </a:r>
            <a:endParaRPr lang="zh-CN" altLang="en-US" sz="2000"/>
          </a:p>
          <a:p>
            <a:endParaRPr lang="zh-CN" altLang="en-US" sz="2000">
              <a:latin typeface="+mn-ea"/>
            </a:endParaRPr>
          </a:p>
        </p:txBody>
      </p:sp>
      <p:sp>
        <p:nvSpPr>
          <p:cNvPr id="12" name="文本框 11"/>
          <p:cNvSpPr txBox="1"/>
          <p:nvPr/>
        </p:nvSpPr>
        <p:spPr>
          <a:xfrm>
            <a:off x="3398203" y="520065"/>
            <a:ext cx="4159250" cy="944880"/>
          </a:xfrm>
          <a:prstGeom prst="rect">
            <a:avLst/>
          </a:prstGeom>
          <a:noFill/>
        </p:spPr>
        <p:txBody>
          <a:bodyPr wrap="square" rtlCol="0">
            <a:spAutoFit/>
          </a:bodyPr>
          <a:p>
            <a:pPr algn="ctr"/>
            <a:r>
              <a:rPr lang="zh-CN" altLang="en-US" sz="2800">
                <a:sym typeface="+mn-ea"/>
              </a:rPr>
              <a:t>四、面试漫谈</a:t>
            </a:r>
            <a:endParaRPr lang="zh-CN" altLang="en-US" sz="2800"/>
          </a:p>
          <a:p>
            <a:pPr algn="ctr"/>
            <a:endParaRPr lang="zh-CN" altLang="en-US" sz="2800"/>
          </a:p>
        </p:txBody>
      </p:sp>
    </p:spTree>
  </p:cSld>
  <p:clrMapOvr>
    <a:masterClrMapping/>
  </p:clrMapOvr>
  <p:transition spd="slow">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面  试</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944880"/>
          </a:xfrm>
          <a:prstGeom prst="rect">
            <a:avLst/>
          </a:prstGeom>
          <a:noFill/>
        </p:spPr>
        <p:txBody>
          <a:bodyPr wrap="square" rtlCol="0">
            <a:spAutoFit/>
          </a:bodyPr>
          <a:p>
            <a:pPr algn="ctr"/>
            <a:r>
              <a:rPr lang="zh-CN" altLang="en-US" sz="2800">
                <a:sym typeface="+mn-ea"/>
              </a:rPr>
              <a:t>四、面试漫谈</a:t>
            </a:r>
            <a:endParaRPr lang="zh-CN" altLang="en-US" sz="2800"/>
          </a:p>
          <a:p>
            <a:pPr algn="ctr"/>
            <a:endParaRPr lang="zh-CN" altLang="en-US" sz="2800"/>
          </a:p>
        </p:txBody>
      </p:sp>
      <p:sp>
        <p:nvSpPr>
          <p:cNvPr id="11" name="文本框 10"/>
          <p:cNvSpPr txBox="1"/>
          <p:nvPr/>
        </p:nvSpPr>
        <p:spPr>
          <a:xfrm>
            <a:off x="1259205" y="1275715"/>
            <a:ext cx="9737090" cy="5090160"/>
          </a:xfrm>
          <a:prstGeom prst="rect">
            <a:avLst/>
          </a:prstGeom>
          <a:noFill/>
        </p:spPr>
        <p:txBody>
          <a:bodyPr wrap="square" rtlCol="0">
            <a:spAutoFit/>
          </a:bodyPr>
          <a:p>
            <a:r>
              <a:rPr lang="zh-CN" altLang="en-US" sz="2400" b="1"/>
              <a:t>失败案例解析</a:t>
            </a:r>
            <a:endParaRPr lang="zh-CN" altLang="en-US" sz="2400" b="1"/>
          </a:p>
          <a:p>
            <a:endParaRPr lang="zh-CN" altLang="en-US" sz="2400" b="1"/>
          </a:p>
          <a:p>
            <a:r>
              <a:rPr lang="zh-CN" altLang="en-US" sz="2000"/>
              <a:t>       要找到一份好的工作，必须下一番苦功，认真钻研面试的整个流程。在实际案例中，人们常常感到疑惑，一些明明条件很好的应聘者，却无法顺利通过面试的最后一道关卡。深究其原因，就会发现他们总是忽略了一些重要的细节，从而一次次被面试人员否定，与心仪的职位擦肩而过。</a:t>
            </a:r>
            <a:endParaRPr lang="zh-CN" altLang="en-US" sz="2000"/>
          </a:p>
          <a:p>
            <a:endParaRPr lang="zh-CN" altLang="en-US" sz="2000"/>
          </a:p>
          <a:p>
            <a:r>
              <a:rPr lang="en-US" altLang="zh-CN" sz="2000"/>
              <a:t>	</a:t>
            </a:r>
            <a:r>
              <a:rPr lang="zh-CN" altLang="en-US" sz="2000"/>
              <a:t>1．有的人表现不够诚恳</a:t>
            </a:r>
            <a:endParaRPr lang="zh-CN" altLang="en-US" sz="2000"/>
          </a:p>
          <a:p>
            <a:r>
              <a:rPr lang="en-US" altLang="zh-CN" sz="2000"/>
              <a:t>	</a:t>
            </a:r>
            <a:r>
              <a:rPr lang="zh-CN" altLang="en-US" sz="2000"/>
              <a:t>2．有的人缺乏自信</a:t>
            </a:r>
            <a:endParaRPr lang="zh-CN" altLang="en-US" sz="2000"/>
          </a:p>
          <a:p>
            <a:r>
              <a:rPr lang="en-US" altLang="zh-CN" sz="2000"/>
              <a:t>	</a:t>
            </a:r>
            <a:r>
              <a:rPr lang="zh-CN" altLang="en-US" sz="2000"/>
              <a:t>3．有的人抢风头</a:t>
            </a:r>
            <a:endParaRPr lang="zh-CN" altLang="en-US" sz="2000"/>
          </a:p>
          <a:p>
            <a:r>
              <a:rPr lang="en-US" altLang="zh-CN" sz="2000"/>
              <a:t>	</a:t>
            </a:r>
            <a:r>
              <a:rPr lang="zh-CN" altLang="en-US" sz="2000"/>
              <a:t>4．有的人好面子</a:t>
            </a:r>
            <a:endParaRPr lang="zh-CN" altLang="en-US" sz="2000"/>
          </a:p>
          <a:p>
            <a:r>
              <a:rPr lang="en-US" altLang="zh-CN" sz="2000"/>
              <a:t>	</a:t>
            </a:r>
            <a:r>
              <a:rPr lang="zh-CN" altLang="en-US" sz="2000"/>
              <a:t>5．有的人过于孩子气</a:t>
            </a:r>
            <a:endParaRPr lang="zh-CN" altLang="en-US" sz="2000"/>
          </a:p>
          <a:p>
            <a:r>
              <a:rPr lang="en-US" altLang="zh-CN" sz="2000"/>
              <a:t>	</a:t>
            </a:r>
            <a:r>
              <a:rPr lang="zh-CN" altLang="en-US" sz="2000"/>
              <a:t>6．有的人过于谦虚</a:t>
            </a:r>
            <a:endParaRPr lang="zh-CN" altLang="en-US" sz="2000"/>
          </a:p>
          <a:p>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64</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第七章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2" action="ppaction://hlinksldjump"/>
          </p:cNvPr>
          <p:cNvSpPr txBox="1"/>
          <p:nvPr/>
        </p:nvSpPr>
        <p:spPr>
          <a:xfrm>
            <a:off x="5290185" y="354393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7.3    如何进行高效的职场沟通</a:t>
            </a:r>
            <a:endParaRPr lang="en-US" altLang="zh-CN" sz="3200">
              <a:solidFill>
                <a:srgbClr val="376092"/>
              </a:solidFill>
              <a:latin typeface="微软雅黑" panose="020B0503020204020204" charset="-122"/>
              <a:ea typeface="微软雅黑" panose="020B0503020204020204" charset="-122"/>
            </a:endParaRPr>
          </a:p>
        </p:txBody>
      </p:sp>
      <p:sp>
        <p:nvSpPr>
          <p:cNvPr id="16" name="文本框 15">
            <a:hlinkClick r:id="rId3" action="ppaction://hlinksldjump"/>
          </p:cNvPr>
          <p:cNvSpPr txBox="1"/>
          <p:nvPr/>
        </p:nvSpPr>
        <p:spPr>
          <a:xfrm>
            <a:off x="5305425" y="1976755"/>
            <a:ext cx="572008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7.1    如何安全度过试用期</a:t>
            </a:r>
            <a:endParaRPr lang="en-US" altLang="zh-CN" sz="3200">
              <a:solidFill>
                <a:srgbClr val="376092"/>
              </a:solidFill>
              <a:latin typeface="微软雅黑" panose="020B0503020204020204" charset="-122"/>
              <a:ea typeface="微软雅黑" panose="020B0503020204020204" charset="-122"/>
            </a:endParaRPr>
          </a:p>
        </p:txBody>
      </p:sp>
      <p:sp>
        <p:nvSpPr>
          <p:cNvPr id="8" name="TextBox 10"/>
          <p:cNvSpPr txBox="1"/>
          <p:nvPr/>
        </p:nvSpPr>
        <p:spPr>
          <a:xfrm>
            <a:off x="6435725" y="857885"/>
            <a:ext cx="3188335"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职场生存</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2" name="文本框 11">
            <a:hlinkClick r:id="rId4" action="ppaction://hlinksldjump"/>
          </p:cNvPr>
          <p:cNvSpPr txBox="1"/>
          <p:nvPr/>
        </p:nvSpPr>
        <p:spPr>
          <a:xfrm>
            <a:off x="5290185" y="272732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7.2    如何建立良好的职场人际关系</a:t>
            </a:r>
            <a:endParaRPr lang="en-US" altLang="zh-CN" sz="3200">
              <a:solidFill>
                <a:srgbClr val="376092"/>
              </a:solidFill>
              <a:latin typeface="微软雅黑" panose="020B0503020204020204" charset="-122"/>
              <a:ea typeface="微软雅黑" panose="020B0503020204020204" charset="-122"/>
            </a:endParaRPr>
          </a:p>
        </p:txBody>
      </p:sp>
      <p:sp>
        <p:nvSpPr>
          <p:cNvPr id="13" name="文本框 12">
            <a:hlinkClick r:id="rId5" action="ppaction://hlinksldjump"/>
          </p:cNvPr>
          <p:cNvSpPr txBox="1"/>
          <p:nvPr/>
        </p:nvSpPr>
        <p:spPr>
          <a:xfrm>
            <a:off x="5290185" y="436054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7.4    职场晋升攻略</a:t>
            </a:r>
            <a:endParaRPr lang="en-US" altLang="zh-CN" sz="3200">
              <a:solidFill>
                <a:srgbClr val="376092"/>
              </a:solidFill>
              <a:latin typeface="微软雅黑" panose="020B0503020204020204" charset="-122"/>
              <a:ea typeface="微软雅黑" panose="020B0503020204020204" charset="-122"/>
            </a:endParaRPr>
          </a:p>
        </p:txBody>
      </p:sp>
      <p:sp>
        <p:nvSpPr>
          <p:cNvPr id="15" name="文本框 14">
            <a:hlinkClick r:id="rId6" action="ppaction://hlinksldjump"/>
          </p:cNvPr>
          <p:cNvSpPr txBox="1"/>
          <p:nvPr/>
        </p:nvSpPr>
        <p:spPr>
          <a:xfrm>
            <a:off x="5305425" y="511619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7.5    职场晋升攻略</a:t>
            </a:r>
            <a:endParaRPr lang="en-US" altLang="zh-CN"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65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一、如何安全度过试用期</a:t>
            </a:r>
            <a:endParaRPr lang="zh-CN" altLang="en-US" sz="2800"/>
          </a:p>
        </p:txBody>
      </p:sp>
      <p:sp>
        <p:nvSpPr>
          <p:cNvPr id="11" name="文本框 10"/>
          <p:cNvSpPr txBox="1"/>
          <p:nvPr/>
        </p:nvSpPr>
        <p:spPr>
          <a:xfrm>
            <a:off x="1259205" y="1275715"/>
            <a:ext cx="6102350" cy="5398135"/>
          </a:xfrm>
          <a:prstGeom prst="rect">
            <a:avLst/>
          </a:prstGeom>
          <a:noFill/>
        </p:spPr>
        <p:txBody>
          <a:bodyPr wrap="square" rtlCol="0">
            <a:spAutoFit/>
          </a:bodyPr>
          <a:p>
            <a:r>
              <a:rPr lang="zh-CN" altLang="en-US" sz="2400" b="1"/>
              <a:t>1．从学生到职业人的过渡</a:t>
            </a:r>
            <a:endParaRPr lang="zh-CN" altLang="en-US" sz="2400" b="1"/>
          </a:p>
          <a:p>
            <a:r>
              <a:rPr lang="en-US" altLang="zh-CN" sz="2000"/>
              <a:t>（1）心理过渡</a:t>
            </a:r>
            <a:endParaRPr lang="en-US" altLang="zh-CN" sz="2000"/>
          </a:p>
          <a:p>
            <a:r>
              <a:rPr lang="en-US" altLang="zh-CN" sz="2000"/>
              <a:t>（2）形象过渡</a:t>
            </a:r>
            <a:endParaRPr lang="en-US" altLang="zh-CN" sz="2000"/>
          </a:p>
          <a:p>
            <a:r>
              <a:rPr lang="en-US" altLang="zh-CN" sz="2000"/>
              <a:t>（3）环境过渡</a:t>
            </a:r>
            <a:endParaRPr lang="en-US" altLang="zh-CN" sz="2000"/>
          </a:p>
          <a:p>
            <a:r>
              <a:rPr lang="en-US" altLang="zh-CN" sz="2000"/>
              <a:t>（4）思维过渡</a:t>
            </a:r>
            <a:endParaRPr lang="en-US" altLang="zh-CN" sz="2000"/>
          </a:p>
          <a:p>
            <a:r>
              <a:rPr lang="en-US" altLang="zh-CN" sz="2000"/>
              <a:t>（5）能力过渡</a:t>
            </a:r>
            <a:endParaRPr lang="en-US" altLang="zh-CN" sz="2000"/>
          </a:p>
          <a:p>
            <a:endParaRPr lang="en-US" altLang="zh-CN" sz="2000"/>
          </a:p>
          <a:p>
            <a:r>
              <a:rPr lang="en-US" altLang="zh-CN" sz="2400" b="1"/>
              <a:t>2．找到自己的位置</a:t>
            </a:r>
            <a:endParaRPr lang="en-US" altLang="zh-CN" sz="2400" b="1"/>
          </a:p>
          <a:p>
            <a:r>
              <a:rPr lang="en-US" altLang="zh-CN" sz="2400"/>
              <a:t>（1）充分把握入职培训，熟悉企业文化</a:t>
            </a:r>
            <a:endParaRPr lang="en-US" altLang="zh-CN" sz="2400"/>
          </a:p>
          <a:p>
            <a:r>
              <a:rPr lang="en-US" altLang="zh-CN" sz="2400"/>
              <a:t>（2）迅速进入工作状态，积极表现</a:t>
            </a:r>
            <a:endParaRPr lang="en-US" altLang="zh-CN" sz="2400"/>
          </a:p>
          <a:p>
            <a:r>
              <a:rPr lang="en-US" altLang="zh-CN" sz="2400"/>
              <a:t>（3）趁热打铁，培养核心竞争力</a:t>
            </a:r>
            <a:endParaRPr lang="en-US" altLang="zh-CN" sz="2400"/>
          </a:p>
          <a:p>
            <a:endParaRPr lang="zh-CN" altLang="en-US" sz="2400"/>
          </a:p>
          <a:p>
            <a:endParaRPr lang="zh-CN" altLang="en-US" sz="2400"/>
          </a:p>
          <a:p>
            <a:endParaRPr lang="zh-CN" altLang="en-US" sz="2000"/>
          </a:p>
          <a:p>
            <a:endParaRPr lang="zh-CN" altLang="en-US" sz="2000"/>
          </a:p>
          <a:p>
            <a:endParaRPr lang="zh-CN" altLang="en-US" sz="2000">
              <a:latin typeface="+mn-ea"/>
            </a:endParaRPr>
          </a:p>
        </p:txBody>
      </p:sp>
      <p:pic>
        <p:nvPicPr>
          <p:cNvPr id="12" name="图片 11"/>
          <p:cNvPicPr>
            <a:picLocks noChangeAspect="1"/>
          </p:cNvPicPr>
          <p:nvPr/>
        </p:nvPicPr>
        <p:blipFill>
          <a:blip r:embed="rId2" cstate="print">
            <a:extLst>
              <a:ext uri="{BEBA8EAE-BF5A-486C-A8C5-ECC9F3942E4B}">
                <a14:imgProps xmlns:a14="http://schemas.microsoft.com/office/drawing/2010/main">
                  <a14:imgLayer r:embed="rId3">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7002046" y="692696"/>
            <a:ext cx="4260729" cy="5679877"/>
          </a:xfrm>
          <a:prstGeom prst="rect">
            <a:avLst/>
          </a:prstGeom>
          <a:effectLst>
            <a:outerShdw dist="101600" dir="2700000" algn="br" rotWithShape="0">
              <a:prstClr val="black">
                <a:alpha val="10000"/>
              </a:prstClr>
            </a:outerShdw>
          </a:effectLst>
        </p:spPr>
      </p:pic>
    </p:spTree>
  </p:cSld>
  <p:clrMapOvr>
    <a:masterClrMapping/>
  </p:clrMapOvr>
  <p:transition spd="slow">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66</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一、如何安全度过试用期</a:t>
            </a:r>
            <a:endParaRPr lang="zh-CN" altLang="en-US" sz="2800"/>
          </a:p>
        </p:txBody>
      </p:sp>
      <p:sp>
        <p:nvSpPr>
          <p:cNvPr id="11" name="文本框 10"/>
          <p:cNvSpPr txBox="1"/>
          <p:nvPr/>
        </p:nvSpPr>
        <p:spPr>
          <a:xfrm>
            <a:off x="1259205" y="1275715"/>
            <a:ext cx="9271635" cy="5337175"/>
          </a:xfrm>
          <a:prstGeom prst="rect">
            <a:avLst/>
          </a:prstGeom>
          <a:noFill/>
        </p:spPr>
        <p:txBody>
          <a:bodyPr wrap="square" rtlCol="0">
            <a:spAutoFit/>
          </a:bodyPr>
          <a:p>
            <a:r>
              <a:rPr lang="en-US" altLang="zh-CN" sz="2400" b="1"/>
              <a:t> 3．何时转正早知晓</a:t>
            </a:r>
            <a:endParaRPr lang="en-US" altLang="zh-CN" sz="2400" b="1"/>
          </a:p>
          <a:p>
            <a:r>
              <a:rPr lang="en-US" altLang="zh-CN" sz="2000" b="1"/>
              <a:t>（1）了解考核标准</a:t>
            </a:r>
            <a:endParaRPr lang="en-US" altLang="zh-CN" sz="2000" b="1"/>
          </a:p>
          <a:p>
            <a:r>
              <a:rPr lang="en-US" altLang="zh-CN" sz="2000"/>
              <a:t>第一，认真对待入职培训。第二，了解岗位职责和业绩指标。第三，向同事咨询。</a:t>
            </a:r>
            <a:endParaRPr lang="en-US" altLang="zh-CN" sz="2000"/>
          </a:p>
          <a:p>
            <a:r>
              <a:rPr lang="en-US" altLang="zh-CN" sz="2000" b="1"/>
              <a:t>（2）了解考核成绩</a:t>
            </a:r>
            <a:endParaRPr lang="en-US" altLang="zh-CN" sz="2000" b="1"/>
          </a:p>
          <a:p>
            <a:r>
              <a:rPr lang="en-US" altLang="zh-CN" sz="2000"/>
              <a:t>第一，敢于试错。第二，主动询问上司。</a:t>
            </a:r>
            <a:endParaRPr lang="en-US" altLang="zh-CN" sz="2000"/>
          </a:p>
          <a:p>
            <a:r>
              <a:rPr lang="en-US" altLang="zh-CN" sz="2000" b="1"/>
              <a:t>（3）向“正式”冲刺</a:t>
            </a:r>
            <a:endParaRPr lang="en-US" altLang="zh-CN" sz="2000" b="1"/>
          </a:p>
          <a:p>
            <a:endParaRPr lang="en-US" altLang="zh-CN" sz="2000" b="1"/>
          </a:p>
          <a:p>
            <a:r>
              <a:rPr lang="en-US" altLang="zh-CN" sz="2400" b="1"/>
              <a:t>4．试用期七问七答</a:t>
            </a:r>
            <a:endParaRPr lang="en-US" altLang="zh-CN" sz="2400" b="1"/>
          </a:p>
          <a:p>
            <a:r>
              <a:rPr lang="en-US" altLang="zh-CN" sz="2000">
                <a:latin typeface="+mn-ea"/>
              </a:rPr>
              <a:t>（1）试用期到底应该多长：一个月、两个月，还是六个月？</a:t>
            </a:r>
            <a:endParaRPr lang="en-US" altLang="zh-CN" sz="2000">
              <a:latin typeface="+mn-ea"/>
            </a:endParaRPr>
          </a:p>
          <a:p>
            <a:r>
              <a:rPr lang="en-US" altLang="zh-CN" sz="2000">
                <a:latin typeface="+mn-ea"/>
              </a:rPr>
              <a:t>（2）试用期内如被公司调岗，还要重新设置试用期吗？</a:t>
            </a:r>
            <a:endParaRPr lang="en-US" altLang="zh-CN" sz="2000">
              <a:latin typeface="+mn-ea"/>
            </a:endParaRPr>
          </a:p>
          <a:p>
            <a:r>
              <a:rPr lang="en-US" altLang="zh-CN" sz="2000">
                <a:latin typeface="+mn-ea"/>
              </a:rPr>
              <a:t>（3）总公司、子公司的试用期是通用的吗？</a:t>
            </a:r>
            <a:endParaRPr lang="en-US" altLang="zh-CN" sz="2000">
              <a:latin typeface="+mn-ea"/>
            </a:endParaRPr>
          </a:p>
          <a:p>
            <a:r>
              <a:rPr lang="en-US" altLang="zh-CN" sz="2000">
                <a:latin typeface="+mn-ea"/>
              </a:rPr>
              <a:t>（4）试用期离职需要提前几天告知？</a:t>
            </a:r>
            <a:endParaRPr lang="en-US" altLang="zh-CN" sz="2000">
              <a:latin typeface="+mn-ea"/>
            </a:endParaRPr>
          </a:p>
          <a:p>
            <a:r>
              <a:rPr lang="en-US" altLang="zh-CN" sz="2000">
                <a:latin typeface="+mn-ea"/>
              </a:rPr>
              <a:t>（5）试用期内公司能随意解除劳动合同吗？</a:t>
            </a:r>
            <a:endParaRPr lang="en-US" altLang="zh-CN" sz="2000">
              <a:latin typeface="+mn-ea"/>
            </a:endParaRPr>
          </a:p>
          <a:p>
            <a:r>
              <a:rPr lang="en-US" altLang="zh-CN" sz="2000">
                <a:latin typeface="+mn-ea"/>
              </a:rPr>
              <a:t>（6）试用期内可以休假吗？</a:t>
            </a:r>
            <a:endParaRPr lang="en-US" altLang="zh-CN" sz="2000">
              <a:latin typeface="+mn-ea"/>
            </a:endParaRPr>
          </a:p>
          <a:p>
            <a:r>
              <a:rPr lang="en-US" altLang="zh-CN" sz="2000">
                <a:latin typeface="+mn-ea"/>
              </a:rPr>
              <a:t>（7）员工在试用期内休长病假，企业可以延长试用期吗？</a:t>
            </a:r>
            <a:endParaRPr lang="en-US" altLang="zh-CN" sz="2000">
              <a:latin typeface="+mn-ea"/>
            </a:endParaRPr>
          </a:p>
          <a:p>
            <a:endParaRPr lang="en-US" altLang="zh-CN">
              <a:latin typeface="+mn-ea"/>
            </a:endParaRPr>
          </a:p>
          <a:p>
            <a:endParaRPr lang="en-US" altLang="zh-CN" b="1">
              <a:latin typeface="+mn-ea"/>
            </a:endParaRPr>
          </a:p>
        </p:txBody>
      </p:sp>
    </p:spTree>
  </p:cSld>
  <p:clrMapOvr>
    <a:masterClrMapping/>
  </p:clrMapOvr>
  <p:transition spd="slow">
    <p:pull/>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67</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865495" cy="518160"/>
          </a:xfrm>
          <a:prstGeom prst="rect">
            <a:avLst/>
          </a:prstGeom>
          <a:noFill/>
        </p:spPr>
        <p:txBody>
          <a:bodyPr wrap="square" rtlCol="0">
            <a:spAutoFit/>
          </a:bodyPr>
          <a:p>
            <a:r>
              <a:rPr lang="zh-CN" altLang="en-US" sz="2800"/>
              <a:t>二、如何建立良好的职场人际关系</a:t>
            </a:r>
            <a:endParaRPr lang="zh-CN" altLang="en-US" sz="2800"/>
          </a:p>
        </p:txBody>
      </p:sp>
      <p:sp>
        <p:nvSpPr>
          <p:cNvPr id="11" name="文本框 10"/>
          <p:cNvSpPr txBox="1"/>
          <p:nvPr/>
        </p:nvSpPr>
        <p:spPr>
          <a:xfrm>
            <a:off x="1259205" y="1275715"/>
            <a:ext cx="9622155" cy="4483735"/>
          </a:xfrm>
          <a:prstGeom prst="rect">
            <a:avLst/>
          </a:prstGeom>
          <a:noFill/>
        </p:spPr>
        <p:txBody>
          <a:bodyPr wrap="square" rtlCol="0">
            <a:spAutoFit/>
          </a:bodyPr>
          <a:p>
            <a:r>
              <a:rPr lang="zh-CN" altLang="en-US" sz="2400" b="1"/>
              <a:t>1．职场人际关系的意义</a:t>
            </a:r>
            <a:endParaRPr lang="zh-CN" altLang="en-US" sz="2400" b="1"/>
          </a:p>
          <a:p>
            <a:endParaRPr lang="zh-CN" altLang="en-US" sz="2400" b="1"/>
          </a:p>
          <a:p>
            <a:r>
              <a:rPr lang="zh-CN" altLang="en-US" sz="2000"/>
              <a:t>        建立良好的工作关系，并不是说要你为了工作而必须变成一个擅长交际的人，这与社会关系的建立是不同的。在社会上，你可能会根据自己的好恶去结交好友，而在工作之中，你必须与周围的同事乃至企业所有的员工都保持良好的关系。</a:t>
            </a:r>
            <a:endParaRPr lang="zh-CN" altLang="en-US" sz="2000"/>
          </a:p>
          <a:p>
            <a:endParaRPr lang="zh-CN" altLang="en-US" sz="2000"/>
          </a:p>
          <a:p>
            <a:r>
              <a:rPr lang="zh-CN" altLang="en-US" sz="2000"/>
              <a:t>        建立良好的职场人际关系的途径有很多。职场新人要注意利用所有可能的机会，多参与同事发起的社交活动、会议，也可以参与一些比较专业的研讨会或组织，在那里你会遇到企业的资深人士。要尊重他们，但不要奢望他们帮助你晋升到更高的职位，时刻谨记，你们是同事关系，他们只能在学习、经验等不损害他们利益的方面帮助你。所以只有一两个人帮助你，可能还无法达到你的目标，你要建立一个牢固的网络，而不仅仅是一两个孤立的据点。</a:t>
            </a:r>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68</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585460" cy="944880"/>
          </a:xfrm>
          <a:prstGeom prst="rect">
            <a:avLst/>
          </a:prstGeom>
          <a:noFill/>
        </p:spPr>
        <p:txBody>
          <a:bodyPr wrap="square" rtlCol="0">
            <a:spAutoFit/>
          </a:bodyPr>
          <a:p>
            <a:r>
              <a:rPr lang="zh-CN" altLang="en-US" sz="2800">
                <a:sym typeface="+mn-ea"/>
              </a:rPr>
              <a:t>二、如何建立良好的职场人际关系</a:t>
            </a:r>
            <a:endParaRPr lang="zh-CN" altLang="en-US" sz="2800"/>
          </a:p>
          <a:p>
            <a:endParaRPr lang="zh-CN" altLang="en-US" sz="2800"/>
          </a:p>
        </p:txBody>
      </p:sp>
      <p:sp>
        <p:nvSpPr>
          <p:cNvPr id="11" name="文本框 10"/>
          <p:cNvSpPr txBox="1"/>
          <p:nvPr/>
        </p:nvSpPr>
        <p:spPr>
          <a:xfrm>
            <a:off x="1259205" y="1275715"/>
            <a:ext cx="10534650" cy="4849495"/>
          </a:xfrm>
          <a:prstGeom prst="rect">
            <a:avLst/>
          </a:prstGeom>
          <a:noFill/>
        </p:spPr>
        <p:txBody>
          <a:bodyPr wrap="square" rtlCol="0">
            <a:spAutoFit/>
          </a:bodyPr>
          <a:p>
            <a:r>
              <a:rPr lang="zh-CN" altLang="en-US" sz="2400" b="1"/>
              <a:t>2．建立人际关系的准备</a:t>
            </a:r>
            <a:endParaRPr lang="zh-CN" altLang="en-US" sz="2400" b="1"/>
          </a:p>
          <a:p>
            <a:r>
              <a:rPr lang="zh-CN" altLang="en-US" sz="2000"/>
              <a:t>（1）注意外表形象（2）积极主动交往（3）学会幽默健谈</a:t>
            </a:r>
            <a:endParaRPr lang="zh-CN" altLang="en-US" sz="2000"/>
          </a:p>
          <a:p>
            <a:r>
              <a:rPr lang="zh-CN" altLang="en-US" sz="2000"/>
              <a:t>（4）适当赞美别人（5）善于控制情绪</a:t>
            </a:r>
            <a:endParaRPr lang="zh-CN" altLang="en-US" sz="2000"/>
          </a:p>
          <a:p>
            <a:r>
              <a:rPr lang="zh-CN" altLang="en-US" sz="2400" b="1"/>
              <a:t>3．如何快速融入新集体</a:t>
            </a:r>
            <a:endParaRPr lang="zh-CN" altLang="en-US" sz="2400" b="1"/>
          </a:p>
          <a:p>
            <a:r>
              <a:rPr lang="zh-CN" altLang="en-US" sz="2000"/>
              <a:t>利器之一：调整心态，不把同事当“冤家”。利器之二：不过问他人隐私。</a:t>
            </a:r>
            <a:endParaRPr lang="zh-CN" altLang="en-US" sz="2000"/>
          </a:p>
          <a:p>
            <a:r>
              <a:rPr lang="zh-CN" altLang="en-US" sz="2000"/>
              <a:t>利器之三：不要把个人感情带入办公室。     利器之四：提高兴趣，积极参加集体的娱乐活动。</a:t>
            </a:r>
            <a:endParaRPr lang="zh-CN" altLang="en-US" sz="2000"/>
          </a:p>
          <a:p>
            <a:r>
              <a:rPr lang="zh-CN" altLang="en-US" sz="2000"/>
              <a:t>利器之五：说话要有分寸，不能口无遮拦。 利器之六：经济上分清楚，AA制是最佳选择。</a:t>
            </a:r>
            <a:endParaRPr lang="zh-CN" altLang="en-US" sz="2000"/>
          </a:p>
          <a:p>
            <a:r>
              <a:rPr lang="zh-CN" altLang="en-US" sz="2000"/>
              <a:t>利器之七：团结协作，彼此尊重。                   利器之八：自愿承担艰巨的任务。</a:t>
            </a:r>
            <a:endParaRPr lang="zh-CN" altLang="en-US" sz="2000"/>
          </a:p>
          <a:p>
            <a:r>
              <a:rPr lang="zh-CN" altLang="en-US" sz="2400" b="1"/>
              <a:t>4．影响同事关系的言行</a:t>
            </a:r>
            <a:endParaRPr lang="zh-CN" altLang="en-US" sz="2000"/>
          </a:p>
          <a:p>
            <a:r>
              <a:rPr lang="zh-CN" altLang="en-US" sz="2000"/>
              <a:t>（1）有好事不通报</a:t>
            </a:r>
            <a:endParaRPr lang="zh-CN" altLang="en-US" sz="2000"/>
          </a:p>
          <a:p>
            <a:r>
              <a:rPr lang="zh-CN" altLang="en-US" sz="2000"/>
              <a:t>（2）进出不互相告知</a:t>
            </a:r>
            <a:endParaRPr lang="zh-CN" altLang="en-US" sz="2000"/>
          </a:p>
          <a:p>
            <a:r>
              <a:rPr lang="zh-CN" altLang="en-US" sz="2000"/>
              <a:t>（3）什么私事都不说</a:t>
            </a:r>
            <a:endParaRPr lang="zh-CN" altLang="en-US" sz="2000"/>
          </a:p>
          <a:p>
            <a:r>
              <a:rPr lang="zh-CN" altLang="en-US" sz="2000"/>
              <a:t>（4）有事不肯向同事求助</a:t>
            </a:r>
            <a:endParaRPr lang="zh-CN" altLang="en-US" sz="2000"/>
          </a:p>
          <a:p>
            <a:r>
              <a:rPr lang="zh-CN" altLang="en-US" sz="2000"/>
              <a:t>（5）拒绝同事的“小吃”</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69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667375" cy="518160"/>
          </a:xfrm>
          <a:prstGeom prst="rect">
            <a:avLst/>
          </a:prstGeom>
          <a:noFill/>
        </p:spPr>
        <p:txBody>
          <a:bodyPr wrap="square" rtlCol="0">
            <a:spAutoFit/>
          </a:bodyPr>
          <a:p>
            <a:r>
              <a:rPr lang="zh-CN" altLang="en-US" sz="2800"/>
              <a:t>二、如何建立良好的职场人际关系</a:t>
            </a:r>
            <a:endParaRPr lang="zh-CN" altLang="en-US" sz="2800"/>
          </a:p>
        </p:txBody>
      </p:sp>
      <p:sp>
        <p:nvSpPr>
          <p:cNvPr id="11" name="文本框 10"/>
          <p:cNvSpPr txBox="1"/>
          <p:nvPr/>
        </p:nvSpPr>
        <p:spPr>
          <a:xfrm>
            <a:off x="1074420" y="1214755"/>
            <a:ext cx="10064750" cy="4788535"/>
          </a:xfrm>
          <a:prstGeom prst="rect">
            <a:avLst/>
          </a:prstGeom>
          <a:noFill/>
        </p:spPr>
        <p:txBody>
          <a:bodyPr wrap="square" rtlCol="0">
            <a:spAutoFit/>
          </a:bodyPr>
          <a:p>
            <a:r>
              <a:rPr lang="zh-CN" altLang="en-US" sz="2400" b="1"/>
              <a:t>5．职场中不受欢迎的人</a:t>
            </a:r>
            <a:endParaRPr lang="zh-CN" altLang="en-US" sz="2400" b="1"/>
          </a:p>
          <a:p>
            <a:endParaRPr lang="zh-CN" altLang="en-US" sz="2400" b="1"/>
          </a:p>
          <a:p>
            <a:r>
              <a:rPr lang="zh-CN" altLang="en-US" sz="2000"/>
              <a:t>① 鲨鱼型。极其自负，信奉个人英雄主义，习惯“跑单帮”，不愿与人合作。这样的人长期下去，势必孤立自己，还容易被倡导“团队精神”的职业社会淘汰。</a:t>
            </a:r>
            <a:endParaRPr lang="zh-CN" altLang="en-US" sz="2000"/>
          </a:p>
          <a:p>
            <a:r>
              <a:rPr lang="zh-CN" altLang="en-US" sz="2000"/>
              <a:t>② 古董型。固执己见，墨守成规，不愿意了解甚至拒绝任何新鲜事物。这种畏缩、迂腐、不能主动适应时代变化的人，路子会越走越窄。</a:t>
            </a:r>
            <a:endParaRPr lang="zh-CN" altLang="en-US" sz="2000"/>
          </a:p>
          <a:p>
            <a:r>
              <a:rPr lang="zh-CN" altLang="en-US" sz="2000"/>
              <a:t>③ 机器型。经常袖手旁观，发个指令，揿动按钮才会动一动，不会积极主动找活干。想一想瞬息万变、崇尚进取的社会欢迎这样的人吗？</a:t>
            </a:r>
            <a:endParaRPr lang="zh-CN" altLang="en-US" sz="2000"/>
          </a:p>
          <a:p>
            <a:r>
              <a:rPr lang="zh-CN" altLang="en-US" sz="2000"/>
              <a:t>④ 喇叭型。呜里哇啦，只说不做，或雷声大雨点小，趾高气扬，华而不实，在竞争中更容易失去机会。</a:t>
            </a:r>
            <a:endParaRPr lang="zh-CN" altLang="en-US" sz="2000"/>
          </a:p>
          <a:p>
            <a:r>
              <a:rPr lang="zh-CN" altLang="en-US" sz="2000"/>
              <a:t>⑤ 狐狸型。现代社会需要真正的实干家而非阴谋家，智慧与品德结合才会天下无敌。</a:t>
            </a:r>
            <a:endParaRPr lang="zh-CN" altLang="en-US" sz="2000"/>
          </a:p>
          <a:p>
            <a:r>
              <a:rPr lang="zh-CN" altLang="en-US" sz="2000"/>
              <a:t>⑥ 迟缓型。在激烈竞争中，那些动作迟缓、办事效率低下的人，毫无疑问将被竞争大潮淹没。</a:t>
            </a:r>
            <a:endParaRPr lang="zh-CN" altLang="en-US" sz="2000"/>
          </a:p>
          <a:p>
            <a:r>
              <a:rPr lang="zh-CN" altLang="en-US" sz="2000"/>
              <a:t>⑦ 多病型。不能保持身体健康等于既没有竞争的本钱，也给团队添麻烦。</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11" name="文本框 10"/>
          <p:cNvSpPr txBox="1"/>
          <p:nvPr/>
        </p:nvSpPr>
        <p:spPr>
          <a:xfrm>
            <a:off x="936943" y="1148715"/>
            <a:ext cx="10582275" cy="5090160"/>
          </a:xfrm>
          <a:prstGeom prst="rect">
            <a:avLst/>
          </a:prstGeom>
          <a:noFill/>
        </p:spPr>
        <p:txBody>
          <a:bodyPr wrap="square" rtlCol="0">
            <a:spAutoFit/>
          </a:bodyPr>
          <a:p>
            <a:r>
              <a:rPr lang="zh-CN" altLang="en-US" sz="2400" b="1"/>
              <a:t>（四）职业生涯的目标</a:t>
            </a:r>
            <a:endParaRPr lang="zh-CN" altLang="en-US" sz="2400" b="1"/>
          </a:p>
          <a:p>
            <a:endParaRPr lang="zh-CN" altLang="en-US" sz="2400" b="1"/>
          </a:p>
          <a:p>
            <a:r>
              <a:rPr lang="zh-CN" altLang="en-US" sz="2000"/>
              <a:t>职业生涯规划需要先确定个人职业的“目标”，职业规划理论中将具备某些“目标基准”的人士（一个或者多个）称为“标型靶”。“标型靶”可以分为几种类型：职能型、快速学习型、人际互动型、创新开拓型以及流程规范型等。</a:t>
            </a:r>
            <a:endParaRPr lang="zh-CN" altLang="en-US" sz="2000"/>
          </a:p>
          <a:p>
            <a:r>
              <a:rPr lang="zh-CN" altLang="en-US" sz="2000"/>
              <a:t>施乐公司的罗伯特·开普将确定“标型靶”活动划分为4个阶段，每阶段有2~3个步骤。</a:t>
            </a:r>
            <a:endParaRPr lang="zh-CN" altLang="en-US" sz="2000"/>
          </a:p>
          <a:p>
            <a:endParaRPr lang="zh-CN" altLang="en-US" sz="2000"/>
          </a:p>
          <a:p>
            <a:r>
              <a:rPr lang="zh-CN" altLang="en-US" sz="2000" b="1"/>
              <a:t>1.计划</a:t>
            </a:r>
            <a:endParaRPr lang="zh-CN" altLang="en-US" sz="2000" b="1"/>
          </a:p>
          <a:p>
            <a:r>
              <a:rPr lang="zh-CN" altLang="en-US" sz="2000"/>
              <a:t>① 确认对性向、技能的训练改善。</a:t>
            </a:r>
            <a:endParaRPr lang="zh-CN" altLang="en-US" sz="2000"/>
          </a:p>
          <a:p>
            <a:r>
              <a:rPr lang="zh-CN" altLang="en-US" sz="2000"/>
              <a:t>② 确定职业目标要求具备的性向、技能。</a:t>
            </a:r>
            <a:endParaRPr lang="zh-CN" altLang="en-US" sz="2000"/>
          </a:p>
          <a:p>
            <a:r>
              <a:rPr lang="zh-CN" altLang="en-US" sz="2000"/>
              <a:t>③ 决定收集资料的方法并收集资料。</a:t>
            </a:r>
            <a:endParaRPr lang="zh-CN" altLang="en-US" sz="2000"/>
          </a:p>
          <a:p>
            <a:endParaRPr lang="zh-CN" altLang="en-US" sz="2000"/>
          </a:p>
          <a:p>
            <a:r>
              <a:rPr lang="zh-CN" altLang="en-US" sz="2000" b="1"/>
              <a:t>2.分析与桥接</a:t>
            </a:r>
            <a:endParaRPr lang="zh-CN" altLang="en-US" sz="2000" b="1"/>
          </a:p>
          <a:p>
            <a:r>
              <a:rPr lang="zh-CN" altLang="en-US" sz="2000"/>
              <a:t>① 确定目前的性向与技能清单。</a:t>
            </a:r>
            <a:endParaRPr lang="zh-CN" altLang="en-US" sz="2000"/>
          </a:p>
          <a:p>
            <a:r>
              <a:rPr lang="zh-CN" altLang="en-US" sz="2000"/>
              <a:t>② 寻找目前的性向和技能清单与职业目标要求具备的性向、技能之间的距离。</a:t>
            </a:r>
            <a:endParaRPr lang="zh-CN" altLang="en-US" sz="2000"/>
          </a:p>
          <a:p>
            <a:r>
              <a:rPr lang="en-US" altLang="zh-CN" sz="2000"/>
              <a:t>③ 确定目标与指标。</a:t>
            </a:r>
            <a:endParaRPr lang="en-US" altLang="zh-CN" sz="2000"/>
          </a:p>
        </p:txBody>
      </p:sp>
    </p:spTree>
  </p:cSld>
  <p:clrMapOvr>
    <a:masterClrMapping/>
  </p:clrMapOvr>
  <p:transition spd="slow">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70</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408295" cy="518160"/>
          </a:xfrm>
          <a:prstGeom prst="rect">
            <a:avLst/>
          </a:prstGeom>
          <a:noFill/>
        </p:spPr>
        <p:txBody>
          <a:bodyPr wrap="square" rtlCol="0">
            <a:spAutoFit/>
          </a:bodyPr>
          <a:p>
            <a:r>
              <a:rPr lang="zh-CN" altLang="en-US" sz="2800"/>
              <a:t>三、如何进行高效的职场沟通</a:t>
            </a:r>
            <a:endParaRPr lang="zh-CN" altLang="en-US" sz="2800"/>
          </a:p>
        </p:txBody>
      </p:sp>
      <p:sp>
        <p:nvSpPr>
          <p:cNvPr id="11" name="文本框 10"/>
          <p:cNvSpPr txBox="1"/>
          <p:nvPr/>
        </p:nvSpPr>
        <p:spPr>
          <a:xfrm>
            <a:off x="1044575" y="1275715"/>
            <a:ext cx="10568940" cy="4727575"/>
          </a:xfrm>
          <a:prstGeom prst="rect">
            <a:avLst/>
          </a:prstGeom>
          <a:noFill/>
        </p:spPr>
        <p:txBody>
          <a:bodyPr wrap="square" rtlCol="0">
            <a:spAutoFit/>
          </a:bodyPr>
          <a:p>
            <a:r>
              <a:rPr lang="zh-CN" altLang="en-US" sz="2400" b="1"/>
              <a:t>1．理论概述</a:t>
            </a:r>
            <a:endParaRPr lang="zh-CN" altLang="en-US" sz="2400" b="1"/>
          </a:p>
          <a:p>
            <a:r>
              <a:rPr lang="zh-CN" altLang="en-US" sz="2000" b="1"/>
              <a:t>（1）沟通的定义</a:t>
            </a:r>
            <a:endParaRPr lang="zh-CN" altLang="en-US" sz="2000" b="1"/>
          </a:p>
          <a:p>
            <a:r>
              <a:rPr lang="zh-CN" altLang="en-US" sz="2000"/>
              <a:t>沟通是为了一个设定的目标，把信息、思想和情感在个人或群体间传递，并达成共识的过程。</a:t>
            </a:r>
            <a:endParaRPr lang="zh-CN" altLang="en-US" sz="2000"/>
          </a:p>
          <a:p>
            <a:r>
              <a:rPr lang="zh-CN" altLang="en-US" sz="2000" b="1"/>
              <a:t>（2）沟通的三大要素</a:t>
            </a:r>
            <a:endParaRPr lang="zh-CN" altLang="en-US" sz="2000" b="1"/>
          </a:p>
          <a:p>
            <a:r>
              <a:rPr lang="zh-CN" altLang="en-US" sz="2000"/>
              <a:t>第一，要有一个明确的目标。如果大家聚在一起却没有目标，那就不是沟通，而是闲聊。</a:t>
            </a:r>
            <a:endParaRPr lang="zh-CN" altLang="en-US" sz="2000"/>
          </a:p>
          <a:p>
            <a:r>
              <a:rPr lang="zh-CN" altLang="en-US" sz="2000"/>
              <a:t>第二，达成共识。沟通是否结束的标志就是是否达成共识。</a:t>
            </a:r>
            <a:endParaRPr lang="zh-CN" altLang="en-US" sz="2000"/>
          </a:p>
          <a:p>
            <a:r>
              <a:rPr lang="zh-CN" altLang="en-US" sz="2000"/>
              <a:t>第三，沟通信息、思想和情感。沟通的内容不仅仅是信息，还包括更加重要的思想和情感。</a:t>
            </a:r>
            <a:endParaRPr lang="zh-CN" altLang="en-US" sz="2000"/>
          </a:p>
          <a:p>
            <a:r>
              <a:rPr lang="zh-CN" altLang="en-US" sz="2000" b="1"/>
              <a:t>（3）沟通的两种方式</a:t>
            </a:r>
            <a:endParaRPr lang="zh-CN" altLang="en-US" sz="2000" b="1"/>
          </a:p>
          <a:p>
            <a:r>
              <a:rPr lang="zh-CN" altLang="en-US" sz="2000"/>
              <a:t>我们一般的沟通方式有两种，即语言的沟通和肢体语言的沟通。这两种沟通方式往往同时运用，把特定的信息、思想和情感传递给对方，以达到我们的目的。</a:t>
            </a:r>
            <a:endParaRPr lang="zh-CN" altLang="en-US" sz="2000"/>
          </a:p>
          <a:p>
            <a:r>
              <a:rPr lang="zh-CN" altLang="en-US" sz="2000"/>
              <a:t>1）语言的沟通                  2）肢体语言的沟通</a:t>
            </a:r>
            <a:endParaRPr lang="zh-CN" altLang="en-US" sz="2000"/>
          </a:p>
          <a:p>
            <a:r>
              <a:rPr lang="zh-CN" altLang="en-US" sz="2000" b="1"/>
              <a:t>（4）沟通的双向性</a:t>
            </a:r>
            <a:endParaRPr lang="zh-CN" altLang="en-US" sz="2000" b="1"/>
          </a:p>
          <a:p>
            <a:r>
              <a:rPr lang="zh-CN" altLang="en-US" sz="2000"/>
              <a:t>只有双方以平等协商的姿态，且及时听取对方反馈的意见，反复商谈，这才叫作沟通，任何单向的只能叫传达或传播。</a:t>
            </a:r>
            <a:endParaRPr lang="zh-CN" altLang="en-US" sz="2000"/>
          </a:p>
          <a:p>
            <a:r>
              <a:rPr lang="zh-CN" altLang="en-US" sz="2000" b="1"/>
              <a:t>（5）沟通的三种行为</a:t>
            </a:r>
            <a:r>
              <a:rPr lang="zh-CN" altLang="en-US" sz="2000"/>
              <a:t>：说、听、问</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71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3623"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149850" cy="944880"/>
          </a:xfrm>
          <a:prstGeom prst="rect">
            <a:avLst/>
          </a:prstGeom>
          <a:noFill/>
        </p:spPr>
        <p:txBody>
          <a:bodyPr wrap="square" rtlCol="0">
            <a:spAutoFit/>
          </a:bodyPr>
          <a:p>
            <a:r>
              <a:rPr lang="zh-CN" altLang="en-US" sz="2800">
                <a:sym typeface="+mn-ea"/>
              </a:rPr>
              <a:t>三、如何进行高效的职场沟通</a:t>
            </a:r>
            <a:endParaRPr lang="zh-CN" altLang="en-US" sz="2800"/>
          </a:p>
          <a:p>
            <a:endParaRPr lang="zh-CN" altLang="en-US" sz="2800"/>
          </a:p>
        </p:txBody>
      </p:sp>
      <p:sp>
        <p:nvSpPr>
          <p:cNvPr id="11" name="文本框 10"/>
          <p:cNvSpPr txBox="1"/>
          <p:nvPr/>
        </p:nvSpPr>
        <p:spPr>
          <a:xfrm>
            <a:off x="1043940" y="1275715"/>
            <a:ext cx="10568940" cy="4483735"/>
          </a:xfrm>
          <a:prstGeom prst="rect">
            <a:avLst/>
          </a:prstGeom>
          <a:noFill/>
        </p:spPr>
        <p:txBody>
          <a:bodyPr wrap="square" rtlCol="0">
            <a:spAutoFit/>
          </a:bodyPr>
          <a:p>
            <a:r>
              <a:rPr lang="zh-CN" altLang="en-US" sz="2400" b="1"/>
              <a:t>2．沟通失败</a:t>
            </a:r>
            <a:endParaRPr lang="zh-CN" altLang="en-US" sz="2400" b="1"/>
          </a:p>
          <a:p>
            <a:endParaRPr lang="zh-CN" altLang="en-US" sz="2400" b="1"/>
          </a:p>
          <a:p>
            <a:r>
              <a:rPr lang="zh-CN" altLang="en-US" sz="2000" b="1"/>
              <a:t>导致沟通失败的原因一般来说有以下9点。</a:t>
            </a:r>
            <a:endParaRPr lang="zh-CN" altLang="en-US" sz="2000" b="1"/>
          </a:p>
          <a:p>
            <a:endParaRPr lang="zh-CN" altLang="en-US" sz="2000" b="1"/>
          </a:p>
          <a:p>
            <a:r>
              <a:rPr lang="zh-CN" altLang="en-US" sz="2000"/>
              <a:t>① 缺乏足够的信息或必备的知识。</a:t>
            </a:r>
            <a:r>
              <a:rPr lang="en-US" altLang="zh-CN" sz="2000"/>
              <a:t>	</a:t>
            </a:r>
            <a:r>
              <a:rPr lang="zh-CN" altLang="en-US" sz="2000"/>
              <a:t>② 没有真正说明沟通目标的重要性。</a:t>
            </a:r>
            <a:endParaRPr lang="zh-CN" altLang="en-US" sz="2000"/>
          </a:p>
          <a:p>
            <a:endParaRPr lang="zh-CN" altLang="en-US" sz="2000"/>
          </a:p>
          <a:p>
            <a:r>
              <a:rPr lang="zh-CN" altLang="en-US" sz="2000"/>
              <a:t>③ 只注重表达，而没有注重聆听。</a:t>
            </a:r>
            <a:r>
              <a:rPr lang="en-US" altLang="zh-CN" sz="2000"/>
              <a:t>	</a:t>
            </a:r>
            <a:r>
              <a:rPr lang="zh-CN" altLang="en-US" sz="2000"/>
              <a:t>④ 没有完全理解对方的话，以至于询问不当。</a:t>
            </a:r>
            <a:endParaRPr lang="zh-CN" altLang="en-US" sz="2000"/>
          </a:p>
          <a:p>
            <a:endParaRPr lang="zh-CN" altLang="en-US" sz="2000"/>
          </a:p>
          <a:p>
            <a:r>
              <a:rPr lang="zh-CN" altLang="en-US" sz="2000"/>
              <a:t>⑤ 时间不够。</a:t>
            </a:r>
            <a:r>
              <a:rPr lang="en-US" altLang="zh-CN" sz="2000"/>
              <a:t>				</a:t>
            </a:r>
            <a:r>
              <a:rPr lang="zh-CN" altLang="en-US" sz="2000"/>
              <a:t>⑥ 有不良的情绪反应。</a:t>
            </a:r>
            <a:endParaRPr lang="zh-CN" altLang="en-US" sz="2000"/>
          </a:p>
          <a:p>
            <a:endParaRPr lang="zh-CN" altLang="en-US" sz="2000"/>
          </a:p>
          <a:p>
            <a:r>
              <a:rPr lang="zh-CN" altLang="en-US" sz="2000"/>
              <a:t>⑦ 没有及时听取反馈。</a:t>
            </a:r>
            <a:r>
              <a:rPr lang="en-US" altLang="zh-CN" sz="2000"/>
              <a:t>			</a:t>
            </a:r>
            <a:r>
              <a:rPr lang="zh-CN" altLang="en-US" sz="2000"/>
              <a:t>⑧ 没有真正重视他人的需求。</a:t>
            </a:r>
            <a:endParaRPr lang="zh-CN" altLang="en-US" sz="2000"/>
          </a:p>
          <a:p>
            <a:endParaRPr lang="zh-CN" altLang="en-US" sz="2000"/>
          </a:p>
          <a:p>
            <a:r>
              <a:rPr lang="zh-CN" altLang="en-US" sz="2000"/>
              <a:t>⑨ 职位、知识背景等方面有差距。</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165090" cy="944880"/>
          </a:xfrm>
          <a:prstGeom prst="rect">
            <a:avLst/>
          </a:prstGeom>
          <a:noFill/>
        </p:spPr>
        <p:txBody>
          <a:bodyPr wrap="square" rtlCol="0">
            <a:spAutoFit/>
          </a:bodyPr>
          <a:p>
            <a:r>
              <a:rPr lang="zh-CN" altLang="en-US" sz="2800">
                <a:sym typeface="+mn-ea"/>
              </a:rPr>
              <a:t>三、如何进行高效的职场沟通</a:t>
            </a:r>
            <a:endParaRPr lang="zh-CN" altLang="en-US" sz="2800"/>
          </a:p>
          <a:p>
            <a:endParaRPr lang="zh-CN" altLang="en-US" sz="2800"/>
          </a:p>
        </p:txBody>
      </p:sp>
      <p:sp>
        <p:nvSpPr>
          <p:cNvPr id="11" name="文本框 10"/>
          <p:cNvSpPr txBox="1"/>
          <p:nvPr/>
        </p:nvSpPr>
        <p:spPr>
          <a:xfrm>
            <a:off x="1043940" y="1275715"/>
            <a:ext cx="10568940" cy="5032375"/>
          </a:xfrm>
          <a:prstGeom prst="rect">
            <a:avLst/>
          </a:prstGeom>
          <a:noFill/>
        </p:spPr>
        <p:txBody>
          <a:bodyPr wrap="square" rtlCol="0">
            <a:spAutoFit/>
          </a:bodyPr>
          <a:p>
            <a:r>
              <a:rPr lang="zh-CN" altLang="en-US" sz="2400" b="1">
                <a:sym typeface="+mn-ea"/>
              </a:rPr>
              <a:t>3．沟通技巧（</a:t>
            </a:r>
            <a:r>
              <a:rPr lang="zh-CN" altLang="en-US" sz="2400">
                <a:sym typeface="+mn-ea"/>
              </a:rPr>
              <a:t>怎样做才能达到最好的沟通效果？）</a:t>
            </a:r>
            <a:endParaRPr lang="zh-CN" altLang="en-US" sz="2400">
              <a:sym typeface="+mn-ea"/>
            </a:endParaRPr>
          </a:p>
          <a:p>
            <a:endParaRPr lang="zh-CN" altLang="en-US" sz="2400"/>
          </a:p>
          <a:p>
            <a:r>
              <a:rPr lang="zh-CN" altLang="en-US" sz="2000" b="1">
                <a:sym typeface="+mn-ea"/>
              </a:rPr>
              <a:t>（1）有效发送信息的技巧</a:t>
            </a:r>
            <a:endParaRPr lang="zh-CN" altLang="en-US" sz="2000" b="1">
              <a:sym typeface="+mn-ea"/>
            </a:endParaRPr>
          </a:p>
          <a:p>
            <a:r>
              <a:rPr lang="zh-CN" altLang="en-US" sz="2400">
                <a:sym typeface="+mn-ea"/>
              </a:rPr>
              <a:t>    </a:t>
            </a:r>
            <a:r>
              <a:rPr lang="en-US" altLang="zh-CN" sz="2400">
                <a:sym typeface="+mn-ea"/>
              </a:rPr>
              <a:t>	</a:t>
            </a:r>
            <a:r>
              <a:rPr lang="zh-CN" altLang="en-US" sz="2000">
                <a:sym typeface="+mn-ea"/>
              </a:rPr>
              <a:t>① 使用电子邮件。② 使用电话。③ 开会或者面对面谈话</a:t>
            </a:r>
            <a:r>
              <a:rPr lang="zh-CN" altLang="en-US" sz="2400">
                <a:sym typeface="+mn-ea"/>
              </a:rPr>
              <a:t>。</a:t>
            </a:r>
            <a:endParaRPr lang="zh-CN" altLang="en-US" sz="2400"/>
          </a:p>
          <a:p>
            <a:r>
              <a:rPr lang="zh-CN" altLang="en-US" sz="2000" b="1">
                <a:sym typeface="+mn-ea"/>
              </a:rPr>
              <a:t>（2）关键的沟通技巧——积极聆听</a:t>
            </a:r>
            <a:endParaRPr lang="zh-CN" altLang="en-US" sz="2000" b="1">
              <a:sym typeface="+mn-ea"/>
            </a:endParaRPr>
          </a:p>
          <a:p>
            <a:r>
              <a:rPr lang="en-US" altLang="zh-CN" sz="2400"/>
              <a:t>		</a:t>
            </a:r>
            <a:r>
              <a:rPr lang="zh-CN" altLang="en-US" sz="2000"/>
              <a:t>1）聆听的原则</a:t>
            </a:r>
            <a:r>
              <a:rPr lang="zh-CN" altLang="en-US" sz="2400"/>
              <a:t>：</a:t>
            </a:r>
            <a:r>
              <a:rPr lang="zh-CN" altLang="en-US" sz="2000"/>
              <a:t>首先是要理解对方。聆听者要适应讲话者的风格。聆听不</a:t>
            </a:r>
            <a:r>
              <a:rPr lang="en-US" altLang="zh-CN" sz="2000"/>
              <a:t>	</a:t>
            </a:r>
            <a:r>
              <a:rPr lang="zh-CN" altLang="en-US" sz="2000"/>
              <a:t>仅用耳朵听，还应该用你的眼睛看。</a:t>
            </a:r>
            <a:endParaRPr lang="zh-CN" altLang="en-US" sz="2000"/>
          </a:p>
          <a:p>
            <a:r>
              <a:rPr lang="en-US" altLang="zh-CN" sz="2400"/>
              <a:t>		</a:t>
            </a:r>
            <a:r>
              <a:rPr lang="zh-CN" altLang="en-US" sz="2000"/>
              <a:t>2）有效聆听的三步骤</a:t>
            </a:r>
            <a:r>
              <a:rPr lang="zh-CN" altLang="en-US" sz="2400"/>
              <a:t>：</a:t>
            </a:r>
            <a:r>
              <a:rPr lang="zh-CN" altLang="en-US" sz="2000"/>
              <a:t>第一，发出准备聆听的信号。第二，采取积极的行</a:t>
            </a:r>
            <a:r>
              <a:rPr lang="en-US" altLang="zh-CN" sz="2000"/>
              <a:t>	</a:t>
            </a:r>
            <a:r>
              <a:rPr lang="zh-CN" altLang="en-US" sz="2000"/>
              <a:t>动。第三，理解对方全部的信息。</a:t>
            </a:r>
            <a:endParaRPr lang="zh-CN" altLang="en-US" sz="2000"/>
          </a:p>
          <a:p>
            <a:r>
              <a:rPr lang="en-US" altLang="zh-CN" sz="2400"/>
              <a:t>		</a:t>
            </a:r>
            <a:r>
              <a:rPr lang="zh-CN" altLang="en-US" sz="2000"/>
              <a:t>3）聆听的五个层次：一是听而不闻。二是假装聆听。三是选择性的聆听。</a:t>
            </a:r>
            <a:endParaRPr lang="zh-CN" altLang="en-US" sz="2000"/>
          </a:p>
          <a:p>
            <a:r>
              <a:rPr lang="en-US" altLang="zh-CN" sz="2000"/>
              <a:t>	</a:t>
            </a:r>
            <a:r>
              <a:rPr lang="zh-CN" altLang="en-US" sz="2000"/>
              <a:t>四是专注的聆听。五是设身处地的聆听。</a:t>
            </a:r>
            <a:endParaRPr lang="zh-CN" altLang="en-US" sz="2000"/>
          </a:p>
          <a:p>
            <a:r>
              <a:rPr lang="zh-CN" altLang="en-US" sz="2000" b="1"/>
              <a:t>（3）有效反馈的技巧</a:t>
            </a:r>
            <a:endParaRPr lang="zh-CN" altLang="en-US" sz="2000" b="1"/>
          </a:p>
          <a:p>
            <a:r>
              <a:rPr lang="en-US" altLang="zh-CN" sz="2000"/>
              <a:t>	</a:t>
            </a:r>
            <a:r>
              <a:rPr lang="zh-CN" altLang="en-US" sz="2000"/>
              <a:t>在沟通过程中，最后一个步骤是信息反馈。什么是反馈？反馈，就是给对方一个建议，目的是为了帮助对方把工作做得更好。没有反馈就不能称为完整的沟通。</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944880"/>
          </a:xfrm>
          <a:prstGeom prst="rect">
            <a:avLst/>
          </a:prstGeom>
          <a:noFill/>
        </p:spPr>
        <p:txBody>
          <a:bodyPr wrap="square" rtlCol="0">
            <a:spAutoFit/>
          </a:bodyPr>
          <a:p>
            <a:r>
              <a:rPr lang="zh-CN" altLang="en-US" sz="2800">
                <a:sym typeface="+mn-ea"/>
              </a:rPr>
              <a:t>三、如何进行高效的职场沟通</a:t>
            </a:r>
            <a:endParaRPr lang="zh-CN" altLang="en-US" sz="2800"/>
          </a:p>
          <a:p>
            <a:endParaRPr lang="zh-CN" altLang="en-US" sz="2800"/>
          </a:p>
        </p:txBody>
      </p:sp>
      <p:sp>
        <p:nvSpPr>
          <p:cNvPr id="11" name="文本框 10"/>
          <p:cNvSpPr txBox="1"/>
          <p:nvPr/>
        </p:nvSpPr>
        <p:spPr>
          <a:xfrm>
            <a:off x="1516380" y="1275715"/>
            <a:ext cx="5098415" cy="4483735"/>
          </a:xfrm>
          <a:prstGeom prst="rect">
            <a:avLst/>
          </a:prstGeom>
          <a:noFill/>
        </p:spPr>
        <p:txBody>
          <a:bodyPr wrap="square" rtlCol="0">
            <a:spAutoFit/>
          </a:bodyPr>
          <a:p>
            <a:r>
              <a:rPr lang="zh-CN" altLang="en-US" sz="2400" b="1"/>
              <a:t>4．沟通六步</a:t>
            </a:r>
            <a:endParaRPr lang="zh-CN" altLang="en-US" sz="2400" b="1"/>
          </a:p>
          <a:p>
            <a:endParaRPr lang="zh-CN" altLang="en-US" sz="2400" b="1"/>
          </a:p>
          <a:p>
            <a:r>
              <a:rPr lang="zh-CN" altLang="en-US" sz="2000"/>
              <a:t>（1）事前准备</a:t>
            </a:r>
            <a:endParaRPr lang="zh-CN" altLang="en-US" sz="2000"/>
          </a:p>
          <a:p>
            <a:endParaRPr lang="zh-CN" altLang="en-US" sz="2000"/>
          </a:p>
          <a:p>
            <a:r>
              <a:rPr lang="zh-CN" altLang="en-US" sz="2000"/>
              <a:t>（2）确认需求</a:t>
            </a:r>
            <a:endParaRPr lang="zh-CN" altLang="en-US" sz="2000"/>
          </a:p>
          <a:p>
            <a:endParaRPr lang="zh-CN" altLang="en-US" sz="2000"/>
          </a:p>
          <a:p>
            <a:r>
              <a:rPr lang="zh-CN" altLang="en-US" sz="2000"/>
              <a:t>（3）阐述观点——FAB原则</a:t>
            </a:r>
            <a:endParaRPr lang="zh-CN" altLang="en-US" sz="2000"/>
          </a:p>
          <a:p>
            <a:endParaRPr lang="zh-CN" altLang="en-US" sz="2000"/>
          </a:p>
          <a:p>
            <a:r>
              <a:rPr lang="zh-CN" altLang="en-US" sz="2000"/>
              <a:t>（4）处理异议</a:t>
            </a:r>
            <a:endParaRPr lang="zh-CN" altLang="en-US" sz="2000"/>
          </a:p>
          <a:p>
            <a:endParaRPr lang="zh-CN" altLang="en-US" sz="2000"/>
          </a:p>
          <a:p>
            <a:r>
              <a:rPr lang="zh-CN" altLang="en-US" sz="2000"/>
              <a:t>（5）达成共识</a:t>
            </a:r>
            <a:endParaRPr lang="zh-CN" altLang="en-US" sz="2000"/>
          </a:p>
          <a:p>
            <a:endParaRPr lang="zh-CN" altLang="en-US" sz="2000"/>
          </a:p>
          <a:p>
            <a:r>
              <a:rPr lang="zh-CN" altLang="en-US" sz="2000"/>
              <a:t>（6）共同实施</a:t>
            </a:r>
            <a:endParaRPr lang="zh-CN" altLang="en-US" sz="2000"/>
          </a:p>
          <a:p>
            <a:endParaRPr lang="zh-CN" altLang="en-US" sz="2000">
              <a:latin typeface="+mn-ea"/>
            </a:endParaRPr>
          </a:p>
        </p:txBody>
      </p:sp>
      <p:pic>
        <p:nvPicPr>
          <p:cNvPr id="12290" name="Picture 12" descr="http://everyguyed.com/wp-content/uploads/2010/10/5-types-of-body-language-to-avoid.jpg"/>
          <p:cNvPicPr>
            <a:picLocks noChangeAspect="1" noChangeArrowheads="1"/>
          </p:cNvPicPr>
          <p:nvPr/>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6649085" y="983615"/>
            <a:ext cx="5634355" cy="552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74</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四、职场晋升攻略</a:t>
            </a:r>
            <a:endParaRPr lang="zh-CN" altLang="en-US" sz="2800"/>
          </a:p>
        </p:txBody>
      </p:sp>
      <p:sp>
        <p:nvSpPr>
          <p:cNvPr id="11" name="文本框 10"/>
          <p:cNvSpPr txBox="1"/>
          <p:nvPr/>
        </p:nvSpPr>
        <p:spPr>
          <a:xfrm>
            <a:off x="1227455" y="1275715"/>
            <a:ext cx="10081260" cy="5337175"/>
          </a:xfrm>
          <a:prstGeom prst="rect">
            <a:avLst/>
          </a:prstGeom>
          <a:noFill/>
        </p:spPr>
        <p:txBody>
          <a:bodyPr wrap="square" rtlCol="0">
            <a:spAutoFit/>
          </a:bodyPr>
          <a:p>
            <a:r>
              <a:rPr lang="zh-CN" altLang="en-US" sz="2400" b="1"/>
              <a:t>1．掌握职场心态周期</a:t>
            </a:r>
            <a:endParaRPr lang="zh-CN" altLang="en-US" sz="2400" b="1"/>
          </a:p>
          <a:p>
            <a:r>
              <a:rPr lang="zh-CN" altLang="en-US" sz="2000"/>
              <a:t>（1）起步阶段</a:t>
            </a:r>
            <a:endParaRPr lang="zh-CN" altLang="en-US" sz="2000"/>
          </a:p>
          <a:p>
            <a:r>
              <a:rPr lang="zh-CN" altLang="en-US" sz="2000"/>
              <a:t>（2）认知阶段</a:t>
            </a:r>
            <a:endParaRPr lang="zh-CN" altLang="en-US" sz="2000"/>
          </a:p>
          <a:p>
            <a:r>
              <a:rPr lang="zh-CN" altLang="en-US" sz="2000"/>
              <a:t>（3）提高阶段</a:t>
            </a:r>
            <a:endParaRPr lang="zh-CN" altLang="en-US" sz="2000"/>
          </a:p>
          <a:p>
            <a:r>
              <a:rPr lang="zh-CN" altLang="en-US" sz="2000"/>
              <a:t>（4）平衡阶段</a:t>
            </a:r>
            <a:endParaRPr lang="zh-CN" altLang="en-US" sz="2000"/>
          </a:p>
          <a:p>
            <a:r>
              <a:rPr lang="zh-CN" altLang="en-US" sz="2000"/>
              <a:t>（5）综合提高阶段</a:t>
            </a:r>
            <a:endParaRPr lang="zh-CN" altLang="en-US" sz="2000"/>
          </a:p>
          <a:p>
            <a:r>
              <a:rPr lang="en-US" altLang="zh-CN" sz="2000"/>
              <a:t>	</a:t>
            </a:r>
            <a:r>
              <a:rPr lang="zh-CN" altLang="en-US" sz="2000"/>
              <a:t>这个阶段会学到：</a:t>
            </a:r>
            <a:endParaRPr lang="zh-CN" altLang="en-US" sz="2000"/>
          </a:p>
          <a:p>
            <a:r>
              <a:rPr lang="en-US" altLang="zh-CN" sz="2000"/>
              <a:t>	</a:t>
            </a:r>
            <a:r>
              <a:rPr lang="zh-CN" altLang="en-US" sz="2000"/>
              <a:t>① 用什么样的心态面对问题（包括工作问题和生活中的问题）。② 用什么样的</a:t>
            </a:r>
            <a:r>
              <a:rPr lang="en-US" altLang="zh-CN" sz="2000"/>
              <a:t>	</a:t>
            </a:r>
            <a:r>
              <a:rPr lang="zh-CN" altLang="en-US" sz="2000"/>
              <a:t>方法处理问题。③ 用什么样的方法接待带有负面情绪的客户。④ 用什么样的心</a:t>
            </a:r>
            <a:r>
              <a:rPr lang="en-US" altLang="zh-CN" sz="2000"/>
              <a:t>	</a:t>
            </a:r>
            <a:r>
              <a:rPr lang="zh-CN" altLang="en-US" sz="2000"/>
              <a:t>态接受失败。⑤ 怎样才能学到工作中需要的知识。⑥ 扩展和巩固专业技术知识</a:t>
            </a:r>
            <a:r>
              <a:rPr lang="en-US" altLang="zh-CN" sz="2000"/>
              <a:t>	</a:t>
            </a:r>
            <a:r>
              <a:rPr lang="zh-CN" altLang="en-US" sz="2000"/>
              <a:t>和技能。⑦ 不断提高处理和业务单位及客户关系的技巧。⑧ 得到专业知识的培</a:t>
            </a:r>
            <a:r>
              <a:rPr lang="en-US" altLang="zh-CN" sz="2000"/>
              <a:t>	</a:t>
            </a:r>
            <a:r>
              <a:rPr lang="zh-CN" altLang="en-US" sz="2000"/>
              <a:t>训或到生产厂家进行脱产培训。⑨ 积累具体技术知识。⑩ 设计从易到难的工作</a:t>
            </a:r>
            <a:r>
              <a:rPr lang="en-US" altLang="zh-CN" sz="2000"/>
              <a:t>	</a:t>
            </a:r>
            <a:r>
              <a:rPr lang="zh-CN" altLang="en-US" sz="2000"/>
              <a:t>方案。</a:t>
            </a:r>
            <a:endParaRPr lang="zh-CN" altLang="en-US" sz="2000"/>
          </a:p>
          <a:p>
            <a:r>
              <a:rPr lang="zh-CN" altLang="en-US" sz="2000"/>
              <a:t>（6）骄傲阶段</a:t>
            </a:r>
            <a:endParaRPr lang="zh-CN" altLang="en-US" sz="2000"/>
          </a:p>
          <a:p>
            <a:r>
              <a:rPr lang="en-US" altLang="zh-CN" sz="2000"/>
              <a:t>	</a:t>
            </a:r>
            <a:r>
              <a:rPr lang="zh-CN" altLang="en-US" sz="2000"/>
              <a:t>第一种可能——离职。</a:t>
            </a:r>
            <a:endParaRPr lang="zh-CN" altLang="en-US" sz="2000"/>
          </a:p>
          <a:p>
            <a:r>
              <a:rPr lang="en-US" altLang="zh-CN" sz="2000"/>
              <a:t>	</a:t>
            </a:r>
            <a:r>
              <a:rPr lang="zh-CN" altLang="en-US" sz="2000"/>
              <a:t>第二种可能——高层次循环。</a:t>
            </a:r>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75</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1371600"/>
          </a:xfrm>
          <a:prstGeom prst="rect">
            <a:avLst/>
          </a:prstGeom>
          <a:noFill/>
        </p:spPr>
        <p:txBody>
          <a:bodyPr wrap="square" rtlCol="0">
            <a:spAutoFit/>
          </a:bodyPr>
          <a:p>
            <a:r>
              <a:rPr lang="zh-CN" altLang="en-US" sz="2800">
                <a:sym typeface="+mn-ea"/>
              </a:rPr>
              <a:t>四、职场晋升攻略</a:t>
            </a:r>
            <a:endParaRPr lang="zh-CN" altLang="en-US" sz="2800"/>
          </a:p>
          <a:p>
            <a:endParaRPr lang="zh-CN" altLang="en-US" sz="2800"/>
          </a:p>
          <a:p>
            <a:endParaRPr lang="zh-CN" altLang="en-US" sz="2800"/>
          </a:p>
        </p:txBody>
      </p:sp>
      <p:sp>
        <p:nvSpPr>
          <p:cNvPr id="11" name="文本框 10"/>
          <p:cNvSpPr txBox="1"/>
          <p:nvPr/>
        </p:nvSpPr>
        <p:spPr>
          <a:xfrm>
            <a:off x="937260" y="1275715"/>
            <a:ext cx="10888345" cy="5093335"/>
          </a:xfrm>
          <a:prstGeom prst="rect">
            <a:avLst/>
          </a:prstGeom>
          <a:noFill/>
        </p:spPr>
        <p:txBody>
          <a:bodyPr wrap="square" rtlCol="0">
            <a:spAutoFit/>
          </a:bodyPr>
          <a:p>
            <a:r>
              <a:rPr lang="zh-CN" altLang="en-US" sz="2400" b="1"/>
              <a:t>2．找到你的职场伯乐</a:t>
            </a:r>
            <a:endParaRPr lang="zh-CN" altLang="en-US" sz="2400" b="1"/>
          </a:p>
          <a:p>
            <a:r>
              <a:rPr lang="zh-CN" altLang="en-US" sz="2000"/>
              <a:t>（1）人力资源部主管（2）部门主管、助理和秘书（3）企业内的“明星”</a:t>
            </a:r>
            <a:endParaRPr lang="zh-CN" altLang="en-US" sz="2000"/>
          </a:p>
          <a:p>
            <a:r>
              <a:rPr lang="zh-CN" altLang="en-US" sz="2000"/>
              <a:t>（4）公关人员（5）培训主管（6）高级管理层</a:t>
            </a:r>
            <a:endParaRPr lang="zh-CN" altLang="en-US" sz="2000"/>
          </a:p>
          <a:p>
            <a:r>
              <a:rPr lang="zh-CN" altLang="en-US" sz="2400" b="1"/>
              <a:t>3．与上司相处的技巧</a:t>
            </a:r>
            <a:endParaRPr lang="zh-CN" altLang="en-US" sz="2400" b="1"/>
          </a:p>
          <a:p>
            <a:r>
              <a:rPr lang="zh-CN" altLang="en-US" sz="2000"/>
              <a:t>（1）学会辨识上司的性格</a:t>
            </a:r>
            <a:endParaRPr lang="zh-CN" altLang="en-US" sz="2000"/>
          </a:p>
          <a:p>
            <a:r>
              <a:rPr lang="zh-CN" altLang="en-US" sz="2000"/>
              <a:t>一般来讲，上司可分为以下八种类型。</a:t>
            </a:r>
            <a:endParaRPr lang="zh-CN" altLang="en-US" sz="2000"/>
          </a:p>
          <a:p>
            <a:r>
              <a:rPr lang="en-US" altLang="zh-CN" sz="2000"/>
              <a:t>	</a:t>
            </a:r>
            <a:r>
              <a:rPr lang="zh-CN" altLang="en-US" sz="2000"/>
              <a:t>① 沉默型上司。② 挑刺型上司。③ 固执型上司。④ 外向型上司。</a:t>
            </a:r>
            <a:endParaRPr lang="zh-CN" altLang="en-US" sz="2000"/>
          </a:p>
          <a:p>
            <a:r>
              <a:rPr lang="en-US" altLang="zh-CN" sz="2000"/>
              <a:t>	</a:t>
            </a:r>
            <a:r>
              <a:rPr lang="zh-CN" altLang="en-US" sz="2000"/>
              <a:t>⑤ 鼓励型上司。⑥ 笑里藏刀型上司。⑦ 爱大声嚷嚷的上司。⑧ 与你称兄道弟的上司。</a:t>
            </a:r>
            <a:endParaRPr lang="zh-CN" altLang="en-US" sz="2000"/>
          </a:p>
          <a:p>
            <a:r>
              <a:rPr lang="zh-CN" altLang="en-US" sz="2000"/>
              <a:t>（2）服从是第一原则</a:t>
            </a:r>
            <a:endParaRPr lang="zh-CN" altLang="en-US" sz="2000"/>
          </a:p>
          <a:p>
            <a:r>
              <a:rPr lang="zh-CN" altLang="en-US" sz="2000"/>
              <a:t>（3）争论问题时应注意技巧</a:t>
            </a:r>
            <a:endParaRPr lang="zh-CN" altLang="en-US" sz="2400" b="1"/>
          </a:p>
          <a:p>
            <a:r>
              <a:rPr lang="en-US" altLang="zh-CN" sz="2000"/>
              <a:t>	</a:t>
            </a:r>
            <a:r>
              <a:rPr lang="zh-CN" altLang="en-US" sz="2000"/>
              <a:t>一是问题须是重要的。</a:t>
            </a:r>
            <a:r>
              <a:rPr lang="en-US" altLang="zh-CN" sz="2000"/>
              <a:t>	</a:t>
            </a:r>
            <a:r>
              <a:rPr lang="zh-CN" altLang="en-US" sz="2000"/>
              <a:t>二是争论一定要有准备。</a:t>
            </a:r>
            <a:endParaRPr lang="zh-CN" altLang="en-US" sz="2000"/>
          </a:p>
          <a:p>
            <a:r>
              <a:rPr lang="en-US" altLang="zh-CN" sz="2000"/>
              <a:t>	</a:t>
            </a:r>
            <a:r>
              <a:rPr lang="zh-CN" altLang="en-US" sz="2000"/>
              <a:t>三是争论要有个和气的开头。四是争论中一定坚持从问题出发，不是对人。</a:t>
            </a:r>
            <a:endParaRPr lang="zh-CN" altLang="en-US" sz="2000"/>
          </a:p>
          <a:p>
            <a:r>
              <a:rPr lang="en-US" altLang="zh-CN" sz="2000"/>
              <a:t>	</a:t>
            </a:r>
            <a:r>
              <a:rPr lang="zh-CN" altLang="en-US" sz="2000"/>
              <a:t>五是不要时间太长。六是要客气地结束。</a:t>
            </a:r>
            <a:endParaRPr lang="zh-CN" altLang="en-US" sz="2000"/>
          </a:p>
          <a:p>
            <a:r>
              <a:rPr lang="en-US" altLang="zh-CN" sz="2000"/>
              <a:t>	</a:t>
            </a:r>
            <a:r>
              <a:rPr lang="zh-CN" altLang="en-US" sz="2000"/>
              <a:t>七是对同一个问题，不要多次争论。</a:t>
            </a:r>
            <a:endParaRPr lang="zh-CN" altLang="en-US" sz="2000"/>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76</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四、职场晋升攻略</a:t>
            </a:r>
            <a:endParaRPr lang="zh-CN" altLang="en-US" sz="2800">
              <a:sym typeface="+mn-ea"/>
            </a:endParaRPr>
          </a:p>
        </p:txBody>
      </p:sp>
      <p:sp>
        <p:nvSpPr>
          <p:cNvPr id="11" name="文本框 10"/>
          <p:cNvSpPr txBox="1"/>
          <p:nvPr/>
        </p:nvSpPr>
        <p:spPr>
          <a:xfrm>
            <a:off x="1043940" y="1275715"/>
            <a:ext cx="10568940" cy="3874135"/>
          </a:xfrm>
          <a:prstGeom prst="rect">
            <a:avLst/>
          </a:prstGeom>
          <a:noFill/>
        </p:spPr>
        <p:txBody>
          <a:bodyPr wrap="square" rtlCol="0">
            <a:spAutoFit/>
          </a:bodyPr>
          <a:p>
            <a:r>
              <a:rPr lang="zh-CN" altLang="en-US" sz="2400" b="1"/>
              <a:t>4．注意细节，获得晋升</a:t>
            </a:r>
            <a:endParaRPr lang="zh-CN" altLang="en-US" sz="2400" b="1"/>
          </a:p>
          <a:p>
            <a:endParaRPr lang="zh-CN" altLang="en-US" sz="2400" b="1"/>
          </a:p>
          <a:p>
            <a:r>
              <a:rPr lang="zh-CN" altLang="en-US" sz="2000">
                <a:latin typeface="+mn-ea"/>
              </a:rPr>
              <a:t>（1）带个公文包</a:t>
            </a:r>
            <a:r>
              <a:rPr lang="en-US" altLang="zh-CN" sz="2000">
                <a:latin typeface="+mn-ea"/>
              </a:rPr>
              <a:t>		</a:t>
            </a:r>
            <a:r>
              <a:rPr lang="zh-CN" altLang="en-US" sz="2000">
                <a:latin typeface="+mn-ea"/>
              </a:rPr>
              <a:t>（2）坐直了</a:t>
            </a:r>
            <a:endParaRPr lang="zh-CN" altLang="en-US" sz="2000">
              <a:latin typeface="+mn-ea"/>
            </a:endParaRPr>
          </a:p>
          <a:p>
            <a:r>
              <a:rPr lang="zh-CN" altLang="en-US" sz="2000">
                <a:latin typeface="+mn-ea"/>
              </a:rPr>
              <a:t>（3）务必准时</a:t>
            </a:r>
            <a:r>
              <a:rPr lang="en-US" altLang="zh-CN" sz="2000">
                <a:latin typeface="+mn-ea"/>
              </a:rPr>
              <a:t>			</a:t>
            </a:r>
            <a:r>
              <a:rPr lang="zh-CN" altLang="en-US" sz="2000">
                <a:latin typeface="+mn-ea"/>
              </a:rPr>
              <a:t>（4）把个人问题留在家里</a:t>
            </a:r>
            <a:endParaRPr lang="zh-CN" altLang="en-US" sz="2000">
              <a:latin typeface="+mn-ea"/>
            </a:endParaRPr>
          </a:p>
          <a:p>
            <a:r>
              <a:rPr lang="zh-CN" altLang="en-US" sz="2000">
                <a:latin typeface="+mn-ea"/>
              </a:rPr>
              <a:t>（5）不要神色严峻，开心一点  （6）注意容貌和气味</a:t>
            </a:r>
            <a:endParaRPr lang="zh-CN" altLang="en-US" sz="2000">
              <a:latin typeface="+mn-ea"/>
            </a:endParaRPr>
          </a:p>
          <a:p>
            <a:r>
              <a:rPr lang="zh-CN" altLang="en-US" sz="2000">
                <a:latin typeface="+mn-ea"/>
              </a:rPr>
              <a:t>（7）让你的工作区域保持清洁  （8）清楚你到底该说什么</a:t>
            </a:r>
            <a:endParaRPr lang="zh-CN" altLang="en-US" sz="2000">
              <a:latin typeface="+mn-ea"/>
            </a:endParaRPr>
          </a:p>
          <a:p>
            <a:r>
              <a:rPr lang="zh-CN" altLang="en-US" sz="2000">
                <a:latin typeface="+mn-ea"/>
              </a:rPr>
              <a:t>（9）随时准备几个笑话</a:t>
            </a:r>
            <a:r>
              <a:rPr lang="en-US" altLang="zh-CN" sz="2000">
                <a:latin typeface="+mn-ea"/>
              </a:rPr>
              <a:t>		</a:t>
            </a:r>
            <a:r>
              <a:rPr lang="zh-CN" altLang="en-US" sz="2000">
                <a:latin typeface="+mn-ea"/>
              </a:rPr>
              <a:t>（10）远离闲谈</a:t>
            </a:r>
            <a:endParaRPr lang="zh-CN" altLang="en-US" sz="2000">
              <a:latin typeface="+mn-ea"/>
            </a:endParaRPr>
          </a:p>
          <a:p>
            <a:r>
              <a:rPr lang="zh-CN" altLang="en-US" sz="2000">
                <a:latin typeface="+mn-ea"/>
              </a:rPr>
              <a:t>（11）学会闭嘴</a:t>
            </a:r>
            <a:r>
              <a:rPr lang="en-US" altLang="zh-CN" sz="2000">
                <a:latin typeface="+mn-ea"/>
              </a:rPr>
              <a:t>			</a:t>
            </a:r>
            <a:r>
              <a:rPr lang="zh-CN" altLang="en-US" sz="2000">
                <a:latin typeface="+mn-ea"/>
              </a:rPr>
              <a:t>（12）不要吹牛</a:t>
            </a:r>
            <a:endParaRPr lang="zh-CN" altLang="en-US" sz="2000">
              <a:latin typeface="+mn-ea"/>
            </a:endParaRPr>
          </a:p>
          <a:p>
            <a:r>
              <a:rPr lang="zh-CN" altLang="en-US" sz="2000">
                <a:latin typeface="+mn-ea"/>
              </a:rPr>
              <a:t>（13）给我，给我，给我</a:t>
            </a:r>
            <a:r>
              <a:rPr lang="en-US" altLang="zh-CN" sz="2000">
                <a:latin typeface="+mn-ea"/>
              </a:rPr>
              <a:t>	</a:t>
            </a:r>
            <a:r>
              <a:rPr lang="zh-CN" altLang="en-US" sz="2000">
                <a:latin typeface="+mn-ea"/>
              </a:rPr>
              <a:t>（14）不要和同事恋爱</a:t>
            </a:r>
            <a:endParaRPr lang="zh-CN" altLang="en-US" sz="2000">
              <a:latin typeface="+mn-ea"/>
            </a:endParaRPr>
          </a:p>
          <a:p>
            <a:r>
              <a:rPr lang="zh-CN" altLang="en-US" sz="2000">
                <a:latin typeface="+mn-ea"/>
              </a:rPr>
              <a:t>（15）掌握所有事</a:t>
            </a:r>
            <a:r>
              <a:rPr lang="en-US" altLang="zh-CN" sz="2000">
                <a:latin typeface="+mn-ea"/>
              </a:rPr>
              <a:t>		</a:t>
            </a:r>
            <a:r>
              <a:rPr lang="zh-CN" altLang="en-US" sz="2000">
                <a:latin typeface="+mn-ea"/>
              </a:rPr>
              <a:t>（16）小心你浏览的网站</a:t>
            </a:r>
            <a:endParaRPr lang="zh-CN" altLang="en-US" sz="2000">
              <a:latin typeface="+mn-ea"/>
            </a:endParaRPr>
          </a:p>
          <a:p>
            <a:r>
              <a:rPr lang="zh-CN" altLang="en-US" sz="2000">
                <a:latin typeface="+mn-ea"/>
              </a:rPr>
              <a:t>（17）做个领导者</a:t>
            </a:r>
            <a:r>
              <a:rPr lang="en-US" altLang="zh-CN" sz="2000">
                <a:latin typeface="+mn-ea"/>
              </a:rPr>
              <a:t>		</a:t>
            </a:r>
            <a:r>
              <a:rPr lang="zh-CN" altLang="en-US" sz="2000">
                <a:latin typeface="+mn-ea"/>
              </a:rPr>
              <a:t>（18）尊重公司文化和制度</a:t>
            </a:r>
            <a:endParaRPr lang="zh-CN" altLang="en-US" sz="2000">
              <a:latin typeface="+mn-ea"/>
            </a:endParaRP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77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职场生存</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五、升职，你准备好了吗？</a:t>
            </a:r>
            <a:endParaRPr lang="zh-CN" altLang="en-US" sz="2800">
              <a:sym typeface="+mn-ea"/>
            </a:endParaRPr>
          </a:p>
        </p:txBody>
      </p:sp>
      <p:sp>
        <p:nvSpPr>
          <p:cNvPr id="12" name="文本框 11"/>
          <p:cNvSpPr txBox="1"/>
          <p:nvPr/>
        </p:nvSpPr>
        <p:spPr>
          <a:xfrm>
            <a:off x="1325245" y="1284605"/>
            <a:ext cx="10097770" cy="4087495"/>
          </a:xfrm>
          <a:prstGeom prst="rect">
            <a:avLst/>
          </a:prstGeom>
          <a:noFill/>
        </p:spPr>
        <p:txBody>
          <a:bodyPr wrap="square" rtlCol="0">
            <a:spAutoFit/>
          </a:bodyPr>
          <a:p>
            <a:r>
              <a:rPr lang="zh-CN" altLang="en-US" sz="2400" b="1"/>
              <a:t>1．调查研究定人心</a:t>
            </a:r>
            <a:endParaRPr lang="zh-CN" altLang="en-US" sz="2400" b="1"/>
          </a:p>
          <a:p>
            <a:r>
              <a:rPr lang="zh-CN" altLang="en-US" sz="2000">
                <a:latin typeface="+mn-ea"/>
              </a:rPr>
              <a:t>第一，对行业、企业及上司、老板调研。</a:t>
            </a:r>
            <a:r>
              <a:rPr lang="en-US" altLang="zh-CN" sz="2000">
                <a:latin typeface="+mn-ea"/>
              </a:rPr>
              <a:t>	</a:t>
            </a:r>
            <a:r>
              <a:rPr lang="zh-CN" altLang="en-US" sz="2000">
                <a:latin typeface="+mn-ea"/>
              </a:rPr>
              <a:t>第二，明确企业及你的部门的发展目标。</a:t>
            </a:r>
            <a:endParaRPr lang="zh-CN" altLang="en-US" sz="2000">
              <a:latin typeface="+mn-ea"/>
            </a:endParaRPr>
          </a:p>
          <a:p>
            <a:r>
              <a:rPr lang="zh-CN" altLang="en-US" sz="2000">
                <a:latin typeface="+mn-ea"/>
              </a:rPr>
              <a:t>第三，对下属员工及你的前任调研。</a:t>
            </a:r>
            <a:r>
              <a:rPr lang="en-US" altLang="zh-CN" sz="2000">
                <a:latin typeface="+mn-ea"/>
              </a:rPr>
              <a:t>		</a:t>
            </a:r>
            <a:r>
              <a:rPr lang="zh-CN" altLang="en-US" sz="2000">
                <a:latin typeface="+mn-ea"/>
              </a:rPr>
              <a:t>第四，对企业各部门关系调研。</a:t>
            </a:r>
            <a:endParaRPr lang="zh-CN" altLang="en-US" sz="2000">
              <a:latin typeface="+mn-ea"/>
            </a:endParaRPr>
          </a:p>
          <a:p>
            <a:r>
              <a:rPr lang="zh-CN" altLang="en-US" sz="2400" b="1"/>
              <a:t>2．集思广益定目标</a:t>
            </a:r>
            <a:endParaRPr lang="zh-CN" altLang="en-US" sz="2400" b="1"/>
          </a:p>
          <a:p>
            <a:r>
              <a:rPr lang="zh-CN" altLang="en-US"/>
              <a:t>① 短期目标须与长期目标相一致。</a:t>
            </a:r>
            <a:endParaRPr lang="zh-CN" altLang="en-US"/>
          </a:p>
          <a:p>
            <a:r>
              <a:rPr lang="zh-CN" altLang="en-US"/>
              <a:t>② 目标的内容应将“应该获致的成果”予以具体化：不是靠固定性，而是靠具体定量的表现。固定性目标的场合，须准备达成评价标准。③ 目标必须包括自己管理领域的重点课题。</a:t>
            </a:r>
            <a:endParaRPr lang="zh-CN" altLang="en-US"/>
          </a:p>
          <a:p>
            <a:r>
              <a:rPr lang="zh-CN" altLang="en-US"/>
              <a:t>④ 目标是试图改善工作的。⑤ 目标是与其他目标相调和的（拟定相对目标，如增加销售的目标与降低赊账的目标、品质目标与降低成本的目标）。</a:t>
            </a:r>
            <a:endParaRPr lang="zh-CN" altLang="en-US"/>
          </a:p>
          <a:p>
            <a:r>
              <a:rPr lang="zh-CN" altLang="en-US" sz="2400" b="1"/>
              <a:t>3．雷厉风行定管理</a:t>
            </a:r>
            <a:endParaRPr lang="zh-CN" altLang="en-US" sz="2400" b="1"/>
          </a:p>
          <a:p>
            <a:r>
              <a:rPr lang="zh-CN" altLang="en-US"/>
              <a:t>（1）要大力强化责任意识的教育</a:t>
            </a:r>
            <a:r>
              <a:rPr lang="en-US" altLang="zh-CN"/>
              <a:t>		</a:t>
            </a:r>
            <a:r>
              <a:rPr lang="zh-CN" altLang="en-US"/>
              <a:t>（2）要强化制度建设和文化建设</a:t>
            </a:r>
            <a:endParaRPr lang="zh-CN" altLang="en-US"/>
          </a:p>
          <a:p>
            <a:r>
              <a:rPr lang="zh-CN" altLang="en-US"/>
              <a:t>（3）做好执行力的检查督促工作</a:t>
            </a:r>
            <a:r>
              <a:rPr lang="en-US" altLang="zh-CN"/>
              <a:t>		</a:t>
            </a:r>
            <a:r>
              <a:rPr lang="zh-CN" altLang="en-US"/>
              <a:t>（4）科学管理，合理安排，以人为本，关爱职工</a:t>
            </a:r>
            <a:endParaRPr lang="zh-CN" altLang="en-US"/>
          </a:p>
          <a:p>
            <a:r>
              <a:rPr lang="zh-CN" altLang="en-US" sz="2400" b="1"/>
              <a:t>4．升不升职看自己</a:t>
            </a:r>
            <a:endParaRPr lang="zh-CN" altLang="en-US" sz="2400" b="1"/>
          </a:p>
        </p:txBody>
      </p:sp>
    </p:spTree>
  </p:cSld>
  <p:clrMapOvr>
    <a:masterClrMapping/>
  </p:clrMapOvr>
  <p:transition spd="slow">
    <p:pull/>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78</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第八章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2" action="ppaction://hlinksldjump"/>
          </p:cNvPr>
          <p:cNvSpPr txBox="1"/>
          <p:nvPr/>
        </p:nvSpPr>
        <p:spPr>
          <a:xfrm>
            <a:off x="5290185" y="445833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8.3    自主创业设计</a:t>
            </a:r>
            <a:endParaRPr lang="en-US" altLang="zh-CN" sz="3200">
              <a:solidFill>
                <a:srgbClr val="376092"/>
              </a:solidFill>
              <a:latin typeface="微软雅黑" panose="020B0503020204020204" charset="-122"/>
              <a:ea typeface="微软雅黑" panose="020B0503020204020204" charset="-122"/>
            </a:endParaRPr>
          </a:p>
        </p:txBody>
      </p:sp>
      <p:sp>
        <p:nvSpPr>
          <p:cNvPr id="16" name="文本框 15">
            <a:hlinkClick r:id="rId3" action="ppaction://hlinksldjump"/>
          </p:cNvPr>
          <p:cNvSpPr txBox="1"/>
          <p:nvPr/>
        </p:nvSpPr>
        <p:spPr>
          <a:xfrm>
            <a:off x="5305425" y="2235835"/>
            <a:ext cx="5720080"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8.1    创业概述</a:t>
            </a:r>
            <a:endParaRPr lang="en-US" altLang="zh-CN" sz="3200">
              <a:solidFill>
                <a:srgbClr val="376092"/>
              </a:solidFill>
              <a:latin typeface="微软雅黑" panose="020B0503020204020204" charset="-122"/>
              <a:ea typeface="微软雅黑" panose="020B0503020204020204" charset="-122"/>
            </a:endParaRPr>
          </a:p>
        </p:txBody>
      </p:sp>
      <p:sp>
        <p:nvSpPr>
          <p:cNvPr id="8" name="TextBox 10"/>
          <p:cNvSpPr txBox="1"/>
          <p:nvPr/>
        </p:nvSpPr>
        <p:spPr>
          <a:xfrm>
            <a:off x="6440805" y="883285"/>
            <a:ext cx="3188335"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创业教育</a:t>
            </a:r>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2" name="文本框 11">
            <a:hlinkClick r:id="rId4" action="ppaction://hlinksldjump"/>
          </p:cNvPr>
          <p:cNvSpPr txBox="1"/>
          <p:nvPr/>
        </p:nvSpPr>
        <p:spPr>
          <a:xfrm>
            <a:off x="5290185" y="3291205"/>
            <a:ext cx="6646545" cy="613410"/>
          </a:xfrm>
          <a:prstGeom prst="rect">
            <a:avLst/>
          </a:prstGeom>
          <a:noFill/>
        </p:spPr>
        <p:txBody>
          <a:bodyPr wrap="square" rtlCol="0">
            <a:spAutoFit/>
          </a:bodyPr>
          <a:p>
            <a:r>
              <a:rPr lang="en-US" altLang="zh-CN" sz="3200">
                <a:solidFill>
                  <a:srgbClr val="376092"/>
                </a:solidFill>
                <a:latin typeface="微软雅黑" panose="020B0503020204020204" charset="-122"/>
                <a:ea typeface="微软雅黑" panose="020B0503020204020204" charset="-122"/>
              </a:rPr>
              <a:t>8.2    创业的准备</a:t>
            </a:r>
            <a:endParaRPr lang="en-US" altLang="zh-CN"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79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810000" y="520065"/>
            <a:ext cx="5317490" cy="518160"/>
          </a:xfrm>
          <a:prstGeom prst="rect">
            <a:avLst/>
          </a:prstGeom>
          <a:noFill/>
        </p:spPr>
        <p:txBody>
          <a:bodyPr wrap="square" rtlCol="0">
            <a:spAutoFit/>
          </a:bodyPr>
          <a:p>
            <a:r>
              <a:rPr lang="zh-CN" altLang="en-US" sz="2800">
                <a:sym typeface="+mn-ea"/>
              </a:rPr>
              <a:t>一、创业概述</a:t>
            </a:r>
            <a:endParaRPr lang="zh-CN" altLang="en-US" sz="2800">
              <a:sym typeface="+mn-ea"/>
            </a:endParaRPr>
          </a:p>
        </p:txBody>
      </p:sp>
      <p:sp>
        <p:nvSpPr>
          <p:cNvPr id="11" name="文本框 10"/>
          <p:cNvSpPr txBox="1"/>
          <p:nvPr/>
        </p:nvSpPr>
        <p:spPr>
          <a:xfrm>
            <a:off x="1043940" y="1275715"/>
            <a:ext cx="10568940" cy="5151120"/>
          </a:xfrm>
          <a:prstGeom prst="rect">
            <a:avLst/>
          </a:prstGeom>
          <a:noFill/>
        </p:spPr>
        <p:txBody>
          <a:bodyPr wrap="square" rtlCol="0">
            <a:spAutoFit/>
          </a:bodyPr>
          <a:p>
            <a:r>
              <a:rPr lang="zh-CN" altLang="en-US" sz="2400" b="1"/>
              <a:t>（一）创业的相关概念</a:t>
            </a:r>
            <a:endParaRPr lang="zh-CN" altLang="en-US" sz="2400" b="1"/>
          </a:p>
          <a:p>
            <a:r>
              <a:rPr lang="zh-CN" altLang="en-US" sz="2400" b="1"/>
              <a:t>　</a:t>
            </a:r>
            <a:r>
              <a:rPr lang="zh-CN" altLang="en-US" sz="2000"/>
              <a:t>　创业，顾名思义就是创建新企业。现在“创业”这个词有很大的延伸，创业可以发生在各种企业和组织的各个发展阶段，包括新、老企业，大、小企业，私人、非营利组织或公共部门等。根据国外创业教育领域的定义，创业是一种思考、推理和行动的方式，它为机会所驱动，需要在方法上全盘考虑并拥有和谐的领导能力。</a:t>
            </a:r>
            <a:endParaRPr lang="zh-CN" altLang="en-US" sz="2000"/>
          </a:p>
          <a:p>
            <a:r>
              <a:rPr lang="zh-CN" altLang="en-US" sz="2400" b="1"/>
              <a:t>（二）创业的时代背景</a:t>
            </a:r>
            <a:endParaRPr lang="zh-CN" altLang="en-US" sz="2400" b="1"/>
          </a:p>
          <a:p>
            <a:r>
              <a:rPr lang="zh-CN" altLang="en-US" sz="2000"/>
              <a:t>　　</a:t>
            </a:r>
            <a:r>
              <a:rPr lang="zh-CN" altLang="en-US" sz="2000" b="1"/>
              <a:t>1．社会环境对自主创业的鼓励与支持</a:t>
            </a:r>
            <a:endParaRPr lang="zh-CN" altLang="en-US" sz="2000" b="1"/>
          </a:p>
          <a:p>
            <a:r>
              <a:rPr lang="zh-CN" altLang="en-US" sz="2000"/>
              <a:t>　　（1）经济发展提供了创业大舞台。（2）知识经济时代提供更多的创业机遇。</a:t>
            </a:r>
            <a:endParaRPr lang="zh-CN" altLang="en-US" sz="2000"/>
          </a:p>
          <a:p>
            <a:r>
              <a:rPr lang="zh-CN" altLang="en-US" sz="2000"/>
              <a:t>　　（3）融资环境不断改善。</a:t>
            </a:r>
            <a:r>
              <a:rPr lang="en-US" altLang="zh-CN" sz="2000"/>
              <a:t>+</a:t>
            </a:r>
            <a:r>
              <a:rPr lang="zh-CN" altLang="en-US" sz="2000"/>
              <a:t>（4）良好的政策法规环境。</a:t>
            </a:r>
            <a:endParaRPr lang="zh-CN" altLang="en-US" sz="2000"/>
          </a:p>
          <a:p>
            <a:r>
              <a:rPr lang="zh-CN" altLang="en-US" sz="2000"/>
              <a:t>　　（5）良好的社会文化心理条件。</a:t>
            </a:r>
            <a:endParaRPr lang="zh-CN" altLang="en-US" sz="2000"/>
          </a:p>
          <a:p>
            <a:r>
              <a:rPr lang="zh-CN" altLang="en-US" sz="2000"/>
              <a:t>　</a:t>
            </a:r>
            <a:r>
              <a:rPr lang="zh-CN" altLang="en-US" sz="2000" b="1"/>
              <a:t>　2．大学毕业生对自主创业的内在渴求</a:t>
            </a:r>
            <a:endParaRPr lang="zh-CN" altLang="en-US" sz="2000" b="1"/>
          </a:p>
          <a:p>
            <a:r>
              <a:rPr lang="zh-CN" altLang="en-US" sz="2000"/>
              <a:t>　　（1）“身份意识”淡化，效益观念增强。</a:t>
            </a:r>
            <a:endParaRPr lang="zh-CN" altLang="en-US" sz="2000"/>
          </a:p>
          <a:p>
            <a:r>
              <a:rPr lang="zh-CN" altLang="en-US" sz="2000"/>
              <a:t>　　（2）注重个人兴趣，择业意识明显。</a:t>
            </a:r>
            <a:endParaRPr lang="zh-CN" altLang="en-US" sz="2000"/>
          </a:p>
          <a:p>
            <a:r>
              <a:rPr lang="zh-CN" altLang="en-US" sz="2000"/>
              <a:t>　　</a:t>
            </a:r>
            <a:r>
              <a:rPr lang="zh-CN" altLang="en-US" sz="2000" b="1"/>
              <a:t>3．就业压力对自主创业的催化</a:t>
            </a:r>
            <a:endParaRPr lang="zh-CN" altLang="en-US" sz="2000" b="1"/>
          </a:p>
          <a:p>
            <a:r>
              <a:rPr lang="zh-CN" altLang="en-US" sz="2000"/>
              <a:t>　　</a:t>
            </a:r>
            <a:r>
              <a:rPr lang="zh-CN" altLang="en-US" sz="2000" b="1"/>
              <a:t>4．未来的呼唤</a:t>
            </a:r>
            <a:endParaRPr lang="zh-CN" altLang="en-US" sz="2000" b="1"/>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835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11" name="文本框 10"/>
          <p:cNvSpPr txBox="1"/>
          <p:nvPr/>
        </p:nvSpPr>
        <p:spPr>
          <a:xfrm>
            <a:off x="815658" y="1280160"/>
            <a:ext cx="10323195" cy="4970780"/>
          </a:xfrm>
          <a:prstGeom prst="rect">
            <a:avLst/>
          </a:prstGeom>
          <a:noFill/>
        </p:spPr>
        <p:txBody>
          <a:bodyPr wrap="square" rtlCol="0">
            <a:spAutoFit/>
          </a:bodyPr>
          <a:p>
            <a:r>
              <a:rPr lang="zh-CN" altLang="en-US" sz="2000" b="1"/>
              <a:t>3.拓展行动</a:t>
            </a:r>
            <a:endParaRPr lang="zh-CN" altLang="en-US" sz="2000" b="1"/>
          </a:p>
          <a:p>
            <a:endParaRPr lang="en-US" altLang="zh-CN" sz="2000" b="1"/>
          </a:p>
          <a:p>
            <a:r>
              <a:rPr lang="zh-CN" altLang="en-US" sz="2000"/>
              <a:t>① 分别确定用于做比较的人士，这些人可以是上级、同事、朋友或者经常在媒体上亮相的成功人士，作为某一方面“标型靶”。</a:t>
            </a:r>
            <a:endParaRPr lang="zh-CN" altLang="en-US" sz="2000"/>
          </a:p>
          <a:p>
            <a:r>
              <a:rPr lang="zh-CN" altLang="en-US" sz="2000"/>
              <a:t>② 制订拓展个人性向及技能的行动计划，如参加某种技能的培训、寻求某些专业人士的咨询等。</a:t>
            </a:r>
            <a:endParaRPr lang="zh-CN" altLang="en-US" sz="2000"/>
          </a:p>
          <a:p>
            <a:r>
              <a:rPr lang="zh-CN" altLang="en-US" sz="2000"/>
              <a:t>③ 实施明确的行动并监测进展情况。</a:t>
            </a:r>
            <a:endParaRPr lang="zh-CN" altLang="en-US" sz="2000"/>
          </a:p>
          <a:p>
            <a:endParaRPr lang="en-US" altLang="zh-CN" sz="2000"/>
          </a:p>
          <a:p>
            <a:r>
              <a:rPr lang="zh-CN" altLang="en-US" sz="2000" b="1"/>
              <a:t>4.持续改进</a:t>
            </a:r>
            <a:endParaRPr lang="zh-CN" altLang="en-US" sz="2000" b="1"/>
          </a:p>
          <a:p>
            <a:endParaRPr lang="en-US" altLang="zh-CN" sz="2000" b="1"/>
          </a:p>
          <a:p>
            <a:r>
              <a:rPr lang="zh-CN" altLang="en-US" sz="2000"/>
              <a:t>① 确认自己目前的性向和技能清单与职业目标要求具备的性向、技能达到预期一致。</a:t>
            </a:r>
            <a:endParaRPr lang="zh-CN" altLang="en-US" sz="2000"/>
          </a:p>
          <a:p>
            <a:r>
              <a:rPr lang="zh-CN" altLang="en-US" sz="2000"/>
              <a:t>② 根据自己的目标，全面整合自己的活动。</a:t>
            </a:r>
            <a:endParaRPr lang="zh-CN" altLang="en-US" sz="2000"/>
          </a:p>
          <a:p>
            <a:r>
              <a:rPr lang="zh-CN" altLang="en-US" sz="2000"/>
              <a:t>③ 在前一阶段提升的基础上，重新确定新的更高一级的“标型靶”。</a:t>
            </a:r>
            <a:endParaRPr lang="zh-CN" altLang="en-US" sz="2000"/>
          </a:p>
          <a:p>
            <a:r>
              <a:rPr lang="zh-CN" altLang="en-US" sz="2000"/>
              <a:t>④ 需要说明的是，职业目标不一定是一成不变的，但应当保持相对的稳定性。职业生涯的发展，以及与之相应的训练和改进，应当是动态的、持续的，这样才有助于个人职业生涯规划的持续改进。</a:t>
            </a:r>
            <a:endParaRPr lang="zh-CN" altLang="en-US" sz="2000"/>
          </a:p>
        </p:txBody>
      </p:sp>
    </p:spTree>
  </p:cSld>
  <p:clrMapOvr>
    <a:masterClrMapping/>
  </p:clrMapOvr>
  <p:transition spd="slow">
    <p:pull/>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80</a:t>
            </a:r>
            <a:endParaRPr lang="en-US" altLang="zh-CN" dirty="0">
              <a:latin typeface="方正兰亭超细黑简体" panose="02000000000000000000" pitchFamily="2" charset="-122"/>
              <a:ea typeface="方正兰亭超细黑简体" panose="02000000000000000000" pitchFamily="2"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一、创业概述</a:t>
            </a:r>
            <a:endParaRPr lang="zh-CN" altLang="en-US" sz="2800">
              <a:sym typeface="+mn-ea"/>
            </a:endParaRPr>
          </a:p>
        </p:txBody>
      </p:sp>
      <p:sp>
        <p:nvSpPr>
          <p:cNvPr id="11" name="文本框 10"/>
          <p:cNvSpPr txBox="1"/>
          <p:nvPr/>
        </p:nvSpPr>
        <p:spPr>
          <a:xfrm>
            <a:off x="1044575" y="1306195"/>
            <a:ext cx="10568940" cy="5215255"/>
          </a:xfrm>
          <a:prstGeom prst="rect">
            <a:avLst/>
          </a:prstGeom>
          <a:noFill/>
        </p:spPr>
        <p:txBody>
          <a:bodyPr wrap="square" rtlCol="0">
            <a:spAutoFit/>
          </a:bodyPr>
          <a:p>
            <a:r>
              <a:rPr lang="zh-CN" altLang="en-US" sz="2400" b="1"/>
              <a:t> (三)创业的现实意义</a:t>
            </a:r>
            <a:endParaRPr lang="zh-CN" altLang="en-US" sz="2400" b="1"/>
          </a:p>
          <a:p>
            <a:r>
              <a:rPr lang="zh-CN" altLang="en-US" sz="2400" b="1"/>
              <a:t>　</a:t>
            </a:r>
            <a:r>
              <a:rPr lang="zh-CN" altLang="en-US" sz="2000"/>
              <a:t>1．有利于缓解大学生就业压力              2．有利于大学生谋求生存与自我价值的实现</a:t>
            </a:r>
            <a:endParaRPr lang="zh-CN" altLang="en-US" sz="2000"/>
          </a:p>
          <a:p>
            <a:r>
              <a:rPr lang="zh-CN" altLang="en-US" sz="2000"/>
              <a:t>　3．有利于大学生实现致富梦想               4．有利于促进中小企业的快速发展</a:t>
            </a:r>
            <a:endParaRPr lang="zh-CN" altLang="en-US" sz="2000"/>
          </a:p>
          <a:p>
            <a:r>
              <a:rPr lang="zh-CN" altLang="en-US" sz="2000"/>
              <a:t>    5．有利于培养大学生艰苦奋斗的作风  6．有利于培养大学生的创新精神</a:t>
            </a:r>
            <a:endParaRPr lang="zh-CN" altLang="en-US" sz="2000"/>
          </a:p>
          <a:p>
            <a:r>
              <a:rPr lang="zh-CN" altLang="en-US" sz="2400" b="1"/>
              <a:t>（四）创业的相关政策</a:t>
            </a:r>
            <a:endParaRPr lang="zh-CN" altLang="en-US" sz="2400" b="1"/>
          </a:p>
          <a:p>
            <a:r>
              <a:rPr lang="zh-CN" altLang="en-US" sz="2000"/>
              <a:t>1．全面加强高校学生创业教育                 </a:t>
            </a:r>
            <a:endParaRPr lang="zh-CN" altLang="en-US" sz="2000"/>
          </a:p>
          <a:p>
            <a:r>
              <a:rPr lang="zh-CN" altLang="en-US" sz="2000"/>
              <a:t>2．积极建设高校学生创业实践及孵化基地</a:t>
            </a:r>
            <a:endParaRPr lang="zh-CN" altLang="en-US" sz="2000"/>
          </a:p>
          <a:p>
            <a:r>
              <a:rPr lang="zh-CN" altLang="en-US" sz="2000"/>
              <a:t>3．加强对高校毕业生自主创业的政策扶持力度</a:t>
            </a:r>
            <a:endParaRPr lang="zh-CN" altLang="en-US" sz="2000"/>
          </a:p>
          <a:p>
            <a:r>
              <a:rPr lang="en-US" altLang="zh-CN" sz="2000"/>
              <a:t>	</a:t>
            </a:r>
            <a:r>
              <a:rPr lang="zh-CN" altLang="en-US" sz="2000"/>
              <a:t>（1）鼓励高校毕业生自主创业和灵活就业。</a:t>
            </a:r>
            <a:endParaRPr lang="zh-CN" altLang="en-US" sz="2000"/>
          </a:p>
          <a:p>
            <a:r>
              <a:rPr lang="en-US" altLang="zh-CN" sz="2000"/>
              <a:t>	</a:t>
            </a:r>
            <a:r>
              <a:rPr lang="zh-CN" altLang="en-US" sz="2000"/>
              <a:t>（2）积极组织面向高校毕业生的创业培训，并与就业指导、咨询服务、后续扶持有</a:t>
            </a:r>
            <a:r>
              <a:rPr lang="en-US" altLang="zh-CN" sz="2000"/>
              <a:t>	</a:t>
            </a:r>
            <a:r>
              <a:rPr lang="zh-CN" altLang="en-US" sz="2000"/>
              <a:t>机结合起来。</a:t>
            </a:r>
            <a:endParaRPr lang="zh-CN" altLang="en-US" sz="2000"/>
          </a:p>
          <a:p>
            <a:r>
              <a:rPr lang="en-US" altLang="zh-CN" sz="2000"/>
              <a:t>	</a:t>
            </a:r>
            <a:r>
              <a:rPr lang="zh-CN" altLang="en-US" sz="2000"/>
              <a:t>（3）优先安排创业场地。按照法律、法规规定的条件、程序和合同约定，政府允</a:t>
            </a:r>
            <a:r>
              <a:rPr lang="en-US" altLang="zh-CN" sz="2000"/>
              <a:t>	</a:t>
            </a:r>
            <a:endParaRPr lang="en-US" altLang="zh-CN" sz="2000"/>
          </a:p>
          <a:p>
            <a:r>
              <a:rPr lang="zh-CN" altLang="en-US" sz="2000"/>
              <a:t>创业者将家庭住所、租借房、临时商业用房等作为创业经营场所，尽可能地让创业者</a:t>
            </a:r>
            <a:r>
              <a:rPr lang="en-US" altLang="zh-CN" sz="2000"/>
              <a:t>	</a:t>
            </a:r>
            <a:r>
              <a:rPr lang="zh-CN" altLang="en-US" sz="2000"/>
              <a:t>在创业过程中降低成本。</a:t>
            </a:r>
            <a:endParaRPr lang="zh-CN" altLang="en-US" sz="2000"/>
          </a:p>
          <a:p>
            <a:r>
              <a:rPr lang="en-US" altLang="zh-CN" sz="2000"/>
              <a:t>	</a:t>
            </a:r>
            <a:r>
              <a:rPr lang="zh-CN" altLang="en-US" sz="2000"/>
              <a:t>（4）国家解决大学生自主创业的资金困难的具体资金优惠政策。</a:t>
            </a:r>
            <a:endParaRPr lang="zh-CN" altLang="en-US" sz="2000"/>
          </a:p>
          <a:p>
            <a:endParaRPr lang="zh-CN" altLang="en-US" sz="2400" b="1">
              <a:latin typeface="+mn-ea"/>
            </a:endParaRPr>
          </a:p>
        </p:txBody>
      </p:sp>
      <p:sp>
        <p:nvSpPr>
          <p:cNvPr id="12" name="文本框 9"/>
          <p:cNvSpPr txBox="1"/>
          <p:nvPr/>
        </p:nvSpPr>
        <p:spPr>
          <a:xfrm>
            <a:off x="1044258" y="188595"/>
            <a:ext cx="2353945" cy="394970"/>
          </a:xfrm>
          <a:prstGeom prst="rect">
            <a:avLst/>
          </a:prstGeom>
          <a:noFill/>
        </p:spPr>
        <p:txBody>
          <a:bodyPr wrap="square" lIns="68580" tIns="34290" rIns="68580" bIns="34290" rtlCol="0">
            <a:spAutoFit/>
          </a:bodyPr>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Tree>
  </p:cSld>
  <p:clrMapOvr>
    <a:masterClrMapping/>
  </p:clrMapOvr>
  <p:transition spd="slow">
    <p:pull/>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81</a:t>
            </a:r>
            <a:endParaRPr lang="en-US" altLang="zh-CN" dirty="0">
              <a:latin typeface="方正兰亭超细黑简体" panose="02000000000000000000" pitchFamily="2" charset="-122"/>
              <a:ea typeface="方正兰亭超细黑简体" panose="02000000000000000000" pitchFamily="2"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二、创业的准备</a:t>
            </a:r>
            <a:endParaRPr lang="zh-CN" altLang="en-US" sz="2800">
              <a:sym typeface="+mn-ea"/>
            </a:endParaRPr>
          </a:p>
        </p:txBody>
      </p:sp>
      <p:sp>
        <p:nvSpPr>
          <p:cNvPr id="11" name="文本框 10"/>
          <p:cNvSpPr txBox="1"/>
          <p:nvPr/>
        </p:nvSpPr>
        <p:spPr>
          <a:xfrm>
            <a:off x="1043940" y="1275715"/>
            <a:ext cx="10568940" cy="4602480"/>
          </a:xfrm>
          <a:prstGeom prst="rect">
            <a:avLst/>
          </a:prstGeom>
          <a:noFill/>
        </p:spPr>
        <p:txBody>
          <a:bodyPr wrap="square" rtlCol="0">
            <a:spAutoFit/>
          </a:bodyPr>
          <a:p>
            <a:r>
              <a:rPr lang="zh-CN" altLang="en-US" sz="2400" b="1"/>
              <a:t>（一）成功创业的基本条件</a:t>
            </a:r>
            <a:endParaRPr lang="zh-CN" altLang="en-US" sz="2400" b="1"/>
          </a:p>
          <a:p>
            <a:r>
              <a:rPr lang="zh-CN" altLang="en-US" sz="2400" b="1"/>
              <a:t>1.主观条件</a:t>
            </a:r>
            <a:endParaRPr lang="zh-CN" altLang="en-US" sz="2400" b="1"/>
          </a:p>
          <a:p>
            <a:r>
              <a:rPr lang="zh-CN" altLang="en-US" sz="2000"/>
              <a:t>(1)学会做人</a:t>
            </a:r>
            <a:endParaRPr lang="zh-CN" altLang="en-US" sz="2000"/>
          </a:p>
          <a:p>
            <a:r>
              <a:rPr lang="zh-CN" altLang="en-US" sz="2000"/>
              <a:t>(2)良好的心理素质心理素质包括心态、自信心、决心、勇气（胆识）、意志力等几个方面</a:t>
            </a:r>
            <a:endParaRPr lang="zh-CN" altLang="en-US" sz="2000"/>
          </a:p>
          <a:p>
            <a:r>
              <a:rPr lang="zh-CN" altLang="en-US" sz="2400" b="1"/>
              <a:t>2.客观条件</a:t>
            </a:r>
            <a:endParaRPr lang="zh-CN" altLang="en-US" sz="2400" b="1"/>
          </a:p>
          <a:p>
            <a:r>
              <a:rPr lang="zh-CN" altLang="en-US" sz="2000"/>
              <a:t>(1)创业环境</a:t>
            </a:r>
            <a:endParaRPr lang="zh-CN" altLang="en-US" sz="2000"/>
          </a:p>
          <a:p>
            <a:r>
              <a:rPr lang="zh-CN" altLang="en-US" sz="2000"/>
              <a:t>(2)知识积累</a:t>
            </a:r>
            <a:endParaRPr lang="zh-CN" altLang="en-US" sz="2000"/>
          </a:p>
          <a:p>
            <a:r>
              <a:rPr lang="zh-CN" altLang="en-US" sz="2000"/>
              <a:t>(3)把握机会的能力</a:t>
            </a:r>
            <a:endParaRPr lang="zh-CN" altLang="en-US" sz="2000"/>
          </a:p>
          <a:p>
            <a:r>
              <a:rPr lang="zh-CN" altLang="en-US" sz="2000"/>
              <a:t>(4)资本</a:t>
            </a:r>
            <a:endParaRPr lang="zh-CN" altLang="en-US" sz="2000"/>
          </a:p>
          <a:p>
            <a:r>
              <a:rPr lang="zh-CN" altLang="en-US" sz="2000"/>
              <a:t> (5)诚实劳动、合法经营是创业成功的基础</a:t>
            </a:r>
            <a:endParaRPr lang="zh-CN" altLang="en-US" sz="2000"/>
          </a:p>
          <a:p>
            <a:r>
              <a:rPr lang="zh-CN" altLang="en-US" sz="2400" b="1"/>
              <a:t>(二)创业精神与创业素质</a:t>
            </a:r>
            <a:endParaRPr lang="zh-CN" altLang="en-US" sz="2400" b="1"/>
          </a:p>
          <a:p>
            <a:r>
              <a:rPr lang="zh-CN" altLang="en-US" sz="2000"/>
              <a:t>1.创业精神</a:t>
            </a:r>
            <a:r>
              <a:rPr lang="en-US" altLang="zh-CN" sz="2000"/>
              <a:t>		</a:t>
            </a:r>
            <a:r>
              <a:rPr lang="zh-CN" altLang="en-US" sz="2000"/>
              <a:t>2.创业素质</a:t>
            </a:r>
            <a:endParaRPr lang="zh-CN" altLang="en-US" sz="2000"/>
          </a:p>
          <a:p>
            <a:endParaRPr lang="zh-CN" altLang="en-US" sz="2000"/>
          </a:p>
          <a:p>
            <a:endParaRPr lang="zh-CN" altLang="en-US" sz="2000">
              <a:latin typeface="+mn-ea"/>
            </a:endParaRPr>
          </a:p>
        </p:txBody>
      </p:sp>
      <p:sp>
        <p:nvSpPr>
          <p:cNvPr id="12" name="文本框 9"/>
          <p:cNvSpPr txBox="1"/>
          <p:nvPr/>
        </p:nvSpPr>
        <p:spPr>
          <a:xfrm>
            <a:off x="1044258" y="188595"/>
            <a:ext cx="2353945" cy="394970"/>
          </a:xfrm>
          <a:prstGeom prst="rect">
            <a:avLst/>
          </a:prstGeom>
          <a:noFill/>
        </p:spPr>
        <p:txBody>
          <a:bodyPr wrap="square" lIns="68580" tIns="34290" rIns="68580" bIns="34290" rtlCol="0">
            <a:spAutoFit/>
          </a:bodyPr>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Tree>
  </p:cSld>
  <p:clrMapOvr>
    <a:masterClrMapping/>
  </p:clrMapOvr>
  <p:transition spd="slow">
    <p:pull/>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82</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二、创业的准备</a:t>
            </a:r>
            <a:endParaRPr lang="zh-CN" altLang="en-US" sz="2800">
              <a:sym typeface="+mn-ea"/>
            </a:endParaRPr>
          </a:p>
        </p:txBody>
      </p:sp>
      <p:sp>
        <p:nvSpPr>
          <p:cNvPr id="11" name="文本框 10"/>
          <p:cNvSpPr txBox="1"/>
          <p:nvPr/>
        </p:nvSpPr>
        <p:spPr>
          <a:xfrm>
            <a:off x="661670" y="1275715"/>
            <a:ext cx="11017250" cy="5398135"/>
          </a:xfrm>
          <a:prstGeom prst="rect">
            <a:avLst/>
          </a:prstGeom>
          <a:noFill/>
        </p:spPr>
        <p:txBody>
          <a:bodyPr wrap="square" rtlCol="0">
            <a:spAutoFit/>
          </a:bodyPr>
          <a:p>
            <a:r>
              <a:rPr lang="zh-CN" altLang="en-US" sz="2400" b="1"/>
              <a:t>(三)大学生的创业准备</a:t>
            </a:r>
            <a:endParaRPr lang="zh-CN" altLang="en-US" sz="2400" b="1"/>
          </a:p>
          <a:p>
            <a:r>
              <a:rPr lang="zh-CN" altLang="en-US" sz="2400" b="1"/>
              <a:t>1.接受专家对大学生创业的建议</a:t>
            </a:r>
            <a:endParaRPr lang="zh-CN" altLang="en-US" sz="2400" b="1"/>
          </a:p>
          <a:p>
            <a:r>
              <a:rPr lang="zh-CN" altLang="en-US" sz="2000"/>
              <a:t>(1)理想创业(2)知识创业 (3)阳光创业 (4)诚信创业(5)团队创业(6)艰苦创业(7)理性创业</a:t>
            </a:r>
            <a:endParaRPr lang="zh-CN" altLang="en-US" sz="2000"/>
          </a:p>
          <a:p>
            <a:r>
              <a:rPr lang="zh-CN" altLang="en-US" sz="2400" b="1"/>
              <a:t>2.创业项目的准备</a:t>
            </a:r>
            <a:endParaRPr lang="zh-CN" altLang="en-US" sz="2400" b="1"/>
          </a:p>
          <a:p>
            <a:r>
              <a:rPr lang="zh-CN" altLang="en-US" sz="2000"/>
              <a:t>(1)确定创业项目的切入点(2)了解创业项目的政策支持(3)选择自己熟悉的领域</a:t>
            </a:r>
            <a:endParaRPr lang="zh-CN" altLang="en-US" sz="2000"/>
          </a:p>
          <a:p>
            <a:r>
              <a:rPr lang="zh-CN" altLang="en-US" sz="2000"/>
              <a:t>(4)对所选项目进行深入、细致、认真的市场调查(5)创业项目选址准备</a:t>
            </a:r>
            <a:endParaRPr lang="zh-CN" altLang="en-US" sz="2000"/>
          </a:p>
          <a:p>
            <a:r>
              <a:rPr lang="zh-CN" altLang="en-US" sz="2400"/>
              <a:t>1.主观条件</a:t>
            </a:r>
            <a:endParaRPr lang="zh-CN" altLang="en-US" sz="2400"/>
          </a:p>
          <a:p>
            <a:r>
              <a:rPr lang="zh-CN" altLang="en-US" sz="2000"/>
              <a:t>(1)学会做人</a:t>
            </a:r>
            <a:endParaRPr lang="zh-CN" altLang="en-US" sz="2000"/>
          </a:p>
          <a:p>
            <a:r>
              <a:rPr lang="zh-CN" altLang="en-US" sz="2000"/>
              <a:t>(2)良好的心理素质心理素质包括心态、自信心、决心、勇气（胆识）、意志力等几个方面</a:t>
            </a:r>
            <a:endParaRPr lang="zh-CN" altLang="en-US" sz="2000"/>
          </a:p>
          <a:p>
            <a:r>
              <a:rPr lang="zh-CN" altLang="en-US" sz="2400"/>
              <a:t>2.客观条件</a:t>
            </a:r>
            <a:endParaRPr lang="zh-CN" altLang="en-US" sz="2400"/>
          </a:p>
          <a:p>
            <a:r>
              <a:rPr lang="zh-CN" altLang="en-US" sz="2000"/>
              <a:t>(1)创业环境(2)知识积累(3)把握机会的能力(4)资本(5)诚实劳动、合法经营是创业成功的基础</a:t>
            </a:r>
            <a:endParaRPr lang="zh-CN" altLang="en-US" sz="2000"/>
          </a:p>
          <a:p>
            <a:r>
              <a:rPr lang="zh-CN" altLang="en-US" sz="2400" b="1"/>
              <a:t>3.创业资金的准备</a:t>
            </a:r>
            <a:endParaRPr lang="zh-CN" altLang="en-US" sz="2400" b="1"/>
          </a:p>
          <a:p>
            <a:r>
              <a:rPr lang="zh-CN" altLang="en-US" sz="2400" b="1"/>
              <a:t>4.经营知识的准备</a:t>
            </a:r>
            <a:endParaRPr lang="zh-CN" altLang="en-US" sz="2400" b="1"/>
          </a:p>
          <a:p>
            <a:r>
              <a:rPr lang="zh-CN" altLang="en-US" sz="2000"/>
              <a:t>　　创业者必须做好以下经营知识的准备：</a:t>
            </a:r>
            <a:endParaRPr lang="zh-CN" altLang="en-US" sz="2000"/>
          </a:p>
          <a:p>
            <a:r>
              <a:rPr lang="zh-CN" altLang="en-US" sz="2000"/>
              <a:t>　　（1）合法开业知识　（2）营销知识（3）货物知识（4）资金及财务知识（5）服务行业知识（6）其他相关知识</a:t>
            </a:r>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83</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二、创业的准备</a:t>
            </a:r>
            <a:endParaRPr lang="zh-CN" altLang="en-US" sz="2800">
              <a:sym typeface="+mn-ea"/>
            </a:endParaRPr>
          </a:p>
        </p:txBody>
      </p:sp>
      <p:sp>
        <p:nvSpPr>
          <p:cNvPr id="11" name="文本框 10"/>
          <p:cNvSpPr txBox="1"/>
          <p:nvPr/>
        </p:nvSpPr>
        <p:spPr>
          <a:xfrm>
            <a:off x="1043940" y="1275715"/>
            <a:ext cx="10568940" cy="4239895"/>
          </a:xfrm>
          <a:prstGeom prst="rect">
            <a:avLst/>
          </a:prstGeom>
          <a:noFill/>
        </p:spPr>
        <p:txBody>
          <a:bodyPr wrap="square" rtlCol="0">
            <a:spAutoFit/>
          </a:bodyPr>
          <a:p>
            <a:r>
              <a:rPr lang="zh-CN" altLang="en-US" sz="2400" b="1"/>
              <a:t>5.了解自主创业的模式和方式</a:t>
            </a:r>
            <a:endParaRPr lang="zh-CN" altLang="en-US" sz="2400" b="1"/>
          </a:p>
          <a:p>
            <a:endParaRPr lang="zh-CN" altLang="en-US" sz="2400" b="1"/>
          </a:p>
          <a:p>
            <a:r>
              <a:rPr lang="en-US" altLang="zh-CN" sz="2000" b="1"/>
              <a:t>(1)三种创业模式</a:t>
            </a:r>
            <a:endParaRPr lang="en-US" altLang="zh-CN" sz="2000" b="1"/>
          </a:p>
          <a:p>
            <a:r>
              <a:rPr lang="en-US" altLang="zh-CN" sz="2000"/>
              <a:t>1）雇用走向自主创业。</a:t>
            </a:r>
            <a:endParaRPr lang="en-US" altLang="zh-CN" sz="2000"/>
          </a:p>
          <a:p>
            <a:r>
              <a:rPr lang="en-US" altLang="zh-CN" sz="2000"/>
              <a:t>2） 团队式创业。</a:t>
            </a:r>
            <a:endParaRPr lang="en-US" altLang="zh-CN" sz="2000"/>
          </a:p>
          <a:p>
            <a:r>
              <a:rPr lang="en-US" altLang="zh-CN" sz="2000"/>
              <a:t>3） 自主摸索式创业。</a:t>
            </a:r>
            <a:endParaRPr lang="en-US" altLang="zh-CN" sz="2000"/>
          </a:p>
          <a:p>
            <a:r>
              <a:rPr lang="en-US" altLang="zh-CN" sz="2000" b="1"/>
              <a:t>(2)创业的方式</a:t>
            </a:r>
            <a:endParaRPr lang="en-US" altLang="zh-CN" sz="2000" b="1"/>
          </a:p>
          <a:p>
            <a:r>
              <a:rPr lang="en-US" altLang="zh-CN" sz="2000"/>
              <a:t>1）互联网创业。</a:t>
            </a:r>
            <a:endParaRPr lang="en-US" altLang="zh-CN" sz="2000"/>
          </a:p>
          <a:p>
            <a:r>
              <a:rPr lang="en-US" altLang="zh-CN" sz="2000"/>
              <a:t>2）连锁加盟创业。</a:t>
            </a:r>
            <a:endParaRPr lang="en-US" altLang="zh-CN" sz="2000"/>
          </a:p>
          <a:p>
            <a:r>
              <a:rPr lang="en-US" altLang="zh-CN" sz="2000"/>
              <a:t>3）甚至资金等资源，不愿意放弃现有工作，又想创造更多的财富而进行的创业。</a:t>
            </a:r>
            <a:endParaRPr lang="en-US" altLang="zh-CN" sz="2000"/>
          </a:p>
          <a:p>
            <a:r>
              <a:rPr lang="en-US" altLang="zh-CN" sz="2400" b="1">
                <a:latin typeface="+mn-ea"/>
              </a:rPr>
              <a:t>6.了解创业的一般程序</a:t>
            </a:r>
            <a:endParaRPr lang="en-US" altLang="zh-CN" sz="2400" b="1">
              <a:latin typeface="+mn-ea"/>
            </a:endParaRPr>
          </a:p>
          <a:p>
            <a:r>
              <a:rPr lang="en-US" altLang="zh-CN" sz="2000">
                <a:latin typeface="+mn-ea"/>
              </a:rPr>
              <a:t>（1）调查研究		（2）选择创业项目	（3）撰写创业计划书</a:t>
            </a:r>
            <a:endParaRPr lang="en-US" altLang="zh-CN" sz="2000">
              <a:latin typeface="+mn-ea"/>
            </a:endParaRPr>
          </a:p>
          <a:p>
            <a:r>
              <a:rPr lang="en-US" altLang="zh-CN" sz="2000">
                <a:latin typeface="+mn-ea"/>
              </a:rPr>
              <a:t>（4）组建创业团队	（5）筹措资金		（6）登记注册开户</a:t>
            </a:r>
            <a:endParaRPr lang="en-US" altLang="zh-CN" sz="2000">
              <a:latin typeface="+mn-ea"/>
            </a:endParaRPr>
          </a:p>
        </p:txBody>
      </p:sp>
    </p:spTree>
  </p:cSld>
  <p:clrMapOvr>
    <a:masterClrMapping/>
  </p:clrMapOvr>
  <p:transition spd="slow">
    <p:pull/>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84</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二、创业的准备</a:t>
            </a:r>
            <a:endParaRPr lang="zh-CN" altLang="en-US" sz="2800">
              <a:sym typeface="+mn-ea"/>
            </a:endParaRPr>
          </a:p>
        </p:txBody>
      </p:sp>
      <p:sp>
        <p:nvSpPr>
          <p:cNvPr id="11" name="文本框 10"/>
          <p:cNvSpPr txBox="1"/>
          <p:nvPr/>
        </p:nvSpPr>
        <p:spPr>
          <a:xfrm>
            <a:off x="936625" y="1206500"/>
            <a:ext cx="10905490" cy="4422775"/>
          </a:xfrm>
          <a:prstGeom prst="rect">
            <a:avLst/>
          </a:prstGeom>
          <a:noFill/>
        </p:spPr>
        <p:txBody>
          <a:bodyPr wrap="square" rtlCol="0">
            <a:spAutoFit/>
          </a:bodyPr>
          <a:p>
            <a:r>
              <a:rPr lang="zh-CN" altLang="en-US" sz="2400" b="1"/>
              <a:t> (四)大学生创业过程中的常见问题及对策</a:t>
            </a:r>
            <a:endParaRPr lang="zh-CN" altLang="en-US" sz="2400" b="1"/>
          </a:p>
          <a:p>
            <a:r>
              <a:rPr lang="en-US" altLang="zh-CN" sz="2000" b="1"/>
              <a:t>1.大学生创业过程中的常见问题</a:t>
            </a:r>
            <a:endParaRPr lang="en-US" altLang="zh-CN" sz="2000" b="1"/>
          </a:p>
          <a:p>
            <a:r>
              <a:rPr lang="en-US" altLang="zh-CN" sz="2000"/>
              <a:t>1)大学生自主创业，有梦想，有激情，但没有根据自身实际情况选择是否自主创业，有错位现象。</a:t>
            </a:r>
            <a:endParaRPr lang="en-US" altLang="zh-CN" sz="2000"/>
          </a:p>
          <a:p>
            <a:r>
              <a:rPr lang="en-US" altLang="zh-CN" sz="2000"/>
              <a:t>2)对激烈多变的市场环境中生存、发展的艰难、曲折认识不足，缺乏对技术的市场前景分析。</a:t>
            </a:r>
            <a:endParaRPr lang="en-US" altLang="zh-CN" sz="2000"/>
          </a:p>
          <a:p>
            <a:r>
              <a:rPr lang="en-US" altLang="zh-CN" sz="2000"/>
              <a:t>3)大学生自主创业项目的选择缺乏理性，普遍存在的眼高手低，好高骛远。</a:t>
            </a:r>
            <a:endParaRPr lang="en-US" altLang="zh-CN" sz="2000"/>
          </a:p>
          <a:p>
            <a:r>
              <a:rPr lang="en-US" altLang="zh-CN" sz="2000"/>
              <a:t>4)大学生自主创业的心理素质及意志品质薄弱，在创业实践中遇到挫折和失败容易意志消沉。</a:t>
            </a:r>
            <a:endParaRPr lang="en-US" altLang="zh-CN" sz="2000"/>
          </a:p>
          <a:p>
            <a:r>
              <a:rPr lang="en-US" altLang="zh-CN" sz="2000"/>
              <a:t>5)社会经验和企业管理经验缺乏。</a:t>
            </a:r>
            <a:endParaRPr lang="en-US" altLang="zh-CN" sz="2000"/>
          </a:p>
          <a:p>
            <a:r>
              <a:rPr lang="en-US" altLang="zh-CN" sz="2000"/>
              <a:t>6)法律意识薄弱。</a:t>
            </a:r>
            <a:endParaRPr lang="en-US" altLang="zh-CN" sz="2000"/>
          </a:p>
          <a:p>
            <a:r>
              <a:rPr lang="en-US" altLang="zh-CN" sz="2000"/>
              <a:t>7)大学生创业资金不够充足，使创业者的经营活动变得举步维艰。</a:t>
            </a:r>
            <a:endParaRPr lang="en-US" altLang="zh-CN" sz="2000"/>
          </a:p>
          <a:p>
            <a:r>
              <a:rPr lang="en-US" altLang="zh-CN" sz="2000" b="1">
                <a:latin typeface="+mn-ea"/>
              </a:rPr>
              <a:t>2.促进大学生创业的对策与途径</a:t>
            </a:r>
            <a:endParaRPr lang="en-US" altLang="zh-CN" sz="2000" b="1">
              <a:latin typeface="+mn-ea"/>
            </a:endParaRPr>
          </a:p>
          <a:p>
            <a:r>
              <a:rPr lang="en-US" altLang="zh-CN" sz="2000">
                <a:latin typeface="+mn-ea"/>
              </a:rPr>
              <a:t>　　（1）加强大学生创业教育</a:t>
            </a:r>
            <a:endParaRPr lang="en-US" altLang="zh-CN" sz="2000">
              <a:latin typeface="+mn-ea"/>
            </a:endParaRPr>
          </a:p>
          <a:p>
            <a:r>
              <a:rPr lang="en-US" altLang="zh-CN" sz="2000">
                <a:latin typeface="+mn-ea"/>
              </a:rPr>
              <a:t>　　（2）指导大学生学会“认识自己”。性格决定命运</a:t>
            </a:r>
            <a:endParaRPr lang="en-US" altLang="zh-CN" sz="2000">
              <a:latin typeface="+mn-ea"/>
            </a:endParaRPr>
          </a:p>
          <a:p>
            <a:r>
              <a:rPr lang="en-US" altLang="zh-CN" sz="2000">
                <a:latin typeface="+mn-ea"/>
              </a:rPr>
              <a:t>　　（3）全面提高大学生创业的综合素质</a:t>
            </a:r>
            <a:endParaRPr lang="en-US" altLang="zh-CN" sz="2000">
              <a:latin typeface="+mn-ea"/>
            </a:endParaRPr>
          </a:p>
          <a:p>
            <a:r>
              <a:rPr lang="en-US" altLang="zh-CN" sz="2000">
                <a:latin typeface="+mn-ea"/>
              </a:rPr>
              <a:t>       （4）积极优化大学生创业的环境和氛围</a:t>
            </a:r>
            <a:endParaRPr lang="en-US" altLang="zh-CN" sz="2000">
              <a:latin typeface="+mn-ea"/>
            </a:endParaRPr>
          </a:p>
        </p:txBody>
      </p:sp>
    </p:spTree>
  </p:cSld>
  <p:clrMapOvr>
    <a:masterClrMapping/>
  </p:clrMapOvr>
  <p:transition spd="slow">
    <p:pull/>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85</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创业教育</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317490" cy="518160"/>
          </a:xfrm>
          <a:prstGeom prst="rect">
            <a:avLst/>
          </a:prstGeom>
          <a:noFill/>
        </p:spPr>
        <p:txBody>
          <a:bodyPr wrap="square" rtlCol="0">
            <a:spAutoFit/>
          </a:bodyPr>
          <a:p>
            <a:r>
              <a:rPr lang="zh-CN" altLang="en-US" sz="2800">
                <a:sym typeface="+mn-ea"/>
              </a:rPr>
              <a:t>三、自主创业设计</a:t>
            </a:r>
            <a:endParaRPr lang="zh-CN" altLang="en-US" sz="2800">
              <a:sym typeface="+mn-ea"/>
            </a:endParaRPr>
          </a:p>
        </p:txBody>
      </p:sp>
      <p:sp>
        <p:nvSpPr>
          <p:cNvPr id="11" name="文本框 10"/>
          <p:cNvSpPr txBox="1"/>
          <p:nvPr/>
        </p:nvSpPr>
        <p:spPr>
          <a:xfrm>
            <a:off x="1043940" y="1275715"/>
            <a:ext cx="4655820" cy="4907280"/>
          </a:xfrm>
          <a:prstGeom prst="rect">
            <a:avLst/>
          </a:prstGeom>
          <a:noFill/>
        </p:spPr>
        <p:txBody>
          <a:bodyPr wrap="square" rtlCol="0">
            <a:spAutoFit/>
          </a:bodyPr>
          <a:p>
            <a:r>
              <a:rPr lang="zh-CN" altLang="en-US" sz="2400" b="1"/>
              <a:t>（一）选择适合自己的创业项目</a:t>
            </a:r>
            <a:endParaRPr lang="zh-CN" altLang="en-US" sz="2400" b="1"/>
          </a:p>
          <a:p>
            <a:r>
              <a:rPr lang="zh-CN" altLang="en-US" sz="2400" b="1"/>
              <a:t>　    </a:t>
            </a:r>
            <a:r>
              <a:rPr lang="zh-CN" altLang="en-US" sz="2000"/>
              <a:t>1．自己熟悉的</a:t>
            </a:r>
            <a:endParaRPr lang="zh-CN" altLang="en-US" sz="2000"/>
          </a:p>
          <a:p>
            <a:r>
              <a:rPr lang="zh-CN" altLang="en-US" sz="2000"/>
              <a:t>          2．市场有需求的</a:t>
            </a:r>
            <a:endParaRPr lang="zh-CN" altLang="en-US" sz="2000"/>
          </a:p>
          <a:p>
            <a:r>
              <a:rPr lang="zh-CN" altLang="en-US" sz="2000"/>
              <a:t>　      3．优势明显的</a:t>
            </a:r>
            <a:endParaRPr lang="zh-CN" altLang="en-US" sz="2000"/>
          </a:p>
          <a:p>
            <a:r>
              <a:rPr lang="zh-CN" altLang="en-US" sz="2000"/>
              <a:t>　　 4．兴趣浓厚的</a:t>
            </a:r>
            <a:endParaRPr lang="zh-CN" altLang="en-US" sz="2000"/>
          </a:p>
          <a:p>
            <a:r>
              <a:rPr lang="zh-CN" altLang="en-US" sz="2000"/>
              <a:t>　     5．突出缺陷的</a:t>
            </a:r>
            <a:endParaRPr lang="zh-CN" altLang="en-US" sz="2000"/>
          </a:p>
          <a:p>
            <a:r>
              <a:rPr lang="zh-CN" altLang="en-US" sz="2000"/>
              <a:t>　　 6．起点较低的</a:t>
            </a:r>
            <a:endParaRPr lang="zh-CN" altLang="en-US" sz="2000"/>
          </a:p>
          <a:p>
            <a:r>
              <a:rPr lang="zh-CN" altLang="en-US" sz="2000"/>
              <a:t>　　 7．可以借助外部资源的</a:t>
            </a:r>
            <a:endParaRPr lang="zh-CN" altLang="en-US" sz="2000"/>
          </a:p>
          <a:p>
            <a:r>
              <a:rPr lang="zh-CN" altLang="en-US" sz="2000"/>
              <a:t>　     8．方便加盟的</a:t>
            </a:r>
            <a:endParaRPr lang="zh-CN" altLang="en-US" sz="2000"/>
          </a:p>
          <a:p>
            <a:r>
              <a:rPr lang="zh-CN" altLang="en-US" sz="2000"/>
              <a:t>          9．“别人没有的”</a:t>
            </a:r>
            <a:endParaRPr lang="zh-CN" altLang="en-US" sz="2000"/>
          </a:p>
          <a:p>
            <a:r>
              <a:rPr lang="zh-CN" altLang="en-US" sz="2400" b="1"/>
              <a:t>（二）撰写创业计划书</a:t>
            </a:r>
            <a:endParaRPr lang="zh-CN" altLang="en-US" sz="2400" b="1"/>
          </a:p>
          <a:p>
            <a:r>
              <a:rPr lang="zh-CN" altLang="en-US" sz="2000"/>
              <a:t>        1</a:t>
            </a:r>
            <a:r>
              <a:rPr lang="en-US" altLang="zh-CN" sz="2000"/>
              <a:t>.</a:t>
            </a:r>
            <a:r>
              <a:rPr lang="zh-CN" altLang="en-US" sz="2000"/>
              <a:t>创业计划书的6C原则：</a:t>
            </a:r>
            <a:endParaRPr lang="zh-CN" altLang="en-US" sz="2000"/>
          </a:p>
          <a:p>
            <a:r>
              <a:rPr lang="zh-CN" altLang="en-US" sz="2000"/>
              <a:t>　　2.创业计划书的主要内容。</a:t>
            </a:r>
            <a:endParaRPr lang="zh-CN" altLang="en-US" sz="2000"/>
          </a:p>
          <a:p>
            <a:r>
              <a:rPr lang="zh-CN" altLang="en-US" sz="2400" b="1"/>
              <a:t>　　</a:t>
            </a:r>
            <a:endParaRPr lang="zh-CN" altLang="en-US" sz="2000" b="1"/>
          </a:p>
          <a:p>
            <a:endParaRPr lang="zh-CN" altLang="en-US" sz="2000">
              <a:latin typeface="+mn-ea"/>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5445" y="1275715"/>
            <a:ext cx="7499350" cy="5170170"/>
          </a:xfrm>
          <a:prstGeom prst="rect">
            <a:avLst/>
          </a:prstGeom>
        </p:spPr>
      </p:pic>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en-US" alt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3590" y="188640"/>
            <a:ext cx="2376264" cy="394970"/>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charset="-122"/>
                <a:ea typeface="微软雅黑" panose="020B0503020204020204" charset="-122"/>
                <a:sym typeface="+mn-ea"/>
              </a:rPr>
              <a:t>认识职业生涯规划</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1488707" y="43654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1488659" y="4752081"/>
            <a:ext cx="1873099" cy="88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b="1">
                <a:solidFill>
                  <a:schemeClr val="bg1"/>
                </a:solidFill>
                <a:latin typeface="微软雅黑" panose="020B0503020204020204" charset="-122"/>
                <a:ea typeface="微软雅黑" panose="020B0503020204020204" charset="-122"/>
                <a:sym typeface="+mn-ea"/>
              </a:rPr>
              <a:t>知识</a:t>
            </a:r>
            <a:endParaRPr lang="en-US" altLang="zh-CN" sz="2800" b="1">
              <a:solidFill>
                <a:schemeClr val="bg1"/>
              </a:solidFill>
              <a:latin typeface="微软雅黑" panose="020B0503020204020204" charset="-122"/>
              <a:ea typeface="微软雅黑" panose="020B0503020204020204" charset="-122"/>
              <a:sym typeface="+mn-ea"/>
            </a:endParaRPr>
          </a:p>
          <a:p>
            <a:pPr algn="ctr"/>
            <a:r>
              <a:rPr lang="en-US" altLang="zh-CN" sz="2800" b="1">
                <a:solidFill>
                  <a:schemeClr val="bg1"/>
                </a:solidFill>
                <a:latin typeface="微软雅黑" panose="020B0503020204020204" charset="-122"/>
                <a:ea typeface="微软雅黑" panose="020B0503020204020204" charset="-122"/>
                <a:sym typeface="+mn-ea"/>
              </a:rPr>
              <a:t>技能</a:t>
            </a:r>
            <a:endParaRPr lang="en-US" altLang="zh-CN" sz="2800" b="1" dirty="0">
              <a:solidFill>
                <a:schemeClr val="bg1"/>
              </a:solidFill>
              <a:latin typeface="微软雅黑" panose="020B0503020204020204" charset="-122"/>
              <a:ea typeface="微软雅黑" panose="020B0503020204020204" charset="-122"/>
              <a:sym typeface="+mn-ea"/>
            </a:endParaRPr>
          </a:p>
        </p:txBody>
      </p:sp>
      <p:sp>
        <p:nvSpPr>
          <p:cNvPr id="12" name="Freeform 5"/>
          <p:cNvSpPr/>
          <p:nvPr/>
        </p:nvSpPr>
        <p:spPr bwMode="auto">
          <a:xfrm>
            <a:off x="3749456" y="439204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3720832" y="4734176"/>
            <a:ext cx="1873099" cy="88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28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兴趣</a:t>
            </a:r>
            <a:endParaRPr lang="en-US" sz="2800" b="1" dirty="0" smtClean="0">
              <a:solidFill>
                <a:schemeClr val="bg1"/>
              </a:solidFill>
              <a:latin typeface="微软雅黑" panose="020B0503020204020204" charset="-122"/>
              <a:ea typeface="微软雅黑" panose="020B0503020204020204" charset="-122"/>
              <a:sym typeface="方正兰亭黑_GBK" panose="02000000000000000000" pitchFamily="2" charset="-122"/>
            </a:endParaRPr>
          </a:p>
          <a:p>
            <a:pPr algn="ctr"/>
            <a:r>
              <a:rPr lang="en-US" sz="28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爱好</a:t>
            </a:r>
            <a:endParaRPr lang="en-US" sz="2800" b="1" dirty="0" smtClean="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4" name="Freeform 5"/>
          <p:cNvSpPr/>
          <p:nvPr/>
        </p:nvSpPr>
        <p:spPr bwMode="auto">
          <a:xfrm>
            <a:off x="6052895" y="437820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5" name="TextBox 7"/>
          <p:cNvSpPr>
            <a:spLocks noChangeArrowheads="1"/>
          </p:cNvSpPr>
          <p:nvPr/>
        </p:nvSpPr>
        <p:spPr bwMode="auto">
          <a:xfrm>
            <a:off x="6024272" y="4720337"/>
            <a:ext cx="1873099" cy="88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rPr>
              <a:t>个人</a:t>
            </a:r>
            <a:endPar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a:p>
            <a:pPr algn="ctr"/>
            <a:r>
              <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rPr>
              <a:t>性向</a:t>
            </a:r>
            <a:endPar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6" name="Freeform 5"/>
          <p:cNvSpPr/>
          <p:nvPr/>
        </p:nvSpPr>
        <p:spPr bwMode="auto">
          <a:xfrm>
            <a:off x="8213135" y="436029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8184512" y="4917697"/>
            <a:ext cx="1873099"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rPr>
              <a:t>机会</a:t>
            </a:r>
            <a:endParaRPr lang="en-US" altLang="zh-CN" sz="2800" b="1"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24" name="文本框 23"/>
          <p:cNvSpPr txBox="1"/>
          <p:nvPr/>
        </p:nvSpPr>
        <p:spPr>
          <a:xfrm>
            <a:off x="1070293" y="3684270"/>
            <a:ext cx="5889625" cy="457200"/>
          </a:xfrm>
          <a:prstGeom prst="rect">
            <a:avLst/>
          </a:prstGeom>
          <a:noFill/>
        </p:spPr>
        <p:txBody>
          <a:bodyPr wrap="square" rtlCol="0">
            <a:spAutoFit/>
          </a:bodyPr>
          <a:p>
            <a:r>
              <a:rPr lang="zh-CN" altLang="en-US" sz="2400" b="1">
                <a:sym typeface="+mn-ea"/>
              </a:rPr>
              <a:t>（六）职业生涯规划的影响因素</a:t>
            </a:r>
            <a:endParaRPr lang="zh-CN" altLang="en-US" sz="2400"/>
          </a:p>
        </p:txBody>
      </p:sp>
      <p:sp>
        <p:nvSpPr>
          <p:cNvPr id="25" name="文本框 24"/>
          <p:cNvSpPr txBox="1"/>
          <p:nvPr/>
        </p:nvSpPr>
        <p:spPr>
          <a:xfrm>
            <a:off x="3398203" y="583565"/>
            <a:ext cx="4159250" cy="518160"/>
          </a:xfrm>
          <a:prstGeom prst="rect">
            <a:avLst/>
          </a:prstGeom>
          <a:noFill/>
        </p:spPr>
        <p:txBody>
          <a:bodyPr wrap="square" rtlCol="0">
            <a:spAutoFit/>
          </a:bodyPr>
          <a:p>
            <a:r>
              <a:rPr lang="zh-CN" altLang="en-US" sz="2800"/>
              <a:t>一、职业生涯概说</a:t>
            </a:r>
            <a:endParaRPr lang="zh-CN" altLang="en-US" sz="2800"/>
          </a:p>
        </p:txBody>
      </p:sp>
      <p:sp>
        <p:nvSpPr>
          <p:cNvPr id="26" name="文本框 25"/>
          <p:cNvSpPr txBox="1"/>
          <p:nvPr/>
        </p:nvSpPr>
        <p:spPr>
          <a:xfrm>
            <a:off x="1064578" y="1381760"/>
            <a:ext cx="8822055" cy="1554480"/>
          </a:xfrm>
          <a:prstGeom prst="rect">
            <a:avLst/>
          </a:prstGeom>
          <a:noFill/>
        </p:spPr>
        <p:txBody>
          <a:bodyPr wrap="square" rtlCol="0">
            <a:spAutoFit/>
          </a:bodyPr>
          <a:p>
            <a:pPr marL="0" lvl="1" algn="l"/>
            <a:r>
              <a:rPr lang="zh-CN" altLang="en-US" sz="2400" b="1" dirty="0" smtClean="0">
                <a:solidFill>
                  <a:schemeClr val="tx1"/>
                </a:solidFill>
                <a:latin typeface="+mj-ea"/>
                <a:ea typeface="+mj-ea"/>
                <a:sym typeface="+mn-ea"/>
              </a:rPr>
              <a:t>（五）职业生涯规划基本理论</a:t>
            </a:r>
            <a:endParaRPr lang="zh-CN" altLang="en-US" sz="2400" b="1" dirty="0" smtClean="0">
              <a:solidFill>
                <a:schemeClr val="tx1"/>
              </a:solidFill>
              <a:latin typeface="+mj-ea"/>
              <a:ea typeface="+mj-ea"/>
              <a:sym typeface="+mn-ea"/>
            </a:endParaRPr>
          </a:p>
          <a:p>
            <a:pPr marL="0" lvl="1" algn="l"/>
            <a:endParaRPr lang="zh-CN" altLang="en-US" sz="2400" b="1" dirty="0" smtClean="0">
              <a:solidFill>
                <a:schemeClr val="tx1"/>
              </a:solidFill>
              <a:latin typeface="+mj-ea"/>
              <a:ea typeface="+mj-ea"/>
              <a:sym typeface="+mn-ea"/>
            </a:endParaRPr>
          </a:p>
          <a:p>
            <a:pPr marL="0" lvl="1" algn="just"/>
            <a:r>
              <a:rPr lang="zh-CN" altLang="en-US" sz="2400" dirty="0" smtClean="0">
                <a:solidFill>
                  <a:schemeClr val="tx1"/>
                </a:solidFill>
                <a:latin typeface="+mj-ea"/>
                <a:ea typeface="+mj-ea"/>
                <a:sym typeface="+mn-ea"/>
              </a:rPr>
              <a:t>1.霍兰德类型论     2.舒伯的生涯发展理论</a:t>
            </a:r>
            <a:endParaRPr lang="zh-CN" altLang="en-US" sz="2400" dirty="0" smtClean="0">
              <a:solidFill>
                <a:schemeClr val="tx1"/>
              </a:solidFill>
              <a:latin typeface="+mj-ea"/>
              <a:ea typeface="+mj-ea"/>
              <a:sym typeface="+mn-ea"/>
            </a:endParaRPr>
          </a:p>
          <a:p>
            <a:pPr marL="0" lvl="1" algn="just"/>
            <a:r>
              <a:rPr lang="en-US" altLang="zh-CN" sz="2400" dirty="0" smtClean="0">
                <a:solidFill>
                  <a:schemeClr val="tx1"/>
                </a:solidFill>
                <a:latin typeface="+mj-ea"/>
                <a:ea typeface="+mj-ea"/>
                <a:sym typeface="+mn-ea"/>
              </a:rPr>
              <a:t>3.信息加工理论          4.职业锚理论</a:t>
            </a:r>
            <a:endParaRPr lang="en-US" altLang="zh-CN" sz="2400" dirty="0" smtClean="0">
              <a:solidFill>
                <a:schemeClr val="tx1"/>
              </a:solidFill>
              <a:latin typeface="+mj-ea"/>
              <a:ea typeface="+mj-ea"/>
              <a:sym typeface="+mn-ea"/>
            </a:endParaRPr>
          </a:p>
        </p:txBody>
      </p:sp>
    </p:spTree>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23600</Words>
  <Application>WPS 演示</Application>
  <PresentationFormat>宽屏</PresentationFormat>
  <Paragraphs>1679</Paragraphs>
  <Slides>85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85</vt:i4>
      </vt:variant>
    </vt:vector>
  </HeadingPairs>
  <TitlesOfParts>
    <vt:vector size="97" baseType="lpstr">
      <vt:lpstr>Arial</vt:lpstr>
      <vt:lpstr>宋体</vt:lpstr>
      <vt:lpstr>Wingdings</vt:lpstr>
      <vt:lpstr>微软雅黑</vt:lpstr>
      <vt:lpstr>方正兰亭黑_GBK</vt:lpstr>
      <vt:lpstr>仿宋_GB2312</vt:lpstr>
      <vt:lpstr>方正兰亭超细黑简体</vt:lpstr>
      <vt:lpstr>Calibri</vt:lpstr>
      <vt:lpstr>Calibri Light</vt:lpstr>
      <vt:lpstr>黑体</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13</cp:revision>
  <dcterms:created xsi:type="dcterms:W3CDTF">2017-07-18T22:12:00Z</dcterms:created>
  <dcterms:modified xsi:type="dcterms:W3CDTF">2017-07-20T01:25:20Z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