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45" r:id="rId3"/>
    <p:sldId id="291" r:id="rId4"/>
    <p:sldId id="290" r:id="rId5"/>
    <p:sldId id="292" r:id="rId6"/>
    <p:sldId id="293" r:id="rId7"/>
    <p:sldId id="417" r:id="rId8"/>
    <p:sldId id="419" r:id="rId9"/>
    <p:sldId id="418" r:id="rId10"/>
    <p:sldId id="420" r:id="rId11"/>
    <p:sldId id="421" r:id="rId12"/>
    <p:sldId id="422" r:id="rId13"/>
    <p:sldId id="423" r:id="rId14"/>
    <p:sldId id="424" r:id="rId15"/>
    <p:sldId id="425" r:id="rId16"/>
    <p:sldId id="426" r:id="rId17"/>
    <p:sldId id="427" r:id="rId18"/>
    <p:sldId id="428" r:id="rId19"/>
    <p:sldId id="429" r:id="rId20"/>
    <p:sldId id="430" r:id="rId21"/>
    <p:sldId id="431" r:id="rId22"/>
    <p:sldId id="432" r:id="rId23"/>
    <p:sldId id="433" r:id="rId24"/>
    <p:sldId id="434" r:id="rId25"/>
    <p:sldId id="435" r:id="rId26"/>
    <p:sldId id="436" r:id="rId27"/>
    <p:sldId id="442" r:id="rId28"/>
    <p:sldId id="437" r:id="rId29"/>
    <p:sldId id="438" r:id="rId30"/>
    <p:sldId id="443" r:id="rId31"/>
    <p:sldId id="439" r:id="rId32"/>
    <p:sldId id="444" r:id="rId33"/>
    <p:sldId id="446" r:id="rId34"/>
  </p:sldIdLst>
  <p:sldSz cx="12192000" cy="6858000"/>
  <p:notesSz cx="6858000" cy="9144000"/>
  <p:defaultText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205"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029" autoAdjust="0"/>
    <p:restoredTop sz="94660"/>
  </p:normalViewPr>
  <p:slideViewPr>
    <p:cSldViewPr snapToGrid="0">
      <p:cViewPr>
        <p:scale>
          <a:sx n="70" d="100"/>
          <a:sy n="70" d="100"/>
        </p:scale>
        <p:origin x="-96" y="-198"/>
      </p:cViewPr>
      <p:guideLst>
        <p:guide orient="horz" pos="2206"/>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185"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xmlns="" id="{21B825C4-A7E0-4B77-B8A1-58A956AA3EED}"/>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4" name="页脚占位符 3">
            <a:extLst>
              <a:ext uri="{FF2B5EF4-FFF2-40B4-BE49-F238E27FC236}">
                <a16:creationId xmlns:a16="http://schemas.microsoft.com/office/drawing/2014/main" xmlns="" id="{EEC345E7-2648-40F6-8D6A-313BB2C232D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848FB0F6-3CE3-4962-86BB-895EC8CE91BB}"/>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993086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5B58D20-AF23-43FE-AE1A-09F15A86A882}"/>
              </a:ext>
            </a:extLst>
          </p:cNvPr>
          <p:cNvSpPr>
            <a:spLocks noGrp="1"/>
          </p:cNvSpPr>
          <p:nvPr>
            <p:ph type="ctrTitle"/>
          </p:nvPr>
        </p:nvSpPr>
        <p:spPr>
          <a:xfrm>
            <a:off x="1524000" y="1787367"/>
            <a:ext cx="9144000" cy="2387600"/>
          </a:xfrm>
        </p:spPr>
        <p:txBody>
          <a:bodyPr anchor="b"/>
          <a:lstStyle>
            <a:lvl1pPr algn="ctr">
              <a:defRPr sz="6000" b="0"/>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4BF2BA31-D6BB-4D9A-8BE5-AF671D98F7E1}"/>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5" name="页脚占位符 4">
            <a:extLst>
              <a:ext uri="{FF2B5EF4-FFF2-40B4-BE49-F238E27FC236}">
                <a16:creationId xmlns:a16="http://schemas.microsoft.com/office/drawing/2014/main" xmlns="" id="{4B4305ED-60E8-4114-B228-A5CB8E2D386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B6A42A0-5DE3-4A40-AA3A-6F31AC9C13E3}"/>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840706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a16="http://schemas.microsoft.com/office/drawing/2014/main" xmlns="" id="{FF6C6494-A903-4158-A8CD-C53DC7CFBFF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a:extLst>
              <a:ext uri="{FF2B5EF4-FFF2-40B4-BE49-F238E27FC236}">
                <a16:creationId xmlns:a16="http://schemas.microsoft.com/office/drawing/2014/main" xmlns="" id="{A52CC966-AC14-4894-916D-2C76AE0327F0}"/>
              </a:ext>
            </a:extLst>
          </p:cNvPr>
          <p:cNvSpPr>
            <a:spLocks noGrp="1"/>
          </p:cNvSpPr>
          <p:nvPr>
            <p:ph idx="1"/>
          </p:nvPr>
        </p:nvSpPr>
        <p:spPr>
          <a:xfrm>
            <a:off x="1011381" y="1011385"/>
            <a:ext cx="10342419" cy="5165581"/>
          </a:xfrm>
        </p:spPr>
        <p:txBody>
          <a:bodyPr>
            <a:normAutofit/>
          </a:bodyPr>
          <a:lstStyle>
            <a:lvl1pPr marL="0" indent="0">
              <a:buNone/>
              <a:defRPr sz="44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
        <p:nvSpPr>
          <p:cNvPr id="4" name="日期占位符 3">
            <a:extLst>
              <a:ext uri="{FF2B5EF4-FFF2-40B4-BE49-F238E27FC236}">
                <a16:creationId xmlns:a16="http://schemas.microsoft.com/office/drawing/2014/main" xmlns="" id="{4062D5EC-E2C9-475D-8266-386C35D116AC}"/>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5" name="页脚占位符 4">
            <a:extLst>
              <a:ext uri="{FF2B5EF4-FFF2-40B4-BE49-F238E27FC236}">
                <a16:creationId xmlns:a16="http://schemas.microsoft.com/office/drawing/2014/main" xmlns="" id="{5CEAC2F1-A8ED-49D7-A852-CE87920155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278E5C3-B08F-415F-B499-F1AA39F94CBF}"/>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583611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6" name="Picture 2" descr="D:\SLIDEtoME\TP模板\新建文件夹 (17)\bg\bg1.jpg">
            <a:extLst>
              <a:ext uri="{FF2B5EF4-FFF2-40B4-BE49-F238E27FC236}">
                <a16:creationId xmlns:a16="http://schemas.microsoft.com/office/drawing/2014/main" xmlns="" id="{9A775DEE-E342-4656-936A-038CF5E5DDC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日期占位符 1">
            <a:extLst>
              <a:ext uri="{FF2B5EF4-FFF2-40B4-BE49-F238E27FC236}">
                <a16:creationId xmlns:a16="http://schemas.microsoft.com/office/drawing/2014/main" xmlns="" id="{72BF01BB-3DF0-4928-B8F6-00E971F67E60}"/>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3" name="页脚占位符 2">
            <a:extLst>
              <a:ext uri="{FF2B5EF4-FFF2-40B4-BE49-F238E27FC236}">
                <a16:creationId xmlns:a16="http://schemas.microsoft.com/office/drawing/2014/main" xmlns="" id="{66A5C364-C7F8-4781-87F1-0210210D54F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7298B072-1559-4EA6-BCD0-56E99B1208E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5" name="内容占位符 2">
            <a:extLst>
              <a:ext uri="{FF2B5EF4-FFF2-40B4-BE49-F238E27FC236}">
                <a16:creationId xmlns:a16="http://schemas.microsoft.com/office/drawing/2014/main" xmlns="" id="{B65E3436-B27E-46C4-A06A-8B8901020796}"/>
              </a:ext>
            </a:extLst>
          </p:cNvPr>
          <p:cNvSpPr>
            <a:spLocks noGrp="1"/>
          </p:cNvSpPr>
          <p:nvPr>
            <p:ph idx="1"/>
          </p:nvPr>
        </p:nvSpPr>
        <p:spPr>
          <a:xfrm>
            <a:off x="1011381" y="1011385"/>
            <a:ext cx="10342419" cy="5165581"/>
          </a:xfrm>
        </p:spPr>
        <p:txBody>
          <a:bodyPr>
            <a:normAutofit/>
          </a:bodyPr>
          <a:lstStyle>
            <a:lvl1pPr>
              <a:defRPr sz="21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Tree>
    <p:extLst>
      <p:ext uri="{BB962C8B-B14F-4D97-AF65-F5344CB8AC3E}">
        <p14:creationId xmlns:p14="http://schemas.microsoft.com/office/powerpoint/2010/main" val="408483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a16="http://schemas.microsoft.com/office/drawing/2014/main" xmlns="" id="{94EFBFB8-5BA0-4A6D-9BA3-FB96B737591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a16="http://schemas.microsoft.com/office/drawing/2014/main" xmlns="" id="{A23BEE37-7F5C-46B0-B5BB-3FE641C38351}"/>
              </a:ext>
            </a:extLst>
          </p:cNvPr>
          <p:cNvSpPr>
            <a:spLocks noGrp="1"/>
          </p:cNvSpPr>
          <p:nvPr>
            <p:ph type="title"/>
          </p:nvPr>
        </p:nvSpPr>
        <p:spPr>
          <a:xfrm>
            <a:off x="1080656" y="1002452"/>
            <a:ext cx="10155381" cy="923344"/>
          </a:xfrm>
        </p:spPr>
        <p:txBody>
          <a:bodyPr>
            <a:normAutofit/>
          </a:bodyPr>
          <a:lstStyle>
            <a:lvl1pPr algn="l">
              <a:defRPr sz="3600"/>
            </a:lvl1pPr>
          </a:lstStyle>
          <a:p>
            <a:r>
              <a:rPr lang="zh-CN" altLang="en-US" dirty="0"/>
              <a:t>单击此处编辑母版标题样式</a:t>
            </a:r>
          </a:p>
        </p:txBody>
      </p:sp>
      <p:sp>
        <p:nvSpPr>
          <p:cNvPr id="3" name="日期占位符 2">
            <a:extLst>
              <a:ext uri="{FF2B5EF4-FFF2-40B4-BE49-F238E27FC236}">
                <a16:creationId xmlns:a16="http://schemas.microsoft.com/office/drawing/2014/main" xmlns="" id="{A74B3A29-33B9-4D81-9FE6-7F33DDCF3AC5}"/>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4" name="页脚占位符 3">
            <a:extLst>
              <a:ext uri="{FF2B5EF4-FFF2-40B4-BE49-F238E27FC236}">
                <a16:creationId xmlns:a16="http://schemas.microsoft.com/office/drawing/2014/main" xmlns="" id="{C6DA036C-F810-4B89-834B-02C5FEF6D8B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F97A99A-91A2-44B1-A90C-430085E7D48D}"/>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9" name="内容占位符 8">
            <a:extLst>
              <a:ext uri="{FF2B5EF4-FFF2-40B4-BE49-F238E27FC236}">
                <a16:creationId xmlns:a16="http://schemas.microsoft.com/office/drawing/2014/main" xmlns="" id="{023A6029-6BAA-4921-AD69-AF1F28F2A5BB}"/>
              </a:ext>
            </a:extLst>
          </p:cNvPr>
          <p:cNvSpPr>
            <a:spLocks noGrp="1"/>
          </p:cNvSpPr>
          <p:nvPr>
            <p:ph sz="quarter" idx="13"/>
          </p:nvPr>
        </p:nvSpPr>
        <p:spPr>
          <a:xfrm>
            <a:off x="1080656" y="2161318"/>
            <a:ext cx="10155381" cy="3186544"/>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1836683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a16="http://schemas.microsoft.com/office/drawing/2014/main" xmlns="" id="{AAB1BC20-449B-4FD9-832C-3976175D7FF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a16="http://schemas.microsoft.com/office/drawing/2014/main" xmlns="" id="{2B0E1926-7F41-406F-B9B5-151411CE4380}"/>
              </a:ext>
            </a:extLst>
          </p:cNvPr>
          <p:cNvSpPr>
            <a:spLocks noGrp="1"/>
          </p:cNvSpPr>
          <p:nvPr>
            <p:ph type="title"/>
          </p:nvPr>
        </p:nvSpPr>
        <p:spPr>
          <a:xfrm>
            <a:off x="838200" y="766917"/>
            <a:ext cx="10515600" cy="1133612"/>
          </a:xfrm>
        </p:spPr>
        <p:txBody>
          <a:bodyPr/>
          <a:lstStyle>
            <a:lvl1pPr algn="ctr">
              <a:defRPr/>
            </a:lvl1pPr>
          </a:lstStyle>
          <a:p>
            <a:r>
              <a:rPr lang="zh-CN" altLang="en-US" dirty="0"/>
              <a:t>单击此处编辑母版标题样式</a:t>
            </a:r>
          </a:p>
        </p:txBody>
      </p:sp>
      <p:sp>
        <p:nvSpPr>
          <p:cNvPr id="3" name="日期占位符 2">
            <a:extLst>
              <a:ext uri="{FF2B5EF4-FFF2-40B4-BE49-F238E27FC236}">
                <a16:creationId xmlns:a16="http://schemas.microsoft.com/office/drawing/2014/main" xmlns="" id="{05703350-BAB4-4D58-BEED-B32A3F8694E6}"/>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4" name="页脚占位符 3">
            <a:extLst>
              <a:ext uri="{FF2B5EF4-FFF2-40B4-BE49-F238E27FC236}">
                <a16:creationId xmlns:a16="http://schemas.microsoft.com/office/drawing/2014/main" xmlns="" id="{CAD25219-3E96-4F82-B5DE-91D011D45E5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AF6B0942-7631-489B-A83B-E76C9A0C218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8" name="内容占位符 7">
            <a:extLst>
              <a:ext uri="{FF2B5EF4-FFF2-40B4-BE49-F238E27FC236}">
                <a16:creationId xmlns:a16="http://schemas.microsoft.com/office/drawing/2014/main" xmlns="" id="{17DA387A-C534-40DA-A1EB-4775C1056773}"/>
              </a:ext>
            </a:extLst>
          </p:cNvPr>
          <p:cNvSpPr>
            <a:spLocks noGrp="1"/>
          </p:cNvSpPr>
          <p:nvPr>
            <p:ph sz="quarter" idx="13"/>
          </p:nvPr>
        </p:nvSpPr>
        <p:spPr>
          <a:xfrm>
            <a:off x="838200" y="2022324"/>
            <a:ext cx="10515600" cy="3713452"/>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39683373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78C80790-46FE-41DB-981B-31AC00332CCC}"/>
              </a:ext>
            </a:extLst>
          </p:cNvPr>
          <p:cNvSpPr>
            <a:spLocks noGrp="1"/>
          </p:cNvSpPr>
          <p:nvPr>
            <p:ph type="title"/>
          </p:nvPr>
        </p:nvSpPr>
        <p:spPr>
          <a:xfrm>
            <a:off x="838200" y="365125"/>
            <a:ext cx="10515600" cy="1325563"/>
          </a:xfrm>
          <a:prstGeom prst="rect">
            <a:avLst/>
          </a:prstGeom>
        </p:spPr>
        <p:txBody>
          <a:bodyPr vert="horz" lIns="91435" tIns="45717" rIns="91435" bIns="45717"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387E50AB-0776-4623-81EC-65C090084F2E}"/>
              </a:ext>
            </a:extLst>
          </p:cNvPr>
          <p:cNvSpPr>
            <a:spLocks noGrp="1"/>
          </p:cNvSpPr>
          <p:nvPr>
            <p:ph type="body" idx="1"/>
          </p:nvPr>
        </p:nvSpPr>
        <p:spPr>
          <a:xfrm>
            <a:off x="838200" y="1825625"/>
            <a:ext cx="10515600" cy="4351339"/>
          </a:xfrm>
          <a:prstGeom prst="rect">
            <a:avLst/>
          </a:prstGeom>
        </p:spPr>
        <p:txBody>
          <a:bodyPr vert="horz" lIns="91435" tIns="45717" rIns="91435" bIns="45717"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E06313D-F759-4B17-B400-6157AF9D8C40}"/>
              </a:ext>
            </a:extLst>
          </p:cNvPr>
          <p:cNvSpPr>
            <a:spLocks noGrp="1"/>
          </p:cNvSpPr>
          <p:nvPr>
            <p:ph type="dt" sz="half" idx="2"/>
          </p:nvPr>
        </p:nvSpPr>
        <p:spPr>
          <a:xfrm>
            <a:off x="838200" y="6356353"/>
            <a:ext cx="2743200" cy="365125"/>
          </a:xfrm>
          <a:prstGeom prst="rect">
            <a:avLst/>
          </a:prstGeom>
        </p:spPr>
        <p:txBody>
          <a:bodyPr vert="horz" lIns="91435" tIns="45717" rIns="91435" bIns="45717" rtlCol="0" anchor="ctr"/>
          <a:lstStyle>
            <a:lvl1pPr algn="l">
              <a:defRPr sz="1200">
                <a:solidFill>
                  <a:schemeClr val="tx1">
                    <a:tint val="75000"/>
                  </a:schemeClr>
                </a:solidFill>
              </a:defRPr>
            </a:lvl1pPr>
          </a:lstStyle>
          <a:p>
            <a:fld id="{A7825152-5C95-4846-8319-BB94C503A834}" type="datetimeFigureOut">
              <a:rPr lang="zh-CN" altLang="en-US" smtClean="0"/>
              <a:t>2017/9/21/Thursday</a:t>
            </a:fld>
            <a:endParaRPr lang="zh-CN" altLang="en-US"/>
          </a:p>
        </p:txBody>
      </p:sp>
      <p:sp>
        <p:nvSpPr>
          <p:cNvPr id="5" name="页脚占位符 4">
            <a:extLst>
              <a:ext uri="{FF2B5EF4-FFF2-40B4-BE49-F238E27FC236}">
                <a16:creationId xmlns:a16="http://schemas.microsoft.com/office/drawing/2014/main" xmlns="" id="{AAD66F73-C53A-4160-BB8B-CF58FBFA69C0}"/>
              </a:ext>
            </a:extLst>
          </p:cNvPr>
          <p:cNvSpPr>
            <a:spLocks noGrp="1"/>
          </p:cNvSpPr>
          <p:nvPr>
            <p:ph type="ftr" sz="quarter" idx="3"/>
          </p:nvPr>
        </p:nvSpPr>
        <p:spPr>
          <a:xfrm>
            <a:off x="4038600" y="6356353"/>
            <a:ext cx="4114800" cy="365125"/>
          </a:xfrm>
          <a:prstGeom prst="rect">
            <a:avLst/>
          </a:prstGeom>
        </p:spPr>
        <p:txBody>
          <a:bodyPr vert="horz" lIns="91435" tIns="45717" rIns="91435" bIns="45717"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7D78AE19-76F1-4730-B967-36DAC25454F5}"/>
              </a:ext>
            </a:extLst>
          </p:cNvPr>
          <p:cNvSpPr>
            <a:spLocks noGrp="1"/>
          </p:cNvSpPr>
          <p:nvPr>
            <p:ph type="sldNum" sz="quarter" idx="4"/>
          </p:nvPr>
        </p:nvSpPr>
        <p:spPr>
          <a:xfrm>
            <a:off x="8610600" y="6356353"/>
            <a:ext cx="2743200" cy="365125"/>
          </a:xfrm>
          <a:prstGeom prst="rect">
            <a:avLst/>
          </a:prstGeom>
        </p:spPr>
        <p:txBody>
          <a:bodyPr vert="horz" lIns="91435" tIns="45717" rIns="91435" bIns="45717" rtlCol="0" anchor="ctr"/>
          <a:lstStyle>
            <a:lvl1pPr algn="r">
              <a:defRPr sz="1200">
                <a:solidFill>
                  <a:schemeClr val="tx1">
                    <a:tint val="75000"/>
                  </a:schemeClr>
                </a:solidFill>
              </a:defRPr>
            </a:lvl1p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1675635990"/>
      </p:ext>
    </p:extLst>
  </p:cSld>
  <p:clrMap bg1="lt1" tx1="dk1" bg2="lt2" tx2="dk2" accent1="accent1" accent2="accent2" accent3="accent3" accent4="accent4" accent5="accent5" accent6="accent6" hlink="hlink" folHlink="folHlink"/>
  <p:sldLayoutIdLst>
    <p:sldLayoutId id="2147483659" r:id="rId1"/>
    <p:sldLayoutId id="2147483649" r:id="rId2"/>
    <p:sldLayoutId id="2147483650" r:id="rId3"/>
    <p:sldLayoutId id="2147483655" r:id="rId4"/>
    <p:sldLayoutId id="2147483657" r:id="rId5"/>
    <p:sldLayoutId id="2147483658" r:id="rId6"/>
  </p:sldLayoutIdLst>
  <p:txStyles>
    <p:titleStyle>
      <a:lvl1pPr algn="l" defTabSz="91434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4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6" indent="-228584" algn="l" defTabSz="91434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25" indent="-228584" algn="l" defTabSz="91434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3pPr>
      <a:lvl4pPr marL="160009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26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43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60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77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94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3.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9A0AA10-DF02-4D2C-A66F-68D497F5C3C8}"/>
              </a:ext>
            </a:extLst>
          </p:cNvPr>
          <p:cNvSpPr>
            <a:spLocks noGrp="1"/>
          </p:cNvSpPr>
          <p:nvPr>
            <p:ph type="ctrTitle"/>
          </p:nvPr>
        </p:nvSpPr>
        <p:spPr>
          <a:xfrm>
            <a:off x="1589283" y="1406678"/>
            <a:ext cx="9144000" cy="2387600"/>
          </a:xfrm>
        </p:spPr>
        <p:txBody>
          <a:bodyPr>
            <a:normAutofit/>
          </a:bodyPr>
          <a:lstStyle/>
          <a:p>
            <a:r>
              <a:rPr lang="zh-CN" altLang="en-US" sz="7200" dirty="0"/>
              <a:t>心理学</a:t>
            </a:r>
          </a:p>
        </p:txBody>
      </p:sp>
      <p:pic>
        <p:nvPicPr>
          <p:cNvPr id="3" name="Picture 2" descr="D:\SLIDEtoME\TP模板\新建文件夹 (17)\bg\bg1.jpg">
            <a:extLst>
              <a:ext uri="{FF2B5EF4-FFF2-40B4-BE49-F238E27FC236}">
                <a16:creationId xmlns:a16="http://schemas.microsoft.com/office/drawing/2014/main" xmlns="" id="{D46FEFC4-CFDD-4AE9-BB94-D42888C48CC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8537624" y="1"/>
            <a:ext cx="3654376" cy="4314827"/>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a:extLst>
              <a:ext uri="{FF2B5EF4-FFF2-40B4-BE49-F238E27FC236}">
                <a16:creationId xmlns:a16="http://schemas.microsoft.com/office/drawing/2014/main" xmlns="" id="{C81F318A-B6DA-41A2-A1A6-0CA13FBC0D0F}"/>
              </a:ext>
            </a:extLst>
          </p:cNvPr>
          <p:cNvPicPr>
            <a:picLocks noChangeAspect="1"/>
          </p:cNvPicPr>
          <p:nvPr/>
        </p:nvPicPr>
        <p:blipFill rotWithShape="1">
          <a:blip r:embed="rId3">
            <a:extLst>
              <a:ext uri="{28A0092B-C50C-407E-A947-70E740481C1C}">
                <a14:useLocalDpi xmlns:a14="http://schemas.microsoft.com/office/drawing/2010/main" val="0"/>
              </a:ext>
            </a:extLst>
          </a:blip>
          <a:srcRect l="47714"/>
          <a:stretch/>
        </p:blipFill>
        <p:spPr>
          <a:xfrm flipH="1">
            <a:off x="5" y="2186779"/>
            <a:ext cx="3788881" cy="4671223"/>
          </a:xfrm>
          <a:prstGeom prst="rect">
            <a:avLst/>
          </a:prstGeom>
        </p:spPr>
      </p:pic>
      <p:sp>
        <p:nvSpPr>
          <p:cNvPr id="9" name="矩形 8">
            <a:extLst>
              <a:ext uri="{FF2B5EF4-FFF2-40B4-BE49-F238E27FC236}">
                <a16:creationId xmlns:a16="http://schemas.microsoft.com/office/drawing/2014/main" xmlns="" id="{19B29F7D-25EA-4DCE-9C05-5F3C07C8DBF7}"/>
              </a:ext>
            </a:extLst>
          </p:cNvPr>
          <p:cNvSpPr/>
          <p:nvPr/>
        </p:nvSpPr>
        <p:spPr>
          <a:xfrm>
            <a:off x="5" y="2186779"/>
            <a:ext cx="3788881" cy="4671223"/>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36439208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691F34C7-26D1-44EF-A250-7BD3A439106C}"/>
              </a:ext>
            </a:extLst>
          </p:cNvPr>
          <p:cNvSpPr>
            <a:spLocks noGrp="1"/>
          </p:cNvSpPr>
          <p:nvPr>
            <p:ph sz="quarter" idx="13"/>
          </p:nvPr>
        </p:nvSpPr>
        <p:spPr>
          <a:xfrm>
            <a:off x="1194956" y="1443043"/>
            <a:ext cx="10155381" cy="4300537"/>
          </a:xfrm>
        </p:spPr>
        <p:txBody>
          <a:bodyPr>
            <a:normAutofit/>
          </a:bodyPr>
          <a:lstStyle/>
          <a:p>
            <a:r>
              <a:rPr lang="en-US" altLang="zh-CN" sz="2400" b="1" dirty="0"/>
              <a:t>(</a:t>
            </a:r>
            <a:r>
              <a:rPr lang="zh-CN" altLang="zh-CN" sz="2400" b="1" dirty="0"/>
              <a:t>二</a:t>
            </a:r>
            <a:r>
              <a:rPr lang="en-US" altLang="zh-CN" sz="2400" b="1" dirty="0"/>
              <a:t>)</a:t>
            </a:r>
            <a:r>
              <a:rPr lang="zh-CN" altLang="zh-CN" sz="2400" b="1" dirty="0"/>
              <a:t>感受性变化规律</a:t>
            </a:r>
          </a:p>
          <a:p>
            <a:r>
              <a:rPr lang="en-US" altLang="zh-CN" dirty="0"/>
              <a:t>     1</a:t>
            </a:r>
            <a:r>
              <a:rPr lang="zh-CN" altLang="zh-CN" dirty="0"/>
              <a:t>．适应</a:t>
            </a:r>
          </a:p>
          <a:p>
            <a:r>
              <a:rPr lang="en-US" altLang="zh-CN" dirty="0"/>
              <a:t>     </a:t>
            </a:r>
            <a:r>
              <a:rPr lang="zh-CN" altLang="zh-CN" dirty="0"/>
              <a:t>适应现象一般表现为感受性的降低；但视觉的暗适应是感受性提高。视觉适应可分为明适应和暗适应。暗适应是从亮处进入暗处或照明停止时，由看不清到逐渐看清物体轮廓的感受性变化。这一过程就是暗适应的过程。它是视觉感受性逐渐提高的过程。</a:t>
            </a:r>
            <a:r>
              <a:rPr lang="en-US" altLang="zh-CN" dirty="0"/>
              <a:t>     </a:t>
            </a:r>
            <a:endParaRPr lang="zh-CN" altLang="zh-CN" dirty="0"/>
          </a:p>
          <a:p>
            <a:r>
              <a:rPr lang="en-US" altLang="zh-CN" dirty="0"/>
              <a:t>     2</a:t>
            </a:r>
            <a:r>
              <a:rPr lang="zh-CN" altLang="zh-CN" dirty="0"/>
              <a:t>．对比</a:t>
            </a:r>
          </a:p>
          <a:p>
            <a:r>
              <a:rPr lang="en-US" altLang="zh-CN" dirty="0"/>
              <a:t>     </a:t>
            </a:r>
            <a:r>
              <a:rPr lang="zh-CN" altLang="zh-CN" dirty="0"/>
              <a:t>对比是同一感受器接受不同刺激而使感受性发生变化的现象。对比分同时对比与继时对比两种。</a:t>
            </a:r>
          </a:p>
          <a:p>
            <a:r>
              <a:rPr lang="en-US" altLang="zh-CN" dirty="0"/>
              <a:t>    3</a:t>
            </a:r>
            <a:r>
              <a:rPr lang="zh-CN" altLang="zh-CN" dirty="0"/>
              <a:t>． 感受性的练习</a:t>
            </a:r>
          </a:p>
          <a:p>
            <a:r>
              <a:rPr lang="en-US" altLang="zh-CN" dirty="0"/>
              <a:t>    </a:t>
            </a:r>
            <a:r>
              <a:rPr lang="zh-CN" altLang="zh-CN" dirty="0"/>
              <a:t>感受性可通过练习、训练而提高。这种感受性提高现象在职业训练中是常见的。</a:t>
            </a:r>
          </a:p>
          <a:p>
            <a:endParaRPr lang="zh-CN" altLang="en-US" dirty="0"/>
          </a:p>
        </p:txBody>
      </p:sp>
    </p:spTree>
    <p:extLst>
      <p:ext uri="{BB962C8B-B14F-4D97-AF65-F5344CB8AC3E}">
        <p14:creationId xmlns:p14="http://schemas.microsoft.com/office/powerpoint/2010/main" val="400131012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110DE94-FF42-405C-ABB5-DDDA4AE97B6D}"/>
              </a:ext>
            </a:extLst>
          </p:cNvPr>
          <p:cNvSpPr>
            <a:spLocks noGrp="1"/>
          </p:cNvSpPr>
          <p:nvPr>
            <p:ph type="title"/>
          </p:nvPr>
        </p:nvSpPr>
        <p:spPr/>
        <p:txBody>
          <a:bodyPr>
            <a:normAutofit/>
          </a:bodyPr>
          <a:lstStyle/>
          <a:p>
            <a:r>
              <a:rPr lang="zh-CN" altLang="zh-CN" dirty="0"/>
              <a:t>二、知觉的基本规律</a:t>
            </a:r>
            <a:endParaRPr lang="zh-CN" altLang="en-US" dirty="0"/>
          </a:p>
        </p:txBody>
      </p:sp>
      <p:sp>
        <p:nvSpPr>
          <p:cNvPr id="3" name="内容占位符 2">
            <a:extLst>
              <a:ext uri="{FF2B5EF4-FFF2-40B4-BE49-F238E27FC236}">
                <a16:creationId xmlns:a16="http://schemas.microsoft.com/office/drawing/2014/main" xmlns="" id="{E4CBB632-B905-4448-8CE4-6120597474A5}"/>
              </a:ext>
            </a:extLst>
          </p:cNvPr>
          <p:cNvSpPr>
            <a:spLocks noGrp="1"/>
          </p:cNvSpPr>
          <p:nvPr>
            <p:ph sz="quarter" idx="13"/>
          </p:nvPr>
        </p:nvSpPr>
        <p:spPr>
          <a:xfrm>
            <a:off x="1080656" y="2161318"/>
            <a:ext cx="10155381" cy="4082323"/>
          </a:xfrm>
        </p:spPr>
        <p:txBody>
          <a:bodyPr>
            <a:normAutofit/>
          </a:bodyPr>
          <a:lstStyle/>
          <a:p>
            <a:pPr>
              <a:lnSpc>
                <a:spcPct val="100000"/>
              </a:lnSpc>
            </a:pPr>
            <a:r>
              <a:rPr lang="zh-CN" altLang="zh-CN" dirty="0"/>
              <a:t> </a:t>
            </a:r>
            <a:r>
              <a:rPr lang="en-US" altLang="zh-CN" dirty="0"/>
              <a:t>      </a:t>
            </a:r>
            <a:r>
              <a:rPr lang="zh-CN" altLang="zh-CN" dirty="0"/>
              <a:t>知觉的基本规律体现在知觉的四个基本特性之中，知觉的基本特性是选择性、理解性、整体性和恒常性。</a:t>
            </a:r>
            <a:endParaRPr lang="en-US" altLang="zh-CN" dirty="0"/>
          </a:p>
          <a:p>
            <a:pPr>
              <a:lnSpc>
                <a:spcPct val="100000"/>
              </a:lnSpc>
            </a:pPr>
            <a:r>
              <a:rPr lang="en-US" altLang="zh-CN" sz="2400" b="1" dirty="0"/>
              <a:t>(</a:t>
            </a:r>
            <a:r>
              <a:rPr lang="zh-CN" altLang="zh-CN" sz="2400" b="1" dirty="0"/>
              <a:t>一</a:t>
            </a:r>
            <a:r>
              <a:rPr lang="en-US" altLang="zh-CN" sz="2400" b="1" dirty="0"/>
              <a:t>)</a:t>
            </a:r>
            <a:r>
              <a:rPr lang="zh-CN" altLang="zh-CN" sz="2400" b="1" dirty="0"/>
              <a:t>知觉的选择性</a:t>
            </a:r>
          </a:p>
          <a:p>
            <a:pPr>
              <a:lnSpc>
                <a:spcPct val="100000"/>
              </a:lnSpc>
            </a:pPr>
            <a:r>
              <a:rPr lang="en-US" altLang="zh-CN" dirty="0"/>
              <a:t>       </a:t>
            </a:r>
            <a:r>
              <a:rPr lang="zh-CN" altLang="zh-CN" dirty="0"/>
              <a:t>所谓知觉的选择性，是指人在进行知觉时，从纷繁复杂环境中把某些事物或现象当做知觉对象，而把另一些事物或现象当做知觉背景。</a:t>
            </a:r>
          </a:p>
          <a:p>
            <a:pPr>
              <a:lnSpc>
                <a:spcPct val="100000"/>
              </a:lnSpc>
            </a:pPr>
            <a:r>
              <a:rPr lang="en-US" altLang="zh-CN" sz="2400" b="1" dirty="0"/>
              <a:t>(</a:t>
            </a:r>
            <a:r>
              <a:rPr lang="zh-CN" altLang="zh-CN" sz="2400" b="1" dirty="0"/>
              <a:t>二</a:t>
            </a:r>
            <a:r>
              <a:rPr lang="en-US" altLang="zh-CN" sz="2400" b="1" dirty="0"/>
              <a:t>)</a:t>
            </a:r>
            <a:r>
              <a:rPr lang="zh-CN" altLang="zh-CN" sz="2400" b="1" dirty="0"/>
              <a:t>知觉的理解性</a:t>
            </a:r>
          </a:p>
          <a:p>
            <a:pPr>
              <a:lnSpc>
                <a:spcPct val="100000"/>
              </a:lnSpc>
            </a:pPr>
            <a:r>
              <a:rPr lang="en-US" altLang="zh-CN" dirty="0"/>
              <a:t>       </a:t>
            </a:r>
            <a:r>
              <a:rPr lang="zh-CN" altLang="zh-CN" dirty="0"/>
              <a:t>知觉的理解性是指人在知觉一些事物或现象时，不仅能形成关于它的知觉形象，还能根据自己已有的知识、经验对事物加以理解或判断，即从不同方面对它加以理解。知觉理解性主要受到个人的知识经验、言语指导、实践活动以及个人兴趣爱好等多种因素的影响。而人对事物正确、完整、深刻的知觉与人对该事物的理解程度有关。</a:t>
            </a:r>
          </a:p>
          <a:p>
            <a:endParaRPr lang="zh-CN" altLang="en-US" dirty="0"/>
          </a:p>
        </p:txBody>
      </p:sp>
    </p:spTree>
    <p:extLst>
      <p:ext uri="{BB962C8B-B14F-4D97-AF65-F5344CB8AC3E}">
        <p14:creationId xmlns:p14="http://schemas.microsoft.com/office/powerpoint/2010/main" val="69140808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1C834A7B-5C3B-482F-8416-D60A5E027952}"/>
              </a:ext>
            </a:extLst>
          </p:cNvPr>
          <p:cNvSpPr>
            <a:spLocks noGrp="1"/>
          </p:cNvSpPr>
          <p:nvPr>
            <p:ph sz="quarter" idx="13"/>
          </p:nvPr>
        </p:nvSpPr>
        <p:spPr>
          <a:xfrm>
            <a:off x="981799" y="1212273"/>
            <a:ext cx="10155381" cy="4576336"/>
          </a:xfrm>
        </p:spPr>
        <p:txBody>
          <a:bodyPr/>
          <a:lstStyle/>
          <a:p>
            <a:pPr>
              <a:lnSpc>
                <a:spcPct val="100000"/>
              </a:lnSpc>
            </a:pPr>
            <a:r>
              <a:rPr lang="en-US" altLang="zh-CN" sz="2400" b="1" dirty="0"/>
              <a:t>(</a:t>
            </a:r>
            <a:r>
              <a:rPr lang="zh-CN" altLang="zh-CN" sz="2400" b="1" dirty="0"/>
              <a:t>三</a:t>
            </a:r>
            <a:r>
              <a:rPr lang="en-US" altLang="zh-CN" sz="2400" b="1" dirty="0"/>
              <a:t>)</a:t>
            </a:r>
            <a:r>
              <a:rPr lang="zh-CN" altLang="zh-CN" sz="2400" b="1" dirty="0"/>
              <a:t>知觉的整体性</a:t>
            </a:r>
          </a:p>
          <a:p>
            <a:pPr>
              <a:lnSpc>
                <a:spcPct val="100000"/>
              </a:lnSpc>
            </a:pPr>
            <a:r>
              <a:rPr lang="en-US" altLang="zh-CN" dirty="0"/>
              <a:t>       </a:t>
            </a:r>
            <a:r>
              <a:rPr lang="zh-CN" altLang="zh-CN" dirty="0"/>
              <a:t>知觉是对事物整体的反映，故整体性是知觉的基本特征。它是指把物体或现象的各种属性或各个部分作为一个统一的整体来反映。</a:t>
            </a:r>
          </a:p>
          <a:p>
            <a:pPr>
              <a:lnSpc>
                <a:spcPct val="100000"/>
              </a:lnSpc>
            </a:pPr>
            <a:r>
              <a:rPr lang="en-US" altLang="zh-CN" sz="2400" b="1" dirty="0"/>
              <a:t>(</a:t>
            </a:r>
            <a:r>
              <a:rPr lang="zh-CN" altLang="zh-CN" sz="2400" b="1" dirty="0"/>
              <a:t>四</a:t>
            </a:r>
            <a:r>
              <a:rPr lang="en-US" altLang="zh-CN" sz="2400" b="1" dirty="0"/>
              <a:t>)</a:t>
            </a:r>
            <a:r>
              <a:rPr lang="zh-CN" altLang="zh-CN" sz="2400" b="1" dirty="0"/>
              <a:t>知觉的恒常性</a:t>
            </a:r>
          </a:p>
          <a:p>
            <a:pPr>
              <a:lnSpc>
                <a:spcPct val="100000"/>
              </a:lnSpc>
            </a:pPr>
            <a:r>
              <a:rPr lang="en-US" altLang="zh-CN" dirty="0"/>
              <a:t>       </a:t>
            </a:r>
            <a:r>
              <a:rPr lang="zh-CN" altLang="zh-CN" dirty="0"/>
              <a:t>知觉的恒常性就是指客观事物本身不变但知觉条件在一定范围内发生变化时，人的知觉映像仍然相对不变。视知觉恒常性</a:t>
            </a:r>
            <a:r>
              <a:rPr lang="zh-CN" altLang="zh-CN" dirty="0" smtClean="0"/>
              <a:t>有</a:t>
            </a:r>
            <a:r>
              <a:rPr lang="zh-CN" altLang="en-US" dirty="0" smtClean="0"/>
              <a:t>：</a:t>
            </a:r>
            <a:endParaRPr lang="en-US" altLang="zh-CN" dirty="0" smtClean="0"/>
          </a:p>
          <a:p>
            <a:pPr>
              <a:lnSpc>
                <a:spcPct val="100000"/>
              </a:lnSpc>
            </a:pPr>
            <a:r>
              <a:rPr lang="en-US" altLang="zh-CN" b="1" dirty="0" smtClean="0"/>
              <a:t>      </a:t>
            </a:r>
            <a:r>
              <a:rPr lang="zh-CN" altLang="zh-CN" b="1" dirty="0" smtClean="0"/>
              <a:t>颜色恒常性</a:t>
            </a:r>
            <a:endParaRPr lang="en-US" altLang="zh-CN" b="1" dirty="0"/>
          </a:p>
          <a:p>
            <a:pPr>
              <a:lnSpc>
                <a:spcPct val="100000"/>
              </a:lnSpc>
            </a:pPr>
            <a:r>
              <a:rPr lang="en-US" altLang="zh-CN" b="1" dirty="0" smtClean="0"/>
              <a:t>      </a:t>
            </a:r>
            <a:r>
              <a:rPr lang="zh-CN" altLang="zh-CN" b="1" dirty="0" smtClean="0"/>
              <a:t>大小恒常性</a:t>
            </a:r>
            <a:endParaRPr lang="en-US" altLang="zh-CN" b="1" dirty="0" smtClean="0"/>
          </a:p>
          <a:p>
            <a:pPr>
              <a:lnSpc>
                <a:spcPct val="100000"/>
              </a:lnSpc>
            </a:pPr>
            <a:r>
              <a:rPr lang="en-US" altLang="zh-CN" b="1" dirty="0" smtClean="0"/>
              <a:t>      </a:t>
            </a:r>
            <a:r>
              <a:rPr lang="zh-CN" altLang="zh-CN" b="1" dirty="0" smtClean="0"/>
              <a:t>亮度</a:t>
            </a:r>
            <a:r>
              <a:rPr lang="zh-CN" altLang="zh-CN" b="1" dirty="0"/>
              <a:t>恒</a:t>
            </a:r>
            <a:r>
              <a:rPr lang="zh-CN" altLang="zh-CN" b="1" dirty="0" smtClean="0"/>
              <a:t>常性</a:t>
            </a:r>
            <a:endParaRPr lang="en-US" altLang="zh-CN" b="1" dirty="0" smtClean="0"/>
          </a:p>
          <a:p>
            <a:pPr>
              <a:lnSpc>
                <a:spcPct val="100000"/>
              </a:lnSpc>
            </a:pPr>
            <a:r>
              <a:rPr lang="en-US" altLang="zh-CN" b="1" dirty="0" smtClean="0"/>
              <a:t>      </a:t>
            </a:r>
            <a:r>
              <a:rPr lang="zh-CN" altLang="zh-CN" b="1" dirty="0" smtClean="0"/>
              <a:t>形状恒常性</a:t>
            </a:r>
            <a:endParaRPr lang="en-US" altLang="zh-CN" b="1" dirty="0" smtClean="0"/>
          </a:p>
          <a:p>
            <a:pPr>
              <a:lnSpc>
                <a:spcPct val="100000"/>
              </a:lnSpc>
            </a:pPr>
            <a:endParaRPr lang="zh-CN" altLang="zh-CN" dirty="0"/>
          </a:p>
          <a:p>
            <a:endParaRPr lang="zh-CN" altLang="en-US" dirty="0"/>
          </a:p>
        </p:txBody>
      </p:sp>
    </p:spTree>
    <p:extLst>
      <p:ext uri="{BB962C8B-B14F-4D97-AF65-F5344CB8AC3E}">
        <p14:creationId xmlns:p14="http://schemas.microsoft.com/office/powerpoint/2010/main" val="251650521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42F3860-ECBD-4869-BFAC-C00395FAFCC1}"/>
              </a:ext>
            </a:extLst>
          </p:cNvPr>
          <p:cNvSpPr>
            <a:spLocks noGrp="1"/>
          </p:cNvSpPr>
          <p:nvPr>
            <p:ph type="title"/>
          </p:nvPr>
        </p:nvSpPr>
        <p:spPr/>
        <p:txBody>
          <a:bodyPr/>
          <a:lstStyle/>
          <a:p>
            <a:r>
              <a:rPr lang="zh-CN" altLang="zh-CN" dirty="0"/>
              <a:t>三</a:t>
            </a:r>
            <a:r>
              <a:rPr lang="en-US" altLang="zh-CN" dirty="0"/>
              <a:t> · </a:t>
            </a:r>
            <a:r>
              <a:rPr lang="zh-CN" altLang="zh-CN" dirty="0"/>
              <a:t>感知规律在教学中的运用</a:t>
            </a:r>
            <a:endParaRPr lang="zh-CN" altLang="en-US" dirty="0"/>
          </a:p>
        </p:txBody>
      </p:sp>
      <p:sp>
        <p:nvSpPr>
          <p:cNvPr id="3" name="内容占位符 2">
            <a:extLst>
              <a:ext uri="{FF2B5EF4-FFF2-40B4-BE49-F238E27FC236}">
                <a16:creationId xmlns:a16="http://schemas.microsoft.com/office/drawing/2014/main" xmlns="" id="{A8D2F614-6DF0-4BBB-8EFC-6E6FFB1629E6}"/>
              </a:ext>
            </a:extLst>
          </p:cNvPr>
          <p:cNvSpPr>
            <a:spLocks noGrp="1"/>
          </p:cNvSpPr>
          <p:nvPr>
            <p:ph sz="quarter" idx="13"/>
          </p:nvPr>
        </p:nvSpPr>
        <p:spPr/>
        <p:txBody>
          <a:bodyPr/>
          <a:lstStyle/>
          <a:p>
            <a:r>
              <a:rPr lang="zh-CN" altLang="zh-CN" sz="3600" dirty="0"/>
              <a:t>一、提高感知效果</a:t>
            </a:r>
          </a:p>
          <a:p>
            <a:pPr>
              <a:lnSpc>
                <a:spcPct val="100000"/>
              </a:lnSpc>
            </a:pPr>
            <a:r>
              <a:rPr lang="en-US" altLang="zh-CN" b="1" dirty="0"/>
              <a:t>1</a:t>
            </a:r>
            <a:r>
              <a:rPr lang="zh-CN" altLang="zh-CN" b="1" dirty="0"/>
              <a:t>．强度律</a:t>
            </a:r>
          </a:p>
          <a:p>
            <a:pPr>
              <a:lnSpc>
                <a:spcPct val="100000"/>
              </a:lnSpc>
            </a:pPr>
            <a:r>
              <a:rPr lang="en-US" altLang="zh-CN" dirty="0"/>
              <a:t>       </a:t>
            </a:r>
            <a:r>
              <a:rPr lang="zh-CN" altLang="zh-CN" dirty="0"/>
              <a:t>被感知的事物必须达到一定的强度，才能感知得清晰，如果感知材料过于细小，声音过于微弱，就不容易引起有效的感知，教学中要求讲述的音量不要过低，板书字迹、图片内容不要太小等等，就是为了保持一定的强度，使学生看得清，听得见，比如：有的教师板书字迹太轻、太细，坐在后面的学生无法感知，弄得课堂上乱哄哄的，效果很不好。</a:t>
            </a:r>
          </a:p>
          <a:p>
            <a:endParaRPr lang="zh-CN" altLang="en-US" dirty="0"/>
          </a:p>
        </p:txBody>
      </p:sp>
    </p:spTree>
    <p:extLst>
      <p:ext uri="{BB962C8B-B14F-4D97-AF65-F5344CB8AC3E}">
        <p14:creationId xmlns:p14="http://schemas.microsoft.com/office/powerpoint/2010/main" val="310869371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67E83953-1B0A-4276-A5CF-713936CE9743}"/>
              </a:ext>
            </a:extLst>
          </p:cNvPr>
          <p:cNvSpPr>
            <a:spLocks noGrp="1"/>
          </p:cNvSpPr>
          <p:nvPr>
            <p:ph sz="quarter" idx="13"/>
          </p:nvPr>
        </p:nvSpPr>
        <p:spPr>
          <a:xfrm>
            <a:off x="1080656" y="1042989"/>
            <a:ext cx="10155381" cy="5100640"/>
          </a:xfrm>
        </p:spPr>
        <p:txBody>
          <a:bodyPr>
            <a:normAutofit/>
          </a:bodyPr>
          <a:lstStyle/>
          <a:p>
            <a:pPr>
              <a:lnSpc>
                <a:spcPct val="100000"/>
              </a:lnSpc>
            </a:pPr>
            <a:r>
              <a:rPr lang="en-US" altLang="zh-CN" b="1" dirty="0"/>
              <a:t>2</a:t>
            </a:r>
            <a:r>
              <a:rPr lang="zh-CN" altLang="zh-CN" b="1" dirty="0"/>
              <a:t>．差异律</a:t>
            </a:r>
          </a:p>
          <a:p>
            <a:pPr>
              <a:lnSpc>
                <a:spcPct val="100000"/>
              </a:lnSpc>
            </a:pPr>
            <a:r>
              <a:rPr lang="en-US" altLang="zh-CN" dirty="0"/>
              <a:t>       </a:t>
            </a:r>
            <a:r>
              <a:rPr lang="zh-CN" altLang="zh-CN" dirty="0"/>
              <a:t>这条规律表明，对象和背景在颜色、形态和强度等一个方面的差别愈大，知觉的对象就愈清晰的显现出来，对对象的感知就越清晰。</a:t>
            </a:r>
          </a:p>
          <a:p>
            <a:pPr>
              <a:lnSpc>
                <a:spcPct val="100000"/>
              </a:lnSpc>
            </a:pPr>
            <a:r>
              <a:rPr lang="en-US" altLang="zh-CN" b="1" dirty="0"/>
              <a:t>3</a:t>
            </a:r>
            <a:r>
              <a:rPr lang="zh-CN" altLang="zh-CN" b="1" dirty="0"/>
              <a:t>．对比律</a:t>
            </a:r>
          </a:p>
          <a:p>
            <a:pPr>
              <a:lnSpc>
                <a:spcPct val="100000"/>
              </a:lnSpc>
            </a:pPr>
            <a:r>
              <a:rPr lang="en-US" altLang="zh-CN" dirty="0"/>
              <a:t>      </a:t>
            </a:r>
            <a:r>
              <a:rPr lang="zh-CN" altLang="zh-CN" dirty="0"/>
              <a:t>这条规律表明，两种性质不同的对象同时或先后出现，由于大脑皮层的相互诱导作用，往往使一个人对它们的差异感知变得特别清晰，因此，在教学中，为了突出所要感知的某些对象及其性质，可以把有对比意义的材料放在一起，如颜色对比、形状对比、声音对比、人物对比、性格对比等等</a:t>
            </a:r>
          </a:p>
          <a:p>
            <a:pPr>
              <a:lnSpc>
                <a:spcPct val="100000"/>
              </a:lnSpc>
            </a:pPr>
            <a:r>
              <a:rPr lang="en-US" altLang="zh-CN" b="1" dirty="0"/>
              <a:t>4</a:t>
            </a:r>
            <a:r>
              <a:rPr lang="zh-CN" altLang="zh-CN" b="1" dirty="0"/>
              <a:t>．活动律</a:t>
            </a:r>
          </a:p>
          <a:p>
            <a:pPr>
              <a:lnSpc>
                <a:spcPct val="100000"/>
              </a:lnSpc>
            </a:pPr>
            <a:r>
              <a:rPr lang="en-US" altLang="zh-CN" dirty="0"/>
              <a:t>       </a:t>
            </a:r>
            <a:r>
              <a:rPr lang="zh-CN" altLang="zh-CN" dirty="0"/>
              <a:t>这一规律是指在静止的背景上，恰当地使刺激物呈现着运动的状态来增强感知效果，一般说来，活动的对象比静止的对象更具有吸引力，更容易使学生感知，把这一规律应用在活动教具的制作上，便于学生对磁力、重力、加速等现象难以理解，教师可以通过演示活动的教具增加学生的感性认识。</a:t>
            </a:r>
          </a:p>
          <a:p>
            <a:endParaRPr lang="zh-CN" altLang="en-US" dirty="0"/>
          </a:p>
        </p:txBody>
      </p:sp>
    </p:spTree>
    <p:extLst>
      <p:ext uri="{BB962C8B-B14F-4D97-AF65-F5344CB8AC3E}">
        <p14:creationId xmlns:p14="http://schemas.microsoft.com/office/powerpoint/2010/main" val="67778822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41B1DEC9-D468-4E36-A51F-648B724BA6CA}"/>
              </a:ext>
            </a:extLst>
          </p:cNvPr>
          <p:cNvSpPr>
            <a:spLocks noGrp="1"/>
          </p:cNvSpPr>
          <p:nvPr>
            <p:ph sz="quarter" idx="13"/>
          </p:nvPr>
        </p:nvSpPr>
        <p:spPr>
          <a:xfrm>
            <a:off x="1080656" y="1000136"/>
            <a:ext cx="10155381" cy="4576336"/>
          </a:xfrm>
        </p:spPr>
        <p:txBody>
          <a:bodyPr/>
          <a:lstStyle/>
          <a:p>
            <a:pPr>
              <a:lnSpc>
                <a:spcPct val="100000"/>
              </a:lnSpc>
            </a:pPr>
            <a:r>
              <a:rPr lang="en-US" altLang="zh-CN" b="1" dirty="0"/>
              <a:t>5</a:t>
            </a:r>
            <a:r>
              <a:rPr lang="zh-CN" altLang="zh-CN" b="1" dirty="0"/>
              <a:t>．经验律</a:t>
            </a:r>
          </a:p>
          <a:p>
            <a:pPr>
              <a:lnSpc>
                <a:spcPct val="100000"/>
              </a:lnSpc>
            </a:pPr>
            <a:r>
              <a:rPr lang="en-US" altLang="zh-CN" dirty="0"/>
              <a:t>       </a:t>
            </a:r>
            <a:r>
              <a:rPr lang="zh-CN" altLang="zh-CN" dirty="0"/>
              <a:t>知觉具有借助于已有的知识经验，去理解当前事物的特性。这就是知觉的理解性，一个人的知识经验越丰富，知觉就越完善。</a:t>
            </a:r>
          </a:p>
          <a:p>
            <a:pPr>
              <a:lnSpc>
                <a:spcPct val="100000"/>
              </a:lnSpc>
            </a:pPr>
            <a:r>
              <a:rPr lang="en-US" altLang="zh-CN" b="1" dirty="0"/>
              <a:t>6</a:t>
            </a:r>
            <a:r>
              <a:rPr lang="zh-CN" altLang="zh-CN" b="1" dirty="0"/>
              <a:t>．组合律</a:t>
            </a:r>
          </a:p>
          <a:p>
            <a:pPr>
              <a:lnSpc>
                <a:spcPct val="100000"/>
              </a:lnSpc>
            </a:pPr>
            <a:r>
              <a:rPr lang="en-US" altLang="zh-CN" dirty="0"/>
              <a:t>       </a:t>
            </a:r>
            <a:r>
              <a:rPr lang="zh-CN" altLang="zh-CN" dirty="0"/>
              <a:t>感知觉心理学规律告诉我们凡是空间上接近、时间上连续、形状上相同或颜色上一致的事物，易于构成一个整体而为我们清晰地感知。</a:t>
            </a:r>
          </a:p>
          <a:p>
            <a:pPr>
              <a:lnSpc>
                <a:spcPct val="100000"/>
              </a:lnSpc>
            </a:pPr>
            <a:r>
              <a:rPr lang="en-US" altLang="zh-CN" b="1" dirty="0"/>
              <a:t>7</a:t>
            </a:r>
            <a:r>
              <a:rPr lang="zh-CN" altLang="zh-CN" b="1" dirty="0"/>
              <a:t>．多种感官的协同活动</a:t>
            </a:r>
          </a:p>
          <a:p>
            <a:pPr>
              <a:lnSpc>
                <a:spcPct val="100000"/>
              </a:lnSpc>
            </a:pPr>
            <a:r>
              <a:rPr lang="en-US" altLang="zh-CN" dirty="0"/>
              <a:t>       </a:t>
            </a:r>
            <a:r>
              <a:rPr lang="zh-CN" altLang="zh-CN" dirty="0"/>
              <a:t>由于知觉是由多种感官获得的信息，经过脑的联合活动而实现的。</a:t>
            </a:r>
          </a:p>
          <a:p>
            <a:endParaRPr lang="zh-CN" altLang="en-US" dirty="0"/>
          </a:p>
        </p:txBody>
      </p:sp>
    </p:spTree>
    <p:extLst>
      <p:ext uri="{BB962C8B-B14F-4D97-AF65-F5344CB8AC3E}">
        <p14:creationId xmlns:p14="http://schemas.microsoft.com/office/powerpoint/2010/main" val="175454238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8CCB830-F7D9-4290-9AEE-DA5B715BDBB5}"/>
              </a:ext>
            </a:extLst>
          </p:cNvPr>
          <p:cNvSpPr>
            <a:spLocks noGrp="1"/>
          </p:cNvSpPr>
          <p:nvPr>
            <p:ph type="title"/>
          </p:nvPr>
        </p:nvSpPr>
        <p:spPr/>
        <p:txBody>
          <a:bodyPr>
            <a:normAutofit/>
          </a:bodyPr>
          <a:lstStyle/>
          <a:p>
            <a:r>
              <a:rPr lang="zh-CN" altLang="zh-CN" dirty="0"/>
              <a:t>二、开展直观教学</a:t>
            </a:r>
            <a:endParaRPr lang="zh-CN" altLang="en-US" dirty="0"/>
          </a:p>
        </p:txBody>
      </p:sp>
      <p:sp>
        <p:nvSpPr>
          <p:cNvPr id="3" name="内容占位符 2">
            <a:extLst>
              <a:ext uri="{FF2B5EF4-FFF2-40B4-BE49-F238E27FC236}">
                <a16:creationId xmlns:a16="http://schemas.microsoft.com/office/drawing/2014/main" xmlns="" id="{A42B1E81-0020-449F-8F41-C8CB68983F87}"/>
              </a:ext>
            </a:extLst>
          </p:cNvPr>
          <p:cNvSpPr>
            <a:spLocks noGrp="1"/>
          </p:cNvSpPr>
          <p:nvPr>
            <p:ph sz="quarter" idx="13"/>
          </p:nvPr>
        </p:nvSpPr>
        <p:spPr/>
        <p:txBody>
          <a:bodyPr/>
          <a:lstStyle/>
          <a:p>
            <a:pPr>
              <a:lnSpc>
                <a:spcPct val="100000"/>
              </a:lnSpc>
            </a:pPr>
            <a:r>
              <a:rPr lang="en-US" altLang="zh-CN" sz="2400" b="1" dirty="0"/>
              <a:t>1</a:t>
            </a:r>
            <a:r>
              <a:rPr lang="zh-CN" altLang="zh-CN" sz="2400" b="1" dirty="0"/>
              <a:t>．直观教具的制作</a:t>
            </a:r>
          </a:p>
          <a:p>
            <a:pPr>
              <a:lnSpc>
                <a:spcPct val="100000"/>
              </a:lnSpc>
            </a:pPr>
            <a:r>
              <a:rPr lang="en-US" altLang="zh-CN" dirty="0"/>
              <a:t>       </a:t>
            </a:r>
            <a:r>
              <a:rPr lang="zh-CN" altLang="zh-CN" dirty="0"/>
              <a:t>依据作用于感觉器官的刺激物必须达到一定的强度，才能被人们清楚地感知到这一规律，制作教具，必须考虑到教具的大小、颜色、声音是否达到一定强度，以便演示时使全班的学生都清楚地感知到。如果教具太小，声音太轻难以起到应有的作用</a:t>
            </a:r>
            <a:r>
              <a:rPr lang="zh-CN" altLang="zh-CN" dirty="0" smtClean="0"/>
              <a:t>。</a:t>
            </a:r>
            <a:endParaRPr lang="en-US" altLang="zh-CN" dirty="0" smtClean="0"/>
          </a:p>
          <a:p>
            <a:pPr>
              <a:lnSpc>
                <a:spcPct val="100000"/>
              </a:lnSpc>
            </a:pPr>
            <a:r>
              <a:rPr lang="zh-CN" altLang="en-US" dirty="0" smtClean="0"/>
              <a:t>（１ </a:t>
            </a:r>
            <a:r>
              <a:rPr lang="en-US" altLang="zh-CN" dirty="0" smtClean="0"/>
              <a:t>)</a:t>
            </a:r>
            <a:r>
              <a:rPr lang="zh-CN" altLang="en-US" dirty="0" smtClean="0"/>
              <a:t>依据知觉中对象与背景的相关规律</a:t>
            </a:r>
            <a:endParaRPr lang="en-US" altLang="zh-CN" dirty="0" smtClean="0"/>
          </a:p>
          <a:p>
            <a:pPr>
              <a:lnSpc>
                <a:spcPct val="100000"/>
              </a:lnSpc>
            </a:pPr>
            <a:r>
              <a:rPr lang="zh-CN" altLang="en-US" dirty="0" smtClean="0"/>
              <a:t>（２ </a:t>
            </a:r>
            <a:r>
              <a:rPr lang="en-US" altLang="zh-CN" dirty="0"/>
              <a:t>)</a:t>
            </a:r>
            <a:r>
              <a:rPr lang="zh-CN" altLang="en-US" dirty="0"/>
              <a:t>依据知觉的形成规律</a:t>
            </a:r>
            <a:endParaRPr lang="zh-CN" altLang="zh-CN" dirty="0"/>
          </a:p>
          <a:p>
            <a:endParaRPr lang="zh-CN" altLang="en-US" dirty="0"/>
          </a:p>
        </p:txBody>
      </p:sp>
    </p:spTree>
    <p:extLst>
      <p:ext uri="{BB962C8B-B14F-4D97-AF65-F5344CB8AC3E}">
        <p14:creationId xmlns:p14="http://schemas.microsoft.com/office/powerpoint/2010/main" val="401999230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36B030AC-2618-4948-816B-3E80CDB46D91}"/>
              </a:ext>
            </a:extLst>
          </p:cNvPr>
          <p:cNvSpPr>
            <a:spLocks noGrp="1"/>
          </p:cNvSpPr>
          <p:nvPr>
            <p:ph sz="quarter" idx="13"/>
          </p:nvPr>
        </p:nvSpPr>
        <p:spPr>
          <a:xfrm>
            <a:off x="981799" y="957270"/>
            <a:ext cx="10155381" cy="4533472"/>
          </a:xfrm>
        </p:spPr>
        <p:txBody>
          <a:bodyPr/>
          <a:lstStyle/>
          <a:p>
            <a:pPr>
              <a:lnSpc>
                <a:spcPct val="100000"/>
              </a:lnSpc>
            </a:pPr>
            <a:r>
              <a:rPr lang="en-US" altLang="zh-CN" sz="2400" b="1" dirty="0"/>
              <a:t>2</a:t>
            </a:r>
            <a:r>
              <a:rPr lang="zh-CN" altLang="zh-CN" sz="2400" b="1" dirty="0"/>
              <a:t>．直观教具的使用</a:t>
            </a:r>
          </a:p>
          <a:p>
            <a:pPr>
              <a:lnSpc>
                <a:spcPct val="100000"/>
              </a:lnSpc>
            </a:pPr>
            <a:r>
              <a:rPr lang="en-US" altLang="zh-CN" dirty="0"/>
              <a:t>       ⑴</a:t>
            </a:r>
            <a:r>
              <a:rPr lang="zh-CN" altLang="zh-CN" dirty="0"/>
              <a:t>教师在使用直观教具时，应根据学生的感知特点及掌握知识的规律，合理地安排演示教具的情境、时间长短、演示的顺序、演示的重点等等，直观教学是完成教学任务的手段，不是目的。</a:t>
            </a:r>
          </a:p>
          <a:p>
            <a:pPr>
              <a:lnSpc>
                <a:spcPct val="100000"/>
              </a:lnSpc>
            </a:pPr>
            <a:r>
              <a:rPr lang="en-US" altLang="zh-CN" dirty="0"/>
              <a:t>       ⑵</a:t>
            </a:r>
            <a:r>
              <a:rPr lang="zh-CN" altLang="zh-CN" dirty="0"/>
              <a:t>应根据教学的需要使用教具。教师应对教学工作进行充分的准备，采用的教具应能激起学生的思维，有助于学生系统地理解教材，而不是为直观而直观。教具的展示时机应恰当。</a:t>
            </a:r>
          </a:p>
          <a:p>
            <a:pPr>
              <a:lnSpc>
                <a:spcPct val="100000"/>
              </a:lnSpc>
            </a:pPr>
            <a:r>
              <a:rPr lang="en-US" altLang="zh-CN" dirty="0"/>
              <a:t>       ⑶</a:t>
            </a:r>
            <a:r>
              <a:rPr lang="zh-CN" altLang="zh-CN" dirty="0"/>
              <a:t>教师在使用直观教具时，应当把直观教具和言语直观结合起来，只有这样，才能更好地理解教具。</a:t>
            </a:r>
          </a:p>
          <a:p>
            <a:endParaRPr lang="zh-CN" altLang="en-US" dirty="0"/>
          </a:p>
        </p:txBody>
      </p:sp>
    </p:spTree>
    <p:extLst>
      <p:ext uri="{BB962C8B-B14F-4D97-AF65-F5344CB8AC3E}">
        <p14:creationId xmlns:p14="http://schemas.microsoft.com/office/powerpoint/2010/main" val="81228041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98CBA54-836B-40A5-8B45-4DD5A89E7003}"/>
              </a:ext>
            </a:extLst>
          </p:cNvPr>
          <p:cNvSpPr>
            <a:spLocks noGrp="1"/>
          </p:cNvSpPr>
          <p:nvPr>
            <p:ph type="title"/>
          </p:nvPr>
        </p:nvSpPr>
        <p:spPr/>
        <p:txBody>
          <a:bodyPr>
            <a:normAutofit/>
          </a:bodyPr>
          <a:lstStyle/>
          <a:p>
            <a:r>
              <a:rPr lang="zh-CN" altLang="zh-CN" dirty="0"/>
              <a:t>三、在课堂板书中运用</a:t>
            </a:r>
            <a:endParaRPr lang="zh-CN" altLang="en-US" dirty="0"/>
          </a:p>
        </p:txBody>
      </p:sp>
      <p:sp>
        <p:nvSpPr>
          <p:cNvPr id="3" name="内容占位符 2">
            <a:extLst>
              <a:ext uri="{FF2B5EF4-FFF2-40B4-BE49-F238E27FC236}">
                <a16:creationId xmlns:a16="http://schemas.microsoft.com/office/drawing/2014/main" xmlns="" id="{47EF2E84-9C4A-49D3-B2CB-55C252B80256}"/>
              </a:ext>
            </a:extLst>
          </p:cNvPr>
          <p:cNvSpPr>
            <a:spLocks noGrp="1"/>
          </p:cNvSpPr>
          <p:nvPr>
            <p:ph sz="quarter" idx="13"/>
          </p:nvPr>
        </p:nvSpPr>
        <p:spPr/>
        <p:txBody>
          <a:bodyPr/>
          <a:lstStyle/>
          <a:p>
            <a:pPr>
              <a:lnSpc>
                <a:spcPct val="100000"/>
              </a:lnSpc>
            </a:pPr>
            <a:r>
              <a:rPr lang="en-US" altLang="zh-CN" sz="2400" b="1" dirty="0"/>
              <a:t>1.</a:t>
            </a:r>
            <a:r>
              <a:rPr lang="zh-CN" altLang="zh-CN" sz="2400" b="1" dirty="0"/>
              <a:t>目的明确要求具体</a:t>
            </a:r>
          </a:p>
          <a:p>
            <a:pPr>
              <a:lnSpc>
                <a:spcPct val="100000"/>
              </a:lnSpc>
            </a:pPr>
            <a:r>
              <a:rPr lang="en-US" altLang="zh-CN" dirty="0"/>
              <a:t>       </a:t>
            </a:r>
            <a:r>
              <a:rPr lang="zh-CN" altLang="zh-CN" dirty="0"/>
              <a:t>感知的选择性受感知目的任务的制约。目的任务越明确，提出的要求越具体，感知也就越清晰深刻，越具有针对性。因此，在设计和运用时，教师要紧紧围绕每次板书的宗旨，针对不同的需要，给学生提出不同的具体要求。</a:t>
            </a:r>
          </a:p>
          <a:p>
            <a:pPr>
              <a:lnSpc>
                <a:spcPct val="100000"/>
              </a:lnSpc>
            </a:pPr>
            <a:r>
              <a:rPr lang="en-US" altLang="zh-CN" sz="2400" b="1" dirty="0"/>
              <a:t>2.</a:t>
            </a:r>
            <a:r>
              <a:rPr lang="zh-CN" altLang="zh-CN" sz="2400" b="1" dirty="0"/>
              <a:t>对比鲜明重点突出</a:t>
            </a:r>
          </a:p>
          <a:p>
            <a:pPr>
              <a:lnSpc>
                <a:spcPct val="100000"/>
              </a:lnSpc>
            </a:pPr>
            <a:r>
              <a:rPr lang="en-US" altLang="zh-CN" dirty="0"/>
              <a:t>       </a:t>
            </a:r>
            <a:r>
              <a:rPr lang="zh-CN" altLang="zh-CN" dirty="0"/>
              <a:t>感知对象与背景在颜色、形状、大孝持续时间等方面的差别越大，对比关系越明显、突出，就越容易引起注意，使对象从背景中区分出来，形成清晰感知。</a:t>
            </a:r>
          </a:p>
          <a:p>
            <a:endParaRPr lang="zh-CN" altLang="en-US" dirty="0"/>
          </a:p>
        </p:txBody>
      </p:sp>
    </p:spTree>
    <p:extLst>
      <p:ext uri="{BB962C8B-B14F-4D97-AF65-F5344CB8AC3E}">
        <p14:creationId xmlns:p14="http://schemas.microsoft.com/office/powerpoint/2010/main" val="412277400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E70D0D9E-A32F-4040-9221-E0CF4D5776D1}"/>
              </a:ext>
            </a:extLst>
          </p:cNvPr>
          <p:cNvSpPr>
            <a:spLocks noGrp="1"/>
          </p:cNvSpPr>
          <p:nvPr>
            <p:ph sz="quarter" idx="13"/>
          </p:nvPr>
        </p:nvSpPr>
        <p:spPr>
          <a:xfrm>
            <a:off x="1080656" y="957265"/>
            <a:ext cx="10155381" cy="4390597"/>
          </a:xfrm>
        </p:spPr>
        <p:txBody>
          <a:bodyPr/>
          <a:lstStyle/>
          <a:p>
            <a:pPr>
              <a:lnSpc>
                <a:spcPct val="100000"/>
              </a:lnSpc>
            </a:pPr>
            <a:r>
              <a:rPr lang="en-US" altLang="zh-CN" sz="2400" b="1" dirty="0"/>
              <a:t>3.</a:t>
            </a:r>
            <a:r>
              <a:rPr lang="zh-CN" altLang="zh-CN" sz="2400" b="1" dirty="0"/>
              <a:t>简明精练组合得当</a:t>
            </a:r>
          </a:p>
          <a:p>
            <a:pPr>
              <a:lnSpc>
                <a:spcPct val="100000"/>
              </a:lnSpc>
            </a:pPr>
            <a:r>
              <a:rPr lang="en-US" altLang="zh-CN" dirty="0"/>
              <a:t>       </a:t>
            </a:r>
            <a:r>
              <a:rPr lang="zh-CN" altLang="zh-CN" dirty="0"/>
              <a:t>感知对象越简明集中，组合越有规则，也就越容易被人们当作一个整体或系统来感知，从而越能扩大感知和注意的范围。</a:t>
            </a:r>
          </a:p>
          <a:p>
            <a:pPr>
              <a:lnSpc>
                <a:spcPct val="100000"/>
              </a:lnSpc>
            </a:pPr>
            <a:r>
              <a:rPr lang="en-US" altLang="zh-CN" sz="2400" b="1" dirty="0"/>
              <a:t>4.</a:t>
            </a:r>
            <a:r>
              <a:rPr lang="zh-CN" altLang="zh-CN" sz="2400" b="1" dirty="0"/>
              <a:t>边讲边写视听结合</a:t>
            </a:r>
          </a:p>
          <a:p>
            <a:pPr>
              <a:lnSpc>
                <a:spcPct val="100000"/>
              </a:lnSpc>
            </a:pPr>
            <a:r>
              <a:rPr lang="en-US" altLang="zh-CN" dirty="0"/>
              <a:t>       </a:t>
            </a:r>
            <a:r>
              <a:rPr lang="zh-CN" altLang="zh-CN" dirty="0"/>
              <a:t>在感知活动中，多种感官协同活动并使感知对象成为活动和思考的内容，有助于维持有意注意，提高感知和识记的效果。</a:t>
            </a:r>
          </a:p>
          <a:p>
            <a:pPr>
              <a:lnSpc>
                <a:spcPct val="100000"/>
              </a:lnSpc>
            </a:pPr>
            <a:r>
              <a:rPr lang="en-US" altLang="zh-CN" sz="2400" b="1" dirty="0"/>
              <a:t>5.</a:t>
            </a:r>
            <a:r>
              <a:rPr lang="zh-CN" altLang="zh-CN" sz="2400" b="1" dirty="0"/>
              <a:t>结构完整条理清楚</a:t>
            </a:r>
          </a:p>
          <a:p>
            <a:pPr>
              <a:lnSpc>
                <a:spcPct val="100000"/>
              </a:lnSpc>
            </a:pPr>
            <a:r>
              <a:rPr lang="en-US" altLang="zh-CN" dirty="0"/>
              <a:t>       </a:t>
            </a:r>
            <a:r>
              <a:rPr lang="zh-CN" altLang="zh-CN" dirty="0"/>
              <a:t>感知受对象各组成部分之间的关系制约。感知对象的结构越完整，条理越清楚、越有系统，也就越容易形成系统感知。</a:t>
            </a:r>
          </a:p>
          <a:p>
            <a:endParaRPr lang="zh-CN" altLang="en-US" dirty="0"/>
          </a:p>
        </p:txBody>
      </p:sp>
    </p:spTree>
    <p:extLst>
      <p:ext uri="{BB962C8B-B14F-4D97-AF65-F5344CB8AC3E}">
        <p14:creationId xmlns:p14="http://schemas.microsoft.com/office/powerpoint/2010/main" val="285329809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hlinkClick r:id="" action="ppaction://noaction"/>
            <a:extLst>
              <a:ext uri="{FF2B5EF4-FFF2-40B4-BE49-F238E27FC236}">
                <a16:creationId xmlns:a16="http://schemas.microsoft.com/office/drawing/2014/main" xmlns="" id="{0F51E932-4D91-4EAB-96E3-EACB9E4A4B3A}"/>
              </a:ext>
            </a:extLst>
          </p:cNvPr>
          <p:cNvSpPr txBox="1"/>
          <p:nvPr/>
        </p:nvSpPr>
        <p:spPr>
          <a:xfrm>
            <a:off x="6973888"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第十节 能力</a:t>
            </a:r>
          </a:p>
        </p:txBody>
      </p:sp>
      <p:sp>
        <p:nvSpPr>
          <p:cNvPr id="3" name="文本框 2">
            <a:hlinkClick r:id="" action="ppaction://noaction"/>
            <a:extLst>
              <a:ext uri="{FF2B5EF4-FFF2-40B4-BE49-F238E27FC236}">
                <a16:creationId xmlns:a16="http://schemas.microsoft.com/office/drawing/2014/main" xmlns="" id="{19648E8A-F03B-45E2-8F45-1CD91B819988}"/>
              </a:ext>
            </a:extLst>
          </p:cNvPr>
          <p:cNvSpPr txBox="1"/>
          <p:nvPr/>
        </p:nvSpPr>
        <p:spPr>
          <a:xfrm>
            <a:off x="6973888"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第九节 动机</a:t>
            </a:r>
          </a:p>
        </p:txBody>
      </p:sp>
      <p:sp>
        <p:nvSpPr>
          <p:cNvPr id="4" name="文本框 3">
            <a:hlinkClick r:id="" action="ppaction://noaction"/>
            <a:extLst>
              <a:ext uri="{FF2B5EF4-FFF2-40B4-BE49-F238E27FC236}">
                <a16:creationId xmlns:a16="http://schemas.microsoft.com/office/drawing/2014/main" xmlns="" id="{2A7BA207-986C-45A8-9E60-34B2CEE0E94A}"/>
              </a:ext>
            </a:extLst>
          </p:cNvPr>
          <p:cNvSpPr txBox="1"/>
          <p:nvPr/>
        </p:nvSpPr>
        <p:spPr>
          <a:xfrm>
            <a:off x="6973888" y="3597718"/>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第八节 气质和性格</a:t>
            </a:r>
          </a:p>
        </p:txBody>
      </p:sp>
      <p:sp>
        <p:nvSpPr>
          <p:cNvPr id="5" name="文本框 4">
            <a:hlinkClick r:id="" action="ppaction://noaction"/>
            <a:extLst>
              <a:ext uri="{FF2B5EF4-FFF2-40B4-BE49-F238E27FC236}">
                <a16:creationId xmlns:a16="http://schemas.microsoft.com/office/drawing/2014/main" xmlns="" id="{216D4BC2-47FE-4EE2-923C-5965F3ABACD3}"/>
              </a:ext>
            </a:extLst>
          </p:cNvPr>
          <p:cNvSpPr txBox="1"/>
          <p:nvPr/>
        </p:nvSpPr>
        <p:spPr>
          <a:xfrm>
            <a:off x="6973888"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第七节 意志</a:t>
            </a:r>
          </a:p>
        </p:txBody>
      </p:sp>
      <p:sp>
        <p:nvSpPr>
          <p:cNvPr id="6" name="文本框 5">
            <a:hlinkClick r:id="rId2" action="ppaction://hlinksldjump"/>
            <a:extLst>
              <a:ext uri="{FF2B5EF4-FFF2-40B4-BE49-F238E27FC236}">
                <a16:creationId xmlns:a16="http://schemas.microsoft.com/office/drawing/2014/main" xmlns="" id="{42E6C5A0-430B-48D7-9D3D-583CC22AA313}"/>
              </a:ext>
            </a:extLst>
          </p:cNvPr>
          <p:cNvSpPr txBox="1"/>
          <p:nvPr/>
        </p:nvSpPr>
        <p:spPr>
          <a:xfrm>
            <a:off x="1346814"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第一节 心理学概述</a:t>
            </a:r>
          </a:p>
        </p:txBody>
      </p:sp>
      <p:sp>
        <p:nvSpPr>
          <p:cNvPr id="7" name="文本框 6">
            <a:hlinkClick r:id="" action="ppaction://noaction"/>
            <a:extLst>
              <a:ext uri="{FF2B5EF4-FFF2-40B4-BE49-F238E27FC236}">
                <a16:creationId xmlns:a16="http://schemas.microsoft.com/office/drawing/2014/main" xmlns="" id="{64E3D995-1835-4545-AFF0-0C7F8812F531}"/>
              </a:ext>
            </a:extLst>
          </p:cNvPr>
          <p:cNvSpPr txBox="1"/>
          <p:nvPr/>
        </p:nvSpPr>
        <p:spPr>
          <a:xfrm>
            <a:off x="6973888"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第六节 记忆</a:t>
            </a:r>
          </a:p>
        </p:txBody>
      </p:sp>
      <p:sp>
        <p:nvSpPr>
          <p:cNvPr id="8" name="文本框 7">
            <a:hlinkClick r:id="rId3" action="ppaction://hlinksldjump"/>
            <a:extLst>
              <a:ext uri="{FF2B5EF4-FFF2-40B4-BE49-F238E27FC236}">
                <a16:creationId xmlns:a16="http://schemas.microsoft.com/office/drawing/2014/main" xmlns="" id="{28B8B149-6744-4E0F-9A0A-CCE84466BE19}"/>
              </a:ext>
            </a:extLst>
          </p:cNvPr>
          <p:cNvSpPr txBox="1"/>
          <p:nvPr/>
        </p:nvSpPr>
        <p:spPr>
          <a:xfrm>
            <a:off x="1346814"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第二节 注意</a:t>
            </a:r>
          </a:p>
        </p:txBody>
      </p:sp>
      <p:sp>
        <p:nvSpPr>
          <p:cNvPr id="9" name="文本框 8">
            <a:hlinkClick r:id="rId2" action="ppaction://hlinksldjump"/>
            <a:extLst>
              <a:ext uri="{FF2B5EF4-FFF2-40B4-BE49-F238E27FC236}">
                <a16:creationId xmlns:a16="http://schemas.microsoft.com/office/drawing/2014/main" xmlns="" id="{FB01554B-F41D-43C7-8B52-49CB243A3F60}"/>
              </a:ext>
            </a:extLst>
          </p:cNvPr>
          <p:cNvSpPr txBox="1"/>
          <p:nvPr/>
        </p:nvSpPr>
        <p:spPr>
          <a:xfrm>
            <a:off x="1346814" y="359772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第三节 感觉和知觉</a:t>
            </a:r>
          </a:p>
        </p:txBody>
      </p:sp>
      <p:sp>
        <p:nvSpPr>
          <p:cNvPr id="10" name="文本框 9">
            <a:hlinkClick r:id="" action="ppaction://noaction"/>
            <a:extLst>
              <a:ext uri="{FF2B5EF4-FFF2-40B4-BE49-F238E27FC236}">
                <a16:creationId xmlns:a16="http://schemas.microsoft.com/office/drawing/2014/main" xmlns="" id="{0AD9D9CC-65FC-48D3-B995-788678433F30}"/>
              </a:ext>
            </a:extLst>
          </p:cNvPr>
          <p:cNvSpPr txBox="1"/>
          <p:nvPr/>
        </p:nvSpPr>
        <p:spPr>
          <a:xfrm>
            <a:off x="1346814"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第四节 思维和想象</a:t>
            </a:r>
          </a:p>
        </p:txBody>
      </p:sp>
      <p:sp>
        <p:nvSpPr>
          <p:cNvPr id="11" name="文本框 10">
            <a:hlinkClick r:id="" action="ppaction://noaction"/>
            <a:extLst>
              <a:ext uri="{FF2B5EF4-FFF2-40B4-BE49-F238E27FC236}">
                <a16:creationId xmlns:a16="http://schemas.microsoft.com/office/drawing/2014/main" xmlns="" id="{638B3D0F-AC2E-48E7-83D4-2F6BA5BC05CF}"/>
              </a:ext>
            </a:extLst>
          </p:cNvPr>
          <p:cNvSpPr txBox="1"/>
          <p:nvPr/>
        </p:nvSpPr>
        <p:spPr>
          <a:xfrm>
            <a:off x="1346814"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第五节 情绪和情感</a:t>
            </a:r>
          </a:p>
        </p:txBody>
      </p:sp>
      <p:sp>
        <p:nvSpPr>
          <p:cNvPr id="12" name="菱形 11">
            <a:extLst>
              <a:ext uri="{FF2B5EF4-FFF2-40B4-BE49-F238E27FC236}">
                <a16:creationId xmlns:a16="http://schemas.microsoft.com/office/drawing/2014/main" xmlns="" id="{8DF4AC17-4022-4189-9D58-49394CC11328}"/>
              </a:ext>
            </a:extLst>
          </p:cNvPr>
          <p:cNvSpPr/>
          <p:nvPr/>
        </p:nvSpPr>
        <p:spPr>
          <a:xfrm>
            <a:off x="912062" y="1905486"/>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3" name="菱形 12">
            <a:extLst>
              <a:ext uri="{FF2B5EF4-FFF2-40B4-BE49-F238E27FC236}">
                <a16:creationId xmlns:a16="http://schemas.microsoft.com/office/drawing/2014/main" xmlns="" id="{E248BBF0-0921-40D4-8FE7-395B0CC48826}"/>
              </a:ext>
            </a:extLst>
          </p:cNvPr>
          <p:cNvSpPr/>
          <p:nvPr/>
        </p:nvSpPr>
        <p:spPr>
          <a:xfrm>
            <a:off x="897990" y="278305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4" name="菱形 13">
            <a:extLst>
              <a:ext uri="{FF2B5EF4-FFF2-40B4-BE49-F238E27FC236}">
                <a16:creationId xmlns:a16="http://schemas.microsoft.com/office/drawing/2014/main" xmlns="" id="{D77782D1-9427-43FD-9D7E-2B22BC189B9A}"/>
              </a:ext>
            </a:extLst>
          </p:cNvPr>
          <p:cNvSpPr/>
          <p:nvPr/>
        </p:nvSpPr>
        <p:spPr>
          <a:xfrm>
            <a:off x="897995" y="378185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5" name="菱形 14">
            <a:extLst>
              <a:ext uri="{FF2B5EF4-FFF2-40B4-BE49-F238E27FC236}">
                <a16:creationId xmlns:a16="http://schemas.microsoft.com/office/drawing/2014/main" xmlns="" id="{30CDFF64-8E7A-4899-9A0F-765A5F5B9752}"/>
              </a:ext>
            </a:extLst>
          </p:cNvPr>
          <p:cNvSpPr/>
          <p:nvPr/>
        </p:nvSpPr>
        <p:spPr>
          <a:xfrm>
            <a:off x="897994" y="469626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6" name="菱形 15">
            <a:extLst>
              <a:ext uri="{FF2B5EF4-FFF2-40B4-BE49-F238E27FC236}">
                <a16:creationId xmlns:a16="http://schemas.microsoft.com/office/drawing/2014/main" xmlns="" id="{B748E781-E57D-4DAA-9A27-06AF9A3EAF52}"/>
              </a:ext>
            </a:extLst>
          </p:cNvPr>
          <p:cNvSpPr/>
          <p:nvPr/>
        </p:nvSpPr>
        <p:spPr>
          <a:xfrm>
            <a:off x="912062" y="573727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7" name="菱形 16">
            <a:extLst>
              <a:ext uri="{FF2B5EF4-FFF2-40B4-BE49-F238E27FC236}">
                <a16:creationId xmlns:a16="http://schemas.microsoft.com/office/drawing/2014/main" xmlns="" id="{8C80250C-8F9D-4439-A986-ABD40A7E0648}"/>
              </a:ext>
            </a:extLst>
          </p:cNvPr>
          <p:cNvSpPr/>
          <p:nvPr/>
        </p:nvSpPr>
        <p:spPr>
          <a:xfrm>
            <a:off x="6302332" y="1899140"/>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8" name="菱形 17">
            <a:extLst>
              <a:ext uri="{FF2B5EF4-FFF2-40B4-BE49-F238E27FC236}">
                <a16:creationId xmlns:a16="http://schemas.microsoft.com/office/drawing/2014/main" xmlns="" id="{83705826-5022-43E0-A1B5-3F36EF0B3A63}"/>
              </a:ext>
            </a:extLst>
          </p:cNvPr>
          <p:cNvSpPr/>
          <p:nvPr/>
        </p:nvSpPr>
        <p:spPr>
          <a:xfrm>
            <a:off x="6316396" y="277133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9" name="菱形 18">
            <a:extLst>
              <a:ext uri="{FF2B5EF4-FFF2-40B4-BE49-F238E27FC236}">
                <a16:creationId xmlns:a16="http://schemas.microsoft.com/office/drawing/2014/main" xmlns="" id="{04A90505-2F0B-41FF-AE9E-CC2290AA834D}"/>
              </a:ext>
            </a:extLst>
          </p:cNvPr>
          <p:cNvSpPr/>
          <p:nvPr/>
        </p:nvSpPr>
        <p:spPr>
          <a:xfrm>
            <a:off x="6316396" y="376779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0" name="菱形 19">
            <a:extLst>
              <a:ext uri="{FF2B5EF4-FFF2-40B4-BE49-F238E27FC236}">
                <a16:creationId xmlns:a16="http://schemas.microsoft.com/office/drawing/2014/main" xmlns="" id="{128BD0A3-E528-42FC-A682-DDBD9D2665FD}"/>
              </a:ext>
            </a:extLst>
          </p:cNvPr>
          <p:cNvSpPr/>
          <p:nvPr/>
        </p:nvSpPr>
        <p:spPr>
          <a:xfrm>
            <a:off x="6302330" y="471267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1" name="菱形 20">
            <a:extLst>
              <a:ext uri="{FF2B5EF4-FFF2-40B4-BE49-F238E27FC236}">
                <a16:creationId xmlns:a16="http://schemas.microsoft.com/office/drawing/2014/main" xmlns="" id="{8D179818-E24A-4C46-87D2-16A1D7E73355}"/>
              </a:ext>
            </a:extLst>
          </p:cNvPr>
          <p:cNvSpPr/>
          <p:nvPr/>
        </p:nvSpPr>
        <p:spPr>
          <a:xfrm>
            <a:off x="6302327" y="568335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2" name="文本框 21">
            <a:extLst>
              <a:ext uri="{FF2B5EF4-FFF2-40B4-BE49-F238E27FC236}">
                <a16:creationId xmlns:a16="http://schemas.microsoft.com/office/drawing/2014/main" xmlns="" id="{C965005C-3C28-4FB4-A8BC-DCF162D45511}"/>
              </a:ext>
            </a:extLst>
          </p:cNvPr>
          <p:cNvSpPr txBox="1"/>
          <p:nvPr/>
        </p:nvSpPr>
        <p:spPr>
          <a:xfrm>
            <a:off x="5333697" y="567491"/>
            <a:ext cx="1792705" cy="938712"/>
          </a:xfrm>
          <a:prstGeom prst="rect">
            <a:avLst/>
          </a:prstGeom>
          <a:noFill/>
        </p:spPr>
        <p:txBody>
          <a:bodyPr wrap="square" lIns="91435" tIns="45717" rIns="91435" bIns="45717" rtlCol="0">
            <a:spAutoFit/>
          </a:bodyPr>
          <a:lstStyle/>
          <a:p>
            <a:r>
              <a:rPr lang="zh-CN" altLang="en-US" sz="5500" dirty="0">
                <a:solidFill>
                  <a:srgbClr val="4472C4"/>
                </a:solidFill>
                <a:latin typeface="+mj-ea"/>
                <a:ea typeface="+mj-ea"/>
              </a:rPr>
              <a:t>目录</a:t>
            </a:r>
          </a:p>
        </p:txBody>
      </p:sp>
      <p:grpSp>
        <p:nvGrpSpPr>
          <p:cNvPr id="23" name="组合 22">
            <a:extLst>
              <a:ext uri="{FF2B5EF4-FFF2-40B4-BE49-F238E27FC236}">
                <a16:creationId xmlns:a16="http://schemas.microsoft.com/office/drawing/2014/main" xmlns="" id="{59F8447D-79B1-411C-A641-BEC09895FA97}"/>
              </a:ext>
            </a:extLst>
          </p:cNvPr>
          <p:cNvGrpSpPr/>
          <p:nvPr/>
        </p:nvGrpSpPr>
        <p:grpSpPr>
          <a:xfrm>
            <a:off x="4672186" y="916660"/>
            <a:ext cx="604359" cy="216024"/>
            <a:chOff x="264939" y="188640"/>
            <a:chExt cx="604358" cy="216024"/>
          </a:xfrm>
          <a:solidFill>
            <a:schemeClr val="tx1"/>
          </a:solidFill>
        </p:grpSpPr>
        <p:sp>
          <p:nvSpPr>
            <p:cNvPr id="24" name="燕尾形 2">
              <a:extLst>
                <a:ext uri="{FF2B5EF4-FFF2-40B4-BE49-F238E27FC236}">
                  <a16:creationId xmlns:a16="http://schemas.microsoft.com/office/drawing/2014/main" xmlns="" id="{EBAC5FD4-3CDF-4784-857F-35D979628C5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5" name="燕尾形 3">
              <a:extLst>
                <a:ext uri="{FF2B5EF4-FFF2-40B4-BE49-F238E27FC236}">
                  <a16:creationId xmlns:a16="http://schemas.microsoft.com/office/drawing/2014/main" xmlns="" id="{18C045D2-3E25-4F40-A83D-BFCC29282510}"/>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6" name="燕尾形 4">
              <a:extLst>
                <a:ext uri="{FF2B5EF4-FFF2-40B4-BE49-F238E27FC236}">
                  <a16:creationId xmlns:a16="http://schemas.microsoft.com/office/drawing/2014/main" xmlns="" id="{11DDC85C-A0F1-44DE-AE76-CEE1F391D4E1}"/>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grpSp>
        <p:nvGrpSpPr>
          <p:cNvPr id="27" name="组合 26">
            <a:extLst>
              <a:ext uri="{FF2B5EF4-FFF2-40B4-BE49-F238E27FC236}">
                <a16:creationId xmlns:a16="http://schemas.microsoft.com/office/drawing/2014/main" xmlns="" id="{1348EB6C-1CFC-4989-84E9-B2B3302807E2}"/>
              </a:ext>
            </a:extLst>
          </p:cNvPr>
          <p:cNvGrpSpPr/>
          <p:nvPr/>
        </p:nvGrpSpPr>
        <p:grpSpPr>
          <a:xfrm rot="10800000">
            <a:off x="6940726" y="927436"/>
            <a:ext cx="604359" cy="216024"/>
            <a:chOff x="264939" y="188640"/>
            <a:chExt cx="604358" cy="216024"/>
          </a:xfrm>
          <a:solidFill>
            <a:schemeClr val="tx1"/>
          </a:solidFill>
        </p:grpSpPr>
        <p:sp>
          <p:nvSpPr>
            <p:cNvPr id="28" name="燕尾形 2">
              <a:extLst>
                <a:ext uri="{FF2B5EF4-FFF2-40B4-BE49-F238E27FC236}">
                  <a16:creationId xmlns:a16="http://schemas.microsoft.com/office/drawing/2014/main" xmlns="" id="{DFD79DE2-D9C6-413C-AC38-611B57E5617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9" name="燕尾形 3">
              <a:extLst>
                <a:ext uri="{FF2B5EF4-FFF2-40B4-BE49-F238E27FC236}">
                  <a16:creationId xmlns:a16="http://schemas.microsoft.com/office/drawing/2014/main" xmlns="" id="{797D74B4-5404-4397-B9D6-81B08EEC7F33}"/>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30" name="燕尾形 4">
              <a:extLst>
                <a:ext uri="{FF2B5EF4-FFF2-40B4-BE49-F238E27FC236}">
                  <a16:creationId xmlns:a16="http://schemas.microsoft.com/office/drawing/2014/main" xmlns="" id="{808E4287-CA75-4200-9F48-15CCD2615968}"/>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pic>
        <p:nvPicPr>
          <p:cNvPr id="31" name="Picture 2" descr="D:\SLIDEtoME\TP模板\新建文件夹 (17)\bg\bg1.jpg">
            <a:extLst>
              <a:ext uri="{FF2B5EF4-FFF2-40B4-BE49-F238E27FC236}">
                <a16:creationId xmlns:a16="http://schemas.microsoft.com/office/drawing/2014/main" xmlns="" id="{C5E3AFE3-F3E1-4C75-93E4-11BAA417117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0143" b="78084"/>
          <a:stretch/>
        </p:blipFill>
        <p:spPr bwMode="auto">
          <a:xfrm>
            <a:off x="10372725" y="2"/>
            <a:ext cx="1819275" cy="1899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565931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4447D5C-DA0F-443E-B987-B05360148828}"/>
              </a:ext>
            </a:extLst>
          </p:cNvPr>
          <p:cNvSpPr>
            <a:spLocks noGrp="1"/>
          </p:cNvSpPr>
          <p:nvPr>
            <p:ph type="title"/>
          </p:nvPr>
        </p:nvSpPr>
        <p:spPr>
          <a:xfrm>
            <a:off x="981799" y="616679"/>
            <a:ext cx="10155381" cy="923344"/>
          </a:xfrm>
        </p:spPr>
        <p:txBody>
          <a:bodyPr>
            <a:normAutofit/>
          </a:bodyPr>
          <a:lstStyle/>
          <a:p>
            <a:pPr algn="ctr"/>
            <a:r>
              <a:rPr lang="zh-CN" altLang="zh-CN" sz="2800" dirty="0"/>
              <a:t>感知觉训练方法</a:t>
            </a:r>
            <a:endParaRPr lang="zh-CN" altLang="en-US" sz="2800" dirty="0"/>
          </a:p>
        </p:txBody>
      </p:sp>
      <p:sp>
        <p:nvSpPr>
          <p:cNvPr id="4" name="矩形 3">
            <a:extLst>
              <a:ext uri="{FF2B5EF4-FFF2-40B4-BE49-F238E27FC236}">
                <a16:creationId xmlns:a16="http://schemas.microsoft.com/office/drawing/2014/main" xmlns="" id="{38EC28AB-888F-46AD-B1DB-A6AFD05F16E8}"/>
              </a:ext>
            </a:extLst>
          </p:cNvPr>
          <p:cNvSpPr/>
          <p:nvPr/>
        </p:nvSpPr>
        <p:spPr>
          <a:xfrm>
            <a:off x="981808" y="1360565"/>
            <a:ext cx="1693082" cy="646325"/>
          </a:xfrm>
          <a:prstGeom prst="rect">
            <a:avLst/>
          </a:prstGeom>
        </p:spPr>
        <p:txBody>
          <a:bodyPr wrap="none" lIns="91435" tIns="45717" rIns="91435" bIns="45717">
            <a:spAutoFit/>
          </a:bodyPr>
          <a:lstStyle/>
          <a:p>
            <a:pPr algn="just">
              <a:lnSpc>
                <a:spcPct val="150000"/>
              </a:lnSpc>
            </a:pPr>
            <a:r>
              <a:rPr lang="en-US" altLang="zh-CN" sz="2400" b="1" kern="100" dirty="0">
                <a:latin typeface="+mj-ea"/>
                <a:ea typeface="+mj-ea"/>
                <a:cs typeface="Times New Roman" panose="02020603050405020304" pitchFamily="18" charset="0"/>
              </a:rPr>
              <a:t>1.</a:t>
            </a:r>
            <a:r>
              <a:rPr lang="zh-CN" altLang="zh-CN" sz="2400" b="1" kern="100" dirty="0">
                <a:latin typeface="+mj-ea"/>
                <a:ea typeface="+mj-ea"/>
                <a:cs typeface="Times New Roman" panose="02020603050405020304" pitchFamily="18" charset="0"/>
              </a:rPr>
              <a:t>视觉训练</a:t>
            </a:r>
            <a:endParaRPr lang="zh-CN" altLang="zh-CN" sz="2400" kern="100" dirty="0">
              <a:latin typeface="+mj-ea"/>
              <a:ea typeface="+mj-ea"/>
              <a:cs typeface="Times New Roman" panose="02020603050405020304" pitchFamily="18" charset="0"/>
            </a:endParaRPr>
          </a:p>
        </p:txBody>
      </p:sp>
      <p:graphicFrame>
        <p:nvGraphicFramePr>
          <p:cNvPr id="5" name="表格 4">
            <a:extLst>
              <a:ext uri="{FF2B5EF4-FFF2-40B4-BE49-F238E27FC236}">
                <a16:creationId xmlns:a16="http://schemas.microsoft.com/office/drawing/2014/main" xmlns="" id="{46D5F5B4-1AAA-44B6-B14B-E5A817CFF61E}"/>
              </a:ext>
            </a:extLst>
          </p:cNvPr>
          <p:cNvGraphicFramePr>
            <a:graphicFrameLocks noGrp="1"/>
          </p:cNvGraphicFramePr>
          <p:nvPr>
            <p:extLst>
              <p:ext uri="{D42A27DB-BD31-4B8C-83A1-F6EECF244321}">
                <p14:modId xmlns:p14="http://schemas.microsoft.com/office/powerpoint/2010/main" val="3820015047"/>
              </p:ext>
            </p:extLst>
          </p:nvPr>
        </p:nvGraphicFramePr>
        <p:xfrm>
          <a:off x="1700218" y="2128723"/>
          <a:ext cx="9436967" cy="4113022"/>
        </p:xfrm>
        <a:graphic>
          <a:graphicData uri="http://schemas.openxmlformats.org/drawingml/2006/table">
            <a:tbl>
              <a:tblPr firstRow="1" firstCol="1" bandRow="1">
                <a:tableStyleId>{5C22544A-7EE6-4342-B048-85BDC9FD1C3A}</a:tableStyleId>
              </a:tblPr>
              <a:tblGrid>
                <a:gridCol w="1446219">
                  <a:extLst>
                    <a:ext uri="{9D8B030D-6E8A-4147-A177-3AD203B41FA5}">
                      <a16:colId xmlns:a16="http://schemas.microsoft.com/office/drawing/2014/main" xmlns="" val="3592906716"/>
                    </a:ext>
                  </a:extLst>
                </a:gridCol>
                <a:gridCol w="3920073">
                  <a:extLst>
                    <a:ext uri="{9D8B030D-6E8A-4147-A177-3AD203B41FA5}">
                      <a16:colId xmlns:a16="http://schemas.microsoft.com/office/drawing/2014/main" xmlns="" val="2215347163"/>
                    </a:ext>
                  </a:extLst>
                </a:gridCol>
                <a:gridCol w="4070675">
                  <a:extLst>
                    <a:ext uri="{9D8B030D-6E8A-4147-A177-3AD203B41FA5}">
                      <a16:colId xmlns:a16="http://schemas.microsoft.com/office/drawing/2014/main" xmlns="" val="2265373996"/>
                    </a:ext>
                  </a:extLst>
                </a:gridCol>
              </a:tblGrid>
              <a:tr h="1097280">
                <a:tc>
                  <a:txBody>
                    <a:bodyPr/>
                    <a:lstStyle/>
                    <a:p>
                      <a:pPr algn="just">
                        <a:lnSpc>
                          <a:spcPct val="150000"/>
                        </a:lnSpc>
                        <a:spcAft>
                          <a:spcPts val="0"/>
                        </a:spcAft>
                      </a:pPr>
                      <a:r>
                        <a:rPr lang="zh-CN" sz="2400" kern="100" dirty="0">
                          <a:effectLst/>
                          <a:latin typeface="+mj-ea"/>
                          <a:ea typeface="+mj-ea"/>
                        </a:rPr>
                        <a:t>训练重点</a:t>
                      </a:r>
                      <a:endParaRPr lang="zh-CN" sz="24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zh-CN" sz="2400" kern="100" dirty="0">
                          <a:effectLst/>
                          <a:latin typeface="+mj-ea"/>
                          <a:ea typeface="+mj-ea"/>
                        </a:rPr>
                        <a:t>主要内容</a:t>
                      </a:r>
                      <a:endParaRPr lang="zh-CN" sz="24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zh-CN" sz="2400" kern="100" dirty="0">
                          <a:effectLst/>
                          <a:latin typeface="+mj-ea"/>
                          <a:ea typeface="+mj-ea"/>
                        </a:rPr>
                        <a:t>方法</a:t>
                      </a:r>
                      <a:endParaRPr lang="zh-CN" sz="24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827113226"/>
                  </a:ext>
                </a:extLst>
              </a:tr>
              <a:tr h="3015742">
                <a:tc>
                  <a:txBody>
                    <a:bodyPr/>
                    <a:lstStyle/>
                    <a:p>
                      <a:pPr algn="just">
                        <a:lnSpc>
                          <a:spcPct val="150000"/>
                        </a:lnSpc>
                        <a:spcAft>
                          <a:spcPts val="0"/>
                        </a:spcAft>
                      </a:pPr>
                      <a:r>
                        <a:rPr lang="zh-CN" sz="2800" kern="100" dirty="0">
                          <a:effectLst/>
                          <a:latin typeface="微软雅黑" panose="020B0503020204020204" pitchFamily="34" charset="-122"/>
                          <a:ea typeface="微软雅黑" panose="020B0503020204020204" pitchFamily="34" charset="-122"/>
                        </a:rPr>
                        <a:t>集</a:t>
                      </a:r>
                      <a:endParaRPr lang="en-US" altLang="zh-CN" sz="2800" kern="100" dirty="0">
                        <a:effectLst/>
                        <a:latin typeface="微软雅黑" panose="020B0503020204020204" pitchFamily="34" charset="-122"/>
                        <a:ea typeface="微软雅黑" panose="020B0503020204020204" pitchFamily="34" charset="-122"/>
                      </a:endParaRPr>
                    </a:p>
                    <a:p>
                      <a:pPr algn="just">
                        <a:lnSpc>
                          <a:spcPct val="150000"/>
                        </a:lnSpc>
                        <a:spcAft>
                          <a:spcPts val="0"/>
                        </a:spcAft>
                      </a:pPr>
                      <a:r>
                        <a:rPr lang="zh-CN" sz="2800" kern="100" dirty="0">
                          <a:effectLst/>
                          <a:latin typeface="微软雅黑" panose="020B0503020204020204" pitchFamily="34" charset="-122"/>
                          <a:ea typeface="微软雅黑" panose="020B0503020204020204" pitchFamily="34" charset="-122"/>
                        </a:rPr>
                        <a:t>中</a:t>
                      </a:r>
                      <a:endParaRPr lang="en-US" altLang="zh-CN" sz="2800" kern="100" dirty="0">
                        <a:effectLst/>
                        <a:latin typeface="微软雅黑" panose="020B0503020204020204" pitchFamily="34" charset="-122"/>
                        <a:ea typeface="微软雅黑" panose="020B0503020204020204" pitchFamily="34" charset="-122"/>
                      </a:endParaRPr>
                    </a:p>
                    <a:p>
                      <a:pPr algn="just">
                        <a:lnSpc>
                          <a:spcPct val="150000"/>
                        </a:lnSpc>
                        <a:spcAft>
                          <a:spcPts val="0"/>
                        </a:spcAft>
                      </a:pPr>
                      <a:r>
                        <a:rPr lang="zh-CN" sz="2800" kern="100" dirty="0">
                          <a:effectLst/>
                          <a:latin typeface="微软雅黑" panose="020B0503020204020204" pitchFamily="34" charset="-122"/>
                          <a:ea typeface="微软雅黑" panose="020B0503020204020204" pitchFamily="34" charset="-122"/>
                        </a:rPr>
                        <a:t>视</a:t>
                      </a:r>
                      <a:endParaRPr lang="en-US" altLang="zh-CN" sz="2800" kern="100" dirty="0">
                        <a:effectLst/>
                        <a:latin typeface="微软雅黑" panose="020B0503020204020204" pitchFamily="34" charset="-122"/>
                        <a:ea typeface="微软雅黑" panose="020B0503020204020204" pitchFamily="34" charset="-122"/>
                      </a:endParaRPr>
                    </a:p>
                    <a:p>
                      <a:pPr algn="just">
                        <a:lnSpc>
                          <a:spcPct val="150000"/>
                        </a:lnSpc>
                        <a:spcAft>
                          <a:spcPts val="0"/>
                        </a:spcAft>
                      </a:pPr>
                      <a:r>
                        <a:rPr lang="zh-CN" sz="2800" kern="100" dirty="0">
                          <a:effectLst/>
                          <a:latin typeface="微软雅黑" panose="020B0503020204020204" pitchFamily="34" charset="-122"/>
                          <a:ea typeface="微软雅黑" panose="020B0503020204020204" pitchFamily="34" charset="-122"/>
                        </a:rPr>
                        <a:t>线</a:t>
                      </a:r>
                      <a:endParaRPr lang="zh-CN" sz="2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00000"/>
                        </a:lnSpc>
                        <a:spcAft>
                          <a:spcPts val="0"/>
                        </a:spcAft>
                      </a:pPr>
                      <a:r>
                        <a:rPr lang="en-US" sz="2000" kern="100" dirty="0">
                          <a:effectLst/>
                          <a:latin typeface="微软雅黑" panose="020B0503020204020204" pitchFamily="34" charset="-122"/>
                          <a:ea typeface="微软雅黑" panose="020B0503020204020204" pitchFamily="34" charset="-122"/>
                        </a:rPr>
                        <a:t>1</a:t>
                      </a:r>
                      <a:r>
                        <a:rPr lang="zh-CN" sz="2000" kern="100" dirty="0">
                          <a:effectLst/>
                          <a:latin typeface="微软雅黑" panose="020B0503020204020204" pitchFamily="34" charset="-122"/>
                          <a:ea typeface="微软雅黑" panose="020B0503020204020204" pitchFamily="34" charset="-122"/>
                        </a:rPr>
                        <a:t>、与教师有视觉接触</a:t>
                      </a:r>
                    </a:p>
                    <a:p>
                      <a:pPr algn="just">
                        <a:lnSpc>
                          <a:spcPct val="100000"/>
                        </a:lnSpc>
                        <a:spcAft>
                          <a:spcPts val="0"/>
                        </a:spcAft>
                      </a:pPr>
                      <a:r>
                        <a:rPr lang="en-US" sz="2000" kern="100" dirty="0">
                          <a:effectLst/>
                          <a:latin typeface="微软雅黑" panose="020B0503020204020204" pitchFamily="34" charset="-122"/>
                          <a:ea typeface="微软雅黑" panose="020B0503020204020204" pitchFamily="34" charset="-122"/>
                        </a:rPr>
                        <a:t>2</a:t>
                      </a:r>
                      <a:r>
                        <a:rPr lang="zh-CN" sz="2000" kern="100" dirty="0">
                          <a:effectLst/>
                          <a:latin typeface="微软雅黑" panose="020B0503020204020204" pitchFamily="34" charset="-122"/>
                          <a:ea typeface="微软雅黑" panose="020B0503020204020204" pitchFamily="34" charset="-122"/>
                        </a:rPr>
                        <a:t>、注视自己的手</a:t>
                      </a:r>
                    </a:p>
                    <a:p>
                      <a:pPr algn="just">
                        <a:lnSpc>
                          <a:spcPct val="100000"/>
                        </a:lnSpc>
                        <a:spcAft>
                          <a:spcPts val="0"/>
                        </a:spcAft>
                      </a:pPr>
                      <a:r>
                        <a:rPr lang="en-US" sz="2000" kern="100" dirty="0">
                          <a:effectLst/>
                          <a:latin typeface="微软雅黑" panose="020B0503020204020204" pitchFamily="34" charset="-122"/>
                          <a:ea typeface="微软雅黑" panose="020B0503020204020204" pitchFamily="34" charset="-122"/>
                        </a:rPr>
                        <a:t>3</a:t>
                      </a:r>
                      <a:r>
                        <a:rPr lang="zh-CN" sz="2000" kern="100" dirty="0">
                          <a:effectLst/>
                          <a:latin typeface="微软雅黑" panose="020B0503020204020204" pitchFamily="34" charset="-122"/>
                          <a:ea typeface="微软雅黑" panose="020B0503020204020204" pitchFamily="34" charset="-122"/>
                        </a:rPr>
                        <a:t>、在两人游戏中能注视对方或对方手上的物体</a:t>
                      </a:r>
                    </a:p>
                    <a:p>
                      <a:pPr algn="just">
                        <a:lnSpc>
                          <a:spcPct val="100000"/>
                        </a:lnSpc>
                        <a:spcAft>
                          <a:spcPts val="0"/>
                        </a:spcAft>
                      </a:pPr>
                      <a:r>
                        <a:rPr lang="en-US" sz="2000" kern="100" dirty="0">
                          <a:effectLst/>
                          <a:latin typeface="微软雅黑" panose="020B0503020204020204" pitchFamily="34" charset="-122"/>
                          <a:ea typeface="微软雅黑" panose="020B0503020204020204" pitchFamily="34" charset="-122"/>
                        </a:rPr>
                        <a:t>4</a:t>
                      </a:r>
                      <a:r>
                        <a:rPr lang="zh-CN" sz="2000" kern="100" dirty="0">
                          <a:effectLst/>
                          <a:latin typeface="微软雅黑" panose="020B0503020204020204" pitchFamily="34" charset="-122"/>
                          <a:ea typeface="微软雅黑" panose="020B0503020204020204" pitchFamily="34" charset="-122"/>
                        </a:rPr>
                        <a:t>、注视镜中的形象</a:t>
                      </a:r>
                      <a:endParaRPr lang="zh-CN" sz="20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en-US" sz="2000" kern="100" dirty="0">
                          <a:effectLst/>
                          <a:latin typeface="+mj-ea"/>
                          <a:ea typeface="+mj-ea"/>
                        </a:rPr>
                        <a:t>1</a:t>
                      </a:r>
                      <a:r>
                        <a:rPr lang="zh-CN" sz="2000" kern="100" dirty="0">
                          <a:effectLst/>
                          <a:latin typeface="+mj-ea"/>
                          <a:ea typeface="+mj-ea"/>
                        </a:rPr>
                        <a:t>、用双手挡住其双眼外侧，使其脸部正对教师</a:t>
                      </a:r>
                    </a:p>
                    <a:p>
                      <a:pPr algn="just">
                        <a:lnSpc>
                          <a:spcPct val="100000"/>
                        </a:lnSpc>
                        <a:spcAft>
                          <a:spcPts val="0"/>
                        </a:spcAft>
                      </a:pPr>
                      <a:r>
                        <a:rPr lang="en-US" sz="2000" kern="100" dirty="0">
                          <a:effectLst/>
                          <a:latin typeface="+mj-ea"/>
                          <a:ea typeface="+mj-ea"/>
                        </a:rPr>
                        <a:t>2</a:t>
                      </a:r>
                      <a:r>
                        <a:rPr lang="zh-CN" sz="2000" kern="100" dirty="0">
                          <a:effectLst/>
                          <a:latin typeface="+mj-ea"/>
                          <a:ea typeface="+mj-ea"/>
                        </a:rPr>
                        <a:t>、在其手上用彩笔绘画，使其注意（绘画先大后小，最后到点）。</a:t>
                      </a:r>
                    </a:p>
                    <a:p>
                      <a:pPr algn="just">
                        <a:lnSpc>
                          <a:spcPct val="100000"/>
                        </a:lnSpc>
                        <a:spcAft>
                          <a:spcPts val="0"/>
                        </a:spcAft>
                      </a:pPr>
                      <a:r>
                        <a:rPr lang="en-US" sz="2000" kern="100" dirty="0">
                          <a:effectLst/>
                          <a:latin typeface="+mj-ea"/>
                          <a:ea typeface="+mj-ea"/>
                        </a:rPr>
                        <a:t>3</a:t>
                      </a:r>
                      <a:r>
                        <a:rPr lang="zh-CN" sz="2000" kern="100" dirty="0">
                          <a:effectLst/>
                          <a:latin typeface="+mj-ea"/>
                          <a:ea typeface="+mj-ea"/>
                        </a:rPr>
                        <a:t>、注意观察对方的表情变化或对方手上的饰物和物体</a:t>
                      </a:r>
                    </a:p>
                    <a:p>
                      <a:pPr algn="just">
                        <a:lnSpc>
                          <a:spcPct val="100000"/>
                        </a:lnSpc>
                        <a:spcAft>
                          <a:spcPts val="0"/>
                        </a:spcAft>
                      </a:pPr>
                      <a:r>
                        <a:rPr lang="en-US" sz="2000" kern="100" dirty="0">
                          <a:effectLst/>
                          <a:latin typeface="+mj-ea"/>
                          <a:ea typeface="+mj-ea"/>
                        </a:rPr>
                        <a:t>4</a:t>
                      </a:r>
                      <a:r>
                        <a:rPr lang="zh-CN" sz="2000" kern="100" dirty="0">
                          <a:effectLst/>
                          <a:latin typeface="+mj-ea"/>
                          <a:ea typeface="+mj-ea"/>
                        </a:rPr>
                        <a:t>、对着镜子叙述自己的身体部位（先头部后整体）</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399044188"/>
                  </a:ext>
                </a:extLst>
              </a:tr>
            </a:tbl>
          </a:graphicData>
        </a:graphic>
      </p:graphicFrame>
    </p:spTree>
    <p:extLst>
      <p:ext uri="{BB962C8B-B14F-4D97-AF65-F5344CB8AC3E}">
        <p14:creationId xmlns:p14="http://schemas.microsoft.com/office/powerpoint/2010/main" val="413893714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内容占位符 3">
            <a:extLst>
              <a:ext uri="{FF2B5EF4-FFF2-40B4-BE49-F238E27FC236}">
                <a16:creationId xmlns:a16="http://schemas.microsoft.com/office/drawing/2014/main" xmlns="" id="{922D2C08-2F73-4715-BAE1-1D1115770BE9}"/>
              </a:ext>
            </a:extLst>
          </p:cNvPr>
          <p:cNvGraphicFramePr>
            <a:graphicFrameLocks noGrp="1"/>
          </p:cNvGraphicFramePr>
          <p:nvPr>
            <p:ph sz="quarter" idx="4294967295"/>
            <p:extLst>
              <p:ext uri="{D42A27DB-BD31-4B8C-83A1-F6EECF244321}">
                <p14:modId xmlns:p14="http://schemas.microsoft.com/office/powerpoint/2010/main" val="558578715"/>
              </p:ext>
            </p:extLst>
          </p:nvPr>
        </p:nvGraphicFramePr>
        <p:xfrm>
          <a:off x="714376" y="1429727"/>
          <a:ext cx="10952957" cy="5705856"/>
        </p:xfrm>
        <a:graphic>
          <a:graphicData uri="http://schemas.openxmlformats.org/drawingml/2006/table">
            <a:tbl>
              <a:tblPr firstRow="1" firstCol="1" bandRow="1">
                <a:tableStyleId>{5C22544A-7EE6-4342-B048-85BDC9FD1C3A}</a:tableStyleId>
              </a:tblPr>
              <a:tblGrid>
                <a:gridCol w="1230843">
                  <a:extLst>
                    <a:ext uri="{9D8B030D-6E8A-4147-A177-3AD203B41FA5}">
                      <a16:colId xmlns:a16="http://schemas.microsoft.com/office/drawing/2014/main" xmlns="" val="184462103"/>
                    </a:ext>
                  </a:extLst>
                </a:gridCol>
                <a:gridCol w="4154943">
                  <a:extLst>
                    <a:ext uri="{9D8B030D-6E8A-4147-A177-3AD203B41FA5}">
                      <a16:colId xmlns:a16="http://schemas.microsoft.com/office/drawing/2014/main" xmlns="" val="2800926684"/>
                    </a:ext>
                  </a:extLst>
                </a:gridCol>
                <a:gridCol w="5567171">
                  <a:extLst>
                    <a:ext uri="{9D8B030D-6E8A-4147-A177-3AD203B41FA5}">
                      <a16:colId xmlns:a16="http://schemas.microsoft.com/office/drawing/2014/main" xmlns="" val="2975286049"/>
                    </a:ext>
                  </a:extLst>
                </a:gridCol>
              </a:tblGrid>
              <a:tr h="73152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zh-CN" altLang="zh-CN" sz="2400" b="1" kern="100" dirty="0">
                          <a:solidFill>
                            <a:schemeClr val="lt1"/>
                          </a:solidFill>
                          <a:effectLst/>
                          <a:latin typeface="+mj-ea"/>
                          <a:ea typeface="+mj-ea"/>
                          <a:cs typeface="+mn-cs"/>
                        </a:rPr>
                        <a:t>训练</a:t>
                      </a:r>
                      <a:endParaRPr lang="en-US" altLang="zh-CN" sz="2400" b="1" kern="100" dirty="0">
                        <a:solidFill>
                          <a:schemeClr val="lt1"/>
                        </a:solidFill>
                        <a:effectLst/>
                        <a:latin typeface="+mj-ea"/>
                        <a:ea typeface="+mj-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zh-CN" altLang="zh-CN" sz="2400" b="1" kern="100" dirty="0">
                          <a:solidFill>
                            <a:schemeClr val="lt1"/>
                          </a:solidFill>
                          <a:effectLst/>
                          <a:latin typeface="+mj-ea"/>
                          <a:ea typeface="+mj-ea"/>
                          <a:cs typeface="+mn-cs"/>
                        </a:rPr>
                        <a:t>重点</a:t>
                      </a:r>
                      <a:endParaRPr lang="zh-CN" altLang="zh-CN" sz="2400" b="1" kern="100" dirty="0">
                        <a:solidFill>
                          <a:schemeClr val="lt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zh-CN" sz="2400" b="1" kern="100" dirty="0">
                          <a:solidFill>
                            <a:schemeClr val="lt1"/>
                          </a:solidFill>
                          <a:effectLst/>
                          <a:latin typeface="+mj-ea"/>
                          <a:ea typeface="+mj-ea"/>
                          <a:cs typeface="+mn-cs"/>
                        </a:rPr>
                        <a:t>主要内容</a:t>
                      </a:r>
                      <a:endParaRPr lang="zh-CN" altLang="zh-CN" sz="2400" b="1" kern="100" dirty="0">
                        <a:solidFill>
                          <a:schemeClr val="lt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lnSpc>
                          <a:spcPct val="100000"/>
                        </a:lnSpc>
                        <a:spcAft>
                          <a:spcPts val="0"/>
                        </a:spcAft>
                      </a:pPr>
                      <a:r>
                        <a:rPr lang="zh-CN" altLang="en-US" sz="2400" b="1" kern="100" dirty="0">
                          <a:solidFill>
                            <a:schemeClr val="bg1"/>
                          </a:solidFill>
                          <a:effectLst/>
                          <a:latin typeface="+mj-ea"/>
                          <a:ea typeface="+mj-ea"/>
                          <a:cs typeface="Times New Roman" panose="02020603050405020304" pitchFamily="18" charset="0"/>
                        </a:rPr>
                        <a:t>方法</a:t>
                      </a:r>
                      <a:endParaRPr lang="zh-CN" sz="2400" b="1" kern="100" dirty="0">
                        <a:solidFill>
                          <a:schemeClr val="bg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xmlns="" val="2723670676"/>
                  </a:ext>
                </a:extLst>
              </a:tr>
              <a:tr h="4974336">
                <a:tc>
                  <a:txBody>
                    <a:bodyPr/>
                    <a:lstStyle/>
                    <a:p>
                      <a:pPr algn="just">
                        <a:lnSpc>
                          <a:spcPct val="150000"/>
                        </a:lnSpc>
                        <a:spcAft>
                          <a:spcPts val="0"/>
                        </a:spcAft>
                      </a:pPr>
                      <a:r>
                        <a:rPr lang="zh-CN" sz="2800" kern="100" dirty="0">
                          <a:effectLst/>
                          <a:latin typeface="+mj-ea"/>
                          <a:ea typeface="+mj-ea"/>
                        </a:rPr>
                        <a:t>运用</a:t>
                      </a:r>
                      <a:endParaRPr lang="en-US" altLang="zh-CN" sz="2800" kern="100" dirty="0">
                        <a:effectLst/>
                        <a:latin typeface="+mj-ea"/>
                        <a:ea typeface="+mj-ea"/>
                      </a:endParaRPr>
                    </a:p>
                    <a:p>
                      <a:pPr algn="just">
                        <a:lnSpc>
                          <a:spcPct val="150000"/>
                        </a:lnSpc>
                        <a:spcAft>
                          <a:spcPts val="0"/>
                        </a:spcAft>
                      </a:pPr>
                      <a:r>
                        <a:rPr lang="zh-CN" sz="2800" kern="100" dirty="0">
                          <a:effectLst/>
                          <a:latin typeface="+mj-ea"/>
                          <a:ea typeface="+mj-ea"/>
                        </a:rPr>
                        <a:t>视觉</a:t>
                      </a:r>
                      <a:endParaRPr lang="en-US" altLang="zh-CN" sz="2800" kern="100" dirty="0">
                        <a:effectLst/>
                        <a:latin typeface="+mj-ea"/>
                        <a:ea typeface="+mj-ea"/>
                      </a:endParaRPr>
                    </a:p>
                    <a:p>
                      <a:pPr algn="just">
                        <a:lnSpc>
                          <a:spcPct val="150000"/>
                        </a:lnSpc>
                        <a:spcAft>
                          <a:spcPts val="0"/>
                        </a:spcAft>
                      </a:pPr>
                      <a:r>
                        <a:rPr lang="zh-CN" sz="2800" kern="100" dirty="0">
                          <a:effectLst/>
                          <a:latin typeface="+mj-ea"/>
                          <a:ea typeface="+mj-ea"/>
                        </a:rPr>
                        <a:t>追踪</a:t>
                      </a:r>
                      <a:endParaRPr lang="en-US" altLang="zh-CN" sz="2800" kern="100" dirty="0">
                        <a:effectLst/>
                        <a:latin typeface="+mj-ea"/>
                        <a:ea typeface="+mj-ea"/>
                      </a:endParaRPr>
                    </a:p>
                    <a:p>
                      <a:pPr algn="just">
                        <a:lnSpc>
                          <a:spcPct val="150000"/>
                        </a:lnSpc>
                        <a:spcAft>
                          <a:spcPts val="0"/>
                        </a:spcAft>
                      </a:pPr>
                      <a:r>
                        <a:rPr lang="zh-CN" sz="2800" kern="100" dirty="0">
                          <a:effectLst/>
                          <a:latin typeface="+mj-ea"/>
                          <a:ea typeface="+mj-ea"/>
                        </a:rPr>
                        <a:t>目标</a:t>
                      </a:r>
                      <a:endParaRPr lang="zh-CN" sz="28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00000"/>
                        </a:lnSpc>
                        <a:spcAft>
                          <a:spcPts val="0"/>
                        </a:spcAft>
                      </a:pPr>
                      <a:r>
                        <a:rPr lang="en-US" sz="2000" b="0" kern="100" dirty="0">
                          <a:solidFill>
                            <a:schemeClr val="tx1"/>
                          </a:solidFill>
                          <a:effectLst/>
                          <a:latin typeface="微软雅黑" panose="020B0503020204020204" pitchFamily="34" charset="-122"/>
                          <a:ea typeface="微软雅黑" panose="020B0503020204020204" pitchFamily="34" charset="-122"/>
                        </a:rPr>
                        <a:t>1</a:t>
                      </a:r>
                      <a:r>
                        <a:rPr lang="zh-CN" sz="2000" b="0" kern="100" dirty="0">
                          <a:solidFill>
                            <a:schemeClr val="tx1"/>
                          </a:solidFill>
                          <a:effectLst/>
                          <a:latin typeface="微软雅黑" panose="020B0503020204020204" pitchFamily="34" charset="-122"/>
                          <a:ea typeface="微软雅黑" panose="020B0503020204020204" pitchFamily="34" charset="-122"/>
                        </a:rPr>
                        <a:t>、视线跟着光线移动</a:t>
                      </a:r>
                    </a:p>
                    <a:p>
                      <a:pPr algn="just">
                        <a:lnSpc>
                          <a:spcPct val="100000"/>
                        </a:lnSpc>
                        <a:spcAft>
                          <a:spcPts val="0"/>
                        </a:spcAft>
                      </a:pPr>
                      <a:r>
                        <a:rPr lang="en-US" sz="2000" b="0" kern="100" dirty="0">
                          <a:solidFill>
                            <a:schemeClr val="tx1"/>
                          </a:solidFill>
                          <a:effectLst/>
                          <a:latin typeface="微软雅黑" panose="020B0503020204020204" pitchFamily="34" charset="-122"/>
                          <a:ea typeface="微软雅黑" panose="020B0503020204020204" pitchFamily="34" charset="-122"/>
                        </a:rPr>
                        <a:t>2</a:t>
                      </a:r>
                      <a:r>
                        <a:rPr lang="zh-CN" sz="2000" b="0" kern="100" dirty="0">
                          <a:solidFill>
                            <a:schemeClr val="tx1"/>
                          </a:solidFill>
                          <a:effectLst/>
                          <a:latin typeface="微软雅黑" panose="020B0503020204020204" pitchFamily="34" charset="-122"/>
                          <a:ea typeface="微软雅黑" panose="020B0503020204020204" pitchFamily="34" charset="-122"/>
                        </a:rPr>
                        <a:t>、看着前面走过的人</a:t>
                      </a:r>
                    </a:p>
                    <a:p>
                      <a:pPr algn="just">
                        <a:lnSpc>
                          <a:spcPct val="100000"/>
                        </a:lnSpc>
                        <a:spcAft>
                          <a:spcPts val="0"/>
                        </a:spcAft>
                      </a:pPr>
                      <a:r>
                        <a:rPr lang="en-US" sz="2000" b="0" kern="100" dirty="0">
                          <a:solidFill>
                            <a:schemeClr val="tx1"/>
                          </a:solidFill>
                          <a:effectLst/>
                          <a:latin typeface="微软雅黑" panose="020B0503020204020204" pitchFamily="34" charset="-122"/>
                          <a:ea typeface="微软雅黑" panose="020B0503020204020204" pitchFamily="34" charset="-122"/>
                        </a:rPr>
                        <a:t>3</a:t>
                      </a:r>
                      <a:r>
                        <a:rPr lang="zh-CN" sz="2000" b="0" kern="100" dirty="0">
                          <a:solidFill>
                            <a:schemeClr val="tx1"/>
                          </a:solidFill>
                          <a:effectLst/>
                          <a:latin typeface="微软雅黑" panose="020B0503020204020204" pitchFamily="34" charset="-122"/>
                          <a:ea typeface="微软雅黑" panose="020B0503020204020204" pitchFamily="34" charset="-122"/>
                        </a:rPr>
                        <a:t>、看着侧面走过的人</a:t>
                      </a:r>
                    </a:p>
                    <a:p>
                      <a:pPr algn="just">
                        <a:lnSpc>
                          <a:spcPct val="100000"/>
                        </a:lnSpc>
                        <a:spcAft>
                          <a:spcPts val="0"/>
                        </a:spcAft>
                      </a:pPr>
                      <a:r>
                        <a:rPr lang="en-US" sz="2000" b="0" kern="100" dirty="0">
                          <a:solidFill>
                            <a:schemeClr val="tx1"/>
                          </a:solidFill>
                          <a:effectLst/>
                          <a:latin typeface="微软雅黑" panose="020B0503020204020204" pitchFamily="34" charset="-122"/>
                          <a:ea typeface="微软雅黑" panose="020B0503020204020204" pitchFamily="34" charset="-122"/>
                        </a:rPr>
                        <a:t>4</a:t>
                      </a:r>
                      <a:r>
                        <a:rPr lang="zh-CN" sz="2000" b="0" kern="100" dirty="0">
                          <a:solidFill>
                            <a:schemeClr val="tx1"/>
                          </a:solidFill>
                          <a:effectLst/>
                          <a:latin typeface="微软雅黑" panose="020B0503020204020204" pitchFamily="34" charset="-122"/>
                          <a:ea typeface="微软雅黑" panose="020B0503020204020204" pitchFamily="34" charset="-122"/>
                        </a:rPr>
                        <a:t>、视线跟着物体移动</a:t>
                      </a:r>
                    </a:p>
                    <a:p>
                      <a:pPr algn="just">
                        <a:lnSpc>
                          <a:spcPct val="100000"/>
                        </a:lnSpc>
                        <a:spcAft>
                          <a:spcPts val="0"/>
                        </a:spcAft>
                      </a:pPr>
                      <a:r>
                        <a:rPr lang="en-US" sz="2000" b="0" kern="100" dirty="0">
                          <a:solidFill>
                            <a:schemeClr val="tx1"/>
                          </a:solidFill>
                          <a:effectLst/>
                          <a:latin typeface="微软雅黑" panose="020B0503020204020204" pitchFamily="34" charset="-122"/>
                          <a:ea typeface="微软雅黑" panose="020B0503020204020204" pitchFamily="34" charset="-122"/>
                        </a:rPr>
                        <a:t>5</a:t>
                      </a:r>
                      <a:r>
                        <a:rPr lang="zh-CN" sz="2000" b="0" kern="100" dirty="0">
                          <a:solidFill>
                            <a:schemeClr val="tx1"/>
                          </a:solidFill>
                          <a:effectLst/>
                          <a:latin typeface="微软雅黑" panose="020B0503020204020204" pitchFamily="34" charset="-122"/>
                          <a:ea typeface="微软雅黑" panose="020B0503020204020204" pitchFamily="34" charset="-122"/>
                        </a:rPr>
                        <a:t>、视线由一个目标移往同</a:t>
                      </a:r>
                      <a:r>
                        <a:rPr lang="en-US" altLang="zh-CN" sz="2000" b="0" kern="100" dirty="0">
                          <a:solidFill>
                            <a:schemeClr val="tx1"/>
                          </a:solidFill>
                          <a:effectLst/>
                          <a:latin typeface="微软雅黑" panose="020B0503020204020204" pitchFamily="34" charset="-122"/>
                          <a:ea typeface="微软雅黑" panose="020B0503020204020204" pitchFamily="34" charset="-122"/>
                        </a:rPr>
                        <a:t>      </a:t>
                      </a:r>
                      <a:r>
                        <a:rPr lang="zh-CN" sz="2000" b="0" kern="100" dirty="0">
                          <a:solidFill>
                            <a:schemeClr val="tx1"/>
                          </a:solidFill>
                          <a:effectLst/>
                          <a:latin typeface="微软雅黑" panose="020B0503020204020204" pitchFamily="34" charset="-122"/>
                          <a:ea typeface="微软雅黑" panose="020B0503020204020204" pitchFamily="34" charset="-122"/>
                        </a:rPr>
                        <a:t>一距离的另一个目标</a:t>
                      </a:r>
                    </a:p>
                    <a:p>
                      <a:pPr algn="just">
                        <a:lnSpc>
                          <a:spcPct val="100000"/>
                        </a:lnSpc>
                        <a:spcAft>
                          <a:spcPts val="0"/>
                        </a:spcAft>
                      </a:pPr>
                      <a:r>
                        <a:rPr lang="en-US" sz="2000" b="0" kern="100" dirty="0">
                          <a:solidFill>
                            <a:schemeClr val="tx1"/>
                          </a:solidFill>
                          <a:effectLst/>
                          <a:latin typeface="微软雅黑" panose="020B0503020204020204" pitchFamily="34" charset="-122"/>
                          <a:ea typeface="微软雅黑" panose="020B0503020204020204" pitchFamily="34" charset="-122"/>
                        </a:rPr>
                        <a:t>6</a:t>
                      </a:r>
                      <a:r>
                        <a:rPr lang="zh-CN" sz="2000" b="0" kern="100" dirty="0">
                          <a:solidFill>
                            <a:schemeClr val="tx1"/>
                          </a:solidFill>
                          <a:effectLst/>
                          <a:latin typeface="微软雅黑" panose="020B0503020204020204" pitchFamily="34" charset="-122"/>
                          <a:ea typeface="微软雅黑" panose="020B0503020204020204" pitchFamily="34" charset="-122"/>
                        </a:rPr>
                        <a:t>、视线由一个近的目标移向一个较远距离的另一个目标</a:t>
                      </a:r>
                    </a:p>
                    <a:p>
                      <a:pPr algn="just">
                        <a:lnSpc>
                          <a:spcPct val="100000"/>
                        </a:lnSpc>
                        <a:spcAft>
                          <a:spcPts val="0"/>
                        </a:spcAft>
                      </a:pPr>
                      <a:r>
                        <a:rPr lang="en-US" sz="2000" b="0" kern="100" dirty="0">
                          <a:solidFill>
                            <a:schemeClr val="tx1"/>
                          </a:solidFill>
                          <a:effectLst/>
                          <a:latin typeface="微软雅黑" panose="020B0503020204020204" pitchFamily="34" charset="-122"/>
                          <a:ea typeface="微软雅黑" panose="020B0503020204020204" pitchFamily="34" charset="-122"/>
                        </a:rPr>
                        <a:t>7</a:t>
                      </a:r>
                      <a:r>
                        <a:rPr lang="zh-CN" sz="2000" b="0" kern="100" dirty="0">
                          <a:solidFill>
                            <a:schemeClr val="tx1"/>
                          </a:solidFill>
                          <a:effectLst/>
                          <a:latin typeface="微软雅黑" panose="020B0503020204020204" pitchFamily="34" charset="-122"/>
                          <a:ea typeface="微软雅黑" panose="020B0503020204020204" pitchFamily="34" charset="-122"/>
                        </a:rPr>
                        <a:t>、由远的目标把视线移往近的目标</a:t>
                      </a:r>
                    </a:p>
                    <a:p>
                      <a:pPr algn="just">
                        <a:lnSpc>
                          <a:spcPct val="100000"/>
                        </a:lnSpc>
                        <a:spcAft>
                          <a:spcPts val="0"/>
                        </a:spcAft>
                      </a:pPr>
                      <a:r>
                        <a:rPr lang="en-US" sz="2000" b="0" kern="100" dirty="0">
                          <a:solidFill>
                            <a:schemeClr val="tx1"/>
                          </a:solidFill>
                          <a:effectLst/>
                          <a:latin typeface="微软雅黑" panose="020B0503020204020204" pitchFamily="34" charset="-122"/>
                          <a:ea typeface="微软雅黑" panose="020B0503020204020204" pitchFamily="34" charset="-122"/>
                        </a:rPr>
                        <a:t>8</a:t>
                      </a:r>
                      <a:r>
                        <a:rPr lang="zh-CN" sz="2000" b="0" kern="100" dirty="0">
                          <a:solidFill>
                            <a:schemeClr val="tx1"/>
                          </a:solidFill>
                          <a:effectLst/>
                          <a:latin typeface="微软雅黑" panose="020B0503020204020204" pitchFamily="34" charset="-122"/>
                          <a:ea typeface="微软雅黑" panose="020B0503020204020204" pitchFamily="34" charset="-122"/>
                        </a:rPr>
                        <a:t>、视觉顺次序转移，每次只注意一个物体或物品，然后再将视线移往他处</a:t>
                      </a:r>
                      <a:endParaRPr lang="zh-CN" sz="2000" b="0" kern="1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en-US" sz="2000" b="0" kern="100" dirty="0">
                          <a:solidFill>
                            <a:schemeClr val="tx1"/>
                          </a:solidFill>
                          <a:effectLst/>
                          <a:latin typeface="+mj-ea"/>
                          <a:ea typeface="+mj-ea"/>
                        </a:rPr>
                        <a:t>1</a:t>
                      </a:r>
                      <a:r>
                        <a:rPr lang="zh-CN" sz="2000" b="0" kern="100" dirty="0">
                          <a:solidFill>
                            <a:schemeClr val="tx1"/>
                          </a:solidFill>
                          <a:effectLst/>
                          <a:latin typeface="+mj-ea"/>
                          <a:ea typeface="+mj-ea"/>
                        </a:rPr>
                        <a:t>、先运用手电筒的光线对其目光进行追踪训练，再运用其他光源对其进行训练</a:t>
                      </a:r>
                    </a:p>
                    <a:p>
                      <a:pPr algn="just">
                        <a:lnSpc>
                          <a:spcPct val="100000"/>
                        </a:lnSpc>
                        <a:spcAft>
                          <a:spcPts val="0"/>
                        </a:spcAft>
                      </a:pPr>
                      <a:r>
                        <a:rPr lang="en-US" sz="2000" b="0" kern="100" dirty="0">
                          <a:solidFill>
                            <a:schemeClr val="tx1"/>
                          </a:solidFill>
                          <a:effectLst/>
                          <a:latin typeface="+mj-ea"/>
                          <a:ea typeface="+mj-ea"/>
                        </a:rPr>
                        <a:t>2</a:t>
                      </a:r>
                      <a:r>
                        <a:rPr lang="zh-CN" sz="2000" b="0" kern="100" dirty="0">
                          <a:solidFill>
                            <a:schemeClr val="tx1"/>
                          </a:solidFill>
                          <a:effectLst/>
                          <a:latin typeface="+mj-ea"/>
                          <a:ea typeface="+mj-ea"/>
                        </a:rPr>
                        <a:t>、让其叙述正面或背面人物的性别及其特征</a:t>
                      </a:r>
                    </a:p>
                    <a:p>
                      <a:pPr algn="just">
                        <a:lnSpc>
                          <a:spcPct val="100000"/>
                        </a:lnSpc>
                        <a:spcAft>
                          <a:spcPts val="0"/>
                        </a:spcAft>
                      </a:pPr>
                      <a:r>
                        <a:rPr lang="en-US" sz="2000" b="0" kern="100" dirty="0">
                          <a:solidFill>
                            <a:schemeClr val="tx1"/>
                          </a:solidFill>
                          <a:effectLst/>
                          <a:latin typeface="+mj-ea"/>
                          <a:ea typeface="+mj-ea"/>
                        </a:rPr>
                        <a:t>3</a:t>
                      </a:r>
                      <a:r>
                        <a:rPr lang="zh-CN" sz="2000" b="0" kern="100" dirty="0">
                          <a:solidFill>
                            <a:schemeClr val="tx1"/>
                          </a:solidFill>
                          <a:effectLst/>
                          <a:latin typeface="+mj-ea"/>
                          <a:ea typeface="+mj-ea"/>
                        </a:rPr>
                        <a:t>、叙述侧面走过人的性别、年龄（老人或儿童）及其特征</a:t>
                      </a:r>
                    </a:p>
                    <a:p>
                      <a:pPr algn="just">
                        <a:lnSpc>
                          <a:spcPct val="100000"/>
                        </a:lnSpc>
                        <a:spcAft>
                          <a:spcPts val="0"/>
                        </a:spcAft>
                      </a:pPr>
                      <a:r>
                        <a:rPr lang="en-US" sz="2000" b="0" kern="100" dirty="0">
                          <a:solidFill>
                            <a:schemeClr val="tx1"/>
                          </a:solidFill>
                          <a:effectLst/>
                          <a:latin typeface="+mj-ea"/>
                          <a:ea typeface="+mj-ea"/>
                        </a:rPr>
                        <a:t>4</a:t>
                      </a:r>
                      <a:r>
                        <a:rPr lang="zh-CN" sz="2000" b="0" kern="100" dirty="0">
                          <a:solidFill>
                            <a:schemeClr val="tx1"/>
                          </a:solidFill>
                          <a:effectLst/>
                          <a:latin typeface="+mj-ea"/>
                          <a:ea typeface="+mj-ea"/>
                        </a:rPr>
                        <a:t>、观察并叙述由近及远，由大到小的移动物体</a:t>
                      </a:r>
                    </a:p>
                    <a:p>
                      <a:pPr algn="just">
                        <a:lnSpc>
                          <a:spcPct val="100000"/>
                        </a:lnSpc>
                        <a:spcAft>
                          <a:spcPts val="0"/>
                        </a:spcAft>
                      </a:pPr>
                      <a:r>
                        <a:rPr lang="en-US" sz="2000" b="0" kern="100" dirty="0">
                          <a:solidFill>
                            <a:schemeClr val="tx1"/>
                          </a:solidFill>
                          <a:effectLst/>
                          <a:latin typeface="+mj-ea"/>
                          <a:ea typeface="+mj-ea"/>
                        </a:rPr>
                        <a:t>5</a:t>
                      </a:r>
                      <a:r>
                        <a:rPr lang="zh-CN" sz="2000" b="0" kern="100" dirty="0">
                          <a:solidFill>
                            <a:schemeClr val="tx1"/>
                          </a:solidFill>
                          <a:effectLst/>
                          <a:latin typeface="+mj-ea"/>
                          <a:ea typeface="+mj-ea"/>
                        </a:rPr>
                        <a:t>、在等边三角形的情况下，引导其视线转移</a:t>
                      </a:r>
                    </a:p>
                    <a:p>
                      <a:pPr algn="just">
                        <a:lnSpc>
                          <a:spcPct val="100000"/>
                        </a:lnSpc>
                        <a:spcAft>
                          <a:spcPts val="0"/>
                        </a:spcAft>
                      </a:pPr>
                      <a:r>
                        <a:rPr lang="en-US" sz="2000" b="0" kern="100" dirty="0">
                          <a:solidFill>
                            <a:schemeClr val="tx1"/>
                          </a:solidFill>
                          <a:effectLst/>
                          <a:latin typeface="+mj-ea"/>
                          <a:ea typeface="+mj-ea"/>
                        </a:rPr>
                        <a:t>6</a:t>
                      </a:r>
                      <a:r>
                        <a:rPr lang="zh-CN" sz="2000" b="0" kern="100" dirty="0">
                          <a:solidFill>
                            <a:schemeClr val="tx1"/>
                          </a:solidFill>
                          <a:effectLst/>
                          <a:latin typeface="+mj-ea"/>
                          <a:ea typeface="+mj-ea"/>
                        </a:rPr>
                        <a:t>、分别叙述不同距离目标的特征或属性</a:t>
                      </a:r>
                    </a:p>
                    <a:p>
                      <a:pPr algn="just">
                        <a:lnSpc>
                          <a:spcPct val="100000"/>
                        </a:lnSpc>
                        <a:spcAft>
                          <a:spcPts val="0"/>
                        </a:spcAft>
                      </a:pPr>
                      <a:r>
                        <a:rPr lang="en-US" sz="2000" b="0" kern="100" dirty="0">
                          <a:solidFill>
                            <a:schemeClr val="tx1"/>
                          </a:solidFill>
                          <a:effectLst/>
                          <a:latin typeface="+mj-ea"/>
                          <a:ea typeface="+mj-ea"/>
                        </a:rPr>
                        <a:t>7</a:t>
                      </a:r>
                      <a:r>
                        <a:rPr lang="zh-CN" sz="2000" b="0" kern="100" dirty="0">
                          <a:solidFill>
                            <a:schemeClr val="tx1"/>
                          </a:solidFill>
                          <a:effectLst/>
                          <a:latin typeface="+mj-ea"/>
                          <a:ea typeface="+mj-ea"/>
                        </a:rPr>
                        <a:t>、同</a:t>
                      </a:r>
                      <a:r>
                        <a:rPr lang="en-US" sz="2000" b="0" kern="100" dirty="0">
                          <a:solidFill>
                            <a:schemeClr val="tx1"/>
                          </a:solidFill>
                          <a:effectLst/>
                          <a:latin typeface="+mj-ea"/>
                          <a:ea typeface="+mj-ea"/>
                        </a:rPr>
                        <a:t>6</a:t>
                      </a:r>
                      <a:endParaRPr lang="zh-CN" sz="2000" b="0" kern="100" dirty="0">
                        <a:solidFill>
                          <a:schemeClr val="tx1"/>
                        </a:solidFill>
                        <a:effectLst/>
                        <a:latin typeface="+mj-ea"/>
                        <a:ea typeface="+mj-ea"/>
                      </a:endParaRPr>
                    </a:p>
                    <a:p>
                      <a:pPr algn="just">
                        <a:lnSpc>
                          <a:spcPct val="100000"/>
                        </a:lnSpc>
                        <a:spcAft>
                          <a:spcPts val="0"/>
                        </a:spcAft>
                      </a:pPr>
                      <a:r>
                        <a:rPr lang="en-US" sz="2000" b="0" kern="100" dirty="0">
                          <a:solidFill>
                            <a:schemeClr val="tx1"/>
                          </a:solidFill>
                          <a:effectLst/>
                          <a:latin typeface="+mj-ea"/>
                          <a:ea typeface="+mj-ea"/>
                        </a:rPr>
                        <a:t>8</a:t>
                      </a:r>
                      <a:r>
                        <a:rPr lang="zh-CN" sz="2000" b="0" kern="100" dirty="0">
                          <a:solidFill>
                            <a:schemeClr val="tx1"/>
                          </a:solidFill>
                          <a:effectLst/>
                          <a:latin typeface="+mj-ea"/>
                          <a:ea typeface="+mj-ea"/>
                        </a:rPr>
                        <a:t>、由上到下、由下到上</a:t>
                      </a:r>
                    </a:p>
                    <a:p>
                      <a:pPr algn="just">
                        <a:lnSpc>
                          <a:spcPct val="100000"/>
                        </a:lnSpc>
                        <a:spcAft>
                          <a:spcPts val="0"/>
                        </a:spcAft>
                      </a:pPr>
                      <a:r>
                        <a:rPr lang="zh-CN" sz="2000" b="0" kern="100" dirty="0">
                          <a:solidFill>
                            <a:schemeClr val="tx1"/>
                          </a:solidFill>
                          <a:effectLst/>
                          <a:latin typeface="+mj-ea"/>
                          <a:ea typeface="+mj-ea"/>
                        </a:rPr>
                        <a:t>由左到右、由右到左</a:t>
                      </a:r>
                    </a:p>
                    <a:p>
                      <a:pPr algn="just">
                        <a:lnSpc>
                          <a:spcPct val="100000"/>
                        </a:lnSpc>
                        <a:spcAft>
                          <a:spcPts val="0"/>
                        </a:spcAft>
                      </a:pPr>
                      <a:r>
                        <a:rPr lang="zh-CN" sz="2000" b="0" kern="100" dirty="0">
                          <a:solidFill>
                            <a:schemeClr val="tx1"/>
                          </a:solidFill>
                          <a:effectLst/>
                          <a:latin typeface="+mj-ea"/>
                          <a:ea typeface="+mj-ea"/>
                        </a:rPr>
                        <a:t>由近到远、由远到近</a:t>
                      </a:r>
                    </a:p>
                    <a:p>
                      <a:pPr algn="just">
                        <a:lnSpc>
                          <a:spcPct val="100000"/>
                        </a:lnSpc>
                        <a:spcAft>
                          <a:spcPts val="0"/>
                        </a:spcAft>
                      </a:pPr>
                      <a:r>
                        <a:rPr lang="zh-CN" sz="2000" b="0" kern="100" dirty="0">
                          <a:solidFill>
                            <a:schemeClr val="tx1"/>
                          </a:solidFill>
                          <a:effectLst/>
                          <a:latin typeface="+mj-ea"/>
                          <a:ea typeface="+mj-ea"/>
                        </a:rPr>
                        <a:t>由静到动、由动到静</a:t>
                      </a:r>
                      <a:endParaRPr lang="zh-CN" sz="1100" b="0" kern="100" dirty="0">
                        <a:solidFill>
                          <a:schemeClr val="tx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828208237"/>
                  </a:ext>
                </a:extLst>
              </a:tr>
            </a:tbl>
          </a:graphicData>
        </a:graphic>
      </p:graphicFrame>
      <p:sp>
        <p:nvSpPr>
          <p:cNvPr id="6" name="矩形 5">
            <a:extLst>
              <a:ext uri="{FF2B5EF4-FFF2-40B4-BE49-F238E27FC236}">
                <a16:creationId xmlns:a16="http://schemas.microsoft.com/office/drawing/2014/main" xmlns="" id="{B82485F9-8465-4008-A767-E2263038A3F6}"/>
              </a:ext>
            </a:extLst>
          </p:cNvPr>
          <p:cNvSpPr/>
          <p:nvPr/>
        </p:nvSpPr>
        <p:spPr>
          <a:xfrm>
            <a:off x="553177" y="560455"/>
            <a:ext cx="1693082" cy="646325"/>
          </a:xfrm>
          <a:prstGeom prst="rect">
            <a:avLst/>
          </a:prstGeom>
        </p:spPr>
        <p:txBody>
          <a:bodyPr wrap="none" lIns="91435" tIns="45717" rIns="91435" bIns="45717">
            <a:spAutoFit/>
          </a:bodyPr>
          <a:lstStyle/>
          <a:p>
            <a:pPr algn="just">
              <a:lnSpc>
                <a:spcPct val="150000"/>
              </a:lnSpc>
            </a:pPr>
            <a:r>
              <a:rPr lang="en-US" altLang="zh-CN" sz="2400" b="1" kern="100" dirty="0">
                <a:latin typeface="+mj-ea"/>
                <a:ea typeface="+mj-ea"/>
                <a:cs typeface="Times New Roman" panose="02020603050405020304" pitchFamily="18" charset="0"/>
              </a:rPr>
              <a:t>1.</a:t>
            </a:r>
            <a:r>
              <a:rPr lang="zh-CN" altLang="zh-CN" sz="2400" b="1" kern="100" dirty="0">
                <a:latin typeface="+mj-ea"/>
                <a:ea typeface="+mj-ea"/>
                <a:cs typeface="Times New Roman" panose="02020603050405020304" pitchFamily="18" charset="0"/>
              </a:rPr>
              <a:t>视觉训练</a:t>
            </a:r>
            <a:endParaRPr lang="zh-CN" altLang="zh-CN" sz="2400" kern="100" dirty="0">
              <a:latin typeface="+mj-ea"/>
              <a:ea typeface="+mj-ea"/>
              <a:cs typeface="Times New Roman" panose="02020603050405020304" pitchFamily="18" charset="0"/>
            </a:endParaRPr>
          </a:p>
        </p:txBody>
      </p:sp>
    </p:spTree>
    <p:extLst>
      <p:ext uri="{BB962C8B-B14F-4D97-AF65-F5344CB8AC3E}">
        <p14:creationId xmlns:p14="http://schemas.microsoft.com/office/powerpoint/2010/main" val="329318405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B82485F9-8465-4008-A767-E2263038A3F6}"/>
              </a:ext>
            </a:extLst>
          </p:cNvPr>
          <p:cNvSpPr/>
          <p:nvPr/>
        </p:nvSpPr>
        <p:spPr>
          <a:xfrm>
            <a:off x="553177" y="560455"/>
            <a:ext cx="1693082" cy="646325"/>
          </a:xfrm>
          <a:prstGeom prst="rect">
            <a:avLst/>
          </a:prstGeom>
        </p:spPr>
        <p:txBody>
          <a:bodyPr wrap="none" lIns="91435" tIns="45717" rIns="91435" bIns="45717">
            <a:spAutoFit/>
          </a:bodyPr>
          <a:lstStyle/>
          <a:p>
            <a:pPr algn="just">
              <a:lnSpc>
                <a:spcPct val="150000"/>
              </a:lnSpc>
            </a:pPr>
            <a:r>
              <a:rPr lang="en-US" altLang="zh-CN" sz="2400" b="1" kern="100" dirty="0">
                <a:latin typeface="+mj-ea"/>
                <a:ea typeface="+mj-ea"/>
                <a:cs typeface="Times New Roman" panose="02020603050405020304" pitchFamily="18" charset="0"/>
              </a:rPr>
              <a:t>1.</a:t>
            </a:r>
            <a:r>
              <a:rPr lang="zh-CN" altLang="zh-CN" sz="2400" b="1" kern="100" dirty="0">
                <a:latin typeface="+mj-ea"/>
                <a:ea typeface="+mj-ea"/>
                <a:cs typeface="Times New Roman" panose="02020603050405020304" pitchFamily="18" charset="0"/>
              </a:rPr>
              <a:t>视觉训练</a:t>
            </a:r>
            <a:endParaRPr lang="zh-CN" altLang="zh-CN" sz="2400" kern="100" dirty="0">
              <a:latin typeface="+mj-ea"/>
              <a:ea typeface="+mj-ea"/>
              <a:cs typeface="Times New Roman" panose="02020603050405020304" pitchFamily="18" charset="0"/>
            </a:endParaRPr>
          </a:p>
        </p:txBody>
      </p:sp>
      <p:graphicFrame>
        <p:nvGraphicFramePr>
          <p:cNvPr id="2" name="表格 1">
            <a:extLst>
              <a:ext uri="{FF2B5EF4-FFF2-40B4-BE49-F238E27FC236}">
                <a16:creationId xmlns:a16="http://schemas.microsoft.com/office/drawing/2014/main" xmlns="" id="{BA335A8B-411F-4F1A-A3D0-6A31FD3A5C0C}"/>
              </a:ext>
            </a:extLst>
          </p:cNvPr>
          <p:cNvGraphicFramePr>
            <a:graphicFrameLocks noGrp="1"/>
          </p:cNvGraphicFramePr>
          <p:nvPr>
            <p:extLst>
              <p:ext uri="{D42A27DB-BD31-4B8C-83A1-F6EECF244321}">
                <p14:modId xmlns:p14="http://schemas.microsoft.com/office/powerpoint/2010/main" val="493437653"/>
              </p:ext>
            </p:extLst>
          </p:nvPr>
        </p:nvGraphicFramePr>
        <p:xfrm>
          <a:off x="553168" y="1384403"/>
          <a:ext cx="10429877" cy="5180076"/>
        </p:xfrm>
        <a:graphic>
          <a:graphicData uri="http://schemas.openxmlformats.org/drawingml/2006/table">
            <a:tbl>
              <a:tblPr firstRow="1" firstCol="1" bandRow="1">
                <a:tableStyleId>{5C22544A-7EE6-4342-B048-85BDC9FD1C3A}</a:tableStyleId>
              </a:tblPr>
              <a:tblGrid>
                <a:gridCol w="1171575">
                  <a:extLst>
                    <a:ext uri="{9D8B030D-6E8A-4147-A177-3AD203B41FA5}">
                      <a16:colId xmlns:a16="http://schemas.microsoft.com/office/drawing/2014/main" xmlns="" val="4111359497"/>
                    </a:ext>
                  </a:extLst>
                </a:gridCol>
                <a:gridCol w="4759331">
                  <a:extLst>
                    <a:ext uri="{9D8B030D-6E8A-4147-A177-3AD203B41FA5}">
                      <a16:colId xmlns:a16="http://schemas.microsoft.com/office/drawing/2014/main" xmlns="" val="672766942"/>
                    </a:ext>
                  </a:extLst>
                </a:gridCol>
                <a:gridCol w="4498971">
                  <a:extLst>
                    <a:ext uri="{9D8B030D-6E8A-4147-A177-3AD203B41FA5}">
                      <a16:colId xmlns:a16="http://schemas.microsoft.com/office/drawing/2014/main" xmlns="" val="821033533"/>
                    </a:ext>
                  </a:extLst>
                </a:gridCol>
              </a:tblGrid>
              <a:tr h="98298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zh-CN" altLang="zh-CN" sz="2400" b="1" kern="100" dirty="0">
                          <a:solidFill>
                            <a:schemeClr val="lt1"/>
                          </a:solidFill>
                          <a:effectLst/>
                          <a:latin typeface="+mj-ea"/>
                          <a:ea typeface="+mj-ea"/>
                          <a:cs typeface="+mn-cs"/>
                        </a:rPr>
                        <a:t>训</a:t>
                      </a:r>
                      <a:r>
                        <a:rPr lang="en-US" altLang="zh-CN" sz="2400" b="1" kern="100" dirty="0">
                          <a:solidFill>
                            <a:schemeClr val="lt1"/>
                          </a:solidFill>
                          <a:effectLst/>
                          <a:latin typeface="+mj-ea"/>
                          <a:ea typeface="+mj-ea"/>
                          <a:cs typeface="+mn-cs"/>
                        </a:rPr>
                        <a:t>  </a:t>
                      </a:r>
                      <a:r>
                        <a:rPr lang="zh-CN" altLang="zh-CN" sz="2400" b="1" kern="100" dirty="0">
                          <a:solidFill>
                            <a:schemeClr val="lt1"/>
                          </a:solidFill>
                          <a:effectLst/>
                          <a:latin typeface="+mj-ea"/>
                          <a:ea typeface="+mj-ea"/>
                          <a:cs typeface="+mn-cs"/>
                        </a:rPr>
                        <a:t>练</a:t>
                      </a:r>
                      <a:endParaRPr lang="en-US" altLang="zh-CN" sz="2400" b="1" kern="100" dirty="0">
                        <a:solidFill>
                          <a:schemeClr val="lt1"/>
                        </a:solidFill>
                        <a:effectLst/>
                        <a:latin typeface="+mj-ea"/>
                        <a:ea typeface="+mj-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zh-CN" altLang="zh-CN" sz="2400" b="1" kern="100" dirty="0">
                          <a:solidFill>
                            <a:schemeClr val="lt1"/>
                          </a:solidFill>
                          <a:effectLst/>
                          <a:latin typeface="+mj-ea"/>
                          <a:ea typeface="+mj-ea"/>
                          <a:cs typeface="+mn-cs"/>
                        </a:rPr>
                        <a:t>重</a:t>
                      </a:r>
                      <a:r>
                        <a:rPr lang="en-US" altLang="zh-CN" sz="2400" b="1" kern="100" dirty="0">
                          <a:solidFill>
                            <a:schemeClr val="lt1"/>
                          </a:solidFill>
                          <a:effectLst/>
                          <a:latin typeface="+mj-ea"/>
                          <a:ea typeface="+mj-ea"/>
                          <a:cs typeface="+mn-cs"/>
                        </a:rPr>
                        <a:t>  </a:t>
                      </a:r>
                      <a:r>
                        <a:rPr lang="zh-CN" altLang="zh-CN" sz="2400" b="1" kern="100" dirty="0">
                          <a:solidFill>
                            <a:schemeClr val="lt1"/>
                          </a:solidFill>
                          <a:effectLst/>
                          <a:latin typeface="+mj-ea"/>
                          <a:ea typeface="+mj-ea"/>
                          <a:cs typeface="+mn-cs"/>
                        </a:rPr>
                        <a:t>点</a:t>
                      </a:r>
                      <a:endParaRPr lang="zh-CN" altLang="zh-CN" sz="2400" b="1" kern="100" dirty="0">
                        <a:solidFill>
                          <a:schemeClr val="lt1"/>
                        </a:solidFill>
                        <a:effectLst/>
                        <a:latin typeface="+mj-ea"/>
                        <a:ea typeface="+mj-ea"/>
                        <a:cs typeface="Times New Roman" panose="02020603050405020304" pitchFamily="18" charset="0"/>
                      </a:endParaRPr>
                    </a:p>
                    <a:p>
                      <a:pPr algn="just">
                        <a:lnSpc>
                          <a:spcPct val="150000"/>
                        </a:lnSpc>
                        <a:spcAft>
                          <a:spcPts val="0"/>
                        </a:spcAft>
                      </a:pPr>
                      <a:endParaRPr lang="zh-CN" sz="11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zh-CN" altLang="en-US" sz="2400" kern="100" dirty="0">
                          <a:effectLst/>
                          <a:latin typeface="+mj-ea"/>
                          <a:ea typeface="+mj-ea"/>
                          <a:cs typeface="Times New Roman" panose="02020603050405020304" pitchFamily="18" charset="0"/>
                        </a:rPr>
                        <a:t>主要内容</a:t>
                      </a:r>
                      <a:endParaRPr lang="zh-CN" sz="24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zh-CN" altLang="en-US" sz="2400" b="1" kern="100" dirty="0">
                          <a:solidFill>
                            <a:schemeClr val="bg1"/>
                          </a:solidFill>
                          <a:effectLst/>
                          <a:latin typeface="+mj-ea"/>
                          <a:ea typeface="+mj-ea"/>
                          <a:cs typeface="Times New Roman" panose="02020603050405020304" pitchFamily="18" charset="0"/>
                        </a:rPr>
                        <a:t>方法</a:t>
                      </a:r>
                      <a:endParaRPr lang="zh-CN" altLang="zh-CN" sz="2400" b="1" kern="100" dirty="0">
                        <a:solidFill>
                          <a:schemeClr val="bg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329337407"/>
                  </a:ext>
                </a:extLst>
              </a:tr>
              <a:tr h="4197096">
                <a:tc>
                  <a:txBody>
                    <a:bodyPr/>
                    <a:lstStyle/>
                    <a:p>
                      <a:pPr algn="just">
                        <a:lnSpc>
                          <a:spcPct val="150000"/>
                        </a:lnSpc>
                        <a:spcAft>
                          <a:spcPts val="0"/>
                        </a:spcAft>
                      </a:pPr>
                      <a:r>
                        <a:rPr lang="zh-CN" sz="2800" kern="100" dirty="0">
                          <a:effectLst/>
                          <a:latin typeface="+mj-ea"/>
                          <a:ea typeface="+mj-ea"/>
                        </a:rPr>
                        <a:t>运用视觉辨别事</a:t>
                      </a:r>
                      <a:r>
                        <a:rPr lang="en-US" altLang="zh-CN" sz="2800" kern="100" dirty="0">
                          <a:effectLst/>
                          <a:latin typeface="+mj-ea"/>
                          <a:ea typeface="+mj-ea"/>
                        </a:rPr>
                        <a:t>   </a:t>
                      </a:r>
                      <a:r>
                        <a:rPr lang="zh-CN" sz="2800" kern="100" dirty="0">
                          <a:effectLst/>
                          <a:latin typeface="+mj-ea"/>
                          <a:ea typeface="+mj-ea"/>
                        </a:rPr>
                        <a:t>物</a:t>
                      </a:r>
                    </a:p>
                    <a:p>
                      <a:pPr algn="just">
                        <a:lnSpc>
                          <a:spcPct val="150000"/>
                        </a:lnSpc>
                        <a:spcAft>
                          <a:spcPts val="0"/>
                        </a:spcAft>
                      </a:pPr>
                      <a:r>
                        <a:rPr lang="en-US" sz="1100" kern="100" dirty="0">
                          <a:effectLst/>
                        </a:rPr>
                        <a:t> </a:t>
                      </a:r>
                      <a:endParaRPr lang="zh-CN" sz="1100" kern="100" dirty="0">
                        <a:effectLst/>
                      </a:endParaRPr>
                    </a:p>
                    <a:p>
                      <a:pPr algn="just">
                        <a:lnSpc>
                          <a:spcPct val="150000"/>
                        </a:lnSpc>
                        <a:spcAft>
                          <a:spcPts val="0"/>
                        </a:spcAft>
                      </a:pPr>
                      <a:r>
                        <a:rPr lang="en-US" sz="1100" kern="100" dirty="0">
                          <a:effectLst/>
                        </a:rPr>
                        <a:t> </a:t>
                      </a:r>
                      <a:endParaRPr lang="zh-CN" sz="1100" kern="100" dirty="0">
                        <a:effectLst/>
                      </a:endParaRPr>
                    </a:p>
                    <a:p>
                      <a:pPr algn="just">
                        <a:lnSpc>
                          <a:spcPct val="150000"/>
                        </a:lnSpc>
                        <a:spcAft>
                          <a:spcPts val="0"/>
                        </a:spcAft>
                      </a:pPr>
                      <a:r>
                        <a:rPr lang="en-US" sz="1100" kern="100" dirty="0">
                          <a:effectLst/>
                        </a:rPr>
                        <a:t> </a:t>
                      </a:r>
                      <a:endParaRPr lang="zh-CN" sz="1100" kern="100" dirty="0">
                        <a:effectLst/>
                      </a:endParaRPr>
                    </a:p>
                    <a:p>
                      <a:pPr algn="just">
                        <a:lnSpc>
                          <a:spcPct val="150000"/>
                        </a:lnSpc>
                        <a:spcAft>
                          <a:spcPts val="0"/>
                        </a:spcAft>
                      </a:pPr>
                      <a:endParaRPr lang="zh-CN" sz="1100" kern="10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en-US" sz="2000" kern="100" dirty="0">
                          <a:effectLst/>
                          <a:latin typeface="+mj-ea"/>
                          <a:ea typeface="+mj-ea"/>
                        </a:rPr>
                        <a:t>1</a:t>
                      </a:r>
                      <a:r>
                        <a:rPr lang="zh-CN" sz="2000" kern="100" dirty="0">
                          <a:effectLst/>
                          <a:latin typeface="+mj-ea"/>
                          <a:ea typeface="+mj-ea"/>
                        </a:rPr>
                        <a:t>、辨别自己喜爱的物品</a:t>
                      </a:r>
                    </a:p>
                    <a:p>
                      <a:pPr algn="just">
                        <a:lnSpc>
                          <a:spcPct val="150000"/>
                        </a:lnSpc>
                        <a:spcAft>
                          <a:spcPts val="0"/>
                        </a:spcAft>
                      </a:pPr>
                      <a:r>
                        <a:rPr lang="en-US" sz="2000" kern="100" dirty="0">
                          <a:effectLst/>
                          <a:latin typeface="+mj-ea"/>
                          <a:ea typeface="+mj-ea"/>
                        </a:rPr>
                        <a:t>2</a:t>
                      </a:r>
                      <a:r>
                        <a:rPr lang="zh-CN" sz="2000" kern="100" dirty="0">
                          <a:effectLst/>
                          <a:latin typeface="+mj-ea"/>
                          <a:ea typeface="+mj-ea"/>
                        </a:rPr>
                        <a:t>、辨认自己熟悉的人</a:t>
                      </a:r>
                    </a:p>
                    <a:p>
                      <a:pPr algn="just">
                        <a:lnSpc>
                          <a:spcPct val="150000"/>
                        </a:lnSpc>
                        <a:spcAft>
                          <a:spcPts val="0"/>
                        </a:spcAft>
                      </a:pPr>
                      <a:r>
                        <a:rPr lang="en-US" sz="2000" kern="100" dirty="0">
                          <a:effectLst/>
                          <a:latin typeface="+mj-ea"/>
                          <a:ea typeface="+mj-ea"/>
                        </a:rPr>
                        <a:t>3</a:t>
                      </a:r>
                      <a:r>
                        <a:rPr lang="zh-CN" sz="2000" kern="100" dirty="0">
                          <a:effectLst/>
                          <a:latin typeface="+mj-ea"/>
                          <a:ea typeface="+mj-ea"/>
                        </a:rPr>
                        <a:t>、辨认常见的物品</a:t>
                      </a:r>
                    </a:p>
                    <a:p>
                      <a:pPr algn="just">
                        <a:lnSpc>
                          <a:spcPct val="150000"/>
                        </a:lnSpc>
                        <a:spcAft>
                          <a:spcPts val="0"/>
                        </a:spcAft>
                      </a:pPr>
                      <a:r>
                        <a:rPr lang="en-US" sz="2000" kern="100" dirty="0">
                          <a:effectLst/>
                          <a:latin typeface="+mj-ea"/>
                          <a:ea typeface="+mj-ea"/>
                        </a:rPr>
                        <a:t>4</a:t>
                      </a:r>
                      <a:r>
                        <a:rPr lang="zh-CN" sz="2000" kern="100" dirty="0">
                          <a:effectLst/>
                          <a:latin typeface="+mj-ea"/>
                          <a:ea typeface="+mj-ea"/>
                        </a:rPr>
                        <a:t>、从镜子中辨认自己的影像</a:t>
                      </a:r>
                    </a:p>
                    <a:p>
                      <a:pPr algn="just">
                        <a:lnSpc>
                          <a:spcPct val="150000"/>
                        </a:lnSpc>
                        <a:spcAft>
                          <a:spcPts val="0"/>
                        </a:spcAft>
                      </a:pPr>
                      <a:r>
                        <a:rPr lang="en-US" sz="2000" kern="100" dirty="0">
                          <a:effectLst/>
                          <a:latin typeface="+mj-ea"/>
                          <a:ea typeface="+mj-ea"/>
                        </a:rPr>
                        <a:t>5</a:t>
                      </a:r>
                      <a:r>
                        <a:rPr lang="zh-CN" sz="2000" kern="100" dirty="0">
                          <a:effectLst/>
                          <a:latin typeface="+mj-ea"/>
                          <a:ea typeface="+mj-ea"/>
                        </a:rPr>
                        <a:t>、从照片中辨认自己</a:t>
                      </a:r>
                    </a:p>
                    <a:p>
                      <a:pPr algn="just">
                        <a:lnSpc>
                          <a:spcPct val="150000"/>
                        </a:lnSpc>
                        <a:spcAft>
                          <a:spcPts val="0"/>
                        </a:spcAft>
                      </a:pPr>
                      <a:r>
                        <a:rPr lang="en-US" sz="2000" kern="100" dirty="0">
                          <a:effectLst/>
                          <a:latin typeface="+mj-ea"/>
                          <a:ea typeface="+mj-ea"/>
                        </a:rPr>
                        <a:t>6</a:t>
                      </a:r>
                      <a:r>
                        <a:rPr lang="zh-CN" sz="2000" kern="100" dirty="0">
                          <a:effectLst/>
                          <a:latin typeface="+mj-ea"/>
                          <a:ea typeface="+mj-ea"/>
                        </a:rPr>
                        <a:t>、在一堆不同物体中找寻指定物品</a:t>
                      </a:r>
                    </a:p>
                    <a:p>
                      <a:pPr algn="just">
                        <a:lnSpc>
                          <a:spcPct val="150000"/>
                        </a:lnSpc>
                        <a:spcAft>
                          <a:spcPts val="0"/>
                        </a:spcAft>
                      </a:pPr>
                      <a:r>
                        <a:rPr lang="en-US" sz="2000" kern="100" dirty="0">
                          <a:effectLst/>
                          <a:latin typeface="+mj-ea"/>
                          <a:ea typeface="+mj-ea"/>
                        </a:rPr>
                        <a:t>7</a:t>
                      </a:r>
                      <a:r>
                        <a:rPr lang="zh-CN" sz="2000" kern="100" dirty="0">
                          <a:effectLst/>
                          <a:latin typeface="+mj-ea"/>
                          <a:ea typeface="+mj-ea"/>
                        </a:rPr>
                        <a:t>、在一堆近似物中寻找指定物品</a:t>
                      </a:r>
                    </a:p>
                    <a:p>
                      <a:pPr algn="just">
                        <a:lnSpc>
                          <a:spcPct val="150000"/>
                        </a:lnSpc>
                        <a:spcAft>
                          <a:spcPts val="0"/>
                        </a:spcAft>
                      </a:pPr>
                      <a:r>
                        <a:rPr lang="en-US" sz="2000" kern="100" dirty="0">
                          <a:effectLst/>
                          <a:latin typeface="+mj-ea"/>
                          <a:ea typeface="+mj-ea"/>
                        </a:rPr>
                        <a:t>8</a:t>
                      </a:r>
                      <a:r>
                        <a:rPr lang="zh-CN" sz="2000" kern="100" dirty="0">
                          <a:effectLst/>
                          <a:latin typeface="+mj-ea"/>
                          <a:ea typeface="+mj-ea"/>
                        </a:rPr>
                        <a:t>、在近似物品中找出相同物品</a:t>
                      </a:r>
                    </a:p>
                    <a:p>
                      <a:pPr algn="just">
                        <a:lnSpc>
                          <a:spcPct val="150000"/>
                        </a:lnSpc>
                        <a:spcAft>
                          <a:spcPts val="0"/>
                        </a:spcAft>
                      </a:pPr>
                      <a:r>
                        <a:rPr lang="en-US" sz="2000" kern="100" dirty="0">
                          <a:effectLst/>
                          <a:latin typeface="+mj-ea"/>
                          <a:ea typeface="+mj-ea"/>
                        </a:rPr>
                        <a:t>9</a:t>
                      </a:r>
                      <a:r>
                        <a:rPr lang="zh-CN" sz="2000" kern="100" dirty="0">
                          <a:effectLst/>
                          <a:latin typeface="+mj-ea"/>
                          <a:ea typeface="+mj-ea"/>
                        </a:rPr>
                        <a:t>、在近似物品中找出不同物品</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en-US" sz="2000" kern="100" dirty="0">
                          <a:effectLst/>
                          <a:latin typeface="+mj-ea"/>
                          <a:ea typeface="+mj-ea"/>
                        </a:rPr>
                        <a:t>1</a:t>
                      </a:r>
                      <a:r>
                        <a:rPr lang="zh-CN" sz="2000" kern="100" dirty="0">
                          <a:effectLst/>
                          <a:latin typeface="+mj-ea"/>
                          <a:ea typeface="+mj-ea"/>
                        </a:rPr>
                        <a:t>、自述（学校或家长组织）</a:t>
                      </a:r>
                    </a:p>
                    <a:p>
                      <a:pPr algn="just">
                        <a:lnSpc>
                          <a:spcPct val="100000"/>
                        </a:lnSpc>
                        <a:spcAft>
                          <a:spcPts val="0"/>
                        </a:spcAft>
                      </a:pPr>
                      <a:r>
                        <a:rPr lang="en-US" sz="2000" kern="100" dirty="0">
                          <a:effectLst/>
                          <a:latin typeface="+mj-ea"/>
                          <a:ea typeface="+mj-ea"/>
                        </a:rPr>
                        <a:t>2</a:t>
                      </a:r>
                      <a:r>
                        <a:rPr lang="zh-CN" sz="2000" kern="100" dirty="0">
                          <a:effectLst/>
                          <a:latin typeface="+mj-ea"/>
                          <a:ea typeface="+mj-ea"/>
                        </a:rPr>
                        <a:t>、同</a:t>
                      </a:r>
                      <a:r>
                        <a:rPr lang="en-US" sz="2000" kern="100" dirty="0">
                          <a:effectLst/>
                          <a:latin typeface="+mj-ea"/>
                          <a:ea typeface="+mj-ea"/>
                        </a:rPr>
                        <a:t>1</a:t>
                      </a:r>
                      <a:endParaRPr lang="zh-CN" sz="2000" kern="100" dirty="0">
                        <a:effectLst/>
                        <a:latin typeface="+mj-ea"/>
                        <a:ea typeface="+mj-ea"/>
                      </a:endParaRPr>
                    </a:p>
                    <a:p>
                      <a:pPr algn="just">
                        <a:lnSpc>
                          <a:spcPct val="100000"/>
                        </a:lnSpc>
                        <a:spcAft>
                          <a:spcPts val="0"/>
                        </a:spcAft>
                      </a:pPr>
                      <a:r>
                        <a:rPr lang="en-US" sz="2000" kern="100" dirty="0">
                          <a:effectLst/>
                          <a:latin typeface="+mj-ea"/>
                          <a:ea typeface="+mj-ea"/>
                        </a:rPr>
                        <a:t>3</a:t>
                      </a:r>
                      <a:r>
                        <a:rPr lang="zh-CN" sz="2000" kern="100" dirty="0">
                          <a:effectLst/>
                          <a:latin typeface="+mj-ea"/>
                          <a:ea typeface="+mj-ea"/>
                        </a:rPr>
                        <a:t>、同</a:t>
                      </a:r>
                      <a:r>
                        <a:rPr lang="en-US" sz="2000" kern="100" dirty="0">
                          <a:effectLst/>
                          <a:latin typeface="+mj-ea"/>
                          <a:ea typeface="+mj-ea"/>
                        </a:rPr>
                        <a:t>1</a:t>
                      </a:r>
                      <a:endParaRPr lang="zh-CN" sz="2000" kern="100" dirty="0">
                        <a:effectLst/>
                        <a:latin typeface="+mj-ea"/>
                        <a:ea typeface="+mj-ea"/>
                      </a:endParaRPr>
                    </a:p>
                    <a:p>
                      <a:pPr algn="just">
                        <a:lnSpc>
                          <a:spcPct val="100000"/>
                        </a:lnSpc>
                        <a:spcAft>
                          <a:spcPts val="0"/>
                        </a:spcAft>
                      </a:pPr>
                      <a:r>
                        <a:rPr lang="en-US" sz="2000" kern="100" dirty="0">
                          <a:effectLst/>
                          <a:latin typeface="+mj-ea"/>
                          <a:ea typeface="+mj-ea"/>
                        </a:rPr>
                        <a:t>4</a:t>
                      </a:r>
                      <a:r>
                        <a:rPr lang="zh-CN" sz="2000" kern="100" dirty="0">
                          <a:effectLst/>
                          <a:latin typeface="+mj-ea"/>
                          <a:ea typeface="+mj-ea"/>
                        </a:rPr>
                        <a:t>、同</a:t>
                      </a:r>
                      <a:r>
                        <a:rPr lang="en-US" sz="2000" kern="100" dirty="0">
                          <a:effectLst/>
                          <a:latin typeface="+mj-ea"/>
                          <a:ea typeface="+mj-ea"/>
                        </a:rPr>
                        <a:t>1</a:t>
                      </a:r>
                      <a:endParaRPr lang="zh-CN" sz="2000" kern="100" dirty="0">
                        <a:effectLst/>
                        <a:latin typeface="+mj-ea"/>
                        <a:ea typeface="+mj-ea"/>
                      </a:endParaRPr>
                    </a:p>
                    <a:p>
                      <a:pPr algn="just">
                        <a:lnSpc>
                          <a:spcPct val="100000"/>
                        </a:lnSpc>
                        <a:spcAft>
                          <a:spcPts val="0"/>
                        </a:spcAft>
                      </a:pPr>
                      <a:r>
                        <a:rPr lang="en-US" sz="2000" kern="100" dirty="0">
                          <a:effectLst/>
                          <a:latin typeface="+mj-ea"/>
                          <a:ea typeface="+mj-ea"/>
                        </a:rPr>
                        <a:t>5</a:t>
                      </a:r>
                      <a:r>
                        <a:rPr lang="zh-CN" sz="2000" kern="100" dirty="0">
                          <a:effectLst/>
                          <a:latin typeface="+mj-ea"/>
                          <a:ea typeface="+mj-ea"/>
                        </a:rPr>
                        <a:t>、同</a:t>
                      </a:r>
                      <a:r>
                        <a:rPr lang="en-US" sz="2000" kern="100" dirty="0">
                          <a:effectLst/>
                          <a:latin typeface="+mj-ea"/>
                          <a:ea typeface="+mj-ea"/>
                        </a:rPr>
                        <a:t>1</a:t>
                      </a:r>
                      <a:endParaRPr lang="zh-CN" sz="2000" kern="100" dirty="0">
                        <a:effectLst/>
                        <a:latin typeface="+mj-ea"/>
                        <a:ea typeface="+mj-ea"/>
                      </a:endParaRPr>
                    </a:p>
                    <a:p>
                      <a:pPr algn="just">
                        <a:lnSpc>
                          <a:spcPct val="100000"/>
                        </a:lnSpc>
                        <a:spcAft>
                          <a:spcPts val="0"/>
                        </a:spcAft>
                      </a:pPr>
                      <a:r>
                        <a:rPr lang="en-US" sz="2000" kern="100" dirty="0">
                          <a:effectLst/>
                          <a:latin typeface="+mj-ea"/>
                          <a:ea typeface="+mj-ea"/>
                        </a:rPr>
                        <a:t>6</a:t>
                      </a:r>
                      <a:r>
                        <a:rPr lang="zh-CN" sz="2000" kern="100" dirty="0">
                          <a:effectLst/>
                          <a:latin typeface="+mj-ea"/>
                          <a:ea typeface="+mj-ea"/>
                        </a:rPr>
                        <a:t>、依据年龄及认知水平，不同物体数量可由少到多</a:t>
                      </a:r>
                    </a:p>
                    <a:p>
                      <a:pPr algn="just">
                        <a:lnSpc>
                          <a:spcPct val="100000"/>
                        </a:lnSpc>
                        <a:spcAft>
                          <a:spcPts val="0"/>
                        </a:spcAft>
                      </a:pPr>
                      <a:r>
                        <a:rPr lang="en-US" sz="2000" kern="100" dirty="0">
                          <a:effectLst/>
                          <a:latin typeface="+mj-ea"/>
                          <a:ea typeface="+mj-ea"/>
                        </a:rPr>
                        <a:t>7</a:t>
                      </a:r>
                      <a:r>
                        <a:rPr lang="zh-CN" sz="2000" kern="100" dirty="0">
                          <a:effectLst/>
                          <a:latin typeface="+mj-ea"/>
                          <a:ea typeface="+mj-ea"/>
                        </a:rPr>
                        <a:t>、例如：在一捆笔中找出一支红色的彩笔</a:t>
                      </a:r>
                    </a:p>
                    <a:p>
                      <a:pPr algn="just">
                        <a:lnSpc>
                          <a:spcPct val="100000"/>
                        </a:lnSpc>
                        <a:spcAft>
                          <a:spcPts val="0"/>
                        </a:spcAft>
                      </a:pPr>
                      <a:r>
                        <a:rPr lang="en-US" sz="2000" kern="100" dirty="0">
                          <a:effectLst/>
                          <a:latin typeface="+mj-ea"/>
                          <a:ea typeface="+mj-ea"/>
                        </a:rPr>
                        <a:t>8</a:t>
                      </a:r>
                      <a:r>
                        <a:rPr lang="zh-CN" sz="2000" kern="100" dirty="0">
                          <a:effectLst/>
                          <a:latin typeface="+mj-ea"/>
                          <a:ea typeface="+mj-ea"/>
                        </a:rPr>
                        <a:t>、例如：在一堆彩球中找出两个以上相同大小的球或相同颜色的大小一样的球</a:t>
                      </a:r>
                    </a:p>
                    <a:p>
                      <a:pPr algn="just">
                        <a:lnSpc>
                          <a:spcPct val="100000"/>
                        </a:lnSpc>
                        <a:spcAft>
                          <a:spcPts val="0"/>
                        </a:spcAft>
                      </a:pPr>
                      <a:r>
                        <a:rPr lang="en-US" sz="2000" kern="100" dirty="0">
                          <a:effectLst/>
                          <a:latin typeface="+mj-ea"/>
                          <a:ea typeface="+mj-ea"/>
                        </a:rPr>
                        <a:t>9</a:t>
                      </a:r>
                      <a:r>
                        <a:rPr lang="zh-CN" sz="2000" kern="100" dirty="0">
                          <a:effectLst/>
                          <a:latin typeface="+mj-ea"/>
                          <a:ea typeface="+mj-ea"/>
                        </a:rPr>
                        <a:t>、同</a:t>
                      </a:r>
                      <a:r>
                        <a:rPr lang="en-US" sz="2000" kern="100" dirty="0">
                          <a:effectLst/>
                          <a:latin typeface="+mj-ea"/>
                          <a:ea typeface="+mj-ea"/>
                        </a:rPr>
                        <a:t>8</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919016119"/>
                  </a:ext>
                </a:extLst>
              </a:tr>
            </a:tbl>
          </a:graphicData>
        </a:graphic>
      </p:graphicFrame>
    </p:spTree>
    <p:extLst>
      <p:ext uri="{BB962C8B-B14F-4D97-AF65-F5344CB8AC3E}">
        <p14:creationId xmlns:p14="http://schemas.microsoft.com/office/powerpoint/2010/main" val="236341530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a:extLst>
              <a:ext uri="{FF2B5EF4-FFF2-40B4-BE49-F238E27FC236}">
                <a16:creationId xmlns:a16="http://schemas.microsoft.com/office/drawing/2014/main" xmlns="" id="{DAD50649-37B4-4D4D-9D0C-48A2ACA98E2A}"/>
              </a:ext>
            </a:extLst>
          </p:cNvPr>
          <p:cNvGraphicFramePr>
            <a:graphicFrameLocks noGrp="1"/>
          </p:cNvGraphicFramePr>
          <p:nvPr>
            <p:extLst>
              <p:ext uri="{D42A27DB-BD31-4B8C-83A1-F6EECF244321}">
                <p14:modId xmlns:p14="http://schemas.microsoft.com/office/powerpoint/2010/main" val="587228276"/>
              </p:ext>
            </p:extLst>
          </p:nvPr>
        </p:nvGraphicFramePr>
        <p:xfrm>
          <a:off x="370284" y="995206"/>
          <a:ext cx="11378408" cy="6409944"/>
        </p:xfrm>
        <a:graphic>
          <a:graphicData uri="http://schemas.openxmlformats.org/drawingml/2006/table">
            <a:tbl>
              <a:tblPr firstRow="1" firstCol="1" bandRow="1">
                <a:tableStyleId>{5C22544A-7EE6-4342-B048-85BDC9FD1C3A}</a:tableStyleId>
              </a:tblPr>
              <a:tblGrid>
                <a:gridCol w="1061083">
                  <a:extLst>
                    <a:ext uri="{9D8B030D-6E8A-4147-A177-3AD203B41FA5}">
                      <a16:colId xmlns:a16="http://schemas.microsoft.com/office/drawing/2014/main" xmlns="" val="4144047268"/>
                    </a:ext>
                  </a:extLst>
                </a:gridCol>
                <a:gridCol w="4069321">
                  <a:extLst>
                    <a:ext uri="{9D8B030D-6E8A-4147-A177-3AD203B41FA5}">
                      <a16:colId xmlns:a16="http://schemas.microsoft.com/office/drawing/2014/main" xmlns="" val="1630381962"/>
                    </a:ext>
                  </a:extLst>
                </a:gridCol>
                <a:gridCol w="6248004">
                  <a:extLst>
                    <a:ext uri="{9D8B030D-6E8A-4147-A177-3AD203B41FA5}">
                      <a16:colId xmlns:a16="http://schemas.microsoft.com/office/drawing/2014/main" xmlns="" val="190305545"/>
                    </a:ext>
                  </a:extLst>
                </a:gridCol>
              </a:tblGrid>
              <a:tr h="813816">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zh-CN" altLang="zh-CN" sz="2000" b="1" kern="100" dirty="0">
                          <a:solidFill>
                            <a:schemeClr val="lt1"/>
                          </a:solidFill>
                          <a:effectLst/>
                          <a:latin typeface="+mj-ea"/>
                          <a:ea typeface="+mj-ea"/>
                          <a:cs typeface="+mn-cs"/>
                        </a:rPr>
                        <a:t>训</a:t>
                      </a:r>
                      <a:r>
                        <a:rPr lang="en-US" altLang="zh-CN" sz="2000" b="1" kern="100" dirty="0">
                          <a:solidFill>
                            <a:schemeClr val="lt1"/>
                          </a:solidFill>
                          <a:effectLst/>
                          <a:latin typeface="+mj-ea"/>
                          <a:ea typeface="+mj-ea"/>
                          <a:cs typeface="+mn-cs"/>
                        </a:rPr>
                        <a:t>  </a:t>
                      </a:r>
                      <a:r>
                        <a:rPr lang="zh-CN" altLang="zh-CN" sz="2000" b="1" kern="100" dirty="0">
                          <a:solidFill>
                            <a:schemeClr val="lt1"/>
                          </a:solidFill>
                          <a:effectLst/>
                          <a:latin typeface="+mj-ea"/>
                          <a:ea typeface="+mj-ea"/>
                          <a:cs typeface="+mn-cs"/>
                        </a:rPr>
                        <a:t>练</a:t>
                      </a:r>
                      <a:endParaRPr lang="en-US" altLang="zh-CN" sz="2000" b="1" kern="100" dirty="0">
                        <a:solidFill>
                          <a:schemeClr val="lt1"/>
                        </a:solidFill>
                        <a:effectLst/>
                        <a:latin typeface="+mj-ea"/>
                        <a:ea typeface="+mj-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zh-CN" altLang="zh-CN" sz="2000" b="1" kern="100" dirty="0">
                          <a:solidFill>
                            <a:schemeClr val="lt1"/>
                          </a:solidFill>
                          <a:effectLst/>
                          <a:latin typeface="+mj-ea"/>
                          <a:ea typeface="+mj-ea"/>
                          <a:cs typeface="+mn-cs"/>
                        </a:rPr>
                        <a:t>重</a:t>
                      </a:r>
                      <a:r>
                        <a:rPr lang="en-US" altLang="zh-CN" sz="2000" b="1" kern="100" dirty="0">
                          <a:solidFill>
                            <a:schemeClr val="lt1"/>
                          </a:solidFill>
                          <a:effectLst/>
                          <a:latin typeface="+mj-ea"/>
                          <a:ea typeface="+mj-ea"/>
                          <a:cs typeface="+mn-cs"/>
                        </a:rPr>
                        <a:t>  </a:t>
                      </a:r>
                      <a:r>
                        <a:rPr lang="zh-CN" altLang="zh-CN" sz="2000" b="1" kern="100" dirty="0">
                          <a:solidFill>
                            <a:schemeClr val="lt1"/>
                          </a:solidFill>
                          <a:effectLst/>
                          <a:latin typeface="+mj-ea"/>
                          <a:ea typeface="+mj-ea"/>
                          <a:cs typeface="+mn-cs"/>
                        </a:rPr>
                        <a:t>点</a:t>
                      </a:r>
                      <a:endParaRPr lang="zh-CN" altLang="zh-CN" sz="2000" b="1" kern="100" dirty="0">
                        <a:solidFill>
                          <a:schemeClr val="lt1"/>
                        </a:solidFill>
                        <a:effectLst/>
                        <a:latin typeface="+mj-ea"/>
                        <a:ea typeface="+mj-ea"/>
                        <a:cs typeface="Times New Roman" panose="02020603050405020304" pitchFamily="18" charset="0"/>
                      </a:endParaRPr>
                    </a:p>
                    <a:p>
                      <a:pPr algn="just">
                        <a:lnSpc>
                          <a:spcPct val="150000"/>
                        </a:lnSpc>
                        <a:spcAft>
                          <a:spcPts val="0"/>
                        </a:spcAft>
                      </a:pPr>
                      <a:endParaRPr lang="zh-CN" sz="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9731" marR="497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zh-CN" altLang="en-US" sz="2400" b="1" kern="100" dirty="0">
                          <a:solidFill>
                            <a:schemeClr val="lt1"/>
                          </a:solidFill>
                          <a:effectLst/>
                          <a:latin typeface="+mj-ea"/>
                          <a:ea typeface="+mj-ea"/>
                          <a:cs typeface="Times New Roman" panose="02020603050405020304" pitchFamily="18" charset="0"/>
                        </a:rPr>
                        <a:t>主要内容</a:t>
                      </a:r>
                      <a:endParaRPr lang="zh-CN" altLang="zh-CN" sz="2400" b="1" kern="100" dirty="0">
                        <a:solidFill>
                          <a:schemeClr val="lt1"/>
                        </a:solidFill>
                        <a:effectLst/>
                        <a:latin typeface="+mj-ea"/>
                        <a:ea typeface="+mj-ea"/>
                        <a:cs typeface="Times New Roman" panose="02020603050405020304" pitchFamily="18" charset="0"/>
                      </a:endParaRPr>
                    </a:p>
                    <a:p>
                      <a:pPr algn="just">
                        <a:lnSpc>
                          <a:spcPct val="150000"/>
                        </a:lnSpc>
                        <a:spcAft>
                          <a:spcPts val="0"/>
                        </a:spcAft>
                      </a:pPr>
                      <a:endParaRPr lang="zh-CN" sz="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9731" marR="497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zh-CN" altLang="en-US" sz="2400" b="1" kern="100" dirty="0">
                          <a:solidFill>
                            <a:schemeClr val="bg1"/>
                          </a:solidFill>
                          <a:effectLst/>
                          <a:latin typeface="+mj-ea"/>
                          <a:ea typeface="+mj-ea"/>
                          <a:cs typeface="Times New Roman" panose="02020603050405020304" pitchFamily="18" charset="0"/>
                        </a:rPr>
                        <a:t>方法</a:t>
                      </a:r>
                      <a:endParaRPr lang="zh-CN" altLang="zh-CN" sz="2400" b="1" kern="100" dirty="0">
                        <a:solidFill>
                          <a:schemeClr val="bg1"/>
                        </a:solidFill>
                        <a:effectLst/>
                        <a:latin typeface="+mj-ea"/>
                        <a:ea typeface="+mj-ea"/>
                        <a:cs typeface="Times New Roman" panose="02020603050405020304" pitchFamily="18" charset="0"/>
                      </a:endParaRPr>
                    </a:p>
                    <a:p>
                      <a:pPr algn="just">
                        <a:lnSpc>
                          <a:spcPct val="150000"/>
                        </a:lnSpc>
                        <a:spcAft>
                          <a:spcPts val="0"/>
                        </a:spcAft>
                      </a:pPr>
                      <a:endParaRPr lang="zh-CN" sz="8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49731" marR="497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294934937"/>
                  </a:ext>
                </a:extLst>
              </a:tr>
              <a:tr h="5596128">
                <a:tc>
                  <a:txBody>
                    <a:bodyPr/>
                    <a:lstStyle/>
                    <a:p>
                      <a:pPr algn="just">
                        <a:lnSpc>
                          <a:spcPct val="150000"/>
                        </a:lnSpc>
                        <a:spcAft>
                          <a:spcPts val="0"/>
                        </a:spcAft>
                      </a:pPr>
                      <a:r>
                        <a:rPr lang="zh-CN" sz="2800" kern="100" dirty="0">
                          <a:effectLst/>
                          <a:latin typeface="+mj-ea"/>
                          <a:ea typeface="+mj-ea"/>
                        </a:rPr>
                        <a:t>运用视觉辨别事</a:t>
                      </a:r>
                      <a:r>
                        <a:rPr lang="en-US" altLang="zh-CN" sz="2800" kern="100" dirty="0">
                          <a:effectLst/>
                          <a:latin typeface="+mj-ea"/>
                          <a:ea typeface="+mj-ea"/>
                        </a:rPr>
                        <a:t>  </a:t>
                      </a:r>
                      <a:r>
                        <a:rPr lang="zh-CN" sz="2800" kern="100" dirty="0">
                          <a:effectLst/>
                          <a:latin typeface="+mj-ea"/>
                          <a:ea typeface="+mj-ea"/>
                        </a:rPr>
                        <a:t>物</a:t>
                      </a:r>
                      <a:endParaRPr lang="zh-CN" sz="2800" kern="100" dirty="0">
                        <a:effectLst/>
                        <a:latin typeface="+mj-ea"/>
                        <a:ea typeface="+mj-ea"/>
                        <a:cs typeface="Times New Roman" panose="02020603050405020304" pitchFamily="18" charset="0"/>
                      </a:endParaRPr>
                    </a:p>
                  </a:txBody>
                  <a:tcPr marL="49731" marR="497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00000"/>
                        </a:lnSpc>
                        <a:spcAft>
                          <a:spcPts val="0"/>
                        </a:spcAft>
                      </a:pPr>
                      <a:r>
                        <a:rPr lang="en-US" sz="2000" kern="100" dirty="0">
                          <a:effectLst/>
                          <a:latin typeface="+mj-ea"/>
                          <a:ea typeface="+mj-ea"/>
                        </a:rPr>
                        <a:t>10</a:t>
                      </a:r>
                      <a:r>
                        <a:rPr lang="zh-CN" sz="2000" kern="100" dirty="0">
                          <a:effectLst/>
                          <a:latin typeface="+mj-ea"/>
                          <a:ea typeface="+mj-ea"/>
                        </a:rPr>
                        <a:t>、从实物中辨认常见物品</a:t>
                      </a:r>
                    </a:p>
                    <a:p>
                      <a:pPr algn="just">
                        <a:lnSpc>
                          <a:spcPct val="100000"/>
                        </a:lnSpc>
                        <a:spcAft>
                          <a:spcPts val="0"/>
                        </a:spcAft>
                      </a:pPr>
                      <a:r>
                        <a:rPr lang="en-US" sz="2000" kern="100" dirty="0">
                          <a:effectLst/>
                          <a:latin typeface="+mj-ea"/>
                          <a:ea typeface="+mj-ea"/>
                        </a:rPr>
                        <a:t>11</a:t>
                      </a:r>
                      <a:r>
                        <a:rPr lang="zh-CN" sz="2000" kern="100" dirty="0">
                          <a:effectLst/>
                          <a:latin typeface="+mj-ea"/>
                          <a:ea typeface="+mj-ea"/>
                        </a:rPr>
                        <a:t>、辨别形状</a:t>
                      </a:r>
                    </a:p>
                    <a:p>
                      <a:pPr algn="just">
                        <a:lnSpc>
                          <a:spcPct val="100000"/>
                        </a:lnSpc>
                        <a:spcAft>
                          <a:spcPts val="0"/>
                        </a:spcAft>
                      </a:pPr>
                      <a:r>
                        <a:rPr lang="en-US" sz="2000" kern="100" dirty="0">
                          <a:effectLst/>
                          <a:latin typeface="+mj-ea"/>
                          <a:ea typeface="+mj-ea"/>
                        </a:rPr>
                        <a:t>12</a:t>
                      </a:r>
                      <a:r>
                        <a:rPr lang="zh-CN" sz="2000" kern="100" dirty="0">
                          <a:effectLst/>
                          <a:latin typeface="+mj-ea"/>
                          <a:ea typeface="+mj-ea"/>
                        </a:rPr>
                        <a:t>、辨别大小</a:t>
                      </a:r>
                      <a:r>
                        <a:rPr lang="en-US" altLang="zh-CN" sz="2000" kern="100" dirty="0">
                          <a:effectLst/>
                          <a:latin typeface="+mj-ea"/>
                          <a:ea typeface="+mj-ea"/>
                        </a:rPr>
                        <a:t>     </a:t>
                      </a:r>
                      <a:r>
                        <a:rPr lang="en-US" sz="2000" kern="100" dirty="0">
                          <a:effectLst/>
                          <a:latin typeface="+mj-ea"/>
                          <a:ea typeface="+mj-ea"/>
                        </a:rPr>
                        <a:t>13</a:t>
                      </a:r>
                      <a:r>
                        <a:rPr lang="zh-CN" sz="2000" kern="100" dirty="0">
                          <a:effectLst/>
                          <a:latin typeface="+mj-ea"/>
                          <a:ea typeface="+mj-ea"/>
                        </a:rPr>
                        <a:t>、辨别高矮</a:t>
                      </a:r>
                    </a:p>
                    <a:p>
                      <a:pPr algn="just">
                        <a:lnSpc>
                          <a:spcPct val="100000"/>
                        </a:lnSpc>
                        <a:spcAft>
                          <a:spcPts val="0"/>
                        </a:spcAft>
                      </a:pPr>
                      <a:r>
                        <a:rPr lang="en-US" sz="2000" kern="100" dirty="0">
                          <a:effectLst/>
                          <a:latin typeface="+mj-ea"/>
                          <a:ea typeface="+mj-ea"/>
                        </a:rPr>
                        <a:t>14</a:t>
                      </a:r>
                      <a:r>
                        <a:rPr lang="zh-CN" sz="2000" kern="100" dirty="0">
                          <a:effectLst/>
                          <a:latin typeface="+mj-ea"/>
                          <a:ea typeface="+mj-ea"/>
                        </a:rPr>
                        <a:t>、辨别长短</a:t>
                      </a:r>
                      <a:r>
                        <a:rPr lang="en-US" altLang="zh-CN" sz="2000" kern="100" dirty="0">
                          <a:effectLst/>
                          <a:latin typeface="+mj-ea"/>
                          <a:ea typeface="+mj-ea"/>
                        </a:rPr>
                        <a:t>     </a:t>
                      </a:r>
                      <a:r>
                        <a:rPr lang="en-US" sz="2000" kern="100" dirty="0">
                          <a:effectLst/>
                          <a:latin typeface="+mj-ea"/>
                          <a:ea typeface="+mj-ea"/>
                        </a:rPr>
                        <a:t>15</a:t>
                      </a:r>
                      <a:r>
                        <a:rPr lang="zh-CN" sz="2000" kern="100" dirty="0">
                          <a:effectLst/>
                          <a:latin typeface="+mj-ea"/>
                          <a:ea typeface="+mj-ea"/>
                        </a:rPr>
                        <a:t>、辨别厚薄</a:t>
                      </a:r>
                      <a:r>
                        <a:rPr lang="en-US" altLang="zh-CN" sz="2000" kern="100" dirty="0">
                          <a:effectLst/>
                          <a:latin typeface="+mj-ea"/>
                          <a:ea typeface="+mj-ea"/>
                        </a:rPr>
                        <a:t>     </a:t>
                      </a:r>
                    </a:p>
                    <a:p>
                      <a:pPr algn="just">
                        <a:lnSpc>
                          <a:spcPct val="100000"/>
                        </a:lnSpc>
                        <a:spcAft>
                          <a:spcPts val="0"/>
                        </a:spcAft>
                      </a:pPr>
                      <a:r>
                        <a:rPr lang="en-US" sz="2000" kern="100" dirty="0">
                          <a:effectLst/>
                          <a:latin typeface="+mj-ea"/>
                          <a:ea typeface="+mj-ea"/>
                        </a:rPr>
                        <a:t>16</a:t>
                      </a:r>
                      <a:r>
                        <a:rPr lang="zh-CN" sz="2000" kern="100" dirty="0">
                          <a:effectLst/>
                          <a:latin typeface="+mj-ea"/>
                          <a:ea typeface="+mj-ea"/>
                        </a:rPr>
                        <a:t>、辨别宽窄</a:t>
                      </a:r>
                      <a:r>
                        <a:rPr lang="en-US" altLang="zh-CN" sz="2000" kern="100" dirty="0">
                          <a:effectLst/>
                          <a:latin typeface="+mj-ea"/>
                          <a:ea typeface="+mj-ea"/>
                        </a:rPr>
                        <a:t>     </a:t>
                      </a:r>
                      <a:r>
                        <a:rPr lang="en-US" sz="2000" kern="100" dirty="0">
                          <a:effectLst/>
                          <a:latin typeface="+mj-ea"/>
                          <a:ea typeface="+mj-ea"/>
                        </a:rPr>
                        <a:t>17</a:t>
                      </a:r>
                      <a:r>
                        <a:rPr lang="zh-CN" sz="2000" kern="100" dirty="0">
                          <a:effectLst/>
                          <a:latin typeface="+mj-ea"/>
                          <a:ea typeface="+mj-ea"/>
                        </a:rPr>
                        <a:t>、辨别肥瘦</a:t>
                      </a:r>
                    </a:p>
                    <a:p>
                      <a:pPr algn="just">
                        <a:lnSpc>
                          <a:spcPct val="100000"/>
                        </a:lnSpc>
                        <a:spcAft>
                          <a:spcPts val="0"/>
                        </a:spcAft>
                      </a:pPr>
                      <a:r>
                        <a:rPr lang="en-US" sz="2000" kern="100" dirty="0">
                          <a:effectLst/>
                          <a:latin typeface="+mj-ea"/>
                          <a:ea typeface="+mj-ea"/>
                        </a:rPr>
                        <a:t>18</a:t>
                      </a:r>
                      <a:r>
                        <a:rPr lang="zh-CN" sz="2000" kern="100" dirty="0">
                          <a:effectLst/>
                          <a:latin typeface="+mj-ea"/>
                          <a:ea typeface="+mj-ea"/>
                        </a:rPr>
                        <a:t>、配对和比较常用物体的属性</a:t>
                      </a:r>
                    </a:p>
                    <a:p>
                      <a:pPr algn="just">
                        <a:lnSpc>
                          <a:spcPct val="100000"/>
                        </a:lnSpc>
                        <a:spcAft>
                          <a:spcPts val="0"/>
                        </a:spcAft>
                      </a:pPr>
                      <a:r>
                        <a:rPr lang="en-US" sz="2000" kern="100" dirty="0">
                          <a:effectLst/>
                          <a:latin typeface="+mj-ea"/>
                          <a:ea typeface="+mj-ea"/>
                        </a:rPr>
                        <a:t>19</a:t>
                      </a:r>
                      <a:r>
                        <a:rPr lang="zh-CN" sz="2000" kern="100" dirty="0">
                          <a:effectLst/>
                          <a:latin typeface="+mj-ea"/>
                          <a:ea typeface="+mj-ea"/>
                        </a:rPr>
                        <a:t>、配对和比较常用物体和立体形状的关系</a:t>
                      </a:r>
                    </a:p>
                    <a:p>
                      <a:pPr algn="just">
                        <a:lnSpc>
                          <a:spcPct val="100000"/>
                        </a:lnSpc>
                        <a:spcAft>
                          <a:spcPts val="0"/>
                        </a:spcAft>
                      </a:pPr>
                      <a:r>
                        <a:rPr lang="en-US" sz="2000" kern="100" dirty="0">
                          <a:effectLst/>
                          <a:latin typeface="+mj-ea"/>
                          <a:ea typeface="+mj-ea"/>
                        </a:rPr>
                        <a:t>20</a:t>
                      </a:r>
                      <a:r>
                        <a:rPr lang="zh-CN" sz="2000" kern="100" dirty="0">
                          <a:effectLst/>
                          <a:latin typeface="+mj-ea"/>
                          <a:ea typeface="+mj-ea"/>
                        </a:rPr>
                        <a:t>、比较明与暗，并找出光源</a:t>
                      </a:r>
                    </a:p>
                    <a:p>
                      <a:pPr algn="just">
                        <a:lnSpc>
                          <a:spcPct val="100000"/>
                        </a:lnSpc>
                        <a:spcAft>
                          <a:spcPts val="0"/>
                        </a:spcAft>
                      </a:pPr>
                      <a:r>
                        <a:rPr lang="en-US" sz="2000" kern="100" dirty="0">
                          <a:effectLst/>
                          <a:latin typeface="+mj-ea"/>
                          <a:ea typeface="+mj-ea"/>
                        </a:rPr>
                        <a:t>21</a:t>
                      </a:r>
                      <a:r>
                        <a:rPr lang="zh-CN" sz="2000" kern="100" dirty="0">
                          <a:effectLst/>
                          <a:latin typeface="+mj-ea"/>
                          <a:ea typeface="+mj-ea"/>
                        </a:rPr>
                        <a:t>、在图画中指出某一指定的图形</a:t>
                      </a:r>
                    </a:p>
                    <a:p>
                      <a:pPr algn="just">
                        <a:lnSpc>
                          <a:spcPct val="100000"/>
                        </a:lnSpc>
                        <a:spcAft>
                          <a:spcPts val="0"/>
                        </a:spcAft>
                      </a:pPr>
                      <a:r>
                        <a:rPr lang="en-US" sz="2000" kern="100" dirty="0">
                          <a:effectLst/>
                          <a:latin typeface="+mj-ea"/>
                          <a:ea typeface="+mj-ea"/>
                        </a:rPr>
                        <a:t>22</a:t>
                      </a:r>
                      <a:r>
                        <a:rPr lang="zh-CN" sz="2000" kern="100" dirty="0">
                          <a:effectLst/>
                          <a:latin typeface="+mj-ea"/>
                          <a:ea typeface="+mj-ea"/>
                        </a:rPr>
                        <a:t>、在图画中勾画出指定的图形</a:t>
                      </a:r>
                    </a:p>
                    <a:p>
                      <a:pPr algn="just">
                        <a:lnSpc>
                          <a:spcPct val="100000"/>
                        </a:lnSpc>
                        <a:spcAft>
                          <a:spcPts val="0"/>
                        </a:spcAft>
                      </a:pPr>
                      <a:r>
                        <a:rPr lang="en-US" sz="2000" kern="100" dirty="0">
                          <a:effectLst/>
                          <a:latin typeface="+mj-ea"/>
                          <a:ea typeface="+mj-ea"/>
                        </a:rPr>
                        <a:t>23</a:t>
                      </a:r>
                      <a:r>
                        <a:rPr lang="zh-CN" sz="2000" kern="100" dirty="0">
                          <a:effectLst/>
                          <a:latin typeface="+mj-ea"/>
                          <a:ea typeface="+mj-ea"/>
                        </a:rPr>
                        <a:t>、加强区别主体与背景的能力</a:t>
                      </a:r>
                    </a:p>
                    <a:p>
                      <a:pPr algn="just">
                        <a:lnSpc>
                          <a:spcPct val="100000"/>
                        </a:lnSpc>
                        <a:spcAft>
                          <a:spcPts val="0"/>
                        </a:spcAft>
                      </a:pPr>
                      <a:r>
                        <a:rPr lang="en-US" sz="2000" kern="100" dirty="0">
                          <a:effectLst/>
                          <a:latin typeface="+mj-ea"/>
                          <a:ea typeface="+mj-ea"/>
                        </a:rPr>
                        <a:t>24</a:t>
                      </a:r>
                      <a:r>
                        <a:rPr lang="zh-CN" sz="2000" kern="100" dirty="0">
                          <a:effectLst/>
                          <a:latin typeface="+mj-ea"/>
                          <a:ea typeface="+mj-ea"/>
                        </a:rPr>
                        <a:t>、辨识从不同影像画面中出现的同一物体</a:t>
                      </a:r>
                      <a:endParaRPr lang="zh-CN" sz="2000" kern="100" dirty="0">
                        <a:effectLst/>
                        <a:latin typeface="+mj-ea"/>
                        <a:ea typeface="+mj-ea"/>
                        <a:cs typeface="Times New Roman" panose="02020603050405020304" pitchFamily="18" charset="0"/>
                      </a:endParaRPr>
                    </a:p>
                  </a:txBody>
                  <a:tcPr marL="49731" marR="497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en-US" sz="2000" kern="100" dirty="0">
                          <a:effectLst/>
                          <a:latin typeface="+mj-ea"/>
                          <a:ea typeface="+mj-ea"/>
                        </a:rPr>
                        <a:t>10</a:t>
                      </a:r>
                      <a:r>
                        <a:rPr lang="zh-CN" sz="2000" kern="100" dirty="0">
                          <a:effectLst/>
                          <a:latin typeface="+mj-ea"/>
                          <a:ea typeface="+mj-ea"/>
                        </a:rPr>
                        <a:t>、由教师或家长实施</a:t>
                      </a:r>
                    </a:p>
                    <a:p>
                      <a:pPr algn="just">
                        <a:lnSpc>
                          <a:spcPct val="100000"/>
                        </a:lnSpc>
                        <a:spcAft>
                          <a:spcPts val="0"/>
                        </a:spcAft>
                      </a:pPr>
                      <a:r>
                        <a:rPr lang="en-US" sz="2000" kern="100" dirty="0">
                          <a:effectLst/>
                          <a:latin typeface="+mj-ea"/>
                          <a:ea typeface="+mj-ea"/>
                        </a:rPr>
                        <a:t>11</a:t>
                      </a:r>
                      <a:r>
                        <a:rPr lang="zh-CN" sz="2000" kern="100" dirty="0">
                          <a:effectLst/>
                          <a:latin typeface="+mj-ea"/>
                          <a:ea typeface="+mj-ea"/>
                        </a:rPr>
                        <a:t>、由教师或家长组织进行配对练习，例如：方形、圆形、三角形、棱形等</a:t>
                      </a:r>
                    </a:p>
                    <a:p>
                      <a:pPr algn="just">
                        <a:lnSpc>
                          <a:spcPct val="100000"/>
                        </a:lnSpc>
                        <a:spcAft>
                          <a:spcPts val="0"/>
                        </a:spcAft>
                      </a:pPr>
                      <a:r>
                        <a:rPr lang="en-US" sz="2000" kern="100" dirty="0">
                          <a:effectLst/>
                          <a:latin typeface="+mj-ea"/>
                          <a:ea typeface="+mj-ea"/>
                        </a:rPr>
                        <a:t>12</a:t>
                      </a:r>
                      <a:r>
                        <a:rPr lang="zh-CN" sz="2000" kern="100" dirty="0">
                          <a:effectLst/>
                          <a:latin typeface="+mj-ea"/>
                          <a:ea typeface="+mj-ea"/>
                        </a:rPr>
                        <a:t>、使用不同物体或物品进行大小的配对练习</a:t>
                      </a:r>
                    </a:p>
                    <a:p>
                      <a:pPr algn="just">
                        <a:lnSpc>
                          <a:spcPct val="100000"/>
                        </a:lnSpc>
                        <a:spcAft>
                          <a:spcPts val="0"/>
                        </a:spcAft>
                      </a:pPr>
                      <a:r>
                        <a:rPr lang="en-US" sz="2000" kern="100" dirty="0">
                          <a:effectLst/>
                          <a:latin typeface="+mj-ea"/>
                          <a:ea typeface="+mj-ea"/>
                        </a:rPr>
                        <a:t>13</a:t>
                      </a:r>
                      <a:r>
                        <a:rPr lang="zh-CN" sz="2000" kern="100" dirty="0">
                          <a:effectLst/>
                          <a:latin typeface="+mj-ea"/>
                          <a:ea typeface="+mj-ea"/>
                        </a:rPr>
                        <a:t>、</a:t>
                      </a:r>
                      <a:r>
                        <a:rPr lang="en-US" sz="2000" kern="100" dirty="0">
                          <a:effectLst/>
                          <a:latin typeface="+mj-ea"/>
                          <a:ea typeface="+mj-ea"/>
                        </a:rPr>
                        <a:t>14</a:t>
                      </a:r>
                      <a:r>
                        <a:rPr lang="zh-CN" sz="2000" kern="100" dirty="0">
                          <a:effectLst/>
                          <a:latin typeface="+mj-ea"/>
                          <a:ea typeface="+mj-ea"/>
                        </a:rPr>
                        <a:t>、</a:t>
                      </a:r>
                      <a:r>
                        <a:rPr lang="en-US" sz="2000" kern="100" dirty="0">
                          <a:effectLst/>
                          <a:latin typeface="+mj-ea"/>
                          <a:ea typeface="+mj-ea"/>
                        </a:rPr>
                        <a:t>15</a:t>
                      </a:r>
                      <a:r>
                        <a:rPr lang="zh-CN" sz="2000" kern="100" dirty="0">
                          <a:effectLst/>
                          <a:latin typeface="+mj-ea"/>
                          <a:ea typeface="+mj-ea"/>
                        </a:rPr>
                        <a:t>、</a:t>
                      </a:r>
                      <a:r>
                        <a:rPr lang="en-US" sz="2000" kern="100" dirty="0">
                          <a:effectLst/>
                          <a:latin typeface="+mj-ea"/>
                          <a:ea typeface="+mj-ea"/>
                        </a:rPr>
                        <a:t>16</a:t>
                      </a:r>
                      <a:r>
                        <a:rPr lang="zh-CN" sz="2000" kern="100" dirty="0">
                          <a:effectLst/>
                          <a:latin typeface="+mj-ea"/>
                          <a:ea typeface="+mj-ea"/>
                        </a:rPr>
                        <a:t>、同</a:t>
                      </a:r>
                      <a:r>
                        <a:rPr lang="en-US" sz="2000" kern="100" dirty="0">
                          <a:effectLst/>
                          <a:latin typeface="+mj-ea"/>
                          <a:ea typeface="+mj-ea"/>
                        </a:rPr>
                        <a:t>12</a:t>
                      </a:r>
                      <a:endParaRPr lang="zh-CN" sz="2000" kern="100" dirty="0">
                        <a:effectLst/>
                        <a:latin typeface="+mj-ea"/>
                        <a:ea typeface="+mj-ea"/>
                      </a:endParaRPr>
                    </a:p>
                    <a:p>
                      <a:pPr algn="just">
                        <a:lnSpc>
                          <a:spcPct val="100000"/>
                        </a:lnSpc>
                        <a:spcAft>
                          <a:spcPts val="0"/>
                        </a:spcAft>
                      </a:pPr>
                      <a:r>
                        <a:rPr lang="en-US" sz="2000" kern="100" dirty="0">
                          <a:effectLst/>
                          <a:latin typeface="+mj-ea"/>
                          <a:ea typeface="+mj-ea"/>
                        </a:rPr>
                        <a:t>17</a:t>
                      </a:r>
                      <a:r>
                        <a:rPr lang="zh-CN" sz="2000" kern="100" dirty="0">
                          <a:effectLst/>
                          <a:latin typeface="+mj-ea"/>
                          <a:ea typeface="+mj-ea"/>
                        </a:rPr>
                        <a:t>、使用不同动物或肉类进行肥瘦的配对练习</a:t>
                      </a:r>
                    </a:p>
                    <a:p>
                      <a:pPr algn="just">
                        <a:lnSpc>
                          <a:spcPct val="100000"/>
                        </a:lnSpc>
                        <a:spcAft>
                          <a:spcPts val="0"/>
                        </a:spcAft>
                      </a:pPr>
                      <a:r>
                        <a:rPr lang="en-US" sz="2000" kern="100" dirty="0">
                          <a:effectLst/>
                          <a:latin typeface="+mj-ea"/>
                          <a:ea typeface="+mj-ea"/>
                        </a:rPr>
                        <a:t>18</a:t>
                      </a:r>
                      <a:r>
                        <a:rPr lang="zh-CN" sz="2000" kern="100" dirty="0">
                          <a:effectLst/>
                          <a:latin typeface="+mj-ea"/>
                          <a:ea typeface="+mj-ea"/>
                        </a:rPr>
                        <a:t>、例如：足球比橙子大；桌子比椅子高；尺子比铅笔长等</a:t>
                      </a:r>
                    </a:p>
                    <a:p>
                      <a:pPr algn="just">
                        <a:lnSpc>
                          <a:spcPct val="100000"/>
                        </a:lnSpc>
                        <a:spcAft>
                          <a:spcPts val="0"/>
                        </a:spcAft>
                      </a:pPr>
                      <a:r>
                        <a:rPr lang="en-US" sz="2000" kern="100" dirty="0">
                          <a:effectLst/>
                          <a:latin typeface="+mj-ea"/>
                          <a:ea typeface="+mj-ea"/>
                        </a:rPr>
                        <a:t>19</a:t>
                      </a:r>
                      <a:r>
                        <a:rPr lang="zh-CN" sz="2000" kern="100" dirty="0">
                          <a:effectLst/>
                          <a:latin typeface="+mj-ea"/>
                          <a:ea typeface="+mj-ea"/>
                        </a:rPr>
                        <a:t>、方法同</a:t>
                      </a:r>
                      <a:r>
                        <a:rPr lang="en-US" sz="2000" kern="100" dirty="0">
                          <a:effectLst/>
                          <a:latin typeface="+mj-ea"/>
                          <a:ea typeface="+mj-ea"/>
                        </a:rPr>
                        <a:t>18</a:t>
                      </a:r>
                      <a:endParaRPr lang="zh-CN" sz="2000" kern="100" dirty="0">
                        <a:effectLst/>
                        <a:latin typeface="+mj-ea"/>
                        <a:ea typeface="+mj-ea"/>
                      </a:endParaRPr>
                    </a:p>
                    <a:p>
                      <a:pPr algn="just">
                        <a:lnSpc>
                          <a:spcPct val="100000"/>
                        </a:lnSpc>
                        <a:spcAft>
                          <a:spcPts val="0"/>
                        </a:spcAft>
                      </a:pPr>
                      <a:r>
                        <a:rPr lang="en-US" sz="2000" kern="100" dirty="0">
                          <a:effectLst/>
                          <a:latin typeface="+mj-ea"/>
                          <a:ea typeface="+mj-ea"/>
                        </a:rPr>
                        <a:t>20</a:t>
                      </a:r>
                      <a:r>
                        <a:rPr lang="zh-CN" sz="2000" kern="100" dirty="0">
                          <a:effectLst/>
                          <a:latin typeface="+mj-ea"/>
                          <a:ea typeface="+mj-ea"/>
                        </a:rPr>
                        <a:t>、可用窗帘调节等方法对其进行练习</a:t>
                      </a:r>
                    </a:p>
                    <a:p>
                      <a:pPr algn="just">
                        <a:lnSpc>
                          <a:spcPct val="100000"/>
                        </a:lnSpc>
                        <a:spcAft>
                          <a:spcPts val="0"/>
                        </a:spcAft>
                      </a:pPr>
                      <a:r>
                        <a:rPr lang="en-US" sz="2000" kern="100" dirty="0">
                          <a:effectLst/>
                          <a:latin typeface="+mj-ea"/>
                          <a:ea typeface="+mj-ea"/>
                        </a:rPr>
                        <a:t>21</a:t>
                      </a:r>
                      <a:r>
                        <a:rPr lang="zh-CN" sz="2000" kern="100" dirty="0">
                          <a:effectLst/>
                          <a:latin typeface="+mj-ea"/>
                          <a:ea typeface="+mj-ea"/>
                        </a:rPr>
                        <a:t>、采取先先宜后难的方法让孩子进行指认</a:t>
                      </a:r>
                    </a:p>
                    <a:p>
                      <a:pPr algn="just">
                        <a:lnSpc>
                          <a:spcPct val="100000"/>
                        </a:lnSpc>
                        <a:spcAft>
                          <a:spcPts val="0"/>
                        </a:spcAft>
                      </a:pPr>
                      <a:r>
                        <a:rPr lang="en-US" sz="2000" kern="100" dirty="0">
                          <a:effectLst/>
                          <a:latin typeface="+mj-ea"/>
                          <a:ea typeface="+mj-ea"/>
                        </a:rPr>
                        <a:t>22</a:t>
                      </a:r>
                      <a:r>
                        <a:rPr lang="zh-CN" sz="2000" kern="100" dirty="0">
                          <a:effectLst/>
                          <a:latin typeface="+mj-ea"/>
                          <a:ea typeface="+mj-ea"/>
                        </a:rPr>
                        <a:t>、方法同</a:t>
                      </a:r>
                      <a:r>
                        <a:rPr lang="en-US" sz="2000" kern="100" dirty="0">
                          <a:effectLst/>
                          <a:latin typeface="+mj-ea"/>
                          <a:ea typeface="+mj-ea"/>
                        </a:rPr>
                        <a:t>21</a:t>
                      </a:r>
                      <a:endParaRPr lang="zh-CN" sz="2000" kern="100" dirty="0">
                        <a:effectLst/>
                        <a:latin typeface="+mj-ea"/>
                        <a:ea typeface="+mj-ea"/>
                      </a:endParaRPr>
                    </a:p>
                    <a:p>
                      <a:pPr algn="just">
                        <a:lnSpc>
                          <a:spcPct val="100000"/>
                        </a:lnSpc>
                        <a:spcAft>
                          <a:spcPts val="0"/>
                        </a:spcAft>
                      </a:pPr>
                      <a:r>
                        <a:rPr lang="en-US" sz="2000" kern="100" dirty="0">
                          <a:effectLst/>
                          <a:latin typeface="+mj-ea"/>
                          <a:ea typeface="+mj-ea"/>
                        </a:rPr>
                        <a:t>23</a:t>
                      </a:r>
                      <a:r>
                        <a:rPr lang="zh-CN" sz="2000" kern="100" dirty="0">
                          <a:effectLst/>
                          <a:latin typeface="+mj-ea"/>
                          <a:ea typeface="+mj-ea"/>
                        </a:rPr>
                        <a:t>、如在一个相对复杂的图画里面找出画面主体或背景</a:t>
                      </a:r>
                    </a:p>
                    <a:p>
                      <a:pPr algn="just">
                        <a:lnSpc>
                          <a:spcPct val="100000"/>
                        </a:lnSpc>
                        <a:spcAft>
                          <a:spcPts val="0"/>
                        </a:spcAft>
                      </a:pPr>
                      <a:r>
                        <a:rPr lang="en-US" sz="2000" kern="100" dirty="0">
                          <a:effectLst/>
                          <a:latin typeface="+mj-ea"/>
                          <a:ea typeface="+mj-ea"/>
                        </a:rPr>
                        <a:t>24</a:t>
                      </a:r>
                      <a:r>
                        <a:rPr lang="zh-CN" sz="2000" kern="100" dirty="0">
                          <a:effectLst/>
                          <a:latin typeface="+mj-ea"/>
                          <a:ea typeface="+mj-ea"/>
                        </a:rPr>
                        <a:t>、例如：从照片、图片、录像、电影、电视中找出指定的对象</a:t>
                      </a:r>
                      <a:endParaRPr lang="zh-CN" sz="2000" kern="100" dirty="0">
                        <a:effectLst/>
                        <a:latin typeface="+mj-ea"/>
                        <a:ea typeface="+mj-ea"/>
                        <a:cs typeface="Times New Roman" panose="02020603050405020304" pitchFamily="18" charset="0"/>
                      </a:endParaRPr>
                    </a:p>
                  </a:txBody>
                  <a:tcPr marL="49731" marR="497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762369763"/>
                  </a:ext>
                </a:extLst>
              </a:tr>
            </a:tbl>
          </a:graphicData>
        </a:graphic>
      </p:graphicFrame>
      <p:sp>
        <p:nvSpPr>
          <p:cNvPr id="6" name="矩形 5">
            <a:extLst>
              <a:ext uri="{FF2B5EF4-FFF2-40B4-BE49-F238E27FC236}">
                <a16:creationId xmlns:a16="http://schemas.microsoft.com/office/drawing/2014/main" xmlns="" id="{CE973C04-4011-47CB-A3AB-E0DDFEF08E21}"/>
              </a:ext>
            </a:extLst>
          </p:cNvPr>
          <p:cNvSpPr/>
          <p:nvPr/>
        </p:nvSpPr>
        <p:spPr>
          <a:xfrm>
            <a:off x="553177" y="231838"/>
            <a:ext cx="1693082" cy="646325"/>
          </a:xfrm>
          <a:prstGeom prst="rect">
            <a:avLst/>
          </a:prstGeom>
        </p:spPr>
        <p:txBody>
          <a:bodyPr wrap="none" lIns="91435" tIns="45717" rIns="91435" bIns="45717">
            <a:spAutoFit/>
          </a:bodyPr>
          <a:lstStyle/>
          <a:p>
            <a:pPr algn="just">
              <a:lnSpc>
                <a:spcPct val="150000"/>
              </a:lnSpc>
            </a:pPr>
            <a:r>
              <a:rPr lang="en-US" altLang="zh-CN" sz="2400" b="1" kern="100" dirty="0">
                <a:latin typeface="+mj-ea"/>
                <a:ea typeface="+mj-ea"/>
                <a:cs typeface="Times New Roman" panose="02020603050405020304" pitchFamily="18" charset="0"/>
              </a:rPr>
              <a:t>1.</a:t>
            </a:r>
            <a:r>
              <a:rPr lang="zh-CN" altLang="zh-CN" sz="2400" b="1" kern="100" dirty="0">
                <a:latin typeface="+mj-ea"/>
                <a:ea typeface="+mj-ea"/>
                <a:cs typeface="Times New Roman" panose="02020603050405020304" pitchFamily="18" charset="0"/>
              </a:rPr>
              <a:t>视觉训练</a:t>
            </a:r>
            <a:endParaRPr lang="zh-CN" altLang="zh-CN" sz="2400" kern="100" dirty="0">
              <a:latin typeface="+mj-ea"/>
              <a:ea typeface="+mj-ea"/>
              <a:cs typeface="Times New Roman" panose="02020603050405020304" pitchFamily="18" charset="0"/>
            </a:endParaRPr>
          </a:p>
        </p:txBody>
      </p:sp>
    </p:spTree>
    <p:extLst>
      <p:ext uri="{BB962C8B-B14F-4D97-AF65-F5344CB8AC3E}">
        <p14:creationId xmlns:p14="http://schemas.microsoft.com/office/powerpoint/2010/main" val="19749819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xmlns="" id="{63295680-A563-4CB4-8D0E-251C817CAF76}"/>
              </a:ext>
            </a:extLst>
          </p:cNvPr>
          <p:cNvGraphicFramePr>
            <a:graphicFrameLocks noGrp="1"/>
          </p:cNvGraphicFramePr>
          <p:nvPr>
            <p:extLst>
              <p:ext uri="{D42A27DB-BD31-4B8C-83A1-F6EECF244321}">
                <p14:modId xmlns:p14="http://schemas.microsoft.com/office/powerpoint/2010/main" val="31197753"/>
              </p:ext>
            </p:extLst>
          </p:nvPr>
        </p:nvGraphicFramePr>
        <p:xfrm>
          <a:off x="742951" y="1828802"/>
          <a:ext cx="10329864" cy="4806316"/>
        </p:xfrm>
        <a:graphic>
          <a:graphicData uri="http://schemas.openxmlformats.org/drawingml/2006/table">
            <a:tbl>
              <a:tblPr firstRow="1" firstCol="1" bandRow="1">
                <a:tableStyleId>{5C22544A-7EE6-4342-B048-85BDC9FD1C3A}</a:tableStyleId>
              </a:tblPr>
              <a:tblGrid>
                <a:gridCol w="957264">
                  <a:extLst>
                    <a:ext uri="{9D8B030D-6E8A-4147-A177-3AD203B41FA5}">
                      <a16:colId xmlns:a16="http://schemas.microsoft.com/office/drawing/2014/main" xmlns="" val="2687688008"/>
                    </a:ext>
                  </a:extLst>
                </a:gridCol>
                <a:gridCol w="4916769">
                  <a:extLst>
                    <a:ext uri="{9D8B030D-6E8A-4147-A177-3AD203B41FA5}">
                      <a16:colId xmlns:a16="http://schemas.microsoft.com/office/drawing/2014/main" xmlns="" val="1363682283"/>
                    </a:ext>
                  </a:extLst>
                </a:gridCol>
                <a:gridCol w="4455831">
                  <a:extLst>
                    <a:ext uri="{9D8B030D-6E8A-4147-A177-3AD203B41FA5}">
                      <a16:colId xmlns:a16="http://schemas.microsoft.com/office/drawing/2014/main" xmlns="" val="3383791142"/>
                    </a:ext>
                  </a:extLst>
                </a:gridCol>
              </a:tblGrid>
              <a:tr h="14630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zh-CN" altLang="zh-CN" sz="2400" b="1" kern="100" dirty="0">
                          <a:solidFill>
                            <a:schemeClr val="lt1"/>
                          </a:solidFill>
                          <a:effectLst/>
                          <a:latin typeface="+mj-ea"/>
                          <a:ea typeface="+mn-ea"/>
                          <a:cs typeface="+mn-cs"/>
                        </a:rPr>
                        <a:t>训</a:t>
                      </a:r>
                      <a:r>
                        <a:rPr lang="en-US" altLang="zh-CN" sz="2400" b="1" kern="100" dirty="0">
                          <a:solidFill>
                            <a:schemeClr val="lt1"/>
                          </a:solidFill>
                          <a:effectLst/>
                          <a:latin typeface="+mj-ea"/>
                          <a:ea typeface="+mn-ea"/>
                          <a:cs typeface="+mn-cs"/>
                        </a:rPr>
                        <a:t>  </a:t>
                      </a:r>
                      <a:r>
                        <a:rPr lang="zh-CN" altLang="zh-CN" sz="2400" b="1" kern="100" dirty="0">
                          <a:solidFill>
                            <a:schemeClr val="lt1"/>
                          </a:solidFill>
                          <a:effectLst/>
                          <a:latin typeface="+mj-ea"/>
                          <a:ea typeface="+mn-ea"/>
                          <a:cs typeface="+mn-cs"/>
                        </a:rPr>
                        <a:t>练</a:t>
                      </a:r>
                      <a:endParaRPr lang="en-US" altLang="zh-CN" sz="2400" b="1" kern="100" dirty="0">
                        <a:solidFill>
                          <a:schemeClr val="lt1"/>
                        </a:solidFill>
                        <a:effectLst/>
                        <a:latin typeface="+mj-ea"/>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zh-CN" altLang="zh-CN" sz="2400" b="1" kern="100" dirty="0">
                          <a:solidFill>
                            <a:schemeClr val="lt1"/>
                          </a:solidFill>
                          <a:effectLst/>
                          <a:latin typeface="+mj-ea"/>
                          <a:ea typeface="+mn-ea"/>
                          <a:cs typeface="+mn-cs"/>
                        </a:rPr>
                        <a:t>重</a:t>
                      </a:r>
                      <a:r>
                        <a:rPr lang="en-US" altLang="zh-CN" sz="2400" b="1" kern="100" dirty="0">
                          <a:solidFill>
                            <a:schemeClr val="lt1"/>
                          </a:solidFill>
                          <a:effectLst/>
                          <a:latin typeface="+mj-ea"/>
                          <a:ea typeface="+mn-ea"/>
                          <a:cs typeface="+mn-cs"/>
                        </a:rPr>
                        <a:t>  </a:t>
                      </a:r>
                      <a:r>
                        <a:rPr lang="zh-CN" altLang="zh-CN" sz="2400" b="1" kern="100" dirty="0">
                          <a:solidFill>
                            <a:schemeClr val="lt1"/>
                          </a:solidFill>
                          <a:effectLst/>
                          <a:latin typeface="+mj-ea"/>
                          <a:ea typeface="+mn-ea"/>
                          <a:cs typeface="+mn-cs"/>
                        </a:rPr>
                        <a:t>点</a:t>
                      </a:r>
                      <a:endParaRPr lang="zh-CN" altLang="zh-CN" sz="2400" b="1" kern="100" dirty="0">
                        <a:solidFill>
                          <a:schemeClr val="lt1"/>
                        </a:solidFill>
                        <a:effectLst/>
                        <a:latin typeface="+mj-ea"/>
                        <a:ea typeface="+mn-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400" b="1" kern="100" dirty="0">
                          <a:solidFill>
                            <a:schemeClr val="lt1"/>
                          </a:solidFill>
                          <a:effectLst/>
                          <a:latin typeface="+mj-ea"/>
                          <a:ea typeface="+mj-ea"/>
                          <a:cs typeface="Times New Roman" panose="02020603050405020304" pitchFamily="18" charset="0"/>
                        </a:rPr>
                        <a:t>主要内容</a:t>
                      </a:r>
                      <a:endParaRPr lang="zh-CN" altLang="zh-CN" sz="2400" b="1" kern="100" dirty="0">
                        <a:solidFill>
                          <a:schemeClr val="lt1"/>
                        </a:solidFill>
                        <a:effectLst/>
                        <a:latin typeface="+mj-ea"/>
                        <a:ea typeface="+mj-ea"/>
                        <a:cs typeface="Times New Roman" panose="02020603050405020304" pitchFamily="18" charset="0"/>
                      </a:endParaRPr>
                    </a:p>
                    <a:p>
                      <a:pPr algn="just">
                        <a:lnSpc>
                          <a:spcPct val="100000"/>
                        </a:lnSpc>
                        <a:spcAft>
                          <a:spcPts val="0"/>
                        </a:spcAft>
                      </a:pPr>
                      <a:endParaRPr lang="zh-CN" sz="2000" b="0" kern="100" dirty="0">
                        <a:solidFill>
                          <a:schemeClr val="tx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400" b="1" kern="100" dirty="0">
                          <a:solidFill>
                            <a:schemeClr val="bg1"/>
                          </a:solidFill>
                          <a:effectLst/>
                          <a:latin typeface="+mj-ea"/>
                          <a:ea typeface="+mj-ea"/>
                          <a:cs typeface="Times New Roman" panose="02020603050405020304" pitchFamily="18" charset="0"/>
                        </a:rPr>
                        <a:t>方法</a:t>
                      </a:r>
                      <a:endParaRPr lang="zh-CN" altLang="zh-CN" sz="2400" b="1" kern="100" dirty="0">
                        <a:solidFill>
                          <a:schemeClr val="bg1"/>
                        </a:solidFill>
                        <a:effectLst/>
                        <a:latin typeface="+mj-ea"/>
                        <a:ea typeface="+mj-ea"/>
                        <a:cs typeface="Times New Roman" panose="02020603050405020304" pitchFamily="18" charset="0"/>
                      </a:endParaRPr>
                    </a:p>
                    <a:p>
                      <a:pPr algn="just">
                        <a:lnSpc>
                          <a:spcPct val="100000"/>
                        </a:lnSpc>
                        <a:spcAft>
                          <a:spcPts val="0"/>
                        </a:spcAft>
                      </a:pPr>
                      <a:endParaRPr lang="zh-CN" sz="2000" b="0" kern="100" dirty="0">
                        <a:solidFill>
                          <a:schemeClr val="tx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xmlns="" val="2627884487"/>
                  </a:ext>
                </a:extLst>
              </a:tr>
              <a:tr h="3343276">
                <a:tc>
                  <a:txBody>
                    <a:bodyPr/>
                    <a:lstStyle/>
                    <a:p>
                      <a:pPr algn="just">
                        <a:lnSpc>
                          <a:spcPct val="150000"/>
                        </a:lnSpc>
                        <a:spcAft>
                          <a:spcPts val="0"/>
                        </a:spcAft>
                      </a:pPr>
                      <a:r>
                        <a:rPr lang="zh-CN" sz="2400" kern="100" dirty="0">
                          <a:effectLst/>
                          <a:latin typeface="+mj-ea"/>
                          <a:ea typeface="+mj-ea"/>
                        </a:rPr>
                        <a:t>运用视觉记忆及重整事物</a:t>
                      </a:r>
                      <a:endParaRPr lang="zh-CN" sz="24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00000"/>
                        </a:lnSpc>
                        <a:spcAft>
                          <a:spcPts val="0"/>
                        </a:spcAft>
                      </a:pPr>
                      <a:r>
                        <a:rPr lang="en-US" sz="2000" b="0" kern="100" dirty="0">
                          <a:solidFill>
                            <a:schemeClr val="tx1"/>
                          </a:solidFill>
                          <a:effectLst/>
                          <a:latin typeface="+mj-ea"/>
                          <a:ea typeface="+mj-ea"/>
                        </a:rPr>
                        <a:t>1</a:t>
                      </a:r>
                      <a:r>
                        <a:rPr lang="zh-CN" sz="2000" b="0" kern="100" dirty="0">
                          <a:solidFill>
                            <a:schemeClr val="tx1"/>
                          </a:solidFill>
                          <a:effectLst/>
                          <a:latin typeface="+mj-ea"/>
                          <a:ea typeface="+mj-ea"/>
                        </a:rPr>
                        <a:t>、找寻在视野中消失的东西</a:t>
                      </a:r>
                    </a:p>
                    <a:p>
                      <a:pPr algn="just">
                        <a:lnSpc>
                          <a:spcPct val="100000"/>
                        </a:lnSpc>
                        <a:spcAft>
                          <a:spcPts val="0"/>
                        </a:spcAft>
                      </a:pPr>
                      <a:r>
                        <a:rPr lang="en-US" sz="2000" b="0" kern="100" dirty="0">
                          <a:solidFill>
                            <a:schemeClr val="tx1"/>
                          </a:solidFill>
                          <a:effectLst/>
                          <a:latin typeface="+mj-ea"/>
                          <a:ea typeface="+mj-ea"/>
                        </a:rPr>
                        <a:t>2</a:t>
                      </a:r>
                      <a:r>
                        <a:rPr lang="zh-CN" sz="2000" b="0" kern="100" dirty="0">
                          <a:solidFill>
                            <a:schemeClr val="tx1"/>
                          </a:solidFill>
                          <a:effectLst/>
                          <a:latin typeface="+mj-ea"/>
                          <a:ea typeface="+mj-ea"/>
                        </a:rPr>
                        <a:t>、凭记忆选出刚看过的东西</a:t>
                      </a:r>
                    </a:p>
                    <a:p>
                      <a:pPr algn="just">
                        <a:lnSpc>
                          <a:spcPct val="100000"/>
                        </a:lnSpc>
                        <a:spcAft>
                          <a:spcPts val="0"/>
                        </a:spcAft>
                      </a:pPr>
                      <a:r>
                        <a:rPr lang="en-US" sz="2000" b="0" kern="100" dirty="0">
                          <a:solidFill>
                            <a:schemeClr val="tx1"/>
                          </a:solidFill>
                          <a:effectLst/>
                          <a:latin typeface="+mj-ea"/>
                          <a:ea typeface="+mj-ea"/>
                        </a:rPr>
                        <a:t>3</a:t>
                      </a:r>
                      <a:r>
                        <a:rPr lang="zh-CN" sz="2000" b="0" kern="100" dirty="0">
                          <a:solidFill>
                            <a:schemeClr val="tx1"/>
                          </a:solidFill>
                          <a:effectLst/>
                          <a:latin typeface="+mj-ea"/>
                          <a:ea typeface="+mj-ea"/>
                        </a:rPr>
                        <a:t>、凭记忆找出所看过的图片、符号或标志等</a:t>
                      </a:r>
                    </a:p>
                    <a:p>
                      <a:pPr algn="just">
                        <a:lnSpc>
                          <a:spcPct val="100000"/>
                        </a:lnSpc>
                        <a:spcAft>
                          <a:spcPts val="0"/>
                        </a:spcAft>
                      </a:pPr>
                      <a:r>
                        <a:rPr lang="en-US" sz="2000" b="0" kern="100" dirty="0">
                          <a:solidFill>
                            <a:schemeClr val="tx1"/>
                          </a:solidFill>
                          <a:effectLst/>
                          <a:latin typeface="+mj-ea"/>
                          <a:ea typeface="+mj-ea"/>
                        </a:rPr>
                        <a:t>4</a:t>
                      </a:r>
                      <a:r>
                        <a:rPr lang="zh-CN" sz="2000" b="0" kern="100" dirty="0">
                          <a:solidFill>
                            <a:schemeClr val="tx1"/>
                          </a:solidFill>
                          <a:effectLst/>
                          <a:latin typeface="+mj-ea"/>
                          <a:ea typeface="+mj-ea"/>
                        </a:rPr>
                        <a:t>、通过物体的部分特征认出原物</a:t>
                      </a:r>
                    </a:p>
                    <a:p>
                      <a:pPr algn="just">
                        <a:lnSpc>
                          <a:spcPct val="100000"/>
                        </a:lnSpc>
                        <a:spcAft>
                          <a:spcPts val="0"/>
                        </a:spcAft>
                      </a:pPr>
                      <a:r>
                        <a:rPr lang="en-US" sz="2000" b="0" kern="100" dirty="0">
                          <a:solidFill>
                            <a:schemeClr val="tx1"/>
                          </a:solidFill>
                          <a:effectLst/>
                          <a:latin typeface="+mj-ea"/>
                          <a:ea typeface="+mj-ea"/>
                        </a:rPr>
                        <a:t>5</a:t>
                      </a:r>
                      <a:r>
                        <a:rPr lang="zh-CN" sz="2000" b="0" kern="100" dirty="0">
                          <a:solidFill>
                            <a:schemeClr val="tx1"/>
                          </a:solidFill>
                          <a:effectLst/>
                          <a:latin typeface="+mj-ea"/>
                          <a:ea typeface="+mj-ea"/>
                        </a:rPr>
                        <a:t>、依所看过的次序把图片再排列</a:t>
                      </a:r>
                    </a:p>
                    <a:p>
                      <a:pPr algn="just">
                        <a:lnSpc>
                          <a:spcPct val="100000"/>
                        </a:lnSpc>
                        <a:spcAft>
                          <a:spcPts val="0"/>
                        </a:spcAft>
                      </a:pPr>
                      <a:r>
                        <a:rPr lang="en-US" sz="2000" b="0" kern="100" dirty="0">
                          <a:solidFill>
                            <a:schemeClr val="tx1"/>
                          </a:solidFill>
                          <a:effectLst/>
                          <a:latin typeface="+mj-ea"/>
                          <a:ea typeface="+mj-ea"/>
                        </a:rPr>
                        <a:t>6</a:t>
                      </a:r>
                      <a:r>
                        <a:rPr lang="zh-CN" sz="2000" b="0" kern="100" dirty="0">
                          <a:solidFill>
                            <a:schemeClr val="tx1"/>
                          </a:solidFill>
                          <a:effectLst/>
                          <a:latin typeface="+mj-ea"/>
                          <a:ea typeface="+mj-ea"/>
                        </a:rPr>
                        <a:t>、依次序仿效教师示范的一连串动作</a:t>
                      </a:r>
                    </a:p>
                    <a:p>
                      <a:pPr algn="just">
                        <a:lnSpc>
                          <a:spcPct val="100000"/>
                        </a:lnSpc>
                        <a:spcAft>
                          <a:spcPts val="0"/>
                        </a:spcAft>
                      </a:pPr>
                      <a:r>
                        <a:rPr lang="en-US" sz="2000" b="0" kern="100" dirty="0">
                          <a:solidFill>
                            <a:schemeClr val="tx1"/>
                          </a:solidFill>
                          <a:effectLst/>
                          <a:latin typeface="+mj-ea"/>
                          <a:ea typeface="+mj-ea"/>
                        </a:rPr>
                        <a:t>7</a:t>
                      </a:r>
                      <a:r>
                        <a:rPr lang="zh-CN" sz="2000" b="0" kern="100" dirty="0">
                          <a:solidFill>
                            <a:schemeClr val="tx1"/>
                          </a:solidFill>
                          <a:effectLst/>
                          <a:latin typeface="+mj-ea"/>
                          <a:ea typeface="+mj-ea"/>
                        </a:rPr>
                        <a:t>、凭记忆描述刚发生事情的要点</a:t>
                      </a:r>
                    </a:p>
                    <a:p>
                      <a:pPr algn="just">
                        <a:lnSpc>
                          <a:spcPct val="100000"/>
                        </a:lnSpc>
                        <a:spcAft>
                          <a:spcPts val="0"/>
                        </a:spcAft>
                      </a:pPr>
                      <a:r>
                        <a:rPr lang="en-US" sz="2000" b="0" kern="100" dirty="0">
                          <a:solidFill>
                            <a:schemeClr val="tx1"/>
                          </a:solidFill>
                          <a:effectLst/>
                          <a:latin typeface="+mj-ea"/>
                          <a:ea typeface="+mj-ea"/>
                        </a:rPr>
                        <a:t>8</a:t>
                      </a:r>
                      <a:r>
                        <a:rPr lang="zh-CN" sz="2000" b="0" kern="100" dirty="0">
                          <a:solidFill>
                            <a:schemeClr val="tx1"/>
                          </a:solidFill>
                          <a:effectLst/>
                          <a:latin typeface="+mj-ea"/>
                          <a:ea typeface="+mj-ea"/>
                        </a:rPr>
                        <a:t>、运用记忆叙述物体或人物外貌</a:t>
                      </a:r>
                    </a:p>
                    <a:p>
                      <a:pPr algn="just">
                        <a:lnSpc>
                          <a:spcPct val="100000"/>
                        </a:lnSpc>
                        <a:spcAft>
                          <a:spcPts val="0"/>
                        </a:spcAft>
                      </a:pPr>
                      <a:r>
                        <a:rPr lang="en-US" sz="2000" b="0" kern="100" dirty="0">
                          <a:solidFill>
                            <a:schemeClr val="tx1"/>
                          </a:solidFill>
                          <a:effectLst/>
                          <a:latin typeface="+mj-ea"/>
                          <a:ea typeface="+mj-ea"/>
                        </a:rPr>
                        <a:t>9</a:t>
                      </a:r>
                      <a:r>
                        <a:rPr lang="zh-CN" sz="2000" b="0" kern="100" dirty="0">
                          <a:solidFill>
                            <a:schemeClr val="tx1"/>
                          </a:solidFill>
                          <a:effectLst/>
                          <a:latin typeface="+mj-ea"/>
                          <a:ea typeface="+mj-ea"/>
                        </a:rPr>
                        <a:t>、凭记忆叙述事情发生过程</a:t>
                      </a:r>
                      <a:endParaRPr lang="zh-CN" sz="2000" b="0" kern="100" dirty="0">
                        <a:solidFill>
                          <a:schemeClr val="tx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en-US" sz="2000" b="0" kern="100" dirty="0">
                          <a:solidFill>
                            <a:schemeClr val="tx1"/>
                          </a:solidFill>
                          <a:effectLst/>
                          <a:latin typeface="+mj-ea"/>
                          <a:ea typeface="+mj-ea"/>
                        </a:rPr>
                        <a:t>1</a:t>
                      </a:r>
                      <a:r>
                        <a:rPr lang="zh-CN" sz="2000" b="0" kern="100" dirty="0">
                          <a:solidFill>
                            <a:schemeClr val="tx1"/>
                          </a:solidFill>
                          <a:effectLst/>
                          <a:latin typeface="+mj-ea"/>
                          <a:ea typeface="+mj-ea"/>
                        </a:rPr>
                        <a:t>、凭记忆叙述视野中消失的东西</a:t>
                      </a:r>
                    </a:p>
                    <a:p>
                      <a:pPr algn="just">
                        <a:lnSpc>
                          <a:spcPct val="100000"/>
                        </a:lnSpc>
                        <a:spcAft>
                          <a:spcPts val="0"/>
                        </a:spcAft>
                      </a:pPr>
                      <a:r>
                        <a:rPr lang="en-US" sz="2000" b="0" kern="100" dirty="0">
                          <a:solidFill>
                            <a:schemeClr val="tx1"/>
                          </a:solidFill>
                          <a:effectLst/>
                          <a:latin typeface="+mj-ea"/>
                          <a:ea typeface="+mj-ea"/>
                        </a:rPr>
                        <a:t>2</a:t>
                      </a:r>
                      <a:r>
                        <a:rPr lang="zh-CN" sz="2000" b="0" kern="100" dirty="0">
                          <a:solidFill>
                            <a:schemeClr val="tx1"/>
                          </a:solidFill>
                          <a:effectLst/>
                          <a:latin typeface="+mj-ea"/>
                          <a:ea typeface="+mj-ea"/>
                        </a:rPr>
                        <a:t>、可先叙述后动手</a:t>
                      </a:r>
                    </a:p>
                    <a:p>
                      <a:pPr algn="just">
                        <a:lnSpc>
                          <a:spcPct val="100000"/>
                        </a:lnSpc>
                        <a:spcAft>
                          <a:spcPts val="0"/>
                        </a:spcAft>
                      </a:pPr>
                      <a:r>
                        <a:rPr lang="en-US" sz="2000" b="0" kern="100" dirty="0">
                          <a:solidFill>
                            <a:schemeClr val="tx1"/>
                          </a:solidFill>
                          <a:effectLst/>
                          <a:latin typeface="+mj-ea"/>
                          <a:ea typeface="+mj-ea"/>
                        </a:rPr>
                        <a:t>3</a:t>
                      </a:r>
                      <a:r>
                        <a:rPr lang="zh-CN" sz="2000" b="0" kern="100" dirty="0">
                          <a:solidFill>
                            <a:schemeClr val="tx1"/>
                          </a:solidFill>
                          <a:effectLst/>
                          <a:latin typeface="+mj-ea"/>
                          <a:ea typeface="+mj-ea"/>
                        </a:rPr>
                        <a:t>、方法同</a:t>
                      </a:r>
                      <a:r>
                        <a:rPr lang="en-US" sz="2000" b="0" kern="100" dirty="0">
                          <a:solidFill>
                            <a:schemeClr val="tx1"/>
                          </a:solidFill>
                          <a:effectLst/>
                          <a:latin typeface="+mj-ea"/>
                          <a:ea typeface="+mj-ea"/>
                        </a:rPr>
                        <a:t>2</a:t>
                      </a:r>
                      <a:endParaRPr lang="zh-CN" sz="2000" b="0" kern="100" dirty="0">
                        <a:solidFill>
                          <a:schemeClr val="tx1"/>
                        </a:solidFill>
                        <a:effectLst/>
                        <a:latin typeface="+mj-ea"/>
                        <a:ea typeface="+mj-ea"/>
                      </a:endParaRPr>
                    </a:p>
                    <a:p>
                      <a:pPr algn="just">
                        <a:lnSpc>
                          <a:spcPct val="100000"/>
                        </a:lnSpc>
                        <a:spcAft>
                          <a:spcPts val="0"/>
                        </a:spcAft>
                      </a:pPr>
                      <a:r>
                        <a:rPr lang="en-US" sz="2000" b="0" kern="100" dirty="0">
                          <a:solidFill>
                            <a:schemeClr val="tx1"/>
                          </a:solidFill>
                          <a:effectLst/>
                          <a:latin typeface="+mj-ea"/>
                          <a:ea typeface="+mj-ea"/>
                        </a:rPr>
                        <a:t>4</a:t>
                      </a:r>
                      <a:r>
                        <a:rPr lang="zh-CN" sz="2000" b="0" kern="100" dirty="0">
                          <a:solidFill>
                            <a:schemeClr val="tx1"/>
                          </a:solidFill>
                          <a:effectLst/>
                          <a:latin typeface="+mj-ea"/>
                          <a:ea typeface="+mj-ea"/>
                        </a:rPr>
                        <a:t>、方法同</a:t>
                      </a:r>
                      <a:r>
                        <a:rPr lang="en-US" sz="2000" b="0" kern="100" dirty="0">
                          <a:solidFill>
                            <a:schemeClr val="tx1"/>
                          </a:solidFill>
                          <a:effectLst/>
                          <a:latin typeface="+mj-ea"/>
                          <a:ea typeface="+mj-ea"/>
                        </a:rPr>
                        <a:t>2 </a:t>
                      </a:r>
                      <a:endParaRPr lang="zh-CN" sz="2000" b="0" kern="100" dirty="0">
                        <a:solidFill>
                          <a:schemeClr val="tx1"/>
                        </a:solidFill>
                        <a:effectLst/>
                        <a:latin typeface="+mj-ea"/>
                        <a:ea typeface="+mj-ea"/>
                      </a:endParaRPr>
                    </a:p>
                    <a:p>
                      <a:pPr algn="just">
                        <a:lnSpc>
                          <a:spcPct val="100000"/>
                        </a:lnSpc>
                        <a:spcAft>
                          <a:spcPts val="0"/>
                        </a:spcAft>
                      </a:pPr>
                      <a:r>
                        <a:rPr lang="en-US" sz="2000" b="0" kern="100" dirty="0">
                          <a:solidFill>
                            <a:schemeClr val="tx1"/>
                          </a:solidFill>
                          <a:effectLst/>
                          <a:latin typeface="+mj-ea"/>
                          <a:ea typeface="+mj-ea"/>
                        </a:rPr>
                        <a:t>5</a:t>
                      </a:r>
                      <a:r>
                        <a:rPr lang="zh-CN" sz="2000" b="0" kern="100" dirty="0">
                          <a:solidFill>
                            <a:schemeClr val="tx1"/>
                          </a:solidFill>
                          <a:effectLst/>
                          <a:latin typeface="+mj-ea"/>
                          <a:ea typeface="+mj-ea"/>
                        </a:rPr>
                        <a:t>、方法同</a:t>
                      </a:r>
                      <a:r>
                        <a:rPr lang="en-US" sz="2000" b="0" kern="100" dirty="0">
                          <a:solidFill>
                            <a:schemeClr val="tx1"/>
                          </a:solidFill>
                          <a:effectLst/>
                          <a:latin typeface="+mj-ea"/>
                          <a:ea typeface="+mj-ea"/>
                        </a:rPr>
                        <a:t>2</a:t>
                      </a:r>
                      <a:endParaRPr lang="zh-CN" sz="2000" b="0" kern="100" dirty="0">
                        <a:solidFill>
                          <a:schemeClr val="tx1"/>
                        </a:solidFill>
                        <a:effectLst/>
                        <a:latin typeface="+mj-ea"/>
                        <a:ea typeface="+mj-ea"/>
                      </a:endParaRPr>
                    </a:p>
                    <a:p>
                      <a:pPr algn="just">
                        <a:lnSpc>
                          <a:spcPct val="100000"/>
                        </a:lnSpc>
                        <a:spcAft>
                          <a:spcPts val="0"/>
                        </a:spcAft>
                      </a:pPr>
                      <a:r>
                        <a:rPr lang="en-US" sz="2000" b="0" kern="100" dirty="0">
                          <a:solidFill>
                            <a:schemeClr val="tx1"/>
                          </a:solidFill>
                          <a:effectLst/>
                          <a:latin typeface="+mj-ea"/>
                          <a:ea typeface="+mj-ea"/>
                        </a:rPr>
                        <a:t>6</a:t>
                      </a:r>
                      <a:r>
                        <a:rPr lang="zh-CN" sz="2000" b="0" kern="100" dirty="0">
                          <a:solidFill>
                            <a:schemeClr val="tx1"/>
                          </a:solidFill>
                          <a:effectLst/>
                          <a:latin typeface="+mj-ea"/>
                          <a:ea typeface="+mj-ea"/>
                        </a:rPr>
                        <a:t>、可采取先宜后难、循序渐进的方法进行</a:t>
                      </a:r>
                    </a:p>
                    <a:p>
                      <a:pPr algn="just">
                        <a:lnSpc>
                          <a:spcPct val="100000"/>
                        </a:lnSpc>
                        <a:spcAft>
                          <a:spcPts val="0"/>
                        </a:spcAft>
                      </a:pPr>
                      <a:r>
                        <a:rPr lang="en-US" sz="2000" b="0" kern="100" dirty="0">
                          <a:solidFill>
                            <a:schemeClr val="tx1"/>
                          </a:solidFill>
                          <a:effectLst/>
                          <a:latin typeface="+mj-ea"/>
                          <a:ea typeface="+mj-ea"/>
                        </a:rPr>
                        <a:t>7</a:t>
                      </a:r>
                      <a:r>
                        <a:rPr lang="zh-CN" sz="2000" b="0" kern="100" dirty="0">
                          <a:solidFill>
                            <a:schemeClr val="tx1"/>
                          </a:solidFill>
                          <a:effectLst/>
                          <a:latin typeface="+mj-ea"/>
                          <a:ea typeface="+mj-ea"/>
                        </a:rPr>
                        <a:t>、方法同</a:t>
                      </a:r>
                      <a:r>
                        <a:rPr lang="en-US" sz="2000" b="0" kern="100" dirty="0">
                          <a:solidFill>
                            <a:schemeClr val="tx1"/>
                          </a:solidFill>
                          <a:effectLst/>
                          <a:latin typeface="+mj-ea"/>
                          <a:ea typeface="+mj-ea"/>
                        </a:rPr>
                        <a:t>6</a:t>
                      </a:r>
                      <a:endParaRPr lang="zh-CN" sz="2000" b="0" kern="100" dirty="0">
                        <a:solidFill>
                          <a:schemeClr val="tx1"/>
                        </a:solidFill>
                        <a:effectLst/>
                        <a:latin typeface="+mj-ea"/>
                        <a:ea typeface="+mj-ea"/>
                      </a:endParaRPr>
                    </a:p>
                    <a:p>
                      <a:pPr algn="just">
                        <a:lnSpc>
                          <a:spcPct val="100000"/>
                        </a:lnSpc>
                        <a:spcAft>
                          <a:spcPts val="0"/>
                        </a:spcAft>
                      </a:pPr>
                      <a:r>
                        <a:rPr lang="en-US" sz="2000" b="0" kern="100" dirty="0">
                          <a:solidFill>
                            <a:schemeClr val="tx1"/>
                          </a:solidFill>
                          <a:effectLst/>
                          <a:latin typeface="+mj-ea"/>
                          <a:ea typeface="+mj-ea"/>
                        </a:rPr>
                        <a:t>8</a:t>
                      </a:r>
                      <a:r>
                        <a:rPr lang="zh-CN" sz="2000" b="0" kern="100" dirty="0">
                          <a:solidFill>
                            <a:schemeClr val="tx1"/>
                          </a:solidFill>
                          <a:effectLst/>
                          <a:latin typeface="+mj-ea"/>
                          <a:ea typeface="+mj-ea"/>
                        </a:rPr>
                        <a:t>、方法同</a:t>
                      </a:r>
                      <a:r>
                        <a:rPr lang="en-US" sz="2000" b="0" kern="100" dirty="0">
                          <a:solidFill>
                            <a:schemeClr val="tx1"/>
                          </a:solidFill>
                          <a:effectLst/>
                          <a:latin typeface="+mj-ea"/>
                          <a:ea typeface="+mj-ea"/>
                        </a:rPr>
                        <a:t>6</a:t>
                      </a:r>
                      <a:endParaRPr lang="zh-CN" sz="2000" b="0" kern="100" dirty="0">
                        <a:solidFill>
                          <a:schemeClr val="tx1"/>
                        </a:solidFill>
                        <a:effectLst/>
                        <a:latin typeface="+mj-ea"/>
                        <a:ea typeface="+mj-ea"/>
                      </a:endParaRPr>
                    </a:p>
                    <a:p>
                      <a:pPr algn="just">
                        <a:lnSpc>
                          <a:spcPct val="100000"/>
                        </a:lnSpc>
                        <a:spcAft>
                          <a:spcPts val="0"/>
                        </a:spcAft>
                      </a:pPr>
                      <a:r>
                        <a:rPr lang="en-US" sz="2000" b="0" kern="100" dirty="0">
                          <a:solidFill>
                            <a:schemeClr val="tx1"/>
                          </a:solidFill>
                          <a:effectLst/>
                          <a:latin typeface="+mj-ea"/>
                          <a:ea typeface="+mj-ea"/>
                        </a:rPr>
                        <a:t>9</a:t>
                      </a:r>
                      <a:r>
                        <a:rPr lang="zh-CN" sz="2000" b="0" kern="100" dirty="0">
                          <a:solidFill>
                            <a:schemeClr val="tx1"/>
                          </a:solidFill>
                          <a:effectLst/>
                          <a:latin typeface="+mj-ea"/>
                          <a:ea typeface="+mj-ea"/>
                        </a:rPr>
                        <a:t>、可通过简述动画片情节</a:t>
                      </a:r>
                      <a:endParaRPr lang="zh-CN" sz="2000" b="0" kern="100" dirty="0">
                        <a:solidFill>
                          <a:schemeClr val="tx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109180424"/>
                  </a:ext>
                </a:extLst>
              </a:tr>
            </a:tbl>
          </a:graphicData>
        </a:graphic>
      </p:graphicFrame>
      <p:sp>
        <p:nvSpPr>
          <p:cNvPr id="4" name="矩形 3">
            <a:extLst>
              <a:ext uri="{FF2B5EF4-FFF2-40B4-BE49-F238E27FC236}">
                <a16:creationId xmlns:a16="http://schemas.microsoft.com/office/drawing/2014/main" xmlns="" id="{34545481-1E4D-467D-B342-BEC6EC2B6D89}"/>
              </a:ext>
            </a:extLst>
          </p:cNvPr>
          <p:cNvSpPr/>
          <p:nvPr/>
        </p:nvSpPr>
        <p:spPr>
          <a:xfrm>
            <a:off x="781777" y="889069"/>
            <a:ext cx="1693082" cy="646325"/>
          </a:xfrm>
          <a:prstGeom prst="rect">
            <a:avLst/>
          </a:prstGeom>
        </p:spPr>
        <p:txBody>
          <a:bodyPr wrap="none" lIns="91435" tIns="45717" rIns="91435" bIns="45717">
            <a:spAutoFit/>
          </a:bodyPr>
          <a:lstStyle/>
          <a:p>
            <a:pPr algn="just">
              <a:lnSpc>
                <a:spcPct val="150000"/>
              </a:lnSpc>
            </a:pPr>
            <a:r>
              <a:rPr lang="en-US" altLang="zh-CN" sz="2400" b="1" kern="100" dirty="0">
                <a:latin typeface="+mj-ea"/>
                <a:ea typeface="+mj-ea"/>
                <a:cs typeface="Times New Roman" panose="02020603050405020304" pitchFamily="18" charset="0"/>
              </a:rPr>
              <a:t>1.</a:t>
            </a:r>
            <a:r>
              <a:rPr lang="zh-CN" altLang="zh-CN" sz="2400" b="1" kern="100" dirty="0">
                <a:latin typeface="+mj-ea"/>
                <a:ea typeface="+mj-ea"/>
                <a:cs typeface="Times New Roman" panose="02020603050405020304" pitchFamily="18" charset="0"/>
              </a:rPr>
              <a:t>视觉训练</a:t>
            </a:r>
            <a:endParaRPr lang="zh-CN" altLang="zh-CN" sz="2400" kern="100" dirty="0">
              <a:latin typeface="+mj-ea"/>
              <a:ea typeface="+mj-ea"/>
              <a:cs typeface="Times New Roman" panose="02020603050405020304" pitchFamily="18" charset="0"/>
            </a:endParaRPr>
          </a:p>
        </p:txBody>
      </p:sp>
    </p:spTree>
    <p:extLst>
      <p:ext uri="{BB962C8B-B14F-4D97-AF65-F5344CB8AC3E}">
        <p14:creationId xmlns:p14="http://schemas.microsoft.com/office/powerpoint/2010/main" val="248383007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34545481-1E4D-467D-B342-BEC6EC2B6D89}"/>
              </a:ext>
            </a:extLst>
          </p:cNvPr>
          <p:cNvSpPr/>
          <p:nvPr/>
        </p:nvSpPr>
        <p:spPr>
          <a:xfrm>
            <a:off x="781775" y="340421"/>
            <a:ext cx="1693082" cy="646325"/>
          </a:xfrm>
          <a:prstGeom prst="rect">
            <a:avLst/>
          </a:prstGeom>
        </p:spPr>
        <p:txBody>
          <a:bodyPr wrap="none" lIns="91435" tIns="45717" rIns="91435" bIns="45717">
            <a:spAutoFit/>
          </a:bodyPr>
          <a:lstStyle/>
          <a:p>
            <a:pPr algn="just">
              <a:lnSpc>
                <a:spcPct val="150000"/>
              </a:lnSpc>
            </a:pPr>
            <a:r>
              <a:rPr lang="en-US" altLang="zh-CN" sz="2400" b="1" kern="100" dirty="0">
                <a:latin typeface="+mj-ea"/>
                <a:ea typeface="+mj-ea"/>
                <a:cs typeface="Times New Roman" panose="02020603050405020304" pitchFamily="18" charset="0"/>
              </a:rPr>
              <a:t>2.</a:t>
            </a:r>
            <a:r>
              <a:rPr lang="zh-CN" altLang="en-US" sz="2400" b="1" kern="100" dirty="0">
                <a:latin typeface="+mj-ea"/>
                <a:ea typeface="+mj-ea"/>
                <a:cs typeface="Times New Roman" panose="02020603050405020304" pitchFamily="18" charset="0"/>
              </a:rPr>
              <a:t>听</a:t>
            </a:r>
            <a:r>
              <a:rPr lang="zh-CN" altLang="zh-CN" sz="2400" b="1" kern="100" dirty="0">
                <a:latin typeface="+mj-ea"/>
                <a:ea typeface="+mj-ea"/>
                <a:cs typeface="Times New Roman" panose="02020603050405020304" pitchFamily="18" charset="0"/>
              </a:rPr>
              <a:t>觉训练</a:t>
            </a:r>
            <a:endParaRPr lang="zh-CN" altLang="zh-CN" sz="2400" kern="100" dirty="0">
              <a:latin typeface="+mj-ea"/>
              <a:ea typeface="+mj-ea"/>
              <a:cs typeface="Times New Roman" panose="02020603050405020304" pitchFamily="18" charset="0"/>
            </a:endParaRPr>
          </a:p>
        </p:txBody>
      </p:sp>
      <p:graphicFrame>
        <p:nvGraphicFramePr>
          <p:cNvPr id="2" name="表格 1">
            <a:extLst>
              <a:ext uri="{FF2B5EF4-FFF2-40B4-BE49-F238E27FC236}">
                <a16:creationId xmlns:a16="http://schemas.microsoft.com/office/drawing/2014/main" xmlns="" id="{C3572860-58F8-4720-B162-E10AF85B55D9}"/>
              </a:ext>
            </a:extLst>
          </p:cNvPr>
          <p:cNvGraphicFramePr>
            <a:graphicFrameLocks noGrp="1"/>
          </p:cNvGraphicFramePr>
          <p:nvPr>
            <p:extLst>
              <p:ext uri="{D42A27DB-BD31-4B8C-83A1-F6EECF244321}">
                <p14:modId xmlns:p14="http://schemas.microsoft.com/office/powerpoint/2010/main" val="1638792476"/>
              </p:ext>
            </p:extLst>
          </p:nvPr>
        </p:nvGraphicFramePr>
        <p:xfrm>
          <a:off x="596562" y="986753"/>
          <a:ext cx="11149964" cy="5636750"/>
        </p:xfrm>
        <a:graphic>
          <a:graphicData uri="http://schemas.openxmlformats.org/drawingml/2006/table">
            <a:tbl>
              <a:tblPr firstRow="1" firstCol="1" bandRow="1">
                <a:tableStyleId>{5C22544A-7EE6-4342-B048-85BDC9FD1C3A}</a:tableStyleId>
              </a:tblPr>
              <a:tblGrid>
                <a:gridCol w="739872">
                  <a:extLst>
                    <a:ext uri="{9D8B030D-6E8A-4147-A177-3AD203B41FA5}">
                      <a16:colId xmlns:a16="http://schemas.microsoft.com/office/drawing/2014/main" xmlns="" val="2509615020"/>
                    </a:ext>
                  </a:extLst>
                </a:gridCol>
                <a:gridCol w="3024555">
                  <a:extLst>
                    <a:ext uri="{9D8B030D-6E8A-4147-A177-3AD203B41FA5}">
                      <a16:colId xmlns:a16="http://schemas.microsoft.com/office/drawing/2014/main" xmlns="" val="3288096563"/>
                    </a:ext>
                  </a:extLst>
                </a:gridCol>
                <a:gridCol w="7385537">
                  <a:extLst>
                    <a:ext uri="{9D8B030D-6E8A-4147-A177-3AD203B41FA5}">
                      <a16:colId xmlns:a16="http://schemas.microsoft.com/office/drawing/2014/main" xmlns="" val="275213045"/>
                    </a:ext>
                  </a:extLst>
                </a:gridCol>
              </a:tblGrid>
              <a:tr h="937581">
                <a:tc>
                  <a:txBody>
                    <a:bodyPr/>
                    <a:lstStyle/>
                    <a:p>
                      <a:pPr algn="just">
                        <a:lnSpc>
                          <a:spcPct val="150000"/>
                        </a:lnSpc>
                        <a:spcAft>
                          <a:spcPts val="0"/>
                        </a:spcAft>
                      </a:pPr>
                      <a:r>
                        <a:rPr lang="zh-CN" sz="2400" kern="100" dirty="0">
                          <a:effectLst/>
                          <a:latin typeface="+mj-ea"/>
                          <a:ea typeface="+mj-ea"/>
                        </a:rPr>
                        <a:t>训练重点</a:t>
                      </a:r>
                      <a:endParaRPr lang="zh-CN" sz="2400" kern="100" dirty="0">
                        <a:effectLst/>
                        <a:latin typeface="+mj-ea"/>
                        <a:ea typeface="+mj-ea"/>
                        <a:cs typeface="Times New Roman" panose="02020603050405020304" pitchFamily="18" charset="0"/>
                      </a:endParaRPr>
                    </a:p>
                  </a:txBody>
                  <a:tcPr marL="33601" marR="336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zh-CN" sz="2400" kern="100" dirty="0">
                          <a:effectLst/>
                          <a:latin typeface="+mj-ea"/>
                          <a:ea typeface="+mj-ea"/>
                        </a:rPr>
                        <a:t>主要内容</a:t>
                      </a:r>
                      <a:endParaRPr lang="zh-CN" sz="2400" kern="100" dirty="0">
                        <a:effectLst/>
                        <a:latin typeface="+mj-ea"/>
                        <a:ea typeface="+mj-ea"/>
                        <a:cs typeface="Times New Roman" panose="02020603050405020304" pitchFamily="18" charset="0"/>
                      </a:endParaRPr>
                    </a:p>
                  </a:txBody>
                  <a:tcPr marL="33601" marR="336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zh-CN" sz="2400" kern="100" dirty="0">
                          <a:effectLst/>
                          <a:latin typeface="+mj-ea"/>
                          <a:ea typeface="+mj-ea"/>
                        </a:rPr>
                        <a:t>方法</a:t>
                      </a:r>
                      <a:endParaRPr lang="zh-CN" sz="2400" kern="100" dirty="0">
                        <a:effectLst/>
                        <a:latin typeface="+mj-ea"/>
                        <a:ea typeface="+mj-ea"/>
                        <a:cs typeface="Times New Roman" panose="02020603050405020304" pitchFamily="18" charset="0"/>
                      </a:endParaRPr>
                    </a:p>
                  </a:txBody>
                  <a:tcPr marL="33601" marR="336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459804519"/>
                  </a:ext>
                </a:extLst>
              </a:tr>
              <a:tr h="1175534">
                <a:tc>
                  <a:txBody>
                    <a:bodyPr/>
                    <a:lstStyle/>
                    <a:p>
                      <a:pPr algn="just">
                        <a:lnSpc>
                          <a:spcPct val="150000"/>
                        </a:lnSpc>
                        <a:spcAft>
                          <a:spcPts val="0"/>
                        </a:spcAft>
                      </a:pPr>
                      <a:r>
                        <a:rPr lang="zh-CN" sz="2400" kern="100" dirty="0">
                          <a:effectLst/>
                          <a:latin typeface="+mj-ea"/>
                          <a:ea typeface="+mj-ea"/>
                        </a:rPr>
                        <a:t>集中听觉</a:t>
                      </a:r>
                      <a:endParaRPr lang="zh-CN" sz="2400" kern="100" dirty="0">
                        <a:effectLst/>
                        <a:latin typeface="+mj-ea"/>
                        <a:ea typeface="+mj-ea"/>
                        <a:cs typeface="Times New Roman" panose="02020603050405020304" pitchFamily="18" charset="0"/>
                      </a:endParaRPr>
                    </a:p>
                  </a:txBody>
                  <a:tcPr marL="33601" marR="336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00000"/>
                        </a:lnSpc>
                        <a:spcAft>
                          <a:spcPts val="0"/>
                        </a:spcAft>
                      </a:pPr>
                      <a:r>
                        <a:rPr lang="en-US" sz="2000" kern="100" dirty="0">
                          <a:effectLst/>
                          <a:latin typeface="微软雅黑" panose="020B0503020204020204" pitchFamily="34" charset="-122"/>
                          <a:ea typeface="微软雅黑" panose="020B0503020204020204" pitchFamily="34" charset="-122"/>
                        </a:rPr>
                        <a:t>1</a:t>
                      </a:r>
                      <a:r>
                        <a:rPr lang="zh-CN" sz="2000" kern="100" dirty="0">
                          <a:effectLst/>
                          <a:latin typeface="+mj-ea"/>
                          <a:ea typeface="+mj-ea"/>
                        </a:rPr>
                        <a:t>、注意对自己说话的人</a:t>
                      </a:r>
                    </a:p>
                    <a:p>
                      <a:pPr algn="just">
                        <a:lnSpc>
                          <a:spcPct val="100000"/>
                        </a:lnSpc>
                        <a:spcAft>
                          <a:spcPts val="0"/>
                        </a:spcAft>
                      </a:pPr>
                      <a:r>
                        <a:rPr lang="en-US" sz="2000" kern="100" dirty="0">
                          <a:effectLst/>
                          <a:latin typeface="+mj-ea"/>
                          <a:ea typeface="+mj-ea"/>
                        </a:rPr>
                        <a:t>2</a:t>
                      </a:r>
                      <a:r>
                        <a:rPr lang="zh-CN" sz="2000" kern="100" dirty="0">
                          <a:effectLst/>
                          <a:latin typeface="+mj-ea"/>
                          <a:ea typeface="+mj-ea"/>
                        </a:rPr>
                        <a:t>、对音乐节拍有反应</a:t>
                      </a:r>
                      <a:endParaRPr lang="zh-CN" sz="2000" kern="100" dirty="0">
                        <a:effectLst/>
                        <a:latin typeface="+mj-ea"/>
                        <a:ea typeface="+mj-ea"/>
                        <a:cs typeface="Times New Roman" panose="02020603050405020304" pitchFamily="18" charset="0"/>
                      </a:endParaRPr>
                    </a:p>
                  </a:txBody>
                  <a:tcPr marL="33601" marR="336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en-US" sz="2000" kern="100" dirty="0">
                          <a:effectLst/>
                          <a:latin typeface="+mj-ea"/>
                          <a:ea typeface="+mj-ea"/>
                        </a:rPr>
                        <a:t>1</a:t>
                      </a:r>
                      <a:r>
                        <a:rPr lang="zh-CN" sz="2000" kern="100" dirty="0">
                          <a:effectLst/>
                          <a:latin typeface="+mj-ea"/>
                          <a:ea typeface="+mj-ea"/>
                        </a:rPr>
                        <a:t>、说出授话人刚才说话的主要内容</a:t>
                      </a:r>
                    </a:p>
                    <a:p>
                      <a:pPr algn="just">
                        <a:lnSpc>
                          <a:spcPct val="100000"/>
                        </a:lnSpc>
                        <a:spcAft>
                          <a:spcPts val="0"/>
                        </a:spcAft>
                      </a:pPr>
                      <a:r>
                        <a:rPr lang="en-US" sz="2000" kern="100" dirty="0">
                          <a:effectLst/>
                          <a:latin typeface="+mj-ea"/>
                          <a:ea typeface="+mj-ea"/>
                        </a:rPr>
                        <a:t>2</a:t>
                      </a:r>
                      <a:r>
                        <a:rPr lang="zh-CN" sz="2000" kern="100" dirty="0">
                          <a:effectLst/>
                          <a:latin typeface="+mj-ea"/>
                          <a:ea typeface="+mj-ea"/>
                        </a:rPr>
                        <a:t>、能用拍手、敲击乐器等形式表现所听到的音乐节奏</a:t>
                      </a:r>
                      <a:endParaRPr lang="zh-CN" sz="2000" kern="100" dirty="0">
                        <a:effectLst/>
                        <a:latin typeface="+mj-ea"/>
                        <a:ea typeface="+mj-ea"/>
                        <a:cs typeface="Times New Roman" panose="02020603050405020304" pitchFamily="18" charset="0"/>
                      </a:endParaRPr>
                    </a:p>
                  </a:txBody>
                  <a:tcPr marL="33601" marR="336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437296021"/>
                  </a:ext>
                </a:extLst>
              </a:tr>
              <a:tr h="3428579">
                <a:tc>
                  <a:txBody>
                    <a:bodyPr/>
                    <a:lstStyle/>
                    <a:p>
                      <a:pPr algn="just">
                        <a:lnSpc>
                          <a:spcPct val="150000"/>
                        </a:lnSpc>
                        <a:spcAft>
                          <a:spcPts val="0"/>
                        </a:spcAft>
                      </a:pPr>
                      <a:r>
                        <a:rPr lang="zh-CN" sz="2400" kern="100" dirty="0">
                          <a:effectLst/>
                          <a:latin typeface="微软雅黑" panose="020B0503020204020204" pitchFamily="34" charset="-122"/>
                          <a:ea typeface="微软雅黑" panose="020B0503020204020204" pitchFamily="34" charset="-122"/>
                        </a:rPr>
                        <a:t>运用听觉辨别声音</a:t>
                      </a:r>
                      <a:endParaRPr lang="zh-CN" sz="2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33601" marR="336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00000"/>
                        </a:lnSpc>
                        <a:spcAft>
                          <a:spcPts val="0"/>
                        </a:spcAft>
                      </a:pPr>
                      <a:r>
                        <a:rPr lang="en-US" sz="2000" kern="100" dirty="0">
                          <a:effectLst/>
                          <a:latin typeface="+mj-ea"/>
                          <a:ea typeface="+mj-ea"/>
                        </a:rPr>
                        <a:t>1</a:t>
                      </a:r>
                      <a:r>
                        <a:rPr lang="zh-CN" sz="2000" kern="100" dirty="0">
                          <a:effectLst/>
                          <a:latin typeface="+mj-ea"/>
                          <a:ea typeface="+mj-ea"/>
                        </a:rPr>
                        <a:t>、对熟悉人的声音有反应</a:t>
                      </a:r>
                    </a:p>
                    <a:p>
                      <a:pPr algn="just">
                        <a:lnSpc>
                          <a:spcPct val="100000"/>
                        </a:lnSpc>
                        <a:spcAft>
                          <a:spcPts val="0"/>
                        </a:spcAft>
                      </a:pPr>
                      <a:r>
                        <a:rPr lang="en-US" sz="2000" kern="100" dirty="0">
                          <a:effectLst/>
                          <a:latin typeface="+mj-ea"/>
                          <a:ea typeface="+mj-ea"/>
                        </a:rPr>
                        <a:t>2</a:t>
                      </a:r>
                      <a:r>
                        <a:rPr lang="zh-CN" sz="2000" kern="100" dirty="0">
                          <a:effectLst/>
                          <a:latin typeface="+mj-ea"/>
                          <a:ea typeface="+mj-ea"/>
                        </a:rPr>
                        <a:t>、辨别不同语气</a:t>
                      </a:r>
                    </a:p>
                    <a:p>
                      <a:pPr algn="just">
                        <a:lnSpc>
                          <a:spcPct val="100000"/>
                        </a:lnSpc>
                        <a:spcAft>
                          <a:spcPts val="0"/>
                        </a:spcAft>
                      </a:pPr>
                      <a:r>
                        <a:rPr lang="en-US" sz="2000" kern="100" dirty="0">
                          <a:effectLst/>
                          <a:latin typeface="+mj-ea"/>
                          <a:ea typeface="+mj-ea"/>
                        </a:rPr>
                        <a:t>3</a:t>
                      </a:r>
                      <a:r>
                        <a:rPr lang="zh-CN" sz="2000" kern="100" dirty="0">
                          <a:effectLst/>
                          <a:latin typeface="+mj-ea"/>
                          <a:ea typeface="+mj-ea"/>
                        </a:rPr>
                        <a:t>、辨认经常听到的声音</a:t>
                      </a:r>
                    </a:p>
                    <a:p>
                      <a:pPr algn="just">
                        <a:lnSpc>
                          <a:spcPct val="100000"/>
                        </a:lnSpc>
                        <a:spcAft>
                          <a:spcPts val="0"/>
                        </a:spcAft>
                      </a:pPr>
                      <a:r>
                        <a:rPr lang="en-US" sz="2000" kern="100" dirty="0">
                          <a:effectLst/>
                          <a:latin typeface="+mj-ea"/>
                          <a:ea typeface="+mj-ea"/>
                        </a:rPr>
                        <a:t>4</a:t>
                      </a:r>
                      <a:r>
                        <a:rPr lang="zh-CN" sz="2000" kern="100" dirty="0">
                          <a:effectLst/>
                          <a:latin typeface="+mj-ea"/>
                          <a:ea typeface="+mj-ea"/>
                        </a:rPr>
                        <a:t>、分辨声音的来源和方向</a:t>
                      </a:r>
                    </a:p>
                    <a:p>
                      <a:pPr algn="just">
                        <a:lnSpc>
                          <a:spcPct val="100000"/>
                        </a:lnSpc>
                        <a:spcAft>
                          <a:spcPts val="0"/>
                        </a:spcAft>
                      </a:pPr>
                      <a:r>
                        <a:rPr lang="en-US" sz="2000" kern="100" dirty="0">
                          <a:effectLst/>
                          <a:latin typeface="+mj-ea"/>
                          <a:ea typeface="+mj-ea"/>
                        </a:rPr>
                        <a:t>5</a:t>
                      </a:r>
                      <a:r>
                        <a:rPr lang="zh-CN" sz="2000" kern="100" dirty="0">
                          <a:effectLst/>
                          <a:latin typeface="+mj-ea"/>
                          <a:ea typeface="+mj-ea"/>
                        </a:rPr>
                        <a:t>、分辨声音的远近</a:t>
                      </a:r>
                    </a:p>
                    <a:p>
                      <a:pPr algn="just">
                        <a:lnSpc>
                          <a:spcPct val="100000"/>
                        </a:lnSpc>
                        <a:spcAft>
                          <a:spcPts val="0"/>
                        </a:spcAft>
                      </a:pPr>
                      <a:r>
                        <a:rPr lang="en-US" sz="2000" kern="100" dirty="0">
                          <a:effectLst/>
                          <a:latin typeface="+mj-ea"/>
                          <a:ea typeface="+mj-ea"/>
                        </a:rPr>
                        <a:t>6</a:t>
                      </a:r>
                      <a:r>
                        <a:rPr lang="zh-CN" sz="2000" kern="100" dirty="0">
                          <a:effectLst/>
                          <a:latin typeface="+mj-ea"/>
                          <a:ea typeface="+mj-ea"/>
                        </a:rPr>
                        <a:t>、分辨声音的变化</a:t>
                      </a:r>
                    </a:p>
                    <a:p>
                      <a:pPr algn="just">
                        <a:lnSpc>
                          <a:spcPct val="100000"/>
                        </a:lnSpc>
                        <a:spcAft>
                          <a:spcPts val="0"/>
                        </a:spcAft>
                      </a:pPr>
                      <a:r>
                        <a:rPr lang="en-US" sz="2000" kern="100" dirty="0">
                          <a:effectLst/>
                          <a:latin typeface="+mj-ea"/>
                          <a:ea typeface="+mj-ea"/>
                        </a:rPr>
                        <a:t>7</a:t>
                      </a:r>
                      <a:r>
                        <a:rPr lang="zh-CN" sz="2000" kern="100" dirty="0">
                          <a:effectLst/>
                          <a:latin typeface="+mj-ea"/>
                          <a:ea typeface="+mj-ea"/>
                        </a:rPr>
                        <a:t>、分辨主体和背景声音</a:t>
                      </a:r>
                      <a:endParaRPr lang="zh-CN" sz="2000" kern="100" dirty="0">
                        <a:effectLst/>
                        <a:latin typeface="+mj-ea"/>
                        <a:ea typeface="+mj-ea"/>
                        <a:cs typeface="Times New Roman" panose="02020603050405020304" pitchFamily="18" charset="0"/>
                      </a:endParaRPr>
                    </a:p>
                  </a:txBody>
                  <a:tcPr marL="33601" marR="336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en-US" sz="2000" kern="100" dirty="0">
                          <a:effectLst/>
                          <a:latin typeface="+mj-ea"/>
                          <a:ea typeface="+mj-ea"/>
                        </a:rPr>
                        <a:t>1</a:t>
                      </a:r>
                      <a:r>
                        <a:rPr lang="zh-CN" sz="2000" kern="100" dirty="0">
                          <a:effectLst/>
                          <a:latin typeface="+mj-ea"/>
                          <a:ea typeface="+mj-ea"/>
                        </a:rPr>
                        <a:t>、对别人呼叫自己或谈论与自己相关的事情有情感流露</a:t>
                      </a:r>
                    </a:p>
                    <a:p>
                      <a:pPr algn="just">
                        <a:lnSpc>
                          <a:spcPct val="100000"/>
                        </a:lnSpc>
                        <a:spcAft>
                          <a:spcPts val="0"/>
                        </a:spcAft>
                      </a:pPr>
                      <a:r>
                        <a:rPr lang="en-US" sz="2000" kern="100" dirty="0">
                          <a:effectLst/>
                          <a:latin typeface="+mj-ea"/>
                          <a:ea typeface="+mj-ea"/>
                        </a:rPr>
                        <a:t>2</a:t>
                      </a:r>
                      <a:r>
                        <a:rPr lang="zh-CN" sz="2000" kern="100" dirty="0">
                          <a:effectLst/>
                          <a:latin typeface="+mj-ea"/>
                          <a:ea typeface="+mj-ea"/>
                        </a:rPr>
                        <a:t>、对赞赏、责骂等不同语气及语调有明显情绪变化</a:t>
                      </a:r>
                    </a:p>
                    <a:p>
                      <a:pPr algn="just">
                        <a:lnSpc>
                          <a:spcPct val="100000"/>
                        </a:lnSpc>
                        <a:spcAft>
                          <a:spcPts val="0"/>
                        </a:spcAft>
                      </a:pPr>
                      <a:r>
                        <a:rPr lang="en-US" sz="2000" kern="100" dirty="0">
                          <a:effectLst/>
                          <a:latin typeface="+mj-ea"/>
                          <a:ea typeface="+mj-ea"/>
                        </a:rPr>
                        <a:t>3</a:t>
                      </a:r>
                      <a:r>
                        <a:rPr lang="zh-CN" sz="2000" kern="100" dirty="0">
                          <a:effectLst/>
                          <a:latin typeface="+mj-ea"/>
                          <a:ea typeface="+mj-ea"/>
                        </a:rPr>
                        <a:t>、可以运用多种形式和方法来促进其对常见声音的反应</a:t>
                      </a:r>
                    </a:p>
                    <a:p>
                      <a:pPr algn="just">
                        <a:lnSpc>
                          <a:spcPct val="100000"/>
                        </a:lnSpc>
                        <a:spcAft>
                          <a:spcPts val="0"/>
                        </a:spcAft>
                      </a:pPr>
                      <a:r>
                        <a:rPr lang="zh-CN" sz="2000" kern="100" dirty="0">
                          <a:effectLst/>
                          <a:latin typeface="+mj-ea"/>
                          <a:ea typeface="+mj-ea"/>
                        </a:rPr>
                        <a:t>▲学校常有的上下课铃声</a:t>
                      </a:r>
                    </a:p>
                    <a:p>
                      <a:pPr algn="just">
                        <a:lnSpc>
                          <a:spcPct val="100000"/>
                        </a:lnSpc>
                        <a:spcAft>
                          <a:spcPts val="0"/>
                        </a:spcAft>
                      </a:pPr>
                      <a:r>
                        <a:rPr lang="zh-CN" sz="2000" kern="100" dirty="0">
                          <a:effectLst/>
                          <a:latin typeface="+mj-ea"/>
                          <a:ea typeface="+mj-ea"/>
                        </a:rPr>
                        <a:t>▲家中常有的门铃、气哨声</a:t>
                      </a:r>
                    </a:p>
                    <a:p>
                      <a:pPr algn="just">
                        <a:lnSpc>
                          <a:spcPct val="100000"/>
                        </a:lnSpc>
                        <a:spcAft>
                          <a:spcPts val="0"/>
                        </a:spcAft>
                      </a:pPr>
                      <a:r>
                        <a:rPr lang="zh-CN" sz="2000" kern="100" dirty="0">
                          <a:effectLst/>
                          <a:latin typeface="+mj-ea"/>
                          <a:ea typeface="+mj-ea"/>
                        </a:rPr>
                        <a:t>▲道路常有的车辆呜号、特种车辆鸣笛声、强弱、高低、快慢变化提高其分辨力</a:t>
                      </a:r>
                      <a:endParaRPr lang="en-US" altLang="zh-CN" sz="2000" kern="100" dirty="0">
                        <a:effectLst/>
                        <a:latin typeface="+mj-ea"/>
                        <a:ea typeface="+mj-ea"/>
                      </a:endParaRPr>
                    </a:p>
                    <a:p>
                      <a:r>
                        <a:rPr lang="en-US" altLang="zh-CN" sz="2000" kern="1200" dirty="0">
                          <a:solidFill>
                            <a:schemeClr val="dk1"/>
                          </a:solidFill>
                          <a:effectLst/>
                          <a:latin typeface="+mj-ea"/>
                          <a:ea typeface="+mj-ea"/>
                          <a:cs typeface="+mn-cs"/>
                        </a:rPr>
                        <a:t>4</a:t>
                      </a:r>
                      <a:r>
                        <a:rPr lang="zh-CN" altLang="zh-CN" sz="2000" kern="1200" dirty="0">
                          <a:solidFill>
                            <a:schemeClr val="dk1"/>
                          </a:solidFill>
                          <a:effectLst/>
                          <a:latin typeface="+mj-ea"/>
                          <a:ea typeface="+mj-ea"/>
                          <a:cs typeface="+mn-cs"/>
                        </a:rPr>
                        <a:t>、前后、左右、上下、里外</a:t>
                      </a:r>
                    </a:p>
                    <a:p>
                      <a:r>
                        <a:rPr lang="en-US" altLang="zh-CN" sz="2000" kern="1200" dirty="0">
                          <a:solidFill>
                            <a:schemeClr val="dk1"/>
                          </a:solidFill>
                          <a:effectLst/>
                          <a:latin typeface="+mj-ea"/>
                          <a:ea typeface="+mj-ea"/>
                          <a:cs typeface="+mn-cs"/>
                        </a:rPr>
                        <a:t>5</a:t>
                      </a:r>
                      <a:r>
                        <a:rPr lang="zh-CN" altLang="zh-CN" sz="2000" kern="1200" dirty="0">
                          <a:solidFill>
                            <a:schemeClr val="dk1"/>
                          </a:solidFill>
                          <a:effectLst/>
                          <a:latin typeface="+mj-ea"/>
                          <a:ea typeface="+mj-ea"/>
                          <a:cs typeface="+mn-cs"/>
                        </a:rPr>
                        <a:t>、由近至远、由远至近</a:t>
                      </a:r>
                    </a:p>
                    <a:p>
                      <a:r>
                        <a:rPr lang="en-US" altLang="zh-CN" sz="2000" kern="1200" dirty="0">
                          <a:solidFill>
                            <a:schemeClr val="dk1"/>
                          </a:solidFill>
                          <a:effectLst/>
                          <a:latin typeface="+mj-ea"/>
                          <a:ea typeface="+mj-ea"/>
                          <a:cs typeface="+mn-cs"/>
                        </a:rPr>
                        <a:t>6</a:t>
                      </a:r>
                      <a:r>
                        <a:rPr lang="zh-CN" altLang="zh-CN" sz="2000" kern="1200" dirty="0">
                          <a:solidFill>
                            <a:schemeClr val="dk1"/>
                          </a:solidFill>
                          <a:effectLst/>
                          <a:latin typeface="+mj-ea"/>
                          <a:ea typeface="+mj-ea"/>
                          <a:cs typeface="+mn-cs"/>
                        </a:rPr>
                        <a:t>、通过声音大小、强弱、高低、快慢变化提高其分辨力</a:t>
                      </a:r>
                      <a:endParaRPr lang="zh-CN" sz="2000" kern="100" dirty="0">
                        <a:effectLst/>
                        <a:latin typeface="+mj-ea"/>
                        <a:ea typeface="+mj-ea"/>
                      </a:endParaRPr>
                    </a:p>
                    <a:p>
                      <a:pPr algn="just">
                        <a:lnSpc>
                          <a:spcPct val="100000"/>
                        </a:lnSpc>
                        <a:spcAft>
                          <a:spcPts val="0"/>
                        </a:spcAft>
                      </a:pPr>
                      <a:r>
                        <a:rPr lang="en-US" sz="2000" kern="100" dirty="0">
                          <a:effectLst/>
                          <a:latin typeface="+mj-ea"/>
                          <a:ea typeface="+mj-ea"/>
                        </a:rPr>
                        <a:t>7</a:t>
                      </a:r>
                      <a:r>
                        <a:rPr lang="zh-CN" sz="2000" kern="100" dirty="0">
                          <a:effectLst/>
                          <a:latin typeface="+mj-ea"/>
                          <a:ea typeface="+mj-ea"/>
                        </a:rPr>
                        <a:t>、把一些熟悉的声音混在其他向声音內使他们能够辨识</a:t>
                      </a:r>
                      <a:endParaRPr lang="zh-CN" sz="2000" kern="100" dirty="0">
                        <a:effectLst/>
                        <a:latin typeface="+mj-ea"/>
                        <a:ea typeface="+mj-ea"/>
                        <a:cs typeface="Times New Roman" panose="02020603050405020304" pitchFamily="18" charset="0"/>
                      </a:endParaRPr>
                    </a:p>
                  </a:txBody>
                  <a:tcPr marL="33601" marR="336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72747880"/>
                  </a:ext>
                </a:extLst>
              </a:tr>
            </a:tbl>
          </a:graphicData>
        </a:graphic>
      </p:graphicFrame>
    </p:spTree>
    <p:extLst>
      <p:ext uri="{BB962C8B-B14F-4D97-AF65-F5344CB8AC3E}">
        <p14:creationId xmlns:p14="http://schemas.microsoft.com/office/powerpoint/2010/main" val="162491405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xmlns="" id="{366954FD-BA04-498D-BB2C-2588F32DC488}"/>
              </a:ext>
            </a:extLst>
          </p:cNvPr>
          <p:cNvGraphicFramePr>
            <a:graphicFrameLocks noGrp="1"/>
          </p:cNvGraphicFramePr>
          <p:nvPr>
            <p:extLst>
              <p:ext uri="{D42A27DB-BD31-4B8C-83A1-F6EECF244321}">
                <p14:modId xmlns:p14="http://schemas.microsoft.com/office/powerpoint/2010/main" val="4017201522"/>
              </p:ext>
            </p:extLst>
          </p:nvPr>
        </p:nvGraphicFramePr>
        <p:xfrm>
          <a:off x="1125418" y="1617789"/>
          <a:ext cx="10016199" cy="4628270"/>
        </p:xfrm>
        <a:graphic>
          <a:graphicData uri="http://schemas.openxmlformats.org/drawingml/2006/table">
            <a:tbl>
              <a:tblPr firstRow="1" firstCol="1" bandRow="1">
                <a:tableStyleId>{5C22544A-7EE6-4342-B048-85BDC9FD1C3A}</a:tableStyleId>
              </a:tblPr>
              <a:tblGrid>
                <a:gridCol w="1179279">
                  <a:extLst>
                    <a:ext uri="{9D8B030D-6E8A-4147-A177-3AD203B41FA5}">
                      <a16:colId xmlns:a16="http://schemas.microsoft.com/office/drawing/2014/main" xmlns="" val="2854886065"/>
                    </a:ext>
                  </a:extLst>
                </a:gridCol>
                <a:gridCol w="4012605">
                  <a:extLst>
                    <a:ext uri="{9D8B030D-6E8A-4147-A177-3AD203B41FA5}">
                      <a16:colId xmlns:a16="http://schemas.microsoft.com/office/drawing/2014/main" xmlns="" val="882741164"/>
                    </a:ext>
                  </a:extLst>
                </a:gridCol>
                <a:gridCol w="4824315">
                  <a:extLst>
                    <a:ext uri="{9D8B030D-6E8A-4147-A177-3AD203B41FA5}">
                      <a16:colId xmlns:a16="http://schemas.microsoft.com/office/drawing/2014/main" xmlns="" val="3876166166"/>
                    </a:ext>
                  </a:extLst>
                </a:gridCol>
              </a:tblGrid>
              <a:tr h="896224">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zh-CN" altLang="zh-CN" sz="2400" b="1" kern="100" dirty="0">
                          <a:solidFill>
                            <a:schemeClr val="lt1"/>
                          </a:solidFill>
                          <a:effectLst/>
                          <a:latin typeface="+mj-ea"/>
                          <a:ea typeface="+mj-ea"/>
                          <a:cs typeface="+mn-cs"/>
                        </a:rPr>
                        <a:t>训练</a:t>
                      </a:r>
                      <a:endParaRPr lang="en-US" altLang="zh-CN" sz="2400" b="1" kern="100" dirty="0">
                        <a:solidFill>
                          <a:schemeClr val="lt1"/>
                        </a:solidFill>
                        <a:effectLst/>
                        <a:latin typeface="+mj-ea"/>
                        <a:ea typeface="+mj-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zh-CN" altLang="zh-CN" sz="2400" b="1" kern="100" dirty="0">
                          <a:solidFill>
                            <a:schemeClr val="lt1"/>
                          </a:solidFill>
                          <a:effectLst/>
                          <a:latin typeface="+mj-ea"/>
                          <a:ea typeface="+mj-ea"/>
                          <a:cs typeface="+mn-cs"/>
                        </a:rPr>
                        <a:t>重点</a:t>
                      </a:r>
                      <a:endParaRPr lang="zh-CN" altLang="zh-CN" sz="2400" b="1" kern="100" dirty="0">
                        <a:solidFill>
                          <a:schemeClr val="lt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zh-CN" sz="2400" b="1" kern="100" dirty="0">
                          <a:solidFill>
                            <a:schemeClr val="lt1"/>
                          </a:solidFill>
                          <a:effectLst/>
                          <a:latin typeface="+mj-ea"/>
                          <a:ea typeface="+mj-ea"/>
                          <a:cs typeface="+mn-cs"/>
                        </a:rPr>
                        <a:t>主要内容</a:t>
                      </a:r>
                      <a:endParaRPr lang="zh-CN" altLang="zh-CN" sz="2400" b="1" kern="100" dirty="0">
                        <a:solidFill>
                          <a:schemeClr val="lt1"/>
                        </a:solidFill>
                        <a:effectLst/>
                        <a:latin typeface="+mj-ea"/>
                        <a:ea typeface="+mj-ea"/>
                        <a:cs typeface="Times New Roman" panose="02020603050405020304" pitchFamily="18" charset="0"/>
                      </a:endParaRPr>
                    </a:p>
                    <a:p>
                      <a:pPr algn="just">
                        <a:lnSpc>
                          <a:spcPct val="100000"/>
                        </a:lnSpc>
                        <a:spcAft>
                          <a:spcPts val="0"/>
                        </a:spcAft>
                      </a:pPr>
                      <a:endParaRPr lang="zh-CN" sz="2000" b="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zh-CN" sz="2400" b="1" kern="100" dirty="0">
                          <a:solidFill>
                            <a:schemeClr val="lt1"/>
                          </a:solidFill>
                          <a:effectLst/>
                          <a:latin typeface="+mj-ea"/>
                          <a:ea typeface="+mj-ea"/>
                          <a:cs typeface="+mn-cs"/>
                        </a:rPr>
                        <a:t>方法</a:t>
                      </a:r>
                      <a:endParaRPr lang="zh-CN" altLang="zh-CN" sz="2400" b="1" kern="100" dirty="0">
                        <a:solidFill>
                          <a:schemeClr val="lt1"/>
                        </a:solidFill>
                        <a:effectLst/>
                        <a:latin typeface="+mj-ea"/>
                        <a:ea typeface="+mj-ea"/>
                        <a:cs typeface="Times New Roman" panose="02020603050405020304" pitchFamily="18" charset="0"/>
                      </a:endParaRPr>
                    </a:p>
                    <a:p>
                      <a:pPr algn="just">
                        <a:lnSpc>
                          <a:spcPct val="100000"/>
                        </a:lnSpc>
                        <a:spcAft>
                          <a:spcPts val="0"/>
                        </a:spcAft>
                      </a:pPr>
                      <a:endParaRPr lang="zh-CN" sz="2000" b="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321841912"/>
                  </a:ext>
                </a:extLst>
              </a:tr>
              <a:tr h="3732046">
                <a:tc>
                  <a:txBody>
                    <a:bodyPr/>
                    <a:lstStyle/>
                    <a:p>
                      <a:pPr algn="just">
                        <a:lnSpc>
                          <a:spcPct val="100000"/>
                        </a:lnSpc>
                        <a:spcAft>
                          <a:spcPts val="0"/>
                        </a:spcAft>
                      </a:pPr>
                      <a:r>
                        <a:rPr lang="zh-CN" sz="2800" kern="100" dirty="0">
                          <a:effectLst/>
                          <a:latin typeface="+mj-ea"/>
                          <a:ea typeface="+mj-ea"/>
                        </a:rPr>
                        <a:t>运用听觉记忆及重整事物</a:t>
                      </a:r>
                      <a:endParaRPr lang="zh-CN" sz="28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00000"/>
                        </a:lnSpc>
                        <a:spcAft>
                          <a:spcPts val="0"/>
                        </a:spcAft>
                      </a:pPr>
                      <a:r>
                        <a:rPr lang="en-US" sz="2000" b="0" kern="100" dirty="0">
                          <a:effectLst/>
                          <a:latin typeface="+mj-ea"/>
                          <a:ea typeface="+mj-ea"/>
                        </a:rPr>
                        <a:t>1</a:t>
                      </a:r>
                      <a:r>
                        <a:rPr lang="zh-CN" sz="2000" b="0" kern="100" dirty="0">
                          <a:effectLst/>
                          <a:latin typeface="+mj-ea"/>
                          <a:ea typeface="+mj-ea"/>
                        </a:rPr>
                        <a:t>、依次序模仿或指出听到的声音</a:t>
                      </a:r>
                    </a:p>
                    <a:p>
                      <a:pPr algn="just">
                        <a:lnSpc>
                          <a:spcPct val="100000"/>
                        </a:lnSpc>
                        <a:spcAft>
                          <a:spcPts val="0"/>
                        </a:spcAft>
                      </a:pPr>
                      <a:r>
                        <a:rPr lang="en-US" sz="2000" b="0" kern="100" dirty="0">
                          <a:effectLst/>
                          <a:latin typeface="+mj-ea"/>
                          <a:ea typeface="+mj-ea"/>
                        </a:rPr>
                        <a:t>2</a:t>
                      </a:r>
                      <a:r>
                        <a:rPr lang="zh-CN" sz="2000" b="0" kern="100" dirty="0">
                          <a:effectLst/>
                          <a:latin typeface="+mj-ea"/>
                          <a:ea typeface="+mj-ea"/>
                        </a:rPr>
                        <a:t>、复述听到的简单句子</a:t>
                      </a:r>
                    </a:p>
                    <a:p>
                      <a:pPr algn="just">
                        <a:lnSpc>
                          <a:spcPct val="100000"/>
                        </a:lnSpc>
                        <a:spcAft>
                          <a:spcPts val="0"/>
                        </a:spcAft>
                      </a:pPr>
                      <a:r>
                        <a:rPr lang="en-US" sz="2000" b="0" kern="100" dirty="0">
                          <a:effectLst/>
                          <a:latin typeface="+mj-ea"/>
                          <a:ea typeface="+mj-ea"/>
                        </a:rPr>
                        <a:t>3</a:t>
                      </a:r>
                      <a:r>
                        <a:rPr lang="zh-CN" sz="2000" b="0" kern="100" dirty="0">
                          <a:effectLst/>
                          <a:latin typeface="+mj-ea"/>
                          <a:ea typeface="+mj-ea"/>
                        </a:rPr>
                        <a:t>、了解部分与整体关系</a:t>
                      </a:r>
                    </a:p>
                    <a:p>
                      <a:pPr algn="just">
                        <a:lnSpc>
                          <a:spcPct val="100000"/>
                        </a:lnSpc>
                        <a:spcAft>
                          <a:spcPts val="0"/>
                        </a:spcAft>
                      </a:pPr>
                      <a:r>
                        <a:rPr lang="en-US" sz="2000" b="0" kern="100" dirty="0">
                          <a:effectLst/>
                          <a:latin typeface="+mj-ea"/>
                          <a:ea typeface="+mj-ea"/>
                        </a:rPr>
                        <a:t>4</a:t>
                      </a:r>
                      <a:r>
                        <a:rPr lang="zh-CN" sz="2000" b="0" kern="100" dirty="0">
                          <a:effectLst/>
                          <a:latin typeface="+mj-ea"/>
                          <a:ea typeface="+mj-ea"/>
                        </a:rPr>
                        <a:t>、唱或啍喜爱的歌曲</a:t>
                      </a:r>
                      <a:r>
                        <a:rPr lang="en-US" sz="2000" b="0" kern="100" dirty="0">
                          <a:effectLst/>
                          <a:latin typeface="+mj-ea"/>
                          <a:ea typeface="+mj-ea"/>
                        </a:rPr>
                        <a:t> </a:t>
                      </a:r>
                      <a:endParaRPr lang="zh-CN" sz="2000" b="0" kern="100" dirty="0">
                        <a:effectLst/>
                        <a:latin typeface="+mj-ea"/>
                        <a:ea typeface="+mj-ea"/>
                      </a:endParaRPr>
                    </a:p>
                    <a:p>
                      <a:pPr algn="just">
                        <a:lnSpc>
                          <a:spcPct val="100000"/>
                        </a:lnSpc>
                        <a:spcAft>
                          <a:spcPts val="0"/>
                        </a:spcAft>
                      </a:pPr>
                      <a:r>
                        <a:rPr lang="en-US" sz="2000" b="0" kern="100" dirty="0">
                          <a:effectLst/>
                          <a:latin typeface="+mj-ea"/>
                          <a:ea typeface="+mj-ea"/>
                        </a:rPr>
                        <a:t>5</a:t>
                      </a:r>
                      <a:r>
                        <a:rPr lang="zh-CN" sz="2000" b="0" kern="100" dirty="0">
                          <a:effectLst/>
                          <a:latin typeface="+mj-ea"/>
                          <a:ea typeface="+mj-ea"/>
                        </a:rPr>
                        <a:t>、对一组数目或词句记诵</a:t>
                      </a:r>
                    </a:p>
                    <a:p>
                      <a:pPr algn="just">
                        <a:lnSpc>
                          <a:spcPct val="100000"/>
                        </a:lnSpc>
                        <a:spcAft>
                          <a:spcPts val="0"/>
                        </a:spcAft>
                      </a:pPr>
                      <a:r>
                        <a:rPr lang="en-US" sz="2000" b="0" kern="100" dirty="0">
                          <a:effectLst/>
                          <a:latin typeface="+mj-ea"/>
                          <a:ea typeface="+mj-ea"/>
                        </a:rPr>
                        <a:t>6</a:t>
                      </a:r>
                      <a:r>
                        <a:rPr lang="zh-CN" sz="2000" b="0" kern="100" dirty="0">
                          <a:effectLst/>
                          <a:latin typeface="+mj-ea"/>
                          <a:ea typeface="+mj-ea"/>
                        </a:rPr>
                        <a:t>、依次序复述听过的故事、事情或老师、家长说过的话</a:t>
                      </a:r>
                    </a:p>
                    <a:p>
                      <a:pPr algn="just">
                        <a:lnSpc>
                          <a:spcPct val="100000"/>
                        </a:lnSpc>
                        <a:spcAft>
                          <a:spcPts val="0"/>
                        </a:spcAft>
                      </a:pPr>
                      <a:r>
                        <a:rPr lang="en-US" sz="2000" b="0" kern="100" dirty="0">
                          <a:effectLst/>
                          <a:latin typeface="+mj-ea"/>
                          <a:ea typeface="+mj-ea"/>
                        </a:rPr>
                        <a:t>7</a:t>
                      </a:r>
                      <a:r>
                        <a:rPr lang="zh-CN" sz="2000" b="0" kern="100" dirty="0">
                          <a:effectLst/>
                          <a:latin typeface="+mj-ea"/>
                          <a:ea typeface="+mj-ea"/>
                        </a:rPr>
                        <a:t>、复述简单的新闻或天气预报</a:t>
                      </a:r>
                      <a:endParaRPr lang="en-US" altLang="zh-CN" sz="2000" b="0" kern="100" dirty="0">
                        <a:effectLst/>
                        <a:latin typeface="+mj-ea"/>
                        <a:ea typeface="+mj-ea"/>
                      </a:endParaRPr>
                    </a:p>
                    <a:p>
                      <a:pPr algn="just">
                        <a:lnSpc>
                          <a:spcPct val="100000"/>
                        </a:lnSpc>
                        <a:spcAft>
                          <a:spcPts val="0"/>
                        </a:spcAft>
                      </a:pPr>
                      <a:endParaRPr lang="zh-CN" sz="2000" b="0" kern="100" dirty="0">
                        <a:effectLst/>
                        <a:latin typeface="+mj-ea"/>
                        <a:ea typeface="+mj-ea"/>
                      </a:endParaRPr>
                    </a:p>
                    <a:p>
                      <a:pPr algn="just">
                        <a:lnSpc>
                          <a:spcPct val="100000"/>
                        </a:lnSpc>
                        <a:spcAft>
                          <a:spcPts val="0"/>
                        </a:spcAft>
                      </a:pPr>
                      <a:r>
                        <a:rPr lang="en-US" sz="2000" b="0" kern="100" dirty="0">
                          <a:effectLst/>
                          <a:latin typeface="+mj-ea"/>
                          <a:ea typeface="+mj-ea"/>
                        </a:rPr>
                        <a:t>8</a:t>
                      </a:r>
                      <a:r>
                        <a:rPr lang="zh-CN" sz="2000" b="0" kern="100" dirty="0">
                          <a:effectLst/>
                          <a:latin typeface="+mj-ea"/>
                          <a:ea typeface="+mj-ea"/>
                        </a:rPr>
                        <a:t>、依指令完成任务</a:t>
                      </a:r>
                      <a:endParaRPr lang="zh-CN" sz="2000" b="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en-US" sz="2000" b="0" kern="100" dirty="0">
                          <a:effectLst/>
                          <a:latin typeface="+mj-ea"/>
                          <a:ea typeface="+mj-ea"/>
                        </a:rPr>
                        <a:t>1</a:t>
                      </a:r>
                      <a:r>
                        <a:rPr lang="zh-CN" sz="2000" b="0" kern="100" dirty="0">
                          <a:effectLst/>
                          <a:latin typeface="+mj-ea"/>
                          <a:ea typeface="+mj-ea"/>
                        </a:rPr>
                        <a:t>、由宜到难、循序渐进</a:t>
                      </a:r>
                    </a:p>
                    <a:p>
                      <a:pPr algn="just">
                        <a:lnSpc>
                          <a:spcPct val="100000"/>
                        </a:lnSpc>
                        <a:spcAft>
                          <a:spcPts val="0"/>
                        </a:spcAft>
                      </a:pPr>
                      <a:r>
                        <a:rPr lang="en-US" sz="2000" b="0" kern="100" dirty="0">
                          <a:effectLst/>
                          <a:latin typeface="+mj-ea"/>
                          <a:ea typeface="+mj-ea"/>
                        </a:rPr>
                        <a:t>2</a:t>
                      </a:r>
                      <a:r>
                        <a:rPr lang="zh-CN" sz="2000" b="0" kern="100" dirty="0">
                          <a:effectLst/>
                          <a:latin typeface="+mj-ea"/>
                          <a:ea typeface="+mj-ea"/>
                        </a:rPr>
                        <a:t>、如传达</a:t>
                      </a:r>
                      <a:r>
                        <a:rPr lang="en-US" sz="2000" b="0" kern="100" dirty="0">
                          <a:effectLst/>
                          <a:latin typeface="+mj-ea"/>
                          <a:ea typeface="+mj-ea"/>
                        </a:rPr>
                        <a:t>1</a:t>
                      </a:r>
                      <a:r>
                        <a:rPr lang="zh-CN" sz="2000" b="0" kern="100" dirty="0">
                          <a:effectLst/>
                          <a:latin typeface="+mj-ea"/>
                          <a:ea typeface="+mj-ea"/>
                        </a:rPr>
                        <a:t>—</a:t>
                      </a:r>
                      <a:r>
                        <a:rPr lang="en-US" sz="2000" b="0" kern="100" dirty="0">
                          <a:effectLst/>
                          <a:latin typeface="+mj-ea"/>
                          <a:ea typeface="+mj-ea"/>
                        </a:rPr>
                        <a:t>2</a:t>
                      </a:r>
                      <a:r>
                        <a:rPr lang="zh-CN" sz="2000" b="0" kern="100" dirty="0">
                          <a:effectLst/>
                          <a:latin typeface="+mj-ea"/>
                          <a:ea typeface="+mj-ea"/>
                        </a:rPr>
                        <a:t>个简单口令</a:t>
                      </a:r>
                    </a:p>
                    <a:p>
                      <a:pPr algn="just">
                        <a:lnSpc>
                          <a:spcPct val="100000"/>
                        </a:lnSpc>
                        <a:spcAft>
                          <a:spcPts val="0"/>
                        </a:spcAft>
                      </a:pPr>
                      <a:r>
                        <a:rPr lang="en-US" sz="2000" b="0" kern="100" dirty="0">
                          <a:effectLst/>
                          <a:latin typeface="+mj-ea"/>
                          <a:ea typeface="+mj-ea"/>
                        </a:rPr>
                        <a:t>3</a:t>
                      </a:r>
                      <a:r>
                        <a:rPr lang="zh-CN" sz="2000" b="0" kern="100" dirty="0">
                          <a:effectLst/>
                          <a:latin typeface="+mj-ea"/>
                          <a:ea typeface="+mj-ea"/>
                        </a:rPr>
                        <a:t>、如听到门铃声可以知道有人到访</a:t>
                      </a:r>
                    </a:p>
                    <a:p>
                      <a:pPr algn="just">
                        <a:lnSpc>
                          <a:spcPct val="100000"/>
                        </a:lnSpc>
                        <a:spcAft>
                          <a:spcPts val="0"/>
                        </a:spcAft>
                      </a:pPr>
                      <a:r>
                        <a:rPr lang="en-US" sz="2000" b="0" kern="100" dirty="0">
                          <a:effectLst/>
                          <a:latin typeface="+mj-ea"/>
                          <a:ea typeface="+mj-ea"/>
                        </a:rPr>
                        <a:t>4</a:t>
                      </a:r>
                      <a:r>
                        <a:rPr lang="zh-CN" sz="2000" b="0" kern="100" dirty="0">
                          <a:effectLst/>
                          <a:latin typeface="+mj-ea"/>
                          <a:ea typeface="+mj-ea"/>
                        </a:rPr>
                        <a:t>、鼓励其通过歌曲表达自己的情感</a:t>
                      </a:r>
                    </a:p>
                    <a:p>
                      <a:pPr algn="just">
                        <a:lnSpc>
                          <a:spcPct val="100000"/>
                        </a:lnSpc>
                        <a:spcAft>
                          <a:spcPts val="0"/>
                        </a:spcAft>
                      </a:pPr>
                      <a:r>
                        <a:rPr lang="en-US" sz="2000" b="0" kern="100" dirty="0">
                          <a:effectLst/>
                          <a:latin typeface="+mj-ea"/>
                          <a:ea typeface="+mj-ea"/>
                        </a:rPr>
                        <a:t>5</a:t>
                      </a:r>
                      <a:r>
                        <a:rPr lang="zh-CN" sz="2000" b="0" kern="100" dirty="0">
                          <a:effectLst/>
                          <a:latin typeface="+mj-ea"/>
                          <a:ea typeface="+mj-ea"/>
                        </a:rPr>
                        <a:t>、记住自己家中的门牌或电话号码</a:t>
                      </a:r>
                    </a:p>
                    <a:p>
                      <a:pPr algn="just">
                        <a:lnSpc>
                          <a:spcPct val="100000"/>
                        </a:lnSpc>
                        <a:spcAft>
                          <a:spcPts val="0"/>
                        </a:spcAft>
                      </a:pPr>
                      <a:r>
                        <a:rPr lang="en-US" sz="2000" b="0" kern="100" dirty="0">
                          <a:effectLst/>
                          <a:latin typeface="+mj-ea"/>
                          <a:ea typeface="+mj-ea"/>
                        </a:rPr>
                        <a:t>6</a:t>
                      </a:r>
                      <a:r>
                        <a:rPr lang="zh-CN" sz="2000" b="0" kern="100" dirty="0">
                          <a:effectLst/>
                          <a:latin typeface="+mj-ea"/>
                          <a:ea typeface="+mj-ea"/>
                        </a:rPr>
                        <a:t>、如昨天或前天老师或家长讲述过的故事、事情等</a:t>
                      </a:r>
                    </a:p>
                    <a:p>
                      <a:pPr algn="just">
                        <a:lnSpc>
                          <a:spcPct val="100000"/>
                        </a:lnSpc>
                        <a:spcAft>
                          <a:spcPts val="0"/>
                        </a:spcAft>
                      </a:pPr>
                      <a:r>
                        <a:rPr lang="en-US" sz="2000" b="0" kern="100" dirty="0">
                          <a:effectLst/>
                          <a:latin typeface="+mj-ea"/>
                          <a:ea typeface="+mj-ea"/>
                        </a:rPr>
                        <a:t>7</a:t>
                      </a:r>
                      <a:r>
                        <a:rPr lang="zh-CN" sz="2000" b="0" kern="100" dirty="0">
                          <a:effectLst/>
                          <a:latin typeface="+mj-ea"/>
                          <a:ea typeface="+mj-ea"/>
                        </a:rPr>
                        <a:t>、可以通过先影像后文字的方式掌握并复述（电视、报纸）</a:t>
                      </a:r>
                    </a:p>
                    <a:p>
                      <a:pPr algn="just">
                        <a:lnSpc>
                          <a:spcPct val="100000"/>
                        </a:lnSpc>
                        <a:spcAft>
                          <a:spcPts val="0"/>
                        </a:spcAft>
                      </a:pPr>
                      <a:r>
                        <a:rPr lang="en-US" sz="2000" b="0" kern="100" dirty="0">
                          <a:effectLst/>
                          <a:latin typeface="+mj-ea"/>
                          <a:ea typeface="+mj-ea"/>
                        </a:rPr>
                        <a:t>8</a:t>
                      </a:r>
                      <a:r>
                        <a:rPr lang="zh-CN" sz="2000" b="0" kern="100" dirty="0">
                          <a:effectLst/>
                          <a:latin typeface="+mj-ea"/>
                          <a:ea typeface="+mj-ea"/>
                        </a:rPr>
                        <a:t>、聆听由简单到比较复杂的指示，然后按指示的步骤去完成一项任务</a:t>
                      </a:r>
                      <a:endParaRPr lang="zh-CN" sz="2000" b="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406894300"/>
                  </a:ext>
                </a:extLst>
              </a:tr>
            </a:tbl>
          </a:graphicData>
        </a:graphic>
      </p:graphicFrame>
      <p:sp>
        <p:nvSpPr>
          <p:cNvPr id="4" name="矩形 3">
            <a:extLst>
              <a:ext uri="{FF2B5EF4-FFF2-40B4-BE49-F238E27FC236}">
                <a16:creationId xmlns:a16="http://schemas.microsoft.com/office/drawing/2014/main" xmlns="" id="{306F08CC-FC07-4B97-AAF1-16BBA44C4486}"/>
              </a:ext>
            </a:extLst>
          </p:cNvPr>
          <p:cNvSpPr/>
          <p:nvPr/>
        </p:nvSpPr>
        <p:spPr>
          <a:xfrm>
            <a:off x="1049058" y="776518"/>
            <a:ext cx="1693082" cy="646325"/>
          </a:xfrm>
          <a:prstGeom prst="rect">
            <a:avLst/>
          </a:prstGeom>
        </p:spPr>
        <p:txBody>
          <a:bodyPr wrap="none" lIns="91435" tIns="45717" rIns="91435" bIns="45717">
            <a:spAutoFit/>
          </a:bodyPr>
          <a:lstStyle/>
          <a:p>
            <a:pPr algn="just">
              <a:lnSpc>
                <a:spcPct val="150000"/>
              </a:lnSpc>
            </a:pPr>
            <a:r>
              <a:rPr lang="en-US" altLang="zh-CN" sz="2400" b="1" kern="100" dirty="0">
                <a:latin typeface="+mj-ea"/>
                <a:ea typeface="+mj-ea"/>
                <a:cs typeface="Times New Roman" panose="02020603050405020304" pitchFamily="18" charset="0"/>
              </a:rPr>
              <a:t>2.</a:t>
            </a:r>
            <a:r>
              <a:rPr lang="zh-CN" altLang="en-US" sz="2400" b="1" kern="100" dirty="0">
                <a:latin typeface="+mj-ea"/>
                <a:ea typeface="+mj-ea"/>
                <a:cs typeface="Times New Roman" panose="02020603050405020304" pitchFamily="18" charset="0"/>
              </a:rPr>
              <a:t>听</a:t>
            </a:r>
            <a:r>
              <a:rPr lang="zh-CN" altLang="zh-CN" sz="2400" b="1" kern="100" dirty="0">
                <a:latin typeface="+mj-ea"/>
                <a:ea typeface="+mj-ea"/>
                <a:cs typeface="Times New Roman" panose="02020603050405020304" pitchFamily="18" charset="0"/>
              </a:rPr>
              <a:t>觉训练</a:t>
            </a:r>
            <a:endParaRPr lang="zh-CN" altLang="zh-CN" sz="2400" kern="100" dirty="0">
              <a:latin typeface="+mj-ea"/>
              <a:ea typeface="+mj-ea"/>
              <a:cs typeface="Times New Roman" panose="02020603050405020304" pitchFamily="18" charset="0"/>
            </a:endParaRPr>
          </a:p>
        </p:txBody>
      </p:sp>
    </p:spTree>
    <p:extLst>
      <p:ext uri="{BB962C8B-B14F-4D97-AF65-F5344CB8AC3E}">
        <p14:creationId xmlns:p14="http://schemas.microsoft.com/office/powerpoint/2010/main" val="235336785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306F08CC-FC07-4B97-AAF1-16BBA44C4486}"/>
              </a:ext>
            </a:extLst>
          </p:cNvPr>
          <p:cNvSpPr/>
          <p:nvPr/>
        </p:nvSpPr>
        <p:spPr>
          <a:xfrm>
            <a:off x="1049058" y="776518"/>
            <a:ext cx="1693082" cy="646325"/>
          </a:xfrm>
          <a:prstGeom prst="rect">
            <a:avLst/>
          </a:prstGeom>
        </p:spPr>
        <p:txBody>
          <a:bodyPr wrap="none" lIns="91435" tIns="45717" rIns="91435" bIns="45717">
            <a:spAutoFit/>
          </a:bodyPr>
          <a:lstStyle/>
          <a:p>
            <a:pPr algn="just">
              <a:lnSpc>
                <a:spcPct val="150000"/>
              </a:lnSpc>
            </a:pPr>
            <a:r>
              <a:rPr lang="en-US" altLang="zh-CN" sz="2400" b="1" kern="100" dirty="0">
                <a:latin typeface="+mj-ea"/>
                <a:ea typeface="+mj-ea"/>
                <a:cs typeface="Times New Roman" panose="02020603050405020304" pitchFamily="18" charset="0"/>
              </a:rPr>
              <a:t>3.</a:t>
            </a:r>
            <a:r>
              <a:rPr lang="zh-CN" altLang="en-US" sz="2400" b="1" kern="100" dirty="0">
                <a:latin typeface="+mj-ea"/>
                <a:ea typeface="+mj-ea"/>
                <a:cs typeface="Times New Roman" panose="02020603050405020304" pitchFamily="18" charset="0"/>
              </a:rPr>
              <a:t>味</a:t>
            </a:r>
            <a:r>
              <a:rPr lang="zh-CN" altLang="zh-CN" sz="2400" b="1" kern="100" dirty="0">
                <a:latin typeface="+mj-ea"/>
                <a:ea typeface="+mj-ea"/>
                <a:cs typeface="Times New Roman" panose="02020603050405020304" pitchFamily="18" charset="0"/>
              </a:rPr>
              <a:t>觉训练</a:t>
            </a:r>
            <a:endParaRPr lang="zh-CN" altLang="zh-CN" sz="2400" kern="100" dirty="0">
              <a:latin typeface="+mj-ea"/>
              <a:ea typeface="+mj-ea"/>
              <a:cs typeface="Times New Roman" panose="02020603050405020304" pitchFamily="18" charset="0"/>
            </a:endParaRPr>
          </a:p>
        </p:txBody>
      </p:sp>
      <p:graphicFrame>
        <p:nvGraphicFramePr>
          <p:cNvPr id="2" name="表格 1">
            <a:extLst>
              <a:ext uri="{FF2B5EF4-FFF2-40B4-BE49-F238E27FC236}">
                <a16:creationId xmlns:a16="http://schemas.microsoft.com/office/drawing/2014/main" xmlns="" id="{D356BBE3-78CF-4BBF-82F3-6C8C0327E18B}"/>
              </a:ext>
            </a:extLst>
          </p:cNvPr>
          <p:cNvGraphicFramePr>
            <a:graphicFrameLocks noGrp="1"/>
          </p:cNvGraphicFramePr>
          <p:nvPr>
            <p:extLst>
              <p:ext uri="{D42A27DB-BD31-4B8C-83A1-F6EECF244321}">
                <p14:modId xmlns:p14="http://schemas.microsoft.com/office/powerpoint/2010/main" val="445718755"/>
              </p:ext>
            </p:extLst>
          </p:nvPr>
        </p:nvGraphicFramePr>
        <p:xfrm>
          <a:off x="1049057" y="1610812"/>
          <a:ext cx="10036289" cy="4583347"/>
        </p:xfrm>
        <a:graphic>
          <a:graphicData uri="http://schemas.openxmlformats.org/drawingml/2006/table">
            <a:tbl>
              <a:tblPr firstRow="1" firstCol="1" bandRow="1">
                <a:tableStyleId>{5C22544A-7EE6-4342-B048-85BDC9FD1C3A}</a:tableStyleId>
              </a:tblPr>
              <a:tblGrid>
                <a:gridCol w="1215847">
                  <a:extLst>
                    <a:ext uri="{9D8B030D-6E8A-4147-A177-3AD203B41FA5}">
                      <a16:colId xmlns:a16="http://schemas.microsoft.com/office/drawing/2014/main" xmlns="" val="2285201001"/>
                    </a:ext>
                  </a:extLst>
                </a:gridCol>
                <a:gridCol w="3601329">
                  <a:extLst>
                    <a:ext uri="{9D8B030D-6E8A-4147-A177-3AD203B41FA5}">
                      <a16:colId xmlns:a16="http://schemas.microsoft.com/office/drawing/2014/main" xmlns="" val="3503479567"/>
                    </a:ext>
                  </a:extLst>
                </a:gridCol>
                <a:gridCol w="5219113">
                  <a:extLst>
                    <a:ext uri="{9D8B030D-6E8A-4147-A177-3AD203B41FA5}">
                      <a16:colId xmlns:a16="http://schemas.microsoft.com/office/drawing/2014/main" xmlns="" val="1987330842"/>
                    </a:ext>
                  </a:extLst>
                </a:gridCol>
              </a:tblGrid>
              <a:tr h="1097280">
                <a:tc>
                  <a:txBody>
                    <a:bodyPr/>
                    <a:lstStyle/>
                    <a:p>
                      <a:pPr algn="just">
                        <a:lnSpc>
                          <a:spcPct val="150000"/>
                        </a:lnSpc>
                        <a:spcAft>
                          <a:spcPts val="0"/>
                        </a:spcAft>
                      </a:pPr>
                      <a:r>
                        <a:rPr lang="zh-CN" sz="2400" kern="100" dirty="0">
                          <a:effectLst/>
                          <a:latin typeface="+mj-ea"/>
                          <a:ea typeface="+mj-ea"/>
                        </a:rPr>
                        <a:t>训练</a:t>
                      </a:r>
                      <a:endParaRPr lang="en-US" altLang="zh-CN" sz="2400" kern="100" dirty="0">
                        <a:effectLst/>
                        <a:latin typeface="+mj-ea"/>
                        <a:ea typeface="+mj-ea"/>
                      </a:endParaRPr>
                    </a:p>
                    <a:p>
                      <a:pPr algn="just">
                        <a:lnSpc>
                          <a:spcPct val="150000"/>
                        </a:lnSpc>
                        <a:spcAft>
                          <a:spcPts val="0"/>
                        </a:spcAft>
                      </a:pPr>
                      <a:r>
                        <a:rPr lang="zh-CN" sz="2400" kern="100" dirty="0">
                          <a:effectLst/>
                          <a:latin typeface="+mj-ea"/>
                          <a:ea typeface="+mj-ea"/>
                        </a:rPr>
                        <a:t>重点</a:t>
                      </a:r>
                      <a:endParaRPr lang="zh-CN" sz="24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zh-CN" sz="2400" kern="100" dirty="0">
                          <a:effectLst/>
                          <a:latin typeface="+mj-ea"/>
                          <a:ea typeface="+mj-ea"/>
                        </a:rPr>
                        <a:t>主要内容</a:t>
                      </a:r>
                      <a:endParaRPr lang="zh-CN" sz="24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zh-CN" sz="2400" kern="100" dirty="0">
                          <a:effectLst/>
                          <a:latin typeface="+mj-ea"/>
                          <a:ea typeface="+mj-ea"/>
                        </a:rPr>
                        <a:t>方法</a:t>
                      </a:r>
                      <a:endParaRPr lang="zh-CN" sz="24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759586274"/>
                  </a:ext>
                </a:extLst>
              </a:tr>
              <a:tr h="3486067">
                <a:tc>
                  <a:txBody>
                    <a:bodyPr/>
                    <a:lstStyle/>
                    <a:p>
                      <a:pPr algn="just">
                        <a:lnSpc>
                          <a:spcPct val="150000"/>
                        </a:lnSpc>
                        <a:spcAft>
                          <a:spcPts val="0"/>
                        </a:spcAft>
                      </a:pPr>
                      <a:r>
                        <a:rPr lang="zh-CN" sz="2400" kern="100" dirty="0">
                          <a:effectLst/>
                          <a:latin typeface="+mj-ea"/>
                          <a:ea typeface="+mj-ea"/>
                        </a:rPr>
                        <a:t>识别不同的味道</a:t>
                      </a:r>
                      <a:endParaRPr lang="zh-CN" sz="24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00000"/>
                        </a:lnSpc>
                        <a:spcAft>
                          <a:spcPts val="0"/>
                        </a:spcAft>
                      </a:pPr>
                      <a:r>
                        <a:rPr lang="en-US" sz="2000" kern="100" dirty="0">
                          <a:effectLst/>
                          <a:latin typeface="+mj-ea"/>
                          <a:ea typeface="+mj-ea"/>
                        </a:rPr>
                        <a:t>1</a:t>
                      </a:r>
                      <a:r>
                        <a:rPr lang="zh-CN" sz="2000" kern="100" dirty="0">
                          <a:effectLst/>
                          <a:latin typeface="+mj-ea"/>
                          <a:ea typeface="+mj-ea"/>
                        </a:rPr>
                        <a:t>、凭味道辨别食物及饮料</a:t>
                      </a:r>
                      <a:endParaRPr lang="en-US" altLang="zh-CN" sz="2000" kern="100" dirty="0">
                        <a:effectLst/>
                        <a:latin typeface="+mj-ea"/>
                        <a:ea typeface="+mj-ea"/>
                      </a:endParaRPr>
                    </a:p>
                    <a:p>
                      <a:pPr algn="just">
                        <a:lnSpc>
                          <a:spcPct val="100000"/>
                        </a:lnSpc>
                        <a:spcAft>
                          <a:spcPts val="0"/>
                        </a:spcAft>
                      </a:pPr>
                      <a:endParaRPr lang="zh-CN" sz="2000" kern="100" dirty="0">
                        <a:effectLst/>
                        <a:latin typeface="+mj-ea"/>
                        <a:ea typeface="+mj-ea"/>
                      </a:endParaRPr>
                    </a:p>
                    <a:p>
                      <a:pPr algn="just">
                        <a:lnSpc>
                          <a:spcPct val="100000"/>
                        </a:lnSpc>
                        <a:spcAft>
                          <a:spcPts val="0"/>
                        </a:spcAft>
                      </a:pPr>
                      <a:r>
                        <a:rPr lang="en-US" sz="2000" kern="100" dirty="0">
                          <a:effectLst/>
                          <a:latin typeface="+mj-ea"/>
                          <a:ea typeface="+mj-ea"/>
                        </a:rPr>
                        <a:t>2</a:t>
                      </a:r>
                      <a:r>
                        <a:rPr lang="zh-CN" sz="2000" kern="100" dirty="0">
                          <a:effectLst/>
                          <a:latin typeface="+mj-ea"/>
                          <a:ea typeface="+mj-ea"/>
                        </a:rPr>
                        <a:t>、认识和分辨各种味道</a:t>
                      </a:r>
                      <a:endParaRPr lang="en-US" altLang="zh-CN" sz="2000" kern="100" dirty="0">
                        <a:effectLst/>
                        <a:latin typeface="+mj-ea"/>
                        <a:ea typeface="+mj-ea"/>
                      </a:endParaRPr>
                    </a:p>
                    <a:p>
                      <a:pPr algn="just">
                        <a:lnSpc>
                          <a:spcPct val="100000"/>
                        </a:lnSpc>
                        <a:spcAft>
                          <a:spcPts val="0"/>
                        </a:spcAft>
                      </a:pPr>
                      <a:endParaRPr lang="zh-CN" sz="2000" kern="100" dirty="0">
                        <a:effectLst/>
                        <a:latin typeface="+mj-ea"/>
                        <a:ea typeface="+mj-ea"/>
                      </a:endParaRPr>
                    </a:p>
                    <a:p>
                      <a:pPr algn="just">
                        <a:lnSpc>
                          <a:spcPct val="100000"/>
                        </a:lnSpc>
                        <a:spcAft>
                          <a:spcPts val="0"/>
                        </a:spcAft>
                      </a:pPr>
                      <a:r>
                        <a:rPr lang="en-US" sz="2000" kern="100" dirty="0">
                          <a:effectLst/>
                          <a:latin typeface="+mj-ea"/>
                          <a:ea typeface="+mj-ea"/>
                        </a:rPr>
                        <a:t>3</a:t>
                      </a:r>
                      <a:r>
                        <a:rPr lang="zh-CN" sz="2000" kern="100" dirty="0">
                          <a:effectLst/>
                          <a:latin typeface="+mj-ea"/>
                          <a:ea typeface="+mj-ea"/>
                        </a:rPr>
                        <a:t>、认识和分辨混合味道的食物</a:t>
                      </a:r>
                      <a:endParaRPr lang="en-US" altLang="zh-CN" sz="2000" kern="100" dirty="0">
                        <a:effectLst/>
                        <a:latin typeface="+mj-ea"/>
                        <a:ea typeface="+mj-ea"/>
                      </a:endParaRPr>
                    </a:p>
                    <a:p>
                      <a:pPr algn="just">
                        <a:lnSpc>
                          <a:spcPct val="100000"/>
                        </a:lnSpc>
                        <a:spcAft>
                          <a:spcPts val="0"/>
                        </a:spcAft>
                      </a:pPr>
                      <a:endParaRPr lang="en-US" altLang="zh-CN" sz="2000" kern="100" dirty="0">
                        <a:effectLst/>
                        <a:latin typeface="+mj-ea"/>
                        <a:ea typeface="+mj-ea"/>
                      </a:endParaRPr>
                    </a:p>
                    <a:p>
                      <a:pPr algn="just">
                        <a:lnSpc>
                          <a:spcPct val="100000"/>
                        </a:lnSpc>
                        <a:spcAft>
                          <a:spcPts val="0"/>
                        </a:spcAft>
                      </a:pPr>
                      <a:endParaRPr lang="en-US" altLang="zh-CN" sz="2000" kern="100" dirty="0">
                        <a:effectLst/>
                        <a:latin typeface="+mj-ea"/>
                        <a:ea typeface="+mj-ea"/>
                      </a:endParaRPr>
                    </a:p>
                    <a:p>
                      <a:pPr algn="just">
                        <a:lnSpc>
                          <a:spcPct val="100000"/>
                        </a:lnSpc>
                        <a:spcAft>
                          <a:spcPts val="0"/>
                        </a:spcAft>
                      </a:pPr>
                      <a:endParaRPr lang="en-US" altLang="zh-CN" sz="2000" kern="100" dirty="0">
                        <a:effectLst/>
                        <a:latin typeface="+mj-ea"/>
                        <a:ea typeface="+mj-ea"/>
                      </a:endParaRPr>
                    </a:p>
                    <a:p>
                      <a:pPr algn="just">
                        <a:lnSpc>
                          <a:spcPct val="100000"/>
                        </a:lnSpc>
                        <a:spcAft>
                          <a:spcPts val="0"/>
                        </a:spcAft>
                      </a:pPr>
                      <a:endParaRPr lang="zh-CN" sz="2000" kern="100" dirty="0">
                        <a:effectLst/>
                        <a:latin typeface="+mj-ea"/>
                        <a:ea typeface="+mj-ea"/>
                      </a:endParaRPr>
                    </a:p>
                    <a:p>
                      <a:pPr algn="just">
                        <a:lnSpc>
                          <a:spcPct val="100000"/>
                        </a:lnSpc>
                        <a:spcAft>
                          <a:spcPts val="0"/>
                        </a:spcAft>
                      </a:pPr>
                      <a:r>
                        <a:rPr lang="en-US" sz="2000" kern="100" dirty="0">
                          <a:effectLst/>
                          <a:latin typeface="+mj-ea"/>
                          <a:ea typeface="+mj-ea"/>
                        </a:rPr>
                        <a:t>4</a:t>
                      </a:r>
                      <a:r>
                        <a:rPr lang="zh-CN" sz="2000" kern="100" dirty="0">
                          <a:effectLst/>
                          <a:latin typeface="+mj-ea"/>
                          <a:ea typeface="+mj-ea"/>
                        </a:rPr>
                        <a:t>、比较食物的味道浓淡</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en-US" sz="2000" kern="100" dirty="0">
                          <a:effectLst/>
                          <a:latin typeface="+mj-ea"/>
                          <a:ea typeface="+mj-ea"/>
                        </a:rPr>
                        <a:t>1</a:t>
                      </a:r>
                      <a:r>
                        <a:rPr lang="zh-CN" sz="2000" kern="100" dirty="0">
                          <a:effectLst/>
                          <a:latin typeface="+mj-ea"/>
                          <a:ea typeface="+mj-ea"/>
                        </a:rPr>
                        <a:t>、能够在矇眼的状况下识别热米饭、馒头、肉、鱼、蔬菜以及咖啡、茶等的味道</a:t>
                      </a:r>
                    </a:p>
                    <a:p>
                      <a:pPr algn="just">
                        <a:lnSpc>
                          <a:spcPct val="100000"/>
                        </a:lnSpc>
                        <a:spcAft>
                          <a:spcPts val="0"/>
                        </a:spcAft>
                      </a:pPr>
                      <a:r>
                        <a:rPr lang="en-US" sz="2000" kern="100" dirty="0">
                          <a:effectLst/>
                          <a:latin typeface="+mj-ea"/>
                          <a:ea typeface="+mj-ea"/>
                        </a:rPr>
                        <a:t>2</a:t>
                      </a:r>
                      <a:r>
                        <a:rPr lang="zh-CN" sz="2000" kern="100" dirty="0">
                          <a:effectLst/>
                          <a:latin typeface="+mj-ea"/>
                          <a:ea typeface="+mj-ea"/>
                        </a:rPr>
                        <a:t>、在实践基础上，使其辨别甜、咸、苦、酸、辣等味道</a:t>
                      </a:r>
                    </a:p>
                    <a:p>
                      <a:pPr algn="just">
                        <a:lnSpc>
                          <a:spcPct val="100000"/>
                        </a:lnSpc>
                        <a:spcAft>
                          <a:spcPts val="0"/>
                        </a:spcAft>
                      </a:pPr>
                      <a:r>
                        <a:rPr lang="en-US" sz="2000" kern="100" dirty="0">
                          <a:effectLst/>
                          <a:latin typeface="+mj-ea"/>
                          <a:ea typeface="+mj-ea"/>
                        </a:rPr>
                        <a:t>3</a:t>
                      </a:r>
                      <a:r>
                        <a:rPr lang="zh-CN" sz="2000" kern="100" dirty="0">
                          <a:effectLst/>
                          <a:latin typeface="+mj-ea"/>
                          <a:ea typeface="+mj-ea"/>
                        </a:rPr>
                        <a:t>、方法同上，如：</a:t>
                      </a:r>
                    </a:p>
                    <a:p>
                      <a:pPr algn="just">
                        <a:lnSpc>
                          <a:spcPct val="100000"/>
                        </a:lnSpc>
                        <a:spcAft>
                          <a:spcPts val="0"/>
                        </a:spcAft>
                      </a:pPr>
                      <a:r>
                        <a:rPr lang="zh-CN" sz="2000" kern="100" dirty="0">
                          <a:effectLst/>
                          <a:latin typeface="+mj-ea"/>
                          <a:ea typeface="+mj-ea"/>
                        </a:rPr>
                        <a:t>▲甜和酸（柠檬茶、果汁糖）</a:t>
                      </a:r>
                    </a:p>
                    <a:p>
                      <a:pPr algn="just">
                        <a:lnSpc>
                          <a:spcPct val="100000"/>
                        </a:lnSpc>
                        <a:spcAft>
                          <a:spcPts val="0"/>
                        </a:spcAft>
                      </a:pPr>
                      <a:r>
                        <a:rPr lang="zh-CN" sz="2000" kern="100" dirty="0">
                          <a:effectLst/>
                          <a:latin typeface="+mj-ea"/>
                          <a:ea typeface="+mj-ea"/>
                        </a:rPr>
                        <a:t>▲咸和酸（咸酸菜、咸话梅）</a:t>
                      </a:r>
                    </a:p>
                    <a:p>
                      <a:pPr algn="just">
                        <a:lnSpc>
                          <a:spcPct val="100000"/>
                        </a:lnSpc>
                        <a:spcAft>
                          <a:spcPts val="0"/>
                        </a:spcAft>
                      </a:pPr>
                      <a:r>
                        <a:rPr lang="zh-CN" sz="2000" kern="100" dirty="0">
                          <a:effectLst/>
                          <a:latin typeface="+mj-ea"/>
                          <a:ea typeface="+mj-ea"/>
                        </a:rPr>
                        <a:t>▲甜和辣（糖生畺）</a:t>
                      </a:r>
                    </a:p>
                    <a:p>
                      <a:pPr algn="just">
                        <a:lnSpc>
                          <a:spcPct val="100000"/>
                        </a:lnSpc>
                        <a:spcAft>
                          <a:spcPts val="0"/>
                        </a:spcAft>
                      </a:pPr>
                      <a:r>
                        <a:rPr lang="zh-CN" sz="2000" kern="100" dirty="0">
                          <a:effectLst/>
                          <a:latin typeface="+mj-ea"/>
                          <a:ea typeface="+mj-ea"/>
                        </a:rPr>
                        <a:t>▲咸和辣（辣椒腐乳、辣署片）</a:t>
                      </a:r>
                    </a:p>
                    <a:p>
                      <a:pPr algn="just">
                        <a:lnSpc>
                          <a:spcPct val="100000"/>
                        </a:lnSpc>
                        <a:spcAft>
                          <a:spcPts val="0"/>
                        </a:spcAft>
                      </a:pPr>
                      <a:r>
                        <a:rPr lang="en-US" sz="2000" kern="100" dirty="0">
                          <a:effectLst/>
                          <a:latin typeface="+mj-ea"/>
                          <a:ea typeface="+mj-ea"/>
                        </a:rPr>
                        <a:t>4</a:t>
                      </a:r>
                      <a:r>
                        <a:rPr lang="zh-CN" sz="2000" kern="100" dirty="0">
                          <a:effectLst/>
                          <a:latin typeface="+mj-ea"/>
                          <a:ea typeface="+mj-ea"/>
                        </a:rPr>
                        <a:t>、在同类食物中比较浓淡</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487592983"/>
                  </a:ext>
                </a:extLst>
              </a:tr>
            </a:tbl>
          </a:graphicData>
        </a:graphic>
      </p:graphicFrame>
    </p:spTree>
    <p:extLst>
      <p:ext uri="{BB962C8B-B14F-4D97-AF65-F5344CB8AC3E}">
        <p14:creationId xmlns:p14="http://schemas.microsoft.com/office/powerpoint/2010/main" val="178361076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306F08CC-FC07-4B97-AAF1-16BBA44C4486}"/>
              </a:ext>
            </a:extLst>
          </p:cNvPr>
          <p:cNvSpPr/>
          <p:nvPr/>
        </p:nvSpPr>
        <p:spPr>
          <a:xfrm>
            <a:off x="1049058" y="776518"/>
            <a:ext cx="1693082" cy="646325"/>
          </a:xfrm>
          <a:prstGeom prst="rect">
            <a:avLst/>
          </a:prstGeom>
        </p:spPr>
        <p:txBody>
          <a:bodyPr wrap="none" lIns="91435" tIns="45717" rIns="91435" bIns="45717">
            <a:spAutoFit/>
          </a:bodyPr>
          <a:lstStyle/>
          <a:p>
            <a:pPr algn="just">
              <a:lnSpc>
                <a:spcPct val="150000"/>
              </a:lnSpc>
            </a:pPr>
            <a:r>
              <a:rPr lang="en-US" altLang="zh-CN" sz="2400" b="1" kern="100" dirty="0">
                <a:latin typeface="+mj-ea"/>
                <a:ea typeface="+mj-ea"/>
                <a:cs typeface="Times New Roman" panose="02020603050405020304" pitchFamily="18" charset="0"/>
              </a:rPr>
              <a:t>3.</a:t>
            </a:r>
            <a:r>
              <a:rPr lang="zh-CN" altLang="en-US" sz="2400" b="1" kern="100" dirty="0">
                <a:latin typeface="+mj-ea"/>
                <a:ea typeface="+mj-ea"/>
                <a:cs typeface="Times New Roman" panose="02020603050405020304" pitchFamily="18" charset="0"/>
              </a:rPr>
              <a:t>味</a:t>
            </a:r>
            <a:r>
              <a:rPr lang="zh-CN" altLang="zh-CN" sz="2400" b="1" kern="100" dirty="0">
                <a:latin typeface="+mj-ea"/>
                <a:ea typeface="+mj-ea"/>
                <a:cs typeface="Times New Roman" panose="02020603050405020304" pitchFamily="18" charset="0"/>
              </a:rPr>
              <a:t>觉训练</a:t>
            </a:r>
            <a:endParaRPr lang="zh-CN" altLang="zh-CN" sz="2400" kern="100" dirty="0">
              <a:latin typeface="+mj-ea"/>
              <a:ea typeface="+mj-ea"/>
              <a:cs typeface="Times New Roman" panose="02020603050405020304" pitchFamily="18" charset="0"/>
            </a:endParaRPr>
          </a:p>
        </p:txBody>
      </p:sp>
      <p:graphicFrame>
        <p:nvGraphicFramePr>
          <p:cNvPr id="2" name="表格 1">
            <a:extLst>
              <a:ext uri="{FF2B5EF4-FFF2-40B4-BE49-F238E27FC236}">
                <a16:creationId xmlns:a16="http://schemas.microsoft.com/office/drawing/2014/main" xmlns="" id="{A3C5B589-1347-4F7B-A1C8-578FE87DC059}"/>
              </a:ext>
            </a:extLst>
          </p:cNvPr>
          <p:cNvGraphicFramePr>
            <a:graphicFrameLocks noGrp="1"/>
          </p:cNvGraphicFramePr>
          <p:nvPr>
            <p:extLst>
              <p:ext uri="{D42A27DB-BD31-4B8C-83A1-F6EECF244321}">
                <p14:modId xmlns:p14="http://schemas.microsoft.com/office/powerpoint/2010/main" val="2933344872"/>
              </p:ext>
            </p:extLst>
          </p:nvPr>
        </p:nvGraphicFramePr>
        <p:xfrm>
          <a:off x="1049057" y="1691014"/>
          <a:ext cx="9923748" cy="3610891"/>
        </p:xfrm>
        <a:graphic>
          <a:graphicData uri="http://schemas.openxmlformats.org/drawingml/2006/table">
            <a:tbl>
              <a:tblPr firstRow="1" firstCol="1" bandRow="1">
                <a:tableStyleId>{5C22544A-7EE6-4342-B048-85BDC9FD1C3A}</a:tableStyleId>
              </a:tblPr>
              <a:tblGrid>
                <a:gridCol w="1549655">
                  <a:extLst>
                    <a:ext uri="{9D8B030D-6E8A-4147-A177-3AD203B41FA5}">
                      <a16:colId xmlns:a16="http://schemas.microsoft.com/office/drawing/2014/main" xmlns="" val="318925248"/>
                    </a:ext>
                  </a:extLst>
                </a:gridCol>
                <a:gridCol w="3791113">
                  <a:extLst>
                    <a:ext uri="{9D8B030D-6E8A-4147-A177-3AD203B41FA5}">
                      <a16:colId xmlns:a16="http://schemas.microsoft.com/office/drawing/2014/main" xmlns="" val="75412325"/>
                    </a:ext>
                  </a:extLst>
                </a:gridCol>
                <a:gridCol w="4582980">
                  <a:extLst>
                    <a:ext uri="{9D8B030D-6E8A-4147-A177-3AD203B41FA5}">
                      <a16:colId xmlns:a16="http://schemas.microsoft.com/office/drawing/2014/main" xmlns="" val="2598819244"/>
                    </a:ext>
                  </a:extLst>
                </a:gridCol>
              </a:tblGrid>
              <a:tr h="548640">
                <a:tc>
                  <a:txBody>
                    <a:bodyPr/>
                    <a:lstStyle/>
                    <a:p>
                      <a:pPr algn="just">
                        <a:lnSpc>
                          <a:spcPct val="150000"/>
                        </a:lnSpc>
                        <a:spcAft>
                          <a:spcPts val="0"/>
                        </a:spcAft>
                      </a:pPr>
                      <a:r>
                        <a:rPr lang="zh-CN" sz="2400" kern="100">
                          <a:effectLst/>
                          <a:latin typeface="+mj-ea"/>
                          <a:ea typeface="+mj-ea"/>
                        </a:rPr>
                        <a:t>训练重点</a:t>
                      </a:r>
                      <a:endParaRPr lang="zh-CN" sz="2400" kern="10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zh-CN" sz="2400" kern="100" dirty="0">
                          <a:effectLst/>
                          <a:latin typeface="+mj-ea"/>
                          <a:ea typeface="+mj-ea"/>
                        </a:rPr>
                        <a:t>主要内容</a:t>
                      </a:r>
                      <a:endParaRPr lang="zh-CN" sz="24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zh-CN" sz="2400" kern="100" dirty="0">
                          <a:effectLst/>
                          <a:latin typeface="+mj-ea"/>
                          <a:ea typeface="+mj-ea"/>
                        </a:rPr>
                        <a:t>方法</a:t>
                      </a:r>
                      <a:endParaRPr lang="zh-CN" sz="24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23996615"/>
                  </a:ext>
                </a:extLst>
              </a:tr>
              <a:tr h="3062251">
                <a:tc>
                  <a:txBody>
                    <a:bodyPr/>
                    <a:lstStyle/>
                    <a:p>
                      <a:pPr algn="just">
                        <a:lnSpc>
                          <a:spcPct val="150000"/>
                        </a:lnSpc>
                        <a:spcAft>
                          <a:spcPts val="0"/>
                        </a:spcAft>
                      </a:pPr>
                      <a:r>
                        <a:rPr lang="zh-CN" altLang="zh-CN" sz="2400" b="1" kern="1200" dirty="0">
                          <a:solidFill>
                            <a:schemeClr val="lt1"/>
                          </a:solidFill>
                          <a:effectLst/>
                          <a:latin typeface="+mj-ea"/>
                          <a:ea typeface="+mj-ea"/>
                          <a:cs typeface="+mn-cs"/>
                        </a:rPr>
                        <a:t>凭口腔感觉识别食物的特质</a:t>
                      </a:r>
                      <a:endParaRPr lang="zh-CN" sz="32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2000" kern="1200" dirty="0">
                          <a:solidFill>
                            <a:schemeClr val="dk1"/>
                          </a:solidFill>
                          <a:effectLst/>
                          <a:latin typeface="+mj-ea"/>
                          <a:ea typeface="+mj-ea"/>
                          <a:cs typeface="+mn-cs"/>
                        </a:rPr>
                        <a:t>1</a:t>
                      </a:r>
                      <a:r>
                        <a:rPr lang="zh-CN" altLang="zh-CN" sz="2000" kern="1200" dirty="0">
                          <a:solidFill>
                            <a:schemeClr val="dk1"/>
                          </a:solidFill>
                          <a:effectLst/>
                          <a:latin typeface="+mj-ea"/>
                          <a:ea typeface="+mj-ea"/>
                          <a:cs typeface="+mn-cs"/>
                        </a:rPr>
                        <a:t>、分辨口中食物的特质</a:t>
                      </a:r>
                      <a:endParaRPr lang="en-US" altLang="zh-CN" sz="2000" kern="1200" dirty="0">
                        <a:solidFill>
                          <a:schemeClr val="dk1"/>
                        </a:solidFill>
                        <a:effectLst/>
                        <a:latin typeface="+mj-ea"/>
                        <a:ea typeface="+mj-ea"/>
                        <a:cs typeface="+mn-cs"/>
                      </a:endParaRPr>
                    </a:p>
                    <a:p>
                      <a:endParaRPr lang="en-US" altLang="zh-CN" sz="2000" kern="1200" dirty="0">
                        <a:solidFill>
                          <a:schemeClr val="dk1"/>
                        </a:solidFill>
                        <a:effectLst/>
                        <a:latin typeface="+mj-ea"/>
                        <a:ea typeface="+mj-ea"/>
                        <a:cs typeface="+mn-cs"/>
                      </a:endParaRPr>
                    </a:p>
                    <a:p>
                      <a:endParaRPr lang="en-US" altLang="zh-CN" sz="2000" kern="1200" dirty="0">
                        <a:solidFill>
                          <a:schemeClr val="dk1"/>
                        </a:solidFill>
                        <a:effectLst/>
                        <a:latin typeface="+mj-ea"/>
                        <a:ea typeface="+mj-ea"/>
                        <a:cs typeface="+mn-cs"/>
                      </a:endParaRPr>
                    </a:p>
                    <a:p>
                      <a:endParaRPr lang="zh-CN" altLang="zh-CN" sz="2000" kern="1200" dirty="0">
                        <a:solidFill>
                          <a:schemeClr val="dk1"/>
                        </a:solidFill>
                        <a:effectLst/>
                        <a:latin typeface="+mj-ea"/>
                        <a:ea typeface="+mj-ea"/>
                        <a:cs typeface="+mn-cs"/>
                      </a:endParaRPr>
                    </a:p>
                    <a:p>
                      <a:r>
                        <a:rPr lang="en-US" altLang="zh-CN" sz="2000" kern="1200" dirty="0">
                          <a:solidFill>
                            <a:schemeClr val="dk1"/>
                          </a:solidFill>
                          <a:effectLst/>
                          <a:latin typeface="+mj-ea"/>
                          <a:ea typeface="+mj-ea"/>
                          <a:cs typeface="+mn-cs"/>
                        </a:rPr>
                        <a:t> </a:t>
                      </a:r>
                      <a:endParaRPr lang="zh-CN" altLang="zh-CN" sz="2000" kern="1200" dirty="0">
                        <a:solidFill>
                          <a:schemeClr val="dk1"/>
                        </a:solidFill>
                        <a:effectLst/>
                        <a:latin typeface="+mj-ea"/>
                        <a:ea typeface="+mj-ea"/>
                        <a:cs typeface="+mn-cs"/>
                      </a:endParaRPr>
                    </a:p>
                    <a:p>
                      <a:r>
                        <a:rPr lang="en-US" altLang="zh-CN" sz="2000" kern="1200" dirty="0">
                          <a:solidFill>
                            <a:schemeClr val="dk1"/>
                          </a:solidFill>
                          <a:effectLst/>
                          <a:latin typeface="+mj-ea"/>
                          <a:ea typeface="+mj-ea"/>
                          <a:cs typeface="+mn-cs"/>
                        </a:rPr>
                        <a:t>2</a:t>
                      </a:r>
                      <a:r>
                        <a:rPr lang="zh-CN" altLang="zh-CN" sz="2000" kern="1200" dirty="0">
                          <a:solidFill>
                            <a:schemeClr val="dk1"/>
                          </a:solidFill>
                          <a:effectLst/>
                          <a:latin typeface="+mj-ea"/>
                          <a:ea typeface="+mj-ea"/>
                          <a:cs typeface="+mn-cs"/>
                        </a:rPr>
                        <a:t>、能将味道相同的食物或饮品分类</a:t>
                      </a:r>
                    </a:p>
                    <a:p>
                      <a:r>
                        <a:rPr lang="en-US" altLang="zh-CN" sz="2000" kern="1200" dirty="0">
                          <a:solidFill>
                            <a:schemeClr val="dk1"/>
                          </a:solidFill>
                          <a:effectLst/>
                          <a:latin typeface="+mj-ea"/>
                          <a:ea typeface="+mj-ea"/>
                          <a:cs typeface="+mn-cs"/>
                        </a:rPr>
                        <a:t>3</a:t>
                      </a:r>
                      <a:r>
                        <a:rPr lang="zh-CN" altLang="zh-CN" sz="2000" kern="1200" dirty="0">
                          <a:solidFill>
                            <a:schemeClr val="dk1"/>
                          </a:solidFill>
                          <a:effectLst/>
                          <a:latin typeface="+mj-ea"/>
                          <a:ea typeface="+mj-ea"/>
                          <a:cs typeface="+mn-cs"/>
                        </a:rPr>
                        <a:t>、能选择自己喜欢的食物</a:t>
                      </a:r>
                      <a:endParaRPr lang="zh-CN" sz="2400" kern="100" dirty="0">
                        <a:effectLst/>
                        <a:latin typeface="+mj-ea"/>
                        <a:ea typeface="+mj-ea"/>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kern="100" dirty="0">
                          <a:effectLst/>
                          <a:latin typeface="+mj-ea"/>
                          <a:ea typeface="+mj-ea"/>
                        </a:rPr>
                        <a:t>1</a:t>
                      </a:r>
                      <a:r>
                        <a:rPr lang="zh-CN" altLang="zh-CN" sz="2000" kern="1200" dirty="0">
                          <a:solidFill>
                            <a:schemeClr val="dk1"/>
                          </a:solidFill>
                          <a:effectLst/>
                          <a:latin typeface="+mj-ea"/>
                          <a:ea typeface="+mj-ea"/>
                          <a:cs typeface="+mn-cs"/>
                        </a:rPr>
                        <a:t>、通过反复实践进行辨识食物的</a:t>
                      </a:r>
                    </a:p>
                    <a:p>
                      <a:r>
                        <a:rPr lang="zh-CN" altLang="zh-CN" sz="2000" kern="1200" dirty="0">
                          <a:solidFill>
                            <a:schemeClr val="dk1"/>
                          </a:solidFill>
                          <a:effectLst/>
                          <a:latin typeface="+mj-ea"/>
                          <a:ea typeface="+mj-ea"/>
                          <a:cs typeface="+mn-cs"/>
                        </a:rPr>
                        <a:t>▲冷、热、温、凉</a:t>
                      </a:r>
                    </a:p>
                    <a:p>
                      <a:r>
                        <a:rPr lang="zh-CN" altLang="zh-CN" sz="2000" kern="1200" dirty="0">
                          <a:solidFill>
                            <a:schemeClr val="dk1"/>
                          </a:solidFill>
                          <a:effectLst/>
                          <a:latin typeface="+mj-ea"/>
                          <a:ea typeface="+mj-ea"/>
                          <a:cs typeface="+mn-cs"/>
                        </a:rPr>
                        <a:t>▲软、硬</a:t>
                      </a:r>
                    </a:p>
                    <a:p>
                      <a:r>
                        <a:rPr lang="zh-CN" altLang="zh-CN" sz="2000" kern="1200" dirty="0">
                          <a:solidFill>
                            <a:schemeClr val="dk1"/>
                          </a:solidFill>
                          <a:effectLst/>
                          <a:latin typeface="+mj-ea"/>
                          <a:ea typeface="+mj-ea"/>
                          <a:cs typeface="+mn-cs"/>
                        </a:rPr>
                        <a:t>▲脆、滑</a:t>
                      </a:r>
                    </a:p>
                    <a:p>
                      <a:r>
                        <a:rPr lang="zh-CN" altLang="zh-CN" sz="2000" kern="1200" dirty="0">
                          <a:solidFill>
                            <a:schemeClr val="dk1"/>
                          </a:solidFill>
                          <a:effectLst/>
                          <a:latin typeface="+mj-ea"/>
                          <a:ea typeface="+mj-ea"/>
                          <a:cs typeface="+mn-cs"/>
                        </a:rPr>
                        <a:t>▲干、稀、糯、松软</a:t>
                      </a:r>
                    </a:p>
                    <a:p>
                      <a:r>
                        <a:rPr lang="en-US" altLang="zh-CN" sz="2000" kern="1200" dirty="0">
                          <a:solidFill>
                            <a:schemeClr val="dk1"/>
                          </a:solidFill>
                          <a:effectLst/>
                          <a:latin typeface="+mj-ea"/>
                          <a:ea typeface="+mj-ea"/>
                          <a:cs typeface="+mn-cs"/>
                        </a:rPr>
                        <a:t>2</a:t>
                      </a:r>
                      <a:r>
                        <a:rPr lang="zh-CN" altLang="zh-CN" sz="2000" kern="1200" dirty="0">
                          <a:solidFill>
                            <a:schemeClr val="dk1"/>
                          </a:solidFill>
                          <a:effectLst/>
                          <a:latin typeface="+mj-ea"/>
                          <a:ea typeface="+mj-ea"/>
                          <a:cs typeface="+mn-cs"/>
                        </a:rPr>
                        <a:t>、方法同上</a:t>
                      </a:r>
                    </a:p>
                    <a:p>
                      <a:r>
                        <a:rPr lang="en-US" altLang="zh-CN" sz="2000" kern="1200" dirty="0">
                          <a:solidFill>
                            <a:schemeClr val="dk1"/>
                          </a:solidFill>
                          <a:effectLst/>
                          <a:latin typeface="+mj-ea"/>
                          <a:ea typeface="+mj-ea"/>
                          <a:cs typeface="+mn-cs"/>
                        </a:rPr>
                        <a:t>3</a:t>
                      </a:r>
                      <a:r>
                        <a:rPr lang="zh-CN" altLang="zh-CN" sz="2000" kern="1200" dirty="0">
                          <a:solidFill>
                            <a:schemeClr val="dk1"/>
                          </a:solidFill>
                          <a:effectLst/>
                          <a:latin typeface="+mj-ea"/>
                          <a:ea typeface="+mj-ea"/>
                          <a:cs typeface="+mn-cs"/>
                        </a:rPr>
                        <a:t>、通过不同的味道识别能明确表述自己喜欢和不喜欢的食物</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636985731"/>
                  </a:ext>
                </a:extLst>
              </a:tr>
            </a:tbl>
          </a:graphicData>
        </a:graphic>
      </p:graphicFrame>
    </p:spTree>
    <p:extLst>
      <p:ext uri="{BB962C8B-B14F-4D97-AF65-F5344CB8AC3E}">
        <p14:creationId xmlns:p14="http://schemas.microsoft.com/office/powerpoint/2010/main" val="81777065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306F08CC-FC07-4B97-AAF1-16BBA44C4486}"/>
              </a:ext>
            </a:extLst>
          </p:cNvPr>
          <p:cNvSpPr/>
          <p:nvPr/>
        </p:nvSpPr>
        <p:spPr>
          <a:xfrm>
            <a:off x="1049058" y="776518"/>
            <a:ext cx="1693082" cy="646325"/>
          </a:xfrm>
          <a:prstGeom prst="rect">
            <a:avLst/>
          </a:prstGeom>
        </p:spPr>
        <p:txBody>
          <a:bodyPr wrap="none" lIns="91435" tIns="45717" rIns="91435" bIns="45717">
            <a:spAutoFit/>
          </a:bodyPr>
          <a:lstStyle/>
          <a:p>
            <a:pPr algn="just">
              <a:lnSpc>
                <a:spcPct val="150000"/>
              </a:lnSpc>
            </a:pPr>
            <a:r>
              <a:rPr lang="en-US" altLang="zh-CN" sz="2400" b="1" kern="100" dirty="0">
                <a:latin typeface="+mj-ea"/>
                <a:ea typeface="+mj-ea"/>
                <a:cs typeface="Times New Roman" panose="02020603050405020304" pitchFamily="18" charset="0"/>
              </a:rPr>
              <a:t>4.</a:t>
            </a:r>
            <a:r>
              <a:rPr lang="zh-CN" altLang="en-US" sz="2400" b="1" kern="100" dirty="0">
                <a:latin typeface="+mj-ea"/>
                <a:ea typeface="+mj-ea"/>
                <a:cs typeface="Times New Roman" panose="02020603050405020304" pitchFamily="18" charset="0"/>
              </a:rPr>
              <a:t>嗅</a:t>
            </a:r>
            <a:r>
              <a:rPr lang="zh-CN" altLang="zh-CN" sz="2400" b="1" kern="100" dirty="0">
                <a:latin typeface="+mj-ea"/>
                <a:ea typeface="+mj-ea"/>
                <a:cs typeface="Times New Roman" panose="02020603050405020304" pitchFamily="18" charset="0"/>
              </a:rPr>
              <a:t>觉训练</a:t>
            </a:r>
            <a:endParaRPr lang="zh-CN" altLang="zh-CN" sz="2400" kern="100" dirty="0">
              <a:latin typeface="+mj-ea"/>
              <a:ea typeface="+mj-ea"/>
              <a:cs typeface="Times New Roman" panose="02020603050405020304" pitchFamily="18" charset="0"/>
            </a:endParaRPr>
          </a:p>
        </p:txBody>
      </p:sp>
      <p:graphicFrame>
        <p:nvGraphicFramePr>
          <p:cNvPr id="2" name="表格 1">
            <a:extLst>
              <a:ext uri="{FF2B5EF4-FFF2-40B4-BE49-F238E27FC236}">
                <a16:creationId xmlns:a16="http://schemas.microsoft.com/office/drawing/2014/main" xmlns="" id="{B639E749-C76D-452E-9442-F1B51E2907E8}"/>
              </a:ext>
            </a:extLst>
          </p:cNvPr>
          <p:cNvGraphicFramePr>
            <a:graphicFrameLocks noGrp="1"/>
          </p:cNvGraphicFramePr>
          <p:nvPr>
            <p:extLst>
              <p:ext uri="{D42A27DB-BD31-4B8C-83A1-F6EECF244321}">
                <p14:modId xmlns:p14="http://schemas.microsoft.com/office/powerpoint/2010/main" val="1370897444"/>
              </p:ext>
            </p:extLst>
          </p:nvPr>
        </p:nvGraphicFramePr>
        <p:xfrm>
          <a:off x="844067" y="1617777"/>
          <a:ext cx="10744031" cy="4915196"/>
        </p:xfrm>
        <a:graphic>
          <a:graphicData uri="http://schemas.openxmlformats.org/drawingml/2006/table">
            <a:tbl>
              <a:tblPr firstRow="1" firstCol="1" bandRow="1">
                <a:tableStyleId>{5C22544A-7EE6-4342-B048-85BDC9FD1C3A}</a:tableStyleId>
              </a:tblPr>
              <a:tblGrid>
                <a:gridCol w="1336045">
                  <a:extLst>
                    <a:ext uri="{9D8B030D-6E8A-4147-A177-3AD203B41FA5}">
                      <a16:colId xmlns:a16="http://schemas.microsoft.com/office/drawing/2014/main" xmlns="" val="3913878814"/>
                    </a:ext>
                  </a:extLst>
                </a:gridCol>
                <a:gridCol w="3051499">
                  <a:extLst>
                    <a:ext uri="{9D8B030D-6E8A-4147-A177-3AD203B41FA5}">
                      <a16:colId xmlns:a16="http://schemas.microsoft.com/office/drawing/2014/main" xmlns="" val="2152555475"/>
                    </a:ext>
                  </a:extLst>
                </a:gridCol>
                <a:gridCol w="6356487">
                  <a:extLst>
                    <a:ext uri="{9D8B030D-6E8A-4147-A177-3AD203B41FA5}">
                      <a16:colId xmlns:a16="http://schemas.microsoft.com/office/drawing/2014/main" xmlns="" val="1599614264"/>
                    </a:ext>
                  </a:extLst>
                </a:gridCol>
              </a:tblGrid>
              <a:tr h="1097280">
                <a:tc>
                  <a:txBody>
                    <a:bodyPr/>
                    <a:lstStyle/>
                    <a:p>
                      <a:pPr algn="just">
                        <a:lnSpc>
                          <a:spcPct val="150000"/>
                        </a:lnSpc>
                        <a:spcAft>
                          <a:spcPts val="0"/>
                        </a:spcAft>
                      </a:pPr>
                      <a:r>
                        <a:rPr lang="zh-CN" sz="2400" kern="100" dirty="0">
                          <a:effectLst/>
                          <a:latin typeface="+mj-ea"/>
                          <a:ea typeface="+mj-ea"/>
                        </a:rPr>
                        <a:t>训练</a:t>
                      </a:r>
                      <a:endParaRPr lang="en-US" altLang="zh-CN" sz="2400" kern="100" dirty="0">
                        <a:effectLst/>
                        <a:latin typeface="+mj-ea"/>
                        <a:ea typeface="+mj-ea"/>
                      </a:endParaRPr>
                    </a:p>
                    <a:p>
                      <a:pPr algn="just">
                        <a:lnSpc>
                          <a:spcPct val="150000"/>
                        </a:lnSpc>
                        <a:spcAft>
                          <a:spcPts val="0"/>
                        </a:spcAft>
                      </a:pPr>
                      <a:r>
                        <a:rPr lang="zh-CN" sz="2400" kern="100" dirty="0">
                          <a:effectLst/>
                          <a:latin typeface="+mj-ea"/>
                          <a:ea typeface="+mj-ea"/>
                        </a:rPr>
                        <a:t>重点</a:t>
                      </a:r>
                      <a:endParaRPr lang="zh-CN" sz="2400" kern="100" dirty="0">
                        <a:effectLst/>
                        <a:latin typeface="+mj-ea"/>
                        <a:ea typeface="+mj-ea"/>
                        <a:cs typeface="Times New Roman" panose="02020603050405020304" pitchFamily="18" charset="0"/>
                      </a:endParaRPr>
                    </a:p>
                  </a:txBody>
                  <a:tcPr marL="65435" marR="65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zh-CN" sz="2400" kern="100" dirty="0">
                          <a:effectLst/>
                          <a:latin typeface="+mj-ea"/>
                          <a:ea typeface="+mj-ea"/>
                        </a:rPr>
                        <a:t>主要内容</a:t>
                      </a:r>
                      <a:endParaRPr lang="zh-CN" sz="2400" kern="100" dirty="0">
                        <a:effectLst/>
                        <a:latin typeface="+mj-ea"/>
                        <a:ea typeface="+mj-ea"/>
                        <a:cs typeface="Times New Roman" panose="02020603050405020304" pitchFamily="18" charset="0"/>
                      </a:endParaRPr>
                    </a:p>
                  </a:txBody>
                  <a:tcPr marL="65435" marR="65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zh-CN" sz="2400" kern="100" dirty="0">
                          <a:effectLst/>
                          <a:latin typeface="+mj-ea"/>
                          <a:ea typeface="+mj-ea"/>
                        </a:rPr>
                        <a:t>方法</a:t>
                      </a:r>
                      <a:endParaRPr lang="zh-CN" sz="2400" kern="100" dirty="0">
                        <a:effectLst/>
                        <a:latin typeface="+mj-ea"/>
                        <a:ea typeface="+mj-ea"/>
                        <a:cs typeface="Times New Roman" panose="02020603050405020304" pitchFamily="18" charset="0"/>
                      </a:endParaRPr>
                    </a:p>
                  </a:txBody>
                  <a:tcPr marL="65435" marR="65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49972344"/>
                  </a:ext>
                </a:extLst>
              </a:tr>
              <a:tr h="3817916">
                <a:tc>
                  <a:txBody>
                    <a:bodyPr/>
                    <a:lstStyle/>
                    <a:p>
                      <a:pPr algn="just">
                        <a:lnSpc>
                          <a:spcPct val="150000"/>
                        </a:lnSpc>
                        <a:spcAft>
                          <a:spcPts val="0"/>
                        </a:spcAft>
                      </a:pPr>
                      <a:r>
                        <a:rPr lang="zh-CN" sz="2400" kern="100" dirty="0">
                          <a:effectLst/>
                          <a:latin typeface="+mj-ea"/>
                          <a:ea typeface="+mj-ea"/>
                        </a:rPr>
                        <a:t>凭嗅觉识别气味</a:t>
                      </a:r>
                      <a:endParaRPr lang="zh-CN" sz="2400" kern="100" dirty="0">
                        <a:effectLst/>
                        <a:latin typeface="+mj-ea"/>
                        <a:ea typeface="+mj-ea"/>
                        <a:cs typeface="Times New Roman" panose="02020603050405020304" pitchFamily="18" charset="0"/>
                      </a:endParaRPr>
                    </a:p>
                  </a:txBody>
                  <a:tcPr marL="65435" marR="65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en-US" sz="2000" kern="100" dirty="0">
                          <a:effectLst/>
                          <a:latin typeface="+mj-ea"/>
                          <a:ea typeface="+mj-ea"/>
                        </a:rPr>
                        <a:t>1</a:t>
                      </a:r>
                      <a:r>
                        <a:rPr lang="zh-CN" sz="2000" kern="100" dirty="0">
                          <a:effectLst/>
                          <a:latin typeface="+mj-ea"/>
                          <a:ea typeface="+mj-ea"/>
                        </a:rPr>
                        <a:t>、通过气味能分类辨识物品</a:t>
                      </a:r>
                    </a:p>
                    <a:p>
                      <a:pPr algn="just">
                        <a:lnSpc>
                          <a:spcPct val="150000"/>
                        </a:lnSpc>
                        <a:spcAft>
                          <a:spcPts val="0"/>
                        </a:spcAft>
                      </a:pPr>
                      <a:r>
                        <a:rPr lang="en-US" sz="2000" kern="100" dirty="0">
                          <a:effectLst/>
                          <a:latin typeface="+mj-ea"/>
                          <a:ea typeface="+mj-ea"/>
                        </a:rPr>
                        <a:t> </a:t>
                      </a:r>
                    </a:p>
                    <a:p>
                      <a:pPr algn="just">
                        <a:lnSpc>
                          <a:spcPct val="150000"/>
                        </a:lnSpc>
                        <a:spcAft>
                          <a:spcPts val="0"/>
                        </a:spcAft>
                      </a:pPr>
                      <a:endParaRPr lang="en-US" altLang="zh-CN" sz="2000" kern="100" dirty="0">
                        <a:effectLst/>
                        <a:latin typeface="+mj-ea"/>
                        <a:ea typeface="+mj-ea"/>
                      </a:endParaRPr>
                    </a:p>
                    <a:p>
                      <a:pPr algn="just">
                        <a:lnSpc>
                          <a:spcPct val="150000"/>
                        </a:lnSpc>
                        <a:spcAft>
                          <a:spcPts val="0"/>
                        </a:spcAft>
                      </a:pPr>
                      <a:endParaRPr lang="en-US" altLang="zh-CN" sz="2000" kern="100" dirty="0">
                        <a:effectLst/>
                        <a:latin typeface="+mj-ea"/>
                        <a:ea typeface="+mj-ea"/>
                      </a:endParaRPr>
                    </a:p>
                    <a:p>
                      <a:pPr algn="just">
                        <a:lnSpc>
                          <a:spcPct val="150000"/>
                        </a:lnSpc>
                        <a:spcAft>
                          <a:spcPts val="0"/>
                        </a:spcAft>
                      </a:pPr>
                      <a:endParaRPr lang="zh-CN" sz="2000" kern="100" dirty="0">
                        <a:effectLst/>
                        <a:latin typeface="+mj-ea"/>
                        <a:ea typeface="+mj-ea"/>
                      </a:endParaRPr>
                    </a:p>
                    <a:p>
                      <a:pPr algn="just">
                        <a:lnSpc>
                          <a:spcPct val="150000"/>
                        </a:lnSpc>
                        <a:spcAft>
                          <a:spcPts val="0"/>
                        </a:spcAft>
                      </a:pPr>
                      <a:r>
                        <a:rPr lang="en-US" sz="2000" kern="100" dirty="0">
                          <a:effectLst/>
                          <a:latin typeface="+mj-ea"/>
                          <a:ea typeface="+mj-ea"/>
                        </a:rPr>
                        <a:t>2</a:t>
                      </a:r>
                      <a:r>
                        <a:rPr lang="zh-CN" sz="2000" kern="100" dirty="0">
                          <a:effectLst/>
                          <a:latin typeface="+mj-ea"/>
                          <a:ea typeface="+mj-ea"/>
                        </a:rPr>
                        <a:t>、通过气味辨识环境</a:t>
                      </a:r>
                      <a:endParaRPr lang="zh-CN" sz="2000" kern="100" dirty="0">
                        <a:effectLst/>
                        <a:latin typeface="+mj-ea"/>
                        <a:ea typeface="+mj-ea"/>
                        <a:cs typeface="Times New Roman" panose="02020603050405020304" pitchFamily="18" charset="0"/>
                      </a:endParaRPr>
                    </a:p>
                  </a:txBody>
                  <a:tcPr marL="65435" marR="65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en-US" sz="2000" kern="100" dirty="0">
                          <a:effectLst/>
                          <a:latin typeface="+mj-ea"/>
                          <a:ea typeface="+mj-ea"/>
                        </a:rPr>
                        <a:t>1</a:t>
                      </a:r>
                      <a:r>
                        <a:rPr lang="zh-CN" sz="2000" kern="100" dirty="0">
                          <a:effectLst/>
                          <a:latin typeface="+mj-ea"/>
                          <a:ea typeface="+mj-ea"/>
                        </a:rPr>
                        <a:t>、在反复实践基础上使其能正确表述物品分类</a:t>
                      </a:r>
                    </a:p>
                    <a:p>
                      <a:pPr algn="just">
                        <a:lnSpc>
                          <a:spcPct val="100000"/>
                        </a:lnSpc>
                        <a:spcAft>
                          <a:spcPts val="0"/>
                        </a:spcAft>
                      </a:pPr>
                      <a:r>
                        <a:rPr lang="zh-CN" sz="2000" kern="100" dirty="0">
                          <a:effectLst/>
                          <a:latin typeface="+mj-ea"/>
                          <a:ea typeface="+mj-ea"/>
                        </a:rPr>
                        <a:t>▲分辨香、臭</a:t>
                      </a:r>
                    </a:p>
                    <a:p>
                      <a:pPr algn="just">
                        <a:lnSpc>
                          <a:spcPct val="100000"/>
                        </a:lnSpc>
                        <a:spcAft>
                          <a:spcPts val="0"/>
                        </a:spcAft>
                      </a:pPr>
                      <a:r>
                        <a:rPr lang="zh-CN" sz="2000" kern="100" dirty="0">
                          <a:effectLst/>
                          <a:latin typeface="+mj-ea"/>
                          <a:ea typeface="+mj-ea"/>
                        </a:rPr>
                        <a:t>▲分辨蔬菜，如洋葱、芫荽、韭菜、辣椒、咸酸菜等</a:t>
                      </a:r>
                    </a:p>
                    <a:p>
                      <a:pPr algn="just">
                        <a:lnSpc>
                          <a:spcPct val="100000"/>
                        </a:lnSpc>
                        <a:spcAft>
                          <a:spcPts val="0"/>
                        </a:spcAft>
                      </a:pPr>
                      <a:r>
                        <a:rPr lang="zh-CN" sz="2000" kern="100" dirty="0">
                          <a:effectLst/>
                          <a:latin typeface="+mj-ea"/>
                          <a:ea typeface="+mj-ea"/>
                        </a:rPr>
                        <a:t>▲分辨水果，如苹果、橙、菠萝、荔枝等</a:t>
                      </a:r>
                    </a:p>
                    <a:p>
                      <a:pPr algn="just">
                        <a:lnSpc>
                          <a:spcPct val="100000"/>
                        </a:lnSpc>
                        <a:spcAft>
                          <a:spcPts val="0"/>
                        </a:spcAft>
                      </a:pPr>
                      <a:r>
                        <a:rPr lang="zh-CN" sz="2000" kern="100" dirty="0">
                          <a:effectLst/>
                          <a:latin typeface="+mj-ea"/>
                          <a:ea typeface="+mj-ea"/>
                        </a:rPr>
                        <a:t>▲分辨花草的气味</a:t>
                      </a:r>
                    </a:p>
                    <a:p>
                      <a:pPr algn="just">
                        <a:lnSpc>
                          <a:spcPct val="100000"/>
                        </a:lnSpc>
                        <a:spcAft>
                          <a:spcPts val="0"/>
                        </a:spcAft>
                      </a:pPr>
                      <a:r>
                        <a:rPr lang="zh-CN" sz="2000" kern="100" dirty="0">
                          <a:effectLst/>
                          <a:latin typeface="+mj-ea"/>
                          <a:ea typeface="+mj-ea"/>
                        </a:rPr>
                        <a:t>▲分辨本材、油漆、橡胶等气味</a:t>
                      </a:r>
                    </a:p>
                    <a:p>
                      <a:pPr algn="just">
                        <a:lnSpc>
                          <a:spcPct val="100000"/>
                        </a:lnSpc>
                        <a:spcAft>
                          <a:spcPts val="0"/>
                        </a:spcAft>
                      </a:pPr>
                      <a:r>
                        <a:rPr lang="zh-CN" sz="2000" kern="100" dirty="0">
                          <a:effectLst/>
                          <a:latin typeface="+mj-ea"/>
                          <a:ea typeface="+mj-ea"/>
                        </a:rPr>
                        <a:t>▲分辨煤油、汽油、煤气等的气味</a:t>
                      </a:r>
                    </a:p>
                    <a:p>
                      <a:pPr algn="just">
                        <a:lnSpc>
                          <a:spcPct val="100000"/>
                        </a:lnSpc>
                        <a:spcAft>
                          <a:spcPts val="0"/>
                        </a:spcAft>
                      </a:pPr>
                      <a:r>
                        <a:rPr lang="zh-CN" sz="2000" kern="100" dirty="0">
                          <a:effectLst/>
                          <a:latin typeface="+mj-ea"/>
                          <a:ea typeface="+mj-ea"/>
                        </a:rPr>
                        <a:t>▲分辨烟、糊和烧焦的气味等</a:t>
                      </a:r>
                    </a:p>
                    <a:p>
                      <a:pPr algn="just">
                        <a:lnSpc>
                          <a:spcPct val="100000"/>
                        </a:lnSpc>
                        <a:spcAft>
                          <a:spcPts val="0"/>
                        </a:spcAft>
                      </a:pPr>
                      <a:r>
                        <a:rPr lang="zh-CN" sz="2000" kern="100" dirty="0">
                          <a:effectLst/>
                          <a:latin typeface="+mj-ea"/>
                          <a:ea typeface="+mj-ea"/>
                        </a:rPr>
                        <a:t>▲分辨新鲜和腐烂的气味</a:t>
                      </a:r>
                    </a:p>
                    <a:p>
                      <a:pPr algn="just">
                        <a:lnSpc>
                          <a:spcPct val="100000"/>
                        </a:lnSpc>
                        <a:spcAft>
                          <a:spcPts val="0"/>
                        </a:spcAft>
                      </a:pPr>
                      <a:r>
                        <a:rPr lang="en-US" sz="2000" kern="100" dirty="0">
                          <a:effectLst/>
                          <a:latin typeface="+mj-ea"/>
                          <a:ea typeface="+mj-ea"/>
                        </a:rPr>
                        <a:t>2</a:t>
                      </a:r>
                      <a:r>
                        <a:rPr lang="zh-CN" sz="2000" kern="100" dirty="0">
                          <a:effectLst/>
                          <a:latin typeface="+mj-ea"/>
                          <a:ea typeface="+mj-ea"/>
                        </a:rPr>
                        <a:t>、认识要避开恶臭和有刺激性味道的环境并会保护方法</a:t>
                      </a:r>
                      <a:endParaRPr lang="zh-CN" sz="2000" kern="100" dirty="0">
                        <a:effectLst/>
                        <a:latin typeface="+mj-ea"/>
                        <a:ea typeface="+mj-ea"/>
                        <a:cs typeface="Times New Roman" panose="02020603050405020304" pitchFamily="18" charset="0"/>
                      </a:endParaRPr>
                    </a:p>
                  </a:txBody>
                  <a:tcPr marL="65435" marR="65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563245171"/>
                  </a:ext>
                </a:extLst>
              </a:tr>
            </a:tbl>
          </a:graphicData>
        </a:graphic>
      </p:graphicFrame>
    </p:spTree>
    <p:extLst>
      <p:ext uri="{BB962C8B-B14F-4D97-AF65-F5344CB8AC3E}">
        <p14:creationId xmlns:p14="http://schemas.microsoft.com/office/powerpoint/2010/main" val="3651476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F0B35DD-0489-462D-A11E-EAC95D424382}"/>
              </a:ext>
            </a:extLst>
          </p:cNvPr>
          <p:cNvSpPr>
            <a:spLocks noGrp="1"/>
          </p:cNvSpPr>
          <p:nvPr>
            <p:ph type="ctrTitle"/>
          </p:nvPr>
        </p:nvSpPr>
        <p:spPr>
          <a:xfrm>
            <a:off x="1487488" y="1519000"/>
            <a:ext cx="9144000" cy="2387600"/>
          </a:xfrm>
        </p:spPr>
        <p:txBody>
          <a:bodyPr/>
          <a:lstStyle/>
          <a:p>
            <a:r>
              <a:rPr lang="zh-CN" altLang="en-US" dirty="0"/>
              <a:t>第三节  </a:t>
            </a:r>
            <a:r>
              <a:rPr lang="zh-CN" altLang="zh-CN" dirty="0"/>
              <a:t>感觉和知觉</a:t>
            </a:r>
            <a:endParaRPr lang="zh-CN" altLang="en-US" dirty="0"/>
          </a:p>
        </p:txBody>
      </p:sp>
      <p:pic>
        <p:nvPicPr>
          <p:cNvPr id="3" name="Picture 2" descr="D:\SLIDEtoME\TP模板\新建文件夹 (17)\bg\bg1.jpg">
            <a:extLst>
              <a:ext uri="{FF2B5EF4-FFF2-40B4-BE49-F238E27FC236}">
                <a16:creationId xmlns:a16="http://schemas.microsoft.com/office/drawing/2014/main" xmlns="" id="{4F95F698-7ABA-472A-B837-CE09C23F277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a:extLst>
              <a:ext uri="{FF2B5EF4-FFF2-40B4-BE49-F238E27FC236}">
                <a16:creationId xmlns:a16="http://schemas.microsoft.com/office/drawing/2014/main" xmlns="" id="{4157340E-334C-4069-B8BD-EFDB60E29F6C}"/>
              </a:ext>
            </a:extLst>
          </p:cNvPr>
          <p:cNvCxnSpPr>
            <a:cxnSpLocks/>
          </p:cNvCxnSpPr>
          <p:nvPr/>
        </p:nvCxnSpPr>
        <p:spPr>
          <a:xfrm>
            <a:off x="2543168"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a16="http://schemas.microsoft.com/office/drawing/2014/main" xmlns="" id="{E366475D-9FE3-43EC-AA3B-39B2B6B871AE}"/>
              </a:ext>
            </a:extLst>
          </p:cNvPr>
          <p:cNvSpPr/>
          <p:nvPr/>
        </p:nvSpPr>
        <p:spPr>
          <a:xfrm>
            <a:off x="1971673" y="3699817"/>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40061347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306F08CC-FC07-4B97-AAF1-16BBA44C4486}"/>
              </a:ext>
            </a:extLst>
          </p:cNvPr>
          <p:cNvSpPr/>
          <p:nvPr/>
        </p:nvSpPr>
        <p:spPr>
          <a:xfrm>
            <a:off x="1049058" y="465010"/>
            <a:ext cx="1693082" cy="646325"/>
          </a:xfrm>
          <a:prstGeom prst="rect">
            <a:avLst/>
          </a:prstGeom>
        </p:spPr>
        <p:txBody>
          <a:bodyPr wrap="none" lIns="91435" tIns="45717" rIns="91435" bIns="45717">
            <a:spAutoFit/>
          </a:bodyPr>
          <a:lstStyle/>
          <a:p>
            <a:pPr algn="just">
              <a:lnSpc>
                <a:spcPct val="150000"/>
              </a:lnSpc>
            </a:pPr>
            <a:r>
              <a:rPr lang="en-US" altLang="zh-CN" sz="2400" b="1" kern="100" dirty="0">
                <a:latin typeface="+mj-ea"/>
                <a:ea typeface="+mj-ea"/>
                <a:cs typeface="Times New Roman" panose="02020603050405020304" pitchFamily="18" charset="0"/>
              </a:rPr>
              <a:t>4.</a:t>
            </a:r>
            <a:r>
              <a:rPr lang="zh-CN" altLang="en-US" sz="2400" b="1" kern="100" dirty="0">
                <a:latin typeface="+mj-ea"/>
                <a:ea typeface="+mj-ea"/>
                <a:cs typeface="Times New Roman" panose="02020603050405020304" pitchFamily="18" charset="0"/>
              </a:rPr>
              <a:t>嗅</a:t>
            </a:r>
            <a:r>
              <a:rPr lang="zh-CN" altLang="zh-CN" sz="2400" b="1" kern="100" dirty="0">
                <a:latin typeface="+mj-ea"/>
                <a:ea typeface="+mj-ea"/>
                <a:cs typeface="Times New Roman" panose="02020603050405020304" pitchFamily="18" charset="0"/>
              </a:rPr>
              <a:t>觉训练</a:t>
            </a:r>
            <a:endParaRPr lang="zh-CN" altLang="zh-CN" sz="2400" kern="100" dirty="0">
              <a:latin typeface="+mj-ea"/>
              <a:ea typeface="+mj-ea"/>
              <a:cs typeface="Times New Roman" panose="02020603050405020304" pitchFamily="18" charset="0"/>
            </a:endParaRPr>
          </a:p>
        </p:txBody>
      </p:sp>
      <p:graphicFrame>
        <p:nvGraphicFramePr>
          <p:cNvPr id="3" name="表格 2">
            <a:extLst>
              <a:ext uri="{FF2B5EF4-FFF2-40B4-BE49-F238E27FC236}">
                <a16:creationId xmlns:a16="http://schemas.microsoft.com/office/drawing/2014/main" xmlns="" id="{0AD8226B-E252-45BA-B182-2D2E31FC4D18}"/>
              </a:ext>
            </a:extLst>
          </p:cNvPr>
          <p:cNvGraphicFramePr>
            <a:graphicFrameLocks noGrp="1"/>
          </p:cNvGraphicFramePr>
          <p:nvPr>
            <p:extLst>
              <p:ext uri="{D42A27DB-BD31-4B8C-83A1-F6EECF244321}">
                <p14:modId xmlns:p14="http://schemas.microsoft.com/office/powerpoint/2010/main" val="4039663805"/>
              </p:ext>
            </p:extLst>
          </p:nvPr>
        </p:nvGraphicFramePr>
        <p:xfrm>
          <a:off x="1153555" y="1223882"/>
          <a:ext cx="9959927" cy="6227064"/>
        </p:xfrm>
        <a:graphic>
          <a:graphicData uri="http://schemas.openxmlformats.org/drawingml/2006/table">
            <a:tbl>
              <a:tblPr firstRow="1" firstCol="1" bandRow="1">
                <a:tableStyleId>{5C22544A-7EE6-4342-B048-85BDC9FD1C3A}</a:tableStyleId>
              </a:tblPr>
              <a:tblGrid>
                <a:gridCol w="1392701">
                  <a:extLst>
                    <a:ext uri="{9D8B030D-6E8A-4147-A177-3AD203B41FA5}">
                      <a16:colId xmlns:a16="http://schemas.microsoft.com/office/drawing/2014/main" xmlns="" val="4014914210"/>
                    </a:ext>
                  </a:extLst>
                </a:gridCol>
                <a:gridCol w="3910819">
                  <a:extLst>
                    <a:ext uri="{9D8B030D-6E8A-4147-A177-3AD203B41FA5}">
                      <a16:colId xmlns:a16="http://schemas.microsoft.com/office/drawing/2014/main" xmlns="" val="281115198"/>
                    </a:ext>
                  </a:extLst>
                </a:gridCol>
                <a:gridCol w="4656407">
                  <a:extLst>
                    <a:ext uri="{9D8B030D-6E8A-4147-A177-3AD203B41FA5}">
                      <a16:colId xmlns:a16="http://schemas.microsoft.com/office/drawing/2014/main" xmlns="" val="2540919857"/>
                    </a:ext>
                  </a:extLst>
                </a:gridCol>
              </a:tblGrid>
              <a:tr h="1097280">
                <a:tc>
                  <a:txBody>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lang="zh-CN" altLang="zh-CN" sz="2400" b="1" kern="100" dirty="0">
                          <a:solidFill>
                            <a:schemeClr val="lt1"/>
                          </a:solidFill>
                          <a:effectLst/>
                          <a:latin typeface="+mj-ea"/>
                          <a:ea typeface="+mj-ea"/>
                          <a:cs typeface="+mn-cs"/>
                        </a:rPr>
                        <a:t>训练重点</a:t>
                      </a:r>
                      <a:endParaRPr lang="zh-CN" altLang="zh-CN" sz="2400" b="1" kern="100" dirty="0">
                        <a:solidFill>
                          <a:schemeClr val="lt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zh-CN" altLang="zh-CN" sz="2400" b="1" kern="100" dirty="0">
                          <a:solidFill>
                            <a:schemeClr val="lt1"/>
                          </a:solidFill>
                          <a:effectLst/>
                          <a:latin typeface="+mj-ea"/>
                          <a:ea typeface="+mj-ea"/>
                          <a:cs typeface="+mn-cs"/>
                        </a:rPr>
                        <a:t>主要内容</a:t>
                      </a:r>
                      <a:endParaRPr lang="zh-CN" altLang="zh-CN" sz="2400" b="1" kern="100" dirty="0">
                        <a:solidFill>
                          <a:schemeClr val="lt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zh-CN" sz="2400" b="1" kern="100" dirty="0">
                          <a:solidFill>
                            <a:schemeClr val="lt1"/>
                          </a:solidFill>
                          <a:effectLst/>
                          <a:latin typeface="+mj-ea"/>
                          <a:ea typeface="+mj-ea"/>
                          <a:cs typeface="+mn-cs"/>
                        </a:rPr>
                        <a:t>方法</a:t>
                      </a:r>
                      <a:endParaRPr lang="zh-CN" altLang="zh-CN" sz="2400" b="1" kern="100" dirty="0">
                        <a:solidFill>
                          <a:schemeClr val="lt1"/>
                        </a:solidFill>
                        <a:effectLst/>
                        <a:latin typeface="+mj-ea"/>
                        <a:ea typeface="+mj-ea"/>
                        <a:cs typeface="Times New Roman" panose="02020603050405020304" pitchFamily="18" charset="0"/>
                      </a:endParaRPr>
                    </a:p>
                    <a:p>
                      <a:pPr algn="just">
                        <a:lnSpc>
                          <a:spcPct val="100000"/>
                        </a:lnSpc>
                        <a:spcAft>
                          <a:spcPts val="0"/>
                        </a:spcAft>
                      </a:pPr>
                      <a:endParaRPr lang="zh-CN" sz="2000" b="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990505065"/>
                  </a:ext>
                </a:extLst>
              </a:tr>
              <a:tr h="5129784">
                <a:tc>
                  <a:txBody>
                    <a:bodyPr/>
                    <a:lstStyle/>
                    <a:p>
                      <a:pPr algn="just">
                        <a:lnSpc>
                          <a:spcPct val="150000"/>
                        </a:lnSpc>
                        <a:spcAft>
                          <a:spcPts val="0"/>
                        </a:spcAft>
                      </a:pPr>
                      <a:r>
                        <a:rPr lang="zh-CN" sz="2400" kern="100" dirty="0">
                          <a:effectLst/>
                          <a:latin typeface="+mj-ea"/>
                          <a:ea typeface="+mj-ea"/>
                        </a:rPr>
                        <a:t>认识嗅觉和味觉的关系</a:t>
                      </a:r>
                      <a:endParaRPr lang="zh-CN" sz="24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en-US" sz="2000" kern="100" dirty="0">
                          <a:effectLst/>
                          <a:latin typeface="+mj-ea"/>
                          <a:ea typeface="+mj-ea"/>
                        </a:rPr>
                        <a:t>1</a:t>
                      </a:r>
                      <a:r>
                        <a:rPr lang="zh-CN" sz="2000" kern="100" dirty="0">
                          <a:effectLst/>
                          <a:latin typeface="+mj-ea"/>
                          <a:ea typeface="+mj-ea"/>
                        </a:rPr>
                        <a:t>、认识气味好又可食的食物</a:t>
                      </a:r>
                      <a:endParaRPr lang="en-US" altLang="zh-CN" sz="2000" kern="100" dirty="0">
                        <a:effectLst/>
                        <a:latin typeface="+mj-ea"/>
                        <a:ea typeface="+mj-ea"/>
                      </a:endParaRPr>
                    </a:p>
                    <a:p>
                      <a:pPr algn="just">
                        <a:lnSpc>
                          <a:spcPct val="150000"/>
                        </a:lnSpc>
                        <a:spcAft>
                          <a:spcPts val="0"/>
                        </a:spcAft>
                      </a:pPr>
                      <a:endParaRPr lang="zh-CN" sz="2000" kern="100" dirty="0">
                        <a:effectLst/>
                        <a:latin typeface="+mj-ea"/>
                        <a:ea typeface="+mj-ea"/>
                      </a:endParaRPr>
                    </a:p>
                    <a:p>
                      <a:pPr algn="just">
                        <a:lnSpc>
                          <a:spcPct val="150000"/>
                        </a:lnSpc>
                        <a:spcAft>
                          <a:spcPts val="0"/>
                        </a:spcAft>
                      </a:pPr>
                      <a:r>
                        <a:rPr lang="en-US" sz="2000" kern="100" dirty="0">
                          <a:effectLst/>
                          <a:latin typeface="+mj-ea"/>
                          <a:ea typeface="+mj-ea"/>
                        </a:rPr>
                        <a:t>2</a:t>
                      </a:r>
                      <a:r>
                        <a:rPr lang="zh-CN" sz="2000" kern="100" dirty="0">
                          <a:effectLst/>
                          <a:latin typeface="+mj-ea"/>
                          <a:ea typeface="+mj-ea"/>
                        </a:rPr>
                        <a:t>、认识气味好但不可食的物品</a:t>
                      </a:r>
                      <a:endParaRPr lang="en-US" altLang="zh-CN" sz="2000" kern="100" dirty="0">
                        <a:effectLst/>
                        <a:latin typeface="+mj-ea"/>
                        <a:ea typeface="+mj-ea"/>
                      </a:endParaRPr>
                    </a:p>
                    <a:p>
                      <a:pPr algn="just">
                        <a:lnSpc>
                          <a:spcPct val="150000"/>
                        </a:lnSpc>
                        <a:spcAft>
                          <a:spcPts val="0"/>
                        </a:spcAft>
                      </a:pPr>
                      <a:endParaRPr lang="en-US" altLang="zh-CN" sz="2000" kern="100" dirty="0">
                        <a:effectLst/>
                        <a:latin typeface="+mj-ea"/>
                        <a:ea typeface="+mj-ea"/>
                      </a:endParaRPr>
                    </a:p>
                    <a:p>
                      <a:pPr algn="just">
                        <a:lnSpc>
                          <a:spcPct val="150000"/>
                        </a:lnSpc>
                        <a:spcAft>
                          <a:spcPts val="0"/>
                        </a:spcAft>
                      </a:pPr>
                      <a:endParaRPr lang="zh-CN" sz="2000" kern="100" dirty="0">
                        <a:effectLst/>
                        <a:latin typeface="+mj-ea"/>
                        <a:ea typeface="+mj-ea"/>
                      </a:endParaRPr>
                    </a:p>
                    <a:p>
                      <a:pPr algn="just">
                        <a:lnSpc>
                          <a:spcPct val="150000"/>
                        </a:lnSpc>
                        <a:spcAft>
                          <a:spcPts val="0"/>
                        </a:spcAft>
                      </a:pPr>
                      <a:r>
                        <a:rPr lang="en-US" sz="2000" kern="100" dirty="0">
                          <a:effectLst/>
                          <a:latin typeface="+mj-ea"/>
                          <a:ea typeface="+mj-ea"/>
                        </a:rPr>
                        <a:t>3</a:t>
                      </a:r>
                      <a:r>
                        <a:rPr lang="zh-CN" sz="2000" kern="100" dirty="0">
                          <a:effectLst/>
                          <a:latin typeface="+mj-ea"/>
                          <a:ea typeface="+mj-ea"/>
                        </a:rPr>
                        <a:t>、认识气味不好但可食用的食品</a:t>
                      </a:r>
                      <a:endParaRPr lang="en-US" altLang="zh-CN" sz="2000" kern="100" dirty="0">
                        <a:effectLst/>
                        <a:latin typeface="+mj-ea"/>
                        <a:ea typeface="+mj-ea"/>
                      </a:endParaRPr>
                    </a:p>
                    <a:p>
                      <a:pPr algn="just">
                        <a:lnSpc>
                          <a:spcPct val="150000"/>
                        </a:lnSpc>
                        <a:spcAft>
                          <a:spcPts val="0"/>
                        </a:spcAft>
                      </a:pPr>
                      <a:endParaRPr lang="en-US" altLang="zh-CN" sz="2000" kern="100" dirty="0">
                        <a:effectLst/>
                        <a:latin typeface="+mj-ea"/>
                        <a:ea typeface="+mj-ea"/>
                      </a:endParaRPr>
                    </a:p>
                    <a:p>
                      <a:pPr algn="just">
                        <a:lnSpc>
                          <a:spcPct val="150000"/>
                        </a:lnSpc>
                        <a:spcAft>
                          <a:spcPts val="0"/>
                        </a:spcAft>
                      </a:pPr>
                      <a:endParaRPr lang="zh-CN" sz="2000" kern="100" dirty="0">
                        <a:effectLst/>
                        <a:latin typeface="+mj-ea"/>
                        <a:ea typeface="+mj-ea"/>
                      </a:endParaRPr>
                    </a:p>
                    <a:p>
                      <a:pPr algn="just">
                        <a:lnSpc>
                          <a:spcPct val="150000"/>
                        </a:lnSpc>
                        <a:spcAft>
                          <a:spcPts val="0"/>
                        </a:spcAft>
                      </a:pPr>
                      <a:r>
                        <a:rPr lang="en-US" sz="2000" kern="100" dirty="0">
                          <a:effectLst/>
                          <a:latin typeface="+mj-ea"/>
                          <a:ea typeface="+mj-ea"/>
                        </a:rPr>
                        <a:t>4</a:t>
                      </a:r>
                      <a:r>
                        <a:rPr lang="zh-CN" sz="2000" kern="100" dirty="0">
                          <a:effectLst/>
                          <a:latin typeface="+mj-ea"/>
                          <a:ea typeface="+mj-ea"/>
                        </a:rPr>
                        <a:t>、认识难闻又不可食的物品</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en-US" sz="2000" b="0" kern="100" dirty="0">
                          <a:effectLst/>
                          <a:latin typeface="+mj-ea"/>
                          <a:ea typeface="+mj-ea"/>
                        </a:rPr>
                        <a:t>1</a:t>
                      </a:r>
                      <a:r>
                        <a:rPr lang="zh-CN" sz="2000" b="0" kern="100" dirty="0">
                          <a:effectLst/>
                          <a:latin typeface="+mj-ea"/>
                          <a:ea typeface="+mj-ea"/>
                        </a:rPr>
                        <a:t>、通过反复实践建立其概念</a:t>
                      </a:r>
                    </a:p>
                    <a:p>
                      <a:pPr algn="just">
                        <a:lnSpc>
                          <a:spcPct val="100000"/>
                        </a:lnSpc>
                        <a:spcAft>
                          <a:spcPts val="0"/>
                        </a:spcAft>
                      </a:pPr>
                      <a:r>
                        <a:rPr lang="zh-CN" sz="2000" b="0" kern="100" dirty="0">
                          <a:effectLst/>
                          <a:latin typeface="+mj-ea"/>
                          <a:ea typeface="+mj-ea"/>
                        </a:rPr>
                        <a:t>▲水果类（大部分）</a:t>
                      </a:r>
                    </a:p>
                    <a:p>
                      <a:pPr algn="just">
                        <a:lnSpc>
                          <a:spcPct val="100000"/>
                        </a:lnSpc>
                        <a:spcAft>
                          <a:spcPts val="0"/>
                        </a:spcAft>
                      </a:pPr>
                      <a:r>
                        <a:rPr lang="zh-CN" sz="2000" b="0" kern="100" dirty="0">
                          <a:effectLst/>
                          <a:latin typeface="+mj-ea"/>
                          <a:ea typeface="+mj-ea"/>
                        </a:rPr>
                        <a:t>▲食品类（大部分）</a:t>
                      </a:r>
                    </a:p>
                    <a:p>
                      <a:pPr algn="just">
                        <a:lnSpc>
                          <a:spcPct val="100000"/>
                        </a:lnSpc>
                        <a:spcAft>
                          <a:spcPts val="0"/>
                        </a:spcAft>
                      </a:pPr>
                      <a:r>
                        <a:rPr lang="zh-CN" sz="2000" b="0" kern="100" dirty="0">
                          <a:effectLst/>
                          <a:latin typeface="+mj-ea"/>
                          <a:ea typeface="+mj-ea"/>
                        </a:rPr>
                        <a:t>▲蔬菜类（大部分）</a:t>
                      </a:r>
                    </a:p>
                    <a:p>
                      <a:pPr algn="just">
                        <a:lnSpc>
                          <a:spcPct val="100000"/>
                        </a:lnSpc>
                        <a:spcAft>
                          <a:spcPts val="0"/>
                        </a:spcAft>
                      </a:pPr>
                      <a:r>
                        <a:rPr lang="en-US" sz="2000" b="0" kern="100" dirty="0">
                          <a:effectLst/>
                          <a:latin typeface="+mj-ea"/>
                          <a:ea typeface="+mj-ea"/>
                        </a:rPr>
                        <a:t>2</a:t>
                      </a:r>
                      <a:r>
                        <a:rPr lang="zh-CN" sz="2000" b="0" kern="100" dirty="0">
                          <a:effectLst/>
                          <a:latin typeface="+mj-ea"/>
                          <a:ea typeface="+mj-ea"/>
                        </a:rPr>
                        <a:t>、通过比较帮助其建立概念</a:t>
                      </a:r>
                    </a:p>
                    <a:p>
                      <a:pPr algn="just">
                        <a:lnSpc>
                          <a:spcPct val="100000"/>
                        </a:lnSpc>
                        <a:spcAft>
                          <a:spcPts val="0"/>
                        </a:spcAft>
                      </a:pPr>
                      <a:r>
                        <a:rPr lang="zh-CN" sz="2000" b="0" kern="100" dirty="0">
                          <a:effectLst/>
                          <a:latin typeface="+mj-ea"/>
                          <a:ea typeface="+mj-ea"/>
                        </a:rPr>
                        <a:t>▲洗浴用品</a:t>
                      </a:r>
                    </a:p>
                    <a:p>
                      <a:pPr algn="just">
                        <a:lnSpc>
                          <a:spcPct val="100000"/>
                        </a:lnSpc>
                        <a:spcAft>
                          <a:spcPts val="0"/>
                        </a:spcAft>
                      </a:pPr>
                      <a:r>
                        <a:rPr lang="zh-CN" sz="2000" b="0" kern="100" dirty="0">
                          <a:effectLst/>
                          <a:latin typeface="+mj-ea"/>
                          <a:ea typeface="+mj-ea"/>
                        </a:rPr>
                        <a:t>▲部分建材用品</a:t>
                      </a:r>
                    </a:p>
                    <a:p>
                      <a:pPr algn="just">
                        <a:lnSpc>
                          <a:spcPct val="100000"/>
                        </a:lnSpc>
                        <a:spcAft>
                          <a:spcPts val="0"/>
                        </a:spcAft>
                      </a:pPr>
                      <a:r>
                        <a:rPr lang="zh-CN" sz="2000" b="0" kern="100" dirty="0">
                          <a:effectLst/>
                          <a:latin typeface="+mj-ea"/>
                          <a:ea typeface="+mj-ea"/>
                        </a:rPr>
                        <a:t>▲部分消杀用品</a:t>
                      </a:r>
                    </a:p>
                    <a:p>
                      <a:pPr algn="just">
                        <a:lnSpc>
                          <a:spcPct val="100000"/>
                        </a:lnSpc>
                        <a:spcAft>
                          <a:spcPts val="0"/>
                        </a:spcAft>
                      </a:pPr>
                      <a:r>
                        <a:rPr lang="zh-CN" sz="2000" b="0" kern="100" dirty="0">
                          <a:effectLst/>
                          <a:latin typeface="+mj-ea"/>
                          <a:ea typeface="+mj-ea"/>
                        </a:rPr>
                        <a:t>▲环境清新剂等</a:t>
                      </a:r>
                    </a:p>
                    <a:p>
                      <a:pPr algn="just">
                        <a:lnSpc>
                          <a:spcPct val="100000"/>
                        </a:lnSpc>
                        <a:spcAft>
                          <a:spcPts val="0"/>
                        </a:spcAft>
                      </a:pPr>
                      <a:r>
                        <a:rPr lang="en-US" sz="2000" b="0" kern="100" dirty="0">
                          <a:effectLst/>
                          <a:latin typeface="+mj-ea"/>
                          <a:ea typeface="+mj-ea"/>
                        </a:rPr>
                        <a:t>3</a:t>
                      </a:r>
                      <a:r>
                        <a:rPr lang="zh-CN" sz="2000" b="0" kern="100" dirty="0">
                          <a:effectLst/>
                          <a:latin typeface="+mj-ea"/>
                          <a:ea typeface="+mj-ea"/>
                        </a:rPr>
                        <a:t>、方法同上</a:t>
                      </a:r>
                    </a:p>
                    <a:p>
                      <a:pPr algn="just">
                        <a:lnSpc>
                          <a:spcPct val="100000"/>
                        </a:lnSpc>
                        <a:spcAft>
                          <a:spcPts val="0"/>
                        </a:spcAft>
                      </a:pPr>
                      <a:r>
                        <a:rPr lang="zh-CN" sz="2000" b="0" kern="100" dirty="0">
                          <a:effectLst/>
                          <a:latin typeface="+mj-ea"/>
                          <a:ea typeface="+mj-ea"/>
                        </a:rPr>
                        <a:t>▲饮食类，如臭豆腐等</a:t>
                      </a:r>
                    </a:p>
                    <a:p>
                      <a:pPr algn="just">
                        <a:lnSpc>
                          <a:spcPct val="100000"/>
                        </a:lnSpc>
                        <a:spcAft>
                          <a:spcPts val="0"/>
                        </a:spcAft>
                      </a:pPr>
                      <a:r>
                        <a:rPr lang="zh-CN" sz="2000" b="0" kern="100" dirty="0">
                          <a:effectLst/>
                          <a:latin typeface="+mj-ea"/>
                          <a:ea typeface="+mj-ea"/>
                        </a:rPr>
                        <a:t>▲水果类，如榴梿等</a:t>
                      </a:r>
                    </a:p>
                    <a:p>
                      <a:pPr algn="just">
                        <a:lnSpc>
                          <a:spcPct val="100000"/>
                        </a:lnSpc>
                        <a:spcAft>
                          <a:spcPts val="0"/>
                        </a:spcAft>
                      </a:pPr>
                      <a:r>
                        <a:rPr lang="en-US" sz="2000" b="0" kern="100" dirty="0">
                          <a:effectLst/>
                          <a:latin typeface="+mj-ea"/>
                          <a:ea typeface="+mj-ea"/>
                        </a:rPr>
                        <a:t>4</a:t>
                      </a:r>
                      <a:r>
                        <a:rPr lang="zh-CN" sz="2000" b="0" kern="100" dirty="0">
                          <a:effectLst/>
                          <a:latin typeface="+mj-ea"/>
                          <a:ea typeface="+mj-ea"/>
                        </a:rPr>
                        <a:t>、方法同上</a:t>
                      </a:r>
                    </a:p>
                    <a:p>
                      <a:pPr algn="just">
                        <a:lnSpc>
                          <a:spcPct val="100000"/>
                        </a:lnSpc>
                        <a:spcAft>
                          <a:spcPts val="0"/>
                        </a:spcAft>
                      </a:pPr>
                      <a:r>
                        <a:rPr lang="zh-CN" sz="2000" b="0" kern="100" dirty="0">
                          <a:effectLst/>
                          <a:latin typeface="+mj-ea"/>
                          <a:ea typeface="+mj-ea"/>
                        </a:rPr>
                        <a:t>▲建材类</a:t>
                      </a:r>
                    </a:p>
                    <a:p>
                      <a:pPr algn="just">
                        <a:lnSpc>
                          <a:spcPct val="100000"/>
                        </a:lnSpc>
                        <a:spcAft>
                          <a:spcPts val="0"/>
                        </a:spcAft>
                      </a:pPr>
                      <a:r>
                        <a:rPr lang="zh-CN" sz="2000" b="0" kern="100" dirty="0">
                          <a:effectLst/>
                          <a:latin typeface="+mj-ea"/>
                          <a:ea typeface="+mj-ea"/>
                        </a:rPr>
                        <a:t>▲煤油、汽油、煤气等</a:t>
                      </a:r>
                      <a:endParaRPr lang="zh-CN" sz="2000" b="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317208931"/>
                  </a:ext>
                </a:extLst>
              </a:tr>
            </a:tbl>
          </a:graphicData>
        </a:graphic>
      </p:graphicFrame>
    </p:spTree>
    <p:extLst>
      <p:ext uri="{BB962C8B-B14F-4D97-AF65-F5344CB8AC3E}">
        <p14:creationId xmlns:p14="http://schemas.microsoft.com/office/powerpoint/2010/main" val="241268165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306F08CC-FC07-4B97-AAF1-16BBA44C4486}"/>
              </a:ext>
            </a:extLst>
          </p:cNvPr>
          <p:cNvSpPr/>
          <p:nvPr/>
        </p:nvSpPr>
        <p:spPr>
          <a:xfrm>
            <a:off x="937623" y="776518"/>
            <a:ext cx="3231965" cy="646325"/>
          </a:xfrm>
          <a:prstGeom prst="rect">
            <a:avLst/>
          </a:prstGeom>
        </p:spPr>
        <p:txBody>
          <a:bodyPr wrap="none" lIns="91435" tIns="45717" rIns="91435" bIns="45717">
            <a:spAutoFit/>
          </a:bodyPr>
          <a:lstStyle/>
          <a:p>
            <a:pPr algn="just">
              <a:lnSpc>
                <a:spcPct val="150000"/>
              </a:lnSpc>
            </a:pPr>
            <a:r>
              <a:rPr lang="en-US" altLang="zh-CN" sz="2400" b="1" dirty="0">
                <a:latin typeface="+mj-ea"/>
                <a:ea typeface="+mj-ea"/>
              </a:rPr>
              <a:t>5.</a:t>
            </a:r>
            <a:r>
              <a:rPr lang="zh-CN" altLang="zh-CN" sz="2400" b="1" dirty="0">
                <a:latin typeface="+mj-ea"/>
                <a:ea typeface="+mj-ea"/>
              </a:rPr>
              <a:t>触觉和身体感觉训练</a:t>
            </a:r>
            <a:endParaRPr lang="zh-CN" altLang="zh-CN" sz="2400" dirty="0">
              <a:latin typeface="+mj-ea"/>
              <a:ea typeface="+mj-ea"/>
            </a:endParaRPr>
          </a:p>
        </p:txBody>
      </p:sp>
      <p:graphicFrame>
        <p:nvGraphicFramePr>
          <p:cNvPr id="2" name="表格 1">
            <a:extLst>
              <a:ext uri="{FF2B5EF4-FFF2-40B4-BE49-F238E27FC236}">
                <a16:creationId xmlns:a16="http://schemas.microsoft.com/office/drawing/2014/main" xmlns="" id="{6FA97E53-9D20-4215-A1AA-29D54BF5D506}"/>
              </a:ext>
            </a:extLst>
          </p:cNvPr>
          <p:cNvGraphicFramePr>
            <a:graphicFrameLocks noGrp="1"/>
          </p:cNvGraphicFramePr>
          <p:nvPr>
            <p:extLst>
              <p:ext uri="{D42A27DB-BD31-4B8C-83A1-F6EECF244321}">
                <p14:modId xmlns:p14="http://schemas.microsoft.com/office/powerpoint/2010/main" val="1975911404"/>
              </p:ext>
            </p:extLst>
          </p:nvPr>
        </p:nvGraphicFramePr>
        <p:xfrm>
          <a:off x="1069147" y="1560547"/>
          <a:ext cx="10086536" cy="5449824"/>
        </p:xfrm>
        <a:graphic>
          <a:graphicData uri="http://schemas.openxmlformats.org/drawingml/2006/table">
            <a:tbl>
              <a:tblPr firstRow="1" firstCol="1" bandRow="1">
                <a:tableStyleId>{5C22544A-7EE6-4342-B048-85BDC9FD1C3A}</a:tableStyleId>
              </a:tblPr>
              <a:tblGrid>
                <a:gridCol w="1420839">
                  <a:extLst>
                    <a:ext uri="{9D8B030D-6E8A-4147-A177-3AD203B41FA5}">
                      <a16:colId xmlns:a16="http://schemas.microsoft.com/office/drawing/2014/main" xmlns="" val="410738376"/>
                    </a:ext>
                  </a:extLst>
                </a:gridCol>
                <a:gridCol w="2926080">
                  <a:extLst>
                    <a:ext uri="{9D8B030D-6E8A-4147-A177-3AD203B41FA5}">
                      <a16:colId xmlns:a16="http://schemas.microsoft.com/office/drawing/2014/main" xmlns="" val="1359818704"/>
                    </a:ext>
                  </a:extLst>
                </a:gridCol>
                <a:gridCol w="5739617">
                  <a:extLst>
                    <a:ext uri="{9D8B030D-6E8A-4147-A177-3AD203B41FA5}">
                      <a16:colId xmlns:a16="http://schemas.microsoft.com/office/drawing/2014/main" xmlns="" val="2702091799"/>
                    </a:ext>
                  </a:extLst>
                </a:gridCol>
              </a:tblGrid>
              <a:tr h="1097280">
                <a:tc>
                  <a:txBody>
                    <a:bodyPr/>
                    <a:lstStyle/>
                    <a:p>
                      <a:pPr algn="just">
                        <a:lnSpc>
                          <a:spcPct val="150000"/>
                        </a:lnSpc>
                        <a:spcAft>
                          <a:spcPts val="0"/>
                        </a:spcAft>
                      </a:pPr>
                      <a:r>
                        <a:rPr lang="zh-CN" sz="2400" kern="100" dirty="0">
                          <a:effectLst/>
                          <a:latin typeface="+mj-ea"/>
                          <a:ea typeface="+mj-ea"/>
                        </a:rPr>
                        <a:t>训练重点</a:t>
                      </a:r>
                      <a:endParaRPr lang="zh-CN" sz="2400" kern="100" dirty="0">
                        <a:effectLst/>
                        <a:latin typeface="+mj-ea"/>
                        <a:ea typeface="+mj-ea"/>
                        <a:cs typeface="Times New Roman" panose="02020603050405020304" pitchFamily="18" charset="0"/>
                      </a:endParaRPr>
                    </a:p>
                  </a:txBody>
                  <a:tcPr marL="62163" marR="6216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zh-CN" sz="2400" kern="100" dirty="0">
                          <a:effectLst/>
                          <a:latin typeface="+mj-ea"/>
                          <a:ea typeface="+mj-ea"/>
                        </a:rPr>
                        <a:t>主要内容</a:t>
                      </a:r>
                      <a:endParaRPr lang="zh-CN" sz="2400" kern="100" dirty="0">
                        <a:effectLst/>
                        <a:latin typeface="+mj-ea"/>
                        <a:ea typeface="+mj-ea"/>
                        <a:cs typeface="Times New Roman" panose="02020603050405020304" pitchFamily="18" charset="0"/>
                      </a:endParaRPr>
                    </a:p>
                  </a:txBody>
                  <a:tcPr marL="62163" marR="6216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zh-CN" sz="2400" kern="100" dirty="0">
                          <a:effectLst/>
                          <a:latin typeface="+mj-ea"/>
                          <a:ea typeface="+mj-ea"/>
                        </a:rPr>
                        <a:t>方法</a:t>
                      </a:r>
                      <a:endParaRPr lang="zh-CN" sz="2400" kern="100" dirty="0">
                        <a:effectLst/>
                        <a:latin typeface="+mj-ea"/>
                        <a:ea typeface="+mj-ea"/>
                        <a:cs typeface="Times New Roman" panose="02020603050405020304" pitchFamily="18" charset="0"/>
                      </a:endParaRPr>
                    </a:p>
                  </a:txBody>
                  <a:tcPr marL="62163" marR="6216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926124808"/>
                  </a:ext>
                </a:extLst>
              </a:tr>
              <a:tr h="4352544">
                <a:tc>
                  <a:txBody>
                    <a:bodyPr/>
                    <a:lstStyle/>
                    <a:p>
                      <a:pPr algn="just">
                        <a:lnSpc>
                          <a:spcPct val="150000"/>
                        </a:lnSpc>
                        <a:spcAft>
                          <a:spcPts val="0"/>
                        </a:spcAft>
                      </a:pPr>
                      <a:r>
                        <a:rPr lang="zh-CN" sz="2400" kern="100" dirty="0">
                          <a:effectLst/>
                          <a:latin typeface="+mj-ea"/>
                          <a:ea typeface="+mj-ea"/>
                        </a:rPr>
                        <a:t>识别不同的触觉感觉</a:t>
                      </a:r>
                      <a:endParaRPr lang="zh-CN" sz="2400" kern="100" dirty="0">
                        <a:effectLst/>
                        <a:latin typeface="+mj-ea"/>
                        <a:ea typeface="+mj-ea"/>
                        <a:cs typeface="Times New Roman" panose="02020603050405020304" pitchFamily="18" charset="0"/>
                      </a:endParaRPr>
                    </a:p>
                  </a:txBody>
                  <a:tcPr marL="62163" marR="6216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en-US" sz="2000" kern="100" dirty="0">
                          <a:effectLst/>
                          <a:latin typeface="+mj-ea"/>
                          <a:ea typeface="+mj-ea"/>
                        </a:rPr>
                        <a:t>1</a:t>
                      </a:r>
                      <a:r>
                        <a:rPr lang="zh-CN" sz="2000" kern="100" dirty="0">
                          <a:effectLst/>
                          <a:latin typeface="+mj-ea"/>
                          <a:ea typeface="+mj-ea"/>
                        </a:rPr>
                        <a:t>、身体被触摸时有感觉</a:t>
                      </a:r>
                    </a:p>
                    <a:p>
                      <a:pPr algn="just">
                        <a:lnSpc>
                          <a:spcPct val="150000"/>
                        </a:lnSpc>
                        <a:spcAft>
                          <a:spcPts val="0"/>
                        </a:spcAft>
                      </a:pPr>
                      <a:r>
                        <a:rPr lang="en-US" sz="2000" kern="100" dirty="0">
                          <a:effectLst/>
                          <a:latin typeface="+mj-ea"/>
                          <a:ea typeface="+mj-ea"/>
                        </a:rPr>
                        <a:t>2</a:t>
                      </a:r>
                      <a:r>
                        <a:rPr lang="zh-CN" sz="2000" kern="100" dirty="0">
                          <a:effectLst/>
                          <a:latin typeface="+mj-ea"/>
                          <a:ea typeface="+mj-ea"/>
                        </a:rPr>
                        <a:t>、识别触摸后的感觉</a:t>
                      </a:r>
                    </a:p>
                    <a:p>
                      <a:pPr algn="just">
                        <a:lnSpc>
                          <a:spcPct val="150000"/>
                        </a:lnSpc>
                        <a:spcAft>
                          <a:spcPts val="0"/>
                        </a:spcAft>
                      </a:pPr>
                      <a:r>
                        <a:rPr lang="en-US" sz="2000" kern="100" dirty="0">
                          <a:effectLst/>
                          <a:latin typeface="+mj-ea"/>
                          <a:ea typeface="+mj-ea"/>
                        </a:rPr>
                        <a:t> </a:t>
                      </a:r>
                    </a:p>
                    <a:p>
                      <a:pPr algn="just">
                        <a:lnSpc>
                          <a:spcPct val="150000"/>
                        </a:lnSpc>
                        <a:spcAft>
                          <a:spcPts val="0"/>
                        </a:spcAft>
                      </a:pPr>
                      <a:endParaRPr lang="en-US" altLang="zh-CN" sz="2000" kern="100" dirty="0">
                        <a:effectLst/>
                        <a:latin typeface="+mj-ea"/>
                        <a:ea typeface="+mj-ea"/>
                      </a:endParaRPr>
                    </a:p>
                    <a:p>
                      <a:pPr algn="just">
                        <a:lnSpc>
                          <a:spcPct val="150000"/>
                        </a:lnSpc>
                        <a:spcAft>
                          <a:spcPts val="0"/>
                        </a:spcAft>
                      </a:pPr>
                      <a:endParaRPr lang="en-US" altLang="zh-CN" sz="2000" kern="100" dirty="0">
                        <a:effectLst/>
                        <a:latin typeface="+mj-ea"/>
                        <a:ea typeface="+mj-ea"/>
                      </a:endParaRPr>
                    </a:p>
                    <a:p>
                      <a:pPr algn="just">
                        <a:lnSpc>
                          <a:spcPct val="150000"/>
                        </a:lnSpc>
                        <a:spcAft>
                          <a:spcPts val="0"/>
                        </a:spcAft>
                      </a:pPr>
                      <a:endParaRPr lang="zh-CN" sz="2000" kern="100" dirty="0">
                        <a:effectLst/>
                        <a:latin typeface="+mj-ea"/>
                        <a:ea typeface="+mj-ea"/>
                      </a:endParaRPr>
                    </a:p>
                    <a:p>
                      <a:pPr algn="just">
                        <a:lnSpc>
                          <a:spcPct val="150000"/>
                        </a:lnSpc>
                        <a:spcAft>
                          <a:spcPts val="0"/>
                        </a:spcAft>
                      </a:pPr>
                      <a:r>
                        <a:rPr lang="en-US" sz="2000" kern="100" dirty="0">
                          <a:effectLst/>
                          <a:latin typeface="+mj-ea"/>
                          <a:ea typeface="+mj-ea"/>
                        </a:rPr>
                        <a:t>3</a:t>
                      </a:r>
                      <a:r>
                        <a:rPr lang="zh-CN" sz="2000" kern="100" dirty="0">
                          <a:effectLst/>
                          <a:latin typeface="+mj-ea"/>
                          <a:ea typeface="+mj-ea"/>
                        </a:rPr>
                        <a:t>、识别从身体的接触得到的感觉</a:t>
                      </a:r>
                      <a:endParaRPr lang="zh-CN" sz="2000" kern="100" dirty="0">
                        <a:effectLst/>
                        <a:latin typeface="+mj-ea"/>
                        <a:ea typeface="+mj-ea"/>
                        <a:cs typeface="Times New Roman" panose="02020603050405020304" pitchFamily="18" charset="0"/>
                      </a:endParaRPr>
                    </a:p>
                  </a:txBody>
                  <a:tcPr marL="62163" marR="6216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en-US" sz="2000" kern="100" dirty="0">
                          <a:effectLst/>
                          <a:latin typeface="+mj-ea"/>
                          <a:ea typeface="+mj-ea"/>
                        </a:rPr>
                        <a:t>1</a:t>
                      </a:r>
                      <a:r>
                        <a:rPr lang="zh-CN" sz="2000" kern="100" dirty="0">
                          <a:effectLst/>
                          <a:latin typeface="+mj-ea"/>
                          <a:ea typeface="+mj-ea"/>
                        </a:rPr>
                        <a:t>、被触摸时有感觉并能指出刚才被触摸的部位，如头、手、耳等</a:t>
                      </a:r>
                    </a:p>
                    <a:p>
                      <a:pPr algn="just">
                        <a:lnSpc>
                          <a:spcPct val="100000"/>
                        </a:lnSpc>
                        <a:spcAft>
                          <a:spcPts val="0"/>
                        </a:spcAft>
                      </a:pPr>
                      <a:r>
                        <a:rPr lang="en-US" sz="2000" kern="100" dirty="0">
                          <a:effectLst/>
                          <a:latin typeface="+mj-ea"/>
                          <a:ea typeface="+mj-ea"/>
                        </a:rPr>
                        <a:t>2</a:t>
                      </a:r>
                      <a:r>
                        <a:rPr lang="zh-CN" sz="2000" kern="100" dirty="0">
                          <a:effectLst/>
                          <a:latin typeface="+mj-ea"/>
                          <a:ea typeface="+mj-ea"/>
                        </a:rPr>
                        <a:t>、通过反复实践建立识别感觉</a:t>
                      </a:r>
                    </a:p>
                    <a:p>
                      <a:pPr algn="just">
                        <a:lnSpc>
                          <a:spcPct val="100000"/>
                        </a:lnSpc>
                        <a:spcAft>
                          <a:spcPts val="0"/>
                        </a:spcAft>
                      </a:pPr>
                      <a:r>
                        <a:rPr lang="zh-CN" sz="2000" kern="100" dirty="0">
                          <a:effectLst/>
                          <a:latin typeface="+mj-ea"/>
                          <a:ea typeface="+mj-ea"/>
                        </a:rPr>
                        <a:t>▲冷、暖、热、冻、温等</a:t>
                      </a:r>
                    </a:p>
                    <a:p>
                      <a:pPr algn="just">
                        <a:lnSpc>
                          <a:spcPct val="100000"/>
                        </a:lnSpc>
                        <a:spcAft>
                          <a:spcPts val="0"/>
                        </a:spcAft>
                      </a:pPr>
                      <a:r>
                        <a:rPr lang="zh-CN" sz="2000" kern="100" dirty="0">
                          <a:effectLst/>
                          <a:latin typeface="+mj-ea"/>
                          <a:ea typeface="+mj-ea"/>
                        </a:rPr>
                        <a:t>▲软、硬</a:t>
                      </a:r>
                      <a:r>
                        <a:rPr lang="en-US" altLang="zh-CN" sz="2000" kern="100" dirty="0">
                          <a:effectLst/>
                          <a:latin typeface="+mj-ea"/>
                          <a:ea typeface="+mj-ea"/>
                        </a:rPr>
                        <a:t>              </a:t>
                      </a:r>
                      <a:r>
                        <a:rPr lang="zh-CN" sz="2000" kern="100" dirty="0">
                          <a:effectLst/>
                          <a:latin typeface="+mj-ea"/>
                          <a:ea typeface="+mj-ea"/>
                        </a:rPr>
                        <a:t>▲钝、尖锐</a:t>
                      </a:r>
                    </a:p>
                    <a:p>
                      <a:pPr algn="just">
                        <a:lnSpc>
                          <a:spcPct val="100000"/>
                        </a:lnSpc>
                        <a:spcAft>
                          <a:spcPts val="0"/>
                        </a:spcAft>
                      </a:pPr>
                      <a:r>
                        <a:rPr lang="zh-CN" sz="2000" kern="100" dirty="0">
                          <a:effectLst/>
                          <a:latin typeface="+mj-ea"/>
                          <a:ea typeface="+mj-ea"/>
                        </a:rPr>
                        <a:t>▲粗糙、平滑、凸、凹</a:t>
                      </a:r>
                    </a:p>
                    <a:p>
                      <a:pPr algn="just">
                        <a:lnSpc>
                          <a:spcPct val="100000"/>
                        </a:lnSpc>
                        <a:spcAft>
                          <a:spcPts val="0"/>
                        </a:spcAft>
                      </a:pPr>
                      <a:r>
                        <a:rPr lang="zh-CN" sz="2000" kern="100" dirty="0">
                          <a:effectLst/>
                          <a:latin typeface="+mj-ea"/>
                          <a:ea typeface="+mj-ea"/>
                        </a:rPr>
                        <a:t>▲曲、直、斜</a:t>
                      </a:r>
                      <a:r>
                        <a:rPr lang="en-US" altLang="zh-CN" sz="2000" kern="100" dirty="0">
                          <a:effectLst/>
                          <a:latin typeface="+mj-ea"/>
                          <a:ea typeface="+mj-ea"/>
                        </a:rPr>
                        <a:t>       </a:t>
                      </a:r>
                      <a:r>
                        <a:rPr lang="zh-CN" sz="2000" kern="100" dirty="0">
                          <a:effectLst/>
                          <a:latin typeface="+mj-ea"/>
                          <a:ea typeface="+mj-ea"/>
                        </a:rPr>
                        <a:t>▲长、短</a:t>
                      </a:r>
                    </a:p>
                    <a:p>
                      <a:pPr algn="just">
                        <a:lnSpc>
                          <a:spcPct val="100000"/>
                        </a:lnSpc>
                        <a:spcAft>
                          <a:spcPts val="0"/>
                        </a:spcAft>
                      </a:pPr>
                      <a:r>
                        <a:rPr lang="zh-CN" sz="2000" kern="100" dirty="0">
                          <a:effectLst/>
                          <a:latin typeface="+mj-ea"/>
                          <a:ea typeface="+mj-ea"/>
                        </a:rPr>
                        <a:t>▲宽、窄</a:t>
                      </a:r>
                      <a:r>
                        <a:rPr lang="en-US" altLang="zh-CN" sz="2000" kern="100" dirty="0">
                          <a:effectLst/>
                          <a:latin typeface="+mj-ea"/>
                          <a:ea typeface="+mj-ea"/>
                        </a:rPr>
                        <a:t>              </a:t>
                      </a:r>
                      <a:r>
                        <a:rPr lang="zh-CN" sz="2000" kern="100" dirty="0">
                          <a:effectLst/>
                          <a:latin typeface="+mj-ea"/>
                          <a:ea typeface="+mj-ea"/>
                        </a:rPr>
                        <a:t>▲厚、薄</a:t>
                      </a:r>
                    </a:p>
                    <a:p>
                      <a:pPr algn="just">
                        <a:lnSpc>
                          <a:spcPct val="100000"/>
                        </a:lnSpc>
                        <a:spcAft>
                          <a:spcPts val="0"/>
                        </a:spcAft>
                      </a:pPr>
                      <a:r>
                        <a:rPr lang="zh-CN" sz="2000" kern="100" dirty="0">
                          <a:effectLst/>
                          <a:latin typeface="+mj-ea"/>
                          <a:ea typeface="+mj-ea"/>
                        </a:rPr>
                        <a:t>▲粗大、细小</a:t>
                      </a:r>
                    </a:p>
                    <a:p>
                      <a:pPr algn="just">
                        <a:lnSpc>
                          <a:spcPct val="100000"/>
                        </a:lnSpc>
                        <a:spcAft>
                          <a:spcPts val="0"/>
                        </a:spcAft>
                      </a:pPr>
                      <a:r>
                        <a:rPr lang="en-US" sz="2000" kern="100" dirty="0">
                          <a:effectLst/>
                          <a:latin typeface="+mj-ea"/>
                          <a:ea typeface="+mj-ea"/>
                        </a:rPr>
                        <a:t>3</a:t>
                      </a:r>
                      <a:r>
                        <a:rPr lang="zh-CN" sz="2000" kern="100" dirty="0">
                          <a:effectLst/>
                          <a:latin typeface="+mj-ea"/>
                          <a:ea typeface="+mj-ea"/>
                        </a:rPr>
                        <a:t>、方法同上</a:t>
                      </a:r>
                    </a:p>
                    <a:p>
                      <a:pPr algn="just">
                        <a:lnSpc>
                          <a:spcPct val="100000"/>
                        </a:lnSpc>
                        <a:spcAft>
                          <a:spcPts val="0"/>
                        </a:spcAft>
                      </a:pPr>
                      <a:r>
                        <a:rPr lang="zh-CN" sz="2000" kern="100" dirty="0">
                          <a:effectLst/>
                          <a:latin typeface="+mj-ea"/>
                          <a:ea typeface="+mj-ea"/>
                        </a:rPr>
                        <a:t>▲软、硬</a:t>
                      </a:r>
                    </a:p>
                    <a:p>
                      <a:pPr algn="just">
                        <a:lnSpc>
                          <a:spcPct val="100000"/>
                        </a:lnSpc>
                        <a:spcAft>
                          <a:spcPts val="0"/>
                        </a:spcAft>
                      </a:pPr>
                      <a:r>
                        <a:rPr lang="zh-CN" sz="2000" kern="100" dirty="0">
                          <a:effectLst/>
                          <a:latin typeface="+mj-ea"/>
                          <a:ea typeface="+mj-ea"/>
                        </a:rPr>
                        <a:t>▲干、湿</a:t>
                      </a:r>
                    </a:p>
                    <a:p>
                      <a:pPr algn="just">
                        <a:lnSpc>
                          <a:spcPct val="100000"/>
                        </a:lnSpc>
                        <a:spcAft>
                          <a:spcPts val="0"/>
                        </a:spcAft>
                      </a:pPr>
                      <a:r>
                        <a:rPr lang="zh-CN" sz="2000" kern="100" dirty="0">
                          <a:effectLst/>
                          <a:latin typeface="+mj-ea"/>
                          <a:ea typeface="+mj-ea"/>
                        </a:rPr>
                        <a:t>▲冷、热</a:t>
                      </a:r>
                    </a:p>
                    <a:p>
                      <a:pPr algn="just">
                        <a:lnSpc>
                          <a:spcPct val="100000"/>
                        </a:lnSpc>
                        <a:spcAft>
                          <a:spcPts val="0"/>
                        </a:spcAft>
                      </a:pPr>
                      <a:r>
                        <a:rPr lang="zh-CN" sz="2000" kern="100" dirty="0">
                          <a:effectLst/>
                          <a:latin typeface="+mj-ea"/>
                          <a:ea typeface="+mj-ea"/>
                        </a:rPr>
                        <a:t>▲松、紧</a:t>
                      </a:r>
                      <a:endParaRPr lang="zh-CN" sz="2000" kern="100" dirty="0">
                        <a:effectLst/>
                        <a:latin typeface="+mj-ea"/>
                        <a:ea typeface="+mj-ea"/>
                        <a:cs typeface="Times New Roman" panose="02020603050405020304" pitchFamily="18" charset="0"/>
                      </a:endParaRPr>
                    </a:p>
                  </a:txBody>
                  <a:tcPr marL="62163" marR="6216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097621962"/>
                  </a:ext>
                </a:extLst>
              </a:tr>
            </a:tbl>
          </a:graphicData>
        </a:graphic>
      </p:graphicFrame>
    </p:spTree>
    <p:extLst>
      <p:ext uri="{BB962C8B-B14F-4D97-AF65-F5344CB8AC3E}">
        <p14:creationId xmlns:p14="http://schemas.microsoft.com/office/powerpoint/2010/main" val="106008117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306F08CC-FC07-4B97-AAF1-16BBA44C4486}"/>
              </a:ext>
            </a:extLst>
          </p:cNvPr>
          <p:cNvSpPr/>
          <p:nvPr/>
        </p:nvSpPr>
        <p:spPr>
          <a:xfrm>
            <a:off x="937623" y="776518"/>
            <a:ext cx="3231965" cy="646325"/>
          </a:xfrm>
          <a:prstGeom prst="rect">
            <a:avLst/>
          </a:prstGeom>
        </p:spPr>
        <p:txBody>
          <a:bodyPr wrap="none" lIns="91435" tIns="45717" rIns="91435" bIns="45717">
            <a:spAutoFit/>
          </a:bodyPr>
          <a:lstStyle/>
          <a:p>
            <a:pPr algn="just">
              <a:lnSpc>
                <a:spcPct val="150000"/>
              </a:lnSpc>
            </a:pPr>
            <a:r>
              <a:rPr lang="en-US" altLang="zh-CN" sz="2400" b="1" dirty="0">
                <a:latin typeface="+mj-ea"/>
                <a:ea typeface="+mj-ea"/>
              </a:rPr>
              <a:t>5.</a:t>
            </a:r>
            <a:r>
              <a:rPr lang="zh-CN" altLang="zh-CN" sz="2400" b="1" dirty="0">
                <a:latin typeface="+mj-ea"/>
                <a:ea typeface="+mj-ea"/>
              </a:rPr>
              <a:t>触觉和身体感觉训练</a:t>
            </a:r>
            <a:endParaRPr lang="zh-CN" altLang="zh-CN" sz="2400" dirty="0">
              <a:latin typeface="+mj-ea"/>
              <a:ea typeface="+mj-ea"/>
            </a:endParaRPr>
          </a:p>
        </p:txBody>
      </p:sp>
      <p:graphicFrame>
        <p:nvGraphicFramePr>
          <p:cNvPr id="3" name="表格 2">
            <a:extLst>
              <a:ext uri="{FF2B5EF4-FFF2-40B4-BE49-F238E27FC236}">
                <a16:creationId xmlns:a16="http://schemas.microsoft.com/office/drawing/2014/main" xmlns="" id="{A5B3DCC3-D1F3-4DE4-AE63-4EF274FF1304}"/>
              </a:ext>
            </a:extLst>
          </p:cNvPr>
          <p:cNvGraphicFramePr>
            <a:graphicFrameLocks noGrp="1"/>
          </p:cNvGraphicFramePr>
          <p:nvPr>
            <p:extLst>
              <p:ext uri="{D42A27DB-BD31-4B8C-83A1-F6EECF244321}">
                <p14:modId xmlns:p14="http://schemas.microsoft.com/office/powerpoint/2010/main" val="494413073"/>
              </p:ext>
            </p:extLst>
          </p:nvPr>
        </p:nvGraphicFramePr>
        <p:xfrm>
          <a:off x="1097281" y="1679685"/>
          <a:ext cx="10002128" cy="5971032"/>
        </p:xfrm>
        <a:graphic>
          <a:graphicData uri="http://schemas.openxmlformats.org/drawingml/2006/table">
            <a:tbl>
              <a:tblPr firstRow="1" firstCol="1" bandRow="1">
                <a:tableStyleId>{5C22544A-7EE6-4342-B048-85BDC9FD1C3A}</a:tableStyleId>
              </a:tblPr>
              <a:tblGrid>
                <a:gridCol w="1913205">
                  <a:extLst>
                    <a:ext uri="{9D8B030D-6E8A-4147-A177-3AD203B41FA5}">
                      <a16:colId xmlns:a16="http://schemas.microsoft.com/office/drawing/2014/main" xmlns="" val="3779526744"/>
                    </a:ext>
                  </a:extLst>
                </a:gridCol>
                <a:gridCol w="2616591">
                  <a:extLst>
                    <a:ext uri="{9D8B030D-6E8A-4147-A177-3AD203B41FA5}">
                      <a16:colId xmlns:a16="http://schemas.microsoft.com/office/drawing/2014/main" xmlns="" val="1621113229"/>
                    </a:ext>
                  </a:extLst>
                </a:gridCol>
                <a:gridCol w="5472332">
                  <a:extLst>
                    <a:ext uri="{9D8B030D-6E8A-4147-A177-3AD203B41FA5}">
                      <a16:colId xmlns:a16="http://schemas.microsoft.com/office/drawing/2014/main" xmlns="" val="2524655239"/>
                    </a:ext>
                  </a:extLst>
                </a:gridCol>
              </a:tblGrid>
              <a:tr h="676656">
                <a:tc>
                  <a:txBody>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lang="zh-CN" altLang="zh-CN" sz="2400" b="1" kern="100" dirty="0">
                          <a:solidFill>
                            <a:schemeClr val="lt1"/>
                          </a:solidFill>
                          <a:effectLst/>
                          <a:latin typeface="+mj-ea"/>
                          <a:ea typeface="+mj-ea"/>
                          <a:cs typeface="+mn-cs"/>
                        </a:rPr>
                        <a:t>训练重点</a:t>
                      </a:r>
                      <a:endParaRPr lang="zh-CN" altLang="zh-CN" sz="2400" b="1" kern="100" dirty="0">
                        <a:solidFill>
                          <a:schemeClr val="lt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zh-CN" altLang="zh-CN" sz="2400" b="1" kern="100" dirty="0">
                          <a:solidFill>
                            <a:schemeClr val="lt1"/>
                          </a:solidFill>
                          <a:effectLst/>
                          <a:latin typeface="+mj-ea"/>
                          <a:ea typeface="+mj-ea"/>
                          <a:cs typeface="+mn-cs"/>
                        </a:rPr>
                        <a:t>主要内容</a:t>
                      </a:r>
                      <a:endParaRPr lang="zh-CN" altLang="zh-CN" sz="2400" b="1" kern="100" dirty="0">
                        <a:solidFill>
                          <a:schemeClr val="lt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zh-CN" sz="2400" b="1" kern="100" dirty="0">
                          <a:solidFill>
                            <a:schemeClr val="lt1"/>
                          </a:solidFill>
                          <a:effectLst/>
                          <a:latin typeface="+mj-ea"/>
                          <a:ea typeface="+mj-ea"/>
                          <a:cs typeface="+mn-cs"/>
                        </a:rPr>
                        <a:t>方法</a:t>
                      </a:r>
                      <a:endParaRPr lang="zh-CN" altLang="zh-CN" sz="2400" b="1" kern="100" dirty="0">
                        <a:solidFill>
                          <a:schemeClr val="lt1"/>
                        </a:solidFill>
                        <a:effectLst/>
                        <a:latin typeface="+mj-ea"/>
                        <a:ea typeface="+mj-ea"/>
                        <a:cs typeface="Times New Roman" panose="02020603050405020304" pitchFamily="18" charset="0"/>
                      </a:endParaRPr>
                    </a:p>
                    <a:p>
                      <a:pPr algn="just">
                        <a:lnSpc>
                          <a:spcPct val="100000"/>
                        </a:lnSpc>
                        <a:spcAft>
                          <a:spcPts val="0"/>
                        </a:spcAft>
                      </a:pPr>
                      <a:endParaRPr lang="zh-CN" sz="2000" b="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355092611"/>
                  </a:ext>
                </a:extLst>
              </a:tr>
              <a:tr h="1865376">
                <a:tc>
                  <a:txBody>
                    <a:bodyPr/>
                    <a:lstStyle/>
                    <a:p>
                      <a:pPr algn="just">
                        <a:lnSpc>
                          <a:spcPct val="150000"/>
                        </a:lnSpc>
                        <a:spcAft>
                          <a:spcPts val="0"/>
                        </a:spcAft>
                      </a:pPr>
                      <a:r>
                        <a:rPr lang="zh-CN" sz="2400" kern="100" dirty="0">
                          <a:effectLst/>
                          <a:latin typeface="+mj-ea"/>
                          <a:ea typeface="+mj-ea"/>
                        </a:rPr>
                        <a:t>运用触觉识别物体外形</a:t>
                      </a:r>
                      <a:endParaRPr lang="zh-CN" sz="24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en-US" sz="2000" b="0" kern="100" dirty="0">
                          <a:effectLst/>
                          <a:latin typeface="+mj-ea"/>
                          <a:ea typeface="+mj-ea"/>
                        </a:rPr>
                        <a:t>1</a:t>
                      </a:r>
                      <a:r>
                        <a:rPr lang="zh-CN" sz="2000" b="0" kern="100" dirty="0">
                          <a:effectLst/>
                          <a:latin typeface="+mj-ea"/>
                          <a:ea typeface="+mj-ea"/>
                        </a:rPr>
                        <a:t>、用手辨识常见物品</a:t>
                      </a:r>
                    </a:p>
                    <a:p>
                      <a:pPr algn="just">
                        <a:lnSpc>
                          <a:spcPct val="150000"/>
                        </a:lnSpc>
                        <a:spcAft>
                          <a:spcPts val="0"/>
                        </a:spcAft>
                      </a:pPr>
                      <a:r>
                        <a:rPr lang="en-US" sz="2000" b="0" kern="100" dirty="0">
                          <a:effectLst/>
                          <a:latin typeface="+mj-ea"/>
                          <a:ea typeface="+mj-ea"/>
                        </a:rPr>
                        <a:t>2</a:t>
                      </a:r>
                      <a:r>
                        <a:rPr lang="zh-CN" sz="2000" b="0" kern="100" dirty="0">
                          <a:effectLst/>
                          <a:latin typeface="+mj-ea"/>
                          <a:ea typeface="+mj-ea"/>
                        </a:rPr>
                        <a:t>、以触觉辨识物品外形</a:t>
                      </a:r>
                      <a:endParaRPr lang="zh-CN" sz="2000" b="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en-US" sz="2000" b="0" kern="100" dirty="0">
                          <a:effectLst/>
                          <a:latin typeface="+mj-ea"/>
                          <a:ea typeface="+mj-ea"/>
                        </a:rPr>
                        <a:t>1</a:t>
                      </a:r>
                      <a:r>
                        <a:rPr lang="zh-CN" sz="2000" b="0" kern="100" dirty="0">
                          <a:effectLst/>
                          <a:latin typeface="+mj-ea"/>
                          <a:ea typeface="+mj-ea"/>
                        </a:rPr>
                        <a:t>、在袋中装上相应物品由其通过触摸进行辨识，如：书、球、碗、笔等</a:t>
                      </a:r>
                    </a:p>
                    <a:p>
                      <a:pPr algn="just">
                        <a:lnSpc>
                          <a:spcPct val="100000"/>
                        </a:lnSpc>
                        <a:spcAft>
                          <a:spcPts val="0"/>
                        </a:spcAft>
                      </a:pPr>
                      <a:r>
                        <a:rPr lang="en-US" sz="2000" b="0" kern="100" dirty="0">
                          <a:effectLst/>
                          <a:latin typeface="+mj-ea"/>
                          <a:ea typeface="+mj-ea"/>
                        </a:rPr>
                        <a:t>2</a:t>
                      </a:r>
                      <a:r>
                        <a:rPr lang="zh-CN" sz="2000" b="0" kern="100" dirty="0">
                          <a:effectLst/>
                          <a:latin typeface="+mj-ea"/>
                          <a:ea typeface="+mj-ea"/>
                        </a:rPr>
                        <a:t>、方法同上，如圆形、方形、三角形、长方形、球体、直尺、平面、凸形、凹形等</a:t>
                      </a:r>
                      <a:endParaRPr lang="zh-CN" sz="2000" b="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781756404"/>
                  </a:ext>
                </a:extLst>
              </a:tr>
              <a:tr h="1097280">
                <a:tc>
                  <a:txBody>
                    <a:bodyPr/>
                    <a:lstStyle/>
                    <a:p>
                      <a:pPr algn="just">
                        <a:lnSpc>
                          <a:spcPct val="150000"/>
                        </a:lnSpc>
                        <a:spcAft>
                          <a:spcPts val="0"/>
                        </a:spcAft>
                      </a:pPr>
                      <a:r>
                        <a:rPr lang="zh-CN" sz="2400" kern="100" dirty="0">
                          <a:effectLst/>
                          <a:latin typeface="+mj-ea"/>
                          <a:ea typeface="+mj-ea"/>
                        </a:rPr>
                        <a:t>识别不同物品</a:t>
                      </a:r>
                      <a:endParaRPr lang="zh-CN" sz="24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en-US" sz="2000" kern="100" dirty="0">
                          <a:effectLst/>
                          <a:latin typeface="+mj-ea"/>
                          <a:ea typeface="+mj-ea"/>
                        </a:rPr>
                        <a:t>1</a:t>
                      </a:r>
                      <a:r>
                        <a:rPr lang="zh-CN" sz="2000" kern="100" dirty="0">
                          <a:effectLst/>
                          <a:latin typeface="+mj-ea"/>
                          <a:ea typeface="+mj-ea"/>
                        </a:rPr>
                        <a:t>、常见物品</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en-US" sz="2000" kern="100" dirty="0">
                          <a:effectLst/>
                          <a:latin typeface="+mj-ea"/>
                          <a:ea typeface="+mj-ea"/>
                        </a:rPr>
                        <a:t>1</a:t>
                      </a:r>
                      <a:r>
                        <a:rPr lang="zh-CN" sz="2000" kern="100" dirty="0">
                          <a:effectLst/>
                          <a:latin typeface="+mj-ea"/>
                          <a:ea typeface="+mj-ea"/>
                        </a:rPr>
                        <a:t>、通过摸、看，辨识不同物品，如：布、纸、金属、木头、水、冰、毛线、皮革、沙石等</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619559978"/>
                  </a:ext>
                </a:extLst>
              </a:tr>
              <a:tr h="2331720">
                <a:tc>
                  <a:txBody>
                    <a:bodyPr/>
                    <a:lstStyle/>
                    <a:p>
                      <a:pPr algn="just">
                        <a:lnSpc>
                          <a:spcPct val="150000"/>
                        </a:lnSpc>
                        <a:spcAft>
                          <a:spcPts val="0"/>
                        </a:spcAft>
                      </a:pPr>
                      <a:r>
                        <a:rPr lang="zh-CN" sz="2400" kern="100" dirty="0">
                          <a:effectLst/>
                          <a:latin typeface="+mj-ea"/>
                          <a:ea typeface="+mj-ea"/>
                        </a:rPr>
                        <a:t>识别身体不同感觉</a:t>
                      </a:r>
                      <a:endParaRPr lang="zh-CN" sz="24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en-US" sz="2000" kern="100" dirty="0">
                          <a:effectLst/>
                          <a:latin typeface="+mj-ea"/>
                          <a:ea typeface="+mj-ea"/>
                        </a:rPr>
                        <a:t>1</a:t>
                      </a:r>
                      <a:r>
                        <a:rPr lang="zh-CN" sz="2000" kern="100" dirty="0">
                          <a:effectLst/>
                          <a:latin typeface="+mj-ea"/>
                          <a:ea typeface="+mj-ea"/>
                        </a:rPr>
                        <a:t>、气候对身体的影响</a:t>
                      </a:r>
                    </a:p>
                    <a:p>
                      <a:pPr algn="just">
                        <a:lnSpc>
                          <a:spcPct val="150000"/>
                        </a:lnSpc>
                        <a:spcAft>
                          <a:spcPts val="0"/>
                        </a:spcAft>
                      </a:pPr>
                      <a:r>
                        <a:rPr lang="en-US" sz="2000" kern="100" dirty="0">
                          <a:effectLst/>
                          <a:latin typeface="+mj-ea"/>
                          <a:ea typeface="+mj-ea"/>
                        </a:rPr>
                        <a:t>2</a:t>
                      </a:r>
                      <a:r>
                        <a:rPr lang="zh-CN" sz="2000" kern="100" dirty="0">
                          <a:effectLst/>
                          <a:latin typeface="+mj-ea"/>
                          <a:ea typeface="+mj-ea"/>
                        </a:rPr>
                        <a:t>、对病痛的感觉</a:t>
                      </a:r>
                    </a:p>
                    <a:p>
                      <a:pPr algn="just">
                        <a:lnSpc>
                          <a:spcPct val="150000"/>
                        </a:lnSpc>
                        <a:spcAft>
                          <a:spcPts val="0"/>
                        </a:spcAft>
                      </a:pPr>
                      <a:r>
                        <a:rPr lang="en-US" sz="2000" kern="100" dirty="0">
                          <a:effectLst/>
                          <a:latin typeface="+mj-ea"/>
                          <a:ea typeface="+mj-ea"/>
                        </a:rPr>
                        <a:t>3</a:t>
                      </a:r>
                      <a:r>
                        <a:rPr lang="zh-CN" sz="2000" kern="100" dirty="0">
                          <a:effectLst/>
                          <a:latin typeface="+mj-ea"/>
                          <a:ea typeface="+mj-ea"/>
                        </a:rPr>
                        <a:t>、对食物需求的感觉</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en-US" sz="2000" kern="100" dirty="0">
                          <a:effectLst/>
                          <a:latin typeface="+mj-ea"/>
                          <a:ea typeface="+mj-ea"/>
                        </a:rPr>
                        <a:t>1</a:t>
                      </a:r>
                      <a:r>
                        <a:rPr lang="zh-CN" sz="2000" kern="100" dirty="0">
                          <a:effectLst/>
                          <a:latin typeface="+mj-ea"/>
                          <a:ea typeface="+mj-ea"/>
                        </a:rPr>
                        <a:t>、随着天气的变化和衣服的增添，能分辨身体对冷、热、凉、暖</a:t>
                      </a:r>
                    </a:p>
                    <a:p>
                      <a:pPr algn="just">
                        <a:lnSpc>
                          <a:spcPct val="100000"/>
                        </a:lnSpc>
                        <a:spcAft>
                          <a:spcPts val="0"/>
                        </a:spcAft>
                      </a:pPr>
                      <a:r>
                        <a:rPr lang="en-US" sz="2000" kern="100" dirty="0">
                          <a:effectLst/>
                          <a:latin typeface="+mj-ea"/>
                          <a:ea typeface="+mj-ea"/>
                        </a:rPr>
                        <a:t>2</a:t>
                      </a:r>
                      <a:r>
                        <a:rPr lang="zh-CN" sz="2000" kern="100" dirty="0">
                          <a:effectLst/>
                          <a:latin typeface="+mj-ea"/>
                          <a:ea typeface="+mj-ea"/>
                        </a:rPr>
                        <a:t>、能分辨身体对痛、痒、麻等的感觉</a:t>
                      </a:r>
                    </a:p>
                    <a:p>
                      <a:pPr algn="just">
                        <a:lnSpc>
                          <a:spcPct val="100000"/>
                        </a:lnSpc>
                        <a:spcAft>
                          <a:spcPts val="0"/>
                        </a:spcAft>
                      </a:pPr>
                      <a:r>
                        <a:rPr lang="en-US" sz="2000" kern="100" dirty="0">
                          <a:effectLst/>
                          <a:latin typeface="+mj-ea"/>
                          <a:ea typeface="+mj-ea"/>
                        </a:rPr>
                        <a:t>3</a:t>
                      </a:r>
                      <a:r>
                        <a:rPr lang="zh-CN" sz="2000" kern="100" dirty="0">
                          <a:effectLst/>
                          <a:latin typeface="+mj-ea"/>
                          <a:ea typeface="+mj-ea"/>
                        </a:rPr>
                        <a:t>、能分辨和表达饥和饿的感觉</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514436037"/>
                  </a:ext>
                </a:extLst>
              </a:tr>
            </a:tbl>
          </a:graphicData>
        </a:graphic>
      </p:graphicFrame>
    </p:spTree>
    <p:extLst>
      <p:ext uri="{BB962C8B-B14F-4D97-AF65-F5344CB8AC3E}">
        <p14:creationId xmlns:p14="http://schemas.microsoft.com/office/powerpoint/2010/main" val="228531837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ADB122B-09F2-495E-8796-30D2DDDE37D2}"/>
              </a:ext>
            </a:extLst>
          </p:cNvPr>
          <p:cNvSpPr>
            <a:spLocks noGrp="1"/>
          </p:cNvSpPr>
          <p:nvPr>
            <p:ph type="ctrTitle"/>
          </p:nvPr>
        </p:nvSpPr>
        <p:spPr>
          <a:xfrm>
            <a:off x="1487488" y="1576153"/>
            <a:ext cx="9144000" cy="2387600"/>
          </a:xfrm>
        </p:spPr>
        <p:txBody>
          <a:bodyPr/>
          <a:lstStyle/>
          <a:p>
            <a:r>
              <a:rPr lang="zh-CN" altLang="en-US" dirty="0" smtClean="0"/>
              <a:t>谢谢！</a:t>
            </a:r>
            <a:endParaRPr lang="zh-CN" altLang="en-US" dirty="0"/>
          </a:p>
        </p:txBody>
      </p:sp>
      <p:pic>
        <p:nvPicPr>
          <p:cNvPr id="3" name="Picture 2" descr="D:\SLIDEtoME\TP模板\新建文件夹 (17)\bg\bg1.jpg">
            <a:extLst>
              <a:ext uri="{FF2B5EF4-FFF2-40B4-BE49-F238E27FC236}">
                <a16:creationId xmlns:a16="http://schemas.microsoft.com/office/drawing/2014/main" xmlns="" id="{73D15F27-9525-41DF-B8D3-5FD5CA4FC0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a:extLst>
              <a:ext uri="{FF2B5EF4-FFF2-40B4-BE49-F238E27FC236}">
                <a16:creationId xmlns:a16="http://schemas.microsoft.com/office/drawing/2014/main" xmlns="" id="{5C18E190-AECC-45A6-9415-FDD2E4405A51}"/>
              </a:ext>
            </a:extLst>
          </p:cNvPr>
          <p:cNvCxnSpPr>
            <a:cxnSpLocks/>
          </p:cNvCxnSpPr>
          <p:nvPr/>
        </p:nvCxnSpPr>
        <p:spPr>
          <a:xfrm>
            <a:off x="2454443"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a16="http://schemas.microsoft.com/office/drawing/2014/main" xmlns="" id="{BF2EF9B1-2D65-4447-BD1F-51E1A7155E10}"/>
              </a:ext>
            </a:extLst>
          </p:cNvPr>
          <p:cNvSpPr/>
          <p:nvPr/>
        </p:nvSpPr>
        <p:spPr>
          <a:xfrm>
            <a:off x="1940087" y="3649432"/>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401495333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xmlns="" id="{882E6245-4BAA-4643-B55D-D3FAC81077B2}"/>
              </a:ext>
            </a:extLst>
          </p:cNvPr>
          <p:cNvSpPr>
            <a:spLocks noGrp="1"/>
          </p:cNvSpPr>
          <p:nvPr>
            <p:ph type="title"/>
          </p:nvPr>
        </p:nvSpPr>
        <p:spPr/>
        <p:txBody>
          <a:bodyPr>
            <a:normAutofit/>
          </a:bodyPr>
          <a:lstStyle/>
          <a:p>
            <a:r>
              <a:rPr lang="zh-CN" altLang="zh-CN" dirty="0"/>
              <a:t>一</a:t>
            </a:r>
            <a:r>
              <a:rPr lang="en-US" altLang="zh-CN" dirty="0"/>
              <a:t> ·</a:t>
            </a:r>
            <a:r>
              <a:rPr lang="zh-CN" altLang="zh-CN" dirty="0"/>
              <a:t>感觉和知觉的概述</a:t>
            </a:r>
            <a:endParaRPr lang="zh-CN" altLang="en-US" dirty="0"/>
          </a:p>
        </p:txBody>
      </p:sp>
      <p:sp>
        <p:nvSpPr>
          <p:cNvPr id="5" name="内容占位符 4">
            <a:extLst>
              <a:ext uri="{FF2B5EF4-FFF2-40B4-BE49-F238E27FC236}">
                <a16:creationId xmlns:a16="http://schemas.microsoft.com/office/drawing/2014/main" xmlns="" id="{6BC517EA-A61F-4DBF-BF42-1A5808A05736}"/>
              </a:ext>
            </a:extLst>
          </p:cNvPr>
          <p:cNvSpPr>
            <a:spLocks noGrp="1"/>
          </p:cNvSpPr>
          <p:nvPr>
            <p:ph sz="quarter" idx="13"/>
          </p:nvPr>
        </p:nvSpPr>
        <p:spPr>
          <a:xfrm>
            <a:off x="838200" y="2022325"/>
            <a:ext cx="10515600" cy="4448816"/>
          </a:xfrm>
        </p:spPr>
        <p:txBody>
          <a:bodyPr>
            <a:normAutofit/>
          </a:bodyPr>
          <a:lstStyle/>
          <a:p>
            <a:r>
              <a:rPr lang="zh-CN" altLang="zh-CN" sz="3600" dirty="0"/>
              <a:t>一、感觉的概念和分类</a:t>
            </a:r>
          </a:p>
          <a:p>
            <a:r>
              <a:rPr lang="en-US" altLang="zh-CN" sz="2400" b="1" dirty="0"/>
              <a:t>(</a:t>
            </a:r>
            <a:r>
              <a:rPr lang="zh-CN" altLang="zh-CN" sz="2400" b="1" dirty="0"/>
              <a:t>一</a:t>
            </a:r>
            <a:r>
              <a:rPr lang="en-US" altLang="zh-CN" sz="2400" b="1" dirty="0"/>
              <a:t>)</a:t>
            </a:r>
            <a:r>
              <a:rPr lang="zh-CN" altLang="zh-CN" sz="2400" b="1" dirty="0"/>
              <a:t>感觉的概念</a:t>
            </a:r>
          </a:p>
          <a:p>
            <a:pPr>
              <a:lnSpc>
                <a:spcPct val="100000"/>
              </a:lnSpc>
            </a:pPr>
            <a:r>
              <a:rPr lang="en-US" altLang="zh-CN" dirty="0"/>
              <a:t>         </a:t>
            </a:r>
            <a:r>
              <a:rPr lang="zh-CN" altLang="zh-CN" dirty="0"/>
              <a:t>感觉是人脑对直接作用于感觉器官的事物的个别属性的反映。</a:t>
            </a:r>
          </a:p>
          <a:p>
            <a:pPr>
              <a:lnSpc>
                <a:spcPct val="100000"/>
              </a:lnSpc>
            </a:pPr>
            <a:r>
              <a:rPr lang="en-US" altLang="zh-CN" dirty="0"/>
              <a:t>         </a:t>
            </a:r>
            <a:r>
              <a:rPr lang="zh-CN" altLang="zh-CN" dirty="0"/>
              <a:t>感觉的共同特点是：</a:t>
            </a:r>
            <a:endParaRPr lang="en-US" altLang="zh-CN" dirty="0"/>
          </a:p>
          <a:p>
            <a:pPr>
              <a:lnSpc>
                <a:spcPct val="100000"/>
              </a:lnSpc>
            </a:pPr>
            <a:r>
              <a:rPr lang="en-US" altLang="zh-CN" dirty="0"/>
              <a:t>         </a:t>
            </a:r>
            <a:r>
              <a:rPr lang="zh-CN" altLang="zh-CN" dirty="0"/>
              <a:t>第一，感觉所反映的是当前直接影响感觉器官的事物，而不是间接起作用或者过去直接起作用的事物；</a:t>
            </a:r>
            <a:endParaRPr lang="en-US" altLang="zh-CN" dirty="0"/>
          </a:p>
          <a:p>
            <a:pPr>
              <a:lnSpc>
                <a:spcPct val="100000"/>
              </a:lnSpc>
            </a:pPr>
            <a:r>
              <a:rPr lang="en-US" altLang="zh-CN" dirty="0"/>
              <a:t>         </a:t>
            </a:r>
            <a:r>
              <a:rPr lang="zh-CN" altLang="zh-CN" dirty="0"/>
              <a:t>第二，感觉所反映的是事物某一具体的特性，即事物的个别属性，而不是事物的全貌或整体。</a:t>
            </a:r>
          </a:p>
          <a:p>
            <a:pPr>
              <a:lnSpc>
                <a:spcPct val="100000"/>
              </a:lnSpc>
            </a:pPr>
            <a:r>
              <a:rPr lang="en-US" altLang="zh-CN" dirty="0"/>
              <a:t>         </a:t>
            </a:r>
            <a:r>
              <a:rPr lang="zh-CN" altLang="zh-CN" dirty="0"/>
              <a:t>感觉是一种最简单的心理现象。</a:t>
            </a:r>
            <a:endParaRPr lang="zh-CN" altLang="en-US" sz="3600" dirty="0"/>
          </a:p>
        </p:txBody>
      </p:sp>
    </p:spTree>
    <p:extLst>
      <p:ext uri="{BB962C8B-B14F-4D97-AF65-F5344CB8AC3E}">
        <p14:creationId xmlns:p14="http://schemas.microsoft.com/office/powerpoint/2010/main" val="12631732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8A8EE1C1-0B76-402A-BD17-5C65C2995887}"/>
              </a:ext>
            </a:extLst>
          </p:cNvPr>
          <p:cNvSpPr>
            <a:spLocks noGrp="1"/>
          </p:cNvSpPr>
          <p:nvPr>
            <p:ph sz="quarter" idx="13"/>
          </p:nvPr>
        </p:nvSpPr>
        <p:spPr>
          <a:xfrm>
            <a:off x="1221284" y="618755"/>
            <a:ext cx="10155381" cy="609971"/>
          </a:xfrm>
        </p:spPr>
        <p:txBody>
          <a:bodyPr/>
          <a:lstStyle/>
          <a:p>
            <a:r>
              <a:rPr lang="zh-CN" altLang="zh-CN" sz="2800" b="1" dirty="0"/>
              <a:t>（二）感觉的分类</a:t>
            </a:r>
          </a:p>
          <a:p>
            <a:endParaRPr lang="zh-CN" altLang="en-US" dirty="0"/>
          </a:p>
        </p:txBody>
      </p:sp>
      <p:graphicFrame>
        <p:nvGraphicFramePr>
          <p:cNvPr id="7" name="表格 6">
            <a:extLst>
              <a:ext uri="{FF2B5EF4-FFF2-40B4-BE49-F238E27FC236}">
                <a16:creationId xmlns:a16="http://schemas.microsoft.com/office/drawing/2014/main" xmlns="" id="{06F7307C-CF63-45A5-A840-53BD8775A5DD}"/>
              </a:ext>
            </a:extLst>
          </p:cNvPr>
          <p:cNvGraphicFramePr>
            <a:graphicFrameLocks noGrp="1"/>
          </p:cNvGraphicFramePr>
          <p:nvPr>
            <p:extLst>
              <p:ext uri="{D42A27DB-BD31-4B8C-83A1-F6EECF244321}">
                <p14:modId xmlns:p14="http://schemas.microsoft.com/office/powerpoint/2010/main" val="4259806775"/>
              </p:ext>
            </p:extLst>
          </p:nvPr>
        </p:nvGraphicFramePr>
        <p:xfrm>
          <a:off x="1785938" y="1228724"/>
          <a:ext cx="9315450" cy="5372459"/>
        </p:xfrm>
        <a:graphic>
          <a:graphicData uri="http://schemas.openxmlformats.org/drawingml/2006/table">
            <a:tbl>
              <a:tblPr firstRow="1" firstCol="1" bandRow="1">
                <a:tableStyleId>{5C22544A-7EE6-4342-B048-85BDC9FD1C3A}</a:tableStyleId>
              </a:tblPr>
              <a:tblGrid>
                <a:gridCol w="1369279">
                  <a:extLst>
                    <a:ext uri="{9D8B030D-6E8A-4147-A177-3AD203B41FA5}">
                      <a16:colId xmlns:a16="http://schemas.microsoft.com/office/drawing/2014/main" xmlns="" val="3714471021"/>
                    </a:ext>
                  </a:extLst>
                </a:gridCol>
                <a:gridCol w="1395268">
                  <a:extLst>
                    <a:ext uri="{9D8B030D-6E8A-4147-A177-3AD203B41FA5}">
                      <a16:colId xmlns:a16="http://schemas.microsoft.com/office/drawing/2014/main" xmlns="" val="4288497144"/>
                    </a:ext>
                  </a:extLst>
                </a:gridCol>
                <a:gridCol w="2544132">
                  <a:extLst>
                    <a:ext uri="{9D8B030D-6E8A-4147-A177-3AD203B41FA5}">
                      <a16:colId xmlns:a16="http://schemas.microsoft.com/office/drawing/2014/main" xmlns="" val="2610872663"/>
                    </a:ext>
                  </a:extLst>
                </a:gridCol>
                <a:gridCol w="2103457">
                  <a:extLst>
                    <a:ext uri="{9D8B030D-6E8A-4147-A177-3AD203B41FA5}">
                      <a16:colId xmlns:a16="http://schemas.microsoft.com/office/drawing/2014/main" xmlns="" val="3060759590"/>
                    </a:ext>
                  </a:extLst>
                </a:gridCol>
                <a:gridCol w="1903314">
                  <a:extLst>
                    <a:ext uri="{9D8B030D-6E8A-4147-A177-3AD203B41FA5}">
                      <a16:colId xmlns:a16="http://schemas.microsoft.com/office/drawing/2014/main" xmlns="" val="268206441"/>
                    </a:ext>
                  </a:extLst>
                </a:gridCol>
              </a:tblGrid>
              <a:tr h="932688">
                <a:tc>
                  <a:txBody>
                    <a:bodyPr/>
                    <a:lstStyle/>
                    <a:p>
                      <a:pPr algn="just">
                        <a:lnSpc>
                          <a:spcPct val="150000"/>
                        </a:lnSpc>
                        <a:spcAft>
                          <a:spcPts val="0"/>
                        </a:spcAft>
                      </a:pPr>
                      <a:r>
                        <a:rPr lang="en-US" sz="1100" kern="100" dirty="0">
                          <a:effectLst/>
                        </a:rPr>
                        <a:t> </a:t>
                      </a:r>
                      <a:endParaRPr lang="zh-CN" sz="1100" kern="100" dirty="0">
                        <a:effectLst/>
                      </a:endParaRPr>
                    </a:p>
                    <a:p>
                      <a:pPr algn="just">
                        <a:lnSpc>
                          <a:spcPct val="150000"/>
                        </a:lnSpc>
                        <a:spcAft>
                          <a:spcPts val="0"/>
                        </a:spcAft>
                      </a:pPr>
                      <a:r>
                        <a:rPr lang="en-US" sz="1100" kern="100" dirty="0">
                          <a:effectLst/>
                        </a:rPr>
                        <a:t> </a:t>
                      </a:r>
                      <a:endParaRPr lang="zh-CN" sz="11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indent="200025" algn="just">
                        <a:lnSpc>
                          <a:spcPct val="150000"/>
                        </a:lnSpc>
                        <a:spcAft>
                          <a:spcPts val="0"/>
                        </a:spcAft>
                      </a:pPr>
                      <a:r>
                        <a:rPr lang="zh-CN" sz="2000" b="1" kern="100" dirty="0">
                          <a:solidFill>
                            <a:schemeClr val="bg1"/>
                          </a:solidFill>
                          <a:effectLst/>
                          <a:latin typeface="+mj-ea"/>
                          <a:ea typeface="+mj-ea"/>
                        </a:rPr>
                        <a:t>感觉种类</a:t>
                      </a:r>
                      <a:endParaRPr lang="zh-CN" sz="2000" b="1" kern="100" dirty="0">
                        <a:solidFill>
                          <a:schemeClr val="bg1"/>
                        </a:solidFill>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indent="333375" algn="just">
                        <a:lnSpc>
                          <a:spcPct val="150000"/>
                        </a:lnSpc>
                        <a:spcAft>
                          <a:spcPts val="0"/>
                        </a:spcAft>
                      </a:pPr>
                      <a:r>
                        <a:rPr lang="zh-CN" sz="2000" b="1" kern="100" dirty="0">
                          <a:solidFill>
                            <a:schemeClr val="bg1"/>
                          </a:solidFill>
                          <a:effectLst/>
                          <a:latin typeface="+mj-ea"/>
                          <a:ea typeface="+mj-ea"/>
                        </a:rPr>
                        <a:t>适宜刺激</a:t>
                      </a:r>
                      <a:endParaRPr lang="zh-CN" sz="2000" b="1" kern="100" dirty="0">
                        <a:solidFill>
                          <a:schemeClr val="bg1"/>
                        </a:solidFill>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indent="200025" algn="just">
                        <a:lnSpc>
                          <a:spcPct val="150000"/>
                        </a:lnSpc>
                        <a:spcAft>
                          <a:spcPts val="0"/>
                        </a:spcAft>
                      </a:pPr>
                      <a:r>
                        <a:rPr lang="zh-CN" sz="2000" b="1" kern="100" dirty="0">
                          <a:solidFill>
                            <a:schemeClr val="bg1"/>
                          </a:solidFill>
                          <a:effectLst/>
                          <a:latin typeface="+mj-ea"/>
                          <a:ea typeface="+mj-ea"/>
                        </a:rPr>
                        <a:t>感受器</a:t>
                      </a:r>
                      <a:endParaRPr lang="zh-CN" sz="2000" b="1" kern="100" dirty="0">
                        <a:solidFill>
                          <a:schemeClr val="bg1"/>
                        </a:solidFill>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indent="266700" algn="just">
                        <a:lnSpc>
                          <a:spcPct val="150000"/>
                        </a:lnSpc>
                        <a:spcAft>
                          <a:spcPts val="0"/>
                        </a:spcAft>
                      </a:pPr>
                      <a:r>
                        <a:rPr lang="zh-CN" sz="2000" b="1" kern="100" dirty="0">
                          <a:solidFill>
                            <a:schemeClr val="bg1"/>
                          </a:solidFill>
                          <a:effectLst/>
                          <a:latin typeface="+mj-ea"/>
                          <a:ea typeface="+mj-ea"/>
                        </a:rPr>
                        <a:t>反映属性</a:t>
                      </a:r>
                      <a:endParaRPr lang="zh-CN" sz="2000" b="1" kern="100" dirty="0">
                        <a:solidFill>
                          <a:schemeClr val="bg1"/>
                        </a:solidFill>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xmlns="" val="2946309877"/>
                  </a:ext>
                </a:extLst>
              </a:tr>
              <a:tr h="984571">
                <a:tc rowSpan="5">
                  <a:txBody>
                    <a:bodyPr/>
                    <a:lstStyle/>
                    <a:p>
                      <a:pPr algn="ctr">
                        <a:lnSpc>
                          <a:spcPct val="150000"/>
                        </a:lnSpc>
                        <a:spcAft>
                          <a:spcPts val="0"/>
                        </a:spcAft>
                      </a:pPr>
                      <a:r>
                        <a:rPr lang="zh-CN" sz="2800" kern="100" dirty="0">
                          <a:solidFill>
                            <a:schemeClr val="accent1"/>
                          </a:solidFill>
                          <a:effectLst/>
                          <a:latin typeface="微软雅黑" panose="020B0503020204020204" pitchFamily="34" charset="-122"/>
                          <a:ea typeface="微软雅黑" panose="020B0503020204020204" pitchFamily="34" charset="-122"/>
                        </a:rPr>
                        <a:t>外</a:t>
                      </a:r>
                    </a:p>
                    <a:p>
                      <a:pPr algn="ctr">
                        <a:lnSpc>
                          <a:spcPct val="150000"/>
                        </a:lnSpc>
                        <a:spcAft>
                          <a:spcPts val="0"/>
                        </a:spcAft>
                      </a:pPr>
                      <a:r>
                        <a:rPr lang="zh-CN" sz="2800" kern="100" dirty="0">
                          <a:solidFill>
                            <a:schemeClr val="accent1"/>
                          </a:solidFill>
                          <a:effectLst/>
                          <a:latin typeface="微软雅黑" panose="020B0503020204020204" pitchFamily="34" charset="-122"/>
                          <a:ea typeface="微软雅黑" panose="020B0503020204020204" pitchFamily="34" charset="-122"/>
                        </a:rPr>
                        <a:t>部</a:t>
                      </a:r>
                    </a:p>
                    <a:p>
                      <a:pPr algn="ctr">
                        <a:lnSpc>
                          <a:spcPct val="150000"/>
                        </a:lnSpc>
                        <a:spcAft>
                          <a:spcPts val="0"/>
                        </a:spcAft>
                      </a:pPr>
                      <a:r>
                        <a:rPr lang="zh-CN" sz="2800" kern="100" dirty="0">
                          <a:solidFill>
                            <a:schemeClr val="accent1"/>
                          </a:solidFill>
                          <a:effectLst/>
                          <a:latin typeface="微软雅黑" panose="020B0503020204020204" pitchFamily="34" charset="-122"/>
                          <a:ea typeface="微软雅黑" panose="020B0503020204020204" pitchFamily="34" charset="-122"/>
                        </a:rPr>
                        <a:t>感</a:t>
                      </a:r>
                    </a:p>
                    <a:p>
                      <a:pPr algn="ctr">
                        <a:lnSpc>
                          <a:spcPct val="150000"/>
                        </a:lnSpc>
                        <a:spcAft>
                          <a:spcPts val="0"/>
                        </a:spcAft>
                      </a:pPr>
                      <a:r>
                        <a:rPr lang="zh-CN" sz="2800" kern="100" dirty="0">
                          <a:solidFill>
                            <a:schemeClr val="accent1"/>
                          </a:solidFill>
                          <a:effectLst/>
                          <a:latin typeface="微软雅黑" panose="020B0503020204020204" pitchFamily="34" charset="-122"/>
                          <a:ea typeface="微软雅黑" panose="020B0503020204020204" pitchFamily="34" charset="-122"/>
                        </a:rPr>
                        <a:t>觉</a:t>
                      </a:r>
                      <a:endParaRPr lang="zh-CN" sz="2800" kern="100" dirty="0">
                        <a:solidFill>
                          <a:schemeClr val="accent1"/>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333375" algn="just">
                        <a:lnSpc>
                          <a:spcPct val="150000"/>
                        </a:lnSpc>
                        <a:spcAft>
                          <a:spcPts val="0"/>
                        </a:spcAft>
                      </a:pPr>
                      <a:r>
                        <a:rPr lang="zh-CN" sz="2000" kern="100" dirty="0">
                          <a:effectLst/>
                          <a:latin typeface="+mj-ea"/>
                          <a:ea typeface="+mj-ea"/>
                        </a:rPr>
                        <a:t>视觉</a:t>
                      </a:r>
                      <a:endParaRPr lang="zh-CN" sz="2000" kern="100" dirty="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200025" algn="just">
                        <a:lnSpc>
                          <a:spcPct val="150000"/>
                        </a:lnSpc>
                        <a:spcAft>
                          <a:spcPts val="0"/>
                        </a:spcAft>
                      </a:pPr>
                      <a:r>
                        <a:rPr lang="zh-CN" sz="2000" kern="100" dirty="0">
                          <a:effectLst/>
                          <a:latin typeface="+mj-ea"/>
                          <a:ea typeface="+mj-ea"/>
                        </a:rPr>
                        <a:t>可见光波</a:t>
                      </a:r>
                      <a:endParaRPr lang="zh-CN" sz="2000" kern="100" dirty="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zh-CN" sz="2000" kern="100" dirty="0">
                          <a:effectLst/>
                          <a:latin typeface="+mj-ea"/>
                          <a:ea typeface="+mj-ea"/>
                        </a:rPr>
                        <a:t>视网膜的视锥细胞和</a:t>
                      </a:r>
                    </a:p>
                    <a:p>
                      <a:pPr algn="just">
                        <a:lnSpc>
                          <a:spcPct val="100000"/>
                        </a:lnSpc>
                        <a:spcAft>
                          <a:spcPts val="0"/>
                        </a:spcAft>
                      </a:pPr>
                      <a:r>
                        <a:rPr lang="zh-CN" sz="2000" kern="100" dirty="0">
                          <a:effectLst/>
                          <a:latin typeface="+mj-ea"/>
                          <a:ea typeface="+mj-ea"/>
                        </a:rPr>
                        <a:t>视杆细胞</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50000"/>
                        </a:lnSpc>
                        <a:spcAft>
                          <a:spcPts val="0"/>
                        </a:spcAft>
                      </a:pPr>
                      <a:r>
                        <a:rPr lang="zh-CN" sz="2000" kern="100">
                          <a:effectLst/>
                          <a:latin typeface="+mj-ea"/>
                          <a:ea typeface="+mj-ea"/>
                        </a:rPr>
                        <a:t>黑、白、彩色</a:t>
                      </a:r>
                      <a:endParaRPr lang="zh-CN" sz="2000" kern="10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60965885"/>
                  </a:ext>
                </a:extLst>
              </a:tr>
              <a:tr h="814156">
                <a:tc vMerge="1">
                  <a:txBody>
                    <a:bodyPr/>
                    <a:lstStyle/>
                    <a:p>
                      <a:endParaRPr lang="zh-CN" altLang="en-US"/>
                    </a:p>
                  </a:txBody>
                  <a:tcPr/>
                </a:tc>
                <a:tc>
                  <a:txBody>
                    <a:bodyPr/>
                    <a:lstStyle/>
                    <a:p>
                      <a:pPr indent="333375" algn="just">
                        <a:lnSpc>
                          <a:spcPct val="150000"/>
                        </a:lnSpc>
                        <a:spcAft>
                          <a:spcPts val="0"/>
                        </a:spcAft>
                      </a:pPr>
                      <a:r>
                        <a:rPr lang="zh-CN" sz="2000" kern="100" dirty="0">
                          <a:effectLst/>
                          <a:latin typeface="+mj-ea"/>
                          <a:ea typeface="+mj-ea"/>
                        </a:rPr>
                        <a:t>听觉</a:t>
                      </a:r>
                      <a:endParaRPr lang="zh-CN" sz="2000" kern="100" dirty="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200025" algn="just">
                        <a:lnSpc>
                          <a:spcPct val="150000"/>
                        </a:lnSpc>
                        <a:spcAft>
                          <a:spcPts val="0"/>
                        </a:spcAft>
                      </a:pPr>
                      <a:r>
                        <a:rPr lang="zh-CN" sz="2000" kern="100" dirty="0">
                          <a:effectLst/>
                          <a:latin typeface="+mj-ea"/>
                          <a:ea typeface="+mj-ea"/>
                        </a:rPr>
                        <a:t>可听声音</a:t>
                      </a:r>
                      <a:endParaRPr lang="zh-CN" sz="2000" kern="100" dirty="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50000"/>
                        </a:lnSpc>
                        <a:spcAft>
                          <a:spcPts val="0"/>
                        </a:spcAft>
                      </a:pPr>
                      <a:r>
                        <a:rPr lang="zh-CN" sz="2000" kern="100" dirty="0">
                          <a:effectLst/>
                          <a:latin typeface="+mj-ea"/>
                          <a:ea typeface="+mj-ea"/>
                        </a:rPr>
                        <a:t>耳蜗的毛细胞</a:t>
                      </a:r>
                      <a:endParaRPr lang="zh-CN" sz="2000" kern="100" dirty="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50000"/>
                        </a:lnSpc>
                        <a:spcAft>
                          <a:spcPts val="0"/>
                        </a:spcAft>
                      </a:pPr>
                      <a:r>
                        <a:rPr lang="zh-CN" sz="2000" kern="100">
                          <a:effectLst/>
                          <a:latin typeface="+mj-ea"/>
                          <a:ea typeface="+mj-ea"/>
                        </a:rPr>
                        <a:t>声音</a:t>
                      </a:r>
                      <a:endParaRPr lang="zh-CN" sz="2000" kern="10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183758346"/>
                  </a:ext>
                </a:extLst>
              </a:tr>
              <a:tr h="814156">
                <a:tc vMerge="1">
                  <a:txBody>
                    <a:bodyPr/>
                    <a:lstStyle/>
                    <a:p>
                      <a:endParaRPr lang="zh-CN" altLang="en-US"/>
                    </a:p>
                  </a:txBody>
                  <a:tcPr/>
                </a:tc>
                <a:tc>
                  <a:txBody>
                    <a:bodyPr/>
                    <a:lstStyle/>
                    <a:p>
                      <a:pPr indent="333375" algn="just">
                        <a:lnSpc>
                          <a:spcPct val="150000"/>
                        </a:lnSpc>
                        <a:spcAft>
                          <a:spcPts val="0"/>
                        </a:spcAft>
                      </a:pPr>
                      <a:r>
                        <a:rPr lang="zh-CN" sz="2000" kern="100">
                          <a:effectLst/>
                          <a:latin typeface="+mj-ea"/>
                          <a:ea typeface="+mj-ea"/>
                        </a:rPr>
                        <a:t>味觉</a:t>
                      </a:r>
                      <a:endParaRPr lang="zh-CN" sz="2000" kern="10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zh-CN" sz="2000" kern="100" dirty="0">
                          <a:effectLst/>
                          <a:latin typeface="+mj-ea"/>
                          <a:ea typeface="+mj-ea"/>
                        </a:rPr>
                        <a:t>溶于水的有味的化学物质</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zh-CN" sz="2000" kern="100" dirty="0">
                          <a:effectLst/>
                          <a:latin typeface="+mj-ea"/>
                          <a:ea typeface="+mj-ea"/>
                        </a:rPr>
                        <a:t>舌上味蕾的味觉细胞</a:t>
                      </a:r>
                      <a:endParaRPr lang="zh-CN" sz="2000" kern="100" dirty="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zh-CN" sz="2000" kern="100" dirty="0">
                          <a:effectLst/>
                          <a:latin typeface="+mj-ea"/>
                          <a:ea typeface="+mj-ea"/>
                        </a:rPr>
                        <a:t>甜、酸、苦、咸等味道</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37476616"/>
                  </a:ext>
                </a:extLst>
              </a:tr>
              <a:tr h="814156">
                <a:tc vMerge="1">
                  <a:txBody>
                    <a:bodyPr/>
                    <a:lstStyle/>
                    <a:p>
                      <a:endParaRPr lang="zh-CN" altLang="en-US"/>
                    </a:p>
                  </a:txBody>
                  <a:tcPr/>
                </a:tc>
                <a:tc>
                  <a:txBody>
                    <a:bodyPr/>
                    <a:lstStyle/>
                    <a:p>
                      <a:pPr indent="333375" algn="just">
                        <a:lnSpc>
                          <a:spcPct val="150000"/>
                        </a:lnSpc>
                        <a:spcAft>
                          <a:spcPts val="0"/>
                        </a:spcAft>
                      </a:pPr>
                      <a:r>
                        <a:rPr lang="zh-CN" sz="2000" kern="100">
                          <a:effectLst/>
                          <a:latin typeface="+mj-ea"/>
                          <a:ea typeface="+mj-ea"/>
                        </a:rPr>
                        <a:t>嗅觉</a:t>
                      </a:r>
                      <a:endParaRPr lang="zh-CN" sz="2000" kern="10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zh-CN" sz="2000" kern="100" dirty="0">
                          <a:effectLst/>
                          <a:latin typeface="+mj-ea"/>
                          <a:ea typeface="+mj-ea"/>
                        </a:rPr>
                        <a:t>有气味的气体物质</a:t>
                      </a:r>
                      <a:endParaRPr lang="zh-CN" sz="2000" kern="100" dirty="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zh-CN" sz="2000" kern="100" dirty="0">
                          <a:effectLst/>
                          <a:latin typeface="+mj-ea"/>
                          <a:ea typeface="+mj-ea"/>
                        </a:rPr>
                        <a:t>鼻腔黏膜上的嗅细胞</a:t>
                      </a:r>
                      <a:endParaRPr lang="zh-CN" sz="2000" kern="100" dirty="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50000"/>
                        </a:lnSpc>
                        <a:spcAft>
                          <a:spcPts val="0"/>
                        </a:spcAft>
                      </a:pPr>
                      <a:r>
                        <a:rPr lang="zh-CN" sz="2000" kern="100" dirty="0">
                          <a:effectLst/>
                          <a:latin typeface="+mj-ea"/>
                          <a:ea typeface="+mj-ea"/>
                        </a:rPr>
                        <a:t>气味</a:t>
                      </a:r>
                      <a:endParaRPr lang="zh-CN" sz="2000" kern="100" dirty="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930229319"/>
                  </a:ext>
                </a:extLst>
              </a:tr>
              <a:tr h="1012732">
                <a:tc vMerge="1">
                  <a:txBody>
                    <a:bodyPr/>
                    <a:lstStyle/>
                    <a:p>
                      <a:endParaRPr lang="zh-CN" altLang="en-US"/>
                    </a:p>
                  </a:txBody>
                  <a:tcPr/>
                </a:tc>
                <a:tc>
                  <a:txBody>
                    <a:bodyPr/>
                    <a:lstStyle/>
                    <a:p>
                      <a:pPr indent="333375" algn="just">
                        <a:lnSpc>
                          <a:spcPct val="150000"/>
                        </a:lnSpc>
                        <a:spcAft>
                          <a:spcPts val="0"/>
                        </a:spcAft>
                      </a:pPr>
                      <a:r>
                        <a:rPr lang="zh-CN" sz="2000" kern="100">
                          <a:effectLst/>
                          <a:latin typeface="+mj-ea"/>
                          <a:ea typeface="+mj-ea"/>
                        </a:rPr>
                        <a:t>肤觉</a:t>
                      </a:r>
                      <a:endParaRPr lang="zh-CN" sz="2000" kern="10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zh-CN" sz="2000" kern="100" dirty="0">
                          <a:effectLst/>
                          <a:latin typeface="+mj-ea"/>
                          <a:ea typeface="+mj-ea"/>
                        </a:rPr>
                        <a:t>机械性、温度性刺激、</a:t>
                      </a:r>
                    </a:p>
                    <a:p>
                      <a:pPr algn="just">
                        <a:lnSpc>
                          <a:spcPct val="100000"/>
                        </a:lnSpc>
                        <a:spcAft>
                          <a:spcPts val="0"/>
                        </a:spcAft>
                      </a:pPr>
                      <a:r>
                        <a:rPr lang="zh-CN" sz="2000" kern="100" dirty="0">
                          <a:effectLst/>
                          <a:latin typeface="+mj-ea"/>
                          <a:ea typeface="+mj-ea"/>
                        </a:rPr>
                        <a:t>伤害性刺激</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zh-CN" sz="2000" kern="100" dirty="0">
                          <a:effectLst/>
                          <a:latin typeface="+mj-ea"/>
                          <a:ea typeface="+mj-ea"/>
                        </a:rPr>
                        <a:t>皮肤和黏膜上的冷、痛、温、触点</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zh-CN" sz="2000" kern="100" dirty="0">
                          <a:effectLst/>
                          <a:latin typeface="+mj-ea"/>
                          <a:ea typeface="+mj-ea"/>
                        </a:rPr>
                        <a:t>冷、痛、温、触、压</a:t>
                      </a:r>
                      <a:endParaRPr lang="zh-CN" sz="2000" kern="100" dirty="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41606512"/>
                  </a:ext>
                </a:extLst>
              </a:tr>
            </a:tbl>
          </a:graphicData>
        </a:graphic>
      </p:graphicFrame>
    </p:spTree>
    <p:extLst>
      <p:ext uri="{BB962C8B-B14F-4D97-AF65-F5344CB8AC3E}">
        <p14:creationId xmlns:p14="http://schemas.microsoft.com/office/powerpoint/2010/main" val="201154405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a:extLst>
              <a:ext uri="{FF2B5EF4-FFF2-40B4-BE49-F238E27FC236}">
                <a16:creationId xmlns:a16="http://schemas.microsoft.com/office/drawing/2014/main" xmlns="" id="{9D1D8815-AB12-4F4A-8B81-890BED4FCAF0}"/>
              </a:ext>
            </a:extLst>
          </p:cNvPr>
          <p:cNvGraphicFramePr>
            <a:graphicFrameLocks noGrp="1"/>
          </p:cNvGraphicFramePr>
          <p:nvPr>
            <p:extLst>
              <p:ext uri="{D42A27DB-BD31-4B8C-83A1-F6EECF244321}">
                <p14:modId xmlns:p14="http://schemas.microsoft.com/office/powerpoint/2010/main" val="2989990322"/>
              </p:ext>
            </p:extLst>
          </p:nvPr>
        </p:nvGraphicFramePr>
        <p:xfrm>
          <a:off x="1751806" y="1762939"/>
          <a:ext cx="9043989" cy="4663440"/>
        </p:xfrm>
        <a:graphic>
          <a:graphicData uri="http://schemas.openxmlformats.org/drawingml/2006/table">
            <a:tbl>
              <a:tblPr firstRow="1" firstCol="1" bandRow="1">
                <a:tableStyleId>{5C22544A-7EE6-4342-B048-85BDC9FD1C3A}</a:tableStyleId>
              </a:tblPr>
              <a:tblGrid>
                <a:gridCol w="1302864">
                  <a:extLst>
                    <a:ext uri="{9D8B030D-6E8A-4147-A177-3AD203B41FA5}">
                      <a16:colId xmlns:a16="http://schemas.microsoft.com/office/drawing/2014/main" xmlns="" val="144994453"/>
                    </a:ext>
                  </a:extLst>
                </a:gridCol>
                <a:gridCol w="1788567">
                  <a:extLst>
                    <a:ext uri="{9D8B030D-6E8A-4147-A177-3AD203B41FA5}">
                      <a16:colId xmlns:a16="http://schemas.microsoft.com/office/drawing/2014/main" xmlns="" val="1326071593"/>
                    </a:ext>
                  </a:extLst>
                </a:gridCol>
                <a:gridCol w="2049178">
                  <a:extLst>
                    <a:ext uri="{9D8B030D-6E8A-4147-A177-3AD203B41FA5}">
                      <a16:colId xmlns:a16="http://schemas.microsoft.com/office/drawing/2014/main" xmlns="" val="1684030597"/>
                    </a:ext>
                  </a:extLst>
                </a:gridCol>
                <a:gridCol w="2049179">
                  <a:extLst>
                    <a:ext uri="{9D8B030D-6E8A-4147-A177-3AD203B41FA5}">
                      <a16:colId xmlns:a16="http://schemas.microsoft.com/office/drawing/2014/main" xmlns="" val="2573620568"/>
                    </a:ext>
                  </a:extLst>
                </a:gridCol>
                <a:gridCol w="1854201">
                  <a:extLst>
                    <a:ext uri="{9D8B030D-6E8A-4147-A177-3AD203B41FA5}">
                      <a16:colId xmlns:a16="http://schemas.microsoft.com/office/drawing/2014/main" xmlns="" val="1086149668"/>
                    </a:ext>
                  </a:extLst>
                </a:gridCol>
              </a:tblGrid>
              <a:tr h="932688">
                <a:tc>
                  <a:txBody>
                    <a:bodyPr/>
                    <a:lstStyle/>
                    <a:p>
                      <a:pPr algn="ctr">
                        <a:lnSpc>
                          <a:spcPct val="150000"/>
                        </a:lnSpc>
                        <a:spcAft>
                          <a:spcPts val="0"/>
                        </a:spcAft>
                      </a:pPr>
                      <a:endParaRPr lang="en-US" altLang="zh-CN" sz="2400" b="0" kern="1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lvl="0" indent="266700" algn="just" defTabSz="914400" rtl="0" eaLnBrk="1" fontAlgn="auto" latinLnBrk="0" hangingPunct="1">
                        <a:lnSpc>
                          <a:spcPct val="150000"/>
                        </a:lnSpc>
                        <a:spcBef>
                          <a:spcPts val="0"/>
                        </a:spcBef>
                        <a:spcAft>
                          <a:spcPts val="0"/>
                        </a:spcAft>
                        <a:buClrTx/>
                        <a:buSzTx/>
                        <a:buFontTx/>
                        <a:buNone/>
                        <a:tabLst/>
                        <a:defRPr/>
                      </a:pPr>
                      <a:r>
                        <a:rPr lang="zh-CN" altLang="zh-CN" sz="2000" kern="100" dirty="0">
                          <a:solidFill>
                            <a:schemeClr val="bg1"/>
                          </a:solidFill>
                          <a:effectLst/>
                          <a:latin typeface="+mj-ea"/>
                          <a:ea typeface="+mj-ea"/>
                        </a:rPr>
                        <a:t>感觉种类</a:t>
                      </a:r>
                      <a:endParaRPr lang="zh-CN" altLang="zh-CN" sz="2000" kern="100" dirty="0">
                        <a:solidFill>
                          <a:schemeClr val="bg1"/>
                        </a:solidFill>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lang="en-US" altLang="zh-CN" sz="2000" kern="100" dirty="0">
                        <a:effectLs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zh-CN" sz="2000" kern="100" dirty="0">
                          <a:effectLst/>
                          <a:latin typeface="+mj-ea"/>
                          <a:ea typeface="+mj-ea"/>
                        </a:rPr>
                        <a:t>适宜刺激</a:t>
                      </a:r>
                      <a:endParaRPr lang="zh-CN" altLang="zh-CN" sz="2000" kern="100" dirty="0">
                        <a:effectLst/>
                        <a:latin typeface="+mj-ea"/>
                        <a:ea typeface="+mj-ea"/>
                        <a:cs typeface="Times New Roman" panose="02020603050405020304" pitchFamily="18" charset="0"/>
                      </a:endParaRPr>
                    </a:p>
                    <a:p>
                      <a:pPr algn="just">
                        <a:lnSpc>
                          <a:spcPct val="100000"/>
                        </a:lnSpc>
                        <a:spcAft>
                          <a:spcPts val="0"/>
                        </a:spcAft>
                      </a:pPr>
                      <a:endParaRPr lang="zh-CN" sz="2000" b="0" kern="100" dirty="0">
                        <a:solidFill>
                          <a:schemeClr val="tx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just">
                        <a:lnSpc>
                          <a:spcPct val="100000"/>
                        </a:lnSpc>
                        <a:spcAft>
                          <a:spcPts val="0"/>
                        </a:spcAft>
                      </a:pPr>
                      <a:endParaRPr lang="en-US" altLang="zh-CN" sz="2000" b="0" kern="100" dirty="0">
                        <a:solidFill>
                          <a:schemeClr val="tx1"/>
                        </a:solidFill>
                        <a:effectLst/>
                        <a:latin typeface="+mj-ea"/>
                        <a:ea typeface="+mj-ea"/>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zh-CN" sz="2000" kern="100" dirty="0">
                          <a:effectLst/>
                          <a:latin typeface="+mj-ea"/>
                          <a:ea typeface="+mj-ea"/>
                        </a:rPr>
                        <a:t>感受器</a:t>
                      </a:r>
                      <a:endParaRPr lang="zh-CN" altLang="zh-CN" sz="2000" kern="100" dirty="0">
                        <a:effectLst/>
                        <a:latin typeface="+mj-ea"/>
                        <a:ea typeface="+mj-ea"/>
                        <a:cs typeface="Times New Roman" panose="02020603050405020304" pitchFamily="18" charset="0"/>
                      </a:endParaRPr>
                    </a:p>
                    <a:p>
                      <a:pPr algn="just">
                        <a:lnSpc>
                          <a:spcPct val="100000"/>
                        </a:lnSpc>
                        <a:spcAft>
                          <a:spcPts val="0"/>
                        </a:spcAft>
                      </a:pPr>
                      <a:endParaRPr lang="zh-CN" sz="2000" b="0" kern="100" dirty="0">
                        <a:solidFill>
                          <a:schemeClr val="tx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just">
                        <a:lnSpc>
                          <a:spcPct val="100000"/>
                        </a:lnSpc>
                        <a:spcAft>
                          <a:spcPts val="0"/>
                        </a:spcAft>
                      </a:pPr>
                      <a:endParaRPr lang="en-US" altLang="zh-CN" sz="2000" b="0" kern="100" dirty="0">
                        <a:solidFill>
                          <a:schemeClr val="tx1"/>
                        </a:solidFill>
                        <a:effectLst/>
                        <a:latin typeface="+mj-ea"/>
                        <a:ea typeface="+mj-ea"/>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zh-CN" sz="2000" kern="100" dirty="0">
                          <a:effectLst/>
                          <a:latin typeface="+mj-ea"/>
                          <a:ea typeface="+mj-ea"/>
                        </a:rPr>
                        <a:t>反映属性</a:t>
                      </a:r>
                      <a:endParaRPr lang="zh-CN" altLang="zh-CN" sz="2000" kern="100" dirty="0">
                        <a:effectLst/>
                        <a:latin typeface="+mj-ea"/>
                        <a:ea typeface="+mj-ea"/>
                        <a:cs typeface="Times New Roman" panose="02020603050405020304" pitchFamily="18" charset="0"/>
                      </a:endParaRPr>
                    </a:p>
                    <a:p>
                      <a:pPr algn="just">
                        <a:lnSpc>
                          <a:spcPct val="100000"/>
                        </a:lnSpc>
                        <a:spcAft>
                          <a:spcPts val="0"/>
                        </a:spcAft>
                      </a:pPr>
                      <a:endParaRPr lang="zh-CN" sz="2000" b="0" kern="100" dirty="0">
                        <a:solidFill>
                          <a:schemeClr val="tx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xmlns="" val="1378397281"/>
                  </a:ext>
                </a:extLst>
              </a:tr>
              <a:tr h="1243584">
                <a:tc rowSpan="3">
                  <a:txBody>
                    <a:bodyPr/>
                    <a:lstStyle/>
                    <a:p>
                      <a:pPr algn="ctr">
                        <a:lnSpc>
                          <a:spcPct val="150000"/>
                        </a:lnSpc>
                        <a:spcAft>
                          <a:spcPts val="0"/>
                        </a:spcAft>
                      </a:pPr>
                      <a:r>
                        <a:rPr lang="zh-CN" sz="2400" b="1" kern="100" dirty="0">
                          <a:solidFill>
                            <a:schemeClr val="accent1"/>
                          </a:solidFill>
                          <a:effectLst/>
                          <a:latin typeface="微软雅黑" panose="020B0503020204020204" pitchFamily="34" charset="-122"/>
                          <a:ea typeface="微软雅黑" panose="020B0503020204020204" pitchFamily="34" charset="-122"/>
                        </a:rPr>
                        <a:t>内</a:t>
                      </a:r>
                    </a:p>
                    <a:p>
                      <a:pPr algn="ctr">
                        <a:lnSpc>
                          <a:spcPct val="150000"/>
                        </a:lnSpc>
                        <a:spcAft>
                          <a:spcPts val="0"/>
                        </a:spcAft>
                      </a:pPr>
                      <a:r>
                        <a:rPr lang="zh-CN" sz="2400" b="1" kern="100" dirty="0">
                          <a:solidFill>
                            <a:schemeClr val="accent1"/>
                          </a:solidFill>
                          <a:effectLst/>
                          <a:latin typeface="微软雅黑" panose="020B0503020204020204" pitchFamily="34" charset="-122"/>
                          <a:ea typeface="微软雅黑" panose="020B0503020204020204" pitchFamily="34" charset="-122"/>
                        </a:rPr>
                        <a:t>部</a:t>
                      </a:r>
                    </a:p>
                    <a:p>
                      <a:pPr algn="ctr">
                        <a:lnSpc>
                          <a:spcPct val="150000"/>
                        </a:lnSpc>
                        <a:spcAft>
                          <a:spcPts val="0"/>
                        </a:spcAft>
                      </a:pPr>
                      <a:r>
                        <a:rPr lang="zh-CN" sz="2400" b="1" kern="100" dirty="0">
                          <a:solidFill>
                            <a:schemeClr val="accent1"/>
                          </a:solidFill>
                          <a:effectLst/>
                          <a:latin typeface="微软雅黑" panose="020B0503020204020204" pitchFamily="34" charset="-122"/>
                          <a:ea typeface="微软雅黑" panose="020B0503020204020204" pitchFamily="34" charset="-122"/>
                        </a:rPr>
                        <a:t>感</a:t>
                      </a:r>
                    </a:p>
                    <a:p>
                      <a:pPr algn="ctr">
                        <a:lnSpc>
                          <a:spcPct val="150000"/>
                        </a:lnSpc>
                        <a:spcAft>
                          <a:spcPts val="0"/>
                        </a:spcAft>
                      </a:pPr>
                      <a:r>
                        <a:rPr lang="zh-CN" sz="2400" b="1" kern="100" dirty="0">
                          <a:solidFill>
                            <a:schemeClr val="accent1"/>
                          </a:solidFill>
                          <a:effectLst/>
                          <a:latin typeface="微软雅黑" panose="020B0503020204020204" pitchFamily="34" charset="-122"/>
                          <a:ea typeface="微软雅黑" panose="020B0503020204020204" pitchFamily="34" charset="-122"/>
                        </a:rPr>
                        <a:t>觉</a:t>
                      </a:r>
                      <a:endParaRPr lang="zh-CN" sz="2400" b="1" kern="100" dirty="0">
                        <a:solidFill>
                          <a:schemeClr val="accent1"/>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indent="266700" algn="just">
                        <a:lnSpc>
                          <a:spcPct val="150000"/>
                        </a:lnSpc>
                        <a:spcAft>
                          <a:spcPts val="0"/>
                        </a:spcAft>
                      </a:pPr>
                      <a:r>
                        <a:rPr lang="zh-CN" sz="2000" b="0" kern="100" dirty="0">
                          <a:solidFill>
                            <a:schemeClr val="tx1"/>
                          </a:solidFill>
                          <a:effectLst/>
                          <a:latin typeface="+mj-ea"/>
                          <a:ea typeface="+mj-ea"/>
                        </a:rPr>
                        <a:t>运动觉</a:t>
                      </a:r>
                      <a:endParaRPr lang="zh-CN" sz="2000" b="0" kern="100" dirty="0">
                        <a:solidFill>
                          <a:schemeClr val="tx1"/>
                        </a:solidFill>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endParaRPr lang="en-US" altLang="zh-CN" sz="2000" kern="100" dirty="0">
                        <a:effectLst/>
                        <a:latin typeface="+mj-ea"/>
                        <a:ea typeface="+mj-ea"/>
                      </a:endParaRPr>
                    </a:p>
                    <a:p>
                      <a:pPr algn="just">
                        <a:lnSpc>
                          <a:spcPct val="100000"/>
                        </a:lnSpc>
                        <a:spcAft>
                          <a:spcPts val="0"/>
                        </a:spcAft>
                      </a:pPr>
                      <a:r>
                        <a:rPr lang="zh-CN" sz="2000" b="0" kern="100" dirty="0">
                          <a:solidFill>
                            <a:schemeClr val="tx1"/>
                          </a:solidFill>
                          <a:effectLst/>
                          <a:latin typeface="+mj-ea"/>
                          <a:ea typeface="+mj-ea"/>
                        </a:rPr>
                        <a:t>肌体收缩、身体各部分位置变化</a:t>
                      </a:r>
                      <a:endParaRPr lang="zh-CN" sz="2000" b="0" kern="100" dirty="0">
                        <a:solidFill>
                          <a:schemeClr val="tx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endParaRPr lang="en-US" altLang="zh-CN" sz="2000" kern="100" dirty="0">
                        <a:effectLst/>
                        <a:latin typeface="+mj-ea"/>
                        <a:ea typeface="+mj-ea"/>
                      </a:endParaRPr>
                    </a:p>
                    <a:p>
                      <a:pPr algn="just">
                        <a:lnSpc>
                          <a:spcPct val="100000"/>
                        </a:lnSpc>
                        <a:spcAft>
                          <a:spcPts val="0"/>
                        </a:spcAft>
                      </a:pPr>
                      <a:r>
                        <a:rPr lang="zh-CN" sz="2000" b="0" kern="100" dirty="0">
                          <a:solidFill>
                            <a:schemeClr val="tx1"/>
                          </a:solidFill>
                          <a:effectLst/>
                          <a:latin typeface="+mj-ea"/>
                          <a:ea typeface="+mj-ea"/>
                        </a:rPr>
                        <a:t>肌肉、肌腱、韧带、关节中的神经末梢</a:t>
                      </a:r>
                      <a:endParaRPr lang="zh-CN" sz="2000" b="0" kern="100" dirty="0">
                        <a:solidFill>
                          <a:schemeClr val="tx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endParaRPr lang="en-US" altLang="zh-CN" sz="2000" kern="100" dirty="0">
                        <a:effectLst/>
                        <a:latin typeface="+mj-ea"/>
                        <a:ea typeface="+mj-ea"/>
                      </a:endParaRPr>
                    </a:p>
                    <a:p>
                      <a:pPr algn="just">
                        <a:lnSpc>
                          <a:spcPct val="100000"/>
                        </a:lnSpc>
                        <a:spcAft>
                          <a:spcPts val="0"/>
                        </a:spcAft>
                      </a:pPr>
                      <a:r>
                        <a:rPr lang="zh-CN" sz="2000" b="0" kern="100" dirty="0">
                          <a:solidFill>
                            <a:schemeClr val="tx1"/>
                          </a:solidFill>
                          <a:effectLst/>
                          <a:latin typeface="+mj-ea"/>
                          <a:ea typeface="+mj-ea"/>
                        </a:rPr>
                        <a:t>身体运动状态、位置的变化</a:t>
                      </a:r>
                      <a:endParaRPr lang="zh-CN" sz="2000" b="0" kern="100" dirty="0">
                        <a:solidFill>
                          <a:schemeClr val="tx1"/>
                        </a:solidFill>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68401306"/>
                  </a:ext>
                </a:extLst>
              </a:tr>
              <a:tr h="932688">
                <a:tc vMerge="1">
                  <a:txBody>
                    <a:bodyPr/>
                    <a:lstStyle/>
                    <a:p>
                      <a:endParaRPr lang="zh-CN" altLang="en-US"/>
                    </a:p>
                  </a:txBody>
                  <a:tcPr/>
                </a:tc>
                <a:tc>
                  <a:txBody>
                    <a:bodyPr/>
                    <a:lstStyle/>
                    <a:p>
                      <a:pPr indent="266700" algn="just">
                        <a:lnSpc>
                          <a:spcPct val="150000"/>
                        </a:lnSpc>
                        <a:spcAft>
                          <a:spcPts val="0"/>
                        </a:spcAft>
                      </a:pPr>
                      <a:r>
                        <a:rPr lang="zh-CN" sz="2000" kern="100">
                          <a:effectLst/>
                          <a:latin typeface="+mj-ea"/>
                          <a:ea typeface="+mj-ea"/>
                        </a:rPr>
                        <a:t>平衡觉</a:t>
                      </a:r>
                      <a:endParaRPr lang="zh-CN" sz="2000" kern="10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zh-CN" sz="2000" kern="100" dirty="0">
                          <a:effectLst/>
                          <a:latin typeface="+mj-ea"/>
                          <a:ea typeface="+mj-ea"/>
                        </a:rPr>
                        <a:t>身体位置、方向的变化</a:t>
                      </a:r>
                      <a:endParaRPr lang="zh-CN" sz="2000" kern="100" dirty="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r>
                        <a:rPr lang="zh-CN" sz="2000" kern="100" dirty="0">
                          <a:effectLst/>
                          <a:latin typeface="+mj-ea"/>
                          <a:ea typeface="+mj-ea"/>
                        </a:rPr>
                        <a:t>内耳、前庭和半规管的毛细胞</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50000"/>
                        </a:lnSpc>
                        <a:spcAft>
                          <a:spcPts val="0"/>
                        </a:spcAft>
                      </a:pPr>
                      <a:r>
                        <a:rPr lang="zh-CN" sz="2000" kern="100" dirty="0">
                          <a:effectLst/>
                          <a:latin typeface="+mj-ea"/>
                          <a:ea typeface="+mj-ea"/>
                        </a:rPr>
                        <a:t>身体位置化</a:t>
                      </a:r>
                      <a:endParaRPr lang="zh-CN" sz="2000" kern="100" dirty="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776484779"/>
                  </a:ext>
                </a:extLst>
              </a:tr>
              <a:tr h="1554480">
                <a:tc vMerge="1">
                  <a:txBody>
                    <a:bodyPr/>
                    <a:lstStyle/>
                    <a:p>
                      <a:endParaRPr lang="zh-CN" altLang="en-US"/>
                    </a:p>
                  </a:txBody>
                  <a:tcPr/>
                </a:tc>
                <a:tc>
                  <a:txBody>
                    <a:bodyPr/>
                    <a:lstStyle/>
                    <a:p>
                      <a:pPr indent="266700" algn="just">
                        <a:lnSpc>
                          <a:spcPct val="150000"/>
                        </a:lnSpc>
                        <a:spcAft>
                          <a:spcPts val="0"/>
                        </a:spcAft>
                      </a:pPr>
                      <a:r>
                        <a:rPr lang="zh-CN" sz="2000" kern="100">
                          <a:effectLst/>
                          <a:latin typeface="+mj-ea"/>
                          <a:ea typeface="+mj-ea"/>
                        </a:rPr>
                        <a:t>机体觉</a:t>
                      </a:r>
                      <a:endParaRPr lang="zh-CN" sz="2000" kern="100">
                        <a:effectLst/>
                        <a:latin typeface="+mj-ea"/>
                        <a:ea typeface="+mj-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endParaRPr lang="en-US" altLang="zh-CN" sz="2000" kern="100" dirty="0">
                        <a:effectLst/>
                        <a:latin typeface="+mj-ea"/>
                        <a:ea typeface="+mj-ea"/>
                      </a:endParaRPr>
                    </a:p>
                    <a:p>
                      <a:pPr algn="just">
                        <a:lnSpc>
                          <a:spcPct val="100000"/>
                        </a:lnSpc>
                        <a:spcAft>
                          <a:spcPts val="0"/>
                        </a:spcAft>
                      </a:pPr>
                      <a:r>
                        <a:rPr lang="zh-CN" sz="2000" kern="100" dirty="0">
                          <a:effectLst/>
                          <a:latin typeface="+mj-ea"/>
                          <a:ea typeface="+mj-ea"/>
                        </a:rPr>
                        <a:t>内脏器官活动变化时的物理化学刺激</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endParaRPr lang="en-US" altLang="zh-CN" sz="2000" kern="100" dirty="0">
                        <a:effectLst/>
                        <a:latin typeface="+mj-ea"/>
                        <a:ea typeface="+mj-ea"/>
                      </a:endParaRPr>
                    </a:p>
                    <a:p>
                      <a:pPr algn="just">
                        <a:lnSpc>
                          <a:spcPct val="100000"/>
                        </a:lnSpc>
                        <a:spcAft>
                          <a:spcPts val="0"/>
                        </a:spcAft>
                      </a:pPr>
                      <a:r>
                        <a:rPr lang="zh-CN" sz="2000" kern="100" dirty="0">
                          <a:effectLst/>
                          <a:latin typeface="+mj-ea"/>
                          <a:ea typeface="+mj-ea"/>
                        </a:rPr>
                        <a:t>内脏器官壁上的神经末梢</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spcAft>
                          <a:spcPts val="0"/>
                        </a:spcAft>
                      </a:pPr>
                      <a:endParaRPr lang="en-US" altLang="zh-CN" sz="2000" kern="100" dirty="0">
                        <a:effectLst/>
                        <a:latin typeface="+mj-ea"/>
                        <a:ea typeface="+mj-ea"/>
                      </a:endParaRPr>
                    </a:p>
                    <a:p>
                      <a:pPr algn="just">
                        <a:lnSpc>
                          <a:spcPct val="100000"/>
                        </a:lnSpc>
                        <a:spcAft>
                          <a:spcPts val="0"/>
                        </a:spcAft>
                      </a:pPr>
                      <a:r>
                        <a:rPr lang="zh-CN" sz="2000" kern="100" dirty="0">
                          <a:effectLst/>
                          <a:latin typeface="+mj-ea"/>
                          <a:ea typeface="+mj-ea"/>
                        </a:rPr>
                        <a:t>身体疲劳、饥渴和内脏器官活动不正常</a:t>
                      </a:r>
                      <a:endParaRPr lang="zh-CN" sz="2000" kern="100" dirty="0">
                        <a:effectLst/>
                        <a:latin typeface="+mj-ea"/>
                        <a:ea typeface="+mj-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687015458"/>
                  </a:ext>
                </a:extLst>
              </a:tr>
            </a:tbl>
          </a:graphicData>
        </a:graphic>
      </p:graphicFrame>
      <p:sp>
        <p:nvSpPr>
          <p:cNvPr id="6" name="内容占位符 2">
            <a:extLst>
              <a:ext uri="{FF2B5EF4-FFF2-40B4-BE49-F238E27FC236}">
                <a16:creationId xmlns:a16="http://schemas.microsoft.com/office/drawing/2014/main" xmlns="" id="{DDBCBC79-747C-4142-B25B-FF487EDB0A89}"/>
              </a:ext>
            </a:extLst>
          </p:cNvPr>
          <p:cNvSpPr>
            <a:spLocks noGrp="1"/>
          </p:cNvSpPr>
          <p:nvPr>
            <p:ph sz="quarter" idx="13"/>
          </p:nvPr>
        </p:nvSpPr>
        <p:spPr>
          <a:xfrm>
            <a:off x="1221284" y="618755"/>
            <a:ext cx="10155381" cy="609971"/>
          </a:xfrm>
        </p:spPr>
        <p:txBody>
          <a:bodyPr/>
          <a:lstStyle/>
          <a:p>
            <a:r>
              <a:rPr lang="zh-CN" altLang="zh-CN" sz="2800" b="1" dirty="0"/>
              <a:t>（二）感觉的分类</a:t>
            </a:r>
          </a:p>
          <a:p>
            <a:endParaRPr lang="zh-CN" altLang="en-US" dirty="0"/>
          </a:p>
        </p:txBody>
      </p:sp>
    </p:spTree>
    <p:extLst>
      <p:ext uri="{BB962C8B-B14F-4D97-AF65-F5344CB8AC3E}">
        <p14:creationId xmlns:p14="http://schemas.microsoft.com/office/powerpoint/2010/main" val="85090745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AFCF9AC-7EF0-4D32-B079-37D54CD4692A}"/>
              </a:ext>
            </a:extLst>
          </p:cNvPr>
          <p:cNvSpPr>
            <a:spLocks noGrp="1"/>
          </p:cNvSpPr>
          <p:nvPr>
            <p:ph type="title"/>
          </p:nvPr>
        </p:nvSpPr>
        <p:spPr>
          <a:xfrm>
            <a:off x="1080656" y="473810"/>
            <a:ext cx="10155381" cy="923344"/>
          </a:xfrm>
        </p:spPr>
        <p:txBody>
          <a:bodyPr>
            <a:normAutofit/>
          </a:bodyPr>
          <a:lstStyle/>
          <a:p>
            <a:r>
              <a:rPr lang="zh-CN" altLang="zh-CN" dirty="0"/>
              <a:t>二、知觉的概念、特点及分类</a:t>
            </a:r>
            <a:endParaRPr lang="zh-CN" altLang="en-US" dirty="0"/>
          </a:p>
        </p:txBody>
      </p:sp>
      <p:sp>
        <p:nvSpPr>
          <p:cNvPr id="3" name="内容占位符 2">
            <a:extLst>
              <a:ext uri="{FF2B5EF4-FFF2-40B4-BE49-F238E27FC236}">
                <a16:creationId xmlns:a16="http://schemas.microsoft.com/office/drawing/2014/main" xmlns="" id="{715CC0C9-B660-47AD-8468-2B875F645874}"/>
              </a:ext>
            </a:extLst>
          </p:cNvPr>
          <p:cNvSpPr>
            <a:spLocks noGrp="1"/>
          </p:cNvSpPr>
          <p:nvPr>
            <p:ph sz="quarter" idx="13"/>
          </p:nvPr>
        </p:nvSpPr>
        <p:spPr>
          <a:xfrm>
            <a:off x="1080658" y="1340000"/>
            <a:ext cx="10277908" cy="5103665"/>
          </a:xfrm>
        </p:spPr>
        <p:txBody>
          <a:bodyPr>
            <a:normAutofit lnSpcReduction="10000"/>
          </a:bodyPr>
          <a:lstStyle/>
          <a:p>
            <a:r>
              <a:rPr lang="zh-CN" altLang="zh-CN" sz="2400" b="1" dirty="0"/>
              <a:t>（一）知觉的概念</a:t>
            </a:r>
          </a:p>
          <a:p>
            <a:pPr>
              <a:lnSpc>
                <a:spcPct val="100000"/>
              </a:lnSpc>
            </a:pPr>
            <a:r>
              <a:rPr lang="en-US" altLang="zh-CN" dirty="0"/>
              <a:t>       </a:t>
            </a:r>
            <a:r>
              <a:rPr lang="zh-CN" altLang="zh-CN" dirty="0"/>
              <a:t>知觉是人脑对直接作用于感觉器官的事物的各种不同属性、各个不同部分及其相互关系的综合反映。知觉的产生要以感觉为基础，但知觉是比感觉更复杂的心理反映形式。</a:t>
            </a:r>
          </a:p>
          <a:p>
            <a:pPr>
              <a:lnSpc>
                <a:spcPct val="100000"/>
              </a:lnSpc>
            </a:pPr>
            <a:r>
              <a:rPr lang="zh-CN" altLang="zh-CN" sz="2400" b="1" dirty="0"/>
              <a:t>（二）知觉的特点</a:t>
            </a:r>
          </a:p>
          <a:p>
            <a:pPr>
              <a:lnSpc>
                <a:spcPct val="100000"/>
              </a:lnSpc>
            </a:pPr>
            <a:r>
              <a:rPr lang="en-US" altLang="zh-CN" dirty="0"/>
              <a:t>        </a:t>
            </a:r>
            <a:r>
              <a:rPr lang="zh-CN" altLang="zh-CN" dirty="0"/>
              <a:t>第一，知觉反映的是当前直接影响感觉器官的事物；</a:t>
            </a:r>
            <a:endParaRPr lang="en-US" altLang="zh-CN" dirty="0"/>
          </a:p>
          <a:p>
            <a:pPr>
              <a:lnSpc>
                <a:spcPct val="100000"/>
              </a:lnSpc>
            </a:pPr>
            <a:r>
              <a:rPr lang="en-US" altLang="zh-CN" dirty="0"/>
              <a:t>        </a:t>
            </a:r>
            <a:r>
              <a:rPr lang="zh-CN" altLang="zh-CN" dirty="0"/>
              <a:t>第二，知觉反映的是事物的各种属性与各部分之间的相互联系和关系，即事物的整体；</a:t>
            </a:r>
            <a:endParaRPr lang="en-US" altLang="zh-CN" dirty="0"/>
          </a:p>
          <a:p>
            <a:pPr>
              <a:lnSpc>
                <a:spcPct val="100000"/>
              </a:lnSpc>
            </a:pPr>
            <a:r>
              <a:rPr lang="en-US" altLang="zh-CN" dirty="0"/>
              <a:t>        </a:t>
            </a:r>
            <a:r>
              <a:rPr lang="zh-CN" altLang="zh-CN" dirty="0"/>
              <a:t>第三，知觉与社会实践有密切的联系。</a:t>
            </a:r>
          </a:p>
          <a:p>
            <a:pPr>
              <a:lnSpc>
                <a:spcPct val="100000"/>
              </a:lnSpc>
            </a:pPr>
            <a:r>
              <a:rPr lang="zh-CN" altLang="zh-CN" sz="2400" b="1" dirty="0"/>
              <a:t>（三）知觉的分类</a:t>
            </a:r>
          </a:p>
          <a:p>
            <a:pPr>
              <a:lnSpc>
                <a:spcPct val="100000"/>
              </a:lnSpc>
            </a:pPr>
            <a:r>
              <a:rPr lang="en-US" altLang="zh-CN" dirty="0"/>
              <a:t>       </a:t>
            </a:r>
            <a:r>
              <a:rPr lang="zh-CN" altLang="zh-CN" dirty="0"/>
              <a:t>知觉是由不同分析器的联合活动产生的。由于不同分析器在联合活动过程中受多种因素的影响，因而在脑中产生的知觉映象有的是符合客观实际的、清晰的，有的则是不符合客观实际的、模糊的，甚至是歪曲的。根据知觉映象是否符合客观实际及其清晰程度，可以把知觉分为</a:t>
            </a:r>
            <a:r>
              <a:rPr lang="zh-CN" altLang="zh-CN" dirty="0">
                <a:solidFill>
                  <a:srgbClr val="FF0000"/>
                </a:solidFill>
              </a:rPr>
              <a:t>精确知觉</a:t>
            </a:r>
            <a:r>
              <a:rPr lang="zh-CN" altLang="zh-CN" dirty="0"/>
              <a:t>、</a:t>
            </a:r>
            <a:r>
              <a:rPr lang="zh-CN" altLang="zh-CN" dirty="0">
                <a:solidFill>
                  <a:srgbClr val="FF0000"/>
                </a:solidFill>
              </a:rPr>
              <a:t>模糊知觉</a:t>
            </a:r>
            <a:r>
              <a:rPr lang="zh-CN" altLang="zh-CN" dirty="0"/>
              <a:t>、</a:t>
            </a:r>
            <a:r>
              <a:rPr lang="zh-CN" altLang="zh-CN" dirty="0" smtClean="0">
                <a:solidFill>
                  <a:srgbClr val="FF0000"/>
                </a:solidFill>
              </a:rPr>
              <a:t>错觉</a:t>
            </a:r>
            <a:r>
              <a:rPr lang="zh-CN" altLang="en-US" dirty="0" smtClean="0">
                <a:solidFill>
                  <a:srgbClr val="FF0000"/>
                </a:solidFill>
              </a:rPr>
              <a:t>、</a:t>
            </a:r>
            <a:r>
              <a:rPr lang="zh-CN" altLang="zh-CN" dirty="0" smtClean="0">
                <a:solidFill>
                  <a:srgbClr val="FF0000"/>
                </a:solidFill>
              </a:rPr>
              <a:t>幻觉</a:t>
            </a:r>
            <a:r>
              <a:rPr lang="zh-CN" altLang="zh-CN" dirty="0"/>
              <a:t>等。</a:t>
            </a:r>
          </a:p>
          <a:p>
            <a:endParaRPr lang="zh-CN" altLang="en-US" dirty="0"/>
          </a:p>
        </p:txBody>
      </p:sp>
    </p:spTree>
    <p:extLst>
      <p:ext uri="{BB962C8B-B14F-4D97-AF65-F5344CB8AC3E}">
        <p14:creationId xmlns:p14="http://schemas.microsoft.com/office/powerpoint/2010/main" val="45026774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251EB85-913F-4476-82EA-AAEA4D5DC16E}"/>
              </a:ext>
            </a:extLst>
          </p:cNvPr>
          <p:cNvSpPr>
            <a:spLocks noGrp="1"/>
          </p:cNvSpPr>
          <p:nvPr>
            <p:ph type="title"/>
          </p:nvPr>
        </p:nvSpPr>
        <p:spPr/>
        <p:txBody>
          <a:bodyPr/>
          <a:lstStyle/>
          <a:p>
            <a:r>
              <a:rPr lang="zh-CN" altLang="zh-CN" dirty="0"/>
              <a:t>二</a:t>
            </a:r>
            <a:r>
              <a:rPr lang="en-US" altLang="zh-CN" dirty="0"/>
              <a:t> · </a:t>
            </a:r>
            <a:r>
              <a:rPr lang="zh-CN" altLang="zh-CN" dirty="0"/>
              <a:t>感觉和知觉的规律</a:t>
            </a:r>
            <a:endParaRPr lang="zh-CN" altLang="en-US" dirty="0"/>
          </a:p>
        </p:txBody>
      </p:sp>
      <p:sp>
        <p:nvSpPr>
          <p:cNvPr id="3" name="内容占位符 2">
            <a:extLst>
              <a:ext uri="{FF2B5EF4-FFF2-40B4-BE49-F238E27FC236}">
                <a16:creationId xmlns:a16="http://schemas.microsoft.com/office/drawing/2014/main" xmlns="" id="{AB96B694-681D-4142-9DEE-C2E0A738FE2D}"/>
              </a:ext>
            </a:extLst>
          </p:cNvPr>
          <p:cNvSpPr>
            <a:spLocks noGrp="1"/>
          </p:cNvSpPr>
          <p:nvPr>
            <p:ph sz="quarter" idx="13"/>
          </p:nvPr>
        </p:nvSpPr>
        <p:spPr>
          <a:xfrm>
            <a:off x="909645" y="1900528"/>
            <a:ext cx="10348913" cy="4385975"/>
          </a:xfrm>
        </p:spPr>
        <p:txBody>
          <a:bodyPr/>
          <a:lstStyle/>
          <a:p>
            <a:r>
              <a:rPr lang="zh-CN" altLang="zh-CN" sz="3600" dirty="0"/>
              <a:t>一、感觉的一般规律</a:t>
            </a:r>
          </a:p>
          <a:p>
            <a:pPr>
              <a:lnSpc>
                <a:spcPct val="100000"/>
              </a:lnSpc>
            </a:pPr>
            <a:r>
              <a:rPr lang="en-US" altLang="zh-CN" dirty="0"/>
              <a:t>       </a:t>
            </a:r>
            <a:r>
              <a:rPr lang="zh-CN" altLang="zh-CN" dirty="0"/>
              <a:t>感觉的一个重要规律是感受性变化。人的各种感觉器官都有其对适宜刺激的感受能力，这种感受能力称为感受性。</a:t>
            </a:r>
          </a:p>
          <a:p>
            <a:pPr>
              <a:lnSpc>
                <a:spcPct val="100000"/>
              </a:lnSpc>
            </a:pPr>
            <a:r>
              <a:rPr lang="en-US" altLang="zh-CN" sz="2400" b="1" dirty="0"/>
              <a:t>     (</a:t>
            </a:r>
            <a:r>
              <a:rPr lang="zh-CN" altLang="zh-CN" sz="2400" b="1" dirty="0"/>
              <a:t>一</a:t>
            </a:r>
            <a:r>
              <a:rPr lang="en-US" altLang="zh-CN" sz="2400" b="1" dirty="0"/>
              <a:t>)</a:t>
            </a:r>
            <a:r>
              <a:rPr lang="zh-CN" altLang="zh-CN" sz="2400" b="1" dirty="0"/>
              <a:t>感受性与感觉阈限</a:t>
            </a:r>
          </a:p>
          <a:p>
            <a:pPr>
              <a:lnSpc>
                <a:spcPct val="100000"/>
              </a:lnSpc>
            </a:pPr>
            <a:r>
              <a:rPr lang="en-US" altLang="zh-CN" dirty="0"/>
              <a:t>   </a:t>
            </a:r>
            <a:r>
              <a:rPr lang="en-US" altLang="zh-CN" b="1" dirty="0"/>
              <a:t> 1</a:t>
            </a:r>
            <a:r>
              <a:rPr lang="zh-CN" altLang="zh-CN" b="1" dirty="0"/>
              <a:t>．绝对感受性与绝对感觉阈限</a:t>
            </a:r>
          </a:p>
          <a:p>
            <a:pPr>
              <a:lnSpc>
                <a:spcPct val="100000"/>
              </a:lnSpc>
            </a:pPr>
            <a:r>
              <a:rPr lang="en-US" altLang="zh-CN" dirty="0"/>
              <a:t>       </a:t>
            </a:r>
            <a:r>
              <a:rPr lang="zh-CN" altLang="zh-CN" dirty="0"/>
              <a:t>绝对感受性就是人对最小的客观刺激量的感觉能力。刺激物只有达到一定强度才能引起人们的感觉，太弱的刺激人们常常感觉不到。那种刚刚能感觉到的最小刺激量叫绝对感觉阈限。它是绝对感受性的客观指标。绝对感觉阈限越大，即能够引起感觉所需要的刺激量越大，感受性就越小。相反，绝对阈限越小，即能够引起感觉所需要的刺激量越小，则感受性越大。即绝对感受性低意味着需要很强的刺激才能引起感觉，表现为该种感觉的绝对感觉阈限较高。</a:t>
            </a:r>
          </a:p>
          <a:p>
            <a:endParaRPr lang="zh-CN" altLang="en-US" dirty="0"/>
          </a:p>
        </p:txBody>
      </p:sp>
    </p:spTree>
    <p:extLst>
      <p:ext uri="{BB962C8B-B14F-4D97-AF65-F5344CB8AC3E}">
        <p14:creationId xmlns:p14="http://schemas.microsoft.com/office/powerpoint/2010/main" val="144711908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CEC9A68E-2485-4161-B2AD-D3B6AD325CE1}"/>
              </a:ext>
            </a:extLst>
          </p:cNvPr>
          <p:cNvSpPr>
            <a:spLocks noGrp="1"/>
          </p:cNvSpPr>
          <p:nvPr>
            <p:ph sz="quarter" idx="13"/>
          </p:nvPr>
        </p:nvSpPr>
        <p:spPr>
          <a:xfrm>
            <a:off x="1080656" y="1500190"/>
            <a:ext cx="10155381" cy="3847672"/>
          </a:xfrm>
        </p:spPr>
        <p:txBody>
          <a:bodyPr/>
          <a:lstStyle/>
          <a:p>
            <a:pPr>
              <a:lnSpc>
                <a:spcPct val="100000"/>
              </a:lnSpc>
            </a:pPr>
            <a:r>
              <a:rPr lang="en-US" altLang="zh-CN" b="1" dirty="0"/>
              <a:t>2</a:t>
            </a:r>
            <a:r>
              <a:rPr lang="zh-CN" altLang="zh-CN" b="1" dirty="0"/>
              <a:t>．差别感受性与差别感觉阈限</a:t>
            </a:r>
          </a:p>
          <a:p>
            <a:pPr>
              <a:lnSpc>
                <a:spcPct val="100000"/>
              </a:lnSpc>
            </a:pPr>
            <a:r>
              <a:rPr lang="en-US" altLang="zh-CN" dirty="0"/>
              <a:t>       </a:t>
            </a:r>
            <a:r>
              <a:rPr lang="zh-CN" altLang="zh-CN" dirty="0"/>
              <a:t>差别感受性是对两个刺激量强度差别的感觉能力。刚刚能引起差别感觉的两个同类刺激物之间的最小差别量叫做差别感觉阈限。差别感觉阈限和差别感受性亦成反比关系。差别感觉阈限越小，差别感受性越大；反之，差别感觉阈限越大，差别感受性越小。</a:t>
            </a:r>
          </a:p>
          <a:p>
            <a:pPr>
              <a:lnSpc>
                <a:spcPct val="100000"/>
              </a:lnSpc>
            </a:pPr>
            <a:r>
              <a:rPr lang="en-US" altLang="zh-CN" b="1" dirty="0"/>
              <a:t>3</a:t>
            </a:r>
            <a:r>
              <a:rPr lang="zh-CN" altLang="zh-CN" b="1" dirty="0"/>
              <a:t>．心理量与物理量之间关系定律</a:t>
            </a:r>
          </a:p>
          <a:p>
            <a:pPr>
              <a:lnSpc>
                <a:spcPct val="100000"/>
              </a:lnSpc>
            </a:pPr>
            <a:r>
              <a:rPr lang="en-US" altLang="zh-CN" dirty="0"/>
              <a:t>      19</a:t>
            </a:r>
            <a:r>
              <a:rPr lang="zh-CN" altLang="zh-CN" dirty="0"/>
              <a:t>世纪</a:t>
            </a:r>
            <a:r>
              <a:rPr lang="en-US" altLang="zh-CN" dirty="0"/>
              <a:t>60</a:t>
            </a:r>
            <a:r>
              <a:rPr lang="zh-CN" altLang="zh-CN" dirty="0"/>
              <a:t>年代初，费希纳根据等距量表的实验结果，提出了心理量与物理量之间关系符合对数定律。</a:t>
            </a:r>
          </a:p>
          <a:p>
            <a:pPr>
              <a:lnSpc>
                <a:spcPct val="100000"/>
              </a:lnSpc>
            </a:pPr>
            <a:r>
              <a:rPr lang="en-US" altLang="zh-CN" dirty="0"/>
              <a:t>      20</a:t>
            </a:r>
            <a:r>
              <a:rPr lang="zh-CN" altLang="zh-CN" dirty="0"/>
              <a:t>世纪</a:t>
            </a:r>
            <a:r>
              <a:rPr lang="en-US" altLang="zh-CN" dirty="0"/>
              <a:t>60</a:t>
            </a:r>
            <a:r>
              <a:rPr lang="zh-CN" altLang="zh-CN" dirty="0"/>
              <a:t>年代初，斯蒂文斯又根据比例量表的实验结果，提出了心理量与物理量之间关系，符合幂定律。</a:t>
            </a:r>
          </a:p>
          <a:p>
            <a:endParaRPr lang="zh-CN" altLang="en-US" dirty="0"/>
          </a:p>
        </p:txBody>
      </p:sp>
    </p:spTree>
    <p:extLst>
      <p:ext uri="{BB962C8B-B14F-4D97-AF65-F5344CB8AC3E}">
        <p14:creationId xmlns:p14="http://schemas.microsoft.com/office/powerpoint/2010/main" val="32095888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A000120140627A41KPBG</Template>
  <TotalTime>2490</TotalTime>
  <Words>4366</Words>
  <Application>Microsoft Office PowerPoint</Application>
  <PresentationFormat>自定义</PresentationFormat>
  <Paragraphs>476</Paragraphs>
  <Slides>33</Slides>
  <Notes>0</Notes>
  <HiddenSlides>0</HiddenSlides>
  <MMClips>0</MMClips>
  <ScaleCrop>false</ScaleCrop>
  <HeadingPairs>
    <vt:vector size="4" baseType="variant">
      <vt:variant>
        <vt:lpstr>主题</vt:lpstr>
      </vt:variant>
      <vt:variant>
        <vt:i4>1</vt:i4>
      </vt:variant>
      <vt:variant>
        <vt:lpstr>幻灯片标题</vt:lpstr>
      </vt:variant>
      <vt:variant>
        <vt:i4>33</vt:i4>
      </vt:variant>
    </vt:vector>
  </HeadingPairs>
  <TitlesOfParts>
    <vt:vector size="34" baseType="lpstr">
      <vt:lpstr>Office 主题​​</vt:lpstr>
      <vt:lpstr>心理学</vt:lpstr>
      <vt:lpstr>PowerPoint 演示文稿</vt:lpstr>
      <vt:lpstr>第三节  感觉和知觉</vt:lpstr>
      <vt:lpstr>一 ·感觉和知觉的概述</vt:lpstr>
      <vt:lpstr>PowerPoint 演示文稿</vt:lpstr>
      <vt:lpstr>PowerPoint 演示文稿</vt:lpstr>
      <vt:lpstr>二、知觉的概念、特点及分类</vt:lpstr>
      <vt:lpstr>二 · 感觉和知觉的规律</vt:lpstr>
      <vt:lpstr>PowerPoint 演示文稿</vt:lpstr>
      <vt:lpstr>PowerPoint 演示文稿</vt:lpstr>
      <vt:lpstr>二、知觉的基本规律</vt:lpstr>
      <vt:lpstr>PowerPoint 演示文稿</vt:lpstr>
      <vt:lpstr>三 · 感知规律在教学中的运用</vt:lpstr>
      <vt:lpstr>PowerPoint 演示文稿</vt:lpstr>
      <vt:lpstr>PowerPoint 演示文稿</vt:lpstr>
      <vt:lpstr>二、开展直观教学</vt:lpstr>
      <vt:lpstr>PowerPoint 演示文稿</vt:lpstr>
      <vt:lpstr>三、在课堂板书中运用</vt:lpstr>
      <vt:lpstr>PowerPoint 演示文稿</vt:lpstr>
      <vt:lpstr>感知觉训练方法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心理学</dc:title>
  <dc:creator>inter</dc:creator>
  <cp:lastModifiedBy>SJYY</cp:lastModifiedBy>
  <cp:revision>149</cp:revision>
  <dcterms:created xsi:type="dcterms:W3CDTF">2017-08-28T14:45:38Z</dcterms:created>
  <dcterms:modified xsi:type="dcterms:W3CDTF">2017-09-21T09:05:22Z</dcterms:modified>
</cp:coreProperties>
</file>