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45" r:id="rId3"/>
    <p:sldId id="398" r:id="rId4"/>
    <p:sldId id="399" r:id="rId5"/>
    <p:sldId id="400" r:id="rId6"/>
    <p:sldId id="402" r:id="rId7"/>
    <p:sldId id="403" r:id="rId8"/>
    <p:sldId id="405" r:id="rId9"/>
    <p:sldId id="408" r:id="rId10"/>
    <p:sldId id="409" r:id="rId11"/>
    <p:sldId id="410" r:id="rId12"/>
    <p:sldId id="407" r:id="rId13"/>
    <p:sldId id="411" r:id="rId14"/>
    <p:sldId id="412" r:id="rId15"/>
    <p:sldId id="413" r:id="rId16"/>
    <p:sldId id="446" r:id="rId17"/>
  </p:sldIdLst>
  <p:sldSz cx="12192000" cy="6858000"/>
  <p:notesSz cx="6858000" cy="9144000"/>
  <p:defaultText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05"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029" autoAdjust="0"/>
    <p:restoredTop sz="94660"/>
  </p:normalViewPr>
  <p:slideViewPr>
    <p:cSldViewPr snapToGrid="0">
      <p:cViewPr varScale="1">
        <p:scale>
          <a:sx n="58" d="100"/>
          <a:sy n="58" d="100"/>
        </p:scale>
        <p:origin x="-90" y="-444"/>
      </p:cViewPr>
      <p:guideLst>
        <p:guide orient="horz" pos="2206"/>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18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 xmlns:a16="http://schemas.microsoft.com/office/drawing/2014/main" id="{21B825C4-A7E0-4B77-B8A1-58A956AA3EED}"/>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4" name="页脚占位符 3">
            <a:extLst>
              <a:ext uri="{FF2B5EF4-FFF2-40B4-BE49-F238E27FC236}">
                <a16:creationId xmlns="" xmlns:a16="http://schemas.microsoft.com/office/drawing/2014/main" id="{EEC345E7-2648-40F6-8D6A-313BB2C232D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48FB0F6-3CE3-4962-86BB-895EC8CE91BB}"/>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993086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B58D20-AF23-43FE-AE1A-09F15A86A882}"/>
              </a:ext>
            </a:extLst>
          </p:cNvPr>
          <p:cNvSpPr>
            <a:spLocks noGrp="1"/>
          </p:cNvSpPr>
          <p:nvPr>
            <p:ph type="ctrTitle"/>
          </p:nvPr>
        </p:nvSpPr>
        <p:spPr>
          <a:xfrm>
            <a:off x="1524000" y="1787367"/>
            <a:ext cx="9144000" cy="2387600"/>
          </a:xfrm>
        </p:spPr>
        <p:txBody>
          <a:bodyPr anchor="b"/>
          <a:lstStyle>
            <a:lvl1pPr algn="ctr">
              <a:defRPr sz="6000" b="0"/>
            </a:lvl1pPr>
          </a:lstStyle>
          <a:p>
            <a:r>
              <a:rPr lang="zh-CN" altLang="en-US" dirty="0"/>
              <a:t>单击此处编辑母版标题样式</a:t>
            </a:r>
          </a:p>
        </p:txBody>
      </p:sp>
      <p:sp>
        <p:nvSpPr>
          <p:cNvPr id="4" name="日期占位符 3">
            <a:extLst>
              <a:ext uri="{FF2B5EF4-FFF2-40B4-BE49-F238E27FC236}">
                <a16:creationId xmlns="" xmlns:a16="http://schemas.microsoft.com/office/drawing/2014/main" id="{4BF2BA31-D6BB-4D9A-8BE5-AF671D98F7E1}"/>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5" name="页脚占位符 4">
            <a:extLst>
              <a:ext uri="{FF2B5EF4-FFF2-40B4-BE49-F238E27FC236}">
                <a16:creationId xmlns="" xmlns:a16="http://schemas.microsoft.com/office/drawing/2014/main" id="{4B4305ED-60E8-4114-B228-A5CB8E2D38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B6A42A0-5DE3-4A40-AA3A-6F31AC9C13E3}"/>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8407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FF6C6494-A903-4158-A8CD-C53DC7CFBFF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a:extLst>
              <a:ext uri="{FF2B5EF4-FFF2-40B4-BE49-F238E27FC236}">
                <a16:creationId xmlns="" xmlns:a16="http://schemas.microsoft.com/office/drawing/2014/main" id="{A52CC966-AC14-4894-916D-2C76AE0327F0}"/>
              </a:ext>
            </a:extLst>
          </p:cNvPr>
          <p:cNvSpPr>
            <a:spLocks noGrp="1"/>
          </p:cNvSpPr>
          <p:nvPr>
            <p:ph idx="1"/>
          </p:nvPr>
        </p:nvSpPr>
        <p:spPr>
          <a:xfrm>
            <a:off x="1011381" y="1011385"/>
            <a:ext cx="10342419" cy="5165581"/>
          </a:xfrm>
        </p:spPr>
        <p:txBody>
          <a:bodyPr>
            <a:normAutofit/>
          </a:bodyPr>
          <a:lstStyle>
            <a:lvl1pPr marL="0" indent="0">
              <a:buNone/>
              <a:defRPr sz="44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
        <p:nvSpPr>
          <p:cNvPr id="4" name="日期占位符 3">
            <a:extLst>
              <a:ext uri="{FF2B5EF4-FFF2-40B4-BE49-F238E27FC236}">
                <a16:creationId xmlns="" xmlns:a16="http://schemas.microsoft.com/office/drawing/2014/main" id="{4062D5EC-E2C9-475D-8266-386C35D116AC}"/>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5" name="页脚占位符 4">
            <a:extLst>
              <a:ext uri="{FF2B5EF4-FFF2-40B4-BE49-F238E27FC236}">
                <a16:creationId xmlns="" xmlns:a16="http://schemas.microsoft.com/office/drawing/2014/main" id="{5CEAC2F1-A8ED-49D7-A852-CE8792015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278E5C3-B08F-415F-B499-F1AA39F94CBF}"/>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258361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Picture 2" descr="D:\SLIDEtoME\TP模板\新建文件夹 (17)\bg\bg1.jpg">
            <a:extLst>
              <a:ext uri="{FF2B5EF4-FFF2-40B4-BE49-F238E27FC236}">
                <a16:creationId xmlns="" xmlns:a16="http://schemas.microsoft.com/office/drawing/2014/main" id="{9A775DEE-E342-4656-936A-038CF5E5DDC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a:extLst>
              <a:ext uri="{FF2B5EF4-FFF2-40B4-BE49-F238E27FC236}">
                <a16:creationId xmlns="" xmlns:a16="http://schemas.microsoft.com/office/drawing/2014/main" id="{72BF01BB-3DF0-4928-B8F6-00E971F67E60}"/>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3" name="页脚占位符 2">
            <a:extLst>
              <a:ext uri="{FF2B5EF4-FFF2-40B4-BE49-F238E27FC236}">
                <a16:creationId xmlns="" xmlns:a16="http://schemas.microsoft.com/office/drawing/2014/main" id="{66A5C364-C7F8-4781-87F1-0210210D54F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7298B072-1559-4EA6-BCD0-56E99B1208E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5" name="内容占位符 2">
            <a:extLst>
              <a:ext uri="{FF2B5EF4-FFF2-40B4-BE49-F238E27FC236}">
                <a16:creationId xmlns="" xmlns:a16="http://schemas.microsoft.com/office/drawing/2014/main" id="{B65E3436-B27E-46C4-A06A-8B8901020796}"/>
              </a:ext>
            </a:extLst>
          </p:cNvPr>
          <p:cNvSpPr>
            <a:spLocks noGrp="1"/>
          </p:cNvSpPr>
          <p:nvPr>
            <p:ph idx="1"/>
          </p:nvPr>
        </p:nvSpPr>
        <p:spPr>
          <a:xfrm>
            <a:off x="1011381" y="1011385"/>
            <a:ext cx="10342419" cy="5165581"/>
          </a:xfrm>
        </p:spPr>
        <p:txBody>
          <a:bodyPr>
            <a:normAutofit/>
          </a:bodyPr>
          <a:lstStyle>
            <a:lvl1pPr>
              <a:defRPr sz="2100" b="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a:t>
            </a:r>
          </a:p>
        </p:txBody>
      </p:sp>
    </p:spTree>
    <p:extLst>
      <p:ext uri="{BB962C8B-B14F-4D97-AF65-F5344CB8AC3E}">
        <p14:creationId xmlns:p14="http://schemas.microsoft.com/office/powerpoint/2010/main" val="408483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94EFBFB8-5BA0-4A6D-9BA3-FB96B73759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11609"/>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 xmlns:a16="http://schemas.microsoft.com/office/drawing/2014/main" id="{A23BEE37-7F5C-46B0-B5BB-3FE641C38351}"/>
              </a:ext>
            </a:extLst>
          </p:cNvPr>
          <p:cNvSpPr>
            <a:spLocks noGrp="1"/>
          </p:cNvSpPr>
          <p:nvPr>
            <p:ph type="title"/>
          </p:nvPr>
        </p:nvSpPr>
        <p:spPr>
          <a:xfrm>
            <a:off x="1080656" y="1002452"/>
            <a:ext cx="10155381" cy="923344"/>
          </a:xfrm>
        </p:spPr>
        <p:txBody>
          <a:bodyPr>
            <a:normAutofit/>
          </a:bodyPr>
          <a:lstStyle>
            <a:lvl1pPr algn="l">
              <a:defRPr sz="3600"/>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A74B3A29-33B9-4D81-9FE6-7F33DDCF3AC5}"/>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4" name="页脚占位符 3">
            <a:extLst>
              <a:ext uri="{FF2B5EF4-FFF2-40B4-BE49-F238E27FC236}">
                <a16:creationId xmlns="" xmlns:a16="http://schemas.microsoft.com/office/drawing/2014/main" id="{C6DA036C-F810-4B89-834B-02C5FEF6D8B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2F97A99A-91A2-44B1-A90C-430085E7D48D}"/>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9" name="内容占位符 8">
            <a:extLst>
              <a:ext uri="{FF2B5EF4-FFF2-40B4-BE49-F238E27FC236}">
                <a16:creationId xmlns="" xmlns:a16="http://schemas.microsoft.com/office/drawing/2014/main" id="{023A6029-6BAA-4921-AD69-AF1F28F2A5BB}"/>
              </a:ext>
            </a:extLst>
          </p:cNvPr>
          <p:cNvSpPr>
            <a:spLocks noGrp="1"/>
          </p:cNvSpPr>
          <p:nvPr>
            <p:ph sz="quarter" idx="13"/>
          </p:nvPr>
        </p:nvSpPr>
        <p:spPr>
          <a:xfrm>
            <a:off x="1080656" y="2161318"/>
            <a:ext cx="10155381" cy="3186544"/>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183668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7" name="Picture 2" descr="D:\SLIDEtoME\TP模板\新建文件夹 (17)\bg\bg1.jpg">
            <a:extLst>
              <a:ext uri="{FF2B5EF4-FFF2-40B4-BE49-F238E27FC236}">
                <a16:creationId xmlns="" xmlns:a16="http://schemas.microsoft.com/office/drawing/2014/main" id="{AAB1BC20-449B-4FD9-832C-3976175D7FF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 y="-23215"/>
            <a:ext cx="12233275" cy="68812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a:extLst>
              <a:ext uri="{FF2B5EF4-FFF2-40B4-BE49-F238E27FC236}">
                <a16:creationId xmlns="" xmlns:a16="http://schemas.microsoft.com/office/drawing/2014/main" id="{2B0E1926-7F41-406F-B9B5-151411CE4380}"/>
              </a:ext>
            </a:extLst>
          </p:cNvPr>
          <p:cNvSpPr>
            <a:spLocks noGrp="1"/>
          </p:cNvSpPr>
          <p:nvPr>
            <p:ph type="title"/>
          </p:nvPr>
        </p:nvSpPr>
        <p:spPr>
          <a:xfrm>
            <a:off x="838200" y="766917"/>
            <a:ext cx="10515600" cy="1133612"/>
          </a:xfrm>
        </p:spPr>
        <p:txBody>
          <a:bodyPr/>
          <a:lstStyle>
            <a:lvl1pPr algn="ctr">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05703350-BAB4-4D58-BEED-B32A3F8694E6}"/>
              </a:ext>
            </a:extLst>
          </p:cNvPr>
          <p:cNvSpPr>
            <a:spLocks noGrp="1"/>
          </p:cNvSpPr>
          <p:nvPr>
            <p:ph type="dt" sz="half" idx="10"/>
          </p:nvPr>
        </p:nvSpPr>
        <p:spPr/>
        <p:txBody>
          <a:bodyPr/>
          <a:lstStyle/>
          <a:p>
            <a:fld id="{A7825152-5C95-4846-8319-BB94C503A834}" type="datetimeFigureOut">
              <a:rPr lang="zh-CN" altLang="en-US" smtClean="0"/>
              <a:t>2017/9/22/Friday</a:t>
            </a:fld>
            <a:endParaRPr lang="zh-CN" altLang="en-US"/>
          </a:p>
        </p:txBody>
      </p:sp>
      <p:sp>
        <p:nvSpPr>
          <p:cNvPr id="4" name="页脚占位符 3">
            <a:extLst>
              <a:ext uri="{FF2B5EF4-FFF2-40B4-BE49-F238E27FC236}">
                <a16:creationId xmlns="" xmlns:a16="http://schemas.microsoft.com/office/drawing/2014/main" id="{CAD25219-3E96-4F82-B5DE-91D011D45E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F6B0942-7631-489B-A83B-E76C9A0C218E}"/>
              </a:ext>
            </a:extLst>
          </p:cNvPr>
          <p:cNvSpPr>
            <a:spLocks noGrp="1"/>
          </p:cNvSpPr>
          <p:nvPr>
            <p:ph type="sldNum" sz="quarter" idx="12"/>
          </p:nvPr>
        </p:nvSpPr>
        <p:spPr/>
        <p:txBody>
          <a:bodyPr/>
          <a:lstStyle/>
          <a:p>
            <a:fld id="{8CD9E591-690F-4125-913C-F60F125284F9}" type="slidenum">
              <a:rPr lang="zh-CN" altLang="en-US" smtClean="0"/>
              <a:t>‹#›</a:t>
            </a:fld>
            <a:endParaRPr lang="zh-CN" altLang="en-US"/>
          </a:p>
        </p:txBody>
      </p:sp>
      <p:sp>
        <p:nvSpPr>
          <p:cNvPr id="8" name="内容占位符 7">
            <a:extLst>
              <a:ext uri="{FF2B5EF4-FFF2-40B4-BE49-F238E27FC236}">
                <a16:creationId xmlns="" xmlns:a16="http://schemas.microsoft.com/office/drawing/2014/main" id="{17DA387A-C534-40DA-A1EB-4775C1056773}"/>
              </a:ext>
            </a:extLst>
          </p:cNvPr>
          <p:cNvSpPr>
            <a:spLocks noGrp="1"/>
          </p:cNvSpPr>
          <p:nvPr>
            <p:ph sz="quarter" idx="13"/>
          </p:nvPr>
        </p:nvSpPr>
        <p:spPr>
          <a:xfrm>
            <a:off x="838200" y="2022324"/>
            <a:ext cx="10515600" cy="3713452"/>
          </a:xfrm>
        </p:spPr>
        <p:txBody>
          <a:bodyPr/>
          <a:lstStyle>
            <a:lvl1pPr marL="0" indent="0">
              <a:buNone/>
              <a:defRPr sz="2100">
                <a:latin typeface="+mj-ea"/>
                <a:ea typeface="+mj-ea"/>
              </a:defRPr>
            </a:lvl1pPr>
            <a:lvl2pPr marL="457170" indent="0">
              <a:buNone/>
              <a:defRPr/>
            </a:lvl2pPr>
            <a:lvl3pPr marL="914340" indent="0">
              <a:buNone/>
              <a:defRPr/>
            </a:lvl3pPr>
            <a:lvl4pPr marL="1371511" indent="0">
              <a:buNone/>
              <a:defRPr/>
            </a:lvl4pPr>
            <a:lvl5pPr marL="1828681" indent="0">
              <a:buNone/>
              <a:defRPr/>
            </a:lvl5pPr>
          </a:lstStyle>
          <a:p>
            <a:pPr lvl="0"/>
            <a:r>
              <a:rPr lang="zh-CN" altLang="en-US" dirty="0"/>
              <a:t>编辑母版文本样式</a:t>
            </a:r>
          </a:p>
          <a:p>
            <a:pPr lvl="1"/>
            <a:endParaRPr lang="zh-CN" altLang="en-US" dirty="0"/>
          </a:p>
        </p:txBody>
      </p:sp>
    </p:spTree>
    <p:extLst>
      <p:ext uri="{BB962C8B-B14F-4D97-AF65-F5344CB8AC3E}">
        <p14:creationId xmlns:p14="http://schemas.microsoft.com/office/powerpoint/2010/main" val="3968337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8C80790-46FE-41DB-981B-31AC00332CCC}"/>
              </a:ext>
            </a:extLst>
          </p:cNvPr>
          <p:cNvSpPr>
            <a:spLocks noGrp="1"/>
          </p:cNvSpPr>
          <p:nvPr>
            <p:ph type="title"/>
          </p:nvPr>
        </p:nvSpPr>
        <p:spPr>
          <a:xfrm>
            <a:off x="838200" y="365125"/>
            <a:ext cx="10515600" cy="1325563"/>
          </a:xfrm>
          <a:prstGeom prst="rect">
            <a:avLst/>
          </a:prstGeom>
        </p:spPr>
        <p:txBody>
          <a:bodyPr vert="horz" lIns="91435" tIns="45717" rIns="91435" bIns="45717"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87E50AB-0776-4623-81EC-65C090084F2E}"/>
              </a:ext>
            </a:extLst>
          </p:cNvPr>
          <p:cNvSpPr>
            <a:spLocks noGrp="1"/>
          </p:cNvSpPr>
          <p:nvPr>
            <p:ph type="body" idx="1"/>
          </p:nvPr>
        </p:nvSpPr>
        <p:spPr>
          <a:xfrm>
            <a:off x="838200" y="1825625"/>
            <a:ext cx="10515600" cy="4351339"/>
          </a:xfrm>
          <a:prstGeom prst="rect">
            <a:avLst/>
          </a:prstGeom>
        </p:spPr>
        <p:txBody>
          <a:bodyPr vert="horz" lIns="91435" tIns="45717" rIns="91435" bIns="45717"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E06313D-F759-4B17-B400-6157AF9D8C40}"/>
              </a:ext>
            </a:extLst>
          </p:cNvPr>
          <p:cNvSpPr>
            <a:spLocks noGrp="1"/>
          </p:cNvSpPr>
          <p:nvPr>
            <p:ph type="dt" sz="half" idx="2"/>
          </p:nvPr>
        </p:nvSpPr>
        <p:spPr>
          <a:xfrm>
            <a:off x="838200" y="6356353"/>
            <a:ext cx="2743200" cy="365125"/>
          </a:xfrm>
          <a:prstGeom prst="rect">
            <a:avLst/>
          </a:prstGeom>
        </p:spPr>
        <p:txBody>
          <a:bodyPr vert="horz" lIns="91435" tIns="45717" rIns="91435" bIns="45717" rtlCol="0" anchor="ctr"/>
          <a:lstStyle>
            <a:lvl1pPr algn="l">
              <a:defRPr sz="1200">
                <a:solidFill>
                  <a:schemeClr val="tx1">
                    <a:tint val="75000"/>
                  </a:schemeClr>
                </a:solidFill>
              </a:defRPr>
            </a:lvl1pPr>
          </a:lstStyle>
          <a:p>
            <a:fld id="{A7825152-5C95-4846-8319-BB94C503A834}" type="datetimeFigureOut">
              <a:rPr lang="zh-CN" altLang="en-US" smtClean="0"/>
              <a:t>2017/9/22/Friday</a:t>
            </a:fld>
            <a:endParaRPr lang="zh-CN" altLang="en-US"/>
          </a:p>
        </p:txBody>
      </p:sp>
      <p:sp>
        <p:nvSpPr>
          <p:cNvPr id="5" name="页脚占位符 4">
            <a:extLst>
              <a:ext uri="{FF2B5EF4-FFF2-40B4-BE49-F238E27FC236}">
                <a16:creationId xmlns="" xmlns:a16="http://schemas.microsoft.com/office/drawing/2014/main" id="{AAD66F73-C53A-4160-BB8B-CF58FBFA69C0}"/>
              </a:ext>
            </a:extLst>
          </p:cNvPr>
          <p:cNvSpPr>
            <a:spLocks noGrp="1"/>
          </p:cNvSpPr>
          <p:nvPr>
            <p:ph type="ftr" sz="quarter" idx="3"/>
          </p:nvPr>
        </p:nvSpPr>
        <p:spPr>
          <a:xfrm>
            <a:off x="4038600" y="6356353"/>
            <a:ext cx="4114800" cy="365125"/>
          </a:xfrm>
          <a:prstGeom prst="rect">
            <a:avLst/>
          </a:prstGeom>
        </p:spPr>
        <p:txBody>
          <a:bodyPr vert="horz" lIns="91435" tIns="45717" rIns="91435" bIns="45717"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D78AE19-76F1-4730-B967-36DAC25454F5}"/>
              </a:ext>
            </a:extLst>
          </p:cNvPr>
          <p:cNvSpPr>
            <a:spLocks noGrp="1"/>
          </p:cNvSpPr>
          <p:nvPr>
            <p:ph type="sldNum" sz="quarter" idx="4"/>
          </p:nvPr>
        </p:nvSpPr>
        <p:spPr>
          <a:xfrm>
            <a:off x="8610600" y="6356353"/>
            <a:ext cx="2743200" cy="365125"/>
          </a:xfrm>
          <a:prstGeom prst="rect">
            <a:avLst/>
          </a:prstGeom>
        </p:spPr>
        <p:txBody>
          <a:bodyPr vert="horz" lIns="91435" tIns="45717" rIns="91435" bIns="45717" rtlCol="0" anchor="ctr"/>
          <a:lstStyle>
            <a:lvl1pPr algn="r">
              <a:defRPr sz="1200">
                <a:solidFill>
                  <a:schemeClr val="tx1">
                    <a:tint val="75000"/>
                  </a:schemeClr>
                </a:solidFill>
              </a:defRPr>
            </a:lvl1pPr>
          </a:lstStyle>
          <a:p>
            <a:fld id="{8CD9E591-690F-4125-913C-F60F125284F9}" type="slidenum">
              <a:rPr lang="zh-CN" altLang="en-US" smtClean="0"/>
              <a:t>‹#›</a:t>
            </a:fld>
            <a:endParaRPr lang="zh-CN" altLang="en-US"/>
          </a:p>
        </p:txBody>
      </p:sp>
    </p:spTree>
    <p:extLst>
      <p:ext uri="{BB962C8B-B14F-4D97-AF65-F5344CB8AC3E}">
        <p14:creationId xmlns:p14="http://schemas.microsoft.com/office/powerpoint/2010/main" val="1675635990"/>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7" r:id="rId5"/>
    <p:sldLayoutId id="2147483658" r:id="rId6"/>
  </p:sldLayoutIdLst>
  <p:txStyles>
    <p:titleStyle>
      <a:lvl1pPr algn="l" defTabSz="91434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4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6" indent="-228584" algn="l" defTabSz="91434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25" indent="-228584" algn="l" defTabSz="91434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09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66"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3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0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7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47" indent="-228584" algn="l" defTabSz="91434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40" rtl="0" eaLnBrk="1" latinLnBrk="0" hangingPunct="1">
        <a:defRPr sz="1900" kern="1200">
          <a:solidFill>
            <a:schemeClr val="tx1"/>
          </a:solidFill>
          <a:latin typeface="+mn-lt"/>
          <a:ea typeface="+mn-ea"/>
          <a:cs typeface="+mn-cs"/>
        </a:defRPr>
      </a:lvl1pPr>
      <a:lvl2pPr marL="457170" algn="l" defTabSz="914340" rtl="0" eaLnBrk="1" latinLnBrk="0" hangingPunct="1">
        <a:defRPr sz="1900" kern="1200">
          <a:solidFill>
            <a:schemeClr val="tx1"/>
          </a:solidFill>
          <a:latin typeface="+mn-lt"/>
          <a:ea typeface="+mn-ea"/>
          <a:cs typeface="+mn-cs"/>
        </a:defRPr>
      </a:lvl2pPr>
      <a:lvl3pPr marL="914340" algn="l" defTabSz="914340" rtl="0" eaLnBrk="1" latinLnBrk="0" hangingPunct="1">
        <a:defRPr sz="1900" kern="1200">
          <a:solidFill>
            <a:schemeClr val="tx1"/>
          </a:solidFill>
          <a:latin typeface="+mn-lt"/>
          <a:ea typeface="+mn-ea"/>
          <a:cs typeface="+mn-cs"/>
        </a:defRPr>
      </a:lvl3pPr>
      <a:lvl4pPr marL="1371511" algn="l" defTabSz="914340" rtl="0" eaLnBrk="1" latinLnBrk="0" hangingPunct="1">
        <a:defRPr sz="1900" kern="1200">
          <a:solidFill>
            <a:schemeClr val="tx1"/>
          </a:solidFill>
          <a:latin typeface="+mn-lt"/>
          <a:ea typeface="+mn-ea"/>
          <a:cs typeface="+mn-cs"/>
        </a:defRPr>
      </a:lvl4pPr>
      <a:lvl5pPr marL="1828681" algn="l" defTabSz="914340" rtl="0" eaLnBrk="1" latinLnBrk="0" hangingPunct="1">
        <a:defRPr sz="1900" kern="1200">
          <a:solidFill>
            <a:schemeClr val="tx1"/>
          </a:solidFill>
          <a:latin typeface="+mn-lt"/>
          <a:ea typeface="+mn-ea"/>
          <a:cs typeface="+mn-cs"/>
        </a:defRPr>
      </a:lvl5pPr>
      <a:lvl6pPr marL="2285852" algn="l" defTabSz="914340" rtl="0" eaLnBrk="1" latinLnBrk="0" hangingPunct="1">
        <a:defRPr sz="1900" kern="1200">
          <a:solidFill>
            <a:schemeClr val="tx1"/>
          </a:solidFill>
          <a:latin typeface="+mn-lt"/>
          <a:ea typeface="+mn-ea"/>
          <a:cs typeface="+mn-cs"/>
        </a:defRPr>
      </a:lvl6pPr>
      <a:lvl7pPr marL="2743021" algn="l" defTabSz="914340" rtl="0" eaLnBrk="1" latinLnBrk="0" hangingPunct="1">
        <a:defRPr sz="1900" kern="1200">
          <a:solidFill>
            <a:schemeClr val="tx1"/>
          </a:solidFill>
          <a:latin typeface="+mn-lt"/>
          <a:ea typeface="+mn-ea"/>
          <a:cs typeface="+mn-cs"/>
        </a:defRPr>
      </a:lvl7pPr>
      <a:lvl8pPr marL="3200193" algn="l" defTabSz="914340" rtl="0" eaLnBrk="1" latinLnBrk="0" hangingPunct="1">
        <a:defRPr sz="1900" kern="1200">
          <a:solidFill>
            <a:schemeClr val="tx1"/>
          </a:solidFill>
          <a:latin typeface="+mn-lt"/>
          <a:ea typeface="+mn-ea"/>
          <a:cs typeface="+mn-cs"/>
        </a:defRPr>
      </a:lvl8pPr>
      <a:lvl9pPr marL="3657363" algn="l" defTabSz="9143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9A0AA10-DF02-4D2C-A66F-68D497F5C3C8}"/>
              </a:ext>
            </a:extLst>
          </p:cNvPr>
          <p:cNvSpPr>
            <a:spLocks noGrp="1"/>
          </p:cNvSpPr>
          <p:nvPr>
            <p:ph type="ctrTitle"/>
          </p:nvPr>
        </p:nvSpPr>
        <p:spPr>
          <a:xfrm>
            <a:off x="1589283" y="1406678"/>
            <a:ext cx="9144000" cy="2387600"/>
          </a:xfrm>
        </p:spPr>
        <p:txBody>
          <a:bodyPr>
            <a:normAutofit/>
          </a:bodyPr>
          <a:lstStyle/>
          <a:p>
            <a:r>
              <a:rPr lang="zh-CN" altLang="en-US" sz="7200" dirty="0"/>
              <a:t>心理学</a:t>
            </a:r>
          </a:p>
        </p:txBody>
      </p:sp>
      <p:pic>
        <p:nvPicPr>
          <p:cNvPr id="3" name="Picture 2" descr="D:\SLIDEtoME\TP模板\新建文件夹 (17)\bg\bg1.jpg">
            <a:extLst>
              <a:ext uri="{FF2B5EF4-FFF2-40B4-BE49-F238E27FC236}">
                <a16:creationId xmlns="" xmlns:a16="http://schemas.microsoft.com/office/drawing/2014/main" id="{D46FEFC4-CFDD-4AE9-BB94-D42888C48C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8537624" y="1"/>
            <a:ext cx="3654376" cy="4314827"/>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 xmlns:a16="http://schemas.microsoft.com/office/drawing/2014/main" id="{C81F318A-B6DA-41A2-A1A6-0CA13FBC0D0F}"/>
              </a:ext>
            </a:extLst>
          </p:cNvPr>
          <p:cNvPicPr>
            <a:picLocks noChangeAspect="1"/>
          </p:cNvPicPr>
          <p:nvPr/>
        </p:nvPicPr>
        <p:blipFill rotWithShape="1">
          <a:blip r:embed="rId3">
            <a:extLst>
              <a:ext uri="{28A0092B-C50C-407E-A947-70E740481C1C}">
                <a14:useLocalDpi xmlns:a14="http://schemas.microsoft.com/office/drawing/2010/main" val="0"/>
              </a:ext>
            </a:extLst>
          </a:blip>
          <a:srcRect l="47714"/>
          <a:stretch/>
        </p:blipFill>
        <p:spPr>
          <a:xfrm flipH="1">
            <a:off x="5" y="2186779"/>
            <a:ext cx="3788881" cy="4671223"/>
          </a:xfrm>
          <a:prstGeom prst="rect">
            <a:avLst/>
          </a:prstGeom>
        </p:spPr>
      </p:pic>
      <p:sp>
        <p:nvSpPr>
          <p:cNvPr id="9" name="矩形 8">
            <a:extLst>
              <a:ext uri="{FF2B5EF4-FFF2-40B4-BE49-F238E27FC236}">
                <a16:creationId xmlns="" xmlns:a16="http://schemas.microsoft.com/office/drawing/2014/main" id="{19B29F7D-25EA-4DCE-9C05-5F3C07C8DBF7}"/>
              </a:ext>
            </a:extLst>
          </p:cNvPr>
          <p:cNvSpPr/>
          <p:nvPr/>
        </p:nvSpPr>
        <p:spPr>
          <a:xfrm>
            <a:off x="5" y="2186779"/>
            <a:ext cx="3788881" cy="4671223"/>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36439208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E60B8DE8-DFD0-48AB-82AE-C8CF462F03EC}"/>
              </a:ext>
            </a:extLst>
          </p:cNvPr>
          <p:cNvSpPr>
            <a:spLocks noGrp="1"/>
          </p:cNvSpPr>
          <p:nvPr>
            <p:ph sz="quarter" idx="13"/>
          </p:nvPr>
        </p:nvSpPr>
        <p:spPr>
          <a:xfrm>
            <a:off x="1080656" y="703386"/>
            <a:ext cx="10155381" cy="5655211"/>
          </a:xfrm>
        </p:spPr>
        <p:txBody>
          <a:bodyPr>
            <a:normAutofit/>
          </a:bodyPr>
          <a:lstStyle/>
          <a:p>
            <a:r>
              <a:rPr lang="en-US" altLang="zh-CN" sz="2800" dirty="0"/>
              <a:t>(</a:t>
            </a:r>
            <a:r>
              <a:rPr lang="zh-CN" altLang="zh-CN" sz="2800" dirty="0"/>
              <a:t>二</a:t>
            </a:r>
            <a:r>
              <a:rPr lang="en-US" altLang="zh-CN" sz="2800" dirty="0"/>
              <a:t>)</a:t>
            </a:r>
            <a:r>
              <a:rPr lang="zh-CN" altLang="zh-CN" sz="2800" dirty="0"/>
              <a:t>特殊能力的差异</a:t>
            </a:r>
          </a:p>
          <a:p>
            <a:pPr>
              <a:lnSpc>
                <a:spcPct val="100000"/>
              </a:lnSpc>
            </a:pPr>
            <a:r>
              <a:rPr lang="en-US" altLang="zh-CN" dirty="0"/>
              <a:t>       </a:t>
            </a:r>
            <a:r>
              <a:rPr lang="zh-CN" altLang="zh-CN" dirty="0"/>
              <a:t>特殊能力是一般能力在专门职业与活动中的特殊表现。它们的独特结合表现出个人的才能特点。具有文学方面才能的学生，往往表现为具有敏锐而又深刻的观察自然和社会的能力，具有丰富的创造想象能力和髙度发展的运用语言表达思想的能力，具有良好的阅读、欣赏和写作能力。他们总是趣味盎然地感受着现实的影响。</a:t>
            </a:r>
            <a:endParaRPr lang="en-US" altLang="zh-CN" sz="2800" dirty="0"/>
          </a:p>
          <a:p>
            <a:r>
              <a:rPr lang="en-US" altLang="zh-CN" sz="2800" dirty="0"/>
              <a:t>(</a:t>
            </a:r>
            <a:r>
              <a:rPr lang="zh-CN" altLang="zh-CN" sz="2800" dirty="0"/>
              <a:t>三</a:t>
            </a:r>
            <a:r>
              <a:rPr lang="en-US" altLang="zh-CN" sz="2800" dirty="0"/>
              <a:t>)</a:t>
            </a:r>
            <a:r>
              <a:rPr lang="zh-CN" altLang="zh-CN" sz="2800" dirty="0"/>
              <a:t>能力表现早晚的差异</a:t>
            </a:r>
          </a:p>
          <a:p>
            <a:pPr>
              <a:lnSpc>
                <a:spcPct val="100000"/>
              </a:lnSpc>
            </a:pPr>
            <a:r>
              <a:rPr lang="en-US" altLang="zh-CN" dirty="0"/>
              <a:t>       </a:t>
            </a:r>
            <a:r>
              <a:rPr lang="zh-CN" altLang="zh-CN" dirty="0"/>
              <a:t>各种能力不仅在质或量的方面表现出明显的差异，而且能力表现的早晚也存在着明显的差异。</a:t>
            </a:r>
          </a:p>
          <a:p>
            <a:r>
              <a:rPr lang="en-US" altLang="zh-CN" sz="2800" dirty="0"/>
              <a:t>(</a:t>
            </a:r>
            <a:r>
              <a:rPr lang="zh-CN" altLang="zh-CN" sz="2800" dirty="0"/>
              <a:t>四</a:t>
            </a:r>
            <a:r>
              <a:rPr lang="en-US" altLang="zh-CN" sz="2800" dirty="0"/>
              <a:t>)</a:t>
            </a:r>
            <a:r>
              <a:rPr lang="zh-CN" altLang="zh-CN" sz="2800" dirty="0"/>
              <a:t>能力的团体差异</a:t>
            </a:r>
          </a:p>
          <a:p>
            <a:pPr>
              <a:lnSpc>
                <a:spcPct val="100000"/>
              </a:lnSpc>
            </a:pPr>
            <a:r>
              <a:rPr lang="en-US" altLang="zh-CN" dirty="0"/>
              <a:t>        </a:t>
            </a:r>
            <a:r>
              <a:rPr lang="zh-CN" altLang="zh-CN" dirty="0"/>
              <a:t>其一表现为能力的性别差异。</a:t>
            </a:r>
          </a:p>
          <a:p>
            <a:pPr>
              <a:lnSpc>
                <a:spcPct val="100000"/>
              </a:lnSpc>
            </a:pPr>
            <a:r>
              <a:rPr lang="en-US" altLang="zh-CN" dirty="0"/>
              <a:t>        </a:t>
            </a:r>
            <a:r>
              <a:rPr lang="zh-CN" altLang="zh-CN" dirty="0"/>
              <a:t>其二表现为能力的职业差异。</a:t>
            </a:r>
          </a:p>
          <a:p>
            <a:pPr>
              <a:lnSpc>
                <a:spcPct val="100000"/>
              </a:lnSpc>
            </a:pPr>
            <a:r>
              <a:rPr lang="en-US" altLang="zh-CN" dirty="0"/>
              <a:t>        </a:t>
            </a:r>
            <a:r>
              <a:rPr lang="zh-CN" altLang="zh-CN" dirty="0"/>
              <a:t>其三表现为能力的种族差异。</a:t>
            </a:r>
          </a:p>
          <a:p>
            <a:endParaRPr lang="zh-CN" altLang="en-US" dirty="0"/>
          </a:p>
        </p:txBody>
      </p:sp>
    </p:spTree>
    <p:extLst>
      <p:ext uri="{BB962C8B-B14F-4D97-AF65-F5344CB8AC3E}">
        <p14:creationId xmlns:p14="http://schemas.microsoft.com/office/powerpoint/2010/main" val="59659188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4F20B18-4036-41FA-AC24-C5A221ADFE16}"/>
              </a:ext>
            </a:extLst>
          </p:cNvPr>
          <p:cNvSpPr>
            <a:spLocks noGrp="1"/>
          </p:cNvSpPr>
          <p:nvPr>
            <p:ph type="title"/>
          </p:nvPr>
        </p:nvSpPr>
        <p:spPr/>
        <p:txBody>
          <a:bodyPr>
            <a:normAutofit/>
          </a:bodyPr>
          <a:lstStyle/>
          <a:p>
            <a:r>
              <a:rPr lang="zh-CN" altLang="zh-CN" dirty="0"/>
              <a:t>二、能力的测量</a:t>
            </a:r>
            <a:endParaRPr lang="zh-CN" altLang="en-US" dirty="0"/>
          </a:p>
        </p:txBody>
      </p:sp>
      <p:sp>
        <p:nvSpPr>
          <p:cNvPr id="3" name="内容占位符 2">
            <a:extLst>
              <a:ext uri="{FF2B5EF4-FFF2-40B4-BE49-F238E27FC236}">
                <a16:creationId xmlns="" xmlns:a16="http://schemas.microsoft.com/office/drawing/2014/main" id="{E69B4E4C-A331-444C-B7FB-9D26F3354BC4}"/>
              </a:ext>
            </a:extLst>
          </p:cNvPr>
          <p:cNvSpPr>
            <a:spLocks noGrp="1"/>
          </p:cNvSpPr>
          <p:nvPr>
            <p:ph sz="quarter" idx="13"/>
          </p:nvPr>
        </p:nvSpPr>
        <p:spPr/>
        <p:txBody>
          <a:bodyPr/>
          <a:lstStyle/>
          <a:p>
            <a:pPr>
              <a:lnSpc>
                <a:spcPct val="100000"/>
              </a:lnSpc>
            </a:pPr>
            <a:r>
              <a:rPr lang="en-US" altLang="zh-CN" dirty="0"/>
              <a:t>       </a:t>
            </a:r>
            <a:r>
              <a:rPr lang="zh-CN" altLang="zh-CN" dirty="0"/>
              <a:t>能力测量就是确定能力的广度和发展水平。能力测量可以有不同的分类：按能力种类分，有智力测量、特殊能力测量和创造力测量；按测量方式分，有个人测量和团体测量；按测量内容的表述形式分，有文字测量和非文字测量。能力测量用于测定儿童的智力，做到因材施教；运用于对各种专业人员的选拔，做到人尽其才；它还能对某些心理疾病作出早期诊断和检验智力结构理论等。</a:t>
            </a:r>
          </a:p>
          <a:p>
            <a:endParaRPr lang="zh-CN" altLang="en-US" dirty="0"/>
          </a:p>
        </p:txBody>
      </p:sp>
    </p:spTree>
    <p:extLst>
      <p:ext uri="{BB962C8B-B14F-4D97-AF65-F5344CB8AC3E}">
        <p14:creationId xmlns:p14="http://schemas.microsoft.com/office/powerpoint/2010/main" val="60369247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A8635AF-2B26-499F-A503-5F2698544B7E}"/>
              </a:ext>
            </a:extLst>
          </p:cNvPr>
          <p:cNvSpPr>
            <a:spLocks noGrp="1"/>
          </p:cNvSpPr>
          <p:nvPr>
            <p:ph type="title"/>
          </p:nvPr>
        </p:nvSpPr>
        <p:spPr/>
        <p:txBody>
          <a:bodyPr/>
          <a:lstStyle/>
          <a:p>
            <a:r>
              <a:rPr lang="zh-CN" altLang="zh-CN" dirty="0"/>
              <a:t>三</a:t>
            </a:r>
            <a:r>
              <a:rPr lang="en-US" altLang="zh-CN" dirty="0"/>
              <a:t> · </a:t>
            </a:r>
            <a:r>
              <a:rPr lang="zh-CN" altLang="zh-CN" dirty="0"/>
              <a:t>能力的形成和培养</a:t>
            </a:r>
            <a:endParaRPr lang="zh-CN" altLang="en-US" dirty="0"/>
          </a:p>
        </p:txBody>
      </p:sp>
      <p:sp>
        <p:nvSpPr>
          <p:cNvPr id="3" name="内容占位符 2">
            <a:extLst>
              <a:ext uri="{FF2B5EF4-FFF2-40B4-BE49-F238E27FC236}">
                <a16:creationId xmlns="" xmlns:a16="http://schemas.microsoft.com/office/drawing/2014/main" id="{C8337751-E5F4-4533-B1F3-D73253586C5F}"/>
              </a:ext>
            </a:extLst>
          </p:cNvPr>
          <p:cNvSpPr>
            <a:spLocks noGrp="1"/>
          </p:cNvSpPr>
          <p:nvPr>
            <p:ph sz="quarter" idx="13"/>
          </p:nvPr>
        </p:nvSpPr>
        <p:spPr/>
        <p:txBody>
          <a:bodyPr>
            <a:normAutofit fontScale="92500"/>
          </a:bodyPr>
          <a:lstStyle/>
          <a:p>
            <a:r>
              <a:rPr lang="zh-CN" altLang="zh-CN" sz="3600" dirty="0"/>
              <a:t>一、能力发展的一般趋势与特点</a:t>
            </a:r>
          </a:p>
          <a:p>
            <a:pPr>
              <a:lnSpc>
                <a:spcPct val="100000"/>
              </a:lnSpc>
            </a:pPr>
            <a:r>
              <a:rPr lang="en-US" altLang="zh-CN" dirty="0"/>
              <a:t>       </a:t>
            </a:r>
            <a:r>
              <a:rPr lang="zh-CN" altLang="zh-CN" dirty="0"/>
              <a:t>在一个人一生的发展过程中，智力水平随个体年龄的增长而变化。智力不仅整体发展，而且智力的各成分发展速度也是不同的。</a:t>
            </a:r>
            <a:r>
              <a:rPr lang="en-US" altLang="zh-CN" dirty="0"/>
              <a:t>12</a:t>
            </a:r>
            <a:r>
              <a:rPr lang="zh-CN" altLang="zh-CN" dirty="0"/>
              <a:t>岁时知觉速度巳发展到成人水平的</a:t>
            </a:r>
            <a:r>
              <a:rPr lang="en-US" altLang="zh-CN" dirty="0"/>
              <a:t>80%;</a:t>
            </a:r>
            <a:r>
              <a:rPr lang="zh-CN" altLang="zh-CN" dirty="0"/>
              <a:t>而推理能力、词的理解力和词语运用能力等则要到</a:t>
            </a:r>
            <a:r>
              <a:rPr lang="en-US" altLang="zh-CN" dirty="0"/>
              <a:t>14</a:t>
            </a:r>
            <a:r>
              <a:rPr lang="zh-CN" altLang="zh-CN" dirty="0"/>
              <a:t>岁、</a:t>
            </a:r>
            <a:r>
              <a:rPr lang="en-US" altLang="zh-CN" dirty="0"/>
              <a:t>1S</a:t>
            </a:r>
            <a:r>
              <a:rPr lang="zh-CN" altLang="zh-CN" dirty="0"/>
              <a:t>岁和</a:t>
            </a:r>
            <a:r>
              <a:rPr lang="en-US" altLang="zh-CN" dirty="0"/>
              <a:t>20</a:t>
            </a:r>
            <a:r>
              <a:rPr lang="zh-CN" altLang="zh-CN" dirty="0"/>
              <a:t>岁以后才分别达到同一水平。</a:t>
            </a:r>
          </a:p>
          <a:p>
            <a:pPr>
              <a:lnSpc>
                <a:spcPct val="100000"/>
              </a:lnSpc>
            </a:pPr>
            <a:r>
              <a:rPr lang="en-US" altLang="zh-CN" dirty="0"/>
              <a:t>       </a:t>
            </a:r>
            <a:r>
              <a:rPr lang="zh-CN" altLang="zh-CN" dirty="0"/>
              <a:t>创造力的表现与智力不同。创造力的发展与表现主要在</a:t>
            </a:r>
            <a:r>
              <a:rPr lang="en-US" altLang="zh-CN" dirty="0"/>
              <a:t>30</a:t>
            </a:r>
            <a:r>
              <a:rPr lang="zh-CN" altLang="zh-CN" dirty="0"/>
              <a:t>～</a:t>
            </a:r>
            <a:r>
              <a:rPr lang="en-US" altLang="zh-CN" dirty="0"/>
              <a:t>40</a:t>
            </a:r>
            <a:r>
              <a:rPr lang="zh-CN" altLang="zh-CN" dirty="0"/>
              <a:t>岁这段年龄。</a:t>
            </a:r>
          </a:p>
          <a:p>
            <a:pPr>
              <a:lnSpc>
                <a:spcPct val="100000"/>
              </a:lnSpc>
            </a:pPr>
            <a:r>
              <a:rPr lang="en-US" altLang="zh-CN" dirty="0"/>
              <a:t>       </a:t>
            </a:r>
            <a:r>
              <a:rPr lang="zh-CN" altLang="zh-CN" dirty="0"/>
              <a:t>一般来说，能力发展可分为增长期、稳定期和衰退期三个阶段。儿童期、少年期</a:t>
            </a:r>
            <a:r>
              <a:rPr lang="en-US" altLang="zh-CN" dirty="0"/>
              <a:t>(</a:t>
            </a:r>
            <a:r>
              <a:rPr lang="zh-CN" altLang="zh-CN" dirty="0"/>
              <a:t>三四岁到十二三岁</a:t>
            </a:r>
            <a:r>
              <a:rPr lang="en-US" altLang="zh-CN" dirty="0"/>
              <a:t>)</a:t>
            </a:r>
            <a:r>
              <a:rPr lang="zh-CN" altLang="zh-CN" dirty="0"/>
              <a:t>智力的发展与年龄的增长几乎是同步等速的过程，是能力发展最重要的阶段。</a:t>
            </a:r>
          </a:p>
          <a:p>
            <a:pPr>
              <a:lnSpc>
                <a:spcPct val="100000"/>
              </a:lnSpc>
            </a:pPr>
            <a:r>
              <a:rPr lang="en-US" altLang="zh-CN" dirty="0"/>
              <a:t>18</a:t>
            </a:r>
            <a:r>
              <a:rPr lang="zh-CN" altLang="zh-CN" dirty="0"/>
              <a:t>～</a:t>
            </a:r>
            <a:r>
              <a:rPr lang="en-US" altLang="zh-CN" dirty="0"/>
              <a:t>25</a:t>
            </a:r>
            <a:r>
              <a:rPr lang="zh-CN" altLang="zh-CN" dirty="0"/>
              <a:t>岁能达到智力发展的顶峰状态，也有的认为</a:t>
            </a:r>
            <a:r>
              <a:rPr lang="en-US" altLang="zh-CN" dirty="0"/>
              <a:t>40</a:t>
            </a:r>
            <a:r>
              <a:rPr lang="zh-CN" altLang="zh-CN" dirty="0"/>
              <a:t>岁左右达到顶峰。</a:t>
            </a:r>
            <a:r>
              <a:rPr lang="en-US" altLang="zh-CN" dirty="0"/>
              <a:t>25</a:t>
            </a:r>
            <a:r>
              <a:rPr lang="zh-CN" altLang="zh-CN" dirty="0"/>
              <a:t>～</a:t>
            </a:r>
            <a:r>
              <a:rPr lang="en-US" altLang="zh-CN" dirty="0"/>
              <a:t>40</a:t>
            </a:r>
            <a:r>
              <a:rPr lang="zh-CN" altLang="zh-CN" dirty="0"/>
              <a:t>岁是最有创造性与多出成果的时期。</a:t>
            </a:r>
          </a:p>
          <a:p>
            <a:endParaRPr lang="zh-CN" altLang="en-US" dirty="0"/>
          </a:p>
        </p:txBody>
      </p:sp>
    </p:spTree>
    <p:extLst>
      <p:ext uri="{BB962C8B-B14F-4D97-AF65-F5344CB8AC3E}">
        <p14:creationId xmlns:p14="http://schemas.microsoft.com/office/powerpoint/2010/main" val="26553672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9C82A18-B378-4D47-AF0E-9ABBE21293B7}"/>
              </a:ext>
            </a:extLst>
          </p:cNvPr>
          <p:cNvSpPr>
            <a:spLocks noGrp="1"/>
          </p:cNvSpPr>
          <p:nvPr>
            <p:ph type="title"/>
          </p:nvPr>
        </p:nvSpPr>
        <p:spPr>
          <a:xfrm>
            <a:off x="1080656" y="369395"/>
            <a:ext cx="10155381" cy="923344"/>
          </a:xfrm>
        </p:spPr>
        <p:txBody>
          <a:bodyPr>
            <a:normAutofit/>
          </a:bodyPr>
          <a:lstStyle/>
          <a:p>
            <a:r>
              <a:rPr lang="zh-CN" altLang="zh-CN" dirty="0"/>
              <a:t>二、能力形成的条件</a:t>
            </a:r>
            <a:endParaRPr lang="zh-CN" altLang="en-US" dirty="0"/>
          </a:p>
        </p:txBody>
      </p:sp>
      <p:sp>
        <p:nvSpPr>
          <p:cNvPr id="3" name="内容占位符 2">
            <a:extLst>
              <a:ext uri="{FF2B5EF4-FFF2-40B4-BE49-F238E27FC236}">
                <a16:creationId xmlns="" xmlns:a16="http://schemas.microsoft.com/office/drawing/2014/main" id="{3B89D4C1-FC61-4173-B4F9-D52C092E5D8E}"/>
              </a:ext>
            </a:extLst>
          </p:cNvPr>
          <p:cNvSpPr>
            <a:spLocks noGrp="1"/>
          </p:cNvSpPr>
          <p:nvPr>
            <p:ph sz="quarter" idx="13"/>
          </p:nvPr>
        </p:nvSpPr>
        <p:spPr>
          <a:xfrm>
            <a:off x="1080656" y="1145032"/>
            <a:ext cx="10155381" cy="5712968"/>
          </a:xfrm>
        </p:spPr>
        <p:txBody>
          <a:bodyPr>
            <a:normAutofit fontScale="92500" lnSpcReduction="10000"/>
          </a:bodyPr>
          <a:lstStyle/>
          <a:p>
            <a:pPr>
              <a:lnSpc>
                <a:spcPct val="110000"/>
              </a:lnSpc>
            </a:pPr>
            <a:r>
              <a:rPr lang="en-US" altLang="zh-CN" dirty="0"/>
              <a:t>      </a:t>
            </a:r>
            <a:r>
              <a:rPr lang="zh-CN" altLang="zh-CN" dirty="0"/>
              <a:t>人的能力的一般与特殊、“早熟”与“晚成”、“超常”与“低常”等方面的巨大差异，是在遗传素质的基础上，通过环境与教育的作用，在学习与实践活动中逐渐形成的。大量研究证实，影响能力个别差异的主要条件和因素有以下几点。</a:t>
            </a:r>
          </a:p>
          <a:p>
            <a:pPr>
              <a:lnSpc>
                <a:spcPct val="110000"/>
              </a:lnSpc>
            </a:pPr>
            <a:r>
              <a:rPr lang="en-US" altLang="zh-CN" dirty="0"/>
              <a:t>       </a:t>
            </a:r>
            <a:r>
              <a:rPr lang="en-US" altLang="zh-CN" b="1" dirty="0"/>
              <a:t>(</a:t>
            </a:r>
            <a:r>
              <a:rPr lang="zh-CN" altLang="zh-CN" b="1" dirty="0"/>
              <a:t>一</a:t>
            </a:r>
            <a:r>
              <a:rPr lang="en-US" altLang="zh-CN" b="1" dirty="0"/>
              <a:t>)</a:t>
            </a:r>
            <a:r>
              <a:rPr lang="zh-CN" altLang="zh-CN" b="1" dirty="0"/>
              <a:t>遗传因素及营养状况</a:t>
            </a:r>
          </a:p>
          <a:p>
            <a:pPr>
              <a:lnSpc>
                <a:spcPct val="110000"/>
              </a:lnSpc>
            </a:pPr>
            <a:r>
              <a:rPr lang="en-US" altLang="zh-CN" b="1" dirty="0"/>
              <a:t>       (</a:t>
            </a:r>
            <a:r>
              <a:rPr lang="zh-CN" altLang="zh-CN" b="1" dirty="0"/>
              <a:t>二</a:t>
            </a:r>
            <a:r>
              <a:rPr lang="en-US" altLang="zh-CN" b="1" dirty="0"/>
              <a:t>)</a:t>
            </a:r>
            <a:r>
              <a:rPr lang="zh-CN" altLang="zh-CN" b="1" dirty="0"/>
              <a:t>早期经验</a:t>
            </a:r>
          </a:p>
          <a:p>
            <a:pPr>
              <a:lnSpc>
                <a:spcPct val="110000"/>
              </a:lnSpc>
            </a:pPr>
            <a:r>
              <a:rPr lang="en-US" altLang="zh-CN" b="1" dirty="0"/>
              <a:t>       (</a:t>
            </a:r>
            <a:r>
              <a:rPr lang="zh-CN" altLang="zh-CN" b="1" dirty="0"/>
              <a:t>三</a:t>
            </a:r>
            <a:r>
              <a:rPr lang="en-US" altLang="zh-CN" b="1" dirty="0"/>
              <a:t>)</a:t>
            </a:r>
            <a:r>
              <a:rPr lang="zh-CN" altLang="zh-CN" b="1" dirty="0"/>
              <a:t>教育与教学</a:t>
            </a:r>
          </a:p>
          <a:p>
            <a:pPr>
              <a:lnSpc>
                <a:spcPct val="110000"/>
              </a:lnSpc>
            </a:pPr>
            <a:r>
              <a:rPr lang="en-US" altLang="zh-CN" dirty="0"/>
              <a:t>       </a:t>
            </a:r>
            <a:r>
              <a:rPr lang="zh-CN" altLang="zh-CN" dirty="0"/>
              <a:t>能力不是天生的，不是自然恩赐的。它是社会实践培育的结果，教育和教学对能力的发展起着主导作用。</a:t>
            </a:r>
          </a:p>
          <a:p>
            <a:pPr>
              <a:lnSpc>
                <a:spcPct val="110000"/>
              </a:lnSpc>
            </a:pPr>
            <a:r>
              <a:rPr lang="en-US" altLang="zh-CN" dirty="0"/>
              <a:t>       </a:t>
            </a:r>
            <a:r>
              <a:rPr lang="en-US" altLang="zh-CN" b="1" dirty="0"/>
              <a:t>(</a:t>
            </a:r>
            <a:r>
              <a:rPr lang="zh-CN" altLang="zh-CN" b="1" dirty="0"/>
              <a:t>四</a:t>
            </a:r>
            <a:r>
              <a:rPr lang="en-US" altLang="zh-CN" b="1" dirty="0"/>
              <a:t>)</a:t>
            </a:r>
            <a:r>
              <a:rPr lang="zh-CN" altLang="zh-CN" b="1" dirty="0"/>
              <a:t>社会实践</a:t>
            </a:r>
          </a:p>
          <a:p>
            <a:pPr>
              <a:lnSpc>
                <a:spcPct val="110000"/>
              </a:lnSpc>
            </a:pPr>
            <a:r>
              <a:rPr lang="en-US" altLang="zh-CN" dirty="0"/>
              <a:t>       </a:t>
            </a:r>
            <a:r>
              <a:rPr lang="zh-CN" altLang="zh-CN" dirty="0"/>
              <a:t>人的智力是按照人如何学会改造自然界而发展的。社会实践不仅是学习知识的重要途径，也是智力发展的重要基础。爱迪生的启蒙教师是自己的母亲，但实验是他创造发明的基础，是他才智形成的重要条件。</a:t>
            </a:r>
          </a:p>
          <a:p>
            <a:pPr>
              <a:lnSpc>
                <a:spcPct val="110000"/>
              </a:lnSpc>
            </a:pPr>
            <a:r>
              <a:rPr lang="en-US" altLang="zh-CN" dirty="0"/>
              <a:t>       </a:t>
            </a:r>
            <a:r>
              <a:rPr lang="en-US" altLang="zh-CN" b="1" dirty="0"/>
              <a:t>(</a:t>
            </a:r>
            <a:r>
              <a:rPr lang="zh-CN" altLang="zh-CN" b="1" dirty="0"/>
              <a:t>五</a:t>
            </a:r>
            <a:r>
              <a:rPr lang="en-US" altLang="zh-CN" b="1" dirty="0"/>
              <a:t>)</a:t>
            </a:r>
            <a:r>
              <a:rPr lang="zh-CN" altLang="zh-CN" b="1" dirty="0"/>
              <a:t>天才与勤奋</a:t>
            </a:r>
          </a:p>
          <a:p>
            <a:pPr>
              <a:lnSpc>
                <a:spcPct val="110000"/>
              </a:lnSpc>
            </a:pPr>
            <a:r>
              <a:rPr lang="zh-CN" altLang="zh-CN" dirty="0"/>
              <a:t>环境和教育的决定作用，不是机械和被动影响能力发展的，没有主观努力和个人的勤奋，要想取得事业的成就和能力的发展是根本不可能的。</a:t>
            </a:r>
          </a:p>
          <a:p>
            <a:endParaRPr lang="zh-CN" altLang="en-US" dirty="0"/>
          </a:p>
        </p:txBody>
      </p:sp>
    </p:spTree>
    <p:extLst>
      <p:ext uri="{BB962C8B-B14F-4D97-AF65-F5344CB8AC3E}">
        <p14:creationId xmlns:p14="http://schemas.microsoft.com/office/powerpoint/2010/main" val="223453107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A1E1A3B-2B9E-4526-B806-95AE359117AA}"/>
              </a:ext>
            </a:extLst>
          </p:cNvPr>
          <p:cNvSpPr>
            <a:spLocks noGrp="1"/>
          </p:cNvSpPr>
          <p:nvPr>
            <p:ph type="title"/>
          </p:nvPr>
        </p:nvSpPr>
        <p:spPr/>
        <p:txBody>
          <a:bodyPr>
            <a:normAutofit/>
          </a:bodyPr>
          <a:lstStyle/>
          <a:p>
            <a:r>
              <a:rPr lang="zh-CN" altLang="zh-CN" dirty="0"/>
              <a:t>三、能力的培养</a:t>
            </a:r>
            <a:endParaRPr lang="zh-CN" altLang="en-US" dirty="0"/>
          </a:p>
        </p:txBody>
      </p:sp>
      <p:sp>
        <p:nvSpPr>
          <p:cNvPr id="3" name="内容占位符 2">
            <a:extLst>
              <a:ext uri="{FF2B5EF4-FFF2-40B4-BE49-F238E27FC236}">
                <a16:creationId xmlns="" xmlns:a16="http://schemas.microsoft.com/office/drawing/2014/main" id="{00B87180-24F8-49B8-A535-B2DE956E6416}"/>
              </a:ext>
            </a:extLst>
          </p:cNvPr>
          <p:cNvSpPr>
            <a:spLocks noGrp="1"/>
          </p:cNvSpPr>
          <p:nvPr>
            <p:ph sz="quarter" idx="13"/>
          </p:nvPr>
        </p:nvSpPr>
        <p:spPr/>
        <p:txBody>
          <a:bodyPr/>
          <a:lstStyle/>
          <a:p>
            <a:r>
              <a:rPr lang="en-US" altLang="zh-CN" sz="2400" b="1" dirty="0"/>
              <a:t>(</a:t>
            </a:r>
            <a:r>
              <a:rPr lang="zh-CN" altLang="zh-CN" sz="2400" b="1" dirty="0"/>
              <a:t>一</a:t>
            </a:r>
            <a:r>
              <a:rPr lang="en-US" altLang="zh-CN" sz="2400" b="1" dirty="0"/>
              <a:t>)</a:t>
            </a:r>
            <a:r>
              <a:rPr lang="zh-CN" altLang="zh-CN" sz="2400" b="1" dirty="0"/>
              <a:t>重视早期教育，适时进行早期教育</a:t>
            </a:r>
          </a:p>
          <a:p>
            <a:r>
              <a:rPr lang="en-US" altLang="zh-CN" sz="2400" b="1" dirty="0"/>
              <a:t>(</a:t>
            </a:r>
            <a:r>
              <a:rPr lang="zh-CN" altLang="zh-CN" sz="2400" b="1" dirty="0"/>
              <a:t>二</a:t>
            </a:r>
            <a:r>
              <a:rPr lang="en-US" altLang="zh-CN" sz="2400" b="1" dirty="0"/>
              <a:t>)</a:t>
            </a:r>
            <a:r>
              <a:rPr lang="zh-CN" altLang="zh-CN" sz="2400" b="1" dirty="0"/>
              <a:t>通过教学活动培养学生的能力</a:t>
            </a:r>
          </a:p>
          <a:p>
            <a:pPr>
              <a:lnSpc>
                <a:spcPct val="100000"/>
              </a:lnSpc>
            </a:pPr>
            <a:r>
              <a:rPr lang="en-US" altLang="zh-CN" dirty="0"/>
              <a:t>       </a:t>
            </a:r>
            <a:r>
              <a:rPr lang="zh-CN" altLang="zh-CN" dirty="0"/>
              <a:t>学习领会知识，掌握技能对能力的形成与发展起着重大的作用。</a:t>
            </a:r>
          </a:p>
          <a:p>
            <a:pPr>
              <a:lnSpc>
                <a:spcPct val="100000"/>
              </a:lnSpc>
            </a:pPr>
            <a:r>
              <a:rPr lang="en-US" altLang="zh-CN" dirty="0"/>
              <a:t>       </a:t>
            </a:r>
            <a:r>
              <a:rPr lang="zh-CN" altLang="zh-CN" dirty="0"/>
              <a:t>当代人类的知识经验的积累几年就翻一番的情况，迫切需要青年一代尽快学习和掌握前人的知识经验及最新的科学成果。这就要求教师采用特殊教学方法与手段，既向学生传授知识，训练各种技能，又要向学生传授学习知识和训练技能的方法，培养学生的自学能力，促进学生各种能力尤其是创造能力的发展。</a:t>
            </a:r>
          </a:p>
          <a:p>
            <a:endParaRPr lang="zh-CN" altLang="en-US" dirty="0"/>
          </a:p>
        </p:txBody>
      </p:sp>
    </p:spTree>
    <p:extLst>
      <p:ext uri="{BB962C8B-B14F-4D97-AF65-F5344CB8AC3E}">
        <p14:creationId xmlns:p14="http://schemas.microsoft.com/office/powerpoint/2010/main" val="385029849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0165733-A965-4F1A-9111-3D8DFBA15F30}"/>
              </a:ext>
            </a:extLst>
          </p:cNvPr>
          <p:cNvSpPr>
            <a:spLocks noGrp="1"/>
          </p:cNvSpPr>
          <p:nvPr>
            <p:ph type="title"/>
          </p:nvPr>
        </p:nvSpPr>
        <p:spPr/>
        <p:txBody>
          <a:bodyPr/>
          <a:lstStyle/>
          <a:p>
            <a:r>
              <a:rPr lang="zh-CN" altLang="zh-CN" dirty="0"/>
              <a:t>三、能力的培养</a:t>
            </a:r>
            <a:endParaRPr lang="zh-CN" altLang="en-US" dirty="0"/>
          </a:p>
        </p:txBody>
      </p:sp>
      <p:sp>
        <p:nvSpPr>
          <p:cNvPr id="3" name="内容占位符 2">
            <a:extLst>
              <a:ext uri="{FF2B5EF4-FFF2-40B4-BE49-F238E27FC236}">
                <a16:creationId xmlns="" xmlns:a16="http://schemas.microsoft.com/office/drawing/2014/main" id="{88E520AD-B176-49A7-A2E7-57CF38681C19}"/>
              </a:ext>
            </a:extLst>
          </p:cNvPr>
          <p:cNvSpPr>
            <a:spLocks noGrp="1"/>
          </p:cNvSpPr>
          <p:nvPr>
            <p:ph sz="quarter" idx="13"/>
          </p:nvPr>
        </p:nvSpPr>
        <p:spPr>
          <a:xfrm>
            <a:off x="1080656" y="1992503"/>
            <a:ext cx="10155381" cy="4169147"/>
          </a:xfrm>
        </p:spPr>
        <p:txBody>
          <a:bodyPr>
            <a:normAutofit/>
          </a:bodyPr>
          <a:lstStyle/>
          <a:p>
            <a:pPr>
              <a:lnSpc>
                <a:spcPct val="100000"/>
              </a:lnSpc>
            </a:pPr>
            <a:r>
              <a:rPr lang="en-US" altLang="zh-CN" b="1" dirty="0"/>
              <a:t> (</a:t>
            </a:r>
            <a:r>
              <a:rPr lang="zh-CN" altLang="zh-CN" b="1" dirty="0"/>
              <a:t>三</a:t>
            </a:r>
            <a:r>
              <a:rPr lang="en-US" altLang="zh-CN" b="1" dirty="0"/>
              <a:t>)</a:t>
            </a:r>
            <a:r>
              <a:rPr lang="zh-CN" altLang="zh-CN" b="1" dirty="0"/>
              <a:t>在科技与课外活动中培养兴趣，促进能力发展</a:t>
            </a:r>
          </a:p>
          <a:p>
            <a:pPr>
              <a:lnSpc>
                <a:spcPct val="100000"/>
              </a:lnSpc>
            </a:pPr>
            <a:r>
              <a:rPr lang="en-US" altLang="zh-CN" dirty="0"/>
              <a:t>        </a:t>
            </a:r>
            <a:r>
              <a:rPr lang="zh-CN" altLang="zh-CN" dirty="0"/>
              <a:t>好动是青少年的特点，引导青少年在活动中培养广泛兴趣，发展能力，开阔知识眼界是十分重要的。</a:t>
            </a:r>
          </a:p>
          <a:p>
            <a:pPr>
              <a:lnSpc>
                <a:spcPct val="100000"/>
              </a:lnSpc>
            </a:pPr>
            <a:r>
              <a:rPr lang="en-US" altLang="zh-CN" dirty="0"/>
              <a:t>       </a:t>
            </a:r>
            <a:r>
              <a:rPr lang="zh-CN" altLang="zh-CN" dirty="0"/>
              <a:t>有益的活动可以调剂人的精神，增强体质，陶冶情操。青少年正是长身体、长知识、心理飞跃发展的时期，过于沉重的负担，精神长期紧张，刺激太单调，内容太枯燥，容易引起疲劳，降低学习兴趣，影响身心健康，适时地组织有益于身心健康的活动是非常必要的。</a:t>
            </a:r>
          </a:p>
          <a:p>
            <a:pPr>
              <a:lnSpc>
                <a:spcPct val="100000"/>
              </a:lnSpc>
            </a:pPr>
            <a:r>
              <a:rPr lang="en-US" altLang="zh-CN" b="1" dirty="0"/>
              <a:t> (</a:t>
            </a:r>
            <a:r>
              <a:rPr lang="zh-CN" altLang="zh-CN" b="1" dirty="0"/>
              <a:t>四</a:t>
            </a:r>
            <a:r>
              <a:rPr lang="en-US" altLang="zh-CN" b="1" dirty="0"/>
              <a:t>)</a:t>
            </a:r>
            <a:r>
              <a:rPr lang="zh-CN" altLang="zh-CN" b="1" dirty="0"/>
              <a:t>注意能力的个别差异，实行因材施教</a:t>
            </a:r>
          </a:p>
          <a:p>
            <a:pPr>
              <a:lnSpc>
                <a:spcPct val="100000"/>
              </a:lnSpc>
            </a:pPr>
            <a:r>
              <a:rPr lang="en-US" altLang="zh-CN" dirty="0"/>
              <a:t>       </a:t>
            </a:r>
            <a:r>
              <a:rPr lang="zh-CN" altLang="zh-CN" dirty="0"/>
              <a:t>首先，应对超常儿童予以特殊形式的教育，以满足他们的学习和能力发展的需要。</a:t>
            </a:r>
          </a:p>
          <a:p>
            <a:pPr>
              <a:lnSpc>
                <a:spcPct val="100000"/>
              </a:lnSpc>
            </a:pPr>
            <a:r>
              <a:rPr lang="zh-CN" altLang="zh-CN" dirty="0"/>
              <a:t>其次，对于常态范围的学生，也要针对他们的特点，进行有的放矢的教育。</a:t>
            </a:r>
          </a:p>
          <a:p>
            <a:endParaRPr lang="zh-CN" altLang="en-US" dirty="0"/>
          </a:p>
        </p:txBody>
      </p:sp>
    </p:spTree>
    <p:extLst>
      <p:ext uri="{BB962C8B-B14F-4D97-AF65-F5344CB8AC3E}">
        <p14:creationId xmlns:p14="http://schemas.microsoft.com/office/powerpoint/2010/main" val="409398582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ADB122B-09F2-495E-8796-30D2DDDE37D2}"/>
              </a:ext>
            </a:extLst>
          </p:cNvPr>
          <p:cNvSpPr>
            <a:spLocks noGrp="1"/>
          </p:cNvSpPr>
          <p:nvPr>
            <p:ph type="ctrTitle"/>
          </p:nvPr>
        </p:nvSpPr>
        <p:spPr>
          <a:xfrm>
            <a:off x="1487488" y="1576153"/>
            <a:ext cx="9144000" cy="2387600"/>
          </a:xfrm>
        </p:spPr>
        <p:txBody>
          <a:bodyPr/>
          <a:lstStyle/>
          <a:p>
            <a:r>
              <a:rPr lang="zh-CN" altLang="en-US" dirty="0" smtClean="0"/>
              <a:t>谢谢！</a:t>
            </a:r>
            <a:endParaRPr lang="zh-CN" altLang="en-US" dirty="0"/>
          </a:p>
        </p:txBody>
      </p:sp>
      <p:pic>
        <p:nvPicPr>
          <p:cNvPr id="3" name="Picture 2" descr="D:\SLIDEtoME\TP模板\新建文件夹 (17)\bg\bg1.jpg">
            <a:extLst>
              <a:ext uri="{FF2B5EF4-FFF2-40B4-BE49-F238E27FC236}">
                <a16:creationId xmlns="" xmlns:a16="http://schemas.microsoft.com/office/drawing/2014/main" id="{73D15F27-9525-41DF-B8D3-5FD5CA4FC0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 xmlns:a16="http://schemas.microsoft.com/office/drawing/2014/main" id="{5C18E190-AECC-45A6-9415-FDD2E4405A5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BF2EF9B1-2D65-4447-BD1F-51E1A7155E10}"/>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40149533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hlinkClick r:id="rId2" action="ppaction://hlinksldjump"/>
            <a:extLst>
              <a:ext uri="{FF2B5EF4-FFF2-40B4-BE49-F238E27FC236}">
                <a16:creationId xmlns="" xmlns:a16="http://schemas.microsoft.com/office/drawing/2014/main" id="{0F51E932-4D91-4EAB-96E3-EACB9E4A4B3A}"/>
              </a:ext>
            </a:extLst>
          </p:cNvPr>
          <p:cNvSpPr txBox="1"/>
          <p:nvPr/>
        </p:nvSpPr>
        <p:spPr>
          <a:xfrm>
            <a:off x="6973888"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第十节 能力</a:t>
            </a:r>
          </a:p>
        </p:txBody>
      </p:sp>
      <p:sp>
        <p:nvSpPr>
          <p:cNvPr id="3" name="文本框 2">
            <a:hlinkClick r:id="" action="ppaction://noaction"/>
            <a:extLst>
              <a:ext uri="{FF2B5EF4-FFF2-40B4-BE49-F238E27FC236}">
                <a16:creationId xmlns="" xmlns:a16="http://schemas.microsoft.com/office/drawing/2014/main" id="{19648E8A-F03B-45E2-8F45-1CD91B819988}"/>
              </a:ext>
            </a:extLst>
          </p:cNvPr>
          <p:cNvSpPr txBox="1"/>
          <p:nvPr/>
        </p:nvSpPr>
        <p:spPr>
          <a:xfrm>
            <a:off x="6973888"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第九节 动机</a:t>
            </a:r>
          </a:p>
        </p:txBody>
      </p:sp>
      <p:sp>
        <p:nvSpPr>
          <p:cNvPr id="4" name="文本框 3">
            <a:hlinkClick r:id="" action="ppaction://noaction"/>
            <a:extLst>
              <a:ext uri="{FF2B5EF4-FFF2-40B4-BE49-F238E27FC236}">
                <a16:creationId xmlns="" xmlns:a16="http://schemas.microsoft.com/office/drawing/2014/main" id="{2A7BA207-986C-45A8-9E60-34B2CEE0E94A}"/>
              </a:ext>
            </a:extLst>
          </p:cNvPr>
          <p:cNvSpPr txBox="1"/>
          <p:nvPr/>
        </p:nvSpPr>
        <p:spPr>
          <a:xfrm>
            <a:off x="6973888" y="3597718"/>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第八节 气质和性格</a:t>
            </a:r>
          </a:p>
        </p:txBody>
      </p:sp>
      <p:sp>
        <p:nvSpPr>
          <p:cNvPr id="5" name="文本框 4">
            <a:hlinkClick r:id="" action="ppaction://noaction"/>
            <a:extLst>
              <a:ext uri="{FF2B5EF4-FFF2-40B4-BE49-F238E27FC236}">
                <a16:creationId xmlns="" xmlns:a16="http://schemas.microsoft.com/office/drawing/2014/main" id="{216D4BC2-47FE-4EE2-923C-5965F3ABACD3}"/>
              </a:ext>
            </a:extLst>
          </p:cNvPr>
          <p:cNvSpPr txBox="1"/>
          <p:nvPr/>
        </p:nvSpPr>
        <p:spPr>
          <a:xfrm>
            <a:off x="6973888"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第七节 意志</a:t>
            </a:r>
          </a:p>
        </p:txBody>
      </p:sp>
      <p:sp>
        <p:nvSpPr>
          <p:cNvPr id="6" name="文本框 5">
            <a:hlinkClick r:id="rId2" action="ppaction://hlinksldjump"/>
            <a:extLst>
              <a:ext uri="{FF2B5EF4-FFF2-40B4-BE49-F238E27FC236}">
                <a16:creationId xmlns="" xmlns:a16="http://schemas.microsoft.com/office/drawing/2014/main" id="{42E6C5A0-430B-48D7-9D3D-583CC22AA313}"/>
              </a:ext>
            </a:extLst>
          </p:cNvPr>
          <p:cNvSpPr txBox="1"/>
          <p:nvPr/>
        </p:nvSpPr>
        <p:spPr>
          <a:xfrm>
            <a:off x="1346814"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第一节 心理学概述</a:t>
            </a:r>
          </a:p>
        </p:txBody>
      </p:sp>
      <p:sp>
        <p:nvSpPr>
          <p:cNvPr id="7" name="文本框 6">
            <a:hlinkClick r:id="" action="ppaction://noaction"/>
            <a:extLst>
              <a:ext uri="{FF2B5EF4-FFF2-40B4-BE49-F238E27FC236}">
                <a16:creationId xmlns="" xmlns:a16="http://schemas.microsoft.com/office/drawing/2014/main" id="{64E3D995-1835-4545-AFF0-0C7F8812F531}"/>
              </a:ext>
            </a:extLst>
          </p:cNvPr>
          <p:cNvSpPr txBox="1"/>
          <p:nvPr/>
        </p:nvSpPr>
        <p:spPr>
          <a:xfrm>
            <a:off x="6973888" y="1754064"/>
            <a:ext cx="4698611" cy="646325"/>
          </a:xfrm>
          <a:prstGeom prst="rect">
            <a:avLst/>
          </a:prstGeom>
          <a:noFill/>
        </p:spPr>
        <p:txBody>
          <a:bodyPr wrap="square" lIns="91435" tIns="45717" rIns="91435" bIns="45717" rtlCol="0">
            <a:spAutoFit/>
          </a:bodyPr>
          <a:lstStyle/>
          <a:p>
            <a:r>
              <a:rPr lang="zh-CN" altLang="en-US" sz="3600" dirty="0">
                <a:latin typeface="+mj-ea"/>
                <a:ea typeface="+mj-ea"/>
              </a:rPr>
              <a:t>第六节 记忆</a:t>
            </a:r>
          </a:p>
        </p:txBody>
      </p:sp>
      <p:sp>
        <p:nvSpPr>
          <p:cNvPr id="8" name="文本框 7">
            <a:hlinkClick r:id="" action="ppaction://noaction"/>
            <a:extLst>
              <a:ext uri="{FF2B5EF4-FFF2-40B4-BE49-F238E27FC236}">
                <a16:creationId xmlns="" xmlns:a16="http://schemas.microsoft.com/office/drawing/2014/main" id="{28B8B149-6744-4E0F-9A0A-CCE84466BE19}"/>
              </a:ext>
            </a:extLst>
          </p:cNvPr>
          <p:cNvSpPr txBox="1"/>
          <p:nvPr/>
        </p:nvSpPr>
        <p:spPr>
          <a:xfrm>
            <a:off x="1346814" y="2675892"/>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第二节 注意</a:t>
            </a:r>
          </a:p>
        </p:txBody>
      </p:sp>
      <p:sp>
        <p:nvSpPr>
          <p:cNvPr id="9" name="文本框 8">
            <a:hlinkClick r:id="" action="ppaction://noaction"/>
            <a:extLst>
              <a:ext uri="{FF2B5EF4-FFF2-40B4-BE49-F238E27FC236}">
                <a16:creationId xmlns="" xmlns:a16="http://schemas.microsoft.com/office/drawing/2014/main" id="{FB01554B-F41D-43C7-8B52-49CB243A3F60}"/>
              </a:ext>
            </a:extLst>
          </p:cNvPr>
          <p:cNvSpPr txBox="1"/>
          <p:nvPr/>
        </p:nvSpPr>
        <p:spPr>
          <a:xfrm>
            <a:off x="1346814" y="3597720"/>
            <a:ext cx="4698611" cy="646325"/>
          </a:xfrm>
          <a:prstGeom prst="rect">
            <a:avLst/>
          </a:prstGeom>
          <a:noFill/>
        </p:spPr>
        <p:txBody>
          <a:bodyPr wrap="square" lIns="91435" tIns="45717" rIns="91435" bIns="45717" rtlCol="0">
            <a:spAutoFit/>
          </a:bodyPr>
          <a:lstStyle/>
          <a:p>
            <a:r>
              <a:rPr lang="zh-CN" altLang="en-US" sz="3600" dirty="0">
                <a:latin typeface="+mj-ea"/>
                <a:ea typeface="+mj-ea"/>
              </a:rPr>
              <a:t>第三节 感觉和知觉</a:t>
            </a:r>
          </a:p>
        </p:txBody>
      </p:sp>
      <p:sp>
        <p:nvSpPr>
          <p:cNvPr id="10" name="文本框 9">
            <a:hlinkClick r:id="" action="ppaction://noaction"/>
            <a:extLst>
              <a:ext uri="{FF2B5EF4-FFF2-40B4-BE49-F238E27FC236}">
                <a16:creationId xmlns="" xmlns:a16="http://schemas.microsoft.com/office/drawing/2014/main" id="{0AD9D9CC-65FC-48D3-B995-788678433F30}"/>
              </a:ext>
            </a:extLst>
          </p:cNvPr>
          <p:cNvSpPr txBox="1"/>
          <p:nvPr/>
        </p:nvSpPr>
        <p:spPr>
          <a:xfrm>
            <a:off x="1346814" y="4545730"/>
            <a:ext cx="4698611" cy="646325"/>
          </a:xfrm>
          <a:prstGeom prst="rect">
            <a:avLst/>
          </a:prstGeom>
          <a:noFill/>
        </p:spPr>
        <p:txBody>
          <a:bodyPr wrap="square" lIns="91435" tIns="45717" rIns="91435" bIns="45717" rtlCol="0">
            <a:spAutoFit/>
          </a:bodyPr>
          <a:lstStyle/>
          <a:p>
            <a:r>
              <a:rPr lang="zh-CN" altLang="en-US" sz="3600" dirty="0">
                <a:latin typeface="+mj-ea"/>
                <a:ea typeface="+mj-ea"/>
              </a:rPr>
              <a:t>第四节 思维和想象</a:t>
            </a:r>
          </a:p>
        </p:txBody>
      </p:sp>
      <p:sp>
        <p:nvSpPr>
          <p:cNvPr id="11" name="文本框 10">
            <a:hlinkClick r:id="" action="ppaction://noaction"/>
            <a:extLst>
              <a:ext uri="{FF2B5EF4-FFF2-40B4-BE49-F238E27FC236}">
                <a16:creationId xmlns="" xmlns:a16="http://schemas.microsoft.com/office/drawing/2014/main" id="{638B3D0F-AC2E-48E7-83D4-2F6BA5BC05CF}"/>
              </a:ext>
            </a:extLst>
          </p:cNvPr>
          <p:cNvSpPr txBox="1"/>
          <p:nvPr/>
        </p:nvSpPr>
        <p:spPr>
          <a:xfrm>
            <a:off x="1346814" y="5555281"/>
            <a:ext cx="4698611" cy="646325"/>
          </a:xfrm>
          <a:prstGeom prst="rect">
            <a:avLst/>
          </a:prstGeom>
          <a:noFill/>
        </p:spPr>
        <p:txBody>
          <a:bodyPr wrap="square" lIns="91435" tIns="45717" rIns="91435" bIns="45717" rtlCol="0">
            <a:spAutoFit/>
          </a:bodyPr>
          <a:lstStyle/>
          <a:p>
            <a:r>
              <a:rPr lang="zh-CN" altLang="en-US" sz="3600" dirty="0">
                <a:latin typeface="+mj-ea"/>
                <a:ea typeface="+mj-ea"/>
              </a:rPr>
              <a:t>第五节 情绪和情感</a:t>
            </a:r>
          </a:p>
        </p:txBody>
      </p:sp>
      <p:sp>
        <p:nvSpPr>
          <p:cNvPr id="12" name="菱形 11">
            <a:extLst>
              <a:ext uri="{FF2B5EF4-FFF2-40B4-BE49-F238E27FC236}">
                <a16:creationId xmlns="" xmlns:a16="http://schemas.microsoft.com/office/drawing/2014/main" id="{8DF4AC17-4022-4189-9D58-49394CC11328}"/>
              </a:ext>
            </a:extLst>
          </p:cNvPr>
          <p:cNvSpPr/>
          <p:nvPr/>
        </p:nvSpPr>
        <p:spPr>
          <a:xfrm>
            <a:off x="912062" y="1905486"/>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3" name="菱形 12">
            <a:extLst>
              <a:ext uri="{FF2B5EF4-FFF2-40B4-BE49-F238E27FC236}">
                <a16:creationId xmlns="" xmlns:a16="http://schemas.microsoft.com/office/drawing/2014/main" id="{E248BBF0-0921-40D4-8FE7-395B0CC48826}"/>
              </a:ext>
            </a:extLst>
          </p:cNvPr>
          <p:cNvSpPr/>
          <p:nvPr/>
        </p:nvSpPr>
        <p:spPr>
          <a:xfrm>
            <a:off x="897990" y="278305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4" name="菱形 13">
            <a:extLst>
              <a:ext uri="{FF2B5EF4-FFF2-40B4-BE49-F238E27FC236}">
                <a16:creationId xmlns="" xmlns:a16="http://schemas.microsoft.com/office/drawing/2014/main" id="{D77782D1-9427-43FD-9D7E-2B22BC189B9A}"/>
              </a:ext>
            </a:extLst>
          </p:cNvPr>
          <p:cNvSpPr/>
          <p:nvPr/>
        </p:nvSpPr>
        <p:spPr>
          <a:xfrm>
            <a:off x="897995" y="378185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5" name="菱形 14">
            <a:extLst>
              <a:ext uri="{FF2B5EF4-FFF2-40B4-BE49-F238E27FC236}">
                <a16:creationId xmlns="" xmlns:a16="http://schemas.microsoft.com/office/drawing/2014/main" id="{30CDFF64-8E7A-4899-9A0F-765A5F5B9752}"/>
              </a:ext>
            </a:extLst>
          </p:cNvPr>
          <p:cNvSpPr/>
          <p:nvPr/>
        </p:nvSpPr>
        <p:spPr>
          <a:xfrm>
            <a:off x="897994" y="469626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6" name="菱形 15">
            <a:extLst>
              <a:ext uri="{FF2B5EF4-FFF2-40B4-BE49-F238E27FC236}">
                <a16:creationId xmlns="" xmlns:a16="http://schemas.microsoft.com/office/drawing/2014/main" id="{B748E781-E57D-4DAA-9A27-06AF9A3EAF52}"/>
              </a:ext>
            </a:extLst>
          </p:cNvPr>
          <p:cNvSpPr/>
          <p:nvPr/>
        </p:nvSpPr>
        <p:spPr>
          <a:xfrm>
            <a:off x="912062" y="5737275"/>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7" name="菱形 16">
            <a:extLst>
              <a:ext uri="{FF2B5EF4-FFF2-40B4-BE49-F238E27FC236}">
                <a16:creationId xmlns="" xmlns:a16="http://schemas.microsoft.com/office/drawing/2014/main" id="{8C80250C-8F9D-4439-A986-ABD40A7E0648}"/>
              </a:ext>
            </a:extLst>
          </p:cNvPr>
          <p:cNvSpPr/>
          <p:nvPr/>
        </p:nvSpPr>
        <p:spPr>
          <a:xfrm>
            <a:off x="6302332" y="1899140"/>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8" name="菱形 17">
            <a:extLst>
              <a:ext uri="{FF2B5EF4-FFF2-40B4-BE49-F238E27FC236}">
                <a16:creationId xmlns="" xmlns:a16="http://schemas.microsoft.com/office/drawing/2014/main" id="{83705826-5022-43E0-A1B5-3F36EF0B3A63}"/>
              </a:ext>
            </a:extLst>
          </p:cNvPr>
          <p:cNvSpPr/>
          <p:nvPr/>
        </p:nvSpPr>
        <p:spPr>
          <a:xfrm>
            <a:off x="6316396" y="2771337"/>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19" name="菱形 18">
            <a:extLst>
              <a:ext uri="{FF2B5EF4-FFF2-40B4-BE49-F238E27FC236}">
                <a16:creationId xmlns="" xmlns:a16="http://schemas.microsoft.com/office/drawing/2014/main" id="{04A90505-2F0B-41FF-AE9E-CC2290AA834D}"/>
              </a:ext>
            </a:extLst>
          </p:cNvPr>
          <p:cNvSpPr/>
          <p:nvPr/>
        </p:nvSpPr>
        <p:spPr>
          <a:xfrm>
            <a:off x="6316396" y="376779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0" name="菱形 19">
            <a:extLst>
              <a:ext uri="{FF2B5EF4-FFF2-40B4-BE49-F238E27FC236}">
                <a16:creationId xmlns="" xmlns:a16="http://schemas.microsoft.com/office/drawing/2014/main" id="{128BD0A3-E528-42FC-A682-DDBD9D2665FD}"/>
              </a:ext>
            </a:extLst>
          </p:cNvPr>
          <p:cNvSpPr/>
          <p:nvPr/>
        </p:nvSpPr>
        <p:spPr>
          <a:xfrm>
            <a:off x="6302330" y="4712679"/>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1" name="菱形 20">
            <a:extLst>
              <a:ext uri="{FF2B5EF4-FFF2-40B4-BE49-F238E27FC236}">
                <a16:creationId xmlns="" xmlns:a16="http://schemas.microsoft.com/office/drawing/2014/main" id="{8D179818-E24A-4C46-87D2-16A1D7E73355}"/>
              </a:ext>
            </a:extLst>
          </p:cNvPr>
          <p:cNvSpPr/>
          <p:nvPr/>
        </p:nvSpPr>
        <p:spPr>
          <a:xfrm>
            <a:off x="6302327" y="5683353"/>
            <a:ext cx="295423" cy="32356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
        <p:nvSpPr>
          <p:cNvPr id="22" name="文本框 21">
            <a:extLst>
              <a:ext uri="{FF2B5EF4-FFF2-40B4-BE49-F238E27FC236}">
                <a16:creationId xmlns="" xmlns:a16="http://schemas.microsoft.com/office/drawing/2014/main" id="{C965005C-3C28-4FB4-A8BC-DCF162D45511}"/>
              </a:ext>
            </a:extLst>
          </p:cNvPr>
          <p:cNvSpPr txBox="1"/>
          <p:nvPr/>
        </p:nvSpPr>
        <p:spPr>
          <a:xfrm>
            <a:off x="5333697" y="567491"/>
            <a:ext cx="1792705" cy="938712"/>
          </a:xfrm>
          <a:prstGeom prst="rect">
            <a:avLst/>
          </a:prstGeom>
          <a:noFill/>
        </p:spPr>
        <p:txBody>
          <a:bodyPr wrap="square" lIns="91435" tIns="45717" rIns="91435" bIns="45717" rtlCol="0">
            <a:spAutoFit/>
          </a:bodyPr>
          <a:lstStyle/>
          <a:p>
            <a:r>
              <a:rPr lang="zh-CN" altLang="en-US" sz="5500" dirty="0">
                <a:solidFill>
                  <a:srgbClr val="4472C4"/>
                </a:solidFill>
                <a:latin typeface="+mj-ea"/>
                <a:ea typeface="+mj-ea"/>
              </a:rPr>
              <a:t>目录</a:t>
            </a:r>
          </a:p>
        </p:txBody>
      </p:sp>
      <p:grpSp>
        <p:nvGrpSpPr>
          <p:cNvPr id="23" name="组合 22">
            <a:extLst>
              <a:ext uri="{FF2B5EF4-FFF2-40B4-BE49-F238E27FC236}">
                <a16:creationId xmlns="" xmlns:a16="http://schemas.microsoft.com/office/drawing/2014/main" id="{59F8447D-79B1-411C-A641-BEC09895FA97}"/>
              </a:ext>
            </a:extLst>
          </p:cNvPr>
          <p:cNvGrpSpPr/>
          <p:nvPr/>
        </p:nvGrpSpPr>
        <p:grpSpPr>
          <a:xfrm>
            <a:off x="4672186" y="916660"/>
            <a:ext cx="604359" cy="216024"/>
            <a:chOff x="264939" y="188640"/>
            <a:chExt cx="604358" cy="216024"/>
          </a:xfrm>
          <a:solidFill>
            <a:schemeClr val="tx1"/>
          </a:solidFill>
        </p:grpSpPr>
        <p:sp>
          <p:nvSpPr>
            <p:cNvPr id="24" name="燕尾形 2">
              <a:extLst>
                <a:ext uri="{FF2B5EF4-FFF2-40B4-BE49-F238E27FC236}">
                  <a16:creationId xmlns="" xmlns:a16="http://schemas.microsoft.com/office/drawing/2014/main" id="{EBAC5FD4-3CDF-4784-857F-35D979628C5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5" name="燕尾形 3">
              <a:extLst>
                <a:ext uri="{FF2B5EF4-FFF2-40B4-BE49-F238E27FC236}">
                  <a16:creationId xmlns="" xmlns:a16="http://schemas.microsoft.com/office/drawing/2014/main" id="{18C045D2-3E25-4F40-A83D-BFCC29282510}"/>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6" name="燕尾形 4">
              <a:extLst>
                <a:ext uri="{FF2B5EF4-FFF2-40B4-BE49-F238E27FC236}">
                  <a16:creationId xmlns="" xmlns:a16="http://schemas.microsoft.com/office/drawing/2014/main" id="{11DDC85C-A0F1-44DE-AE76-CEE1F391D4E1}"/>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grpSp>
        <p:nvGrpSpPr>
          <p:cNvPr id="27" name="组合 26">
            <a:extLst>
              <a:ext uri="{FF2B5EF4-FFF2-40B4-BE49-F238E27FC236}">
                <a16:creationId xmlns="" xmlns:a16="http://schemas.microsoft.com/office/drawing/2014/main" id="{1348EB6C-1CFC-4989-84E9-B2B3302807E2}"/>
              </a:ext>
            </a:extLst>
          </p:cNvPr>
          <p:cNvGrpSpPr/>
          <p:nvPr/>
        </p:nvGrpSpPr>
        <p:grpSpPr>
          <a:xfrm rot="10800000">
            <a:off x="6940726" y="927436"/>
            <a:ext cx="604359" cy="216024"/>
            <a:chOff x="264939" y="188640"/>
            <a:chExt cx="604358" cy="216024"/>
          </a:xfrm>
          <a:solidFill>
            <a:schemeClr val="tx1"/>
          </a:solidFill>
        </p:grpSpPr>
        <p:sp>
          <p:nvSpPr>
            <p:cNvPr id="28" name="燕尾形 2">
              <a:extLst>
                <a:ext uri="{FF2B5EF4-FFF2-40B4-BE49-F238E27FC236}">
                  <a16:creationId xmlns="" xmlns:a16="http://schemas.microsoft.com/office/drawing/2014/main" id="{DFD79DE2-D9C6-413C-AC38-611B57E5617E}"/>
                </a:ext>
              </a:extLst>
            </p:cNvPr>
            <p:cNvSpPr/>
            <p:nvPr/>
          </p:nvSpPr>
          <p:spPr>
            <a:xfrm>
              <a:off x="264939"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29" name="燕尾形 3">
              <a:extLst>
                <a:ext uri="{FF2B5EF4-FFF2-40B4-BE49-F238E27FC236}">
                  <a16:creationId xmlns="" xmlns:a16="http://schemas.microsoft.com/office/drawing/2014/main" id="{797D74B4-5404-4397-B9D6-81B08EEC7F33}"/>
                </a:ext>
              </a:extLst>
            </p:cNvPr>
            <p:cNvSpPr/>
            <p:nvPr/>
          </p:nvSpPr>
          <p:spPr>
            <a:xfrm>
              <a:off x="454914"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30" name="燕尾形 4">
              <a:extLst>
                <a:ext uri="{FF2B5EF4-FFF2-40B4-BE49-F238E27FC236}">
                  <a16:creationId xmlns="" xmlns:a16="http://schemas.microsoft.com/office/drawing/2014/main" id="{808E4287-CA75-4200-9F48-15CCD2615968}"/>
                </a:ext>
              </a:extLst>
            </p:cNvPr>
            <p:cNvSpPr/>
            <p:nvPr/>
          </p:nvSpPr>
          <p:spPr>
            <a:xfrm>
              <a:off x="653273" y="188640"/>
              <a:ext cx="216024" cy="216024"/>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31" name="Picture 2" descr="D:\SLIDEtoME\TP模板\新建文件夹 (17)\bg\bg1.jpg">
            <a:extLst>
              <a:ext uri="{FF2B5EF4-FFF2-40B4-BE49-F238E27FC236}">
                <a16:creationId xmlns="" xmlns:a16="http://schemas.microsoft.com/office/drawing/2014/main" id="{C5E3AFE3-F3E1-4C75-93E4-11BAA417117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0143" b="78084"/>
          <a:stretch/>
        </p:blipFill>
        <p:spPr bwMode="auto">
          <a:xfrm>
            <a:off x="10372725" y="2"/>
            <a:ext cx="1819275" cy="1899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6593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ADB122B-09F2-495E-8796-30D2DDDE37D2}"/>
              </a:ext>
            </a:extLst>
          </p:cNvPr>
          <p:cNvSpPr>
            <a:spLocks noGrp="1"/>
          </p:cNvSpPr>
          <p:nvPr>
            <p:ph type="ctrTitle"/>
          </p:nvPr>
        </p:nvSpPr>
        <p:spPr>
          <a:xfrm>
            <a:off x="1487488" y="1576153"/>
            <a:ext cx="9144000" cy="2387600"/>
          </a:xfrm>
        </p:spPr>
        <p:txBody>
          <a:bodyPr/>
          <a:lstStyle/>
          <a:p>
            <a:r>
              <a:rPr lang="zh-CN" altLang="en-US" dirty="0"/>
              <a:t>第十节 </a:t>
            </a:r>
            <a:r>
              <a:rPr lang="zh-CN" altLang="zh-CN" dirty="0"/>
              <a:t> 能力</a:t>
            </a:r>
            <a:endParaRPr lang="zh-CN" altLang="en-US" dirty="0"/>
          </a:p>
        </p:txBody>
      </p:sp>
      <p:pic>
        <p:nvPicPr>
          <p:cNvPr id="3" name="Picture 2" descr="D:\SLIDEtoME\TP模板\新建文件夹 (17)\bg\bg1.jpg">
            <a:extLst>
              <a:ext uri="{FF2B5EF4-FFF2-40B4-BE49-F238E27FC236}">
                <a16:creationId xmlns="" xmlns:a16="http://schemas.microsoft.com/office/drawing/2014/main" id="{73D15F27-9525-41DF-B8D3-5FD5CA4FC0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143" b="78084"/>
          <a:stretch/>
        </p:blipFill>
        <p:spPr bwMode="auto">
          <a:xfrm>
            <a:off x="9886949" y="2"/>
            <a:ext cx="2305051" cy="28829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a:extLst>
              <a:ext uri="{FF2B5EF4-FFF2-40B4-BE49-F238E27FC236}">
                <a16:creationId xmlns="" xmlns:a16="http://schemas.microsoft.com/office/drawing/2014/main" id="{5C18E190-AECC-45A6-9415-FDD2E4405A51}"/>
              </a:ext>
            </a:extLst>
          </p:cNvPr>
          <p:cNvCxnSpPr>
            <a:cxnSpLocks/>
          </p:cNvCxnSpPr>
          <p:nvPr/>
        </p:nvCxnSpPr>
        <p:spPr>
          <a:xfrm>
            <a:off x="2454443" y="4078056"/>
            <a:ext cx="7775408" cy="0"/>
          </a:xfrm>
          <a:prstGeom prst="line">
            <a:avLst/>
          </a:prstGeom>
          <a:ln w="104775">
            <a:solidFill>
              <a:srgbClr val="4472C4"/>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BF2EF9B1-2D65-4447-BD1F-51E1A7155E10}"/>
              </a:ext>
            </a:extLst>
          </p:cNvPr>
          <p:cNvSpPr/>
          <p:nvPr/>
        </p:nvSpPr>
        <p:spPr>
          <a:xfrm>
            <a:off x="1940087" y="3649432"/>
            <a:ext cx="571500" cy="585787"/>
          </a:xfrm>
          <a:prstGeom prst="ellipse">
            <a:avLst/>
          </a:prstGeom>
          <a:solidFill>
            <a:srgbClr val="4472C4"/>
          </a:solidFill>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zh-CN" altLang="en-US"/>
          </a:p>
        </p:txBody>
      </p:sp>
    </p:spTree>
    <p:extLst>
      <p:ext uri="{BB962C8B-B14F-4D97-AF65-F5344CB8AC3E}">
        <p14:creationId xmlns:p14="http://schemas.microsoft.com/office/powerpoint/2010/main" val="19493803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C63DB32-D3A2-4179-A5A8-DC72382ED3AF}"/>
              </a:ext>
            </a:extLst>
          </p:cNvPr>
          <p:cNvSpPr>
            <a:spLocks noGrp="1"/>
          </p:cNvSpPr>
          <p:nvPr>
            <p:ph type="title"/>
          </p:nvPr>
        </p:nvSpPr>
        <p:spPr/>
        <p:txBody>
          <a:bodyPr/>
          <a:lstStyle/>
          <a:p>
            <a:r>
              <a:rPr lang="zh-CN" altLang="zh-CN" dirty="0"/>
              <a:t>一</a:t>
            </a:r>
            <a:r>
              <a:rPr lang="en-US" altLang="zh-CN" dirty="0"/>
              <a:t>·</a:t>
            </a:r>
            <a:r>
              <a:rPr lang="zh-CN" altLang="zh-CN" dirty="0"/>
              <a:t>能力概述</a:t>
            </a:r>
            <a:endParaRPr lang="zh-CN" altLang="en-US" dirty="0"/>
          </a:p>
        </p:txBody>
      </p:sp>
      <p:sp>
        <p:nvSpPr>
          <p:cNvPr id="3" name="内容占位符 2">
            <a:extLst>
              <a:ext uri="{FF2B5EF4-FFF2-40B4-BE49-F238E27FC236}">
                <a16:creationId xmlns="" xmlns:a16="http://schemas.microsoft.com/office/drawing/2014/main" id="{5F20D945-1EB5-4EAE-B3AC-6898FA3B2A69}"/>
              </a:ext>
            </a:extLst>
          </p:cNvPr>
          <p:cNvSpPr>
            <a:spLocks noGrp="1"/>
          </p:cNvSpPr>
          <p:nvPr>
            <p:ph sz="quarter" idx="13"/>
          </p:nvPr>
        </p:nvSpPr>
        <p:spPr/>
        <p:txBody>
          <a:bodyPr>
            <a:normAutofit/>
          </a:bodyPr>
          <a:lstStyle/>
          <a:p>
            <a:r>
              <a:rPr lang="zh-CN" altLang="zh-CN" sz="3600" dirty="0"/>
              <a:t>一、什么是能力</a:t>
            </a:r>
          </a:p>
          <a:p>
            <a:pPr>
              <a:lnSpc>
                <a:spcPct val="100000"/>
              </a:lnSpc>
            </a:pPr>
            <a:r>
              <a:rPr lang="en-US" altLang="zh-CN" dirty="0"/>
              <a:t>       </a:t>
            </a:r>
            <a:r>
              <a:rPr lang="zh-CN" altLang="zh-CN" dirty="0"/>
              <a:t>能力是大家比较熟悉的心理现象。现实生活中，有人运算敏捷、思路灵活，人们就说他运算能力强；有人过目成诵，大家就夸他有惊人的记忆力；有人富于幻想和想象，有很高的创造能力；有人擅长组织管理，具有较强的组织能力；有人擅长音乐和绘画，有较高的艺术才能等。凡是直接影响人的活动效率，促使活动顺利完成的个性心理特征就叫做能力，它是人胜利完成某种活动的必要的心理条件。能力与活动是紧密联系的。</a:t>
            </a:r>
          </a:p>
          <a:p>
            <a:endParaRPr lang="zh-CN" altLang="zh-CN" dirty="0"/>
          </a:p>
        </p:txBody>
      </p:sp>
    </p:spTree>
    <p:extLst>
      <p:ext uri="{BB962C8B-B14F-4D97-AF65-F5344CB8AC3E}">
        <p14:creationId xmlns:p14="http://schemas.microsoft.com/office/powerpoint/2010/main" val="41636645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A0D421C-3F80-4C9F-BA88-019012FBAC35}"/>
              </a:ext>
            </a:extLst>
          </p:cNvPr>
          <p:cNvSpPr>
            <a:spLocks noGrp="1"/>
          </p:cNvSpPr>
          <p:nvPr>
            <p:ph type="title"/>
          </p:nvPr>
        </p:nvSpPr>
        <p:spPr/>
        <p:txBody>
          <a:bodyPr>
            <a:normAutofit/>
          </a:bodyPr>
          <a:lstStyle/>
          <a:p>
            <a:r>
              <a:rPr lang="zh-CN" altLang="zh-CN" dirty="0"/>
              <a:t>二、能力与知识、技能</a:t>
            </a:r>
            <a:endParaRPr lang="zh-CN" altLang="en-US" dirty="0"/>
          </a:p>
        </p:txBody>
      </p:sp>
      <p:sp>
        <p:nvSpPr>
          <p:cNvPr id="3" name="内容占位符 2">
            <a:extLst>
              <a:ext uri="{FF2B5EF4-FFF2-40B4-BE49-F238E27FC236}">
                <a16:creationId xmlns="" xmlns:a16="http://schemas.microsoft.com/office/drawing/2014/main" id="{B7EC00A7-8EAD-43A2-A857-25D2C010F230}"/>
              </a:ext>
            </a:extLst>
          </p:cNvPr>
          <p:cNvSpPr>
            <a:spLocks noGrp="1"/>
          </p:cNvSpPr>
          <p:nvPr>
            <p:ph sz="quarter" idx="13"/>
          </p:nvPr>
        </p:nvSpPr>
        <p:spPr>
          <a:xfrm>
            <a:off x="1078308" y="2020639"/>
            <a:ext cx="10155381" cy="2087129"/>
          </a:xfrm>
        </p:spPr>
        <p:txBody>
          <a:bodyPr>
            <a:normAutofit lnSpcReduction="10000"/>
          </a:bodyPr>
          <a:lstStyle/>
          <a:p>
            <a:pPr>
              <a:lnSpc>
                <a:spcPct val="100000"/>
              </a:lnSpc>
            </a:pPr>
            <a:r>
              <a:rPr lang="en-US" altLang="zh-CN" dirty="0"/>
              <a:t>       </a:t>
            </a:r>
            <a:r>
              <a:rPr lang="zh-CN" altLang="zh-CN" dirty="0"/>
              <a:t>能力与知识、技能是紧密联系而又相互区别的概念。能力与知识经验不同。知识是人类社会历史经验的总结和概括，是客观事物及其信息在人头脑中的储存与表征方式。人类已经积累的知识经验是社会的财富，它既是人的心理活动的结果，又是个体心理活动的对象和内容。</a:t>
            </a:r>
          </a:p>
          <a:p>
            <a:pPr>
              <a:lnSpc>
                <a:spcPct val="100000"/>
              </a:lnSpc>
            </a:pPr>
            <a:r>
              <a:rPr lang="en-US" altLang="zh-CN" dirty="0"/>
              <a:t>       </a:t>
            </a:r>
            <a:r>
              <a:rPr lang="zh-CN" altLang="zh-CN" dirty="0"/>
              <a:t>能力也不同于技能。技能是一种通过练习而巩固了的自动化活动方式</a:t>
            </a:r>
            <a:r>
              <a:rPr lang="en-US" altLang="zh-CN" dirty="0"/>
              <a:t>(</a:t>
            </a:r>
            <a:r>
              <a:rPr lang="zh-CN" altLang="zh-CN" dirty="0"/>
              <a:t>即一种合乎法则的活动方式</a:t>
            </a:r>
            <a:r>
              <a:rPr lang="en-US" altLang="zh-CN" dirty="0"/>
              <a:t>)</a:t>
            </a:r>
            <a:r>
              <a:rPr lang="zh-CN" altLang="zh-CN" dirty="0"/>
              <a:t>。</a:t>
            </a:r>
          </a:p>
          <a:p>
            <a:endParaRPr lang="zh-CN" altLang="en-US" dirty="0"/>
          </a:p>
        </p:txBody>
      </p:sp>
      <p:sp>
        <p:nvSpPr>
          <p:cNvPr id="4" name="标题 1">
            <a:extLst>
              <a:ext uri="{FF2B5EF4-FFF2-40B4-BE49-F238E27FC236}">
                <a16:creationId xmlns="" xmlns:a16="http://schemas.microsoft.com/office/drawing/2014/main" id="{13402089-944C-44AC-A3B4-0AB5C01E911C}"/>
              </a:ext>
            </a:extLst>
          </p:cNvPr>
          <p:cNvSpPr txBox="1">
            <a:spLocks/>
          </p:cNvSpPr>
          <p:nvPr/>
        </p:nvSpPr>
        <p:spPr>
          <a:xfrm>
            <a:off x="1078308" y="4151271"/>
            <a:ext cx="10155381" cy="923344"/>
          </a:xfrm>
          <a:prstGeom prst="rect">
            <a:avLst/>
          </a:prstGeom>
        </p:spPr>
        <p:txBody>
          <a:bodyPr vert="horz" lIns="91435" tIns="45717" rIns="91435" bIns="45717"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zh-CN" altLang="zh-CN" dirty="0"/>
              <a:t>三、能力与素质</a:t>
            </a:r>
            <a:endParaRPr lang="zh-CN" altLang="en-US" dirty="0"/>
          </a:p>
        </p:txBody>
      </p:sp>
      <p:sp>
        <p:nvSpPr>
          <p:cNvPr id="5" name="内容占位符 2">
            <a:extLst>
              <a:ext uri="{FF2B5EF4-FFF2-40B4-BE49-F238E27FC236}">
                <a16:creationId xmlns="" xmlns:a16="http://schemas.microsoft.com/office/drawing/2014/main" id="{5ECD7CA8-B635-4A56-9A77-4CE7F92E054F}"/>
              </a:ext>
            </a:extLst>
          </p:cNvPr>
          <p:cNvSpPr txBox="1">
            <a:spLocks/>
          </p:cNvSpPr>
          <p:nvPr/>
        </p:nvSpPr>
        <p:spPr>
          <a:xfrm>
            <a:off x="1078308" y="5003047"/>
            <a:ext cx="10155381" cy="1118808"/>
          </a:xfrm>
          <a:prstGeom prst="rect">
            <a:avLst/>
          </a:prstGeom>
        </p:spPr>
        <p:txBody>
          <a:bodyPr vert="horz" lIns="91435" tIns="45717" rIns="91435" bIns="45717"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j-ea"/>
                <a:ea typeface="+mj-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       </a:t>
            </a:r>
            <a:r>
              <a:rPr lang="zh-CN" altLang="zh-CN" dirty="0"/>
              <a:t>人的能力是借助遗传素质这个自然生物前提，通过社会生活、实践和教育的影响，加上主观努力逐渐形成发展起来的。揭示能力与素质的关系，有助于理解遗传、环境、教育在能力发展中的辩证关系，正确认能力的生理机制。</a:t>
            </a:r>
          </a:p>
          <a:p>
            <a:endParaRPr lang="zh-CN" altLang="en-US" dirty="0"/>
          </a:p>
        </p:txBody>
      </p:sp>
    </p:spTree>
    <p:extLst>
      <p:ext uri="{BB962C8B-B14F-4D97-AF65-F5344CB8AC3E}">
        <p14:creationId xmlns:p14="http://schemas.microsoft.com/office/powerpoint/2010/main" val="225626062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284831B-49C1-4A66-97D3-E165B51F629A}"/>
              </a:ext>
            </a:extLst>
          </p:cNvPr>
          <p:cNvSpPr>
            <a:spLocks noGrp="1"/>
          </p:cNvSpPr>
          <p:nvPr>
            <p:ph type="title"/>
          </p:nvPr>
        </p:nvSpPr>
        <p:spPr/>
        <p:txBody>
          <a:bodyPr>
            <a:normAutofit/>
          </a:bodyPr>
          <a:lstStyle/>
          <a:p>
            <a:r>
              <a:rPr lang="zh-CN" altLang="zh-CN" dirty="0"/>
              <a:t>四、能力的种类</a:t>
            </a:r>
            <a:endParaRPr lang="zh-CN" altLang="en-US" dirty="0"/>
          </a:p>
        </p:txBody>
      </p:sp>
      <p:sp>
        <p:nvSpPr>
          <p:cNvPr id="3" name="内容占位符 2">
            <a:extLst>
              <a:ext uri="{FF2B5EF4-FFF2-40B4-BE49-F238E27FC236}">
                <a16:creationId xmlns="" xmlns:a16="http://schemas.microsoft.com/office/drawing/2014/main" id="{A9E22E4E-404B-496A-A34F-D23D1CD42EF9}"/>
              </a:ext>
            </a:extLst>
          </p:cNvPr>
          <p:cNvSpPr>
            <a:spLocks noGrp="1"/>
          </p:cNvSpPr>
          <p:nvPr>
            <p:ph sz="quarter" idx="13"/>
          </p:nvPr>
        </p:nvSpPr>
        <p:spPr>
          <a:xfrm>
            <a:off x="1080656" y="1800669"/>
            <a:ext cx="10155381" cy="4571999"/>
          </a:xfrm>
        </p:spPr>
        <p:txBody>
          <a:bodyPr>
            <a:normAutofit lnSpcReduction="10000"/>
          </a:bodyPr>
          <a:lstStyle/>
          <a:p>
            <a:pPr>
              <a:lnSpc>
                <a:spcPct val="100000"/>
              </a:lnSpc>
            </a:pPr>
            <a:r>
              <a:rPr lang="en-US" altLang="zh-CN" dirty="0"/>
              <a:t>       </a:t>
            </a:r>
            <a:r>
              <a:rPr lang="zh-CN" altLang="zh-CN" dirty="0"/>
              <a:t>人类所从事的活动丰富多彩，完成这些活动所必需的能力也是多种多样的。根据不同的划分标准，能力的种类也有差异。</a:t>
            </a:r>
            <a:endParaRPr lang="en-US" altLang="zh-CN" dirty="0"/>
          </a:p>
          <a:p>
            <a:endParaRPr lang="zh-CN" altLang="zh-CN" dirty="0"/>
          </a:p>
          <a:p>
            <a:r>
              <a:rPr lang="en-US" altLang="zh-CN" sz="2800" dirty="0"/>
              <a:t>(</a:t>
            </a:r>
            <a:r>
              <a:rPr lang="zh-CN" altLang="zh-CN" sz="2800" dirty="0"/>
              <a:t>一</a:t>
            </a:r>
            <a:r>
              <a:rPr lang="en-US" altLang="zh-CN" sz="2800" dirty="0"/>
              <a:t>)</a:t>
            </a:r>
            <a:r>
              <a:rPr lang="zh-CN" altLang="zh-CN" sz="2800" dirty="0"/>
              <a:t>从能力的特殊性维度上划分</a:t>
            </a:r>
          </a:p>
          <a:p>
            <a:pPr>
              <a:lnSpc>
                <a:spcPct val="100000"/>
              </a:lnSpc>
            </a:pPr>
            <a:r>
              <a:rPr lang="en-US" altLang="zh-CN" b="1" dirty="0"/>
              <a:t>1.</a:t>
            </a:r>
            <a:r>
              <a:rPr lang="zh-CN" altLang="zh-CN" b="1" dirty="0"/>
              <a:t>一般能力</a:t>
            </a:r>
          </a:p>
          <a:p>
            <a:pPr>
              <a:lnSpc>
                <a:spcPct val="100000"/>
              </a:lnSpc>
            </a:pPr>
            <a:r>
              <a:rPr lang="en-US" altLang="zh-CN" dirty="0"/>
              <a:t>        </a:t>
            </a:r>
            <a:r>
              <a:rPr lang="zh-CN" altLang="zh-CN" dirty="0"/>
              <a:t>从能力的特殊性维度上划分，能力可分为一般能力和特殊能力。一般能力</a:t>
            </a:r>
            <a:r>
              <a:rPr lang="en-US" altLang="zh-CN" dirty="0"/>
              <a:t>(general ability)</a:t>
            </a:r>
            <a:r>
              <a:rPr lang="zh-CN" altLang="zh-CN" dirty="0"/>
              <a:t>是人成功地完成各种活动所必需的能力的总和，包括观察力、注意力、记忆力、思考力、想象力等，也称智力</a:t>
            </a:r>
            <a:r>
              <a:rPr lang="en-US" altLang="zh-CN" dirty="0"/>
              <a:t>(intelligence)</a:t>
            </a:r>
            <a:r>
              <a:rPr lang="zh-CN" altLang="zh-CN" dirty="0"/>
              <a:t>。</a:t>
            </a:r>
          </a:p>
          <a:p>
            <a:pPr>
              <a:lnSpc>
                <a:spcPct val="100000"/>
              </a:lnSpc>
            </a:pPr>
            <a:r>
              <a:rPr lang="en-US" altLang="zh-CN" b="1" dirty="0"/>
              <a:t>2.</a:t>
            </a:r>
            <a:r>
              <a:rPr lang="zh-CN" altLang="zh-CN" b="1" dirty="0"/>
              <a:t>特殊能力</a:t>
            </a:r>
          </a:p>
          <a:p>
            <a:pPr>
              <a:lnSpc>
                <a:spcPct val="100000"/>
              </a:lnSpc>
            </a:pPr>
            <a:r>
              <a:rPr lang="en-US" altLang="zh-CN" dirty="0"/>
              <a:t>       </a:t>
            </a:r>
            <a:r>
              <a:rPr lang="zh-CN" altLang="zh-CN" dirty="0"/>
              <a:t>特殊能力</a:t>
            </a:r>
            <a:r>
              <a:rPr lang="en-US" altLang="zh-CN" dirty="0"/>
              <a:t>(special ability)</a:t>
            </a:r>
            <a:r>
              <a:rPr lang="zh-CN" altLang="zh-CN" dirty="0"/>
              <a:t>是人成功完成某种专门活动所必需的个别能力，如音乐能力、绘画能力、写作能力、数学能力等。一个人可以具有多种特殊能力，但其中有一两种特殊能力占优势。</a:t>
            </a:r>
          </a:p>
          <a:p>
            <a:endParaRPr lang="zh-CN" altLang="en-US" dirty="0"/>
          </a:p>
        </p:txBody>
      </p:sp>
    </p:spTree>
    <p:extLst>
      <p:ext uri="{BB962C8B-B14F-4D97-AF65-F5344CB8AC3E}">
        <p14:creationId xmlns:p14="http://schemas.microsoft.com/office/powerpoint/2010/main" val="39575835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F38CE8F5-738B-4AAC-AC92-B4668FA4D16D}"/>
              </a:ext>
            </a:extLst>
          </p:cNvPr>
          <p:cNvSpPr>
            <a:spLocks noGrp="1"/>
          </p:cNvSpPr>
          <p:nvPr>
            <p:ph sz="quarter" idx="13"/>
          </p:nvPr>
        </p:nvSpPr>
        <p:spPr>
          <a:xfrm>
            <a:off x="999013" y="1491846"/>
            <a:ext cx="10155381" cy="3186544"/>
          </a:xfrm>
        </p:spPr>
        <p:txBody>
          <a:bodyPr>
            <a:noAutofit/>
          </a:bodyPr>
          <a:lstStyle/>
          <a:p>
            <a:pPr>
              <a:lnSpc>
                <a:spcPct val="100000"/>
              </a:lnSpc>
            </a:pPr>
            <a:r>
              <a:rPr lang="en-US" altLang="zh-CN" sz="2400" dirty="0"/>
              <a:t> </a:t>
            </a:r>
            <a:r>
              <a:rPr lang="en-US" altLang="zh-CN" sz="2400" b="1" dirty="0"/>
              <a:t>(</a:t>
            </a:r>
            <a:r>
              <a:rPr lang="zh-CN" altLang="zh-CN" sz="2400" b="1" dirty="0"/>
              <a:t>二</a:t>
            </a:r>
            <a:r>
              <a:rPr lang="en-US" altLang="zh-CN" sz="2400" b="1" dirty="0"/>
              <a:t>)</a:t>
            </a:r>
            <a:r>
              <a:rPr lang="zh-CN" altLang="zh-CN" sz="2400" b="1" dirty="0"/>
              <a:t>从能力的创造性维度上划分</a:t>
            </a:r>
          </a:p>
          <a:p>
            <a:pPr>
              <a:lnSpc>
                <a:spcPct val="100000"/>
              </a:lnSpc>
            </a:pPr>
            <a:r>
              <a:rPr lang="en-US" altLang="zh-CN" sz="2400" dirty="0"/>
              <a:t>         </a:t>
            </a:r>
            <a:r>
              <a:rPr lang="zh-CN" altLang="zh-CN" sz="2400" dirty="0"/>
              <a:t>从能力的创造性维度上划分，能力可分为模仿能力和创造能力。</a:t>
            </a:r>
          </a:p>
          <a:p>
            <a:pPr>
              <a:lnSpc>
                <a:spcPct val="100000"/>
              </a:lnSpc>
            </a:pPr>
            <a:r>
              <a:rPr lang="en-US" altLang="zh-CN" sz="2400" dirty="0"/>
              <a:t> </a:t>
            </a:r>
            <a:r>
              <a:rPr lang="en-US" altLang="zh-CN" sz="2400" b="1" dirty="0"/>
              <a:t>(</a:t>
            </a:r>
            <a:r>
              <a:rPr lang="zh-CN" altLang="zh-CN" sz="2400" b="1" dirty="0"/>
              <a:t>三</a:t>
            </a:r>
            <a:r>
              <a:rPr lang="en-US" altLang="zh-CN" sz="2400" b="1" dirty="0"/>
              <a:t>)</a:t>
            </a:r>
            <a:r>
              <a:rPr lang="zh-CN" altLang="zh-CN" sz="2400" b="1" dirty="0"/>
              <a:t>从能力的功能性维度上划分</a:t>
            </a:r>
          </a:p>
          <a:p>
            <a:pPr>
              <a:lnSpc>
                <a:spcPct val="100000"/>
              </a:lnSpc>
            </a:pPr>
            <a:r>
              <a:rPr lang="en-US" altLang="zh-CN" sz="2400" dirty="0"/>
              <a:t>         </a:t>
            </a:r>
            <a:r>
              <a:rPr lang="zh-CN" altLang="zh-CN" sz="2400" dirty="0"/>
              <a:t>从能力的功能性维度上划分，能力可分为认知能力、操作能力和社交能力。</a:t>
            </a:r>
          </a:p>
          <a:p>
            <a:pPr>
              <a:lnSpc>
                <a:spcPct val="100000"/>
              </a:lnSpc>
            </a:pPr>
            <a:r>
              <a:rPr lang="en-US" altLang="zh-CN" sz="2400" dirty="0"/>
              <a:t> </a:t>
            </a:r>
            <a:r>
              <a:rPr lang="en-US" altLang="zh-CN" sz="2400" b="1" dirty="0"/>
              <a:t>(</a:t>
            </a:r>
            <a:r>
              <a:rPr lang="zh-CN" altLang="zh-CN" sz="2400" b="1" dirty="0"/>
              <a:t>四</a:t>
            </a:r>
            <a:r>
              <a:rPr lang="en-US" altLang="zh-CN" sz="2400" b="1" dirty="0"/>
              <a:t>)</a:t>
            </a:r>
            <a:r>
              <a:rPr lang="zh-CN" altLang="zh-CN" sz="2400" b="1" dirty="0"/>
              <a:t>从能力的显现性程度划分</a:t>
            </a:r>
          </a:p>
          <a:p>
            <a:pPr>
              <a:lnSpc>
                <a:spcPct val="100000"/>
              </a:lnSpc>
            </a:pPr>
            <a:r>
              <a:rPr lang="en-US" altLang="zh-CN" sz="2400" dirty="0"/>
              <a:t>         </a:t>
            </a:r>
            <a:r>
              <a:rPr lang="zh-CN" altLang="zh-CN" sz="2400" dirty="0"/>
              <a:t>从能力的显现性程度划分，能力可分为实际能力和潜在能力。</a:t>
            </a:r>
          </a:p>
          <a:p>
            <a:endParaRPr lang="zh-CN" altLang="en-US" sz="2400" dirty="0"/>
          </a:p>
        </p:txBody>
      </p:sp>
    </p:spTree>
    <p:extLst>
      <p:ext uri="{BB962C8B-B14F-4D97-AF65-F5344CB8AC3E}">
        <p14:creationId xmlns:p14="http://schemas.microsoft.com/office/powerpoint/2010/main" val="156803593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33345C3-FCFF-41C8-92E3-55AE301E6DAF}"/>
              </a:ext>
            </a:extLst>
          </p:cNvPr>
          <p:cNvSpPr>
            <a:spLocks noGrp="1"/>
          </p:cNvSpPr>
          <p:nvPr>
            <p:ph type="title"/>
          </p:nvPr>
        </p:nvSpPr>
        <p:spPr>
          <a:xfrm>
            <a:off x="838200" y="691528"/>
            <a:ext cx="10515600" cy="1133612"/>
          </a:xfrm>
        </p:spPr>
        <p:txBody>
          <a:bodyPr/>
          <a:lstStyle/>
          <a:p>
            <a:r>
              <a:rPr lang="zh-CN" altLang="zh-CN" dirty="0"/>
              <a:t>二 </a:t>
            </a:r>
            <a:r>
              <a:rPr lang="en-US" altLang="zh-CN" dirty="0"/>
              <a:t>·</a:t>
            </a:r>
            <a:r>
              <a:rPr lang="zh-CN" altLang="zh-CN" dirty="0"/>
              <a:t>能力的个别差异与测量</a:t>
            </a:r>
            <a:endParaRPr lang="zh-CN" altLang="en-US" dirty="0"/>
          </a:p>
        </p:txBody>
      </p:sp>
      <p:sp>
        <p:nvSpPr>
          <p:cNvPr id="3" name="内容占位符 2">
            <a:extLst>
              <a:ext uri="{FF2B5EF4-FFF2-40B4-BE49-F238E27FC236}">
                <a16:creationId xmlns="" xmlns:a16="http://schemas.microsoft.com/office/drawing/2014/main" id="{9B37A39D-45F5-402D-8322-94FAB2801D5D}"/>
              </a:ext>
            </a:extLst>
          </p:cNvPr>
          <p:cNvSpPr>
            <a:spLocks noGrp="1"/>
          </p:cNvSpPr>
          <p:nvPr>
            <p:ph sz="quarter" idx="13"/>
          </p:nvPr>
        </p:nvSpPr>
        <p:spPr>
          <a:xfrm>
            <a:off x="838200" y="1811447"/>
            <a:ext cx="4788877" cy="4561360"/>
          </a:xfrm>
        </p:spPr>
        <p:txBody>
          <a:bodyPr>
            <a:normAutofit/>
          </a:bodyPr>
          <a:lstStyle/>
          <a:p>
            <a:r>
              <a:rPr lang="zh-CN" altLang="zh-CN" sz="3200" dirty="0"/>
              <a:t>一、能力的个别差异</a:t>
            </a:r>
            <a:endParaRPr lang="en-US" altLang="zh-CN" sz="3200" dirty="0"/>
          </a:p>
          <a:p>
            <a:endParaRPr lang="zh-CN" altLang="zh-CN" sz="3200" dirty="0"/>
          </a:p>
          <a:p>
            <a:r>
              <a:rPr lang="en-US" altLang="zh-CN" sz="2800" dirty="0"/>
              <a:t>(</a:t>
            </a:r>
            <a:r>
              <a:rPr lang="zh-CN" altLang="zh-CN" sz="2800" dirty="0"/>
              <a:t>一</a:t>
            </a:r>
            <a:r>
              <a:rPr lang="en-US" altLang="zh-CN" sz="2800" dirty="0"/>
              <a:t>)</a:t>
            </a:r>
            <a:r>
              <a:rPr lang="zh-CN" altLang="zh-CN" sz="2800" dirty="0"/>
              <a:t>一般能力的个别差异</a:t>
            </a:r>
            <a:endParaRPr lang="en-US" altLang="zh-CN" sz="2800" dirty="0"/>
          </a:p>
          <a:p>
            <a:pPr>
              <a:lnSpc>
                <a:spcPct val="100000"/>
              </a:lnSpc>
            </a:pPr>
            <a:r>
              <a:rPr lang="zh-CN" altLang="zh-CN" dirty="0"/>
              <a:t>图</a:t>
            </a:r>
            <a:r>
              <a:rPr lang="en-US" altLang="zh-CN" dirty="0"/>
              <a:t>10-1</a:t>
            </a:r>
            <a:r>
              <a:rPr lang="zh-CN" altLang="zh-CN" dirty="0"/>
              <a:t>所示是推孟于</a:t>
            </a:r>
            <a:r>
              <a:rPr lang="en-US" altLang="zh-CN" dirty="0"/>
              <a:t>1937</a:t>
            </a:r>
            <a:r>
              <a:rPr lang="zh-CN" altLang="zh-CN" dirty="0"/>
              <a:t>年修订“斯坦福一比奈智力量表”时，从参加预测的全体被试中所测得的智商分配曲线。</a:t>
            </a:r>
          </a:p>
          <a:p>
            <a:endParaRPr lang="zh-CN" altLang="zh-CN" dirty="0"/>
          </a:p>
          <a:p>
            <a:endParaRPr lang="zh-CN" altLang="en-US" dirty="0"/>
          </a:p>
        </p:txBody>
      </p:sp>
      <p:pic>
        <p:nvPicPr>
          <p:cNvPr id="4" name="图片 3">
            <a:extLst>
              <a:ext uri="{FF2B5EF4-FFF2-40B4-BE49-F238E27FC236}">
                <a16:creationId xmlns="" xmlns:a16="http://schemas.microsoft.com/office/drawing/2014/main" id="{8A6789CB-99B0-46C7-9065-B17A85E7C30D}"/>
              </a:ext>
            </a:extLst>
          </p:cNvPr>
          <p:cNvPicPr/>
          <p:nvPr/>
        </p:nvPicPr>
        <p:blipFill>
          <a:blip r:embed="rId2"/>
          <a:srcRect/>
          <a:stretch>
            <a:fillRect/>
          </a:stretch>
        </p:blipFill>
        <p:spPr>
          <a:xfrm>
            <a:off x="6085454" y="2082019"/>
            <a:ext cx="5268351" cy="3390317"/>
          </a:xfrm>
          <a:prstGeom prst="rect">
            <a:avLst/>
          </a:prstGeom>
          <a:noFill/>
          <a:ln w="9525">
            <a:noFill/>
            <a:miter lim="800000"/>
            <a:headEnd/>
            <a:tailEnd/>
          </a:ln>
        </p:spPr>
      </p:pic>
      <p:sp>
        <p:nvSpPr>
          <p:cNvPr id="5" name="文本框 4">
            <a:extLst>
              <a:ext uri="{FF2B5EF4-FFF2-40B4-BE49-F238E27FC236}">
                <a16:creationId xmlns="" xmlns:a16="http://schemas.microsoft.com/office/drawing/2014/main" id="{197D9F30-B124-477E-AAC9-5565E1DB254E}"/>
              </a:ext>
            </a:extLst>
          </p:cNvPr>
          <p:cNvSpPr txBox="1"/>
          <p:nvPr/>
        </p:nvSpPr>
        <p:spPr>
          <a:xfrm>
            <a:off x="7335572" y="5708447"/>
            <a:ext cx="3643533" cy="415492"/>
          </a:xfrm>
          <a:prstGeom prst="rect">
            <a:avLst/>
          </a:prstGeom>
          <a:noFill/>
        </p:spPr>
        <p:txBody>
          <a:bodyPr wrap="square" lIns="91435" tIns="45717" rIns="91435" bIns="45717" rtlCol="0">
            <a:spAutoFit/>
          </a:bodyPr>
          <a:lstStyle/>
          <a:p>
            <a:r>
              <a:rPr lang="zh-CN" altLang="zh-CN" sz="2100" dirty="0">
                <a:solidFill>
                  <a:srgbClr val="00B0F0"/>
                </a:solidFill>
              </a:rPr>
              <a:t>推孟统计的智商分配曲线</a:t>
            </a:r>
          </a:p>
        </p:txBody>
      </p:sp>
    </p:spTree>
    <p:extLst>
      <p:ext uri="{BB962C8B-B14F-4D97-AF65-F5344CB8AC3E}">
        <p14:creationId xmlns:p14="http://schemas.microsoft.com/office/powerpoint/2010/main" val="136359854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D9F9DB3-DD0B-4E14-ADA5-E7518BEE5C65}"/>
              </a:ext>
            </a:extLst>
          </p:cNvPr>
          <p:cNvSpPr>
            <a:spLocks noGrp="1"/>
          </p:cNvSpPr>
          <p:nvPr>
            <p:ph type="title"/>
          </p:nvPr>
        </p:nvSpPr>
        <p:spPr>
          <a:xfrm>
            <a:off x="1221336" y="1086858"/>
            <a:ext cx="10155381" cy="741946"/>
          </a:xfrm>
        </p:spPr>
        <p:txBody>
          <a:bodyPr>
            <a:normAutofit/>
          </a:bodyPr>
          <a:lstStyle/>
          <a:p>
            <a:r>
              <a:rPr lang="en-US" altLang="zh-CN" sz="2800" dirty="0">
                <a:latin typeface="+mj-ea"/>
              </a:rPr>
              <a:t>(</a:t>
            </a:r>
            <a:r>
              <a:rPr lang="zh-CN" altLang="zh-CN" sz="2800" dirty="0">
                <a:latin typeface="+mj-ea"/>
              </a:rPr>
              <a:t>一</a:t>
            </a:r>
            <a:r>
              <a:rPr lang="en-US" altLang="zh-CN" sz="2800" dirty="0">
                <a:latin typeface="+mj-ea"/>
              </a:rPr>
              <a:t>)</a:t>
            </a:r>
            <a:r>
              <a:rPr lang="zh-CN" altLang="zh-CN" sz="2800" dirty="0">
                <a:latin typeface="+mj-ea"/>
              </a:rPr>
              <a:t>一般能力的个别差异</a:t>
            </a:r>
            <a:endParaRPr lang="zh-CN" altLang="en-US" sz="3200" dirty="0"/>
          </a:p>
        </p:txBody>
      </p:sp>
      <p:sp>
        <p:nvSpPr>
          <p:cNvPr id="4" name="内容占位符 3">
            <a:extLst>
              <a:ext uri="{FF2B5EF4-FFF2-40B4-BE49-F238E27FC236}">
                <a16:creationId xmlns="" xmlns:a16="http://schemas.microsoft.com/office/drawing/2014/main" id="{9F13F04D-ED71-4936-9FFF-6B0F2A1852C8}"/>
              </a:ext>
            </a:extLst>
          </p:cNvPr>
          <p:cNvSpPr txBox="1">
            <a:spLocks noGrp="1"/>
          </p:cNvSpPr>
          <p:nvPr>
            <p:ph sz="quarter" idx="13"/>
          </p:nvPr>
        </p:nvSpPr>
        <p:spPr>
          <a:xfrm>
            <a:off x="1080656" y="1936230"/>
            <a:ext cx="10155381" cy="3224979"/>
          </a:xfrm>
          <a:prstGeom prst="rect">
            <a:avLst/>
          </a:prstGeom>
          <a:noFill/>
        </p:spPr>
        <p:txBody>
          <a:bodyPr wrap="square" rtlCol="0">
            <a:spAutoFit/>
          </a:bodyPr>
          <a:lstStyle/>
          <a:p>
            <a:pPr>
              <a:lnSpc>
                <a:spcPct val="100000"/>
              </a:lnSpc>
            </a:pPr>
            <a:r>
              <a:rPr lang="en-US" altLang="zh-CN" dirty="0"/>
              <a:t>       </a:t>
            </a:r>
            <a:r>
              <a:rPr lang="zh-CN" altLang="zh-CN" dirty="0"/>
              <a:t>人的智力差异还表现在知觉、表象、记忆、思维的类型和品质方面。在知觉方面，有的人属于综合型，具有综合整体知觉的特点，分析能力较弱；有的人属于分析型，具有较强的分析能力和对物体细节感知清晰的特点，整体性不够；还有的属于分析综合型，兼有以上两种类型的特点。此外，在观察能力与观察品质上存在广狭、粗细、深浅等明显差异。</a:t>
            </a:r>
          </a:p>
          <a:p>
            <a:pPr>
              <a:lnSpc>
                <a:spcPct val="100000"/>
              </a:lnSpc>
            </a:pPr>
            <a:r>
              <a:rPr lang="en-US" altLang="zh-CN" dirty="0"/>
              <a:t>       </a:t>
            </a:r>
            <a:r>
              <a:rPr lang="zh-CN" altLang="zh-CN" dirty="0"/>
              <a:t>在表象活动方面，有一些人</a:t>
            </a:r>
            <a:r>
              <a:rPr lang="en-US" altLang="zh-CN" dirty="0"/>
              <a:t>(</a:t>
            </a:r>
            <a:r>
              <a:rPr lang="zh-CN" altLang="zh-CN" dirty="0"/>
              <a:t>画家等</a:t>
            </a:r>
            <a:r>
              <a:rPr lang="en-US" altLang="zh-CN" dirty="0"/>
              <a:t>)</a:t>
            </a:r>
            <a:r>
              <a:rPr lang="zh-CN" altLang="zh-CN" dirty="0"/>
              <a:t>是以视觉表象占优势；另一些人</a:t>
            </a:r>
            <a:r>
              <a:rPr lang="en-US" altLang="zh-CN" dirty="0"/>
              <a:t>(</a:t>
            </a:r>
            <a:r>
              <a:rPr lang="zh-CN" altLang="zh-CN" dirty="0"/>
              <a:t>音乐家等</a:t>
            </a:r>
            <a:r>
              <a:rPr lang="en-US" altLang="zh-CN" dirty="0"/>
              <a:t>)</a:t>
            </a:r>
            <a:r>
              <a:rPr lang="zh-CN" altLang="zh-CN" dirty="0"/>
              <a:t>是以听觉表象占优势；还有一些人</a:t>
            </a:r>
            <a:r>
              <a:rPr lang="en-US" altLang="zh-CN" dirty="0"/>
              <a:t>(</a:t>
            </a:r>
            <a:r>
              <a:rPr lang="zh-CN" altLang="zh-CN" dirty="0"/>
              <a:t>运动员等</a:t>
            </a:r>
            <a:r>
              <a:rPr lang="en-US" altLang="zh-CN" dirty="0"/>
              <a:t>)</a:t>
            </a:r>
            <a:r>
              <a:rPr lang="zh-CN" altLang="zh-CN" dirty="0"/>
              <a:t>是以运动表象占优势；有人几乎在同等程度上运用各种表象，因而形成了视觉型、听觉型、运动型和混合型四种表象类型。</a:t>
            </a:r>
          </a:p>
          <a:p>
            <a:endParaRPr lang="zh-CN" altLang="en-US" dirty="0"/>
          </a:p>
        </p:txBody>
      </p:sp>
    </p:spTree>
    <p:extLst>
      <p:ext uri="{BB962C8B-B14F-4D97-AF65-F5344CB8AC3E}">
        <p14:creationId xmlns:p14="http://schemas.microsoft.com/office/powerpoint/2010/main" val="269064411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A000120140627A41KPBG</Template>
  <TotalTime>2488</TotalTime>
  <Words>1844</Words>
  <Application>Microsoft Office PowerPoint</Application>
  <PresentationFormat>自定义</PresentationFormat>
  <Paragraphs>83</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Office 主题​​</vt:lpstr>
      <vt:lpstr>心理学</vt:lpstr>
      <vt:lpstr>PowerPoint 演示文稿</vt:lpstr>
      <vt:lpstr>第十节  能力</vt:lpstr>
      <vt:lpstr>一·能力概述</vt:lpstr>
      <vt:lpstr>二、能力与知识、技能</vt:lpstr>
      <vt:lpstr>四、能力的种类</vt:lpstr>
      <vt:lpstr>PowerPoint 演示文稿</vt:lpstr>
      <vt:lpstr>二 ·能力的个别差异与测量</vt:lpstr>
      <vt:lpstr>(一)一般能力的个别差异</vt:lpstr>
      <vt:lpstr>PowerPoint 演示文稿</vt:lpstr>
      <vt:lpstr>二、能力的测量</vt:lpstr>
      <vt:lpstr>三 · 能力的形成和培养</vt:lpstr>
      <vt:lpstr>二、能力形成的条件</vt:lpstr>
      <vt:lpstr>三、能力的培养</vt:lpstr>
      <vt:lpstr>三、能力的培养</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心理学</dc:title>
  <dc:creator>inter</dc:creator>
  <cp:lastModifiedBy>SJYY</cp:lastModifiedBy>
  <cp:revision>149</cp:revision>
  <dcterms:created xsi:type="dcterms:W3CDTF">2017-08-28T14:45:38Z</dcterms:created>
  <dcterms:modified xsi:type="dcterms:W3CDTF">2017-09-22T03:25:07Z</dcterms:modified>
</cp:coreProperties>
</file>