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338" r:id="rId4"/>
    <p:sldId id="339" r:id="rId5"/>
    <p:sldId id="340" r:id="rId6"/>
    <p:sldId id="341" r:id="rId7"/>
    <p:sldId id="342" r:id="rId8"/>
    <p:sldId id="343" r:id="rId9"/>
    <p:sldId id="344" r:id="rId10"/>
    <p:sldId id="345" r:id="rId11"/>
    <p:sldId id="346" r:id="rId12"/>
    <p:sldId id="347" r:id="rId13"/>
    <p:sldId id="348" r:id="rId14"/>
    <p:sldId id="349" r:id="rId15"/>
    <p:sldId id="350" r:id="rId16"/>
    <p:sldId id="416" r:id="rId17"/>
    <p:sldId id="351" r:id="rId18"/>
    <p:sldId id="352" r:id="rId19"/>
    <p:sldId id="353" r:id="rId20"/>
    <p:sldId id="446" r:id="rId21"/>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89" d="100"/>
          <a:sy n="89" d="100"/>
        </p:scale>
        <p:origin x="-168" y="-108"/>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21B825C4-A7E0-4B77-B8A1-58A956AA3EED}"/>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4" name="页脚占位符 3">
            <a:extLst>
              <a:ext uri="{FF2B5EF4-FFF2-40B4-BE49-F238E27FC236}">
                <a16:creationId xmlns:a16="http://schemas.microsoft.com/office/drawing/2014/main" xmlns=""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4BF2BA31-D6BB-4D9A-8BE5-AF671D98F7E1}"/>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5" name="页脚占位符 4">
            <a:extLst>
              <a:ext uri="{FF2B5EF4-FFF2-40B4-BE49-F238E27FC236}">
                <a16:creationId xmlns:a16="http://schemas.microsoft.com/office/drawing/2014/main" xmlns=""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a16="http://schemas.microsoft.com/office/drawing/2014/main" xmlns=""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a16="http://schemas.microsoft.com/office/drawing/2014/main" xmlns="" id="{4062D5EC-E2C9-475D-8266-386C35D116AC}"/>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5" name="页脚占位符 4">
            <a:extLst>
              <a:ext uri="{FF2B5EF4-FFF2-40B4-BE49-F238E27FC236}">
                <a16:creationId xmlns:a16="http://schemas.microsoft.com/office/drawing/2014/main" xmlns=""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a16="http://schemas.microsoft.com/office/drawing/2014/main" xmlns=""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a16="http://schemas.microsoft.com/office/drawing/2014/main" xmlns="" id="{72BF01BB-3DF0-4928-B8F6-00E971F67E60}"/>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3" name="页脚占位符 2">
            <a:extLst>
              <a:ext uri="{FF2B5EF4-FFF2-40B4-BE49-F238E27FC236}">
                <a16:creationId xmlns:a16="http://schemas.microsoft.com/office/drawing/2014/main" xmlns=""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a16="http://schemas.microsoft.com/office/drawing/2014/main" xmlns=""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A74B3A29-33B9-4D81-9FE6-7F33DDCF3AC5}"/>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4" name="页脚占位符 3">
            <a:extLst>
              <a:ext uri="{FF2B5EF4-FFF2-40B4-BE49-F238E27FC236}">
                <a16:creationId xmlns:a16="http://schemas.microsoft.com/office/drawing/2014/main" xmlns=""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a16="http://schemas.microsoft.com/office/drawing/2014/main" xmlns=""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05703350-BAB4-4D58-BEED-B32A3F8694E6}"/>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4" name="页脚占位符 3">
            <a:extLst>
              <a:ext uri="{FF2B5EF4-FFF2-40B4-BE49-F238E27FC236}">
                <a16:creationId xmlns:a16="http://schemas.microsoft.com/office/drawing/2014/main" xmlns=""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a16="http://schemas.microsoft.com/office/drawing/2014/main" xmlns=""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2017/8/31/Thursday</a:t>
            </a:fld>
            <a:endParaRPr lang="zh-CN" altLang="en-US"/>
          </a:p>
        </p:txBody>
      </p:sp>
      <p:sp>
        <p:nvSpPr>
          <p:cNvPr id="5" name="页脚占位符 4">
            <a:extLst>
              <a:ext uri="{FF2B5EF4-FFF2-40B4-BE49-F238E27FC236}">
                <a16:creationId xmlns:a16="http://schemas.microsoft.com/office/drawing/2014/main" xmlns=""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a16="http://schemas.microsoft.com/office/drawing/2014/main" xmlns=""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xmlns=""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a16="http://schemas.microsoft.com/office/drawing/2014/main" xmlns=""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7C2F119-AD99-4EC8-84F3-3134E52BF474}"/>
              </a:ext>
            </a:extLst>
          </p:cNvPr>
          <p:cNvSpPr>
            <a:spLocks noGrp="1"/>
          </p:cNvSpPr>
          <p:nvPr>
            <p:ph type="title"/>
          </p:nvPr>
        </p:nvSpPr>
        <p:spPr>
          <a:xfrm>
            <a:off x="1080656" y="712011"/>
            <a:ext cx="10155381" cy="923344"/>
          </a:xfrm>
        </p:spPr>
        <p:txBody>
          <a:bodyPr>
            <a:normAutofit/>
          </a:bodyPr>
          <a:lstStyle/>
          <a:p>
            <a:r>
              <a:rPr lang="zh-CN" altLang="zh-CN" dirty="0"/>
              <a:t>一、记忆过程</a:t>
            </a:r>
            <a:endParaRPr lang="zh-CN" altLang="en-US" dirty="0"/>
          </a:p>
        </p:txBody>
      </p:sp>
      <p:sp>
        <p:nvSpPr>
          <p:cNvPr id="3" name="内容占位符 2">
            <a:extLst>
              <a:ext uri="{FF2B5EF4-FFF2-40B4-BE49-F238E27FC236}">
                <a16:creationId xmlns:a16="http://schemas.microsoft.com/office/drawing/2014/main" xmlns="" id="{5890A234-45BB-44BE-AAD1-141C572AD585}"/>
              </a:ext>
            </a:extLst>
          </p:cNvPr>
          <p:cNvSpPr>
            <a:spLocks noGrp="1"/>
          </p:cNvSpPr>
          <p:nvPr>
            <p:ph sz="quarter" idx="13"/>
          </p:nvPr>
        </p:nvSpPr>
        <p:spPr>
          <a:xfrm>
            <a:off x="1094957" y="1709703"/>
            <a:ext cx="6405995" cy="4888048"/>
          </a:xfrm>
        </p:spPr>
        <p:txBody>
          <a:bodyPr>
            <a:normAutofit lnSpcReduction="10000"/>
          </a:bodyPr>
          <a:lstStyle/>
          <a:p>
            <a:r>
              <a:rPr lang="en-US" altLang="zh-CN" sz="2800" dirty="0"/>
              <a:t>(</a:t>
            </a:r>
            <a:r>
              <a:rPr lang="zh-CN" altLang="zh-CN" sz="2800" dirty="0"/>
              <a:t>二</a:t>
            </a:r>
            <a:r>
              <a:rPr lang="en-US" altLang="zh-CN" sz="2800" dirty="0"/>
              <a:t>)</a:t>
            </a:r>
            <a:r>
              <a:rPr lang="zh-CN" altLang="zh-CN" sz="2800" dirty="0"/>
              <a:t>保持</a:t>
            </a:r>
          </a:p>
          <a:p>
            <a:pPr>
              <a:lnSpc>
                <a:spcPct val="110000"/>
              </a:lnSpc>
            </a:pPr>
            <a:endParaRPr lang="en-US" altLang="zh-CN" b="1" dirty="0"/>
          </a:p>
          <a:p>
            <a:pPr>
              <a:lnSpc>
                <a:spcPct val="110000"/>
              </a:lnSpc>
            </a:pPr>
            <a:r>
              <a:rPr lang="en-US" altLang="zh-CN" b="1" dirty="0"/>
              <a:t>1.</a:t>
            </a:r>
            <a:r>
              <a:rPr lang="zh-CN" altLang="zh-CN" b="1" dirty="0"/>
              <a:t>信息的三种储存系统</a:t>
            </a:r>
            <a:endParaRPr lang="en-US" altLang="zh-CN" b="1" dirty="0"/>
          </a:p>
          <a:p>
            <a:pPr>
              <a:lnSpc>
                <a:spcPct val="110000"/>
              </a:lnSpc>
            </a:pPr>
            <a:r>
              <a:rPr lang="en-US" altLang="zh-CN" dirty="0"/>
              <a:t>         </a:t>
            </a:r>
            <a:r>
              <a:rPr lang="zh-CN" altLang="zh-CN" dirty="0"/>
              <a:t>信息加工的观点认为，保持过程有三种信息储存系统</a:t>
            </a:r>
            <a:r>
              <a:rPr lang="en-US" altLang="zh-CN" dirty="0">
                <a:solidFill>
                  <a:srgbClr val="0070C0"/>
                </a:solidFill>
              </a:rPr>
              <a:t>(</a:t>
            </a:r>
            <a:r>
              <a:rPr lang="zh-CN" altLang="zh-CN" dirty="0">
                <a:solidFill>
                  <a:srgbClr val="0070C0"/>
                </a:solidFill>
              </a:rPr>
              <a:t>如图</a:t>
            </a:r>
            <a:r>
              <a:rPr lang="en-US" altLang="zh-CN" dirty="0">
                <a:solidFill>
                  <a:srgbClr val="0070C0"/>
                </a:solidFill>
              </a:rPr>
              <a:t>6-1</a:t>
            </a:r>
            <a:r>
              <a:rPr lang="zh-CN" altLang="zh-CN" dirty="0">
                <a:solidFill>
                  <a:srgbClr val="0070C0"/>
                </a:solidFill>
              </a:rPr>
              <a:t>所示</a:t>
            </a:r>
            <a:r>
              <a:rPr lang="en-US" altLang="zh-CN" dirty="0">
                <a:solidFill>
                  <a:srgbClr val="0070C0"/>
                </a:solidFill>
              </a:rPr>
              <a:t>)</a:t>
            </a:r>
          </a:p>
          <a:p>
            <a:pPr>
              <a:lnSpc>
                <a:spcPct val="110000"/>
              </a:lnSpc>
            </a:pPr>
            <a:r>
              <a:rPr lang="en-US" altLang="zh-CN" b="1" dirty="0"/>
              <a:t>2.</a:t>
            </a:r>
            <a:r>
              <a:rPr lang="zh-CN" altLang="zh-CN" b="1" dirty="0"/>
              <a:t>保持材料的变化</a:t>
            </a:r>
          </a:p>
          <a:p>
            <a:pPr>
              <a:lnSpc>
                <a:spcPct val="110000"/>
              </a:lnSpc>
            </a:pPr>
            <a:r>
              <a:rPr lang="zh-CN" altLang="zh-CN" dirty="0"/>
              <a:t>保持材料在质量上的变化主要表现为：</a:t>
            </a:r>
          </a:p>
          <a:p>
            <a:pPr>
              <a:lnSpc>
                <a:spcPct val="110000"/>
              </a:lnSpc>
            </a:pPr>
            <a:r>
              <a:rPr lang="en-US" altLang="zh-CN" dirty="0"/>
              <a:t>        </a:t>
            </a:r>
            <a:r>
              <a:rPr lang="zh-CN" altLang="zh-CN" dirty="0"/>
              <a:t>①增添或歪曲了原材料没有的内容或细节；</a:t>
            </a:r>
          </a:p>
          <a:p>
            <a:pPr>
              <a:lnSpc>
                <a:spcPct val="110000"/>
              </a:lnSpc>
            </a:pPr>
            <a:r>
              <a:rPr lang="en-US" altLang="zh-CN" dirty="0"/>
              <a:t>        </a:t>
            </a:r>
            <a:r>
              <a:rPr lang="zh-CN" altLang="zh-CN" dirty="0"/>
              <a:t>②颠倒了材料主要线索的顺序或内容结构；</a:t>
            </a:r>
          </a:p>
          <a:p>
            <a:pPr>
              <a:lnSpc>
                <a:spcPct val="110000"/>
              </a:lnSpc>
            </a:pPr>
            <a:r>
              <a:rPr lang="en-US" altLang="zh-CN" dirty="0"/>
              <a:t>        </a:t>
            </a:r>
            <a:r>
              <a:rPr lang="zh-CN" altLang="zh-CN" dirty="0"/>
              <a:t>③遗漏了材料的主要内容；</a:t>
            </a:r>
          </a:p>
          <a:p>
            <a:pPr>
              <a:lnSpc>
                <a:spcPct val="110000"/>
              </a:lnSpc>
            </a:pPr>
            <a:r>
              <a:rPr lang="en-US" altLang="zh-CN" dirty="0"/>
              <a:t>        </a:t>
            </a:r>
            <a:r>
              <a:rPr lang="zh-CN" altLang="zh-CN" dirty="0"/>
              <a:t>④夸大了材料的情节等。</a:t>
            </a:r>
          </a:p>
          <a:p>
            <a:endParaRPr lang="zh-CN" altLang="zh-CN" dirty="0"/>
          </a:p>
          <a:p>
            <a:endParaRPr lang="zh-CN" altLang="en-US" dirty="0"/>
          </a:p>
        </p:txBody>
      </p:sp>
      <p:pic>
        <p:nvPicPr>
          <p:cNvPr id="4" name="图片 3">
            <a:extLst>
              <a:ext uri="{FF2B5EF4-FFF2-40B4-BE49-F238E27FC236}">
                <a16:creationId xmlns:a16="http://schemas.microsoft.com/office/drawing/2014/main" xmlns="" id="{6BA5EAA5-0999-4AFC-8B2A-2540545B117A}"/>
              </a:ext>
            </a:extLst>
          </p:cNvPr>
          <p:cNvPicPr/>
          <p:nvPr/>
        </p:nvPicPr>
        <p:blipFill>
          <a:blip r:embed="rId2"/>
          <a:srcRect/>
          <a:stretch>
            <a:fillRect/>
          </a:stretch>
        </p:blipFill>
        <p:spPr>
          <a:xfrm>
            <a:off x="7329478" y="1894028"/>
            <a:ext cx="3800476" cy="3439379"/>
          </a:xfrm>
          <a:prstGeom prst="rect">
            <a:avLst/>
          </a:prstGeom>
          <a:noFill/>
          <a:ln w="9525">
            <a:noFill/>
            <a:miter lim="800000"/>
            <a:headEnd/>
            <a:tailEnd/>
          </a:ln>
        </p:spPr>
      </p:pic>
      <p:sp>
        <p:nvSpPr>
          <p:cNvPr id="5" name="文本框 4">
            <a:extLst>
              <a:ext uri="{FF2B5EF4-FFF2-40B4-BE49-F238E27FC236}">
                <a16:creationId xmlns:a16="http://schemas.microsoft.com/office/drawing/2014/main" xmlns="" id="{0D4801B6-6189-4BE3-8686-B8DDC0D7F00D}"/>
              </a:ext>
            </a:extLst>
          </p:cNvPr>
          <p:cNvSpPr txBox="1"/>
          <p:nvPr/>
        </p:nvSpPr>
        <p:spPr>
          <a:xfrm>
            <a:off x="7500952" y="5461991"/>
            <a:ext cx="3757613" cy="707880"/>
          </a:xfrm>
          <a:prstGeom prst="rect">
            <a:avLst/>
          </a:prstGeom>
          <a:noFill/>
        </p:spPr>
        <p:txBody>
          <a:bodyPr wrap="square" lIns="91435" tIns="45717" rIns="91435" bIns="45717" rtlCol="0">
            <a:spAutoFit/>
          </a:bodyPr>
          <a:lstStyle/>
          <a:p>
            <a:r>
              <a:rPr lang="zh-CN" altLang="zh-CN" sz="2100" dirty="0">
                <a:solidFill>
                  <a:srgbClr val="0070C0"/>
                </a:solidFill>
                <a:latin typeface="+mj-ea"/>
                <a:ea typeface="+mj-ea"/>
              </a:rPr>
              <a:t>图</a:t>
            </a:r>
            <a:r>
              <a:rPr lang="en-US" altLang="zh-CN" sz="2100" dirty="0">
                <a:solidFill>
                  <a:srgbClr val="0070C0"/>
                </a:solidFill>
                <a:latin typeface="+mj-ea"/>
                <a:ea typeface="+mj-ea"/>
              </a:rPr>
              <a:t>6-1</a:t>
            </a:r>
            <a:r>
              <a:rPr lang="zh-CN" altLang="zh-CN" sz="2100" dirty="0">
                <a:solidFill>
                  <a:srgbClr val="0070C0"/>
                </a:solidFill>
                <a:latin typeface="+mj-ea"/>
                <a:ea typeface="+mj-ea"/>
              </a:rPr>
              <a:t>记忆的三种储存系统</a:t>
            </a:r>
          </a:p>
          <a:p>
            <a:endParaRPr lang="zh-CN" altLang="en-US" dirty="0"/>
          </a:p>
        </p:txBody>
      </p:sp>
    </p:spTree>
    <p:extLst>
      <p:ext uri="{BB962C8B-B14F-4D97-AF65-F5344CB8AC3E}">
        <p14:creationId xmlns:p14="http://schemas.microsoft.com/office/powerpoint/2010/main" val="14205642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7D04CE9-8A59-4D43-A933-9BCC62F85162}"/>
              </a:ext>
            </a:extLst>
          </p:cNvPr>
          <p:cNvSpPr>
            <a:spLocks noGrp="1"/>
          </p:cNvSpPr>
          <p:nvPr>
            <p:ph type="title"/>
          </p:nvPr>
        </p:nvSpPr>
        <p:spPr/>
        <p:txBody>
          <a:bodyPr/>
          <a:lstStyle/>
          <a:p>
            <a:r>
              <a:rPr lang="zh-CN" altLang="zh-CN" dirty="0"/>
              <a:t>一、记忆过程</a:t>
            </a:r>
            <a:endParaRPr lang="zh-CN" altLang="en-US" dirty="0"/>
          </a:p>
        </p:txBody>
      </p:sp>
      <p:sp>
        <p:nvSpPr>
          <p:cNvPr id="3" name="内容占位符 2">
            <a:extLst>
              <a:ext uri="{FF2B5EF4-FFF2-40B4-BE49-F238E27FC236}">
                <a16:creationId xmlns:a16="http://schemas.microsoft.com/office/drawing/2014/main" xmlns="" id="{0924C4C4-C482-47E5-973D-FEE58ADC06E7}"/>
              </a:ext>
            </a:extLst>
          </p:cNvPr>
          <p:cNvSpPr>
            <a:spLocks noGrp="1"/>
          </p:cNvSpPr>
          <p:nvPr>
            <p:ph sz="quarter" idx="13"/>
          </p:nvPr>
        </p:nvSpPr>
        <p:spPr>
          <a:xfrm>
            <a:off x="1080656" y="2161318"/>
            <a:ext cx="9878077" cy="3186544"/>
          </a:xfrm>
        </p:spPr>
        <p:txBody>
          <a:bodyPr/>
          <a:lstStyle/>
          <a:p>
            <a:r>
              <a:rPr lang="en-US" altLang="zh-CN" sz="2800" dirty="0"/>
              <a:t>(</a:t>
            </a:r>
            <a:r>
              <a:rPr lang="zh-CN" altLang="zh-CN" sz="2800" dirty="0"/>
              <a:t>三</a:t>
            </a:r>
            <a:r>
              <a:rPr lang="en-US" altLang="zh-CN" sz="2800" dirty="0"/>
              <a:t>)</a:t>
            </a:r>
            <a:r>
              <a:rPr lang="zh-CN" altLang="zh-CN" sz="2800" dirty="0"/>
              <a:t>再认</a:t>
            </a:r>
          </a:p>
          <a:p>
            <a:pPr>
              <a:lnSpc>
                <a:spcPct val="100000"/>
              </a:lnSpc>
            </a:pPr>
            <a:r>
              <a:rPr lang="en-US" altLang="zh-CN" dirty="0"/>
              <a:t>       </a:t>
            </a:r>
            <a:r>
              <a:rPr lang="zh-CN" altLang="zh-CN" dirty="0"/>
              <a:t>再认的速度和正确性取决于三个主要条件：一是识记的准确性与保持的巩固性；二是再认的事物与识记时留下的映象的一致性，当呈现在眼前的事物与原来的事物映象一致时，再认就不会有太大困难；三是环境线索的类似性，如果再认时，提供了与识记时相类似的环境或有关联的情境，则再认就容易些。</a:t>
            </a:r>
          </a:p>
          <a:p>
            <a:endParaRPr lang="zh-CN" altLang="en-US" dirty="0"/>
          </a:p>
        </p:txBody>
      </p:sp>
    </p:spTree>
    <p:extLst>
      <p:ext uri="{BB962C8B-B14F-4D97-AF65-F5344CB8AC3E}">
        <p14:creationId xmlns:p14="http://schemas.microsoft.com/office/powerpoint/2010/main" val="32860041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408722-39B7-436A-839D-509E28E2207D}"/>
              </a:ext>
            </a:extLst>
          </p:cNvPr>
          <p:cNvSpPr>
            <a:spLocks noGrp="1"/>
          </p:cNvSpPr>
          <p:nvPr>
            <p:ph type="title"/>
          </p:nvPr>
        </p:nvSpPr>
        <p:spPr/>
        <p:txBody>
          <a:bodyPr/>
          <a:lstStyle/>
          <a:p>
            <a:r>
              <a:rPr lang="zh-CN" altLang="zh-CN" dirty="0"/>
              <a:t>一、记忆过程</a:t>
            </a:r>
            <a:endParaRPr lang="zh-CN" altLang="en-US" dirty="0"/>
          </a:p>
        </p:txBody>
      </p:sp>
      <p:sp>
        <p:nvSpPr>
          <p:cNvPr id="3" name="内容占位符 2">
            <a:extLst>
              <a:ext uri="{FF2B5EF4-FFF2-40B4-BE49-F238E27FC236}">
                <a16:creationId xmlns:a16="http://schemas.microsoft.com/office/drawing/2014/main" xmlns="" id="{793CBF2D-B022-40A2-ADF0-D86309E49C0F}"/>
              </a:ext>
            </a:extLst>
          </p:cNvPr>
          <p:cNvSpPr>
            <a:spLocks noGrp="1"/>
          </p:cNvSpPr>
          <p:nvPr>
            <p:ph sz="quarter" idx="13"/>
          </p:nvPr>
        </p:nvSpPr>
        <p:spPr>
          <a:xfrm>
            <a:off x="1080656" y="2161318"/>
            <a:ext cx="10155381" cy="3564235"/>
          </a:xfrm>
        </p:spPr>
        <p:txBody>
          <a:bodyPr/>
          <a:lstStyle/>
          <a:p>
            <a:r>
              <a:rPr lang="en-US" altLang="zh-CN" sz="2800" dirty="0"/>
              <a:t>(</a:t>
            </a:r>
            <a:r>
              <a:rPr lang="zh-CN" altLang="zh-CN" sz="2800" dirty="0"/>
              <a:t>四</a:t>
            </a:r>
            <a:r>
              <a:rPr lang="en-US" altLang="zh-CN" sz="2800" dirty="0"/>
              <a:t>)</a:t>
            </a:r>
            <a:r>
              <a:rPr lang="zh-CN" altLang="zh-CN" sz="2800" dirty="0"/>
              <a:t>重现</a:t>
            </a:r>
          </a:p>
          <a:p>
            <a:pPr>
              <a:lnSpc>
                <a:spcPct val="100000"/>
              </a:lnSpc>
            </a:pPr>
            <a:r>
              <a:rPr lang="zh-CN" altLang="zh-CN" dirty="0"/>
              <a:t>重现的速度和正确性与三个因素有关：</a:t>
            </a:r>
          </a:p>
          <a:p>
            <a:pPr>
              <a:lnSpc>
                <a:spcPct val="100000"/>
              </a:lnSpc>
            </a:pPr>
            <a:r>
              <a:rPr lang="en-US" altLang="zh-CN" dirty="0"/>
              <a:t>       </a:t>
            </a:r>
            <a:r>
              <a:rPr lang="zh-CN" altLang="zh-CN" b="1" dirty="0"/>
              <a:t>①重现材料的数量。</a:t>
            </a:r>
            <a:r>
              <a:rPr lang="zh-CN" altLang="zh-CN" dirty="0"/>
              <a:t>要重现的材料量越大，所需时间就越长，即重现速度就慢。实验发现，从储存系统中搜寻和提取一个记忆项目，平均要花</a:t>
            </a:r>
            <a:r>
              <a:rPr lang="en-US" altLang="zh-CN" dirty="0"/>
              <a:t>38</a:t>
            </a:r>
            <a:r>
              <a:rPr lang="zh-CN" altLang="zh-CN" dirty="0"/>
              <a:t>毫秒的时间；</a:t>
            </a:r>
          </a:p>
          <a:p>
            <a:pPr>
              <a:lnSpc>
                <a:spcPct val="100000"/>
              </a:lnSpc>
            </a:pPr>
            <a:r>
              <a:rPr lang="en-US" altLang="zh-CN" dirty="0"/>
              <a:t>       </a:t>
            </a:r>
            <a:r>
              <a:rPr lang="zh-CN" altLang="zh-CN" b="1" dirty="0"/>
              <a:t>②识记时材料的组织</a:t>
            </a:r>
            <a:r>
              <a:rPr lang="zh-CN" altLang="zh-CN" dirty="0"/>
              <a:t>。一项心理实验表明，识记有层次组织的词，重现正确率为</a:t>
            </a:r>
            <a:r>
              <a:rPr lang="en-US" altLang="zh-CN" dirty="0"/>
              <a:t>65%</a:t>
            </a:r>
            <a:r>
              <a:rPr lang="zh-CN" altLang="zh-CN" dirty="0"/>
              <a:t>，而识记随机排列的词，重现正确率只有</a:t>
            </a:r>
            <a:r>
              <a:rPr lang="en-US" altLang="zh-CN" dirty="0"/>
              <a:t>19%</a:t>
            </a:r>
            <a:r>
              <a:rPr lang="zh-CN" altLang="zh-CN" dirty="0"/>
              <a:t>；</a:t>
            </a:r>
          </a:p>
          <a:p>
            <a:pPr>
              <a:lnSpc>
                <a:spcPct val="100000"/>
              </a:lnSpc>
            </a:pPr>
            <a:r>
              <a:rPr lang="en-US" altLang="zh-CN" dirty="0"/>
              <a:t>       </a:t>
            </a:r>
            <a:r>
              <a:rPr lang="zh-CN" altLang="zh-CN" b="1" dirty="0"/>
              <a:t>③情绪的作用。</a:t>
            </a:r>
            <a:r>
              <a:rPr lang="zh-CN" altLang="zh-CN" dirty="0"/>
              <a:t>愉快的情绪有利于重现，不愉快的情绪会干扰重现。此外，重现时的情绪状态若与获取信息时的情绪状态相同或相似，便可促进重现；反之，则阻碍重现。</a:t>
            </a:r>
          </a:p>
          <a:p>
            <a:endParaRPr lang="zh-CN" altLang="en-US" dirty="0"/>
          </a:p>
        </p:txBody>
      </p:sp>
    </p:spTree>
    <p:extLst>
      <p:ext uri="{BB962C8B-B14F-4D97-AF65-F5344CB8AC3E}">
        <p14:creationId xmlns:p14="http://schemas.microsoft.com/office/powerpoint/2010/main" val="37714762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39C5F4-F5A5-4793-B81E-1FD8C732166F}"/>
              </a:ext>
            </a:extLst>
          </p:cNvPr>
          <p:cNvSpPr>
            <a:spLocks noGrp="1"/>
          </p:cNvSpPr>
          <p:nvPr>
            <p:ph type="title"/>
          </p:nvPr>
        </p:nvSpPr>
        <p:spPr/>
        <p:txBody>
          <a:bodyPr>
            <a:normAutofit/>
          </a:bodyPr>
          <a:lstStyle/>
          <a:p>
            <a:r>
              <a:rPr lang="zh-CN" altLang="zh-CN" dirty="0"/>
              <a:t>二、遗忘</a:t>
            </a:r>
            <a:endParaRPr lang="zh-CN" altLang="en-US" dirty="0"/>
          </a:p>
        </p:txBody>
      </p:sp>
      <p:sp>
        <p:nvSpPr>
          <p:cNvPr id="3" name="内容占位符 2">
            <a:extLst>
              <a:ext uri="{FF2B5EF4-FFF2-40B4-BE49-F238E27FC236}">
                <a16:creationId xmlns:a16="http://schemas.microsoft.com/office/drawing/2014/main" xmlns="" id="{2A070B4E-29D1-437B-8630-ADA5B6F91C94}"/>
              </a:ext>
            </a:extLst>
          </p:cNvPr>
          <p:cNvSpPr>
            <a:spLocks noGrp="1"/>
          </p:cNvSpPr>
          <p:nvPr>
            <p:ph sz="quarter" idx="13"/>
          </p:nvPr>
        </p:nvSpPr>
        <p:spPr/>
        <p:txBody>
          <a:bodyPr/>
          <a:lstStyle/>
          <a:p>
            <a:r>
              <a:rPr lang="en-US" altLang="zh-CN" sz="2800" dirty="0"/>
              <a:t>(</a:t>
            </a:r>
            <a:r>
              <a:rPr lang="zh-CN" altLang="zh-CN" sz="2800" dirty="0"/>
              <a:t>一</a:t>
            </a:r>
            <a:r>
              <a:rPr lang="en-US" altLang="zh-CN" sz="2800" dirty="0"/>
              <a:t>)</a:t>
            </a:r>
            <a:r>
              <a:rPr lang="zh-CN" altLang="zh-CN" sz="2800" dirty="0"/>
              <a:t>什么是遗忘</a:t>
            </a:r>
          </a:p>
          <a:p>
            <a:pPr>
              <a:lnSpc>
                <a:spcPct val="100000"/>
              </a:lnSpc>
            </a:pPr>
            <a:r>
              <a:rPr lang="en-US" altLang="zh-CN" dirty="0"/>
              <a:t>       </a:t>
            </a:r>
            <a:r>
              <a:rPr lang="zh-CN" altLang="zh-CN" dirty="0"/>
              <a:t>当识记正确时，由于保持不牢固或产生千扰而不能再认和重现，或者发生错误的再认或重现的现象，就是遗忘。</a:t>
            </a:r>
          </a:p>
          <a:p>
            <a:pPr>
              <a:lnSpc>
                <a:spcPct val="100000"/>
              </a:lnSpc>
            </a:pPr>
            <a:r>
              <a:rPr lang="en-US" altLang="zh-CN" sz="2800" dirty="0"/>
              <a:t>(</a:t>
            </a:r>
            <a:r>
              <a:rPr lang="zh-CN" altLang="zh-CN" sz="2800" dirty="0"/>
              <a:t>二</a:t>
            </a:r>
            <a:r>
              <a:rPr lang="en-US" altLang="zh-CN" sz="2800" dirty="0"/>
              <a:t>)</a:t>
            </a:r>
            <a:r>
              <a:rPr lang="zh-CN" altLang="zh-CN" sz="2800" dirty="0"/>
              <a:t>遗忘的原因</a:t>
            </a:r>
          </a:p>
          <a:p>
            <a:pPr>
              <a:lnSpc>
                <a:spcPct val="100000"/>
              </a:lnSpc>
            </a:pPr>
            <a:r>
              <a:rPr lang="en-US" altLang="zh-CN" dirty="0"/>
              <a:t>       </a:t>
            </a:r>
            <a:r>
              <a:rPr lang="zh-CN" altLang="zh-CN" dirty="0"/>
              <a:t>遗忘有生理方面的原因，例如，脑的器质性损伤会导致“识记困难”或“重现障碍”等。遗忘也有心理方面的原因。目前，关于遗忘的心理原因有两种最主要的假说，即消退说和干扰说。</a:t>
            </a:r>
          </a:p>
          <a:p>
            <a:endParaRPr lang="zh-CN" altLang="en-US" dirty="0"/>
          </a:p>
        </p:txBody>
      </p:sp>
    </p:spTree>
    <p:extLst>
      <p:ext uri="{BB962C8B-B14F-4D97-AF65-F5344CB8AC3E}">
        <p14:creationId xmlns:p14="http://schemas.microsoft.com/office/powerpoint/2010/main" val="201836800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9F46F07E-93AC-472B-B5F8-30A3062E0CEE}"/>
              </a:ext>
            </a:extLst>
          </p:cNvPr>
          <p:cNvSpPr>
            <a:spLocks noGrp="1"/>
          </p:cNvSpPr>
          <p:nvPr>
            <p:ph sz="quarter" idx="13"/>
          </p:nvPr>
        </p:nvSpPr>
        <p:spPr>
          <a:xfrm>
            <a:off x="2471216" y="888023"/>
            <a:ext cx="5392627" cy="4319160"/>
          </a:xfrm>
        </p:spPr>
        <p:txBody>
          <a:bodyPr>
            <a:normAutofit/>
          </a:bodyPr>
          <a:lstStyle/>
          <a:p>
            <a:r>
              <a:rPr lang="en-US" altLang="zh-CN" sz="2800" dirty="0"/>
              <a:t>(</a:t>
            </a:r>
            <a:r>
              <a:rPr lang="zh-CN" altLang="zh-CN" sz="2800" dirty="0"/>
              <a:t>三</a:t>
            </a:r>
            <a:r>
              <a:rPr lang="en-US" altLang="zh-CN" sz="2800" dirty="0"/>
              <a:t>)</a:t>
            </a:r>
            <a:r>
              <a:rPr lang="zh-CN" altLang="zh-CN" sz="2800" dirty="0"/>
              <a:t>遗忘的规律</a:t>
            </a:r>
            <a:endParaRPr lang="en-US" altLang="zh-CN" sz="2800" dirty="0"/>
          </a:p>
          <a:p>
            <a:endParaRPr lang="zh-CN" altLang="en-US" sz="2800" dirty="0"/>
          </a:p>
        </p:txBody>
      </p:sp>
      <p:pic>
        <p:nvPicPr>
          <p:cNvPr id="4" name="图片 3">
            <a:extLst>
              <a:ext uri="{FF2B5EF4-FFF2-40B4-BE49-F238E27FC236}">
                <a16:creationId xmlns:a16="http://schemas.microsoft.com/office/drawing/2014/main" xmlns="" id="{9432BA3B-312D-462D-9A0D-648AE409C065}"/>
              </a:ext>
            </a:extLst>
          </p:cNvPr>
          <p:cNvPicPr/>
          <p:nvPr/>
        </p:nvPicPr>
        <p:blipFill>
          <a:blip r:embed="rId2"/>
          <a:srcRect/>
          <a:stretch>
            <a:fillRect/>
          </a:stretch>
        </p:blipFill>
        <p:spPr>
          <a:xfrm>
            <a:off x="2471216" y="1980775"/>
            <a:ext cx="4595813" cy="3367087"/>
          </a:xfrm>
          <a:prstGeom prst="rect">
            <a:avLst/>
          </a:prstGeom>
          <a:noFill/>
          <a:ln w="9525">
            <a:noFill/>
            <a:miter lim="800000"/>
            <a:headEnd/>
            <a:tailEnd/>
          </a:ln>
        </p:spPr>
      </p:pic>
      <p:sp>
        <p:nvSpPr>
          <p:cNvPr id="5" name="文本框 4">
            <a:extLst>
              <a:ext uri="{FF2B5EF4-FFF2-40B4-BE49-F238E27FC236}">
                <a16:creationId xmlns:a16="http://schemas.microsoft.com/office/drawing/2014/main" xmlns="" id="{12EF32D0-2194-42B7-9519-EA7D76F6E62B}"/>
              </a:ext>
            </a:extLst>
          </p:cNvPr>
          <p:cNvSpPr txBox="1"/>
          <p:nvPr/>
        </p:nvSpPr>
        <p:spPr>
          <a:xfrm>
            <a:off x="3593726" y="5489275"/>
            <a:ext cx="3219879" cy="707880"/>
          </a:xfrm>
          <a:prstGeom prst="rect">
            <a:avLst/>
          </a:prstGeom>
          <a:noFill/>
        </p:spPr>
        <p:txBody>
          <a:bodyPr wrap="square" lIns="91435" tIns="45717" rIns="91435" bIns="45717" rtlCol="0">
            <a:spAutoFit/>
          </a:bodyPr>
          <a:lstStyle/>
          <a:p>
            <a:r>
              <a:rPr lang="zh-CN" altLang="zh-CN" sz="2100" dirty="0">
                <a:solidFill>
                  <a:srgbClr val="0070C0"/>
                </a:solidFill>
                <a:latin typeface="+mj-ea"/>
                <a:ea typeface="+mj-ea"/>
              </a:rPr>
              <a:t>图</a:t>
            </a:r>
            <a:r>
              <a:rPr lang="en-US" altLang="zh-CN" sz="2100" dirty="0">
                <a:solidFill>
                  <a:srgbClr val="0070C0"/>
                </a:solidFill>
                <a:latin typeface="+mj-ea"/>
                <a:ea typeface="+mj-ea"/>
              </a:rPr>
              <a:t>6-2</a:t>
            </a:r>
            <a:r>
              <a:rPr lang="zh-CN" altLang="zh-CN" sz="2100" dirty="0">
                <a:solidFill>
                  <a:srgbClr val="0070C0"/>
                </a:solidFill>
                <a:latin typeface="+mj-ea"/>
                <a:ea typeface="+mj-ea"/>
              </a:rPr>
              <a:t>艾宾浩斯遗忘曲线</a:t>
            </a:r>
          </a:p>
          <a:p>
            <a:endParaRPr lang="zh-CN" altLang="en-US" dirty="0"/>
          </a:p>
        </p:txBody>
      </p:sp>
    </p:spTree>
    <p:extLst>
      <p:ext uri="{BB962C8B-B14F-4D97-AF65-F5344CB8AC3E}">
        <p14:creationId xmlns:p14="http://schemas.microsoft.com/office/powerpoint/2010/main" val="23726541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BECD94-DC76-4226-ACF9-A0CC7812A585}"/>
              </a:ext>
            </a:extLst>
          </p:cNvPr>
          <p:cNvSpPr>
            <a:spLocks noGrp="1"/>
          </p:cNvSpPr>
          <p:nvPr>
            <p:ph type="title"/>
          </p:nvPr>
        </p:nvSpPr>
        <p:spPr>
          <a:xfrm>
            <a:off x="576605" y="737833"/>
            <a:ext cx="10515600" cy="1133612"/>
          </a:xfrm>
        </p:spPr>
        <p:txBody>
          <a:bodyPr/>
          <a:lstStyle/>
          <a:p>
            <a:r>
              <a:rPr lang="zh-CN" altLang="zh-CN" dirty="0"/>
              <a:t>三</a:t>
            </a:r>
            <a:r>
              <a:rPr lang="en-US" altLang="zh-CN" dirty="0"/>
              <a:t> ·</a:t>
            </a:r>
            <a:r>
              <a:rPr lang="zh-CN" altLang="zh-CN" dirty="0"/>
              <a:t>记忆的规律在教学中的运用</a:t>
            </a:r>
            <a:endParaRPr lang="zh-CN" altLang="en-US" dirty="0"/>
          </a:p>
        </p:txBody>
      </p:sp>
      <p:sp>
        <p:nvSpPr>
          <p:cNvPr id="3" name="内容占位符 2">
            <a:extLst>
              <a:ext uri="{FF2B5EF4-FFF2-40B4-BE49-F238E27FC236}">
                <a16:creationId xmlns:a16="http://schemas.microsoft.com/office/drawing/2014/main" xmlns="" id="{16DCBE3D-DB03-4F54-BE40-D55AB2FE5F45}"/>
              </a:ext>
            </a:extLst>
          </p:cNvPr>
          <p:cNvSpPr>
            <a:spLocks noGrp="1"/>
          </p:cNvSpPr>
          <p:nvPr>
            <p:ph sz="quarter" idx="13"/>
          </p:nvPr>
        </p:nvSpPr>
        <p:spPr>
          <a:xfrm>
            <a:off x="1097111" y="2293474"/>
            <a:ext cx="10515600" cy="3446144"/>
          </a:xfrm>
        </p:spPr>
        <p:txBody>
          <a:bodyPr>
            <a:normAutofit/>
          </a:bodyPr>
          <a:lstStyle/>
          <a:p>
            <a:r>
              <a:rPr lang="zh-CN" altLang="zh-CN" sz="3600" dirty="0"/>
              <a:t>一、提高记忆效果的因素</a:t>
            </a:r>
          </a:p>
          <a:p>
            <a:pPr>
              <a:lnSpc>
                <a:spcPct val="100000"/>
              </a:lnSpc>
            </a:pPr>
            <a:r>
              <a:rPr lang="zh-CN" altLang="zh-CN" dirty="0"/>
              <a:t>提高记忆效果的主要因素有以下几个。</a:t>
            </a:r>
          </a:p>
          <a:p>
            <a:pPr>
              <a:lnSpc>
                <a:spcPct val="110000"/>
              </a:lnSpc>
            </a:pPr>
            <a:r>
              <a:rPr lang="en-US" altLang="zh-CN" b="1" dirty="0"/>
              <a:t>(</a:t>
            </a:r>
            <a:r>
              <a:rPr lang="zh-CN" altLang="zh-CN" b="1" dirty="0"/>
              <a:t>一</a:t>
            </a:r>
            <a:r>
              <a:rPr lang="en-US" altLang="zh-CN" b="1" dirty="0"/>
              <a:t>)</a:t>
            </a:r>
            <a:r>
              <a:rPr lang="zh-CN" altLang="zh-CN" b="1" dirty="0"/>
              <a:t>记忆材料组织得当，便于理解</a:t>
            </a:r>
          </a:p>
          <a:p>
            <a:pPr>
              <a:lnSpc>
                <a:spcPct val="110000"/>
              </a:lnSpc>
            </a:pPr>
            <a:r>
              <a:rPr lang="en-US" altLang="zh-CN" dirty="0"/>
              <a:t>         </a:t>
            </a:r>
            <a:r>
              <a:rPr lang="zh-CN" altLang="zh-CN" dirty="0"/>
              <a:t>根据记忆的规律，理解的识记效果好。生动形象的材料、有韵律的材料、系统有序的材料，便于理解，记忆效果好。</a:t>
            </a:r>
          </a:p>
          <a:p>
            <a:pPr>
              <a:lnSpc>
                <a:spcPct val="110000"/>
              </a:lnSpc>
            </a:pPr>
            <a:r>
              <a:rPr lang="en-US" altLang="zh-CN" b="1" dirty="0"/>
              <a:t>(</a:t>
            </a:r>
            <a:r>
              <a:rPr lang="zh-CN" altLang="zh-CN" b="1" dirty="0"/>
              <a:t>二</a:t>
            </a:r>
            <a:r>
              <a:rPr lang="en-US" altLang="zh-CN" b="1" dirty="0"/>
              <a:t>)</a:t>
            </a:r>
            <a:r>
              <a:rPr lang="zh-CN" altLang="zh-CN" b="1" dirty="0"/>
              <a:t>确定长远的记忆目的任务</a:t>
            </a:r>
          </a:p>
          <a:p>
            <a:pPr>
              <a:lnSpc>
                <a:spcPct val="110000"/>
              </a:lnSpc>
            </a:pPr>
            <a:r>
              <a:rPr lang="en-US" altLang="zh-CN" dirty="0"/>
              <a:t>       </a:t>
            </a:r>
            <a:r>
              <a:rPr lang="zh-CN" altLang="zh-CN" dirty="0"/>
              <a:t>根据记忆规律，记忆的目的任务愈长远，记忆的效果愈好。</a:t>
            </a:r>
          </a:p>
          <a:p>
            <a:endParaRPr lang="zh-CN" altLang="en-US" dirty="0"/>
          </a:p>
        </p:txBody>
      </p:sp>
    </p:spTree>
    <p:extLst>
      <p:ext uri="{BB962C8B-B14F-4D97-AF65-F5344CB8AC3E}">
        <p14:creationId xmlns:p14="http://schemas.microsoft.com/office/powerpoint/2010/main" val="322338319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DB8C792-D8ED-4733-A278-2175A1A9A88A}"/>
              </a:ext>
            </a:extLst>
          </p:cNvPr>
          <p:cNvSpPr>
            <a:spLocks noGrp="1"/>
          </p:cNvSpPr>
          <p:nvPr>
            <p:ph type="title"/>
          </p:nvPr>
        </p:nvSpPr>
        <p:spPr/>
        <p:txBody>
          <a:bodyPr>
            <a:normAutofit/>
          </a:bodyPr>
          <a:lstStyle/>
          <a:p>
            <a:r>
              <a:rPr lang="zh-CN" altLang="zh-CN" dirty="0"/>
              <a:t>一、提高记忆效果的因素</a:t>
            </a:r>
            <a:endParaRPr lang="zh-CN" altLang="en-US" dirty="0"/>
          </a:p>
        </p:txBody>
      </p:sp>
      <p:sp>
        <p:nvSpPr>
          <p:cNvPr id="3" name="内容占位符 2">
            <a:extLst>
              <a:ext uri="{FF2B5EF4-FFF2-40B4-BE49-F238E27FC236}">
                <a16:creationId xmlns:a16="http://schemas.microsoft.com/office/drawing/2014/main" xmlns="" id="{BAB3D48D-9A88-42AC-8DCE-95F6FC7AA31E}"/>
              </a:ext>
            </a:extLst>
          </p:cNvPr>
          <p:cNvSpPr>
            <a:spLocks noGrp="1"/>
          </p:cNvSpPr>
          <p:nvPr>
            <p:ph sz="quarter" idx="13"/>
          </p:nvPr>
        </p:nvSpPr>
        <p:spPr/>
        <p:txBody>
          <a:bodyPr/>
          <a:lstStyle/>
          <a:p>
            <a:pPr>
              <a:lnSpc>
                <a:spcPct val="110000"/>
              </a:lnSpc>
            </a:pPr>
            <a:r>
              <a:rPr lang="en-US" altLang="zh-CN" b="1" dirty="0"/>
              <a:t>(</a:t>
            </a:r>
            <a:r>
              <a:rPr lang="zh-CN" altLang="zh-CN" b="1" dirty="0"/>
              <a:t>三</a:t>
            </a:r>
            <a:r>
              <a:rPr lang="en-US" altLang="zh-CN" b="1" dirty="0"/>
              <a:t>)</a:t>
            </a:r>
            <a:r>
              <a:rPr lang="zh-CN" altLang="zh-CN" b="1" dirty="0"/>
              <a:t>增强记忆的信心，科学地组织复习</a:t>
            </a:r>
          </a:p>
          <a:p>
            <a:pPr>
              <a:lnSpc>
                <a:spcPct val="110000"/>
              </a:lnSpc>
            </a:pPr>
            <a:r>
              <a:rPr lang="en-US" altLang="zh-CN" dirty="0"/>
              <a:t>       </a:t>
            </a:r>
            <a:r>
              <a:rPr lang="zh-CN" altLang="zh-CN" dirty="0"/>
              <a:t>在增强记忆信心的基础上，要提高记忆效果，最关键的是科学地组织复习。防止遗忘的基本途径是复习。所谓复习，就是指反复识记，是对学过的知识进行巩固和强化，孔子说的“学而时习之” “温故而知新”就是这个意思。</a:t>
            </a:r>
          </a:p>
          <a:p>
            <a:pPr>
              <a:lnSpc>
                <a:spcPct val="110000"/>
              </a:lnSpc>
            </a:pPr>
            <a:r>
              <a:rPr lang="en-US" altLang="zh-CN" b="1" dirty="0"/>
              <a:t>(</a:t>
            </a:r>
            <a:r>
              <a:rPr lang="zh-CN" altLang="zh-CN" b="1" dirty="0"/>
              <a:t>四</a:t>
            </a:r>
            <a:r>
              <a:rPr lang="en-US" altLang="zh-CN" b="1" dirty="0"/>
              <a:t>)</a:t>
            </a:r>
            <a:r>
              <a:rPr lang="zh-CN" altLang="zh-CN" b="1" dirty="0"/>
              <a:t>讲究记忆的方法、策略</a:t>
            </a:r>
          </a:p>
          <a:p>
            <a:pPr>
              <a:lnSpc>
                <a:spcPct val="110000"/>
              </a:lnSpc>
            </a:pPr>
            <a:r>
              <a:rPr lang="en-US" altLang="zh-CN" dirty="0"/>
              <a:t>        </a:t>
            </a:r>
            <a:r>
              <a:rPr lang="zh-CN" altLang="zh-CN" dirty="0"/>
              <a:t>此外，良好的情绪状态和健康的身体是提高记忆效果的重要因素。</a:t>
            </a:r>
          </a:p>
          <a:p>
            <a:endParaRPr lang="zh-CN" altLang="en-US" dirty="0"/>
          </a:p>
        </p:txBody>
      </p:sp>
    </p:spTree>
    <p:extLst>
      <p:ext uri="{BB962C8B-B14F-4D97-AF65-F5344CB8AC3E}">
        <p14:creationId xmlns:p14="http://schemas.microsoft.com/office/powerpoint/2010/main" val="349055338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9F1E9D-3429-4A9C-AD82-C792BEB98ED9}"/>
              </a:ext>
            </a:extLst>
          </p:cNvPr>
          <p:cNvSpPr>
            <a:spLocks noGrp="1"/>
          </p:cNvSpPr>
          <p:nvPr>
            <p:ph type="title"/>
          </p:nvPr>
        </p:nvSpPr>
        <p:spPr/>
        <p:txBody>
          <a:bodyPr>
            <a:normAutofit/>
          </a:bodyPr>
          <a:lstStyle/>
          <a:p>
            <a:r>
              <a:rPr lang="zh-CN" altLang="zh-CN" dirty="0"/>
              <a:t>二、提高记忆的策略</a:t>
            </a:r>
            <a:endParaRPr lang="zh-CN" altLang="en-US" dirty="0"/>
          </a:p>
        </p:txBody>
      </p:sp>
      <p:sp>
        <p:nvSpPr>
          <p:cNvPr id="3" name="内容占位符 2">
            <a:extLst>
              <a:ext uri="{FF2B5EF4-FFF2-40B4-BE49-F238E27FC236}">
                <a16:creationId xmlns:a16="http://schemas.microsoft.com/office/drawing/2014/main" xmlns="" id="{69D38127-35F5-416D-8205-2E56EB0D2B25}"/>
              </a:ext>
            </a:extLst>
          </p:cNvPr>
          <p:cNvSpPr>
            <a:spLocks noGrp="1"/>
          </p:cNvSpPr>
          <p:nvPr>
            <p:ph sz="quarter" idx="13"/>
          </p:nvPr>
        </p:nvSpPr>
        <p:spPr/>
        <p:txBody>
          <a:bodyPr/>
          <a:lstStyle/>
          <a:p>
            <a:pPr>
              <a:lnSpc>
                <a:spcPct val="100000"/>
              </a:lnSpc>
            </a:pPr>
            <a:r>
              <a:rPr lang="zh-CN" altLang="zh-CN" dirty="0"/>
              <a:t>提高记忆的策略主要有编码与组织策略、精心加工策略和复述策略。</a:t>
            </a:r>
          </a:p>
          <a:p>
            <a:pPr>
              <a:lnSpc>
                <a:spcPct val="100000"/>
              </a:lnSpc>
            </a:pPr>
            <a:r>
              <a:rPr lang="en-US" altLang="zh-CN" b="1" dirty="0"/>
              <a:t>(</a:t>
            </a:r>
            <a:r>
              <a:rPr lang="zh-CN" altLang="zh-CN" b="1" dirty="0"/>
              <a:t>一</a:t>
            </a:r>
            <a:r>
              <a:rPr lang="en-US" altLang="zh-CN" b="1" dirty="0"/>
              <a:t>)</a:t>
            </a:r>
            <a:r>
              <a:rPr lang="zh-CN" altLang="zh-CN" b="1" dirty="0"/>
              <a:t>编码与组织策略</a:t>
            </a:r>
          </a:p>
          <a:p>
            <a:pPr>
              <a:lnSpc>
                <a:spcPct val="100000"/>
              </a:lnSpc>
            </a:pPr>
            <a:r>
              <a:rPr lang="en-US" altLang="zh-CN" dirty="0"/>
              <a:t>       </a:t>
            </a:r>
            <a:r>
              <a:rPr lang="zh-CN" altLang="zh-CN" dirty="0"/>
              <a:t>人们注意了的信息要想能够长久地保持，最有效的策略就是对信息进行编码和组织。编码和组织的策略是将分散的、孤立的知识集合为一个整体并表示出它们之间关系的方法。它具体表现为描述策略、表象策略、归类策略、网联策略等多种形式。描述策略是将孤立的单词组成描述性句子。</a:t>
            </a:r>
          </a:p>
          <a:p>
            <a:endParaRPr lang="zh-CN" altLang="en-US" dirty="0"/>
          </a:p>
        </p:txBody>
      </p:sp>
    </p:spTree>
    <p:extLst>
      <p:ext uri="{BB962C8B-B14F-4D97-AF65-F5344CB8AC3E}">
        <p14:creationId xmlns:p14="http://schemas.microsoft.com/office/powerpoint/2010/main" val="323201977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945D57-F937-4F1A-85F7-2EBAE31D3C90}"/>
              </a:ext>
            </a:extLst>
          </p:cNvPr>
          <p:cNvSpPr>
            <a:spLocks noGrp="1"/>
          </p:cNvSpPr>
          <p:nvPr>
            <p:ph type="title"/>
          </p:nvPr>
        </p:nvSpPr>
        <p:spPr/>
        <p:txBody>
          <a:bodyPr/>
          <a:lstStyle/>
          <a:p>
            <a:r>
              <a:rPr lang="zh-CN" altLang="zh-CN" dirty="0"/>
              <a:t>二、提高记忆的策略</a:t>
            </a:r>
            <a:endParaRPr lang="zh-CN" altLang="en-US" dirty="0"/>
          </a:p>
        </p:txBody>
      </p:sp>
      <p:sp>
        <p:nvSpPr>
          <p:cNvPr id="3" name="内容占位符 2">
            <a:extLst>
              <a:ext uri="{FF2B5EF4-FFF2-40B4-BE49-F238E27FC236}">
                <a16:creationId xmlns:a16="http://schemas.microsoft.com/office/drawing/2014/main" xmlns="" id="{4D72DE93-5BF6-4B9E-BF66-80B512489B7F}"/>
              </a:ext>
            </a:extLst>
          </p:cNvPr>
          <p:cNvSpPr>
            <a:spLocks noGrp="1"/>
          </p:cNvSpPr>
          <p:nvPr>
            <p:ph sz="quarter" idx="13"/>
          </p:nvPr>
        </p:nvSpPr>
        <p:spPr/>
        <p:txBody>
          <a:bodyPr>
            <a:normAutofit lnSpcReduction="10000"/>
          </a:bodyPr>
          <a:lstStyle/>
          <a:p>
            <a:pPr>
              <a:lnSpc>
                <a:spcPct val="100000"/>
              </a:lnSpc>
            </a:pPr>
            <a:r>
              <a:rPr lang="en-US" altLang="zh-CN" b="1" dirty="0"/>
              <a:t>(</a:t>
            </a:r>
            <a:r>
              <a:rPr lang="zh-CN" altLang="zh-CN" b="1" dirty="0"/>
              <a:t>二</a:t>
            </a:r>
            <a:r>
              <a:rPr lang="en-US" altLang="zh-CN" b="1" dirty="0"/>
              <a:t>)</a:t>
            </a:r>
            <a:r>
              <a:rPr lang="zh-CN" altLang="zh-CN" b="1" dirty="0"/>
              <a:t>精心加工策略</a:t>
            </a:r>
          </a:p>
          <a:p>
            <a:pPr>
              <a:lnSpc>
                <a:spcPct val="100000"/>
              </a:lnSpc>
            </a:pPr>
            <a:r>
              <a:rPr lang="en-US" altLang="zh-CN" dirty="0"/>
              <a:t>        </a:t>
            </a:r>
            <a:r>
              <a:rPr lang="zh-CN" altLang="zh-CN" dirty="0"/>
              <a:t>精心加工策略是指对学习材料进行深入的加工活动，通过对要学习的新材料增加相关的信息来达到对新材料理解记忆的方法。</a:t>
            </a:r>
          </a:p>
          <a:p>
            <a:pPr>
              <a:lnSpc>
                <a:spcPct val="100000"/>
              </a:lnSpc>
            </a:pPr>
            <a:r>
              <a:rPr lang="en-US" altLang="zh-CN" b="1" dirty="0"/>
              <a:t>(</a:t>
            </a:r>
            <a:r>
              <a:rPr lang="zh-CN" altLang="zh-CN" b="1" dirty="0"/>
              <a:t>三</a:t>
            </a:r>
            <a:r>
              <a:rPr lang="en-US" altLang="zh-CN" b="1" dirty="0"/>
              <a:t>)</a:t>
            </a:r>
            <a:r>
              <a:rPr lang="zh-CN" altLang="zh-CN" b="1" dirty="0"/>
              <a:t>复述策略</a:t>
            </a:r>
          </a:p>
          <a:p>
            <a:pPr>
              <a:lnSpc>
                <a:spcPct val="100000"/>
              </a:lnSpc>
            </a:pPr>
            <a:r>
              <a:rPr lang="en-US" altLang="zh-CN" dirty="0"/>
              <a:t>       </a:t>
            </a:r>
            <a:r>
              <a:rPr lang="zh-CN" altLang="zh-CN" dirty="0"/>
              <a:t>复述是指为了保持信息而对信息进行多次重复的过程。复述策略则是指关于科学组织复习、提高记忆效果的一般操作方法。本节已经介绍了带规律性的科学组织复习的方法。其实，对于复杂知识的学习，复述策略还包括边看书边讲述材料，在反复阅读时，对材料的重点、难点以及关键字、词、句，即要点用划线、圈点、加注符号将其实现出来等方式。</a:t>
            </a:r>
          </a:p>
          <a:p>
            <a:endParaRPr lang="zh-CN" altLang="en-US" dirty="0"/>
          </a:p>
        </p:txBody>
      </p:sp>
    </p:spTree>
    <p:extLst>
      <p:ext uri="{BB962C8B-B14F-4D97-AF65-F5344CB8AC3E}">
        <p14:creationId xmlns:p14="http://schemas.microsoft.com/office/powerpoint/2010/main" val="13919556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0135A5-1C1C-4E9E-8B8D-ABCA0AE50550}"/>
              </a:ext>
            </a:extLst>
          </p:cNvPr>
          <p:cNvSpPr>
            <a:spLocks noGrp="1"/>
          </p:cNvSpPr>
          <p:nvPr>
            <p:ph type="title"/>
          </p:nvPr>
        </p:nvSpPr>
        <p:spPr/>
        <p:txBody>
          <a:bodyPr>
            <a:normAutofit/>
          </a:bodyPr>
          <a:lstStyle/>
          <a:p>
            <a:r>
              <a:rPr lang="zh-CN" altLang="zh-CN" dirty="0"/>
              <a:t>三、记忆规律在教学中的应用</a:t>
            </a:r>
            <a:endParaRPr lang="zh-CN" altLang="en-US" dirty="0"/>
          </a:p>
        </p:txBody>
      </p:sp>
      <p:sp>
        <p:nvSpPr>
          <p:cNvPr id="3" name="内容占位符 2">
            <a:extLst>
              <a:ext uri="{FF2B5EF4-FFF2-40B4-BE49-F238E27FC236}">
                <a16:creationId xmlns:a16="http://schemas.microsoft.com/office/drawing/2014/main" xmlns="" id="{96EF11CB-C23B-4885-88E4-7FFC5E82228C}"/>
              </a:ext>
            </a:extLst>
          </p:cNvPr>
          <p:cNvSpPr>
            <a:spLocks noGrp="1"/>
          </p:cNvSpPr>
          <p:nvPr>
            <p:ph sz="quarter" idx="13"/>
          </p:nvPr>
        </p:nvSpPr>
        <p:spPr/>
        <p:txBody>
          <a:bodyPr/>
          <a:lstStyle/>
          <a:p>
            <a:r>
              <a:rPr lang="zh-CN" altLang="zh-CN" dirty="0"/>
              <a:t>在教学过程中，教师应该注意以下几点。</a:t>
            </a:r>
          </a:p>
          <a:p>
            <a:r>
              <a:rPr lang="en-US" altLang="zh-CN" dirty="0"/>
              <a:t>          (</a:t>
            </a:r>
            <a:r>
              <a:rPr lang="zh-CN" altLang="zh-CN" dirty="0"/>
              <a:t>一</a:t>
            </a:r>
            <a:r>
              <a:rPr lang="en-US" altLang="zh-CN" dirty="0"/>
              <a:t>)</a:t>
            </a:r>
            <a:r>
              <a:rPr lang="zh-CN" altLang="zh-CN" dirty="0"/>
              <a:t>明确记忆的具体目的和任务</a:t>
            </a:r>
          </a:p>
          <a:p>
            <a:r>
              <a:rPr lang="en-US" altLang="zh-CN" dirty="0"/>
              <a:t>          (</a:t>
            </a:r>
            <a:r>
              <a:rPr lang="zh-CN" altLang="zh-CN" dirty="0"/>
              <a:t>二</a:t>
            </a:r>
            <a:r>
              <a:rPr lang="en-US" altLang="zh-CN" dirty="0"/>
              <a:t>)</a:t>
            </a:r>
            <a:r>
              <a:rPr lang="zh-CN" altLang="zh-CN" dirty="0"/>
              <a:t>精选记忆方法，讲究记忆策略</a:t>
            </a:r>
          </a:p>
          <a:p>
            <a:r>
              <a:rPr lang="en-US" altLang="zh-CN" dirty="0"/>
              <a:t>          (</a:t>
            </a:r>
            <a:r>
              <a:rPr lang="zh-CN" altLang="zh-CN" dirty="0"/>
              <a:t>三</a:t>
            </a:r>
            <a:r>
              <a:rPr lang="en-US" altLang="zh-CN" dirty="0"/>
              <a:t>)</a:t>
            </a:r>
            <a:r>
              <a:rPr lang="zh-CN" altLang="zh-CN" dirty="0"/>
              <a:t>要充分利用现代化教学手段提高记忆效果</a:t>
            </a:r>
          </a:p>
          <a:p>
            <a:r>
              <a:rPr lang="en-US" altLang="zh-CN" dirty="0"/>
              <a:t>          (</a:t>
            </a:r>
            <a:r>
              <a:rPr lang="zh-CN" altLang="zh-CN" dirty="0"/>
              <a:t>四</a:t>
            </a:r>
            <a:r>
              <a:rPr lang="en-US" altLang="zh-CN" dirty="0"/>
              <a:t>)</a:t>
            </a:r>
            <a:r>
              <a:rPr lang="zh-CN" altLang="zh-CN" dirty="0"/>
              <a:t>给学生布置适量的作业，科学组织学生的复习</a:t>
            </a:r>
          </a:p>
          <a:p>
            <a:endParaRPr lang="zh-CN" altLang="en-US" dirty="0"/>
          </a:p>
        </p:txBody>
      </p:sp>
    </p:spTree>
    <p:extLst>
      <p:ext uri="{BB962C8B-B14F-4D97-AF65-F5344CB8AC3E}">
        <p14:creationId xmlns:p14="http://schemas.microsoft.com/office/powerpoint/2010/main" val="24823279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a16="http://schemas.microsoft.com/office/drawing/2014/main" xmlns=""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a16="http://schemas.microsoft.com/office/drawing/2014/main" xmlns=""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a16="http://schemas.microsoft.com/office/drawing/2014/main" xmlns=""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a16="http://schemas.microsoft.com/office/drawing/2014/main" xmlns=""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a16="http://schemas.microsoft.com/office/drawing/2014/main" xmlns=""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rId2" action="ppaction://hlinksldjump"/>
            <a:extLst>
              <a:ext uri="{FF2B5EF4-FFF2-40B4-BE49-F238E27FC236}">
                <a16:creationId xmlns:a16="http://schemas.microsoft.com/office/drawing/2014/main" xmlns=""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rId3" action="ppaction://hlinksldjump"/>
            <a:extLst>
              <a:ext uri="{FF2B5EF4-FFF2-40B4-BE49-F238E27FC236}">
                <a16:creationId xmlns:a16="http://schemas.microsoft.com/office/drawing/2014/main" xmlns=""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a16="http://schemas.microsoft.com/office/drawing/2014/main" xmlns=""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a16="http://schemas.microsoft.com/office/drawing/2014/main" xmlns=""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a16="http://schemas.microsoft.com/office/drawing/2014/main" xmlns=""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a16="http://schemas.microsoft.com/office/drawing/2014/main" xmlns=""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a16="http://schemas.microsoft.com/office/drawing/2014/main" xmlns=""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a16="http://schemas.microsoft.com/office/drawing/2014/main" xmlns=""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a16="http://schemas.microsoft.com/office/drawing/2014/main" xmlns=""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a16="http://schemas.microsoft.com/office/drawing/2014/main" xmlns=""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a16="http://schemas.microsoft.com/office/drawing/2014/main" xmlns=""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a16="http://schemas.microsoft.com/office/drawing/2014/main" xmlns=""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a16="http://schemas.microsoft.com/office/drawing/2014/main" xmlns=""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a16="http://schemas.microsoft.com/office/drawing/2014/main" xmlns=""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a16="http://schemas.microsoft.com/office/drawing/2014/main" xmlns=""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a16="http://schemas.microsoft.com/office/drawing/2014/main" xmlns=""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a16="http://schemas.microsoft.com/office/drawing/2014/main" xmlns=""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a16="http://schemas.microsoft.com/office/drawing/2014/main" xmlns=""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a16="http://schemas.microsoft.com/office/drawing/2014/main" xmlns=""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a16="http://schemas.microsoft.com/office/drawing/2014/main" xmlns=""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a16="http://schemas.microsoft.com/office/drawing/2014/main" xmlns=""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a16="http://schemas.microsoft.com/office/drawing/2014/main" xmlns=""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a16="http://schemas.microsoft.com/office/drawing/2014/main" xmlns=""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a16="http://schemas.microsoft.com/office/drawing/2014/main" xmlns=""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a16="http://schemas.microsoft.com/office/drawing/2014/main" xmlns="" id="{C5E3AFE3-F3E1-4C75-93E4-11BAA41711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a16="http://schemas.microsoft.com/office/drawing/2014/main" xmlns=""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C1A0E3-014E-4DE9-A186-E1662E7AF199}"/>
              </a:ext>
            </a:extLst>
          </p:cNvPr>
          <p:cNvSpPr>
            <a:spLocks noGrp="1"/>
          </p:cNvSpPr>
          <p:nvPr>
            <p:ph type="ctrTitle"/>
          </p:nvPr>
        </p:nvSpPr>
        <p:spPr>
          <a:xfrm>
            <a:off x="1487488" y="1533289"/>
            <a:ext cx="9144000" cy="2387600"/>
          </a:xfrm>
        </p:spPr>
        <p:txBody>
          <a:bodyPr/>
          <a:lstStyle/>
          <a:p>
            <a:r>
              <a:rPr lang="zh-CN" altLang="en-US" dirty="0"/>
              <a:t>第六节 记忆</a:t>
            </a:r>
          </a:p>
        </p:txBody>
      </p:sp>
      <p:pic>
        <p:nvPicPr>
          <p:cNvPr id="3" name="Picture 2" descr="D:\SLIDEtoME\TP模板\新建文件夹 (17)\bg\bg1.jpg">
            <a:extLst>
              <a:ext uri="{FF2B5EF4-FFF2-40B4-BE49-F238E27FC236}">
                <a16:creationId xmlns:a16="http://schemas.microsoft.com/office/drawing/2014/main" xmlns="" id="{5B0E0DC9-3E48-4E61-9B6C-D1EC5707D4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E8A2B123-68DF-4D26-BBCC-7B50183D3262}"/>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55CB284E-9FD3-41E4-89B0-C6807ADE616C}"/>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7987877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00B7B71-A950-4A08-8172-A5F080F970DE}"/>
              </a:ext>
            </a:extLst>
          </p:cNvPr>
          <p:cNvSpPr>
            <a:spLocks noGrp="1"/>
          </p:cNvSpPr>
          <p:nvPr>
            <p:ph type="title"/>
          </p:nvPr>
        </p:nvSpPr>
        <p:spPr/>
        <p:txBody>
          <a:bodyPr>
            <a:normAutofit/>
          </a:bodyPr>
          <a:lstStyle/>
          <a:p>
            <a:r>
              <a:rPr lang="zh-CN" altLang="zh-CN" dirty="0"/>
              <a:t>一 </a:t>
            </a:r>
            <a:r>
              <a:rPr lang="en-US" altLang="zh-CN" dirty="0"/>
              <a:t>·</a:t>
            </a:r>
            <a:r>
              <a:rPr lang="zh-CN" altLang="zh-CN" dirty="0"/>
              <a:t>记忆概述</a:t>
            </a:r>
            <a:endParaRPr lang="zh-CN" altLang="en-US" dirty="0"/>
          </a:p>
        </p:txBody>
      </p:sp>
      <p:sp>
        <p:nvSpPr>
          <p:cNvPr id="3" name="内容占位符 2">
            <a:extLst>
              <a:ext uri="{FF2B5EF4-FFF2-40B4-BE49-F238E27FC236}">
                <a16:creationId xmlns:a16="http://schemas.microsoft.com/office/drawing/2014/main" xmlns="" id="{90197BAA-3905-4760-82E6-AB6199AEFE48}"/>
              </a:ext>
            </a:extLst>
          </p:cNvPr>
          <p:cNvSpPr>
            <a:spLocks noGrp="1"/>
          </p:cNvSpPr>
          <p:nvPr>
            <p:ph sz="quarter" idx="13"/>
          </p:nvPr>
        </p:nvSpPr>
        <p:spPr/>
        <p:txBody>
          <a:bodyPr/>
          <a:lstStyle/>
          <a:p>
            <a:r>
              <a:rPr lang="zh-CN" altLang="en-US" sz="3600" b="1" dirty="0"/>
              <a:t>一</a:t>
            </a:r>
            <a:r>
              <a:rPr lang="zh-CN" altLang="zh-CN" sz="3600" b="1" dirty="0"/>
              <a:t>、什么是记忆</a:t>
            </a:r>
          </a:p>
          <a:p>
            <a:pPr>
              <a:lnSpc>
                <a:spcPct val="100000"/>
              </a:lnSpc>
            </a:pPr>
            <a:r>
              <a:rPr lang="en-US" altLang="zh-CN" dirty="0"/>
              <a:t>       </a:t>
            </a:r>
            <a:r>
              <a:rPr lang="zh-CN" altLang="zh-CN" dirty="0"/>
              <a:t>记忆是人对事物的识记与保持所形成的知识经验，以再认或重现</a:t>
            </a:r>
            <a:r>
              <a:rPr lang="en-US" altLang="zh-CN" dirty="0"/>
              <a:t>(</a:t>
            </a:r>
            <a:r>
              <a:rPr lang="zh-CN" altLang="zh-CN" dirty="0"/>
              <a:t>回忆</a:t>
            </a:r>
            <a:r>
              <a:rPr lang="en-US" altLang="zh-CN" dirty="0"/>
              <a:t>)</a:t>
            </a:r>
            <a:r>
              <a:rPr lang="zh-CN" altLang="zh-CN" dirty="0"/>
              <a:t>的方式在脑中的反映。记忆是心理过程在时间上的持续。我们过去经历的事如果不能再在脑中反映出来，这就是记忆的丧失，即通常所说的遗忘。</a:t>
            </a:r>
          </a:p>
          <a:p>
            <a:pPr>
              <a:lnSpc>
                <a:spcPct val="100000"/>
              </a:lnSpc>
            </a:pPr>
            <a:r>
              <a:rPr lang="en-US" altLang="zh-CN" dirty="0"/>
              <a:t>       </a:t>
            </a:r>
            <a:r>
              <a:rPr lang="zh-CN" altLang="zh-CN" dirty="0"/>
              <a:t>记忆是由识记、保持、再认与重现组成的彼此紧密联系而统一的心理过程。</a:t>
            </a:r>
          </a:p>
          <a:p>
            <a:endParaRPr lang="zh-CN" altLang="en-US" dirty="0"/>
          </a:p>
        </p:txBody>
      </p:sp>
    </p:spTree>
    <p:extLst>
      <p:ext uri="{BB962C8B-B14F-4D97-AF65-F5344CB8AC3E}">
        <p14:creationId xmlns:p14="http://schemas.microsoft.com/office/powerpoint/2010/main" val="14288276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220A7D7-A1C2-42E4-A0F7-DE69E1E70465}"/>
              </a:ext>
            </a:extLst>
          </p:cNvPr>
          <p:cNvSpPr>
            <a:spLocks noGrp="1"/>
          </p:cNvSpPr>
          <p:nvPr>
            <p:ph type="title"/>
          </p:nvPr>
        </p:nvSpPr>
        <p:spPr>
          <a:xfrm>
            <a:off x="1235400" y="875843"/>
            <a:ext cx="10155381" cy="923344"/>
          </a:xfrm>
        </p:spPr>
        <p:txBody>
          <a:bodyPr>
            <a:normAutofit/>
          </a:bodyPr>
          <a:lstStyle/>
          <a:p>
            <a:r>
              <a:rPr lang="zh-CN" altLang="zh-CN" dirty="0"/>
              <a:t>二、记忆的测量方法</a:t>
            </a:r>
            <a:endParaRPr lang="zh-CN" altLang="en-US" dirty="0"/>
          </a:p>
        </p:txBody>
      </p:sp>
      <p:sp>
        <p:nvSpPr>
          <p:cNvPr id="3" name="内容占位符 2">
            <a:extLst>
              <a:ext uri="{FF2B5EF4-FFF2-40B4-BE49-F238E27FC236}">
                <a16:creationId xmlns:a16="http://schemas.microsoft.com/office/drawing/2014/main" xmlns="" id="{6EA3B004-EAAD-4F74-945F-DEDBF79E78F4}"/>
              </a:ext>
            </a:extLst>
          </p:cNvPr>
          <p:cNvSpPr>
            <a:spLocks noGrp="1"/>
          </p:cNvSpPr>
          <p:nvPr>
            <p:ph sz="quarter" idx="13"/>
          </p:nvPr>
        </p:nvSpPr>
        <p:spPr>
          <a:xfrm>
            <a:off x="1235400" y="1925795"/>
            <a:ext cx="10155381" cy="4309823"/>
          </a:xfrm>
        </p:spPr>
        <p:txBody>
          <a:bodyPr>
            <a:normAutofit/>
          </a:bodyPr>
          <a:lstStyle/>
          <a:p>
            <a:pPr>
              <a:lnSpc>
                <a:spcPct val="110000"/>
              </a:lnSpc>
            </a:pPr>
            <a:r>
              <a:rPr lang="zh-CN" altLang="zh-CN" dirty="0"/>
              <a:t>为了了解学生的记忆力，心理学采用以下的测量方法。</a:t>
            </a:r>
          </a:p>
          <a:p>
            <a:pPr>
              <a:lnSpc>
                <a:spcPct val="110000"/>
              </a:lnSpc>
            </a:pPr>
            <a:r>
              <a:rPr lang="en-US" altLang="zh-CN" b="1" dirty="0"/>
              <a:t>(</a:t>
            </a:r>
            <a:r>
              <a:rPr lang="zh-CN" altLang="zh-CN" b="1" dirty="0"/>
              <a:t>一</a:t>
            </a:r>
            <a:r>
              <a:rPr lang="en-US" altLang="zh-CN" b="1" dirty="0"/>
              <a:t>)</a:t>
            </a:r>
            <a:r>
              <a:rPr lang="zh-CN" altLang="zh-CN" b="1" dirty="0"/>
              <a:t>再认法</a:t>
            </a:r>
            <a:r>
              <a:rPr lang="en-US" altLang="zh-CN" dirty="0"/>
              <a:t>	</a:t>
            </a:r>
            <a:endParaRPr lang="zh-CN" altLang="zh-CN" dirty="0"/>
          </a:p>
          <a:p>
            <a:pPr>
              <a:lnSpc>
                <a:spcPct val="110000"/>
              </a:lnSpc>
            </a:pPr>
            <a:r>
              <a:rPr lang="en-US" altLang="zh-CN" dirty="0"/>
              <a:t>       </a:t>
            </a:r>
            <a:r>
              <a:rPr lang="zh-CN" altLang="zh-CN" dirty="0"/>
              <a:t>再认的成绩可以用以下公式计算出来：</a:t>
            </a:r>
          </a:p>
          <a:p>
            <a:pPr>
              <a:lnSpc>
                <a:spcPct val="110000"/>
              </a:lnSpc>
            </a:pPr>
            <a:r>
              <a:rPr lang="en-US" altLang="zh-CN" dirty="0"/>
              <a:t>       </a:t>
            </a:r>
            <a:r>
              <a:rPr lang="zh-CN" altLang="zh-CN" dirty="0"/>
              <a:t>再认能力</a:t>
            </a:r>
            <a:r>
              <a:rPr lang="en-US" altLang="zh-CN" dirty="0"/>
              <a:t>(</a:t>
            </a:r>
            <a:r>
              <a:rPr lang="zh-CN" altLang="zh-CN" dirty="0"/>
              <a:t>分数</a:t>
            </a:r>
            <a:r>
              <a:rPr lang="en-US" altLang="zh-CN" dirty="0"/>
              <a:t>)=</a:t>
            </a:r>
            <a:r>
              <a:rPr lang="zh-CN" altLang="zh-CN" dirty="0"/>
              <a:t>正确认数</a:t>
            </a:r>
            <a:r>
              <a:rPr lang="en-US" altLang="zh-CN" dirty="0"/>
              <a:t>-</a:t>
            </a:r>
            <a:r>
              <a:rPr lang="zh-CN" altLang="zh-CN" dirty="0"/>
              <a:t>错误再认数识</a:t>
            </a:r>
            <a:r>
              <a:rPr lang="en-US" altLang="zh-CN" dirty="0"/>
              <a:t>/</a:t>
            </a:r>
            <a:r>
              <a:rPr lang="zh-CN" altLang="zh-CN" dirty="0"/>
              <a:t>记材料总数 ×</a:t>
            </a:r>
            <a:r>
              <a:rPr lang="en-US" altLang="zh-CN" dirty="0"/>
              <a:t>100</a:t>
            </a:r>
            <a:endParaRPr lang="zh-CN" altLang="zh-CN" dirty="0"/>
          </a:p>
          <a:p>
            <a:pPr>
              <a:lnSpc>
                <a:spcPct val="110000"/>
              </a:lnSpc>
            </a:pPr>
            <a:r>
              <a:rPr lang="en-US" altLang="zh-CN" b="1" dirty="0"/>
              <a:t>(</a:t>
            </a:r>
            <a:r>
              <a:rPr lang="zh-CN" altLang="zh-CN" b="1" dirty="0"/>
              <a:t>二</a:t>
            </a:r>
            <a:r>
              <a:rPr lang="en-US" altLang="zh-CN" b="1" dirty="0"/>
              <a:t>)</a:t>
            </a:r>
            <a:r>
              <a:rPr lang="zh-CN" altLang="zh-CN" b="1" dirty="0"/>
              <a:t>回忆法</a:t>
            </a:r>
          </a:p>
          <a:p>
            <a:pPr>
              <a:lnSpc>
                <a:spcPct val="110000"/>
              </a:lnSpc>
            </a:pPr>
            <a:r>
              <a:rPr lang="en-US" altLang="zh-CN" dirty="0"/>
              <a:t>       </a:t>
            </a:r>
            <a:r>
              <a:rPr lang="zh-CN" altLang="zh-CN" dirty="0"/>
              <a:t>回忆的成绩可以用以下公式计算出来：</a:t>
            </a:r>
          </a:p>
          <a:p>
            <a:pPr>
              <a:lnSpc>
                <a:spcPct val="110000"/>
              </a:lnSpc>
            </a:pPr>
            <a:r>
              <a:rPr lang="en-US" altLang="zh-CN" dirty="0"/>
              <a:t>       </a:t>
            </a:r>
            <a:r>
              <a:rPr lang="zh-CN" altLang="zh-CN" dirty="0"/>
              <a:t>回忆能力</a:t>
            </a:r>
            <a:r>
              <a:rPr lang="en-US" altLang="zh-CN" dirty="0"/>
              <a:t>(</a:t>
            </a:r>
            <a:r>
              <a:rPr lang="zh-CN" altLang="zh-CN" dirty="0"/>
              <a:t>分数</a:t>
            </a:r>
            <a:r>
              <a:rPr lang="en-US" altLang="zh-CN" dirty="0"/>
              <a:t>)=</a:t>
            </a:r>
            <a:r>
              <a:rPr lang="zh-CN" altLang="zh-CN" dirty="0"/>
              <a:t>正确回忆数—错误回忆数</a:t>
            </a:r>
            <a:r>
              <a:rPr lang="en-US" altLang="zh-CN" dirty="0"/>
              <a:t> /</a:t>
            </a:r>
            <a:r>
              <a:rPr lang="zh-CN" altLang="zh-CN" dirty="0"/>
              <a:t>提供回忆的总数×</a:t>
            </a:r>
            <a:r>
              <a:rPr lang="en-US" altLang="zh-CN" dirty="0"/>
              <a:t>100</a:t>
            </a:r>
            <a:endParaRPr lang="zh-CN" altLang="zh-CN" dirty="0"/>
          </a:p>
          <a:p>
            <a:pPr>
              <a:lnSpc>
                <a:spcPct val="110000"/>
              </a:lnSpc>
            </a:pPr>
            <a:r>
              <a:rPr lang="en-US" altLang="zh-CN" b="1" dirty="0"/>
              <a:t>( </a:t>
            </a:r>
            <a:r>
              <a:rPr lang="zh-CN" altLang="zh-CN" b="1" dirty="0"/>
              <a:t>三</a:t>
            </a:r>
            <a:r>
              <a:rPr lang="en-US" altLang="zh-CN" b="1" dirty="0"/>
              <a:t>)</a:t>
            </a:r>
            <a:r>
              <a:rPr lang="zh-CN" altLang="zh-CN" b="1" dirty="0"/>
              <a:t>再学习法</a:t>
            </a:r>
            <a:r>
              <a:rPr lang="en-US" altLang="zh-CN" b="1" dirty="0"/>
              <a:t>(</a:t>
            </a:r>
            <a:r>
              <a:rPr lang="zh-CN" altLang="zh-CN" b="1" dirty="0"/>
              <a:t>节省法</a:t>
            </a:r>
            <a:r>
              <a:rPr lang="en-US" altLang="zh-CN" b="1" dirty="0"/>
              <a:t>)</a:t>
            </a:r>
            <a:endParaRPr lang="zh-CN" altLang="zh-CN" b="1" dirty="0"/>
          </a:p>
          <a:p>
            <a:pPr>
              <a:lnSpc>
                <a:spcPct val="110000"/>
              </a:lnSpc>
            </a:pPr>
            <a:r>
              <a:rPr lang="en-US" altLang="zh-CN" dirty="0"/>
              <a:t>       </a:t>
            </a:r>
            <a:r>
              <a:rPr lang="zh-CN" altLang="zh-CN" dirty="0"/>
              <a:t>初学时所用时间</a:t>
            </a:r>
            <a:r>
              <a:rPr lang="en-US" altLang="zh-CN" dirty="0"/>
              <a:t>(</a:t>
            </a:r>
            <a:r>
              <a:rPr lang="zh-CN" altLang="zh-CN" dirty="0"/>
              <a:t>次数</a:t>
            </a:r>
            <a:r>
              <a:rPr lang="en-US" altLang="zh-CN" dirty="0"/>
              <a:t>) </a:t>
            </a:r>
            <a:r>
              <a:rPr lang="zh-CN" altLang="zh-CN" dirty="0"/>
              <a:t>—重学时所用时间</a:t>
            </a:r>
            <a:r>
              <a:rPr lang="en-US" altLang="zh-CN" dirty="0"/>
              <a:t>(</a:t>
            </a:r>
            <a:r>
              <a:rPr lang="zh-CN" altLang="zh-CN" dirty="0"/>
              <a:t>次数</a:t>
            </a:r>
            <a:r>
              <a:rPr lang="en-US" altLang="zh-CN" dirty="0"/>
              <a:t>)/</a:t>
            </a:r>
            <a:r>
              <a:rPr lang="zh-CN" altLang="zh-CN" dirty="0"/>
              <a:t>初学时所用时间</a:t>
            </a:r>
            <a:r>
              <a:rPr lang="en-US" altLang="zh-CN" dirty="0"/>
              <a:t>(</a:t>
            </a:r>
            <a:r>
              <a:rPr lang="zh-CN" altLang="zh-CN" dirty="0"/>
              <a:t>次数</a:t>
            </a:r>
            <a:r>
              <a:rPr lang="en-US" altLang="zh-CN" dirty="0"/>
              <a:t>) </a:t>
            </a:r>
            <a:r>
              <a:rPr lang="zh-CN" altLang="zh-CN" dirty="0"/>
              <a:t>×</a:t>
            </a:r>
            <a:r>
              <a:rPr lang="en-US" altLang="zh-CN" dirty="0"/>
              <a:t>100</a:t>
            </a:r>
            <a:endParaRPr lang="zh-CN" altLang="zh-CN" dirty="0"/>
          </a:p>
          <a:p>
            <a:endParaRPr lang="zh-CN" altLang="en-US" dirty="0"/>
          </a:p>
        </p:txBody>
      </p:sp>
    </p:spTree>
    <p:extLst>
      <p:ext uri="{BB962C8B-B14F-4D97-AF65-F5344CB8AC3E}">
        <p14:creationId xmlns:p14="http://schemas.microsoft.com/office/powerpoint/2010/main" val="42074739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F98C420-B3EA-4C6B-9F89-D2179A4B8B58}"/>
              </a:ext>
            </a:extLst>
          </p:cNvPr>
          <p:cNvSpPr>
            <a:spLocks noGrp="1"/>
          </p:cNvSpPr>
          <p:nvPr>
            <p:ph type="title"/>
          </p:nvPr>
        </p:nvSpPr>
        <p:spPr>
          <a:xfrm>
            <a:off x="1080656" y="778419"/>
            <a:ext cx="10155381" cy="923344"/>
          </a:xfrm>
        </p:spPr>
        <p:txBody>
          <a:bodyPr>
            <a:normAutofit/>
          </a:bodyPr>
          <a:lstStyle/>
          <a:p>
            <a:r>
              <a:rPr lang="zh-CN" altLang="zh-CN" dirty="0"/>
              <a:t>三、记忆的分类</a:t>
            </a:r>
            <a:endParaRPr lang="zh-CN" altLang="en-US" dirty="0"/>
          </a:p>
        </p:txBody>
      </p:sp>
      <p:sp>
        <p:nvSpPr>
          <p:cNvPr id="3" name="内容占位符 2">
            <a:extLst>
              <a:ext uri="{FF2B5EF4-FFF2-40B4-BE49-F238E27FC236}">
                <a16:creationId xmlns:a16="http://schemas.microsoft.com/office/drawing/2014/main" xmlns="" id="{19CF1733-6933-4CC8-A11F-7F21395E0F8C}"/>
              </a:ext>
            </a:extLst>
          </p:cNvPr>
          <p:cNvSpPr>
            <a:spLocks noGrp="1"/>
          </p:cNvSpPr>
          <p:nvPr>
            <p:ph sz="quarter" idx="13"/>
          </p:nvPr>
        </p:nvSpPr>
        <p:spPr>
          <a:xfrm>
            <a:off x="1080656" y="1800234"/>
            <a:ext cx="10155381" cy="4757731"/>
          </a:xfrm>
        </p:spPr>
        <p:txBody>
          <a:bodyPr>
            <a:normAutofit/>
          </a:bodyPr>
          <a:lstStyle/>
          <a:p>
            <a:pPr>
              <a:lnSpc>
                <a:spcPct val="100000"/>
              </a:lnSpc>
            </a:pPr>
            <a:r>
              <a:rPr lang="zh-CN" altLang="zh-CN" dirty="0"/>
              <a:t>根据记忆内容的不同，记忆可以分为形象记忆、逻辑记忆、情绪记忆和运动记忆四类。</a:t>
            </a:r>
          </a:p>
          <a:p>
            <a:pPr>
              <a:lnSpc>
                <a:spcPct val="100000"/>
              </a:lnSpc>
            </a:pPr>
            <a:r>
              <a:rPr lang="en-US" altLang="zh-CN" b="1" dirty="0"/>
              <a:t>(</a:t>
            </a:r>
            <a:r>
              <a:rPr lang="zh-CN" altLang="zh-CN" b="1" dirty="0"/>
              <a:t>一</a:t>
            </a:r>
            <a:r>
              <a:rPr lang="en-US" altLang="zh-CN" b="1" dirty="0"/>
              <a:t>)</a:t>
            </a:r>
            <a:r>
              <a:rPr lang="zh-CN" altLang="zh-CN" b="1" dirty="0"/>
              <a:t>形象记忆</a:t>
            </a:r>
          </a:p>
          <a:p>
            <a:pPr>
              <a:lnSpc>
                <a:spcPct val="100000"/>
              </a:lnSpc>
            </a:pPr>
            <a:r>
              <a:rPr lang="en-US" altLang="zh-CN" dirty="0"/>
              <a:t>       </a:t>
            </a:r>
            <a:r>
              <a:rPr lang="zh-CN" altLang="zh-CN" dirty="0"/>
              <a:t>以感知过的事物的具体形象为内容的记忆就是形象记忆。从各种感官输入的各种事物的信息都可以形成形象记忆。</a:t>
            </a:r>
          </a:p>
          <a:p>
            <a:pPr>
              <a:lnSpc>
                <a:spcPct val="100000"/>
              </a:lnSpc>
            </a:pPr>
            <a:r>
              <a:rPr lang="en-US" altLang="zh-CN" b="1" dirty="0"/>
              <a:t>(</a:t>
            </a:r>
            <a:r>
              <a:rPr lang="zh-CN" altLang="zh-CN" b="1" dirty="0"/>
              <a:t>二</a:t>
            </a:r>
            <a:r>
              <a:rPr lang="en-US" altLang="zh-CN" b="1" dirty="0"/>
              <a:t>)</a:t>
            </a:r>
            <a:r>
              <a:rPr lang="zh-CN" altLang="zh-CN" b="1" dirty="0"/>
              <a:t>逻辑记忆</a:t>
            </a:r>
          </a:p>
          <a:p>
            <a:pPr>
              <a:lnSpc>
                <a:spcPct val="100000"/>
              </a:lnSpc>
            </a:pPr>
            <a:r>
              <a:rPr lang="en-US" altLang="zh-CN" dirty="0"/>
              <a:t>       </a:t>
            </a:r>
            <a:r>
              <a:rPr lang="zh-CN" altLang="zh-CN" dirty="0"/>
              <a:t>以语词所概括出来的逻辑思维成果为内容的记忆就是逻辑记忆。逻辑记忆是在其他记忆类型的基础上形成的，是人类所独有的。</a:t>
            </a:r>
          </a:p>
          <a:p>
            <a:pPr>
              <a:lnSpc>
                <a:spcPct val="100000"/>
              </a:lnSpc>
            </a:pPr>
            <a:r>
              <a:rPr lang="en-US" altLang="zh-CN" b="1" dirty="0"/>
              <a:t>(</a:t>
            </a:r>
            <a:r>
              <a:rPr lang="zh-CN" altLang="zh-CN" b="1" dirty="0"/>
              <a:t>三</a:t>
            </a:r>
            <a:r>
              <a:rPr lang="en-US" altLang="zh-CN" b="1" dirty="0"/>
              <a:t>)</a:t>
            </a:r>
            <a:r>
              <a:rPr lang="zh-CN" altLang="zh-CN" b="1" dirty="0"/>
              <a:t>情绪记忆</a:t>
            </a:r>
          </a:p>
          <a:p>
            <a:pPr>
              <a:lnSpc>
                <a:spcPct val="100000"/>
              </a:lnSpc>
            </a:pPr>
            <a:r>
              <a:rPr lang="en-US" altLang="zh-CN" dirty="0"/>
              <a:t>       </a:t>
            </a:r>
            <a:r>
              <a:rPr lang="zh-CN" altLang="zh-CN" dirty="0"/>
              <a:t>以体验过的某种情绪、情感为内容的记忆就是情绪记忆。</a:t>
            </a:r>
          </a:p>
          <a:p>
            <a:pPr>
              <a:lnSpc>
                <a:spcPct val="100000"/>
              </a:lnSpc>
            </a:pPr>
            <a:r>
              <a:rPr lang="en-US" altLang="zh-CN" b="1" dirty="0"/>
              <a:t>(</a:t>
            </a:r>
            <a:r>
              <a:rPr lang="zh-CN" altLang="zh-CN" b="1" dirty="0"/>
              <a:t>四</a:t>
            </a:r>
            <a:r>
              <a:rPr lang="en-US" altLang="zh-CN" b="1" dirty="0"/>
              <a:t>)</a:t>
            </a:r>
            <a:r>
              <a:rPr lang="zh-CN" altLang="zh-CN" b="1" dirty="0"/>
              <a:t>运动记忆</a:t>
            </a:r>
          </a:p>
          <a:p>
            <a:pPr>
              <a:lnSpc>
                <a:spcPct val="100000"/>
              </a:lnSpc>
            </a:pPr>
            <a:r>
              <a:rPr lang="en-US" altLang="zh-CN" dirty="0"/>
              <a:t>      </a:t>
            </a:r>
            <a:r>
              <a:rPr lang="zh-CN" altLang="zh-CN" dirty="0"/>
              <a:t>以做过的运动或动作为内容的记忆就是运动记忆</a:t>
            </a:r>
          </a:p>
          <a:p>
            <a:endParaRPr lang="zh-CN" altLang="en-US" dirty="0"/>
          </a:p>
        </p:txBody>
      </p:sp>
    </p:spTree>
    <p:extLst>
      <p:ext uri="{BB962C8B-B14F-4D97-AF65-F5344CB8AC3E}">
        <p14:creationId xmlns:p14="http://schemas.microsoft.com/office/powerpoint/2010/main" val="33926381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203B572-1C06-450F-8148-27EAFB71941E}"/>
              </a:ext>
            </a:extLst>
          </p:cNvPr>
          <p:cNvSpPr>
            <a:spLocks noGrp="1"/>
          </p:cNvSpPr>
          <p:nvPr>
            <p:ph type="title"/>
          </p:nvPr>
        </p:nvSpPr>
        <p:spPr>
          <a:xfrm>
            <a:off x="1080656" y="650759"/>
            <a:ext cx="10155381" cy="923344"/>
          </a:xfrm>
        </p:spPr>
        <p:txBody>
          <a:bodyPr/>
          <a:lstStyle/>
          <a:p>
            <a:r>
              <a:rPr lang="zh-CN" altLang="zh-CN" dirty="0"/>
              <a:t>四、记忆的形式</a:t>
            </a:r>
            <a:endParaRPr lang="zh-CN" altLang="en-US" dirty="0"/>
          </a:p>
        </p:txBody>
      </p:sp>
      <p:sp>
        <p:nvSpPr>
          <p:cNvPr id="3" name="内容占位符 2">
            <a:extLst>
              <a:ext uri="{FF2B5EF4-FFF2-40B4-BE49-F238E27FC236}">
                <a16:creationId xmlns:a16="http://schemas.microsoft.com/office/drawing/2014/main" xmlns="" id="{131DF629-E1E1-400E-AEBF-D44343F6B826}"/>
              </a:ext>
            </a:extLst>
          </p:cNvPr>
          <p:cNvSpPr>
            <a:spLocks noGrp="1"/>
          </p:cNvSpPr>
          <p:nvPr>
            <p:ph sz="quarter" idx="13"/>
          </p:nvPr>
        </p:nvSpPr>
        <p:spPr>
          <a:xfrm>
            <a:off x="1080656" y="1730328"/>
            <a:ext cx="10155381" cy="4670476"/>
          </a:xfrm>
        </p:spPr>
        <p:txBody>
          <a:bodyPr>
            <a:normAutofit lnSpcReduction="10000"/>
          </a:bodyPr>
          <a:lstStyle/>
          <a:p>
            <a:pPr>
              <a:lnSpc>
                <a:spcPct val="110000"/>
              </a:lnSpc>
            </a:pPr>
            <a:r>
              <a:rPr lang="en-US" altLang="zh-CN" dirty="0"/>
              <a:t>       </a:t>
            </a:r>
            <a:r>
              <a:rPr lang="zh-CN" altLang="zh-CN" dirty="0"/>
              <a:t>经过转换的具有心理特性的记忆形式主要是记忆表象和语词。人依靠这两类形式储存知识。</a:t>
            </a:r>
          </a:p>
          <a:p>
            <a:pPr>
              <a:lnSpc>
                <a:spcPct val="110000"/>
              </a:lnSpc>
            </a:pPr>
            <a:r>
              <a:rPr lang="en-US" altLang="zh-CN" sz="2800" dirty="0"/>
              <a:t>(</a:t>
            </a:r>
            <a:r>
              <a:rPr lang="zh-CN" altLang="zh-CN" sz="2800" dirty="0"/>
              <a:t>一</a:t>
            </a:r>
            <a:r>
              <a:rPr lang="en-US" altLang="zh-CN" sz="2800" dirty="0"/>
              <a:t>)</a:t>
            </a:r>
            <a:r>
              <a:rPr lang="zh-CN" altLang="zh-CN" sz="2800" dirty="0"/>
              <a:t>记忆表象</a:t>
            </a:r>
          </a:p>
          <a:p>
            <a:pPr>
              <a:lnSpc>
                <a:spcPct val="110000"/>
              </a:lnSpc>
            </a:pPr>
            <a:r>
              <a:rPr lang="en-US" altLang="zh-CN" dirty="0"/>
              <a:t>       </a:t>
            </a:r>
            <a:r>
              <a:rPr lang="zh-CN" altLang="zh-CN" dirty="0"/>
              <a:t>曾经感知的事物不在面前，而在脑中再现出来的心理形式，就是记忆表象。客观现实是记忆表象形成的源泉，也是检验记忆表象是否符合实际的标准。感知是记忆表象形成的基础，因此，知觉形象越丰富，在脑中储存的记忆表象就越多样、越复杂。记忆表象与知觉形象有着本质的不同，两者的不同主要表现在以下两个方面。</a:t>
            </a:r>
          </a:p>
          <a:p>
            <a:pPr>
              <a:lnSpc>
                <a:spcPct val="110000"/>
              </a:lnSpc>
            </a:pPr>
            <a:r>
              <a:rPr lang="en-US" altLang="zh-CN" b="1" dirty="0"/>
              <a:t>1.</a:t>
            </a:r>
            <a:r>
              <a:rPr lang="zh-CN" altLang="zh-CN" b="1" dirty="0"/>
              <a:t>直观性</a:t>
            </a:r>
          </a:p>
          <a:p>
            <a:pPr>
              <a:lnSpc>
                <a:spcPct val="110000"/>
              </a:lnSpc>
            </a:pPr>
            <a:r>
              <a:rPr lang="en-US" altLang="zh-CN" dirty="0"/>
              <a:t>       </a:t>
            </a:r>
            <a:r>
              <a:rPr lang="zh-CN" altLang="zh-CN" dirty="0"/>
              <a:t>知觉形象和记忆表象都具有直观性，但是知觉形象是在客观事物直接刺激下产生的，记忆表象以知觉形象为基础，是经多次感知并由大脑加工概括之后形成的，因此它比知觉形象更高级。所以，知觉形象较清晰、鲜明，记忆表象较模糊、暗淡；知觉形象较完整、全面，记忆表象较零碎、残缺</a:t>
            </a:r>
            <a:endParaRPr lang="zh-CN" altLang="en-US" dirty="0"/>
          </a:p>
        </p:txBody>
      </p:sp>
    </p:spTree>
    <p:extLst>
      <p:ext uri="{BB962C8B-B14F-4D97-AF65-F5344CB8AC3E}">
        <p14:creationId xmlns:p14="http://schemas.microsoft.com/office/powerpoint/2010/main" val="6313556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972F8D7A-3C81-4200-992B-21A845598583}"/>
              </a:ext>
            </a:extLst>
          </p:cNvPr>
          <p:cNvSpPr>
            <a:spLocks noGrp="1"/>
          </p:cNvSpPr>
          <p:nvPr>
            <p:ph sz="quarter" idx="13"/>
          </p:nvPr>
        </p:nvSpPr>
        <p:spPr>
          <a:xfrm>
            <a:off x="1150611" y="1226558"/>
            <a:ext cx="10155381" cy="4404886"/>
          </a:xfrm>
        </p:spPr>
        <p:txBody>
          <a:bodyPr/>
          <a:lstStyle/>
          <a:p>
            <a:pPr>
              <a:lnSpc>
                <a:spcPct val="100000"/>
              </a:lnSpc>
            </a:pPr>
            <a:r>
              <a:rPr lang="en-US" altLang="zh-CN" b="1" dirty="0"/>
              <a:t>2.</a:t>
            </a:r>
            <a:r>
              <a:rPr lang="zh-CN" altLang="zh-CN" b="1" dirty="0"/>
              <a:t>概括性</a:t>
            </a:r>
          </a:p>
          <a:p>
            <a:pPr>
              <a:lnSpc>
                <a:spcPct val="100000"/>
              </a:lnSpc>
            </a:pPr>
            <a:r>
              <a:rPr lang="en-US" altLang="zh-CN" dirty="0"/>
              <a:t>       </a:t>
            </a:r>
            <a:r>
              <a:rPr lang="zh-CN" altLang="zh-CN" dirty="0"/>
              <a:t>记忆表象与知觉形象在概括性方面也有区别。知觉形象概括的是事物的个别属性，它是当前事物的具体映象。记忆表象是曾经感知过的事物留在脑中的映象，这种映象是对相关事物进行概括之后形成的，它反映的是同一事物或同一类事物在不同条件下经常表现出来的一般特点。</a:t>
            </a:r>
          </a:p>
          <a:p>
            <a:r>
              <a:rPr lang="en-US" altLang="zh-CN" sz="2800" dirty="0"/>
              <a:t> (</a:t>
            </a:r>
            <a:r>
              <a:rPr lang="zh-CN" altLang="zh-CN" sz="2800" dirty="0"/>
              <a:t>二</a:t>
            </a:r>
            <a:r>
              <a:rPr lang="en-US" altLang="zh-CN" sz="2800" dirty="0"/>
              <a:t>)</a:t>
            </a:r>
            <a:r>
              <a:rPr lang="zh-CN" altLang="zh-CN" sz="2800" dirty="0"/>
              <a:t>语词</a:t>
            </a:r>
          </a:p>
          <a:p>
            <a:pPr>
              <a:lnSpc>
                <a:spcPct val="100000"/>
              </a:lnSpc>
            </a:pPr>
            <a:r>
              <a:rPr lang="en-US" altLang="zh-CN" dirty="0"/>
              <a:t>       </a:t>
            </a:r>
            <a:r>
              <a:rPr lang="zh-CN" altLang="zh-CN" dirty="0"/>
              <a:t>利用语词形式记忆是人类所特有的，人的大量记忆属于这类形式。语词形式更符合人脑对信息的储存，据推算，一个语词可以推演出</a:t>
            </a:r>
            <a:r>
              <a:rPr lang="en-US" altLang="zh-CN" dirty="0"/>
              <a:t>1 000</a:t>
            </a:r>
            <a:r>
              <a:rPr lang="zh-CN" altLang="zh-CN" dirty="0"/>
              <a:t>个表象性信息。</a:t>
            </a:r>
          </a:p>
          <a:p>
            <a:endParaRPr lang="zh-CN" altLang="en-US" dirty="0"/>
          </a:p>
        </p:txBody>
      </p:sp>
    </p:spTree>
    <p:extLst>
      <p:ext uri="{BB962C8B-B14F-4D97-AF65-F5344CB8AC3E}">
        <p14:creationId xmlns:p14="http://schemas.microsoft.com/office/powerpoint/2010/main" val="3036077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A463FC-322D-4647-9691-0278BD730B4D}"/>
              </a:ext>
            </a:extLst>
          </p:cNvPr>
          <p:cNvSpPr>
            <a:spLocks noGrp="1"/>
          </p:cNvSpPr>
          <p:nvPr>
            <p:ph type="title"/>
          </p:nvPr>
        </p:nvSpPr>
        <p:spPr>
          <a:xfrm>
            <a:off x="801688" y="342838"/>
            <a:ext cx="10515600" cy="1133612"/>
          </a:xfrm>
        </p:spPr>
        <p:txBody>
          <a:bodyPr/>
          <a:lstStyle/>
          <a:p>
            <a:r>
              <a:rPr lang="zh-CN" altLang="zh-CN" dirty="0"/>
              <a:t>二</a:t>
            </a:r>
            <a:r>
              <a:rPr lang="en-US" altLang="zh-CN" dirty="0"/>
              <a:t>·</a:t>
            </a:r>
            <a:r>
              <a:rPr lang="zh-CN" altLang="zh-CN" dirty="0"/>
              <a:t>记忆过程及其规律</a:t>
            </a:r>
            <a:endParaRPr lang="zh-CN" altLang="en-US" dirty="0"/>
          </a:p>
        </p:txBody>
      </p:sp>
      <p:sp>
        <p:nvSpPr>
          <p:cNvPr id="3" name="内容占位符 2">
            <a:extLst>
              <a:ext uri="{FF2B5EF4-FFF2-40B4-BE49-F238E27FC236}">
                <a16:creationId xmlns:a16="http://schemas.microsoft.com/office/drawing/2014/main" xmlns="" id="{E60BE38E-D179-4AE5-91F9-5A0D08EE6513}"/>
              </a:ext>
            </a:extLst>
          </p:cNvPr>
          <p:cNvSpPr>
            <a:spLocks noGrp="1"/>
          </p:cNvSpPr>
          <p:nvPr>
            <p:ph sz="quarter" idx="13"/>
          </p:nvPr>
        </p:nvSpPr>
        <p:spPr>
          <a:xfrm>
            <a:off x="1068975" y="1279503"/>
            <a:ext cx="10515600" cy="5684008"/>
          </a:xfrm>
        </p:spPr>
        <p:txBody>
          <a:bodyPr>
            <a:normAutofit fontScale="92500" lnSpcReduction="10000"/>
          </a:bodyPr>
          <a:lstStyle/>
          <a:p>
            <a:r>
              <a:rPr lang="zh-CN" altLang="zh-CN" sz="3600" dirty="0"/>
              <a:t>一、记忆过程</a:t>
            </a:r>
          </a:p>
          <a:p>
            <a:pPr>
              <a:lnSpc>
                <a:spcPct val="110000"/>
              </a:lnSpc>
            </a:pPr>
            <a:r>
              <a:rPr lang="en-US" altLang="zh-CN" dirty="0"/>
              <a:t>       </a:t>
            </a:r>
            <a:r>
              <a:rPr lang="zh-CN" altLang="zh-CN" dirty="0"/>
              <a:t>记忆的识记、保持、再认和重现等过程是相互联系、相互依存的。识记、保持是再认和重现的前提与保证，再认、重现是识记和保持的结果与证明。</a:t>
            </a:r>
          </a:p>
          <a:p>
            <a:pPr>
              <a:lnSpc>
                <a:spcPct val="110000"/>
              </a:lnSpc>
            </a:pPr>
            <a:r>
              <a:rPr lang="en-US" altLang="zh-CN" sz="3100" dirty="0"/>
              <a:t>(</a:t>
            </a:r>
            <a:r>
              <a:rPr lang="zh-CN" altLang="zh-CN" sz="3100" dirty="0"/>
              <a:t>一</a:t>
            </a:r>
            <a:r>
              <a:rPr lang="en-US" altLang="zh-CN" sz="3100" dirty="0"/>
              <a:t>)</a:t>
            </a:r>
            <a:r>
              <a:rPr lang="zh-CN" altLang="zh-CN" sz="3100" dirty="0"/>
              <a:t>识记</a:t>
            </a:r>
          </a:p>
          <a:p>
            <a:pPr>
              <a:lnSpc>
                <a:spcPct val="110000"/>
              </a:lnSpc>
            </a:pPr>
            <a:r>
              <a:rPr lang="en-US" altLang="zh-CN" dirty="0"/>
              <a:t>        </a:t>
            </a:r>
            <a:r>
              <a:rPr lang="zh-CN" altLang="zh-CN" dirty="0"/>
              <a:t>根据识记时的自觉性和目的性不同，可以把识记分为无意识记</a:t>
            </a:r>
            <a:r>
              <a:rPr lang="en-US" altLang="zh-CN" dirty="0"/>
              <a:t>(</a:t>
            </a:r>
            <a:r>
              <a:rPr lang="zh-CN" altLang="zh-CN" dirty="0"/>
              <a:t>不随意识记</a:t>
            </a:r>
            <a:r>
              <a:rPr lang="en-US" altLang="zh-CN" dirty="0"/>
              <a:t>)</a:t>
            </a:r>
            <a:r>
              <a:rPr lang="zh-CN" altLang="zh-CN" dirty="0"/>
              <a:t>和有意识记</a:t>
            </a:r>
            <a:r>
              <a:rPr lang="en-US" altLang="zh-CN" dirty="0"/>
              <a:t>(</a:t>
            </a:r>
            <a:r>
              <a:rPr lang="zh-CN" altLang="zh-CN" dirty="0"/>
              <a:t>随意识记</a:t>
            </a:r>
            <a:r>
              <a:rPr lang="en-US" altLang="zh-CN" dirty="0"/>
              <a:t>)</a:t>
            </a:r>
            <a:r>
              <a:rPr lang="zh-CN" altLang="zh-CN" dirty="0"/>
              <a:t>。</a:t>
            </a:r>
          </a:p>
          <a:p>
            <a:pPr>
              <a:lnSpc>
                <a:spcPct val="110000"/>
              </a:lnSpc>
            </a:pPr>
            <a:r>
              <a:rPr lang="en-US" altLang="zh-CN" b="1" dirty="0"/>
              <a:t>1.</a:t>
            </a:r>
            <a:r>
              <a:rPr lang="zh-CN" altLang="zh-CN" b="1" dirty="0"/>
              <a:t>无意识记</a:t>
            </a:r>
          </a:p>
          <a:p>
            <a:pPr>
              <a:lnSpc>
                <a:spcPct val="110000"/>
              </a:lnSpc>
            </a:pPr>
            <a:r>
              <a:rPr lang="en-US" altLang="zh-CN" dirty="0"/>
              <a:t>       </a:t>
            </a:r>
            <a:r>
              <a:rPr lang="zh-CN" altLang="zh-CN" dirty="0"/>
              <a:t>没有预定的目的，不必经过任何努力，也没有运用任何专门的方法所进行的识记，叫做无意识记。无意识记的心理基础是无意注意。无意识记这一心理事实表明，心理活动对有些信息的输人能够自动操作和进行编码，同时不知不觉地储存起来。</a:t>
            </a:r>
          </a:p>
          <a:p>
            <a:pPr>
              <a:lnSpc>
                <a:spcPct val="110000"/>
              </a:lnSpc>
            </a:pPr>
            <a:r>
              <a:rPr lang="en-US" altLang="zh-CN" b="1" dirty="0"/>
              <a:t>2.</a:t>
            </a:r>
            <a:r>
              <a:rPr lang="zh-CN" altLang="zh-CN" b="1" dirty="0"/>
              <a:t>有意识记</a:t>
            </a:r>
          </a:p>
          <a:p>
            <a:pPr>
              <a:lnSpc>
                <a:spcPct val="110000"/>
              </a:lnSpc>
            </a:pPr>
            <a:r>
              <a:rPr lang="en-US" altLang="zh-CN" dirty="0"/>
              <a:t>       </a:t>
            </a:r>
            <a:r>
              <a:rPr lang="zh-CN" altLang="zh-CN" dirty="0"/>
              <a:t>有预定的目的，采取一定的方法和步骤，并在必要时经过一定的努力所进行的识记，叫做有意识记。有意识记是积累系统的知识经验，形成成套的技能、技巧的主要途径。有意识记的心理基础是有意注意，它是一种复杂的智力活动和意志活动。</a:t>
            </a:r>
          </a:p>
          <a:p>
            <a:endParaRPr lang="zh-CN" altLang="en-US" dirty="0"/>
          </a:p>
        </p:txBody>
      </p:sp>
    </p:spTree>
    <p:extLst>
      <p:ext uri="{BB962C8B-B14F-4D97-AF65-F5344CB8AC3E}">
        <p14:creationId xmlns:p14="http://schemas.microsoft.com/office/powerpoint/2010/main" val="877978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2485</TotalTime>
  <Words>1864</Words>
  <Application>Microsoft Office PowerPoint</Application>
  <PresentationFormat>自定义</PresentationFormat>
  <Paragraphs>112</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心理学</vt:lpstr>
      <vt:lpstr>PowerPoint 演示文稿</vt:lpstr>
      <vt:lpstr>第六节 记忆</vt:lpstr>
      <vt:lpstr>一 ·记忆概述</vt:lpstr>
      <vt:lpstr>二、记忆的测量方法</vt:lpstr>
      <vt:lpstr>三、记忆的分类</vt:lpstr>
      <vt:lpstr>四、记忆的形式</vt:lpstr>
      <vt:lpstr>PowerPoint 演示文稿</vt:lpstr>
      <vt:lpstr>二·记忆过程及其规律</vt:lpstr>
      <vt:lpstr>一、记忆过程</vt:lpstr>
      <vt:lpstr>一、记忆过程</vt:lpstr>
      <vt:lpstr>一、记忆过程</vt:lpstr>
      <vt:lpstr>二、遗忘</vt:lpstr>
      <vt:lpstr>PowerPoint 演示文稿</vt:lpstr>
      <vt:lpstr>三 ·记忆的规律在教学中的运用</vt:lpstr>
      <vt:lpstr>一、提高记忆效果的因素</vt:lpstr>
      <vt:lpstr>二、提高记忆的策略</vt:lpstr>
      <vt:lpstr>二、提高记忆的策略</vt:lpstr>
      <vt:lpstr>三、记忆规律在教学中的应用</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144</cp:revision>
  <dcterms:created xsi:type="dcterms:W3CDTF">2017-08-28T14:45:38Z</dcterms:created>
  <dcterms:modified xsi:type="dcterms:W3CDTF">2017-08-31T03:58:43Z</dcterms:modified>
</cp:coreProperties>
</file>