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45" r:id="rId3"/>
    <p:sldId id="275" r:id="rId4"/>
    <p:sldId id="276" r:id="rId5"/>
    <p:sldId id="277" r:id="rId6"/>
    <p:sldId id="447" r:id="rId7"/>
    <p:sldId id="448" r:id="rId8"/>
    <p:sldId id="280" r:id="rId9"/>
    <p:sldId id="281" r:id="rId10"/>
    <p:sldId id="282" r:id="rId11"/>
    <p:sldId id="283" r:id="rId12"/>
    <p:sldId id="449" r:id="rId13"/>
    <p:sldId id="284" r:id="rId14"/>
    <p:sldId id="285" r:id="rId15"/>
    <p:sldId id="286" r:id="rId16"/>
    <p:sldId id="287" r:id="rId17"/>
    <p:sldId id="288" r:id="rId18"/>
    <p:sldId id="289" r:id="rId19"/>
    <p:sldId id="446" r:id="rId20"/>
  </p:sldIdLst>
  <p:sldSz cx="12192000" cy="6858000"/>
  <p:notesSz cx="6858000" cy="9144000"/>
  <p:defaultTextStyle>
    <a:defPPr>
      <a:defRPr lang="zh-CN"/>
    </a:defPPr>
    <a:lvl1pPr marL="0" algn="l" defTabSz="9143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70" algn="l" defTabSz="9143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340" algn="l" defTabSz="9143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511" algn="l" defTabSz="9143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681" algn="l" defTabSz="9143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852" algn="l" defTabSz="9143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021" algn="l" defTabSz="9143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193" algn="l" defTabSz="9143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363" algn="l" defTabSz="9143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0" autoAdjust="0"/>
    <p:restoredTop sz="94728" autoAdjust="0"/>
  </p:normalViewPr>
  <p:slideViewPr>
    <p:cSldViewPr snapToGrid="0">
      <p:cViewPr varScale="1">
        <p:scale>
          <a:sx n="84" d="100"/>
          <a:sy n="84" d="100"/>
        </p:scale>
        <p:origin x="-324" y="-90"/>
      </p:cViewPr>
      <p:guideLst>
        <p:guide orient="horz" pos="2206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185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21B825C4-A7E0-4B77-B8A1-58A956AA3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5152-5C95-4846-8319-BB94C503A834}" type="datetimeFigureOut">
              <a:rPr lang="zh-CN" altLang="en-US" smtClean="0"/>
              <a:t>2017/9/1/Friday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EEC345E7-2648-40F6-8D6A-313BB2C23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848FB0F6-3CE3-4962-86BB-895EC8CE9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9E591-690F-4125-913C-F60F125284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3086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5B58D20-AF23-43FE-AE1A-09F15A86A8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87367"/>
            <a:ext cx="9144000" cy="2387600"/>
          </a:xfrm>
        </p:spPr>
        <p:txBody>
          <a:bodyPr anchor="b"/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BF2BA31-D6BB-4D9A-8BE5-AF671D98F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5152-5C95-4846-8319-BB94C503A834}" type="datetimeFigureOut">
              <a:rPr lang="zh-CN" altLang="en-US" smtClean="0"/>
              <a:t>2017/9/1/Friday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B4305ED-60E8-4114-B228-A5CB8E2D3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B6A42A0-5DE3-4A40-AA3A-6F31AC9C1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9E591-690F-4125-913C-F60F125284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0706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SLIDEtoME\TP模板\新建文件夹 (17)\bg\bg1.jpg">
            <a:extLst>
              <a:ext uri="{FF2B5EF4-FFF2-40B4-BE49-F238E27FC236}">
                <a16:creationId xmlns="" xmlns:a16="http://schemas.microsoft.com/office/drawing/2014/main" id="{FF6C6494-A903-4158-A8CD-C53DC7CFBF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275" y="-23215"/>
            <a:ext cx="12233275" cy="6881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52CC966-AC14-4894-916D-2C76AE0327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1381" y="1011385"/>
            <a:ext cx="10342419" cy="5165581"/>
          </a:xfrm>
        </p:spPr>
        <p:txBody>
          <a:bodyPr>
            <a:normAutofit/>
          </a:bodyPr>
          <a:lstStyle>
            <a:lvl1pPr marL="0" indent="0">
              <a:buNone/>
              <a:defRPr sz="4400" b="0">
                <a:latin typeface="+mj-ea"/>
                <a:ea typeface="+mj-ea"/>
              </a:defRPr>
            </a:lvl1pPr>
            <a:lvl2pPr marL="457170" indent="0">
              <a:buNone/>
              <a:defRPr/>
            </a:lvl2pPr>
            <a:lvl3pPr marL="914340" indent="0">
              <a:buNone/>
              <a:defRPr/>
            </a:lvl3pPr>
            <a:lvl4pPr marL="1371511" indent="0">
              <a:buNone/>
              <a:defRPr/>
            </a:lvl4pPr>
            <a:lvl5pPr marL="1828681" indent="0">
              <a:buNone/>
              <a:defRPr/>
            </a:lvl5pPr>
          </a:lstStyle>
          <a:p>
            <a:pPr lvl="0"/>
            <a:r>
              <a:rPr lang="zh-CN" altLang="en-US" dirty="0"/>
              <a:t>编辑母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062D5EC-E2C9-475D-8266-386C35D11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5152-5C95-4846-8319-BB94C503A834}" type="datetimeFigureOut">
              <a:rPr lang="zh-CN" altLang="en-US" smtClean="0"/>
              <a:t>2017/9/1/Friday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CEAC2F1-A8ED-49D7-A852-CE8792015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278E5C3-B08F-415F-B499-F1AA39F94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9E591-690F-4125-913C-F60F125284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611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SLIDEtoME\TP模板\新建文件夹 (17)\bg\bg1.jpg">
            <a:extLst>
              <a:ext uri="{FF2B5EF4-FFF2-40B4-BE49-F238E27FC236}">
                <a16:creationId xmlns="" xmlns:a16="http://schemas.microsoft.com/office/drawing/2014/main" id="{9A775DEE-E342-4656-936A-038CF5E5DDC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-11609"/>
            <a:ext cx="12233275" cy="6881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72BF01BB-3DF0-4928-B8F6-00E971F67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5152-5C95-4846-8319-BB94C503A834}" type="datetimeFigureOut">
              <a:rPr lang="zh-CN" altLang="en-US" smtClean="0"/>
              <a:t>2017/9/1/Friday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66A5C364-C7F8-4781-87F1-0210210D5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7298B072-1559-4EA6-BCD0-56E99B120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9E591-690F-4125-913C-F60F125284F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内容占位符 2">
            <a:extLst>
              <a:ext uri="{FF2B5EF4-FFF2-40B4-BE49-F238E27FC236}">
                <a16:creationId xmlns="" xmlns:a16="http://schemas.microsoft.com/office/drawing/2014/main" id="{B65E3436-B27E-46C4-A06A-8B8901020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1381" y="1011385"/>
            <a:ext cx="10342419" cy="5165581"/>
          </a:xfrm>
        </p:spPr>
        <p:txBody>
          <a:bodyPr>
            <a:normAutofit/>
          </a:bodyPr>
          <a:lstStyle>
            <a:lvl1pPr>
              <a:defRPr sz="2100" b="0">
                <a:latin typeface="+mj-ea"/>
                <a:ea typeface="+mj-ea"/>
              </a:defRPr>
            </a:lvl1pPr>
            <a:lvl2pPr marL="457170" indent="0">
              <a:buNone/>
              <a:defRPr/>
            </a:lvl2pPr>
            <a:lvl3pPr marL="914340" indent="0">
              <a:buNone/>
              <a:defRPr/>
            </a:lvl3pPr>
            <a:lvl4pPr marL="1371511" indent="0">
              <a:buNone/>
              <a:defRPr/>
            </a:lvl4pPr>
            <a:lvl5pPr marL="1828681" indent="0">
              <a:buNone/>
              <a:defRPr/>
            </a:lvl5pPr>
          </a:lstStyle>
          <a:p>
            <a:pPr lvl="0"/>
            <a:r>
              <a:rPr lang="zh-CN" altLang="en-US" dirty="0"/>
              <a:t>编辑母</a:t>
            </a:r>
          </a:p>
        </p:txBody>
      </p:sp>
    </p:spTree>
    <p:extLst>
      <p:ext uri="{BB962C8B-B14F-4D97-AF65-F5344CB8AC3E}">
        <p14:creationId xmlns:p14="http://schemas.microsoft.com/office/powerpoint/2010/main" val="4084833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SLIDEtoME\TP模板\新建文件夹 (17)\bg\bg1.jpg">
            <a:extLst>
              <a:ext uri="{FF2B5EF4-FFF2-40B4-BE49-F238E27FC236}">
                <a16:creationId xmlns="" xmlns:a16="http://schemas.microsoft.com/office/drawing/2014/main" id="{94EFBFB8-5BA0-4A6D-9BA3-FB96B73759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-11609"/>
            <a:ext cx="12233275" cy="6881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23BEE37-7F5C-46B0-B5BB-3FE641C38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656" y="1002452"/>
            <a:ext cx="10155381" cy="923344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A74B3A29-33B9-4D81-9FE6-7F33DDCF3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5152-5C95-4846-8319-BB94C503A834}" type="datetimeFigureOut">
              <a:rPr lang="zh-CN" altLang="en-US" smtClean="0"/>
              <a:t>2017/9/1/Friday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C6DA036C-F810-4B89-834B-02C5FEF6D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2F97A99A-91A2-44B1-A90C-430085E7D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9E591-690F-4125-913C-F60F125284F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内容占位符 8">
            <a:extLst>
              <a:ext uri="{FF2B5EF4-FFF2-40B4-BE49-F238E27FC236}">
                <a16:creationId xmlns="" xmlns:a16="http://schemas.microsoft.com/office/drawing/2014/main" id="{023A6029-6BAA-4921-AD69-AF1F28F2A5B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80656" y="2161318"/>
            <a:ext cx="10155381" cy="3186544"/>
          </a:xfrm>
        </p:spPr>
        <p:txBody>
          <a:bodyPr/>
          <a:lstStyle>
            <a:lvl1pPr marL="0" indent="0">
              <a:buNone/>
              <a:defRPr sz="2100">
                <a:latin typeface="+mj-ea"/>
                <a:ea typeface="+mj-ea"/>
              </a:defRPr>
            </a:lvl1pPr>
            <a:lvl2pPr marL="457170" indent="0">
              <a:buNone/>
              <a:defRPr/>
            </a:lvl2pPr>
            <a:lvl3pPr marL="914340" indent="0">
              <a:buNone/>
              <a:defRPr/>
            </a:lvl3pPr>
            <a:lvl4pPr marL="1371511" indent="0">
              <a:buNone/>
              <a:defRPr/>
            </a:lvl4pPr>
            <a:lvl5pPr marL="1828681" indent="0">
              <a:buNone/>
              <a:defRPr/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6683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SLIDEtoME\TP模板\新建文件夹 (17)\bg\bg1.jpg">
            <a:extLst>
              <a:ext uri="{FF2B5EF4-FFF2-40B4-BE49-F238E27FC236}">
                <a16:creationId xmlns="" xmlns:a16="http://schemas.microsoft.com/office/drawing/2014/main" id="{AAB1BC20-449B-4FD9-832C-3976175D7F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275" y="-23215"/>
            <a:ext cx="12233275" cy="6881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B0E1926-7F41-406F-B9B5-151411CE4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6917"/>
            <a:ext cx="10515600" cy="113361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05703350-BAB4-4D58-BEED-B32A3F869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5152-5C95-4846-8319-BB94C503A834}" type="datetimeFigureOut">
              <a:rPr lang="zh-CN" altLang="en-US" smtClean="0"/>
              <a:t>2017/9/1/Friday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CAD25219-3E96-4F82-B5DE-91D011D45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AF6B0942-7631-489B-A83B-E76C9A0C2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9E591-690F-4125-913C-F60F125284F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内容占位符 7">
            <a:extLst>
              <a:ext uri="{FF2B5EF4-FFF2-40B4-BE49-F238E27FC236}">
                <a16:creationId xmlns="" xmlns:a16="http://schemas.microsoft.com/office/drawing/2014/main" id="{17DA387A-C534-40DA-A1EB-4775C105677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2022324"/>
            <a:ext cx="10515600" cy="3713452"/>
          </a:xfrm>
        </p:spPr>
        <p:txBody>
          <a:bodyPr/>
          <a:lstStyle>
            <a:lvl1pPr marL="0" indent="0">
              <a:buNone/>
              <a:defRPr sz="2100">
                <a:latin typeface="+mj-ea"/>
                <a:ea typeface="+mj-ea"/>
              </a:defRPr>
            </a:lvl1pPr>
            <a:lvl2pPr marL="457170" indent="0">
              <a:buNone/>
              <a:defRPr/>
            </a:lvl2pPr>
            <a:lvl3pPr marL="914340" indent="0">
              <a:buNone/>
              <a:defRPr/>
            </a:lvl3pPr>
            <a:lvl4pPr marL="1371511" indent="0">
              <a:buNone/>
              <a:defRPr/>
            </a:lvl4pPr>
            <a:lvl5pPr marL="1828681" indent="0">
              <a:buNone/>
              <a:defRPr/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8337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78C80790-46FE-41DB-981B-31AC00332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35" tIns="45717" rIns="91435" bIns="45717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387E50AB-0776-4623-81EC-65C090084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E06313D-F759-4B17-B400-6157AF9D8C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35" tIns="45717" rIns="91435" bIns="4571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25152-5C95-4846-8319-BB94C503A834}" type="datetimeFigureOut">
              <a:rPr lang="zh-CN" altLang="en-US" smtClean="0"/>
              <a:t>2017/9/1/Friday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AD66F73-C53A-4160-BB8B-CF58FBFA69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35" tIns="45717" rIns="91435" bIns="4571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D78AE19-76F1-4730-B967-36DAC25454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35" tIns="45717" rIns="91435" bIns="4571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9E591-690F-4125-913C-F60F125284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5635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0" r:id="rId3"/>
    <p:sldLayoutId id="2147483655" r:id="rId4"/>
    <p:sldLayoutId id="2147483657" r:id="rId5"/>
    <p:sldLayoutId id="2147483658" r:id="rId6"/>
  </p:sldLayoutIdLst>
  <p:txStyles>
    <p:titleStyle>
      <a:lvl1pPr algn="l" defTabSz="91434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4" indent="-228584" algn="l" defTabSz="91434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6" indent="-228584" algn="l" defTabSz="91434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5" indent="-228584" algn="l" defTabSz="91434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6" indent="-228584" algn="l" defTabSz="91434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6" indent="-228584" algn="l" defTabSz="91434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7" indent="-228584" algn="l" defTabSz="91434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07" indent="-228584" algn="l" defTabSz="91434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77" indent="-228584" algn="l" defTabSz="91434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47" indent="-228584" algn="l" defTabSz="91434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0" algn="l" defTabSz="9143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0" algn="l" defTabSz="9143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1" algn="l" defTabSz="9143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1" algn="l" defTabSz="9143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2" algn="l" defTabSz="9143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1" algn="l" defTabSz="9143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3" algn="l" defTabSz="9143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3" algn="l" defTabSz="9143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9A0AA10-DF02-4D2C-A66F-68D497F5C3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9283" y="1406678"/>
            <a:ext cx="9144000" cy="2387600"/>
          </a:xfrm>
        </p:spPr>
        <p:txBody>
          <a:bodyPr>
            <a:normAutofit/>
          </a:bodyPr>
          <a:lstStyle/>
          <a:p>
            <a:r>
              <a:rPr lang="zh-CN" altLang="en-US" sz="7200" dirty="0"/>
              <a:t>心理学</a:t>
            </a:r>
          </a:p>
        </p:txBody>
      </p:sp>
      <p:pic>
        <p:nvPicPr>
          <p:cNvPr id="3" name="Picture 2" descr="D:\SLIDEtoME\TP模板\新建文件夹 (17)\bg\bg1.jpg">
            <a:extLst>
              <a:ext uri="{FF2B5EF4-FFF2-40B4-BE49-F238E27FC236}">
                <a16:creationId xmlns="" xmlns:a16="http://schemas.microsoft.com/office/drawing/2014/main" id="{D46FEFC4-CFDD-4AE9-BB94-D42888C48C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43" b="78084"/>
          <a:stretch/>
        </p:blipFill>
        <p:spPr bwMode="auto">
          <a:xfrm>
            <a:off x="8537624" y="1"/>
            <a:ext cx="3654376" cy="4314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C81F318A-B6DA-41A2-A1A6-0CA13FBC0D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14"/>
          <a:stretch/>
        </p:blipFill>
        <p:spPr>
          <a:xfrm flipH="1">
            <a:off x="5" y="2186779"/>
            <a:ext cx="3788881" cy="467122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19B29F7D-25EA-4DCE-9C05-5F3C07C8DBF7}"/>
              </a:ext>
            </a:extLst>
          </p:cNvPr>
          <p:cNvSpPr/>
          <p:nvPr/>
        </p:nvSpPr>
        <p:spPr>
          <a:xfrm>
            <a:off x="5" y="2186779"/>
            <a:ext cx="3788881" cy="4671223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920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CB12060-3961-48D3-B573-8BF0645C9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二、注意的理论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4425834-237D-45FB-ACCA-9F7FBA30839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b="1" dirty="0"/>
              <a:t>(</a:t>
            </a:r>
            <a:r>
              <a:rPr lang="zh-CN" altLang="zh-CN" b="1" dirty="0"/>
              <a:t>一</a:t>
            </a:r>
            <a:r>
              <a:rPr lang="en-US" altLang="zh-CN" b="1" dirty="0"/>
              <a:t>)</a:t>
            </a:r>
            <a:r>
              <a:rPr lang="zh-CN" altLang="zh-CN" b="1" dirty="0"/>
              <a:t>注意的知觉选择理论</a:t>
            </a:r>
          </a:p>
          <a:p>
            <a:r>
              <a:rPr lang="en-US" altLang="zh-CN" dirty="0"/>
              <a:t>       </a:t>
            </a:r>
            <a:r>
              <a:rPr lang="zh-CN" altLang="zh-CN" dirty="0"/>
              <a:t>在大部分时间里我们都在选择要注意的东西，“目不能两视</a:t>
            </a:r>
            <a:r>
              <a:rPr lang="en-US" altLang="zh-CN" dirty="0"/>
              <a:t>(</a:t>
            </a:r>
            <a:r>
              <a:rPr lang="zh-CN" altLang="zh-CN" dirty="0"/>
              <a:t>看两个目标</a:t>
            </a:r>
            <a:r>
              <a:rPr lang="en-US" altLang="zh-CN" dirty="0"/>
              <a:t>)</a:t>
            </a:r>
            <a:r>
              <a:rPr lang="zh-CN" altLang="zh-CN" dirty="0"/>
              <a:t>而明</a:t>
            </a:r>
            <a:r>
              <a:rPr lang="en-US" altLang="zh-CN" dirty="0"/>
              <a:t>(</a:t>
            </a:r>
            <a:r>
              <a:rPr lang="zh-CN" altLang="zh-CN" dirty="0"/>
              <a:t>清楚</a:t>
            </a:r>
            <a:r>
              <a:rPr lang="en-US" altLang="zh-CN" dirty="0"/>
              <a:t>)</a:t>
            </a:r>
            <a:r>
              <a:rPr lang="zh-CN" altLang="zh-CN" dirty="0"/>
              <a:t>，耳不能两听</a:t>
            </a:r>
            <a:r>
              <a:rPr lang="en-US" altLang="zh-CN" dirty="0"/>
              <a:t>(</a:t>
            </a:r>
            <a:r>
              <a:rPr lang="zh-CN" altLang="zh-CN" dirty="0"/>
              <a:t>听两种声音</a:t>
            </a:r>
            <a:r>
              <a:rPr lang="en-US" altLang="zh-CN" dirty="0"/>
              <a:t>)</a:t>
            </a:r>
            <a:r>
              <a:rPr lang="zh-CN" altLang="zh-CN" dirty="0"/>
              <a:t>而聪</a:t>
            </a:r>
            <a:r>
              <a:rPr lang="en-US" altLang="zh-CN" dirty="0"/>
              <a:t>(</a:t>
            </a:r>
            <a:r>
              <a:rPr lang="zh-CN" altLang="zh-CN" dirty="0"/>
              <a:t>听明白</a:t>
            </a:r>
            <a:r>
              <a:rPr lang="en-US" altLang="zh-CN" dirty="0"/>
              <a:t>)</a:t>
            </a:r>
            <a:r>
              <a:rPr lang="zh-CN" altLang="zh-CN" dirty="0"/>
              <a:t>”。当你正在冥思苦想地进行心算，就不会想别的事情。</a:t>
            </a:r>
          </a:p>
          <a:p>
            <a:r>
              <a:rPr lang="en-US" altLang="zh-CN" b="1" dirty="0"/>
              <a:t>(</a:t>
            </a:r>
            <a:r>
              <a:rPr lang="zh-CN" altLang="zh-CN" b="1" dirty="0"/>
              <a:t>二</a:t>
            </a:r>
            <a:r>
              <a:rPr lang="en-US" altLang="zh-CN" b="1" dirty="0"/>
              <a:t>)</a:t>
            </a:r>
            <a:r>
              <a:rPr lang="zh-CN" altLang="zh-CN" b="1" dirty="0"/>
              <a:t>注意的资源分配理论</a:t>
            </a:r>
          </a:p>
          <a:p>
            <a:r>
              <a:rPr lang="en-US" altLang="zh-CN" dirty="0"/>
              <a:t>        </a:t>
            </a:r>
            <a:r>
              <a:rPr lang="zh-CN" altLang="zh-CN" dirty="0"/>
              <a:t>注意资源理论避开了整体机制在信息加工中的具体位置问题，从整体上解释了注意的过程，但没有反映注意涉及的具体信息加工过程。注意机制究竟发生在信息加工的哪一阶段，仍是需要研究讨论的问题。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305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0C4F9CF-6A45-442B-A07D-372239C0A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 </a:t>
            </a:r>
            <a:r>
              <a:rPr lang="en-US" altLang="zh-CN" dirty="0"/>
              <a:t>·</a:t>
            </a:r>
            <a:r>
              <a:rPr lang="zh-CN" altLang="zh-CN" dirty="0"/>
              <a:t>注意的品质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C2F648E-89B6-4620-BB9E-1899D1188EF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2022324"/>
            <a:ext cx="10515600" cy="3942380"/>
          </a:xfrm>
        </p:spPr>
        <p:txBody>
          <a:bodyPr>
            <a:normAutofit/>
          </a:bodyPr>
          <a:lstStyle/>
          <a:p>
            <a:r>
              <a:rPr lang="en-US" altLang="zh-CN" dirty="0"/>
              <a:t>       </a:t>
            </a:r>
            <a:r>
              <a:rPr lang="zh-CN" altLang="zh-CN" dirty="0"/>
              <a:t>注意的品质包括注意的广度、注意的稳定性、注意的分配和注意的转移四种品质。</a:t>
            </a:r>
          </a:p>
          <a:p>
            <a:r>
              <a:rPr lang="zh-CN" altLang="zh-CN" sz="2800" b="1" dirty="0"/>
              <a:t>一、注意的广度</a:t>
            </a:r>
          </a:p>
          <a:p>
            <a:r>
              <a:rPr lang="en-US" altLang="zh-CN" dirty="0"/>
              <a:t>       </a:t>
            </a:r>
            <a:r>
              <a:rPr lang="zh-CN" altLang="zh-CN" dirty="0"/>
              <a:t>所谓注意的广度也叫注意的范围，是指在同一时间内能够清楚把握的注意对象的数量。</a:t>
            </a:r>
          </a:p>
          <a:p>
            <a:r>
              <a:rPr lang="zh-CN" altLang="zh-CN" sz="2800" b="1" dirty="0"/>
              <a:t>二、注意的稳定性</a:t>
            </a:r>
          </a:p>
          <a:p>
            <a:r>
              <a:rPr lang="en-US" altLang="zh-CN" dirty="0"/>
              <a:t>       </a:t>
            </a:r>
            <a:r>
              <a:rPr lang="zh-CN" altLang="zh-CN" dirty="0"/>
              <a:t>注意的稳定性是指人在一定的事物上注意所能持续的时间。这是注意在时间上的特征。人的注意保持在某种事物或某种活动上的时间越长，注意的稳定性越高。</a:t>
            </a:r>
          </a:p>
          <a:p>
            <a:r>
              <a:rPr lang="en-US" altLang="zh-CN" dirty="0"/>
              <a:t>       </a:t>
            </a:r>
            <a:r>
              <a:rPr lang="zh-CN" altLang="zh-CN" dirty="0"/>
              <a:t>注意的稳定性，并不意味着注意总是指向一个对象，而是指活动的总方向始终不变，行动所接触的对象和行动本身可以变化。</a:t>
            </a:r>
          </a:p>
          <a:p>
            <a:r>
              <a:rPr lang="en-US" altLang="zh-CN" dirty="0"/>
              <a:t>       </a:t>
            </a:r>
            <a:r>
              <a:rPr lang="zh-CN" altLang="zh-CN" dirty="0"/>
              <a:t>与注意的稳定性相反的情况是注意的分散。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5095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0C4F9CF-6A45-442B-A07D-372239C0A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/>
              <a:t>怎样才能保持稳定的注意呢</a:t>
            </a:r>
            <a:r>
              <a:rPr lang="en-US" altLang="zh-CN" sz="3600" dirty="0"/>
              <a:t>?</a:t>
            </a:r>
            <a:endParaRPr lang="zh-CN" altLang="en-US" sz="3600" dirty="0"/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C2F648E-89B6-4620-BB9E-1899D1188EF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2022324"/>
            <a:ext cx="10515600" cy="394238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(</a:t>
            </a:r>
            <a:r>
              <a:rPr lang="zh-CN" altLang="en-US" dirty="0" smtClean="0"/>
              <a:t>１ </a:t>
            </a:r>
            <a:r>
              <a:rPr lang="en-US" altLang="zh-CN" dirty="0"/>
              <a:t>)</a:t>
            </a:r>
            <a:r>
              <a:rPr lang="zh-CN" altLang="en-US" dirty="0"/>
              <a:t>明确工作要完成的总任务是什么</a:t>
            </a:r>
            <a:r>
              <a:rPr lang="en-US" altLang="zh-CN" dirty="0"/>
              <a:t>.</a:t>
            </a:r>
            <a:r>
              <a:rPr lang="zh-CN" altLang="en-US" dirty="0"/>
              <a:t>因为在头脑中经常考虑如何实现活动任务</a:t>
            </a:r>
            <a:r>
              <a:rPr lang="en-US" altLang="zh-CN" dirty="0"/>
              <a:t>,</a:t>
            </a:r>
            <a:r>
              <a:rPr lang="zh-CN" altLang="en-US" dirty="0"/>
              <a:t>从</a:t>
            </a:r>
          </a:p>
          <a:p>
            <a:r>
              <a:rPr lang="zh-CN" altLang="en-US" dirty="0"/>
              <a:t>前一步想到后一步</a:t>
            </a:r>
            <a:r>
              <a:rPr lang="en-US" altLang="zh-CN" dirty="0"/>
              <a:t>,</a:t>
            </a:r>
            <a:r>
              <a:rPr lang="zh-CN" altLang="en-US" dirty="0"/>
              <a:t>积极地思考</a:t>
            </a:r>
            <a:r>
              <a:rPr lang="en-US" altLang="zh-CN" dirty="0"/>
              <a:t>,</a:t>
            </a:r>
            <a:r>
              <a:rPr lang="zh-CN" altLang="en-US" dirty="0"/>
              <a:t>所以注意就能坚持</a:t>
            </a:r>
            <a:r>
              <a:rPr lang="zh-CN" altLang="en-US" dirty="0" smtClean="0"/>
              <a:t>下来</a:t>
            </a:r>
            <a:r>
              <a:rPr lang="zh-CN" altLang="en-US" dirty="0"/>
              <a:t>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(</a:t>
            </a:r>
            <a:r>
              <a:rPr lang="zh-CN" altLang="en-US" dirty="0" smtClean="0"/>
              <a:t>２ </a:t>
            </a:r>
            <a:r>
              <a:rPr lang="en-US" altLang="zh-CN" dirty="0"/>
              <a:t>)</a:t>
            </a:r>
            <a:r>
              <a:rPr lang="zh-CN" altLang="en-US" dirty="0"/>
              <a:t>要求活动多样化</a:t>
            </a:r>
            <a:r>
              <a:rPr lang="en-US" altLang="zh-CN" dirty="0"/>
              <a:t>.</a:t>
            </a:r>
            <a:r>
              <a:rPr lang="zh-CN" altLang="en-US" dirty="0"/>
              <a:t>如不断提出新问题</a:t>
            </a:r>
            <a:r>
              <a:rPr lang="en-US" altLang="zh-CN" dirty="0"/>
              <a:t>,</a:t>
            </a:r>
            <a:r>
              <a:rPr lang="zh-CN" altLang="en-US" dirty="0"/>
              <a:t>不断出现新内容</a:t>
            </a:r>
            <a:r>
              <a:rPr lang="en-US" altLang="zh-CN" dirty="0"/>
              <a:t>,</a:t>
            </a:r>
            <a:r>
              <a:rPr lang="zh-CN" altLang="en-US" dirty="0"/>
              <a:t>不同活动交替进行</a:t>
            </a:r>
            <a:r>
              <a:rPr lang="en-US" altLang="zh-CN" dirty="0"/>
              <a:t>,</a:t>
            </a:r>
            <a:r>
              <a:rPr lang="zh-CN" altLang="en-US" dirty="0"/>
              <a:t>把内</a:t>
            </a:r>
          </a:p>
          <a:p>
            <a:r>
              <a:rPr lang="zh-CN" altLang="en-US" dirty="0"/>
              <a:t>心注意和外部的实际活动结合</a:t>
            </a:r>
            <a:r>
              <a:rPr lang="zh-CN" altLang="en-US" dirty="0" smtClean="0"/>
              <a:t>起来</a:t>
            </a:r>
            <a:r>
              <a:rPr lang="zh-CN" altLang="en-US" dirty="0"/>
              <a:t>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(</a:t>
            </a:r>
            <a:r>
              <a:rPr lang="zh-CN" altLang="en-US" dirty="0" smtClean="0"/>
              <a:t>３ </a:t>
            </a:r>
            <a:r>
              <a:rPr lang="en-US" altLang="zh-CN" dirty="0"/>
              <a:t>)</a:t>
            </a:r>
            <a:r>
              <a:rPr lang="zh-CN" altLang="en-US" dirty="0"/>
              <a:t>注意的稳定性与人的身体状况有关</a:t>
            </a:r>
            <a:r>
              <a:rPr lang="en-US" altLang="zh-CN" dirty="0"/>
              <a:t>.</a:t>
            </a:r>
            <a:r>
              <a:rPr lang="zh-CN" altLang="en-US" dirty="0"/>
              <a:t>当人失眠、疲劳、生病时</a:t>
            </a:r>
            <a:r>
              <a:rPr lang="en-US" altLang="zh-CN" dirty="0"/>
              <a:t>,</a:t>
            </a:r>
            <a:r>
              <a:rPr lang="zh-CN" altLang="en-US" dirty="0"/>
              <a:t>人的注意力就不稳</a:t>
            </a:r>
          </a:p>
          <a:p>
            <a:r>
              <a:rPr lang="zh-CN" altLang="en-US" dirty="0"/>
              <a:t>定</a:t>
            </a:r>
            <a:r>
              <a:rPr lang="en-US" altLang="zh-CN" dirty="0"/>
              <a:t>;</a:t>
            </a:r>
            <a:r>
              <a:rPr lang="zh-CN" altLang="en-US" dirty="0"/>
              <a:t>如果人的身体徤康、精力充沛</a:t>
            </a:r>
            <a:r>
              <a:rPr lang="en-US" altLang="zh-CN" dirty="0"/>
              <a:t>,</a:t>
            </a:r>
            <a:r>
              <a:rPr lang="zh-CN" altLang="en-US" dirty="0"/>
              <a:t>人的注意力就能持久</a:t>
            </a:r>
            <a:r>
              <a:rPr lang="zh-CN" altLang="en-US" dirty="0" smtClean="0"/>
              <a:t>稳定。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771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="" xmlns:a16="http://schemas.microsoft.com/office/drawing/2014/main" id="{36986820-0477-4E6A-9266-CEEB54C15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2800" b="1" dirty="0"/>
              <a:t>三、注意的分配</a:t>
            </a:r>
            <a:endParaRPr lang="zh-CN" altLang="en-US" sz="2800" b="1" dirty="0"/>
          </a:p>
        </p:txBody>
      </p:sp>
      <p:sp>
        <p:nvSpPr>
          <p:cNvPr id="5" name="内容占位符 4">
            <a:extLst>
              <a:ext uri="{FF2B5EF4-FFF2-40B4-BE49-F238E27FC236}">
                <a16:creationId xmlns="" xmlns:a16="http://schemas.microsoft.com/office/drawing/2014/main" id="{B951C871-94EA-43A7-BD29-076535201A2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        </a:t>
            </a:r>
            <a:r>
              <a:rPr lang="zh-CN" altLang="zh-CN" dirty="0"/>
              <a:t>当刺激物是不同的种类，感官活动也不同，同时注意是做不到的，一般只能先感知一个刺激物，过一段时间才能感知第二种刺激物。</a:t>
            </a:r>
          </a:p>
          <a:p>
            <a:r>
              <a:rPr lang="en-US" altLang="zh-CN" dirty="0"/>
              <a:t>        </a:t>
            </a:r>
            <a:r>
              <a:rPr lang="zh-CN" altLang="zh-CN" dirty="0"/>
              <a:t>注意分配的条件是：必须只有一种活动是陌生的，而其余活动达到自动化或部分自动化程度才行。因为自动化活动不需要更多的注意，可以把注意力集中在比较生疏的活动上。另外，同时进行几种活动之间的关系也很重要，有联系的活动便于分配，像“一手画方，一手画圆，莫能成”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441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21A9B7F-E1BD-412D-942D-C63A2404A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2800" b="1" dirty="0"/>
              <a:t>四、注意的转移</a:t>
            </a:r>
            <a:endParaRPr lang="zh-CN" altLang="en-US" sz="2800" b="1" dirty="0"/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6331D38-785D-4FEC-A4C3-16A2EA3DCCF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        </a:t>
            </a:r>
            <a:r>
              <a:rPr lang="zh-CN" altLang="zh-CN" dirty="0"/>
              <a:t>所谓注意的转移是指，人有意识地根据任务的需要，主动地把注意从一个对象转移到另一个对象上。注意转移的快慢与难易，主要是根据对原来注意对象的兴趣、原来注意的紧张度而决定。原来注意紧张性强，兴趣又浓，就难以转移；原来注意紧张性差，又少有兴趣，则易于转移。对后来的注意对象的兴趣与转移的难易、快慢也有关系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583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="" xmlns:a16="http://schemas.microsoft.com/office/drawing/2014/main" id="{EEDF0FFE-5753-4326-86E1-F67898360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四</a:t>
            </a:r>
            <a:r>
              <a:rPr lang="en-US" altLang="zh-CN" dirty="0"/>
              <a:t>·</a:t>
            </a:r>
            <a:r>
              <a:rPr lang="zh-CN" altLang="zh-CN" dirty="0"/>
              <a:t> 注意的规律在教学中的运用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="" xmlns:a16="http://schemas.microsoft.com/office/drawing/2014/main" id="{C7D00C28-6050-46C9-BAB0-C49DC0AF01D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2022323"/>
            <a:ext cx="10515600" cy="4181531"/>
          </a:xfrm>
        </p:spPr>
        <p:txBody>
          <a:bodyPr/>
          <a:lstStyle/>
          <a:p>
            <a:r>
              <a:rPr lang="zh-CN" altLang="zh-CN" sz="3600" dirty="0"/>
              <a:t>一、无意注意的规律在教学中运用</a:t>
            </a:r>
          </a:p>
          <a:p>
            <a:pPr>
              <a:lnSpc>
                <a:spcPct val="100000"/>
              </a:lnSpc>
            </a:pPr>
            <a:r>
              <a:rPr lang="en-US" altLang="zh-CN" dirty="0"/>
              <a:t>       </a:t>
            </a:r>
            <a:r>
              <a:rPr lang="zh-CN" altLang="zh-CN" dirty="0"/>
              <a:t>无意注意是由剌激物本身的特点和人的主体状态所引起的。刺激物的特点和人的主体状态，既可以引起学生学习上的注意分散，也可以借助它顺利地进行教学。为此，教师在教学过程中，应尽量避免那些分散学生注意因素的出现，紧紧地把握住那些吸引学生对教学内容产生注意的因素，从而有效地搞好教学活动。</a:t>
            </a:r>
          </a:p>
          <a:p>
            <a:r>
              <a:rPr lang="en-US" altLang="zh-CN" b="1" dirty="0"/>
              <a:t>(</a:t>
            </a:r>
            <a:r>
              <a:rPr lang="zh-CN" altLang="zh-CN" b="1" dirty="0"/>
              <a:t>一</a:t>
            </a:r>
            <a:r>
              <a:rPr lang="en-US" altLang="zh-CN" b="1" dirty="0"/>
              <a:t>)</a:t>
            </a:r>
            <a:r>
              <a:rPr lang="zh-CN" altLang="zh-CN" b="1" dirty="0"/>
              <a:t>创设良好的教学环境</a:t>
            </a:r>
          </a:p>
          <a:p>
            <a:r>
              <a:rPr lang="en-US" altLang="zh-CN" dirty="0"/>
              <a:t>        </a:t>
            </a:r>
            <a:r>
              <a:rPr lang="zh-CN" altLang="zh-CN" dirty="0"/>
              <a:t>教学环境是教师从事教学活动的最基本的前提条件，是课堂教学顺利进行的重要保证。</a:t>
            </a:r>
            <a:endParaRPr lang="en-US" altLang="zh-CN" dirty="0"/>
          </a:p>
          <a:p>
            <a:r>
              <a:rPr lang="en-US" altLang="zh-CN" b="1" dirty="0"/>
              <a:t>(</a:t>
            </a:r>
            <a:r>
              <a:rPr lang="zh-CN" altLang="zh-CN" b="1" dirty="0"/>
              <a:t>二</a:t>
            </a:r>
            <a:r>
              <a:rPr lang="en-US" altLang="zh-CN" b="1" dirty="0"/>
              <a:t>)</a:t>
            </a:r>
            <a:r>
              <a:rPr lang="zh-CN" altLang="zh-CN" b="1" dirty="0"/>
              <a:t>运用生动的语言和表情</a:t>
            </a:r>
          </a:p>
          <a:p>
            <a:r>
              <a:rPr lang="zh-CN" altLang="zh-CN" dirty="0"/>
              <a:t>注意规律表明，凡是符合人的需要和兴趣的事物，容易引起人的注意。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0047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446FDBC-A2D8-4789-8052-BC6A13D8536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80656" y="1097279"/>
            <a:ext cx="10155381" cy="5289454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zh-CN" b="1" dirty="0"/>
              <a:t>(</a:t>
            </a:r>
            <a:r>
              <a:rPr lang="zh-CN" altLang="zh-CN" b="1" dirty="0"/>
              <a:t>三</a:t>
            </a:r>
            <a:r>
              <a:rPr lang="en-US" altLang="zh-CN" b="1" dirty="0"/>
              <a:t>)</a:t>
            </a:r>
            <a:r>
              <a:rPr lang="zh-CN" altLang="zh-CN" b="1" dirty="0"/>
              <a:t>尽量使用现代化教学手段并提高板书技巧</a:t>
            </a:r>
          </a:p>
          <a:p>
            <a:pPr>
              <a:lnSpc>
                <a:spcPct val="110000"/>
              </a:lnSpc>
            </a:pPr>
            <a:r>
              <a:rPr lang="en-US" altLang="zh-CN" dirty="0"/>
              <a:t>       </a:t>
            </a:r>
            <a:r>
              <a:rPr lang="zh-CN" altLang="zh-CN" dirty="0"/>
              <a:t>教师在教学中，要尽量采用录音、录像、电影、电视、幻灯胶片等现代化直观教学工具以及多媒体课件教学，以生动形象和新颖的内容，引起学生的无意注意。</a:t>
            </a:r>
          </a:p>
          <a:p>
            <a:pPr>
              <a:lnSpc>
                <a:spcPct val="110000"/>
              </a:lnSpc>
            </a:pPr>
            <a:r>
              <a:rPr lang="en-US" altLang="zh-CN" b="1" dirty="0"/>
              <a:t>(</a:t>
            </a:r>
            <a:r>
              <a:rPr lang="zh-CN" altLang="zh-CN" b="1" dirty="0"/>
              <a:t>四</a:t>
            </a:r>
            <a:r>
              <a:rPr lang="en-US" altLang="zh-CN" b="1" dirty="0"/>
              <a:t>)</a:t>
            </a:r>
            <a:r>
              <a:rPr lang="zh-CN" altLang="zh-CN" b="1" dirty="0"/>
              <a:t>丰富教学内容</a:t>
            </a:r>
          </a:p>
          <a:p>
            <a:pPr>
              <a:lnSpc>
                <a:spcPct val="110000"/>
              </a:lnSpc>
            </a:pPr>
            <a:r>
              <a:rPr lang="en-US" altLang="zh-CN" dirty="0"/>
              <a:t>       </a:t>
            </a:r>
            <a:r>
              <a:rPr lang="zh-CN" altLang="zh-CN" dirty="0"/>
              <a:t>教学内容是整个教学过程中的关键环节，是维系教学过程的主坐标，也是影响学生注意的核心因素。</a:t>
            </a:r>
          </a:p>
          <a:p>
            <a:pPr>
              <a:lnSpc>
                <a:spcPct val="110000"/>
              </a:lnSpc>
            </a:pPr>
            <a:r>
              <a:rPr lang="en-US" altLang="zh-CN" b="1" dirty="0"/>
              <a:t>(</a:t>
            </a:r>
            <a:r>
              <a:rPr lang="zh-CN" altLang="zh-CN" b="1" dirty="0"/>
              <a:t>五</a:t>
            </a:r>
            <a:r>
              <a:rPr lang="en-US" altLang="zh-CN" b="1" dirty="0"/>
              <a:t>)</a:t>
            </a:r>
            <a:r>
              <a:rPr lang="zh-CN" altLang="zh-CN" b="1" dirty="0"/>
              <a:t>运用灵活多样的教学方法</a:t>
            </a:r>
          </a:p>
          <a:p>
            <a:pPr>
              <a:lnSpc>
                <a:spcPct val="110000"/>
              </a:lnSpc>
            </a:pPr>
            <a:r>
              <a:rPr lang="en-US" altLang="zh-CN" dirty="0"/>
              <a:t>       </a:t>
            </a:r>
            <a:r>
              <a:rPr lang="zh-CN" altLang="zh-CN" dirty="0"/>
              <a:t>教学方法是教学过程中一个重要的环节。好的教学方法是维持课堂学生良好注意状态的关键。</a:t>
            </a:r>
            <a:endParaRPr lang="en-US" altLang="zh-CN" dirty="0"/>
          </a:p>
          <a:p>
            <a:pPr>
              <a:lnSpc>
                <a:spcPct val="110000"/>
              </a:lnSpc>
            </a:pPr>
            <a:r>
              <a:rPr lang="en-US" altLang="zh-CN" b="1" dirty="0"/>
              <a:t>(</a:t>
            </a:r>
            <a:r>
              <a:rPr lang="zh-CN" altLang="zh-CN" b="1" dirty="0"/>
              <a:t>六</a:t>
            </a:r>
            <a:r>
              <a:rPr lang="en-US" altLang="zh-CN" b="1" dirty="0"/>
              <a:t>)</a:t>
            </a:r>
            <a:r>
              <a:rPr lang="zh-CN" altLang="zh-CN" b="1" dirty="0"/>
              <a:t>维持良好的课堂纪律</a:t>
            </a:r>
          </a:p>
          <a:p>
            <a:pPr>
              <a:lnSpc>
                <a:spcPct val="110000"/>
              </a:lnSpc>
            </a:pPr>
            <a:r>
              <a:rPr lang="en-US" altLang="zh-CN" dirty="0"/>
              <a:t>        </a:t>
            </a:r>
            <a:r>
              <a:rPr lang="zh-CN" altLang="zh-CN" dirty="0"/>
              <a:t>课堂纪律是教师从事课堂教学活动的重要保证，是保持学生注意、防止分心现象的先决条件。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3019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B0DD6E6-8A45-4FC1-B3B3-49DBCD094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二、有意注意的规律在教学中的运用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ABF5818-5C40-4513-A0EB-D94288AB85C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826244" y="1560030"/>
            <a:ext cx="10155381" cy="4619316"/>
          </a:xfrm>
        </p:spPr>
        <p:txBody>
          <a:bodyPr>
            <a:normAutofit/>
          </a:bodyPr>
          <a:lstStyle/>
          <a:p>
            <a:r>
              <a:rPr lang="en-US" altLang="zh-CN" dirty="0"/>
              <a:t> </a:t>
            </a:r>
            <a:endParaRPr lang="zh-CN" altLang="zh-CN" dirty="0"/>
          </a:p>
          <a:p>
            <a:pPr lvl="0">
              <a:lnSpc>
                <a:spcPct val="100000"/>
              </a:lnSpc>
            </a:pPr>
            <a:r>
              <a:rPr lang="en-US" altLang="zh-CN" dirty="0"/>
              <a:t> </a:t>
            </a:r>
            <a:r>
              <a:rPr lang="zh-CN" altLang="en-US" b="1" dirty="0"/>
              <a:t>（一）</a:t>
            </a:r>
            <a:r>
              <a:rPr lang="zh-CN" altLang="zh-CN" b="1" dirty="0"/>
              <a:t>帮助学生树立明确的学习目的</a:t>
            </a:r>
          </a:p>
          <a:p>
            <a:pPr>
              <a:lnSpc>
                <a:spcPct val="100000"/>
              </a:lnSpc>
            </a:pPr>
            <a:r>
              <a:rPr lang="en-US" altLang="zh-CN" b="1" dirty="0"/>
              <a:t> </a:t>
            </a:r>
            <a:r>
              <a:rPr lang="zh-CN" altLang="en-US" b="1" dirty="0"/>
              <a:t>（二）</a:t>
            </a:r>
            <a:r>
              <a:rPr lang="en-US" altLang="zh-CN" b="1" dirty="0"/>
              <a:t> </a:t>
            </a:r>
            <a:r>
              <a:rPr lang="zh-CN" altLang="zh-CN" b="1" dirty="0"/>
              <a:t>引导学生积极思考</a:t>
            </a:r>
          </a:p>
          <a:p>
            <a:pPr>
              <a:lnSpc>
                <a:spcPct val="100000"/>
              </a:lnSpc>
            </a:pPr>
            <a:r>
              <a:rPr lang="en-US" altLang="zh-CN" b="1" dirty="0"/>
              <a:t> </a:t>
            </a:r>
            <a:r>
              <a:rPr lang="zh-CN" altLang="en-US" b="1" dirty="0"/>
              <a:t>（三）</a:t>
            </a:r>
            <a:r>
              <a:rPr lang="en-US" altLang="zh-CN" b="1" dirty="0"/>
              <a:t> </a:t>
            </a:r>
            <a:r>
              <a:rPr lang="zh-CN" altLang="zh-CN" b="1" dirty="0"/>
              <a:t>强化课堂调控的手段</a:t>
            </a:r>
          </a:p>
          <a:p>
            <a:pPr>
              <a:lnSpc>
                <a:spcPct val="100000"/>
              </a:lnSpc>
            </a:pPr>
            <a:r>
              <a:rPr lang="zh-CN" altLang="zh-CN" dirty="0"/>
              <a:t>课堂调控手段一般表现为以下几方面：</a:t>
            </a:r>
          </a:p>
          <a:p>
            <a:pPr>
              <a:lnSpc>
                <a:spcPct val="100000"/>
              </a:lnSpc>
            </a:pPr>
            <a:r>
              <a:rPr lang="en-US" altLang="zh-CN" dirty="0"/>
              <a:t>	</a:t>
            </a:r>
            <a:r>
              <a:rPr lang="zh-CN" altLang="zh-CN" dirty="0"/>
              <a:t>①信号控制。</a:t>
            </a:r>
          </a:p>
          <a:p>
            <a:pPr>
              <a:lnSpc>
                <a:spcPct val="100000"/>
              </a:lnSpc>
            </a:pPr>
            <a:r>
              <a:rPr lang="en-US" altLang="zh-CN" dirty="0"/>
              <a:t>	</a:t>
            </a:r>
            <a:r>
              <a:rPr lang="zh-CN" altLang="zh-CN" dirty="0"/>
              <a:t>②邻近控制。</a:t>
            </a:r>
          </a:p>
          <a:p>
            <a:pPr>
              <a:lnSpc>
                <a:spcPct val="100000"/>
              </a:lnSpc>
            </a:pPr>
            <a:r>
              <a:rPr lang="en-US" altLang="zh-CN" dirty="0"/>
              <a:t>	</a:t>
            </a:r>
            <a:r>
              <a:rPr lang="zh-CN" altLang="zh-CN" dirty="0"/>
              <a:t>③问题控制。</a:t>
            </a:r>
          </a:p>
          <a:p>
            <a:pPr>
              <a:lnSpc>
                <a:spcPct val="100000"/>
              </a:lnSpc>
            </a:pPr>
            <a:r>
              <a:rPr lang="en-US" altLang="zh-CN" dirty="0"/>
              <a:t>	</a:t>
            </a:r>
            <a:r>
              <a:rPr lang="zh-CN" altLang="zh-CN" dirty="0"/>
              <a:t>④表扬与批评控制。</a:t>
            </a:r>
          </a:p>
          <a:p>
            <a:pPr>
              <a:lnSpc>
                <a:spcPct val="100000"/>
              </a:lnSpc>
            </a:pPr>
            <a:r>
              <a:rPr lang="zh-CN" altLang="en-US" b="1" dirty="0"/>
              <a:t>（四）</a:t>
            </a:r>
            <a:r>
              <a:rPr lang="en-US" altLang="zh-CN" b="1" dirty="0"/>
              <a:t> </a:t>
            </a:r>
            <a:r>
              <a:rPr lang="zh-CN" altLang="zh-CN" b="1" dirty="0"/>
              <a:t>把智力活动和实际操作结合起来</a:t>
            </a:r>
          </a:p>
          <a:p>
            <a:endParaRPr lang="zh-CN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120931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2F41563-5F1C-4137-948C-443283DE8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三、两种注意转化规律在教学中的运用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F4C21EC0-19AE-4FB8-ADDA-357E886661A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altLang="zh-CN" dirty="0"/>
              <a:t>       </a:t>
            </a:r>
            <a:r>
              <a:rPr lang="zh-CN" altLang="zh-CN" dirty="0"/>
              <a:t>无意注意与有意注意是两种性质不同的注意，但在学习和各种实践活动中是互相联系的，同时又是互相转化和交替的。两种注意的相互交替，使注意能长时间地保持集中。</a:t>
            </a:r>
          </a:p>
          <a:p>
            <a:pPr>
              <a:lnSpc>
                <a:spcPct val="100000"/>
              </a:lnSpc>
            </a:pPr>
            <a:r>
              <a:rPr lang="en-US" altLang="zh-CN" dirty="0"/>
              <a:t>       </a:t>
            </a:r>
            <a:r>
              <a:rPr lang="zh-CN" altLang="zh-CN" dirty="0"/>
              <a:t>在教学中，学生完全依靠有意注意来学习，大脑皮层长时间地处于兴奋状态，容易产生疲劳和注意的涣散。如果没有无意注意参加，学生难以长时间坚持学习。但是单凭无意注意来组织，也难以维持较长时间的学习，因为任何一门学科的内容和任何一位教师的讲授，都不可能完全具备吸引人的趣味性，也不能使学生轻而易举就可以学会并掌握。这就必须通过有意志努力的有意注意的参加，才能完成学习任务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1371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ADB122B-09F2-495E-8796-30D2DDDE37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7488" y="1576153"/>
            <a:ext cx="9144000" cy="2387600"/>
          </a:xfrm>
        </p:spPr>
        <p:txBody>
          <a:bodyPr/>
          <a:lstStyle/>
          <a:p>
            <a:r>
              <a:rPr lang="zh-CN" altLang="en-US" dirty="0" smtClean="0"/>
              <a:t>谢谢！</a:t>
            </a:r>
            <a:endParaRPr lang="zh-CN" altLang="en-US" dirty="0"/>
          </a:p>
        </p:txBody>
      </p:sp>
      <p:pic>
        <p:nvPicPr>
          <p:cNvPr id="3" name="Picture 2" descr="D:\SLIDEtoME\TP模板\新建文件夹 (17)\bg\bg1.jpg">
            <a:extLst>
              <a:ext uri="{FF2B5EF4-FFF2-40B4-BE49-F238E27FC236}">
                <a16:creationId xmlns="" xmlns:a16="http://schemas.microsoft.com/office/drawing/2014/main" id="{73D15F27-9525-41DF-B8D3-5FD5CA4FC0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43" b="78084"/>
          <a:stretch/>
        </p:blipFill>
        <p:spPr bwMode="auto">
          <a:xfrm>
            <a:off x="9886949" y="2"/>
            <a:ext cx="2305051" cy="288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5C18E190-AECC-45A6-9415-FDD2E4405A51}"/>
              </a:ext>
            </a:extLst>
          </p:cNvPr>
          <p:cNvCxnSpPr>
            <a:cxnSpLocks/>
          </p:cNvCxnSpPr>
          <p:nvPr/>
        </p:nvCxnSpPr>
        <p:spPr>
          <a:xfrm>
            <a:off x="2454443" y="4078056"/>
            <a:ext cx="7775408" cy="0"/>
          </a:xfrm>
          <a:prstGeom prst="line">
            <a:avLst/>
          </a:prstGeom>
          <a:ln w="104775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BF2EF9B1-2D65-4447-BD1F-51E1A7155E10}"/>
              </a:ext>
            </a:extLst>
          </p:cNvPr>
          <p:cNvSpPr/>
          <p:nvPr/>
        </p:nvSpPr>
        <p:spPr>
          <a:xfrm>
            <a:off x="1940087" y="3649432"/>
            <a:ext cx="571500" cy="585787"/>
          </a:xfrm>
          <a:prstGeom prst="ellipse">
            <a:avLst/>
          </a:prstGeom>
          <a:solidFill>
            <a:srgbClr val="4472C4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495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hlinkClick r:id="" action="ppaction://noaction"/>
            <a:extLst>
              <a:ext uri="{FF2B5EF4-FFF2-40B4-BE49-F238E27FC236}">
                <a16:creationId xmlns="" xmlns:a16="http://schemas.microsoft.com/office/drawing/2014/main" id="{0F51E932-4D91-4EAB-96E3-EACB9E4A4B3A}"/>
              </a:ext>
            </a:extLst>
          </p:cNvPr>
          <p:cNvSpPr txBox="1"/>
          <p:nvPr/>
        </p:nvSpPr>
        <p:spPr>
          <a:xfrm>
            <a:off x="6973888" y="5555281"/>
            <a:ext cx="4698611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r>
              <a:rPr lang="zh-CN" altLang="en-US" sz="3600" dirty="0">
                <a:latin typeface="+mj-ea"/>
                <a:ea typeface="+mj-ea"/>
              </a:rPr>
              <a:t>第十节 能力</a:t>
            </a:r>
          </a:p>
        </p:txBody>
      </p:sp>
      <p:sp>
        <p:nvSpPr>
          <p:cNvPr id="3" name="文本框 2">
            <a:hlinkClick r:id="" action="ppaction://noaction"/>
            <a:extLst>
              <a:ext uri="{FF2B5EF4-FFF2-40B4-BE49-F238E27FC236}">
                <a16:creationId xmlns="" xmlns:a16="http://schemas.microsoft.com/office/drawing/2014/main" id="{19648E8A-F03B-45E2-8F45-1CD91B819988}"/>
              </a:ext>
            </a:extLst>
          </p:cNvPr>
          <p:cNvSpPr txBox="1"/>
          <p:nvPr/>
        </p:nvSpPr>
        <p:spPr>
          <a:xfrm>
            <a:off x="6973888" y="4545730"/>
            <a:ext cx="4698611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r>
              <a:rPr lang="zh-CN" altLang="en-US" sz="3600" dirty="0">
                <a:latin typeface="+mj-ea"/>
                <a:ea typeface="+mj-ea"/>
              </a:rPr>
              <a:t>第九节 动机</a:t>
            </a:r>
          </a:p>
        </p:txBody>
      </p:sp>
      <p:sp>
        <p:nvSpPr>
          <p:cNvPr id="4" name="文本框 3">
            <a:hlinkClick r:id="" action="ppaction://noaction"/>
            <a:extLst>
              <a:ext uri="{FF2B5EF4-FFF2-40B4-BE49-F238E27FC236}">
                <a16:creationId xmlns="" xmlns:a16="http://schemas.microsoft.com/office/drawing/2014/main" id="{2A7BA207-986C-45A8-9E60-34B2CEE0E94A}"/>
              </a:ext>
            </a:extLst>
          </p:cNvPr>
          <p:cNvSpPr txBox="1"/>
          <p:nvPr/>
        </p:nvSpPr>
        <p:spPr>
          <a:xfrm>
            <a:off x="6973888" y="3597718"/>
            <a:ext cx="4698611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r>
              <a:rPr lang="zh-CN" altLang="en-US" sz="3600" dirty="0">
                <a:latin typeface="+mj-ea"/>
                <a:ea typeface="+mj-ea"/>
              </a:rPr>
              <a:t>第八节 气质和性格</a:t>
            </a:r>
          </a:p>
        </p:txBody>
      </p:sp>
      <p:sp>
        <p:nvSpPr>
          <p:cNvPr id="5" name="文本框 4">
            <a:hlinkClick r:id="" action="ppaction://noaction"/>
            <a:extLst>
              <a:ext uri="{FF2B5EF4-FFF2-40B4-BE49-F238E27FC236}">
                <a16:creationId xmlns="" xmlns:a16="http://schemas.microsoft.com/office/drawing/2014/main" id="{216D4BC2-47FE-4EE2-923C-5965F3ABACD3}"/>
              </a:ext>
            </a:extLst>
          </p:cNvPr>
          <p:cNvSpPr txBox="1"/>
          <p:nvPr/>
        </p:nvSpPr>
        <p:spPr>
          <a:xfrm>
            <a:off x="6973888" y="2675892"/>
            <a:ext cx="4698611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r>
              <a:rPr lang="zh-CN" altLang="en-US" sz="3600" dirty="0">
                <a:latin typeface="+mj-ea"/>
                <a:ea typeface="+mj-ea"/>
              </a:rPr>
              <a:t>第七节 意志</a:t>
            </a:r>
          </a:p>
        </p:txBody>
      </p:sp>
      <p:sp>
        <p:nvSpPr>
          <p:cNvPr id="6" name="文本框 5">
            <a:hlinkClick r:id="rId2" action="ppaction://hlinksldjump"/>
            <a:extLst>
              <a:ext uri="{FF2B5EF4-FFF2-40B4-BE49-F238E27FC236}">
                <a16:creationId xmlns="" xmlns:a16="http://schemas.microsoft.com/office/drawing/2014/main" id="{42E6C5A0-430B-48D7-9D3D-583CC22AA313}"/>
              </a:ext>
            </a:extLst>
          </p:cNvPr>
          <p:cNvSpPr txBox="1"/>
          <p:nvPr/>
        </p:nvSpPr>
        <p:spPr>
          <a:xfrm>
            <a:off x="1346814" y="1754064"/>
            <a:ext cx="4698611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r>
              <a:rPr lang="zh-CN" altLang="en-US" sz="3600" dirty="0">
                <a:latin typeface="+mj-ea"/>
                <a:ea typeface="+mj-ea"/>
              </a:rPr>
              <a:t>第一节 心理学概述</a:t>
            </a:r>
          </a:p>
        </p:txBody>
      </p:sp>
      <p:sp>
        <p:nvSpPr>
          <p:cNvPr id="7" name="文本框 6">
            <a:hlinkClick r:id="" action="ppaction://noaction"/>
            <a:extLst>
              <a:ext uri="{FF2B5EF4-FFF2-40B4-BE49-F238E27FC236}">
                <a16:creationId xmlns="" xmlns:a16="http://schemas.microsoft.com/office/drawing/2014/main" id="{64E3D995-1835-4545-AFF0-0C7F8812F531}"/>
              </a:ext>
            </a:extLst>
          </p:cNvPr>
          <p:cNvSpPr txBox="1"/>
          <p:nvPr/>
        </p:nvSpPr>
        <p:spPr>
          <a:xfrm>
            <a:off x="6973888" y="1754064"/>
            <a:ext cx="4698611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r>
              <a:rPr lang="zh-CN" altLang="en-US" sz="3600" dirty="0">
                <a:latin typeface="+mj-ea"/>
                <a:ea typeface="+mj-ea"/>
              </a:rPr>
              <a:t>第六节 记忆</a:t>
            </a:r>
          </a:p>
        </p:txBody>
      </p:sp>
      <p:sp>
        <p:nvSpPr>
          <p:cNvPr id="8" name="文本框 7">
            <a:hlinkClick r:id="rId2" action="ppaction://hlinksldjump"/>
            <a:extLst>
              <a:ext uri="{FF2B5EF4-FFF2-40B4-BE49-F238E27FC236}">
                <a16:creationId xmlns="" xmlns:a16="http://schemas.microsoft.com/office/drawing/2014/main" id="{28B8B149-6744-4E0F-9A0A-CCE84466BE19}"/>
              </a:ext>
            </a:extLst>
          </p:cNvPr>
          <p:cNvSpPr txBox="1"/>
          <p:nvPr/>
        </p:nvSpPr>
        <p:spPr>
          <a:xfrm>
            <a:off x="1346814" y="2675892"/>
            <a:ext cx="4698611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r>
              <a:rPr lang="zh-CN" altLang="en-US" sz="3600" dirty="0">
                <a:latin typeface="+mj-ea"/>
                <a:ea typeface="+mj-ea"/>
              </a:rPr>
              <a:t>第二节 注意</a:t>
            </a:r>
          </a:p>
        </p:txBody>
      </p:sp>
      <p:sp>
        <p:nvSpPr>
          <p:cNvPr id="9" name="文本框 8">
            <a:hlinkClick r:id="" action="ppaction://noaction"/>
            <a:extLst>
              <a:ext uri="{FF2B5EF4-FFF2-40B4-BE49-F238E27FC236}">
                <a16:creationId xmlns="" xmlns:a16="http://schemas.microsoft.com/office/drawing/2014/main" id="{FB01554B-F41D-43C7-8B52-49CB243A3F60}"/>
              </a:ext>
            </a:extLst>
          </p:cNvPr>
          <p:cNvSpPr txBox="1"/>
          <p:nvPr/>
        </p:nvSpPr>
        <p:spPr>
          <a:xfrm>
            <a:off x="1346814" y="3597720"/>
            <a:ext cx="4698611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r>
              <a:rPr lang="zh-CN" altLang="en-US" sz="3600" dirty="0">
                <a:latin typeface="+mj-ea"/>
                <a:ea typeface="+mj-ea"/>
              </a:rPr>
              <a:t>第三节 感觉和知觉</a:t>
            </a:r>
          </a:p>
        </p:txBody>
      </p:sp>
      <p:sp>
        <p:nvSpPr>
          <p:cNvPr id="10" name="文本框 9">
            <a:hlinkClick r:id="" action="ppaction://noaction"/>
            <a:extLst>
              <a:ext uri="{FF2B5EF4-FFF2-40B4-BE49-F238E27FC236}">
                <a16:creationId xmlns="" xmlns:a16="http://schemas.microsoft.com/office/drawing/2014/main" id="{0AD9D9CC-65FC-48D3-B995-788678433F30}"/>
              </a:ext>
            </a:extLst>
          </p:cNvPr>
          <p:cNvSpPr txBox="1"/>
          <p:nvPr/>
        </p:nvSpPr>
        <p:spPr>
          <a:xfrm>
            <a:off x="1346814" y="4545730"/>
            <a:ext cx="4698611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r>
              <a:rPr lang="zh-CN" altLang="en-US" sz="3600" dirty="0">
                <a:latin typeface="+mj-ea"/>
                <a:ea typeface="+mj-ea"/>
              </a:rPr>
              <a:t>第四节 思维和想象</a:t>
            </a:r>
          </a:p>
        </p:txBody>
      </p:sp>
      <p:sp>
        <p:nvSpPr>
          <p:cNvPr id="11" name="文本框 10">
            <a:hlinkClick r:id="" action="ppaction://noaction"/>
            <a:extLst>
              <a:ext uri="{FF2B5EF4-FFF2-40B4-BE49-F238E27FC236}">
                <a16:creationId xmlns="" xmlns:a16="http://schemas.microsoft.com/office/drawing/2014/main" id="{638B3D0F-AC2E-48E7-83D4-2F6BA5BC05CF}"/>
              </a:ext>
            </a:extLst>
          </p:cNvPr>
          <p:cNvSpPr txBox="1"/>
          <p:nvPr/>
        </p:nvSpPr>
        <p:spPr>
          <a:xfrm>
            <a:off x="1346814" y="5555281"/>
            <a:ext cx="4698611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r>
              <a:rPr lang="zh-CN" altLang="en-US" sz="3600" dirty="0">
                <a:latin typeface="+mj-ea"/>
                <a:ea typeface="+mj-ea"/>
              </a:rPr>
              <a:t>第五节 情绪和情感</a:t>
            </a:r>
          </a:p>
        </p:txBody>
      </p:sp>
      <p:sp>
        <p:nvSpPr>
          <p:cNvPr id="12" name="菱形 11">
            <a:extLst>
              <a:ext uri="{FF2B5EF4-FFF2-40B4-BE49-F238E27FC236}">
                <a16:creationId xmlns="" xmlns:a16="http://schemas.microsoft.com/office/drawing/2014/main" id="{8DF4AC17-4022-4189-9D58-49394CC11328}"/>
              </a:ext>
            </a:extLst>
          </p:cNvPr>
          <p:cNvSpPr/>
          <p:nvPr/>
        </p:nvSpPr>
        <p:spPr>
          <a:xfrm>
            <a:off x="912062" y="1905486"/>
            <a:ext cx="295423" cy="32356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zh-CN" altLang="en-US"/>
          </a:p>
        </p:txBody>
      </p:sp>
      <p:sp>
        <p:nvSpPr>
          <p:cNvPr id="13" name="菱形 12">
            <a:extLst>
              <a:ext uri="{FF2B5EF4-FFF2-40B4-BE49-F238E27FC236}">
                <a16:creationId xmlns="" xmlns:a16="http://schemas.microsoft.com/office/drawing/2014/main" id="{E248BBF0-0921-40D4-8FE7-395B0CC48826}"/>
              </a:ext>
            </a:extLst>
          </p:cNvPr>
          <p:cNvSpPr/>
          <p:nvPr/>
        </p:nvSpPr>
        <p:spPr>
          <a:xfrm>
            <a:off x="897990" y="2783057"/>
            <a:ext cx="295423" cy="32356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zh-CN" altLang="en-US"/>
          </a:p>
        </p:txBody>
      </p:sp>
      <p:sp>
        <p:nvSpPr>
          <p:cNvPr id="14" name="菱形 13">
            <a:extLst>
              <a:ext uri="{FF2B5EF4-FFF2-40B4-BE49-F238E27FC236}">
                <a16:creationId xmlns="" xmlns:a16="http://schemas.microsoft.com/office/drawing/2014/main" id="{D77782D1-9427-43FD-9D7E-2B22BC189B9A}"/>
              </a:ext>
            </a:extLst>
          </p:cNvPr>
          <p:cNvSpPr/>
          <p:nvPr/>
        </p:nvSpPr>
        <p:spPr>
          <a:xfrm>
            <a:off x="897995" y="3781859"/>
            <a:ext cx="295423" cy="32356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zh-CN" altLang="en-US"/>
          </a:p>
        </p:txBody>
      </p:sp>
      <p:sp>
        <p:nvSpPr>
          <p:cNvPr id="15" name="菱形 14">
            <a:extLst>
              <a:ext uri="{FF2B5EF4-FFF2-40B4-BE49-F238E27FC236}">
                <a16:creationId xmlns="" xmlns:a16="http://schemas.microsoft.com/office/drawing/2014/main" id="{30CDFF64-8E7A-4899-9A0F-765A5F5B9752}"/>
              </a:ext>
            </a:extLst>
          </p:cNvPr>
          <p:cNvSpPr/>
          <p:nvPr/>
        </p:nvSpPr>
        <p:spPr>
          <a:xfrm>
            <a:off x="897994" y="4696265"/>
            <a:ext cx="295423" cy="32356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zh-CN" altLang="en-US"/>
          </a:p>
        </p:txBody>
      </p:sp>
      <p:sp>
        <p:nvSpPr>
          <p:cNvPr id="16" name="菱形 15">
            <a:extLst>
              <a:ext uri="{FF2B5EF4-FFF2-40B4-BE49-F238E27FC236}">
                <a16:creationId xmlns="" xmlns:a16="http://schemas.microsoft.com/office/drawing/2014/main" id="{B748E781-E57D-4DAA-9A27-06AF9A3EAF52}"/>
              </a:ext>
            </a:extLst>
          </p:cNvPr>
          <p:cNvSpPr/>
          <p:nvPr/>
        </p:nvSpPr>
        <p:spPr>
          <a:xfrm>
            <a:off x="912062" y="5737275"/>
            <a:ext cx="295423" cy="32356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zh-CN" altLang="en-US"/>
          </a:p>
        </p:txBody>
      </p:sp>
      <p:sp>
        <p:nvSpPr>
          <p:cNvPr id="17" name="菱形 16">
            <a:extLst>
              <a:ext uri="{FF2B5EF4-FFF2-40B4-BE49-F238E27FC236}">
                <a16:creationId xmlns="" xmlns:a16="http://schemas.microsoft.com/office/drawing/2014/main" id="{8C80250C-8F9D-4439-A986-ABD40A7E0648}"/>
              </a:ext>
            </a:extLst>
          </p:cNvPr>
          <p:cNvSpPr/>
          <p:nvPr/>
        </p:nvSpPr>
        <p:spPr>
          <a:xfrm>
            <a:off x="6302332" y="1899140"/>
            <a:ext cx="295423" cy="32356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zh-CN" altLang="en-US"/>
          </a:p>
        </p:txBody>
      </p:sp>
      <p:sp>
        <p:nvSpPr>
          <p:cNvPr id="18" name="菱形 17">
            <a:extLst>
              <a:ext uri="{FF2B5EF4-FFF2-40B4-BE49-F238E27FC236}">
                <a16:creationId xmlns="" xmlns:a16="http://schemas.microsoft.com/office/drawing/2014/main" id="{83705826-5022-43E0-A1B5-3F36EF0B3A63}"/>
              </a:ext>
            </a:extLst>
          </p:cNvPr>
          <p:cNvSpPr/>
          <p:nvPr/>
        </p:nvSpPr>
        <p:spPr>
          <a:xfrm>
            <a:off x="6316396" y="2771337"/>
            <a:ext cx="295423" cy="32356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zh-CN" altLang="en-US"/>
          </a:p>
        </p:txBody>
      </p:sp>
      <p:sp>
        <p:nvSpPr>
          <p:cNvPr id="19" name="菱形 18">
            <a:extLst>
              <a:ext uri="{FF2B5EF4-FFF2-40B4-BE49-F238E27FC236}">
                <a16:creationId xmlns="" xmlns:a16="http://schemas.microsoft.com/office/drawing/2014/main" id="{04A90505-2F0B-41FF-AE9E-CC2290AA834D}"/>
              </a:ext>
            </a:extLst>
          </p:cNvPr>
          <p:cNvSpPr/>
          <p:nvPr/>
        </p:nvSpPr>
        <p:spPr>
          <a:xfrm>
            <a:off x="6316396" y="3767793"/>
            <a:ext cx="295423" cy="32356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zh-CN" altLang="en-US"/>
          </a:p>
        </p:txBody>
      </p:sp>
      <p:sp>
        <p:nvSpPr>
          <p:cNvPr id="20" name="菱形 19">
            <a:extLst>
              <a:ext uri="{FF2B5EF4-FFF2-40B4-BE49-F238E27FC236}">
                <a16:creationId xmlns="" xmlns:a16="http://schemas.microsoft.com/office/drawing/2014/main" id="{128BD0A3-E528-42FC-A682-DDBD9D2665FD}"/>
              </a:ext>
            </a:extLst>
          </p:cNvPr>
          <p:cNvSpPr/>
          <p:nvPr/>
        </p:nvSpPr>
        <p:spPr>
          <a:xfrm>
            <a:off x="6302330" y="4712679"/>
            <a:ext cx="295423" cy="32356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zh-CN" altLang="en-US"/>
          </a:p>
        </p:txBody>
      </p:sp>
      <p:sp>
        <p:nvSpPr>
          <p:cNvPr id="21" name="菱形 20">
            <a:extLst>
              <a:ext uri="{FF2B5EF4-FFF2-40B4-BE49-F238E27FC236}">
                <a16:creationId xmlns="" xmlns:a16="http://schemas.microsoft.com/office/drawing/2014/main" id="{8D179818-E24A-4C46-87D2-16A1D7E73355}"/>
              </a:ext>
            </a:extLst>
          </p:cNvPr>
          <p:cNvSpPr/>
          <p:nvPr/>
        </p:nvSpPr>
        <p:spPr>
          <a:xfrm>
            <a:off x="6302327" y="5683353"/>
            <a:ext cx="295423" cy="32356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C965005C-3C28-4FB4-A8BC-DCF162D45511}"/>
              </a:ext>
            </a:extLst>
          </p:cNvPr>
          <p:cNvSpPr txBox="1"/>
          <p:nvPr/>
        </p:nvSpPr>
        <p:spPr>
          <a:xfrm>
            <a:off x="5333697" y="567491"/>
            <a:ext cx="1792705" cy="938712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r>
              <a:rPr lang="zh-CN" altLang="en-US" sz="5500" dirty="0">
                <a:solidFill>
                  <a:srgbClr val="4472C4"/>
                </a:solidFill>
                <a:latin typeface="+mj-ea"/>
                <a:ea typeface="+mj-ea"/>
              </a:rPr>
              <a:t>目录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59F8447D-79B1-411C-A641-BEC09895FA97}"/>
              </a:ext>
            </a:extLst>
          </p:cNvPr>
          <p:cNvGrpSpPr/>
          <p:nvPr/>
        </p:nvGrpSpPr>
        <p:grpSpPr>
          <a:xfrm>
            <a:off x="4672186" y="916660"/>
            <a:ext cx="604359" cy="216024"/>
            <a:chOff x="264939" y="188640"/>
            <a:chExt cx="604358" cy="216024"/>
          </a:xfrm>
          <a:solidFill>
            <a:schemeClr val="tx1"/>
          </a:solidFill>
        </p:grpSpPr>
        <p:sp>
          <p:nvSpPr>
            <p:cNvPr id="24" name="燕尾形 2">
              <a:extLst>
                <a:ext uri="{FF2B5EF4-FFF2-40B4-BE49-F238E27FC236}">
                  <a16:creationId xmlns="" xmlns:a16="http://schemas.microsoft.com/office/drawing/2014/main" id="{EBAC5FD4-3CDF-4784-857F-35D979628C5E}"/>
                </a:ext>
              </a:extLst>
            </p:cNvPr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燕尾形 3">
              <a:extLst>
                <a:ext uri="{FF2B5EF4-FFF2-40B4-BE49-F238E27FC236}">
                  <a16:creationId xmlns="" xmlns:a16="http://schemas.microsoft.com/office/drawing/2014/main" id="{18C045D2-3E25-4F40-A83D-BFCC29282510}"/>
                </a:ext>
              </a:extLst>
            </p:cNvPr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燕尾形 4">
              <a:extLst>
                <a:ext uri="{FF2B5EF4-FFF2-40B4-BE49-F238E27FC236}">
                  <a16:creationId xmlns="" xmlns:a16="http://schemas.microsoft.com/office/drawing/2014/main" id="{11DDC85C-A0F1-44DE-AE76-CEE1F391D4E1}"/>
                </a:ext>
              </a:extLst>
            </p:cNvPr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1348EB6C-1CFC-4989-84E9-B2B3302807E2}"/>
              </a:ext>
            </a:extLst>
          </p:cNvPr>
          <p:cNvGrpSpPr/>
          <p:nvPr/>
        </p:nvGrpSpPr>
        <p:grpSpPr>
          <a:xfrm rot="10800000">
            <a:off x="6940726" y="927436"/>
            <a:ext cx="604359" cy="216024"/>
            <a:chOff x="264939" y="188640"/>
            <a:chExt cx="604358" cy="216024"/>
          </a:xfrm>
          <a:solidFill>
            <a:schemeClr val="tx1"/>
          </a:solidFill>
        </p:grpSpPr>
        <p:sp>
          <p:nvSpPr>
            <p:cNvPr id="28" name="燕尾形 2">
              <a:extLst>
                <a:ext uri="{FF2B5EF4-FFF2-40B4-BE49-F238E27FC236}">
                  <a16:creationId xmlns="" xmlns:a16="http://schemas.microsoft.com/office/drawing/2014/main" id="{DFD79DE2-D9C6-413C-AC38-611B57E5617E}"/>
                </a:ext>
              </a:extLst>
            </p:cNvPr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燕尾形 3">
              <a:extLst>
                <a:ext uri="{FF2B5EF4-FFF2-40B4-BE49-F238E27FC236}">
                  <a16:creationId xmlns="" xmlns:a16="http://schemas.microsoft.com/office/drawing/2014/main" id="{797D74B4-5404-4397-B9D6-81B08EEC7F33}"/>
                </a:ext>
              </a:extLst>
            </p:cNvPr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燕尾形 4">
              <a:extLst>
                <a:ext uri="{FF2B5EF4-FFF2-40B4-BE49-F238E27FC236}">
                  <a16:creationId xmlns="" xmlns:a16="http://schemas.microsoft.com/office/drawing/2014/main" id="{808E4287-CA75-4200-9F48-15CCD2615968}"/>
                </a:ext>
              </a:extLst>
            </p:cNvPr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31" name="Picture 2" descr="D:\SLIDEtoME\TP模板\新建文件夹 (17)\bg\bg1.jpg">
            <a:extLst>
              <a:ext uri="{FF2B5EF4-FFF2-40B4-BE49-F238E27FC236}">
                <a16:creationId xmlns="" xmlns:a16="http://schemas.microsoft.com/office/drawing/2014/main" id="{C5E3AFE3-F3E1-4C75-93E4-11BAA41711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43" b="78084"/>
          <a:stretch/>
        </p:blipFill>
        <p:spPr bwMode="auto">
          <a:xfrm>
            <a:off x="10372725" y="2"/>
            <a:ext cx="1819275" cy="1899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65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="" xmlns:a16="http://schemas.microsoft.com/office/drawing/2014/main" id="{20B48F2B-5594-4795-B04A-7BA1E186CF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7488" y="1501336"/>
            <a:ext cx="9144000" cy="2387600"/>
          </a:xfrm>
        </p:spPr>
        <p:txBody>
          <a:bodyPr/>
          <a:lstStyle/>
          <a:p>
            <a:r>
              <a:rPr lang="zh-CN" altLang="en-US" dirty="0"/>
              <a:t>第二节 注意</a:t>
            </a:r>
          </a:p>
        </p:txBody>
      </p:sp>
      <p:pic>
        <p:nvPicPr>
          <p:cNvPr id="3" name="Picture 2" descr="D:\SLIDEtoME\TP模板\新建文件夹 (17)\bg\bg1.jpg">
            <a:extLst>
              <a:ext uri="{FF2B5EF4-FFF2-40B4-BE49-F238E27FC236}">
                <a16:creationId xmlns="" xmlns:a16="http://schemas.microsoft.com/office/drawing/2014/main" id="{1A7F0471-861C-446A-80CB-EF5BC299A3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43" b="78084"/>
          <a:stretch/>
        </p:blipFill>
        <p:spPr bwMode="auto">
          <a:xfrm>
            <a:off x="9886949" y="2"/>
            <a:ext cx="2305051" cy="288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48548ED5-279C-483C-836F-CD7A0800CCAD}"/>
              </a:ext>
            </a:extLst>
          </p:cNvPr>
          <p:cNvCxnSpPr>
            <a:cxnSpLocks/>
          </p:cNvCxnSpPr>
          <p:nvPr/>
        </p:nvCxnSpPr>
        <p:spPr>
          <a:xfrm>
            <a:off x="2543168" y="4078056"/>
            <a:ext cx="7775408" cy="0"/>
          </a:xfrm>
          <a:prstGeom prst="line">
            <a:avLst/>
          </a:prstGeom>
          <a:ln w="104775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ACB416E-1FA3-4DCB-9BB6-A92E4C693026}"/>
              </a:ext>
            </a:extLst>
          </p:cNvPr>
          <p:cNvSpPr/>
          <p:nvPr/>
        </p:nvSpPr>
        <p:spPr>
          <a:xfrm>
            <a:off x="1971673" y="3699817"/>
            <a:ext cx="571500" cy="585787"/>
          </a:xfrm>
          <a:prstGeom prst="ellipse">
            <a:avLst/>
          </a:prstGeom>
          <a:solidFill>
            <a:srgbClr val="4472C4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404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="" xmlns:a16="http://schemas.microsoft.com/office/drawing/2014/main" id="{30D21C9A-CDDE-4C9E-A453-EA08A72D4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</a:t>
            </a:r>
            <a:r>
              <a:rPr lang="en-US" altLang="zh-CN" dirty="0"/>
              <a:t> ·</a:t>
            </a:r>
            <a:r>
              <a:rPr lang="zh-CN" altLang="zh-CN" dirty="0"/>
              <a:t> 注意概述</a:t>
            </a:r>
            <a:endParaRPr lang="zh-CN" altLang="en-US" dirty="0"/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D28083B3-74DA-4ECC-8E93-1819459FB94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7281" y="2022324"/>
            <a:ext cx="9973995" cy="3713452"/>
          </a:xfrm>
        </p:spPr>
        <p:txBody>
          <a:bodyPr/>
          <a:lstStyle/>
          <a:p>
            <a:r>
              <a:rPr lang="zh-CN" altLang="zh-CN" sz="3600" dirty="0"/>
              <a:t>一、注意的概念</a:t>
            </a:r>
          </a:p>
          <a:p>
            <a:pPr>
              <a:lnSpc>
                <a:spcPct val="100000"/>
              </a:lnSpc>
            </a:pPr>
            <a:r>
              <a:rPr lang="en-US" altLang="zh-CN" dirty="0"/>
              <a:t>       </a:t>
            </a:r>
            <a:r>
              <a:rPr lang="zh-CN" altLang="zh-CN" dirty="0"/>
              <a:t>注意（</a:t>
            </a:r>
            <a:r>
              <a:rPr lang="en-US" altLang="zh-CN" dirty="0"/>
              <a:t>attention</a:t>
            </a:r>
            <a:r>
              <a:rPr lang="zh-CN" altLang="zh-CN" dirty="0"/>
              <a:t>）是心理活动对一定对象的指向和集中。指向性和集中性是注意的两大基本特征。</a:t>
            </a:r>
          </a:p>
          <a:p>
            <a:pPr>
              <a:lnSpc>
                <a:spcPct val="100000"/>
              </a:lnSpc>
            </a:pPr>
            <a:r>
              <a:rPr lang="en-US" altLang="zh-CN" dirty="0"/>
              <a:t>       </a:t>
            </a:r>
            <a:r>
              <a:rPr lang="zh-CN" altLang="zh-CN" dirty="0"/>
              <a:t>所谓指向性是指每一瞬间，心理活动有选择地朝向一定事物，而离开其余事物。</a:t>
            </a:r>
          </a:p>
          <a:p>
            <a:pPr>
              <a:lnSpc>
                <a:spcPct val="100000"/>
              </a:lnSpc>
            </a:pPr>
            <a:r>
              <a:rPr lang="en-US" altLang="zh-CN" dirty="0"/>
              <a:t>       </a:t>
            </a:r>
            <a:r>
              <a:rPr lang="zh-CN" altLang="zh-CN" dirty="0"/>
              <a:t>所谓集中性是指心理活动反映事物达到一定清晰和完善程度。当人集中注意某一事物时，心理活动就会离开一切无关的事物，并且抑制多余的活动，从而保证对事物的认知清晰、完善和深刻。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26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="" xmlns:a16="http://schemas.microsoft.com/office/drawing/2014/main" id="{0FA30129-76C6-4A82-9ED2-13AC06F11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656" y="791432"/>
            <a:ext cx="10155381" cy="923344"/>
          </a:xfrm>
        </p:spPr>
        <p:txBody>
          <a:bodyPr>
            <a:normAutofit/>
          </a:bodyPr>
          <a:lstStyle/>
          <a:p>
            <a:r>
              <a:rPr lang="zh-CN" altLang="zh-CN" dirty="0"/>
              <a:t>二、注意的</a:t>
            </a:r>
            <a:r>
              <a:rPr lang="zh-CN" altLang="zh-CN" dirty="0" smtClean="0"/>
              <a:t>功能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="" xmlns:a16="http://schemas.microsoft.com/office/drawing/2014/main" id="{7B20D6B1-BFCD-44CE-86D3-599F5267585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80656" y="1865887"/>
            <a:ext cx="10155381" cy="4563043"/>
          </a:xfrm>
        </p:spPr>
        <p:txBody>
          <a:bodyPr>
            <a:normAutofit lnSpcReduction="10000"/>
          </a:bodyPr>
          <a:lstStyle/>
          <a:p>
            <a:r>
              <a:rPr lang="en-US" altLang="zh-CN" b="1" dirty="0"/>
              <a:t>(</a:t>
            </a:r>
            <a:r>
              <a:rPr lang="zh-CN" altLang="zh-CN" b="1" dirty="0"/>
              <a:t>一</a:t>
            </a:r>
            <a:r>
              <a:rPr lang="en-US" altLang="zh-CN" b="1" dirty="0"/>
              <a:t>)</a:t>
            </a:r>
            <a:r>
              <a:rPr lang="zh-CN" altLang="zh-CN" b="1" dirty="0"/>
              <a:t>选择功能</a:t>
            </a:r>
          </a:p>
          <a:p>
            <a:pPr>
              <a:lnSpc>
                <a:spcPct val="100000"/>
              </a:lnSpc>
            </a:pPr>
            <a:r>
              <a:rPr lang="en-US" altLang="zh-CN" dirty="0"/>
              <a:t>       </a:t>
            </a:r>
            <a:r>
              <a:rPr lang="zh-CN" altLang="zh-CN" dirty="0"/>
              <a:t>注意使心理活动能够选择合乎需要的、与当前活动相一致的、有一定意义的信息，同时排除其他与当前活动矛盾的或起千扰作用的各种影响，使认识对象更加明确。如果没有注意，心理活动便难以正常进行。</a:t>
            </a:r>
          </a:p>
          <a:p>
            <a:r>
              <a:rPr lang="en-US" altLang="zh-CN" b="1" dirty="0"/>
              <a:t>(</a:t>
            </a:r>
            <a:r>
              <a:rPr lang="zh-CN" altLang="zh-CN" b="1" dirty="0"/>
              <a:t>二</a:t>
            </a:r>
            <a:r>
              <a:rPr lang="en-US" altLang="zh-CN" b="1" dirty="0"/>
              <a:t>)</a:t>
            </a:r>
            <a:r>
              <a:rPr lang="zh-CN" altLang="zh-CN" b="1" dirty="0"/>
              <a:t>保持功能</a:t>
            </a:r>
          </a:p>
          <a:p>
            <a:pPr>
              <a:lnSpc>
                <a:spcPct val="100000"/>
              </a:lnSpc>
            </a:pPr>
            <a:r>
              <a:rPr lang="en-US" altLang="zh-CN" dirty="0"/>
              <a:t>       </a:t>
            </a:r>
            <a:r>
              <a:rPr lang="zh-CN" altLang="zh-CN" dirty="0"/>
              <a:t>当我们的某一心理活动深入于所选择的那种事物时，我们就会越来越少地察觉到我们周围的其他事物，甚至对周围的其他事物“触而不察，食而不知其味”，从而使我们反映的对象一直维持在意识之中，处于注意中心的事物就会被鲜明、清晰而深刻地反映出来。</a:t>
            </a:r>
            <a:endParaRPr lang="en-US" altLang="zh-CN" dirty="0"/>
          </a:p>
          <a:p>
            <a:r>
              <a:rPr lang="en-US" altLang="zh-CN" b="1" dirty="0"/>
              <a:t>(</a:t>
            </a:r>
            <a:r>
              <a:rPr lang="zh-CN" altLang="zh-CN" b="1" dirty="0"/>
              <a:t>三</a:t>
            </a:r>
            <a:r>
              <a:rPr lang="en-US" altLang="zh-CN" b="1" dirty="0"/>
              <a:t>)</a:t>
            </a:r>
            <a:r>
              <a:rPr lang="zh-CN" altLang="zh-CN" b="1" dirty="0"/>
              <a:t>调节和监督功能</a:t>
            </a:r>
          </a:p>
          <a:p>
            <a:pPr>
              <a:lnSpc>
                <a:spcPct val="100000"/>
              </a:lnSpc>
            </a:pPr>
            <a:r>
              <a:rPr lang="en-US" altLang="zh-CN" dirty="0"/>
              <a:t>        </a:t>
            </a:r>
            <a:r>
              <a:rPr lang="zh-CN" altLang="zh-CN" dirty="0"/>
              <a:t>注意能使人调节其心理状态而集中心思、克服困难，监督他继续坚持到底达到预定的目的。尤其是当外界情境、本身状态或反映对象发生变化时，注意这种心理现象可以促进各方面进行调整，使心理活动处于一种积极的状态之中。</a:t>
            </a:r>
          </a:p>
          <a:p>
            <a:pPr>
              <a:lnSpc>
                <a:spcPct val="100000"/>
              </a:lnSpc>
            </a:pP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379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="" xmlns:a16="http://schemas.microsoft.com/office/drawing/2014/main" id="{0FA30129-76C6-4A82-9ED2-13AC06F11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656" y="791432"/>
            <a:ext cx="10155381" cy="923344"/>
          </a:xfrm>
        </p:spPr>
        <p:txBody>
          <a:bodyPr>
            <a:normAutofit/>
          </a:bodyPr>
          <a:lstStyle/>
          <a:p>
            <a:r>
              <a:rPr lang="zh-CN" altLang="zh-CN" dirty="0"/>
              <a:t>二、注意</a:t>
            </a:r>
            <a:r>
              <a:rPr lang="zh-CN" altLang="zh-CN" dirty="0" smtClean="0"/>
              <a:t>的作用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="" xmlns:a16="http://schemas.microsoft.com/office/drawing/2014/main" id="{7B20D6B1-BFCD-44CE-86D3-599F5267585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80656" y="1865887"/>
            <a:ext cx="10155381" cy="4563043"/>
          </a:xfrm>
        </p:spPr>
        <p:txBody>
          <a:bodyPr>
            <a:normAutofit/>
          </a:bodyPr>
          <a:lstStyle/>
          <a:p>
            <a:pPr marL="457200" indent="-457200">
              <a:buAutoNum type="arabicDbPeriod"/>
            </a:pPr>
            <a:r>
              <a:rPr lang="zh-CN" altLang="en-US" b="1" dirty="0" smtClean="0"/>
              <a:t>注意</a:t>
            </a:r>
            <a:r>
              <a:rPr lang="zh-CN" altLang="en-US" b="1" dirty="0"/>
              <a:t>是有效学习活动的必要前提</a:t>
            </a:r>
            <a:r>
              <a:rPr lang="zh-CN" altLang="en-US" b="1" dirty="0" smtClean="0"/>
              <a:t>条件</a:t>
            </a:r>
            <a:endParaRPr lang="en-US" altLang="zh-CN" b="1" dirty="0" smtClean="0"/>
          </a:p>
          <a:p>
            <a:r>
              <a:rPr lang="zh-CN" altLang="en-US" dirty="0" smtClean="0"/>
              <a:t>       没有</a:t>
            </a:r>
            <a:r>
              <a:rPr lang="zh-CN" altLang="en-US" dirty="0"/>
              <a:t>注意或注意出现障碍</a:t>
            </a:r>
            <a:r>
              <a:rPr lang="en-US" altLang="zh-CN" dirty="0"/>
              <a:t>,</a:t>
            </a:r>
            <a:r>
              <a:rPr lang="zh-CN" altLang="en-US" dirty="0"/>
              <a:t>学习活动便无法开始和进行</a:t>
            </a:r>
            <a:r>
              <a:rPr lang="en-US" altLang="zh-CN" dirty="0"/>
              <a:t>.</a:t>
            </a:r>
            <a:r>
              <a:rPr lang="zh-CN" altLang="en-US" dirty="0"/>
              <a:t>这可以从注意本身和注意</a:t>
            </a:r>
            <a:r>
              <a:rPr lang="zh-CN" altLang="en-US" dirty="0" smtClean="0"/>
              <a:t>与智力活动</a:t>
            </a:r>
            <a:r>
              <a:rPr lang="zh-CN" altLang="en-US" dirty="0"/>
              <a:t>两方面来讲</a:t>
            </a:r>
            <a:r>
              <a:rPr lang="en-US" altLang="zh-CN" dirty="0"/>
              <a:t>.</a:t>
            </a:r>
            <a:r>
              <a:rPr lang="zh-CN" altLang="en-US" dirty="0"/>
              <a:t>注意是从事学习活动唯一的门路</a:t>
            </a:r>
            <a:r>
              <a:rPr lang="en-US" altLang="zh-CN" dirty="0"/>
              <a:t>,</a:t>
            </a:r>
            <a:r>
              <a:rPr lang="zh-CN" altLang="en-US" dirty="0"/>
              <a:t>只有注意才能选择信息进入</a:t>
            </a:r>
            <a:r>
              <a:rPr lang="zh-CN" altLang="en-US" dirty="0" smtClean="0"/>
              <a:t>我们的</a:t>
            </a:r>
            <a:r>
              <a:rPr lang="zh-CN" altLang="en-US" dirty="0"/>
              <a:t>头脑</a:t>
            </a:r>
            <a:r>
              <a:rPr lang="en-US" altLang="zh-CN" dirty="0" smtClean="0"/>
              <a:t>.</a:t>
            </a:r>
          </a:p>
          <a:p>
            <a:r>
              <a:rPr lang="zh-CN" altLang="en-US" b="1" dirty="0" smtClean="0"/>
              <a:t>２</a:t>
            </a:r>
            <a:r>
              <a:rPr lang="zh-CN" altLang="en-US" b="1" dirty="0"/>
              <a:t>． 注意还能使人更好地适应周围的环境</a:t>
            </a:r>
            <a:r>
              <a:rPr lang="en-US" altLang="zh-CN" b="1" dirty="0"/>
              <a:t>,</a:t>
            </a:r>
            <a:r>
              <a:rPr lang="zh-CN" altLang="en-US" b="1" dirty="0"/>
              <a:t>确保行动的安全</a:t>
            </a:r>
            <a:endParaRPr lang="zh-CN" altLang="zh-CN" b="1" dirty="0"/>
          </a:p>
          <a:p>
            <a:pPr>
              <a:lnSpc>
                <a:spcPct val="100000"/>
              </a:lnSpc>
            </a:pPr>
            <a:r>
              <a:rPr lang="zh-CN" altLang="en-US" dirty="0" smtClean="0"/>
              <a:t>       把</a:t>
            </a:r>
            <a:r>
              <a:rPr lang="zh-CN" altLang="en-US" dirty="0"/>
              <a:t>我们的注意力放在</a:t>
            </a:r>
            <a:r>
              <a:rPr lang="zh-CN" altLang="en-US" dirty="0" smtClean="0"/>
              <a:t>人生</a:t>
            </a:r>
            <a:r>
              <a:rPr lang="zh-CN" altLang="en-US" dirty="0"/>
              <a:t>最重要的事情上</a:t>
            </a:r>
            <a:r>
              <a:rPr lang="en-US" altLang="zh-CN" dirty="0"/>
              <a:t>,</a:t>
            </a:r>
            <a:r>
              <a:rPr lang="zh-CN" altLang="en-US" dirty="0"/>
              <a:t>处处注意掌握重点</a:t>
            </a:r>
            <a:r>
              <a:rPr lang="en-US" altLang="zh-CN" dirty="0"/>
              <a:t>,</a:t>
            </a:r>
            <a:r>
              <a:rPr lang="zh-CN" altLang="en-US" dirty="0"/>
              <a:t>这是我们人生成功的关键之处</a:t>
            </a:r>
            <a:r>
              <a:rPr lang="en-US" altLang="zh-CN" dirty="0"/>
              <a:t>,</a:t>
            </a:r>
            <a:r>
              <a:rPr lang="zh-CN" altLang="en-US" dirty="0"/>
              <a:t>也是世界上一切</a:t>
            </a:r>
            <a:r>
              <a:rPr lang="zh-CN" altLang="en-US" dirty="0" smtClean="0"/>
              <a:t>成功</a:t>
            </a:r>
            <a:r>
              <a:rPr lang="zh-CN" altLang="en-US" dirty="0"/>
              <a:t>人士的智慧所在</a:t>
            </a:r>
            <a:r>
              <a:rPr lang="en-US" altLang="zh-CN" dirty="0"/>
              <a:t>. </a:t>
            </a:r>
            <a:endParaRPr lang="en-US" altLang="zh-CN" dirty="0" smtClean="0"/>
          </a:p>
          <a:p>
            <a:pPr>
              <a:lnSpc>
                <a:spcPct val="100000"/>
              </a:lnSpc>
            </a:pPr>
            <a:r>
              <a:rPr lang="zh-CN" altLang="en-US" b="1" dirty="0" smtClean="0"/>
              <a:t>３</a:t>
            </a:r>
            <a:r>
              <a:rPr lang="zh-CN" altLang="en-US" b="1" dirty="0"/>
              <a:t>． 注意对教学活动起着重要作用</a:t>
            </a:r>
            <a:endParaRPr lang="zh-CN" altLang="zh-CN" b="1" dirty="0"/>
          </a:p>
          <a:p>
            <a:pPr>
              <a:lnSpc>
                <a:spcPct val="100000"/>
              </a:lnSpc>
            </a:pPr>
            <a:r>
              <a:rPr lang="zh-CN" altLang="en-US" dirty="0" smtClean="0"/>
              <a:t>       学习</a:t>
            </a:r>
            <a:r>
              <a:rPr lang="zh-CN" altLang="en-US" dirty="0"/>
              <a:t>要取得效果</a:t>
            </a:r>
            <a:r>
              <a:rPr lang="en-US" altLang="zh-CN" dirty="0"/>
              <a:t>,</a:t>
            </a:r>
            <a:r>
              <a:rPr lang="zh-CN" altLang="en-US" dirty="0"/>
              <a:t>不能“心不在焉”、注意</a:t>
            </a:r>
            <a:r>
              <a:rPr lang="zh-CN" altLang="en-US" dirty="0" smtClean="0"/>
              <a:t>分散</a:t>
            </a:r>
            <a:r>
              <a:rPr lang="en-US" altLang="zh-CN" dirty="0"/>
              <a:t>,</a:t>
            </a:r>
            <a:r>
              <a:rPr lang="zh-CN" altLang="en-US" dirty="0"/>
              <a:t>而应该“专静纯一”、注意集中</a:t>
            </a:r>
            <a:r>
              <a:rPr lang="en-US" altLang="zh-CN" dirty="0"/>
              <a:t>,</a:t>
            </a:r>
            <a:r>
              <a:rPr lang="zh-CN" altLang="en-US" dirty="0"/>
              <a:t>这样才能避免学习中的“不长进”</a:t>
            </a:r>
            <a:r>
              <a:rPr lang="en-US" altLang="zh-CN" dirty="0"/>
              <a:t>,</a:t>
            </a:r>
            <a:r>
              <a:rPr lang="zh-CN" altLang="en-US" dirty="0"/>
              <a:t>使文字看得“精审”</a:t>
            </a:r>
            <a:r>
              <a:rPr lang="en-US" altLang="zh-CN" dirty="0"/>
              <a:t>.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419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="" xmlns:a16="http://schemas.microsoft.com/office/drawing/2014/main" id="{0FA30129-76C6-4A82-9ED2-13AC06F11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656" y="791432"/>
            <a:ext cx="10155381" cy="923344"/>
          </a:xfrm>
        </p:spPr>
        <p:txBody>
          <a:bodyPr>
            <a:normAutofit/>
          </a:bodyPr>
          <a:lstStyle/>
          <a:p>
            <a:r>
              <a:rPr lang="zh-CN" altLang="zh-CN" dirty="0"/>
              <a:t>三、注意的生理机制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="" xmlns:a16="http://schemas.microsoft.com/office/drawing/2014/main" id="{7B20D6B1-BFCD-44CE-86D3-599F5267585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80656" y="1865887"/>
            <a:ext cx="10155381" cy="4563043"/>
          </a:xfrm>
        </p:spPr>
        <p:txBody>
          <a:bodyPr>
            <a:normAutofit/>
          </a:bodyPr>
          <a:lstStyle/>
          <a:p>
            <a:r>
              <a:rPr lang="en-US" altLang="zh-CN" b="1" dirty="0"/>
              <a:t>(</a:t>
            </a:r>
            <a:r>
              <a:rPr lang="zh-CN" altLang="en-US" b="1" dirty="0"/>
              <a:t>一</a:t>
            </a:r>
            <a:r>
              <a:rPr lang="en-US" altLang="zh-CN" b="1" dirty="0"/>
              <a:t>)</a:t>
            </a:r>
            <a:r>
              <a:rPr lang="zh-CN" altLang="en-US" b="1" dirty="0"/>
              <a:t>神经的兴奋中心与诱导</a:t>
            </a:r>
            <a:r>
              <a:rPr lang="zh-CN" altLang="en-US" b="1" dirty="0" smtClean="0"/>
              <a:t>规律</a:t>
            </a:r>
            <a:endParaRPr lang="en-US" altLang="zh-CN" b="1" dirty="0" smtClean="0"/>
          </a:p>
          <a:p>
            <a:r>
              <a:rPr lang="zh-CN" altLang="en-US" dirty="0" smtClean="0"/>
              <a:t>       当</a:t>
            </a:r>
            <a:r>
              <a:rPr lang="zh-CN" altLang="en-US" dirty="0"/>
              <a:t>我们思想集中于当前工作时</a:t>
            </a:r>
            <a:r>
              <a:rPr lang="en-US" altLang="zh-CN" dirty="0"/>
              <a:t>,</a:t>
            </a:r>
            <a:r>
              <a:rPr lang="zh-CN" altLang="en-US" dirty="0"/>
              <a:t>在大脑皮层上就形成了一个兴奋中心</a:t>
            </a:r>
            <a:r>
              <a:rPr lang="en-US" altLang="zh-CN" dirty="0"/>
              <a:t>,</a:t>
            </a:r>
            <a:r>
              <a:rPr lang="zh-CN" altLang="en-US" dirty="0"/>
              <a:t>每一个兴奋</a:t>
            </a:r>
            <a:r>
              <a:rPr lang="zh-CN" altLang="en-US" dirty="0" smtClean="0"/>
              <a:t>中心都</a:t>
            </a:r>
            <a:r>
              <a:rPr lang="zh-CN" altLang="en-US" dirty="0"/>
              <a:t>引起周围区域的抑制</a:t>
            </a:r>
            <a:r>
              <a:rPr lang="en-US" altLang="zh-CN" dirty="0"/>
              <a:t>,</a:t>
            </a:r>
            <a:r>
              <a:rPr lang="zh-CN" altLang="en-US" dirty="0"/>
              <a:t>我们便停止一切无关活动</a:t>
            </a:r>
            <a:r>
              <a:rPr lang="en-US" altLang="zh-CN" dirty="0"/>
              <a:t>,</a:t>
            </a:r>
            <a:r>
              <a:rPr lang="zh-CN" altLang="en-US" dirty="0"/>
              <a:t>专心于工作</a:t>
            </a:r>
            <a:r>
              <a:rPr lang="en-US" altLang="zh-CN" dirty="0" smtClean="0"/>
              <a:t>.</a:t>
            </a:r>
          </a:p>
          <a:p>
            <a:r>
              <a:rPr lang="en-US" altLang="zh-CN" b="1" dirty="0" smtClean="0"/>
              <a:t>(</a:t>
            </a:r>
            <a:r>
              <a:rPr lang="zh-CN" altLang="en-US" b="1" dirty="0"/>
              <a:t>二</a:t>
            </a:r>
            <a:r>
              <a:rPr lang="en-US" altLang="zh-CN" b="1" dirty="0"/>
              <a:t>)</a:t>
            </a:r>
            <a:r>
              <a:rPr lang="zh-CN" altLang="en-US" b="1" dirty="0"/>
              <a:t>网状结构能过滤所接收与发放的信息</a:t>
            </a:r>
            <a:endParaRPr lang="zh-CN" altLang="zh-CN" b="1" dirty="0"/>
          </a:p>
          <a:p>
            <a:pPr>
              <a:lnSpc>
                <a:spcPct val="100000"/>
              </a:lnSpc>
            </a:pPr>
            <a:r>
              <a:rPr lang="zh-CN" altLang="en-US" dirty="0" smtClean="0"/>
              <a:t>       网状结构</a:t>
            </a:r>
            <a:r>
              <a:rPr lang="zh-CN" altLang="en-US" dirty="0"/>
              <a:t>使大脑和整个机体保持清醒状态</a:t>
            </a:r>
            <a:r>
              <a:rPr lang="en-US" altLang="zh-CN" dirty="0"/>
              <a:t>,</a:t>
            </a:r>
            <a:r>
              <a:rPr lang="zh-CN" altLang="en-US" dirty="0"/>
              <a:t>使注意成为可能</a:t>
            </a:r>
            <a:r>
              <a:rPr lang="en-US" altLang="zh-CN" dirty="0"/>
              <a:t>,</a:t>
            </a:r>
            <a:r>
              <a:rPr lang="zh-CN" altLang="en-US" dirty="0"/>
              <a:t>而且它还可以起到</a:t>
            </a:r>
            <a:r>
              <a:rPr lang="zh-CN" altLang="en-US" dirty="0" smtClean="0"/>
              <a:t>过滤器的</a:t>
            </a:r>
            <a:r>
              <a:rPr lang="zh-CN" altLang="en-US" dirty="0"/>
              <a:t>作用</a:t>
            </a:r>
            <a:r>
              <a:rPr lang="en-US" altLang="zh-CN" dirty="0"/>
              <a:t>.</a:t>
            </a:r>
            <a:r>
              <a:rPr lang="zh-CN" altLang="en-US" dirty="0"/>
              <a:t>它一方面加强某些冲动向大脑皮层发送</a:t>
            </a:r>
            <a:r>
              <a:rPr lang="en-US" altLang="zh-CN" dirty="0"/>
              <a:t>;</a:t>
            </a:r>
            <a:r>
              <a:rPr lang="zh-CN" altLang="en-US" dirty="0"/>
              <a:t>另一方面也抑制某些无关的冲动</a:t>
            </a:r>
            <a:r>
              <a:rPr lang="en-US" altLang="zh-CN" dirty="0"/>
              <a:t>,</a:t>
            </a:r>
            <a:r>
              <a:rPr lang="zh-CN" altLang="en-US" dirty="0"/>
              <a:t>不向</a:t>
            </a:r>
            <a:r>
              <a:rPr lang="zh-CN" altLang="en-US" dirty="0" smtClean="0"/>
              <a:t>大脑皮层</a:t>
            </a:r>
            <a:r>
              <a:rPr lang="zh-CN" altLang="en-US" dirty="0"/>
              <a:t>发送</a:t>
            </a:r>
            <a:r>
              <a:rPr lang="en-US" altLang="zh-CN" dirty="0"/>
              <a:t>,</a:t>
            </a:r>
            <a:r>
              <a:rPr lang="zh-CN" altLang="en-US" dirty="0"/>
              <a:t>由于这种筛选作用</a:t>
            </a:r>
            <a:r>
              <a:rPr lang="en-US" altLang="zh-CN" dirty="0"/>
              <a:t>,</a:t>
            </a:r>
            <a:r>
              <a:rPr lang="zh-CN" altLang="en-US" dirty="0"/>
              <a:t>使注意的选择性得以实现</a:t>
            </a:r>
            <a:r>
              <a:rPr lang="en-US" altLang="zh-CN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en-US" altLang="zh-CN" b="1" dirty="0" smtClean="0"/>
              <a:t>(</a:t>
            </a:r>
            <a:r>
              <a:rPr lang="zh-CN" altLang="en-US" b="1" dirty="0"/>
              <a:t>三</a:t>
            </a:r>
            <a:r>
              <a:rPr lang="en-US" altLang="zh-CN" b="1" dirty="0"/>
              <a:t>)</a:t>
            </a:r>
            <a:r>
              <a:rPr lang="zh-CN" altLang="en-US" b="1" dirty="0"/>
              <a:t>额叶在调节有意注意方面起重要作用</a:t>
            </a:r>
            <a:endParaRPr lang="zh-CN" altLang="zh-CN" b="1" dirty="0"/>
          </a:p>
          <a:p>
            <a:pPr>
              <a:lnSpc>
                <a:spcPct val="100000"/>
              </a:lnSpc>
            </a:pPr>
            <a:r>
              <a:rPr lang="zh-CN" altLang="en-US" dirty="0" smtClean="0"/>
              <a:t>       在</a:t>
            </a:r>
            <a:r>
              <a:rPr lang="zh-CN" altLang="en-US" dirty="0"/>
              <a:t>前额损伤的病人的病例中发现</a:t>
            </a:r>
            <a:r>
              <a:rPr lang="en-US" altLang="zh-CN" dirty="0"/>
              <a:t>,</a:t>
            </a:r>
            <a:r>
              <a:rPr lang="zh-CN" altLang="en-US" dirty="0"/>
              <a:t>这种病人非常</a:t>
            </a:r>
            <a:r>
              <a:rPr lang="zh-CN" altLang="en-US" dirty="0" smtClean="0"/>
              <a:t>容易</a:t>
            </a:r>
            <a:r>
              <a:rPr lang="zh-CN" altLang="en-US" dirty="0"/>
              <a:t>分心</a:t>
            </a:r>
            <a:r>
              <a:rPr lang="en-US" altLang="zh-CN" dirty="0"/>
              <a:t>,</a:t>
            </a:r>
            <a:r>
              <a:rPr lang="zh-CN" altLang="en-US" dirty="0"/>
              <a:t>任何新异刺激都能使他不由自主地把注意力转移过去</a:t>
            </a:r>
            <a:r>
              <a:rPr lang="en-US" altLang="zh-CN" dirty="0"/>
              <a:t>,</a:t>
            </a:r>
            <a:r>
              <a:rPr lang="zh-CN" altLang="en-US" dirty="0"/>
              <a:t>并且在行为上也缺乏</a:t>
            </a:r>
            <a:r>
              <a:rPr lang="zh-CN" altLang="en-US" dirty="0" smtClean="0"/>
              <a:t>连贯性</a:t>
            </a:r>
            <a:r>
              <a:rPr lang="en-US" altLang="zh-CN" dirty="0"/>
              <a:t>.</a:t>
            </a:r>
            <a:r>
              <a:rPr lang="zh-CN" altLang="en-US" dirty="0"/>
              <a:t>幼儿额叶的机能还未发展成熟</a:t>
            </a:r>
            <a:r>
              <a:rPr lang="en-US" altLang="zh-CN" dirty="0"/>
              <a:t>,</a:t>
            </a:r>
            <a:r>
              <a:rPr lang="zh-CN" altLang="en-US" dirty="0"/>
              <a:t>所以注意集中时间比成人短</a:t>
            </a:r>
            <a:r>
              <a:rPr lang="en-US" altLang="zh-CN" dirty="0"/>
              <a:t>,</a:t>
            </a:r>
            <a:r>
              <a:rPr lang="zh-CN" altLang="en-US" dirty="0"/>
              <a:t>注意易分散</a:t>
            </a:r>
            <a:r>
              <a:rPr lang="en-US" altLang="zh-CN" dirty="0"/>
              <a:t>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5964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="" xmlns:a16="http://schemas.microsoft.com/office/drawing/2014/main" id="{6010E27C-1B08-48F5-890E-569E09FE1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 </a:t>
            </a:r>
            <a:r>
              <a:rPr lang="zh-CN" altLang="en-US" dirty="0"/>
              <a:t>二</a:t>
            </a:r>
            <a:r>
              <a:rPr lang="en-US" altLang="zh-CN" dirty="0"/>
              <a:t> · </a:t>
            </a:r>
            <a:r>
              <a:rPr lang="zh-CN" altLang="zh-CN" dirty="0"/>
              <a:t>注意的种类及认知理论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="" xmlns:a16="http://schemas.microsoft.com/office/drawing/2014/main" id="{E80EE202-4B8D-445F-8E7B-F25FE319635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2022323"/>
            <a:ext cx="10515600" cy="4280004"/>
          </a:xfrm>
        </p:spPr>
        <p:txBody>
          <a:bodyPr>
            <a:normAutofit fontScale="92500" lnSpcReduction="20000"/>
          </a:bodyPr>
          <a:lstStyle/>
          <a:p>
            <a:r>
              <a:rPr lang="zh-CN" altLang="zh-CN" sz="3800" dirty="0"/>
              <a:t>一、注意的种类</a:t>
            </a:r>
          </a:p>
          <a:p>
            <a:r>
              <a:rPr lang="en-US" altLang="zh-CN" sz="2300" b="1" dirty="0"/>
              <a:t>(</a:t>
            </a:r>
            <a:r>
              <a:rPr lang="zh-CN" altLang="zh-CN" sz="2300" b="1" dirty="0"/>
              <a:t>一</a:t>
            </a:r>
            <a:r>
              <a:rPr lang="en-US" altLang="zh-CN" sz="2300" b="1" dirty="0"/>
              <a:t>)</a:t>
            </a:r>
            <a:r>
              <a:rPr lang="zh-CN" altLang="zh-CN" sz="2300" b="1" dirty="0"/>
              <a:t>无意注意</a:t>
            </a:r>
          </a:p>
          <a:p>
            <a:r>
              <a:rPr lang="en-US" altLang="zh-CN" sz="2300" dirty="0"/>
              <a:t>        </a:t>
            </a:r>
            <a:r>
              <a:rPr lang="zh-CN" altLang="zh-CN" sz="2300" dirty="0"/>
              <a:t>产生无意注意的原因主要是客观刺激物的特点以及人的主观原因。</a:t>
            </a:r>
          </a:p>
          <a:p>
            <a:r>
              <a:rPr lang="en-US" altLang="zh-CN" sz="2300" dirty="0"/>
              <a:t>        1.</a:t>
            </a:r>
            <a:r>
              <a:rPr lang="zh-CN" altLang="zh-CN" sz="2300" dirty="0"/>
              <a:t>客观刺激物的特点</a:t>
            </a:r>
            <a:endParaRPr lang="en-US" altLang="zh-CN" sz="2300" dirty="0"/>
          </a:p>
          <a:p>
            <a:r>
              <a:rPr lang="en-US" altLang="zh-CN" sz="2300" dirty="0"/>
              <a:t>        2.</a:t>
            </a:r>
            <a:r>
              <a:rPr lang="zh-CN" altLang="zh-CN" sz="2300" dirty="0"/>
              <a:t>人的主观原因</a:t>
            </a:r>
            <a:endParaRPr lang="en-US" altLang="zh-CN" sz="2300" dirty="0"/>
          </a:p>
          <a:p>
            <a:r>
              <a:rPr lang="en-US" altLang="zh-CN" sz="2300" b="1" dirty="0"/>
              <a:t>(</a:t>
            </a:r>
            <a:r>
              <a:rPr lang="zh-CN" altLang="zh-CN" sz="2300" b="1" dirty="0"/>
              <a:t>二</a:t>
            </a:r>
            <a:r>
              <a:rPr lang="en-US" altLang="zh-CN" sz="2300" b="1" dirty="0"/>
              <a:t>)</a:t>
            </a:r>
            <a:r>
              <a:rPr lang="zh-CN" altLang="zh-CN" sz="2300" b="1" dirty="0"/>
              <a:t>有意注意</a:t>
            </a:r>
          </a:p>
          <a:p>
            <a:r>
              <a:rPr lang="zh-CN" altLang="en-US" sz="2300" dirty="0"/>
              <a:t>有意注意是一种主动的、服从一定活动任务</a:t>
            </a:r>
            <a:r>
              <a:rPr lang="zh-CN" altLang="en-US" sz="2300" dirty="0" smtClean="0"/>
              <a:t>的注意</a:t>
            </a:r>
            <a:r>
              <a:rPr lang="en-US" altLang="zh-CN" sz="2300" dirty="0"/>
              <a:t>,</a:t>
            </a:r>
            <a:r>
              <a:rPr lang="zh-CN" altLang="en-US" sz="2300" dirty="0"/>
              <a:t>它受人的意识自觉调节和支配</a:t>
            </a:r>
            <a:r>
              <a:rPr lang="en-US" altLang="zh-CN" sz="2300" dirty="0"/>
              <a:t>.        </a:t>
            </a:r>
            <a:endParaRPr lang="en-US" altLang="zh-CN" sz="2300" dirty="0" smtClean="0"/>
          </a:p>
          <a:p>
            <a:r>
              <a:rPr lang="en-US" altLang="zh-CN" sz="2300" dirty="0"/>
              <a:t> </a:t>
            </a:r>
            <a:r>
              <a:rPr lang="en-US" altLang="zh-CN" sz="2300" dirty="0" smtClean="0"/>
              <a:t>       1</a:t>
            </a:r>
            <a:r>
              <a:rPr lang="en-US" altLang="zh-CN" sz="2300" dirty="0"/>
              <a:t>.</a:t>
            </a:r>
            <a:r>
              <a:rPr lang="zh-CN" altLang="zh-CN" sz="2300" dirty="0"/>
              <a:t>有明确活动的目的和任务</a:t>
            </a:r>
          </a:p>
          <a:p>
            <a:r>
              <a:rPr lang="en-US" altLang="zh-CN" sz="2300" dirty="0"/>
              <a:t>        2.</a:t>
            </a:r>
            <a:r>
              <a:rPr lang="zh-CN" altLang="zh-CN" sz="2300" dirty="0"/>
              <a:t>培养间接兴趣</a:t>
            </a:r>
            <a:r>
              <a:rPr lang="zh-CN" altLang="en-US" sz="2300" dirty="0"/>
              <a:t>。</a:t>
            </a:r>
            <a:r>
              <a:rPr lang="zh-CN" altLang="zh-CN" sz="2300" dirty="0"/>
              <a:t>所谓间接兴趣是对活动的结果有兴趣。</a:t>
            </a:r>
            <a:endParaRPr lang="en-US" altLang="zh-CN" sz="2300" dirty="0"/>
          </a:p>
          <a:p>
            <a:r>
              <a:rPr lang="en-US" altLang="zh-CN" sz="2300" dirty="0"/>
              <a:t>        3.</a:t>
            </a:r>
            <a:r>
              <a:rPr lang="zh-CN" altLang="zh-CN" sz="2300" dirty="0"/>
              <a:t>自觉与干扰作斗争</a:t>
            </a:r>
          </a:p>
          <a:p>
            <a:r>
              <a:rPr lang="en-US" altLang="zh-CN" sz="2300" dirty="0"/>
              <a:t>        4.</a:t>
            </a:r>
            <a:r>
              <a:rPr lang="zh-CN" altLang="zh-CN" sz="2300" dirty="0"/>
              <a:t>注意实际操作</a:t>
            </a:r>
          </a:p>
          <a:p>
            <a:endParaRPr lang="zh-CN" altLang="zh-CN" dirty="0"/>
          </a:p>
          <a:p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26446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>
            <a:extLst>
              <a:ext uri="{FF2B5EF4-FFF2-40B4-BE49-F238E27FC236}">
                <a16:creationId xmlns="" xmlns:a16="http://schemas.microsoft.com/office/drawing/2014/main" id="{A4F9392C-3F99-487B-A7B6-AB86D9268BD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80661" y="1336433"/>
            <a:ext cx="9821807" cy="4011430"/>
          </a:xfrm>
        </p:spPr>
        <p:txBody>
          <a:bodyPr/>
          <a:lstStyle/>
          <a:p>
            <a:r>
              <a:rPr lang="en-US" altLang="zh-CN" b="1" dirty="0"/>
              <a:t>  (</a:t>
            </a:r>
            <a:r>
              <a:rPr lang="zh-CN" altLang="zh-CN" b="1" dirty="0"/>
              <a:t>三</a:t>
            </a:r>
            <a:r>
              <a:rPr lang="en-US" altLang="zh-CN" b="1" dirty="0"/>
              <a:t>)</a:t>
            </a:r>
            <a:r>
              <a:rPr lang="zh-CN" altLang="zh-CN" b="1" dirty="0"/>
              <a:t>无意注意与有意注意的关系</a:t>
            </a:r>
            <a:endParaRPr lang="en-US" altLang="zh-CN" b="1" dirty="0"/>
          </a:p>
          <a:p>
            <a:pPr>
              <a:lnSpc>
                <a:spcPct val="100000"/>
              </a:lnSpc>
            </a:pPr>
            <a:r>
              <a:rPr lang="en-US" altLang="zh-CN" dirty="0"/>
              <a:t>       </a:t>
            </a:r>
            <a:r>
              <a:rPr lang="zh-CN" altLang="zh-CN" dirty="0"/>
              <a:t>无论是有意注意还是无意注意都是我们进行学习的前提和必要条件，但是它们的作用是不同的。学生有许多知识是通过无意注意的渠道而获得的，如通过泛读书籍、报纸、杂志，借用网上聊天、网上查询而毫不费力地获得某些有用的知识，在与不同行业、不同年龄人的交往中，获取各种生活上的知识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022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A000120140627A41KPBG</Template>
  <TotalTime>2493</TotalTime>
  <Words>2114</Words>
  <Application>Microsoft Office PowerPoint</Application>
  <PresentationFormat>自定义</PresentationFormat>
  <Paragraphs>110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主题​​</vt:lpstr>
      <vt:lpstr>心理学</vt:lpstr>
      <vt:lpstr>PowerPoint 演示文稿</vt:lpstr>
      <vt:lpstr>第二节 注意</vt:lpstr>
      <vt:lpstr>一 · 注意概述</vt:lpstr>
      <vt:lpstr>二、注意的功能</vt:lpstr>
      <vt:lpstr>二、注意的作用</vt:lpstr>
      <vt:lpstr>三、注意的生理机制</vt:lpstr>
      <vt:lpstr> 二 · 注意的种类及认知理论</vt:lpstr>
      <vt:lpstr>PowerPoint 演示文稿</vt:lpstr>
      <vt:lpstr>二、注意的理论</vt:lpstr>
      <vt:lpstr>三 ·注意的品质</vt:lpstr>
      <vt:lpstr>怎样才能保持稳定的注意呢?</vt:lpstr>
      <vt:lpstr>三、注意的分配</vt:lpstr>
      <vt:lpstr>四、注意的转移</vt:lpstr>
      <vt:lpstr>四· 注意的规律在教学中的运用</vt:lpstr>
      <vt:lpstr>PowerPoint 演示文稿</vt:lpstr>
      <vt:lpstr>二、有意注意的规律在教学中的运用</vt:lpstr>
      <vt:lpstr>三、两种注意转化规律在教学中的运用</vt:lpstr>
      <vt:lpstr>谢谢！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心理学</dc:title>
  <dc:creator>inter</dc:creator>
  <cp:lastModifiedBy>SJYY</cp:lastModifiedBy>
  <cp:revision>150</cp:revision>
  <dcterms:created xsi:type="dcterms:W3CDTF">2017-08-28T14:45:38Z</dcterms:created>
  <dcterms:modified xsi:type="dcterms:W3CDTF">2017-09-01T03:53:55Z</dcterms:modified>
</cp:coreProperties>
</file>