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5" r:id="rId2"/>
    <p:sldMasterId id="2147483707" r:id="rId3"/>
    <p:sldMasterId id="2147483708" r:id="rId4"/>
    <p:sldMasterId id="2147483709" r:id="rId5"/>
    <p:sldMasterId id="2147483710" r:id="rId6"/>
    <p:sldMasterId id="2147483711" r:id="rId7"/>
    <p:sldMasterId id="2147483712" r:id="rId8"/>
    <p:sldMasterId id="2147483713" r:id="rId9"/>
    <p:sldMasterId id="2147483714" r:id="rId10"/>
    <p:sldMasterId id="2147483715" r:id="rId11"/>
    <p:sldMasterId id="2147483716" r:id="rId12"/>
    <p:sldMasterId id="2147483717" r:id="rId13"/>
  </p:sldMasterIdLst>
  <p:sldIdLst>
    <p:sldId id="343" r:id="rId14"/>
    <p:sldId id="347" r:id="rId15"/>
    <p:sldId id="348" r:id="rId16"/>
    <p:sldId id="349" r:id="rId17"/>
    <p:sldId id="350" r:id="rId18"/>
    <p:sldId id="351" r:id="rId19"/>
    <p:sldId id="345" r:id="rId20"/>
    <p:sldId id="352" r:id="rId21"/>
    <p:sldId id="353" r:id="rId22"/>
    <p:sldId id="355" r:id="rId23"/>
    <p:sldId id="346" r:id="rId24"/>
    <p:sldId id="356" r:id="rId25"/>
    <p:sldId id="357" r:id="rId26"/>
    <p:sldId id="358" r:id="rId27"/>
    <p:sldId id="295" r:id="rId28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4B8D"/>
    <a:srgbClr val="008BBC"/>
    <a:srgbClr val="004D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44" y="-294"/>
      </p:cViewPr>
      <p:guideLst>
        <p:guide orient="horz" pos="222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69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D4BED-EDB3-4FEC-8FA8-3A8F3DD3DBA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84265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02DF9-2591-4B5E-B609-C57B02C4F6C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1793291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92643-9CBB-4732-BDA8-E249A85198C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2143755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BC9C4-D9B4-4A19-A225-7E050F48909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4467540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4EBA5-AD36-4075-B527-5019126FF0F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967209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B8E0F-E3B8-4CEC-BE82-CC901AC7F2F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5468989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476CE-F00C-40B3-A509-B88439C9206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6908561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A3216-16E3-433B-B5F0-12D8EDE173B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5869304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8821B-1E03-468D-A3DB-4E8E49859FC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2329169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35252-2979-4A6F-A8C1-2D71C6BF98E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2541187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ECD18-30D2-482C-B4F3-6D85CA41673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4811964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4CFBD-CDFA-4496-AF5A-E1CC279CEBF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25265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C355C-A6E2-498D-A97D-0320A90EFE3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6427076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8C167-AF73-41DC-A990-13907244B69A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5121459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07D85-46CB-4783-B5E9-68A0834629A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9275718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B4B5A-11E9-49A6-BC7F-B37874584F5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566031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2ADD7-5C52-4D21-8A73-A7193187BE1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9503160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8D0F0-B25F-4328-A1DF-6640EDD34B2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3845268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7916B-74DD-42D8-8686-EC16B379881A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5165559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14A87-3EBF-4F66-A713-70502D257D7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4313384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E50C5-1913-4A35-AD64-922B705E905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3598637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F4141-4140-4948-A1E7-6169B6F61C9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9709350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A61EC-7302-4421-B2B5-23318DC782E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02647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748EE-9064-46FD-A936-AFACAD9C06C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95632284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DF138-510C-438D-A5D3-FC599879F1BE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7486796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27AEEF-0D36-4073-99E6-BAB9528D6B8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6231031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9A90D5-5265-4DED-AEFE-9BF9CDB76D6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60958610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74301-7283-44A8-A22E-357B12C96DB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3501722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3DBD5-1D76-4845-9194-58DC6D7C63F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7640566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F1904-6849-4517-89FA-C499A8AD615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39615029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8F13C4-1F96-4178-B790-378E45182A9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1990697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DDE87-B872-4D47-9127-B3D012B8792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73592699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EB0DA-B8B8-44F5-A23C-BA4027A37AD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4874824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137BD-8C3D-4006-9DAE-88EAAE0004D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83758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7046A-6C8B-4622-94A2-C758B0D0041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224119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40AACD-1E8A-4933-A82C-7E72554BE6C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2066633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81215-B2C6-440C-8D28-706318318A8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6992001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5528E-0521-43A2-8BAD-3A1F31B1930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91927431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ECF54-C3B9-433D-91C4-BAC0420E60C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09889288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D9BDC-8E39-4D62-828F-E1B17F9AAF5F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8410227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42A37-54FC-4C33-B6F5-36D7C5BC8B1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0845185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A9D36-F924-4BB1-936A-3E929089015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96295001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8A1C6-AD85-40AD-8495-DC6A18222C3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27961042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2941C-CC46-4315-B95D-7C66C3BDB40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9019880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1652DE-BF3A-4021-B87D-E632130340D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7506210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47EE7-50CB-44B4-A1BD-FB78688B24B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9914914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C504DB-0C11-4CCB-8D81-015AB41036E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84752619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72679-416C-4D4C-9BF1-959C2C24285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19764467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5938C-5E04-4506-BF72-548259A05EB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11836608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BE8D6-3302-484F-B394-B1E88A6E3C1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443198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8F40D7-B787-474C-BB86-AA054EAFCA3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847470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8CBB2-3E19-4B0C-9075-ADC4C1F92F2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348369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1617D-DC2D-44C6-91C8-35911BA7C0FE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294815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A134A-12D9-40A0-8BB9-9976480AC06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197336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F2EB2B-9E89-4738-A4AF-5BA68AF2824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39764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D4BF9-C9C9-4A44-ACF4-C1673F6E735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763263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302D1-FF8B-43F0-9B13-018DCC87F4F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269284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9B8E99-ED93-4354-9DF5-E4A30D149B7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374691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CDBF8-39EB-4518-82DE-6E1541EE7D0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145682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8FE98-5859-4CDE-A7C1-F2D35423D62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434248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9084E-7899-4BE2-A453-C4AD88B737E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170317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51CFD-734F-4535-8B46-ED15A559234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263368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FD7F5-D99A-4F9E-84F9-EDD8812FACE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623977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D8F18-6CBF-459F-AD5C-1827E29A5F8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409145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C3575-91D8-426F-879C-39ABC9EFE7B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922188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F385F-ECC0-4601-A115-0CD3A071C5E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77613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D4D70-1088-42F4-BA27-76797BFA0AF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893728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B1F2E-5BAC-4403-8B36-70D38794A20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910393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6C3D6-6AD7-4D50-B349-2E45B66B104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871830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32B48-CDB9-4669-8014-5686A14FDDD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649858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B2404-4C46-48A0-B55C-43A0C5C85FD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917404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E0174-481E-4A52-9549-55AD89BBFAA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287059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9DC02-E6CE-494F-8FEC-E0022503508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877599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2CE7BF-69C5-4756-8C09-8AAA7FB1710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081397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99C5C-F76A-4640-9B64-39290130B4B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898970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29F03-D996-44DC-8A66-4B7F7AC2C63F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707506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559F6B-091E-4AA7-9259-423A5753CD1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04824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21274-0769-4B1F-82B1-3774BF32E8D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0232172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6001C-11A6-4894-8AB5-28E0B627C5D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677872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749BC-6D75-4FA5-A691-443F66EBB05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8201554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1F5C1-A44A-4160-B1A7-7259CFF30B9E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84106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B7E08-E9A3-4D8B-A89E-7FD8071ACD2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154476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C133E-A6F1-46CE-BC8A-3A6013F3092F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859135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90534-362C-41B7-AB41-B852FAD68BD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759580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F3FBC-9B1A-48D3-9271-8D36E3FD89A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6016437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C45F4-51B2-4D41-A787-74950C98BD1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6295881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09595-27C3-4C61-B81F-FA8526D966B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1743520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F45E8-241A-4B27-8D87-EF347CCAB67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10711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1116A-ABA4-4F7F-AE9E-0CE58AD7DD1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994770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E4CCB-DE49-4BBA-9C8E-C2197B8C9F1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749249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C1AA0-614E-486D-85BC-C5C6B310705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1525878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19016C-2D7E-4445-9BDB-3F1690B768D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7194476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AA0040-656B-4EC7-B67C-E37CDC75ED1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1825745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8B4D5-5D4C-4481-9C5D-7CB6823B7C6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665683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1BD51-4FCC-46E6-B7DC-1F32587BD33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1830153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B481B2-56EA-4635-8A3B-39923DC8654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5088431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0BDED-2E61-4EF6-A422-DE00F721B37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0688380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0B531-482A-405C-B3A0-55856A461C4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5990573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E38E7-1DD8-4EB1-A56A-0B9D723B0E2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50439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565C9-304E-4A16-8743-E99CA4A4904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112480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4EB9F-040D-406C-8BA9-6AA6B68F0AB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7152621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5A740-CF61-4774-A2B9-6DFACAB884D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78055882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B2A76-C68D-4B4D-94AF-C1C84361C96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9949675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404DF5-BE31-41C7-BA29-98FE34E6134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318733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6BEE9-FD2E-4973-B476-DD574F79DD3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7794615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61143-A6FC-40F3-8370-B62BF8E3996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938664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A7AF2B-E5C2-4088-BD32-8ED8435188A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9912460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B3333-24F9-4E9C-922E-369B84378BE4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2309475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67554-8B4A-4F1D-B9C2-F95C903B634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4499767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82CF4-318C-497C-A2BA-EBB68E1955D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3981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76D2E-D0F8-4283-8D0A-C7358E71C06A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71689568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077E9A-475F-460D-A90A-7DB9D4BDAAB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2356108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8378F-00E5-473A-8A94-5EB83E3E526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5045753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5D2BD-1352-4BE4-A450-D7E17ECB176F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5041717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9629D-459A-4E69-826E-18E3353F720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3170354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15B72-B9E5-43E7-9C0F-6882559CA83E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9513162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B025F-E3B4-4635-A77E-E943873FAB4E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702354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67F1C-D90A-4E6D-9FDC-41818E52F22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2405701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94ED1-C699-4146-87AA-0C414AC82D93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4301366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3AC9D-F946-413D-8F06-FD761E96C02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1135049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6558B7-3EB4-4183-BC4A-EB9CDBEC68CF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41364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79516-0990-4F9F-A790-541321430B2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6351003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3AFCB-FBDA-4104-A711-F01B20B0F092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0555246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D329F-6480-4390-8509-2BFAE78D037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209548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5023B-572C-444A-A25E-9A19F372D9C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7007931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A88BF-280C-4040-BA43-2B25945258F0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1373069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FBCC4-BDC7-45F5-9CAB-007FC359367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1588305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E19F6-D562-4558-BD00-370D7C52878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09334983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07A44-EE40-460E-90A0-6315DCA078FA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8297043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1C13C-C214-4539-9FB4-438BFAFC265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2226174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0DD5D-6BF0-4A27-97B8-C2F1439F168F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8688651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1C7D4-10E3-411E-9D30-D8106D406E5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16118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CB66A-90B7-423F-B232-156018F3212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4051317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0BA2A-0184-41D7-BCAF-91101F75FF1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9665784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56659-E92D-4441-8133-E055F9614B0A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27875999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01BEF-630C-45FF-B124-493CFF6F913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0388480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07193-39C1-4126-8FD7-1FE9E50CEB7A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3043094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9EE25-9DAF-4A61-B07E-EAAEF3FD9A3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83982228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B0645-C4F6-4940-963B-A08F4B9D71A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34374647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29477-56DD-4990-AD7E-F6E364EC6AF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2117956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86FBD-1B56-4651-84D9-57BFA12AE587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6427124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97037-A4D7-44F1-9475-7834B4E2094D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3279377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4BBAA-9FA1-4C72-8F5F-56A67AE2E9EC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98267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8CCE835-6E4C-4058-87AA-A7E66CB32741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43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1268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269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270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5FBE6C8-AA12-4F3B-8D27-ED3AD96C8B5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126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2292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293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294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77A26F0-3AD8-4BA2-9B96-BABB0D34FAD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2291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331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F6A3921-7B5A-457A-AB5F-279C01AECA9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434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DC8D2A2-22FA-43A2-B918-EB402A72AB1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07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CEE5C85-5820-49FD-A1D5-7312A1BC41FE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100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1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102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5AB132E-35ED-483D-8619-BEFB8043A9F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099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124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5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6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11E0499-B304-45E8-9D90-DF7CC10CD4CB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5123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14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14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15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5628C0F-F24D-46F8-ACDF-2D733029ED26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614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72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3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4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D2F9BCD-F2F5-4D41-A0B6-DAD82FBACF95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7171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196" name="日期占位符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197" name="页脚占位符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198" name="灯片编号占位符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6157DBB-48B9-4806-A6D0-DDA42F35A1C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8195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9220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221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222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69BFA91-F92A-44A5-BC0A-7CB8C2380998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9219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44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5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itchFamily="34" charset="0"/>
              <a:buNone/>
              <a:defRPr sz="12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6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Char char="•"/>
              <a:defRPr sz="1200" noProof="1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92062A0-9E7A-4E64-8A29-956DCA4B5069}" type="slidenum">
              <a:rPr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+mj-lt"/>
          <a:ea typeface="+mj-ea"/>
          <a:cs typeface="宋体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宋体" pitchFamily="2" charset="-122"/>
          <a:cs typeface="宋体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tx1"/>
          </a:solidFill>
          <a:latin typeface="+mn-lt"/>
          <a:ea typeface="+mn-ea"/>
          <a:cs typeface="宋体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89" name="等腰三角形 4"/>
          <p:cNvSpPr>
            <a:spLocks noChangeArrowheads="1"/>
          </p:cNvSpPr>
          <p:nvPr/>
        </p:nvSpPr>
        <p:spPr bwMode="auto">
          <a:xfrm>
            <a:off x="3267075" y="4229100"/>
            <a:ext cx="3219450" cy="2628900"/>
          </a:xfrm>
          <a:custGeom>
            <a:avLst/>
            <a:gdLst>
              <a:gd name="T0" fmla="*/ 0 w 3219450"/>
              <a:gd name="T1" fmla="*/ 2628900 h 2628900"/>
              <a:gd name="T2" fmla="*/ 1381125 w 3219450"/>
              <a:gd name="T3" fmla="*/ 0 h 2628900"/>
              <a:gd name="T4" fmla="*/ 3219450 w 3219450"/>
              <a:gd name="T5" fmla="*/ 2628900 h 2628900"/>
              <a:gd name="T6" fmla="*/ 0 w 3219450"/>
              <a:gd name="T7" fmla="*/ 2628900 h 26289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219450" h="2628900">
                <a:moveTo>
                  <a:pt x="0" y="2628900"/>
                </a:moveTo>
                <a:lnTo>
                  <a:pt x="1381125" y="0"/>
                </a:lnTo>
                <a:lnTo>
                  <a:pt x="3219450" y="2628900"/>
                </a:lnTo>
                <a:lnTo>
                  <a:pt x="0" y="26289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Calibri" charset="0"/>
              <a:ea typeface="宋体" charset="0"/>
              <a:cs typeface="宋体" charset="0"/>
            </a:endParaRPr>
          </a:p>
        </p:txBody>
      </p:sp>
      <p:sp>
        <p:nvSpPr>
          <p:cNvPr id="84995" name="平行四边形 3"/>
          <p:cNvSpPr>
            <a:spLocks noChangeArrowheads="1"/>
          </p:cNvSpPr>
          <p:nvPr/>
        </p:nvSpPr>
        <p:spPr bwMode="auto">
          <a:xfrm>
            <a:off x="-952500" y="0"/>
            <a:ext cx="7943850" cy="6858000"/>
          </a:xfrm>
          <a:prstGeom prst="parallelogram">
            <a:avLst>
              <a:gd name="adj" fmla="val 53316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4996" name="文本框 5"/>
          <p:cNvSpPr txBox="1">
            <a:spLocks noChangeArrowheads="1"/>
          </p:cNvSpPr>
          <p:nvPr/>
        </p:nvSpPr>
        <p:spPr bwMode="auto">
          <a:xfrm>
            <a:off x="2290763" y="2433638"/>
            <a:ext cx="1652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36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第十章</a:t>
            </a:r>
          </a:p>
        </p:txBody>
      </p:sp>
      <p:sp>
        <p:nvSpPr>
          <p:cNvPr id="84997" name="文本框 6"/>
          <p:cNvSpPr txBox="1">
            <a:spLocks noChangeArrowheads="1"/>
          </p:cNvSpPr>
          <p:nvPr/>
        </p:nvSpPr>
        <p:spPr bwMode="auto">
          <a:xfrm>
            <a:off x="1277938" y="3079750"/>
            <a:ext cx="3444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40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教育评价</a:t>
            </a:r>
          </a:p>
        </p:txBody>
      </p:sp>
      <p:grpSp>
        <p:nvGrpSpPr>
          <p:cNvPr id="84998" name="组合 43"/>
          <p:cNvGrpSpPr>
            <a:grpSpLocks/>
          </p:cNvGrpSpPr>
          <p:nvPr/>
        </p:nvGrpSpPr>
        <p:grpSpPr bwMode="auto">
          <a:xfrm>
            <a:off x="5954713" y="2693988"/>
            <a:ext cx="733425" cy="523875"/>
            <a:chOff x="0" y="0"/>
            <a:chExt cx="733424" cy="523220"/>
          </a:xfrm>
        </p:grpSpPr>
        <p:grpSp>
          <p:nvGrpSpPr>
            <p:cNvPr id="85015" name="组合 44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85017" name="平行四边形 46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5018" name="平行四边形 47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85016" name="文本框 45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4999" name="组合 48"/>
          <p:cNvGrpSpPr>
            <a:grpSpLocks/>
          </p:cNvGrpSpPr>
          <p:nvPr/>
        </p:nvGrpSpPr>
        <p:grpSpPr bwMode="auto">
          <a:xfrm>
            <a:off x="5954713" y="3455988"/>
            <a:ext cx="733425" cy="523875"/>
            <a:chOff x="0" y="0"/>
            <a:chExt cx="733424" cy="523220"/>
          </a:xfrm>
        </p:grpSpPr>
        <p:grpSp>
          <p:nvGrpSpPr>
            <p:cNvPr id="85011" name="组合 49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85013" name="平行四边形 51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5014" name="平行四边形 52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85012" name="文本框 50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5000" name="平行四边形 68"/>
          <p:cNvSpPr>
            <a:spLocks noChangeArrowheads="1"/>
          </p:cNvSpPr>
          <p:nvPr/>
        </p:nvSpPr>
        <p:spPr bwMode="auto">
          <a:xfrm>
            <a:off x="6599238" y="2795588"/>
            <a:ext cx="2730500" cy="404812"/>
          </a:xfrm>
          <a:prstGeom prst="parallelogram">
            <a:avLst>
              <a:gd name="adj" fmla="val 37941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5001" name="Rectangle 6"/>
          <p:cNvSpPr>
            <a:spLocks noChangeArrowheads="1"/>
          </p:cNvSpPr>
          <p:nvPr/>
        </p:nvSpPr>
        <p:spPr bwMode="auto">
          <a:xfrm>
            <a:off x="7005638" y="2795588"/>
            <a:ext cx="2771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教育评价概述 </a:t>
            </a:r>
          </a:p>
        </p:txBody>
      </p:sp>
      <p:sp>
        <p:nvSpPr>
          <p:cNvPr id="85002" name="平行四边形 70"/>
          <p:cNvSpPr>
            <a:spLocks noChangeArrowheads="1"/>
          </p:cNvSpPr>
          <p:nvPr/>
        </p:nvSpPr>
        <p:spPr bwMode="auto">
          <a:xfrm>
            <a:off x="6599238" y="3497263"/>
            <a:ext cx="2646362" cy="431800"/>
          </a:xfrm>
          <a:prstGeom prst="parallelogram">
            <a:avLst>
              <a:gd name="adj" fmla="val 37879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5003" name="Rectangle 6"/>
          <p:cNvSpPr>
            <a:spLocks noChangeArrowheads="1"/>
          </p:cNvSpPr>
          <p:nvPr/>
        </p:nvSpPr>
        <p:spPr bwMode="auto">
          <a:xfrm>
            <a:off x="7005638" y="3543300"/>
            <a:ext cx="2771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学生评价</a:t>
            </a:r>
          </a:p>
        </p:txBody>
      </p:sp>
      <p:grpSp>
        <p:nvGrpSpPr>
          <p:cNvPr id="85004" name="组合 48"/>
          <p:cNvGrpSpPr>
            <a:grpSpLocks/>
          </p:cNvGrpSpPr>
          <p:nvPr/>
        </p:nvGrpSpPr>
        <p:grpSpPr bwMode="auto">
          <a:xfrm>
            <a:off x="5883275" y="4192588"/>
            <a:ext cx="733425" cy="523875"/>
            <a:chOff x="0" y="0"/>
            <a:chExt cx="733424" cy="523220"/>
          </a:xfrm>
        </p:grpSpPr>
        <p:grpSp>
          <p:nvGrpSpPr>
            <p:cNvPr id="85007" name="组合 49"/>
            <p:cNvGrpSpPr>
              <a:grpSpLocks/>
            </p:cNvGrpSpPr>
            <p:nvPr/>
          </p:nvGrpSpPr>
          <p:grpSpPr bwMode="auto">
            <a:xfrm>
              <a:off x="0" y="30570"/>
              <a:ext cx="619124" cy="471567"/>
              <a:chOff x="0" y="0"/>
              <a:chExt cx="877513" cy="643017"/>
            </a:xfrm>
          </p:grpSpPr>
          <p:sp>
            <p:nvSpPr>
              <p:cNvPr id="85009" name="平行四边形 51"/>
              <p:cNvSpPr>
                <a:spLocks noChangeArrowheads="1"/>
              </p:cNvSpPr>
              <p:nvPr/>
            </p:nvSpPr>
            <p:spPr bwMode="auto">
              <a:xfrm>
                <a:off x="31500" y="72900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404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85010" name="平行四边形 52"/>
              <p:cNvSpPr>
                <a:spLocks noChangeArrowheads="1"/>
              </p:cNvSpPr>
              <p:nvPr/>
            </p:nvSpPr>
            <p:spPr bwMode="auto">
              <a:xfrm>
                <a:off x="0" y="-607"/>
                <a:ext cx="846013" cy="570760"/>
              </a:xfrm>
              <a:prstGeom prst="parallelogram">
                <a:avLst>
                  <a:gd name="adj" fmla="val 41517"/>
                </a:avLst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85008" name="文本框 50"/>
            <p:cNvSpPr txBox="1">
              <a:spLocks noChangeArrowheads="1"/>
            </p:cNvSpPr>
            <p:nvPr/>
          </p:nvSpPr>
          <p:spPr bwMode="auto">
            <a:xfrm>
              <a:off x="102347" y="0"/>
              <a:ext cx="63107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5005" name="平行四边形 70"/>
          <p:cNvSpPr>
            <a:spLocks noChangeArrowheads="1"/>
          </p:cNvSpPr>
          <p:nvPr/>
        </p:nvSpPr>
        <p:spPr bwMode="auto">
          <a:xfrm>
            <a:off x="6527800" y="4233863"/>
            <a:ext cx="2646363" cy="431800"/>
          </a:xfrm>
          <a:prstGeom prst="parallelogram">
            <a:avLst>
              <a:gd name="adj" fmla="val 37879"/>
            </a:avLst>
          </a:prstGeom>
          <a:noFill/>
          <a:ln w="9525">
            <a:solidFill>
              <a:srgbClr val="40404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buFont typeface="Arial" pitchFamily="34" charset="0"/>
              <a:buNone/>
            </a:pPr>
            <a:endParaRPr lang="zh-CN" altLang="en-US" sz="1600" b="1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5006" name="Rectangle 6"/>
          <p:cNvSpPr>
            <a:spLocks noChangeArrowheads="1"/>
          </p:cNvSpPr>
          <p:nvPr/>
        </p:nvSpPr>
        <p:spPr bwMode="auto">
          <a:xfrm>
            <a:off x="6938963" y="4256088"/>
            <a:ext cx="2771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0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教师评价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704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704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045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学生评价</a:t>
            </a:r>
          </a:p>
        </p:txBody>
      </p:sp>
      <p:grpSp>
        <p:nvGrpSpPr>
          <p:cNvPr id="87046" name="组合 47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87073" name="椭圆 48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7074" name="等腰三角形 49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6" name="组 5"/>
          <p:cNvGrpSpPr>
            <a:grpSpLocks/>
          </p:cNvGrpSpPr>
          <p:nvPr/>
        </p:nvGrpSpPr>
        <p:grpSpPr bwMode="auto">
          <a:xfrm>
            <a:off x="848106" y="1879602"/>
            <a:ext cx="10242747" cy="3047998"/>
            <a:chOff x="6338880" y="4125911"/>
            <a:chExt cx="4728261" cy="1406374"/>
          </a:xfrm>
        </p:grpSpPr>
        <p:sp>
          <p:nvSpPr>
            <p:cNvPr id="87068" name="Rectangle 7"/>
            <p:cNvSpPr>
              <a:spLocks noChangeArrowheads="1"/>
            </p:cNvSpPr>
            <p:nvPr/>
          </p:nvSpPr>
          <p:spPr bwMode="auto">
            <a:xfrm>
              <a:off x="6338880" y="4125911"/>
              <a:ext cx="1260000" cy="900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1217613" eaLnBrk="1" hangingPunct="1">
                <a:buFont typeface="Arial" pitchFamily="34" charset="0"/>
                <a:buNone/>
              </a:pPr>
              <a:endParaRPr lang="en-US" altLang="zh-CN" sz="31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cxnSp>
          <p:nvCxnSpPr>
            <p:cNvPr id="87069" name="Shape 19"/>
            <p:cNvCxnSpPr>
              <a:cxnSpLocks noChangeShapeType="1"/>
              <a:stCxn id="87068" idx="2"/>
            </p:cNvCxnSpPr>
            <p:nvPr/>
          </p:nvCxnSpPr>
          <p:spPr bwMode="auto">
            <a:xfrm rot="16200000" flipH="1">
              <a:off x="8069242" y="3925549"/>
              <a:ext cx="506375" cy="2707098"/>
            </a:xfrm>
            <a:prstGeom prst="bentConnector2">
              <a:avLst/>
            </a:prstGeom>
            <a:noFill/>
            <a:ln w="9525">
              <a:solidFill>
                <a:srgbClr val="ADBACA"/>
              </a:solidFill>
              <a:miter lim="800000"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7070" name="TextBox 13"/>
            <p:cNvSpPr txBox="1">
              <a:spLocks noChangeArrowheads="1"/>
            </p:cNvSpPr>
            <p:nvPr/>
          </p:nvSpPr>
          <p:spPr bwMode="auto">
            <a:xfrm>
              <a:off x="8088651" y="4448480"/>
              <a:ext cx="2978490" cy="227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kumimoji="1" lang="zh-CN" altLang="zh-CN" sz="3200" b="1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四</a:t>
              </a:r>
              <a:r>
                <a:rPr kumimoji="1" lang="zh-CN" altLang="en-US" sz="3200" b="1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、成长记录袋评价</a:t>
              </a:r>
              <a:endParaRPr lang="en-US" altLang="zh-CN" sz="3200" b="1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  <a:cs typeface="微软雅黑" pitchFamily="34" charset="-122"/>
                <a:sym typeface="Arial" pitchFamily="34" charset="0"/>
              </a:endParaRPr>
            </a:p>
          </p:txBody>
        </p:sp>
        <p:sp>
          <p:nvSpPr>
            <p:cNvPr id="87071" name="TextBox 13"/>
            <p:cNvSpPr txBox="1">
              <a:spLocks noChangeArrowheads="1"/>
            </p:cNvSpPr>
            <p:nvPr/>
          </p:nvSpPr>
          <p:spPr bwMode="auto">
            <a:xfrm>
              <a:off x="8088651" y="4770631"/>
              <a:ext cx="2730812" cy="511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kumimoji="1" lang="en-US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1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）成长记录袋的特点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 </a:t>
              </a:r>
            </a:p>
            <a:p>
              <a:r>
                <a:rPr kumimoji="1" lang="en-US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2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）成长记录袋类型</a:t>
              </a:r>
              <a:endParaRPr kumimoji="1" lang="en-US" altLang="zh-CN" sz="2400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  <a:p>
              <a:r>
                <a:rPr kumimoji="1" lang="en-US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3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）成长记录袋的评价</a:t>
              </a:r>
              <a:r>
                <a:rPr kumimoji="1" lang="zh-CN" altLang="en-US" sz="2400" dirty="0" smtClean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设计</a:t>
              </a:r>
              <a:endParaRPr kumimoji="1" lang="zh-CN" altLang="zh-CN" sz="2400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87072" name="Freeform 18"/>
            <p:cNvSpPr>
              <a:spLocks noEditPoints="1" noChangeArrowheads="1"/>
            </p:cNvSpPr>
            <p:nvPr/>
          </p:nvSpPr>
          <p:spPr bwMode="auto">
            <a:xfrm>
              <a:off x="6681788" y="4341282"/>
              <a:ext cx="630237" cy="460375"/>
            </a:xfrm>
            <a:custGeom>
              <a:avLst/>
              <a:gdLst>
                <a:gd name="T0" fmla="*/ 2147483647 w 1005"/>
                <a:gd name="T1" fmla="*/ 2147483647 h 731"/>
                <a:gd name="T2" fmla="*/ 2147483647 w 1005"/>
                <a:gd name="T3" fmla="*/ 2147483647 h 731"/>
                <a:gd name="T4" fmla="*/ 2147483647 w 1005"/>
                <a:gd name="T5" fmla="*/ 2147483647 h 731"/>
                <a:gd name="T6" fmla="*/ 2147483647 w 1005"/>
                <a:gd name="T7" fmla="*/ 2147483647 h 731"/>
                <a:gd name="T8" fmla="*/ 2147483647 w 1005"/>
                <a:gd name="T9" fmla="*/ 2147483647 h 731"/>
                <a:gd name="T10" fmla="*/ 2147483647 w 1005"/>
                <a:gd name="T11" fmla="*/ 2147483647 h 731"/>
                <a:gd name="T12" fmla="*/ 2147483647 w 1005"/>
                <a:gd name="T13" fmla="*/ 2147483647 h 731"/>
                <a:gd name="T14" fmla="*/ 2147483647 w 1005"/>
                <a:gd name="T15" fmla="*/ 2147483647 h 731"/>
                <a:gd name="T16" fmla="*/ 2147483647 w 1005"/>
                <a:gd name="T17" fmla="*/ 2147483647 h 731"/>
                <a:gd name="T18" fmla="*/ 2147483647 w 1005"/>
                <a:gd name="T19" fmla="*/ 2147483647 h 731"/>
                <a:gd name="T20" fmla="*/ 2147483647 w 1005"/>
                <a:gd name="T21" fmla="*/ 2147483647 h 731"/>
                <a:gd name="T22" fmla="*/ 2147483647 w 1005"/>
                <a:gd name="T23" fmla="*/ 2147483647 h 731"/>
                <a:gd name="T24" fmla="*/ 2147483647 w 1005"/>
                <a:gd name="T25" fmla="*/ 2147483647 h 731"/>
                <a:gd name="T26" fmla="*/ 2147483647 w 1005"/>
                <a:gd name="T27" fmla="*/ 2147483647 h 731"/>
                <a:gd name="T28" fmla="*/ 2147483647 w 1005"/>
                <a:gd name="T29" fmla="*/ 2147483647 h 731"/>
                <a:gd name="T30" fmla="*/ 2147483647 w 1005"/>
                <a:gd name="T31" fmla="*/ 2147483647 h 731"/>
                <a:gd name="T32" fmla="*/ 2147483647 w 1005"/>
                <a:gd name="T33" fmla="*/ 2147483647 h 731"/>
                <a:gd name="T34" fmla="*/ 2147483647 w 1005"/>
                <a:gd name="T35" fmla="*/ 2147483647 h 731"/>
                <a:gd name="T36" fmla="*/ 2147483647 w 1005"/>
                <a:gd name="T37" fmla="*/ 2147483647 h 731"/>
                <a:gd name="T38" fmla="*/ 2147483647 w 1005"/>
                <a:gd name="T39" fmla="*/ 2147483647 h 731"/>
                <a:gd name="T40" fmla="*/ 2147483647 w 1005"/>
                <a:gd name="T41" fmla="*/ 2147483647 h 731"/>
                <a:gd name="T42" fmla="*/ 2147483647 w 1005"/>
                <a:gd name="T43" fmla="*/ 2147483647 h 731"/>
                <a:gd name="T44" fmla="*/ 2147483647 w 1005"/>
                <a:gd name="T45" fmla="*/ 2147483647 h 731"/>
                <a:gd name="T46" fmla="*/ 2147483647 w 1005"/>
                <a:gd name="T47" fmla="*/ 2147483647 h 731"/>
                <a:gd name="T48" fmla="*/ 2147483647 w 1005"/>
                <a:gd name="T49" fmla="*/ 2147483647 h 731"/>
                <a:gd name="T50" fmla="*/ 2147483647 w 1005"/>
                <a:gd name="T51" fmla="*/ 2147483647 h 731"/>
                <a:gd name="T52" fmla="*/ 2147483647 w 1005"/>
                <a:gd name="T53" fmla="*/ 2147483647 h 731"/>
                <a:gd name="T54" fmla="*/ 2147483647 w 1005"/>
                <a:gd name="T55" fmla="*/ 2147483647 h 731"/>
                <a:gd name="T56" fmla="*/ 2147483647 w 1005"/>
                <a:gd name="T57" fmla="*/ 2147483647 h 731"/>
                <a:gd name="T58" fmla="*/ 2147483647 w 1005"/>
                <a:gd name="T59" fmla="*/ 2147483647 h 731"/>
                <a:gd name="T60" fmla="*/ 2147483647 w 1005"/>
                <a:gd name="T61" fmla="*/ 2147483647 h 731"/>
                <a:gd name="T62" fmla="*/ 2147483647 w 1005"/>
                <a:gd name="T63" fmla="*/ 2147483647 h 731"/>
                <a:gd name="T64" fmla="*/ 2147483647 w 1005"/>
                <a:gd name="T65" fmla="*/ 2147483647 h 731"/>
                <a:gd name="T66" fmla="*/ 2147483647 w 1005"/>
                <a:gd name="T67" fmla="*/ 2147483647 h 731"/>
                <a:gd name="T68" fmla="*/ 2147483647 w 1005"/>
                <a:gd name="T69" fmla="*/ 2147483647 h 731"/>
                <a:gd name="T70" fmla="*/ 2147483647 w 1005"/>
                <a:gd name="T71" fmla="*/ 2147483647 h 731"/>
                <a:gd name="T72" fmla="*/ 2147483647 w 1005"/>
                <a:gd name="T73" fmla="*/ 2147483647 h 731"/>
                <a:gd name="T74" fmla="*/ 2147483647 w 1005"/>
                <a:gd name="T75" fmla="*/ 2147483647 h 731"/>
                <a:gd name="T76" fmla="*/ 2147483647 w 1005"/>
                <a:gd name="T77" fmla="*/ 2147483647 h 731"/>
                <a:gd name="T78" fmla="*/ 2147483647 w 1005"/>
                <a:gd name="T79" fmla="*/ 2147483647 h 731"/>
                <a:gd name="T80" fmla="*/ 2147483647 w 1005"/>
                <a:gd name="T81" fmla="*/ 2147483647 h 731"/>
                <a:gd name="T82" fmla="*/ 2147483647 w 1005"/>
                <a:gd name="T83" fmla="*/ 2147483647 h 731"/>
                <a:gd name="T84" fmla="*/ 2147483647 w 1005"/>
                <a:gd name="T85" fmla="*/ 2147483647 h 731"/>
                <a:gd name="T86" fmla="*/ 2147483647 w 1005"/>
                <a:gd name="T87" fmla="*/ 2147483647 h 731"/>
                <a:gd name="T88" fmla="*/ 0 w 1005"/>
                <a:gd name="T89" fmla="*/ 2147483647 h 731"/>
                <a:gd name="T90" fmla="*/ 2147483647 w 1005"/>
                <a:gd name="T91" fmla="*/ 2147483647 h 731"/>
                <a:gd name="T92" fmla="*/ 2147483647 w 1005"/>
                <a:gd name="T93" fmla="*/ 0 h 731"/>
                <a:gd name="T94" fmla="*/ 0 w 1005"/>
                <a:gd name="T95" fmla="*/ 0 h 731"/>
                <a:gd name="T96" fmla="*/ 0 w 1005"/>
                <a:gd name="T97" fmla="*/ 2147483647 h 731"/>
                <a:gd name="T98" fmla="*/ 0 w 1005"/>
                <a:gd name="T99" fmla="*/ 0 h 731"/>
                <a:gd name="T100" fmla="*/ 0 w 1005"/>
                <a:gd name="T101" fmla="*/ 2147483647 h 73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5" h="731">
                  <a:moveTo>
                    <a:pt x="549" y="545"/>
                  </a:moveTo>
                  <a:cubicBezTo>
                    <a:pt x="549" y="553"/>
                    <a:pt x="543" y="560"/>
                    <a:pt x="535" y="560"/>
                  </a:cubicBezTo>
                  <a:lnTo>
                    <a:pt x="217" y="560"/>
                  </a:lnTo>
                  <a:cubicBezTo>
                    <a:pt x="209" y="560"/>
                    <a:pt x="203" y="553"/>
                    <a:pt x="203" y="545"/>
                  </a:cubicBezTo>
                  <a:cubicBezTo>
                    <a:pt x="203" y="537"/>
                    <a:pt x="209" y="531"/>
                    <a:pt x="217" y="531"/>
                  </a:cubicBezTo>
                  <a:lnTo>
                    <a:pt x="535" y="531"/>
                  </a:lnTo>
                  <a:cubicBezTo>
                    <a:pt x="543" y="531"/>
                    <a:pt x="549" y="537"/>
                    <a:pt x="549" y="545"/>
                  </a:cubicBezTo>
                  <a:close/>
                  <a:moveTo>
                    <a:pt x="549" y="440"/>
                  </a:moveTo>
                  <a:cubicBezTo>
                    <a:pt x="549" y="448"/>
                    <a:pt x="543" y="454"/>
                    <a:pt x="535" y="454"/>
                  </a:cubicBezTo>
                  <a:lnTo>
                    <a:pt x="217" y="454"/>
                  </a:lnTo>
                  <a:cubicBezTo>
                    <a:pt x="209" y="454"/>
                    <a:pt x="203" y="448"/>
                    <a:pt x="203" y="440"/>
                  </a:cubicBezTo>
                  <a:cubicBezTo>
                    <a:pt x="203" y="432"/>
                    <a:pt x="209" y="425"/>
                    <a:pt x="217" y="425"/>
                  </a:cubicBezTo>
                  <a:lnTo>
                    <a:pt x="535" y="425"/>
                  </a:lnTo>
                  <a:cubicBezTo>
                    <a:pt x="543" y="425"/>
                    <a:pt x="549" y="432"/>
                    <a:pt x="549" y="440"/>
                  </a:cubicBezTo>
                  <a:close/>
                  <a:moveTo>
                    <a:pt x="750" y="274"/>
                  </a:moveTo>
                  <a:lnTo>
                    <a:pt x="194" y="274"/>
                  </a:lnTo>
                  <a:cubicBezTo>
                    <a:pt x="186" y="274"/>
                    <a:pt x="179" y="268"/>
                    <a:pt x="179" y="260"/>
                  </a:cubicBezTo>
                  <a:cubicBezTo>
                    <a:pt x="179" y="252"/>
                    <a:pt x="186" y="245"/>
                    <a:pt x="194" y="245"/>
                  </a:cubicBezTo>
                  <a:lnTo>
                    <a:pt x="750" y="245"/>
                  </a:lnTo>
                  <a:cubicBezTo>
                    <a:pt x="758" y="245"/>
                    <a:pt x="765" y="252"/>
                    <a:pt x="765" y="260"/>
                  </a:cubicBezTo>
                  <a:cubicBezTo>
                    <a:pt x="765" y="268"/>
                    <a:pt x="758" y="274"/>
                    <a:pt x="750" y="274"/>
                  </a:cubicBezTo>
                  <a:close/>
                  <a:moveTo>
                    <a:pt x="112" y="152"/>
                  </a:moveTo>
                  <a:cubicBezTo>
                    <a:pt x="112" y="144"/>
                    <a:pt x="118" y="138"/>
                    <a:pt x="126" y="138"/>
                  </a:cubicBezTo>
                  <a:lnTo>
                    <a:pt x="857" y="138"/>
                  </a:lnTo>
                  <a:cubicBezTo>
                    <a:pt x="865" y="138"/>
                    <a:pt x="872" y="144"/>
                    <a:pt x="872" y="152"/>
                  </a:cubicBezTo>
                  <a:cubicBezTo>
                    <a:pt x="872" y="160"/>
                    <a:pt x="865" y="166"/>
                    <a:pt x="857" y="166"/>
                  </a:cubicBezTo>
                  <a:lnTo>
                    <a:pt x="126" y="166"/>
                  </a:lnTo>
                  <a:cubicBezTo>
                    <a:pt x="118" y="166"/>
                    <a:pt x="112" y="160"/>
                    <a:pt x="112" y="152"/>
                  </a:cubicBezTo>
                  <a:close/>
                  <a:moveTo>
                    <a:pt x="866" y="431"/>
                  </a:moveTo>
                  <a:cubicBezTo>
                    <a:pt x="866" y="465"/>
                    <a:pt x="847" y="493"/>
                    <a:pt x="820" y="509"/>
                  </a:cubicBezTo>
                  <a:cubicBezTo>
                    <a:pt x="820" y="510"/>
                    <a:pt x="820" y="510"/>
                    <a:pt x="820" y="510"/>
                  </a:cubicBezTo>
                  <a:cubicBezTo>
                    <a:pt x="820" y="510"/>
                    <a:pt x="820" y="648"/>
                    <a:pt x="820" y="648"/>
                  </a:cubicBezTo>
                  <a:lnTo>
                    <a:pt x="775" y="588"/>
                  </a:lnTo>
                  <a:lnTo>
                    <a:pt x="731" y="648"/>
                  </a:lnTo>
                  <a:lnTo>
                    <a:pt x="731" y="510"/>
                  </a:lnTo>
                  <a:cubicBezTo>
                    <a:pt x="731" y="510"/>
                    <a:pt x="731" y="510"/>
                    <a:pt x="731" y="509"/>
                  </a:cubicBezTo>
                  <a:cubicBezTo>
                    <a:pt x="703" y="493"/>
                    <a:pt x="685" y="465"/>
                    <a:pt x="685" y="431"/>
                  </a:cubicBezTo>
                  <a:cubicBezTo>
                    <a:pt x="685" y="381"/>
                    <a:pt x="725" y="341"/>
                    <a:pt x="775" y="341"/>
                  </a:cubicBezTo>
                  <a:cubicBezTo>
                    <a:pt x="825" y="341"/>
                    <a:pt x="866" y="381"/>
                    <a:pt x="866" y="431"/>
                  </a:cubicBezTo>
                  <a:close/>
                  <a:moveTo>
                    <a:pt x="963" y="690"/>
                  </a:moveTo>
                  <a:lnTo>
                    <a:pt x="41" y="690"/>
                  </a:lnTo>
                  <a:lnTo>
                    <a:pt x="41" y="41"/>
                  </a:lnTo>
                  <a:lnTo>
                    <a:pt x="963" y="41"/>
                  </a:lnTo>
                  <a:lnTo>
                    <a:pt x="963" y="690"/>
                  </a:lnTo>
                  <a:close/>
                  <a:moveTo>
                    <a:pt x="0" y="731"/>
                  </a:moveTo>
                  <a:lnTo>
                    <a:pt x="1005" y="731"/>
                  </a:lnTo>
                  <a:lnTo>
                    <a:pt x="1005" y="0"/>
                  </a:lnTo>
                  <a:lnTo>
                    <a:pt x="0" y="0"/>
                  </a:lnTo>
                  <a:lnTo>
                    <a:pt x="0" y="731"/>
                  </a:lnTo>
                  <a:close/>
                  <a:moveTo>
                    <a:pt x="0" y="0"/>
                  </a:moveTo>
                  <a:lnTo>
                    <a:pt x="0" y="731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1214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806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806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8069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教师评价</a:t>
            </a:r>
          </a:p>
        </p:txBody>
      </p:sp>
      <p:grpSp>
        <p:nvGrpSpPr>
          <p:cNvPr id="88070" name="组合 47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88097" name="椭圆 48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8098" name="等腰三角形 49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组 2"/>
          <p:cNvGrpSpPr>
            <a:grpSpLocks/>
          </p:cNvGrpSpPr>
          <p:nvPr/>
        </p:nvGrpSpPr>
        <p:grpSpPr bwMode="auto">
          <a:xfrm>
            <a:off x="846138" y="2095497"/>
            <a:ext cx="10467054" cy="3534688"/>
            <a:chOff x="846138" y="2095500"/>
            <a:chExt cx="4984750" cy="1682750"/>
          </a:xfrm>
        </p:grpSpPr>
        <p:grpSp>
          <p:nvGrpSpPr>
            <p:cNvPr id="88085" name="组 7"/>
            <p:cNvGrpSpPr>
              <a:grpSpLocks/>
            </p:cNvGrpSpPr>
            <p:nvPr/>
          </p:nvGrpSpPr>
          <p:grpSpPr bwMode="auto">
            <a:xfrm>
              <a:off x="846138" y="2095500"/>
              <a:ext cx="4984750" cy="1682750"/>
              <a:chOff x="846668" y="2095501"/>
              <a:chExt cx="4984220" cy="1683166"/>
            </a:xfrm>
          </p:grpSpPr>
          <p:cxnSp>
            <p:nvCxnSpPr>
              <p:cNvPr id="88087" name="Shape 11"/>
              <p:cNvCxnSpPr>
                <a:cxnSpLocks noChangeShapeType="1"/>
                <a:stCxn id="88089" idx="0"/>
              </p:cNvCxnSpPr>
              <p:nvPr/>
            </p:nvCxnSpPr>
            <p:spPr bwMode="auto">
              <a:xfrm rot="16200000" flipV="1">
                <a:off x="3702977" y="1380200"/>
                <a:ext cx="783166" cy="2213768"/>
              </a:xfrm>
              <a:prstGeom prst="bentConnector2">
                <a:avLst/>
              </a:prstGeom>
              <a:noFill/>
              <a:ln w="9525">
                <a:solidFill>
                  <a:srgbClr val="ADBACA"/>
                </a:solidFill>
                <a:miter lim="800000"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88088" name="组 3"/>
              <p:cNvGrpSpPr>
                <a:grpSpLocks/>
              </p:cNvGrpSpPr>
              <p:nvPr/>
            </p:nvGrpSpPr>
            <p:grpSpPr bwMode="auto">
              <a:xfrm>
                <a:off x="846668" y="2252590"/>
                <a:ext cx="4984220" cy="1526077"/>
                <a:chOff x="846668" y="2252590"/>
                <a:chExt cx="4984220" cy="1526077"/>
              </a:xfrm>
            </p:grpSpPr>
            <p:sp>
              <p:nvSpPr>
                <p:cNvPr id="88089" name="Rectangle 4"/>
                <p:cNvSpPr>
                  <a:spLocks noChangeArrowheads="1"/>
                </p:cNvSpPr>
                <p:nvPr/>
              </p:nvSpPr>
              <p:spPr bwMode="auto">
                <a:xfrm>
                  <a:off x="4572000" y="2878667"/>
                  <a:ext cx="1258888" cy="900000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defTabSz="1217613" eaLnBrk="1" hangingPunct="1">
                    <a:buFont typeface="Arial" pitchFamily="34" charset="0"/>
                    <a:buNone/>
                  </a:pPr>
                  <a:endParaRPr lang="en-US" altLang="zh-CN" sz="3100">
                    <a:solidFill>
                      <a:srgbClr val="FFFFFF"/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endParaRPr>
                </a:p>
              </p:txBody>
            </p:sp>
            <p:sp>
              <p:nvSpPr>
                <p:cNvPr id="88090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846668" y="2252590"/>
                  <a:ext cx="2914340" cy="2344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defTabSz="1216025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 defTabSz="1216025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 defTabSz="1216025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 defTabSz="1216025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 defTabSz="1216025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r>
                    <a:rPr kumimoji="1" lang="zh-CN" altLang="zh-CN" sz="3200" b="1" dirty="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一</a:t>
                  </a:r>
                  <a:r>
                    <a:rPr kumimoji="1" lang="zh-CN" altLang="en-US" sz="3200" b="1" dirty="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、教师评价基本原则</a:t>
                  </a:r>
                  <a:endParaRPr kumimoji="1" lang="zh-CN" altLang="zh-CN" sz="3200" b="1" dirty="0">
                    <a:solidFill>
                      <a:srgbClr val="404040"/>
                    </a:solidFill>
                    <a:latin typeface="黑体" pitchFamily="49" charset="-122"/>
                    <a:ea typeface="黑体" pitchFamily="49" charset="-122"/>
                  </a:endParaRPr>
                </a:p>
              </p:txBody>
            </p:sp>
            <p:sp>
              <p:nvSpPr>
                <p:cNvPr id="88091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846668" y="2592281"/>
                  <a:ext cx="3581019" cy="8793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defTabSz="1216025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 defTabSz="1216025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 defTabSz="1216025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 defTabSz="1216025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 defTabSz="1216025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r>
                    <a:rPr kumimoji="1" lang="en-US" altLang="zh-CN" sz="240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1</a:t>
                  </a:r>
                  <a:r>
                    <a:rPr kumimoji="1" lang="zh-CN" altLang="en-US" sz="240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）促进教师专业发展的原则</a:t>
                  </a:r>
                  <a:endParaRPr kumimoji="1" lang="en-US" altLang="zh-CN" sz="2400">
                    <a:solidFill>
                      <a:srgbClr val="404040"/>
                    </a:solidFill>
                    <a:latin typeface="黑体" pitchFamily="49" charset="-122"/>
                    <a:ea typeface="黑体" pitchFamily="49" charset="-122"/>
                  </a:endParaRPr>
                </a:p>
                <a:p>
                  <a:r>
                    <a:rPr kumimoji="1" lang="en-US" altLang="zh-CN" sz="240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2</a:t>
                  </a:r>
                  <a:r>
                    <a:rPr kumimoji="1" lang="zh-CN" altLang="en-US" sz="240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）强调展示成就与改进激励相结合的原则</a:t>
                  </a:r>
                  <a:endParaRPr kumimoji="1" lang="en-US" altLang="zh-CN" sz="2400">
                    <a:solidFill>
                      <a:srgbClr val="404040"/>
                    </a:solidFill>
                    <a:latin typeface="黑体" pitchFamily="49" charset="-122"/>
                    <a:ea typeface="黑体" pitchFamily="49" charset="-122"/>
                  </a:endParaRPr>
                </a:p>
                <a:p>
                  <a:r>
                    <a:rPr kumimoji="1" lang="en-US" altLang="zh-CN" sz="240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3</a:t>
                  </a:r>
                  <a:r>
                    <a:rPr kumimoji="1" lang="zh-CN" altLang="en-US" sz="240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）突出综合素质与重视个体差异相结合原则</a:t>
                  </a:r>
                  <a:endParaRPr kumimoji="1" lang="en-US" altLang="zh-CN" sz="2400">
                    <a:solidFill>
                      <a:srgbClr val="404040"/>
                    </a:solidFill>
                    <a:latin typeface="黑体" pitchFamily="49" charset="-122"/>
                    <a:ea typeface="黑体" pitchFamily="49" charset="-122"/>
                  </a:endParaRPr>
                </a:p>
                <a:p>
                  <a:r>
                    <a:rPr kumimoji="1" lang="en-US" altLang="zh-CN" sz="240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4</a:t>
                  </a:r>
                  <a:r>
                    <a:rPr kumimoji="1" lang="zh-CN" altLang="en-US" sz="240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）注重质评与主张自我反思相结合原则</a:t>
                  </a:r>
                  <a:endParaRPr kumimoji="1" lang="en-US" altLang="zh-CN" sz="2400">
                    <a:solidFill>
                      <a:srgbClr val="404040"/>
                    </a:solidFill>
                    <a:latin typeface="黑体" pitchFamily="49" charset="-122"/>
                    <a:ea typeface="黑体" pitchFamily="49" charset="-122"/>
                  </a:endParaRPr>
                </a:p>
                <a:p>
                  <a:r>
                    <a:rPr kumimoji="1" lang="en-US" altLang="zh-CN" sz="240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5</a:t>
                  </a:r>
                  <a:r>
                    <a:rPr kumimoji="1" lang="zh-CN" altLang="en-US" sz="240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）自评与各方协同参与相结合的原则</a:t>
                  </a:r>
                  <a:endParaRPr kumimoji="1" lang="zh-CN" altLang="zh-CN" sz="2400">
                    <a:solidFill>
                      <a:srgbClr val="404040"/>
                    </a:solidFill>
                    <a:latin typeface="黑体" pitchFamily="49" charset="-122"/>
                    <a:ea typeface="黑体" pitchFamily="49" charset="-122"/>
                  </a:endParaRPr>
                </a:p>
              </p:txBody>
            </p:sp>
          </p:grpSp>
        </p:grpSp>
        <p:sp>
          <p:nvSpPr>
            <p:cNvPr id="88086" name="Freeform 135"/>
            <p:cNvSpPr>
              <a:spLocks noEditPoints="1" noChangeArrowheads="1"/>
            </p:cNvSpPr>
            <p:nvPr/>
          </p:nvSpPr>
          <p:spPr bwMode="auto">
            <a:xfrm>
              <a:off x="4918075" y="3127375"/>
              <a:ext cx="538163" cy="503238"/>
            </a:xfrm>
            <a:custGeom>
              <a:avLst/>
              <a:gdLst>
                <a:gd name="T0" fmla="*/ 2147483647 w 73"/>
                <a:gd name="T1" fmla="*/ 2147483647 h 68"/>
                <a:gd name="T2" fmla="*/ 2147483647 w 73"/>
                <a:gd name="T3" fmla="*/ 2147483647 h 68"/>
                <a:gd name="T4" fmla="*/ 0 w 73"/>
                <a:gd name="T5" fmla="*/ 2147483647 h 68"/>
                <a:gd name="T6" fmla="*/ 2147483647 w 73"/>
                <a:gd name="T7" fmla="*/ 2147483647 h 68"/>
                <a:gd name="T8" fmla="*/ 2147483647 w 73"/>
                <a:gd name="T9" fmla="*/ 2147483647 h 68"/>
                <a:gd name="T10" fmla="*/ 2147483647 w 73"/>
                <a:gd name="T11" fmla="*/ 2147483647 h 68"/>
                <a:gd name="T12" fmla="*/ 2147483647 w 73"/>
                <a:gd name="T13" fmla="*/ 2147483647 h 68"/>
                <a:gd name="T14" fmla="*/ 2147483647 w 73"/>
                <a:gd name="T15" fmla="*/ 2147483647 h 68"/>
                <a:gd name="T16" fmla="*/ 2147483647 w 73"/>
                <a:gd name="T17" fmla="*/ 2147483647 h 68"/>
                <a:gd name="T18" fmla="*/ 2147483647 w 73"/>
                <a:gd name="T19" fmla="*/ 2147483647 h 68"/>
                <a:gd name="T20" fmla="*/ 2147483647 w 73"/>
                <a:gd name="T21" fmla="*/ 2147483647 h 68"/>
                <a:gd name="T22" fmla="*/ 2147483647 w 73"/>
                <a:gd name="T23" fmla="*/ 0 h 68"/>
                <a:gd name="T24" fmla="*/ 2147483647 w 73"/>
                <a:gd name="T25" fmla="*/ 2147483647 h 68"/>
                <a:gd name="T26" fmla="*/ 2147483647 w 73"/>
                <a:gd name="T27" fmla="*/ 2147483647 h 68"/>
                <a:gd name="T28" fmla="*/ 2147483647 w 73"/>
                <a:gd name="T29" fmla="*/ 2147483647 h 68"/>
                <a:gd name="T30" fmla="*/ 2147483647 w 73"/>
                <a:gd name="T31" fmla="*/ 2147483647 h 68"/>
                <a:gd name="T32" fmla="*/ 2147483647 w 73"/>
                <a:gd name="T33" fmla="*/ 2147483647 h 68"/>
                <a:gd name="T34" fmla="*/ 2147483647 w 73"/>
                <a:gd name="T35" fmla="*/ 2147483647 h 68"/>
                <a:gd name="T36" fmla="*/ 2147483647 w 73"/>
                <a:gd name="T37" fmla="*/ 2147483647 h 68"/>
                <a:gd name="T38" fmla="*/ 2147483647 w 73"/>
                <a:gd name="T39" fmla="*/ 2147483647 h 68"/>
                <a:gd name="T40" fmla="*/ 2147483647 w 73"/>
                <a:gd name="T41" fmla="*/ 2147483647 h 68"/>
                <a:gd name="T42" fmla="*/ 2147483647 w 73"/>
                <a:gd name="T43" fmla="*/ 2147483647 h 68"/>
                <a:gd name="T44" fmla="*/ 2147483647 w 73"/>
                <a:gd name="T45" fmla="*/ 2147483647 h 68"/>
                <a:gd name="T46" fmla="*/ 2147483647 w 73"/>
                <a:gd name="T47" fmla="*/ 2147483647 h 68"/>
                <a:gd name="T48" fmla="*/ 2147483647 w 73"/>
                <a:gd name="T49" fmla="*/ 2147483647 h 68"/>
                <a:gd name="T50" fmla="*/ 2147483647 w 73"/>
                <a:gd name="T51" fmla="*/ 2147483647 h 68"/>
                <a:gd name="T52" fmla="*/ 2147483647 w 73"/>
                <a:gd name="T53" fmla="*/ 2147483647 h 68"/>
                <a:gd name="T54" fmla="*/ 2147483647 w 73"/>
                <a:gd name="T55" fmla="*/ 2147483647 h 68"/>
                <a:gd name="T56" fmla="*/ 2147483647 w 73"/>
                <a:gd name="T57" fmla="*/ 2147483647 h 68"/>
                <a:gd name="T58" fmla="*/ 2147483647 w 73"/>
                <a:gd name="T59" fmla="*/ 0 h 68"/>
                <a:gd name="T60" fmla="*/ 2147483647 w 73"/>
                <a:gd name="T61" fmla="*/ 2147483647 h 68"/>
                <a:gd name="T62" fmla="*/ 2147483647 w 73"/>
                <a:gd name="T63" fmla="*/ 2147483647 h 68"/>
                <a:gd name="T64" fmla="*/ 2147483647 w 73"/>
                <a:gd name="T65" fmla="*/ 2147483647 h 68"/>
                <a:gd name="T66" fmla="*/ 2147483647 w 73"/>
                <a:gd name="T67" fmla="*/ 2147483647 h 68"/>
                <a:gd name="T68" fmla="*/ 2147483647 w 73"/>
                <a:gd name="T69" fmla="*/ 2147483647 h 68"/>
                <a:gd name="T70" fmla="*/ 2147483647 w 73"/>
                <a:gd name="T71" fmla="*/ 2147483647 h 68"/>
                <a:gd name="T72" fmla="*/ 2147483647 w 73"/>
                <a:gd name="T73" fmla="*/ 2147483647 h 68"/>
                <a:gd name="T74" fmla="*/ 2147483647 w 73"/>
                <a:gd name="T75" fmla="*/ 2147483647 h 68"/>
                <a:gd name="T76" fmla="*/ 2147483647 w 73"/>
                <a:gd name="T77" fmla="*/ 2147483647 h 68"/>
                <a:gd name="T78" fmla="*/ 2147483647 w 73"/>
                <a:gd name="T79" fmla="*/ 2147483647 h 68"/>
                <a:gd name="T80" fmla="*/ 2147483647 w 73"/>
                <a:gd name="T81" fmla="*/ 2147483647 h 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806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806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8069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教师评价</a:t>
            </a:r>
          </a:p>
        </p:txBody>
      </p:sp>
      <p:grpSp>
        <p:nvGrpSpPr>
          <p:cNvPr id="88070" name="组合 47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88097" name="椭圆 48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8098" name="等腰三角形 49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" name="组 1"/>
          <p:cNvGrpSpPr>
            <a:grpSpLocks/>
          </p:cNvGrpSpPr>
          <p:nvPr/>
        </p:nvGrpSpPr>
        <p:grpSpPr bwMode="auto">
          <a:xfrm>
            <a:off x="817563" y="2014537"/>
            <a:ext cx="9630633" cy="3712543"/>
            <a:chOff x="6299200" y="2014539"/>
            <a:chExt cx="4575210" cy="1763710"/>
          </a:xfrm>
        </p:grpSpPr>
        <p:sp>
          <p:nvSpPr>
            <p:cNvPr id="88080" name="Rectangle 5"/>
            <p:cNvSpPr>
              <a:spLocks noChangeArrowheads="1"/>
            </p:cNvSpPr>
            <p:nvPr/>
          </p:nvSpPr>
          <p:spPr bwMode="auto">
            <a:xfrm>
              <a:off x="6299200" y="2878728"/>
              <a:ext cx="1259866" cy="89952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1217613" eaLnBrk="1" hangingPunct="1">
                <a:buFont typeface="Arial" pitchFamily="34" charset="0"/>
                <a:buNone/>
              </a:pPr>
              <a:endParaRPr lang="en-US" altLang="zh-CN" sz="31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cxnSp>
          <p:nvCxnSpPr>
            <p:cNvPr id="88081" name="Shape 16"/>
            <p:cNvCxnSpPr>
              <a:cxnSpLocks noChangeShapeType="1"/>
              <a:stCxn id="88080" idx="0"/>
            </p:cNvCxnSpPr>
            <p:nvPr/>
          </p:nvCxnSpPr>
          <p:spPr bwMode="auto">
            <a:xfrm rot="5400000" flipH="1" flipV="1">
              <a:off x="7468604" y="1475068"/>
              <a:ext cx="864190" cy="1943131"/>
            </a:xfrm>
            <a:prstGeom prst="bentConnector2">
              <a:avLst/>
            </a:prstGeom>
            <a:noFill/>
            <a:ln w="9525">
              <a:solidFill>
                <a:srgbClr val="ADBACA"/>
              </a:solidFill>
              <a:miter lim="800000"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8082" name="TextBox 13"/>
            <p:cNvSpPr txBox="1">
              <a:spLocks noChangeArrowheads="1"/>
            </p:cNvSpPr>
            <p:nvPr/>
          </p:nvSpPr>
          <p:spPr bwMode="auto">
            <a:xfrm>
              <a:off x="7997860" y="2095716"/>
              <a:ext cx="2691370" cy="233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zh-CN" sz="3200" b="1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二</a:t>
              </a:r>
              <a:r>
                <a:rPr kumimoji="1" lang="zh-CN" altLang="en-US" sz="3200" b="1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、</a:t>
              </a:r>
              <a:r>
                <a:rPr kumimoji="1" lang="en-US" altLang="zh-CN" sz="3200" b="1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 </a:t>
              </a:r>
              <a:r>
                <a:rPr kumimoji="1" lang="zh-CN" altLang="en-US" sz="3200" b="1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教师评价的内容</a:t>
              </a:r>
              <a:endParaRPr kumimoji="1" lang="zh-CN" altLang="zh-CN" sz="3200" b="1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88083" name="TextBox 13"/>
            <p:cNvSpPr txBox="1">
              <a:spLocks noChangeArrowheads="1"/>
            </p:cNvSpPr>
            <p:nvPr/>
          </p:nvSpPr>
          <p:spPr bwMode="auto">
            <a:xfrm>
              <a:off x="7997860" y="2446633"/>
              <a:ext cx="2876550" cy="596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kumimoji="1" lang="en-US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1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）素质评价</a:t>
              </a:r>
              <a:endParaRPr kumimoji="1" lang="en-US" altLang="zh-CN" sz="2400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  <a:p>
              <a:pPr eaLnBrk="1" hangingPunct="1">
                <a:spcBef>
                  <a:spcPct val="20000"/>
                </a:spcBef>
              </a:pPr>
              <a:r>
                <a:rPr kumimoji="1" lang="en-US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2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）职责评价</a:t>
              </a:r>
              <a:endParaRPr kumimoji="1" lang="en-US" altLang="zh-CN" sz="2400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  <a:p>
              <a:pPr eaLnBrk="1" hangingPunct="1">
                <a:spcBef>
                  <a:spcPct val="20000"/>
                </a:spcBef>
              </a:pPr>
              <a:r>
                <a:rPr kumimoji="1" lang="en-US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3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）成果评价</a:t>
              </a:r>
              <a:endParaRPr kumimoji="1" lang="en-US" altLang="zh-CN" sz="2400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pic>
          <p:nvPicPr>
            <p:cNvPr id="88084" name="组合 262"/>
            <p:cNvPicPr>
              <a:picLocks noChangeArrowheads="1"/>
            </p:cNvPicPr>
            <p:nvPr/>
          </p:nvPicPr>
          <p:blipFill>
            <a:blip r:embed="rId2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9250" y="3124199"/>
              <a:ext cx="454838" cy="444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85088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806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806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8069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教师评价</a:t>
            </a:r>
          </a:p>
        </p:txBody>
      </p:sp>
      <p:grpSp>
        <p:nvGrpSpPr>
          <p:cNvPr id="88070" name="组合 47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88097" name="椭圆 48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8098" name="等腰三角形 49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9" name="组 8"/>
          <p:cNvGrpSpPr>
            <a:grpSpLocks/>
          </p:cNvGrpSpPr>
          <p:nvPr/>
        </p:nvGrpSpPr>
        <p:grpSpPr bwMode="auto">
          <a:xfrm>
            <a:off x="892451" y="2112271"/>
            <a:ext cx="10474049" cy="3323333"/>
            <a:chOff x="877319" y="4125913"/>
            <a:chExt cx="4980556" cy="1580292"/>
          </a:xfrm>
        </p:grpSpPr>
        <p:sp>
          <p:nvSpPr>
            <p:cNvPr id="88075" name="Rectangle 6"/>
            <p:cNvSpPr>
              <a:spLocks noChangeArrowheads="1"/>
            </p:cNvSpPr>
            <p:nvPr/>
          </p:nvSpPr>
          <p:spPr bwMode="auto">
            <a:xfrm>
              <a:off x="4597885" y="4125913"/>
              <a:ext cx="1259990" cy="900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1217613" eaLnBrk="1" hangingPunct="1">
                <a:buFont typeface="Arial" pitchFamily="34" charset="0"/>
                <a:buNone/>
              </a:pPr>
              <a:endParaRPr lang="en-US" altLang="zh-CN" sz="31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cxnSp>
          <p:nvCxnSpPr>
            <p:cNvPr id="88076" name="Shape 21"/>
            <p:cNvCxnSpPr>
              <a:cxnSpLocks noChangeShapeType="1"/>
              <a:stCxn id="88075" idx="2"/>
            </p:cNvCxnSpPr>
            <p:nvPr/>
          </p:nvCxnSpPr>
          <p:spPr bwMode="auto">
            <a:xfrm rot="5400000">
              <a:off x="3221931" y="3700256"/>
              <a:ext cx="680292" cy="3331606"/>
            </a:xfrm>
            <a:prstGeom prst="bentConnector2">
              <a:avLst/>
            </a:prstGeom>
            <a:noFill/>
            <a:ln w="9525">
              <a:solidFill>
                <a:srgbClr val="ADBACA"/>
              </a:solidFill>
              <a:miter lim="800000"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8077" name="TextBox 13"/>
            <p:cNvSpPr txBox="1">
              <a:spLocks noChangeArrowheads="1"/>
            </p:cNvSpPr>
            <p:nvPr/>
          </p:nvSpPr>
          <p:spPr bwMode="auto">
            <a:xfrm>
              <a:off x="877319" y="4132547"/>
              <a:ext cx="2451845" cy="234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zh-CN" sz="3200" b="1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三</a:t>
              </a:r>
              <a:r>
                <a:rPr kumimoji="1" lang="zh-CN" altLang="en-US" sz="3200" b="1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、教师评价法</a:t>
              </a:r>
              <a:endParaRPr kumimoji="1" lang="zh-CN" altLang="zh-CN" sz="3200" b="1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88078" name="TextBox 13"/>
            <p:cNvSpPr txBox="1">
              <a:spLocks noChangeArrowheads="1"/>
            </p:cNvSpPr>
            <p:nvPr/>
          </p:nvSpPr>
          <p:spPr bwMode="auto">
            <a:xfrm>
              <a:off x="877319" y="4472272"/>
              <a:ext cx="2617787" cy="702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kumimoji="1" lang="en-US" altLang="zh-CN" sz="240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1</a:t>
              </a:r>
              <a:r>
                <a:rPr kumimoji="1" lang="zh-CN" altLang="en-US" sz="240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）学生成绩信息反馈法</a:t>
              </a:r>
              <a:endParaRPr kumimoji="1" lang="en-US" altLang="zh-CN" sz="240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  <a:p>
              <a:r>
                <a:rPr kumimoji="1" lang="en-US" altLang="zh-CN" sz="240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2</a:t>
              </a:r>
              <a:r>
                <a:rPr kumimoji="1" lang="zh-CN" altLang="en-US" sz="240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）教师能力、技艺检验法</a:t>
              </a:r>
              <a:endParaRPr kumimoji="1" lang="en-US" altLang="zh-CN" sz="240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  <a:p>
              <a:r>
                <a:rPr kumimoji="1" lang="zh-CN" altLang="zh-CN" sz="240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3</a:t>
              </a:r>
              <a:r>
                <a:rPr kumimoji="1" lang="zh-CN" altLang="en-US" sz="240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）工作环节控制法</a:t>
              </a:r>
              <a:endParaRPr kumimoji="1" lang="en-US" altLang="zh-CN" sz="240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  <a:p>
              <a:r>
                <a:rPr kumimoji="1" lang="zh-CN" altLang="zh-CN" sz="240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4</a:t>
              </a:r>
              <a:r>
                <a:rPr kumimoji="1" lang="zh-CN" altLang="en-US" sz="240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）评议法</a:t>
              </a:r>
              <a:endParaRPr kumimoji="1" lang="zh-CN" altLang="zh-CN" sz="240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37" name="Freeform 421"/>
            <p:cNvSpPr>
              <a:spLocks noChangeArrowheads="1"/>
            </p:cNvSpPr>
            <p:nvPr/>
          </p:nvSpPr>
          <p:spPr bwMode="auto">
            <a:xfrm>
              <a:off x="4946650" y="4318000"/>
              <a:ext cx="519113" cy="519113"/>
            </a:xfrm>
            <a:custGeom>
              <a:avLst/>
              <a:gdLst>
                <a:gd name="T0" fmla="*/ 2147483647 w 288"/>
                <a:gd name="T1" fmla="*/ 2147483647 h 288"/>
                <a:gd name="T2" fmla="*/ 2147483647 w 288"/>
                <a:gd name="T3" fmla="*/ 2147483647 h 288"/>
                <a:gd name="T4" fmla="*/ 2147483647 w 288"/>
                <a:gd name="T5" fmla="*/ 2147483647 h 288"/>
                <a:gd name="T6" fmla="*/ 2147483647 w 288"/>
                <a:gd name="T7" fmla="*/ 2147483647 h 288"/>
                <a:gd name="T8" fmla="*/ 2147483647 w 288"/>
                <a:gd name="T9" fmla="*/ 2147483647 h 288"/>
                <a:gd name="T10" fmla="*/ 2147483647 w 288"/>
                <a:gd name="T11" fmla="*/ 2147483647 h 288"/>
                <a:gd name="T12" fmla="*/ 2147483647 w 288"/>
                <a:gd name="T13" fmla="*/ 2147483647 h 288"/>
                <a:gd name="T14" fmla="*/ 2147483647 w 288"/>
                <a:gd name="T15" fmla="*/ 2147483647 h 288"/>
                <a:gd name="T16" fmla="*/ 2147483647 w 288"/>
                <a:gd name="T17" fmla="*/ 0 h 288"/>
                <a:gd name="T18" fmla="*/ 2147483647 w 288"/>
                <a:gd name="T19" fmla="*/ 2147483647 h 288"/>
                <a:gd name="T20" fmla="*/ 2147483647 w 288"/>
                <a:gd name="T21" fmla="*/ 2147483647 h 288"/>
                <a:gd name="T22" fmla="*/ 2147483647 w 288"/>
                <a:gd name="T23" fmla="*/ 2147483647 h 288"/>
                <a:gd name="T24" fmla="*/ 2147483647 w 288"/>
                <a:gd name="T25" fmla="*/ 2147483647 h 288"/>
                <a:gd name="T26" fmla="*/ 2147483647 w 288"/>
                <a:gd name="T27" fmla="*/ 2147483647 h 288"/>
                <a:gd name="T28" fmla="*/ 2147483647 w 288"/>
                <a:gd name="T29" fmla="*/ 2147483647 h 288"/>
                <a:gd name="T30" fmla="*/ 2147483647 w 288"/>
                <a:gd name="T31" fmla="*/ 2147483647 h 288"/>
                <a:gd name="T32" fmla="*/ 0 w 288"/>
                <a:gd name="T33" fmla="*/ 2147483647 h 288"/>
                <a:gd name="T34" fmla="*/ 2147483647 w 288"/>
                <a:gd name="T35" fmla="*/ 2147483647 h 288"/>
                <a:gd name="T36" fmla="*/ 2147483647 w 288"/>
                <a:gd name="T37" fmla="*/ 2147483647 h 288"/>
                <a:gd name="T38" fmla="*/ 2147483647 w 288"/>
                <a:gd name="T39" fmla="*/ 2147483647 h 288"/>
                <a:gd name="T40" fmla="*/ 2147483647 w 288"/>
                <a:gd name="T41" fmla="*/ 2147483647 h 288"/>
                <a:gd name="T42" fmla="*/ 2147483647 w 288"/>
                <a:gd name="T43" fmla="*/ 2147483647 h 288"/>
                <a:gd name="T44" fmla="*/ 2147483647 w 288"/>
                <a:gd name="T45" fmla="*/ 2147483647 h 288"/>
                <a:gd name="T46" fmla="*/ 2147483647 w 288"/>
                <a:gd name="T47" fmla="*/ 2147483647 h 288"/>
                <a:gd name="T48" fmla="*/ 2147483647 w 288"/>
                <a:gd name="T49" fmla="*/ 2147483647 h 288"/>
                <a:gd name="T50" fmla="*/ 2147483647 w 288"/>
                <a:gd name="T51" fmla="*/ 2147483647 h 288"/>
                <a:gd name="T52" fmla="*/ 2147483647 w 288"/>
                <a:gd name="T53" fmla="*/ 2147483647 h 288"/>
                <a:gd name="T54" fmla="*/ 2147483647 w 288"/>
                <a:gd name="T55" fmla="*/ 2147483647 h 288"/>
                <a:gd name="T56" fmla="*/ 2147483647 w 288"/>
                <a:gd name="T57" fmla="*/ 2147483647 h 288"/>
                <a:gd name="T58" fmla="*/ 2147483647 w 288"/>
                <a:gd name="T59" fmla="*/ 2147483647 h 288"/>
                <a:gd name="T60" fmla="*/ 2147483647 w 288"/>
                <a:gd name="T61" fmla="*/ 2147483647 h 288"/>
                <a:gd name="T62" fmla="*/ 2147483647 w 288"/>
                <a:gd name="T63" fmla="*/ 2147483647 h 288"/>
                <a:gd name="T64" fmla="*/ 2147483647 w 288"/>
                <a:gd name="T65" fmla="*/ 2147483647 h 2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88" h="288">
                  <a:moveTo>
                    <a:pt x="288" y="144"/>
                  </a:moveTo>
                  <a:cubicBezTo>
                    <a:pt x="288" y="136"/>
                    <a:pt x="272" y="129"/>
                    <a:pt x="246" y="124"/>
                  </a:cubicBezTo>
                  <a:cubicBezTo>
                    <a:pt x="268" y="109"/>
                    <a:pt x="280" y="96"/>
                    <a:pt x="277" y="89"/>
                  </a:cubicBezTo>
                  <a:cubicBezTo>
                    <a:pt x="274" y="81"/>
                    <a:pt x="257" y="81"/>
                    <a:pt x="231" y="86"/>
                  </a:cubicBezTo>
                  <a:cubicBezTo>
                    <a:pt x="245" y="64"/>
                    <a:pt x="252" y="48"/>
                    <a:pt x="246" y="42"/>
                  </a:cubicBezTo>
                  <a:cubicBezTo>
                    <a:pt x="240" y="36"/>
                    <a:pt x="224" y="43"/>
                    <a:pt x="202" y="57"/>
                  </a:cubicBezTo>
                  <a:cubicBezTo>
                    <a:pt x="207" y="31"/>
                    <a:pt x="206" y="14"/>
                    <a:pt x="199" y="11"/>
                  </a:cubicBezTo>
                  <a:cubicBezTo>
                    <a:pt x="192" y="8"/>
                    <a:pt x="179" y="20"/>
                    <a:pt x="164" y="42"/>
                  </a:cubicBezTo>
                  <a:cubicBezTo>
                    <a:pt x="159" y="16"/>
                    <a:pt x="152" y="0"/>
                    <a:pt x="144" y="0"/>
                  </a:cubicBezTo>
                  <a:cubicBezTo>
                    <a:pt x="136" y="0"/>
                    <a:pt x="129" y="16"/>
                    <a:pt x="124" y="42"/>
                  </a:cubicBezTo>
                  <a:cubicBezTo>
                    <a:pt x="109" y="20"/>
                    <a:pt x="96" y="8"/>
                    <a:pt x="89" y="11"/>
                  </a:cubicBezTo>
                  <a:cubicBezTo>
                    <a:pt x="81" y="14"/>
                    <a:pt x="81" y="31"/>
                    <a:pt x="86" y="57"/>
                  </a:cubicBezTo>
                  <a:cubicBezTo>
                    <a:pt x="64" y="43"/>
                    <a:pt x="48" y="36"/>
                    <a:pt x="42" y="42"/>
                  </a:cubicBezTo>
                  <a:cubicBezTo>
                    <a:pt x="36" y="48"/>
                    <a:pt x="43" y="64"/>
                    <a:pt x="57" y="86"/>
                  </a:cubicBezTo>
                  <a:cubicBezTo>
                    <a:pt x="31" y="81"/>
                    <a:pt x="14" y="81"/>
                    <a:pt x="11" y="89"/>
                  </a:cubicBezTo>
                  <a:cubicBezTo>
                    <a:pt x="8" y="96"/>
                    <a:pt x="20" y="109"/>
                    <a:pt x="42" y="124"/>
                  </a:cubicBezTo>
                  <a:cubicBezTo>
                    <a:pt x="16" y="129"/>
                    <a:pt x="0" y="136"/>
                    <a:pt x="0" y="144"/>
                  </a:cubicBezTo>
                  <a:cubicBezTo>
                    <a:pt x="0" y="152"/>
                    <a:pt x="16" y="159"/>
                    <a:pt x="42" y="164"/>
                  </a:cubicBezTo>
                  <a:cubicBezTo>
                    <a:pt x="20" y="179"/>
                    <a:pt x="8" y="192"/>
                    <a:pt x="11" y="199"/>
                  </a:cubicBezTo>
                  <a:cubicBezTo>
                    <a:pt x="14" y="206"/>
                    <a:pt x="31" y="207"/>
                    <a:pt x="57" y="202"/>
                  </a:cubicBezTo>
                  <a:cubicBezTo>
                    <a:pt x="43" y="224"/>
                    <a:pt x="36" y="240"/>
                    <a:pt x="42" y="246"/>
                  </a:cubicBezTo>
                  <a:cubicBezTo>
                    <a:pt x="48" y="252"/>
                    <a:pt x="64" y="245"/>
                    <a:pt x="86" y="231"/>
                  </a:cubicBezTo>
                  <a:cubicBezTo>
                    <a:pt x="81" y="257"/>
                    <a:pt x="81" y="274"/>
                    <a:pt x="89" y="277"/>
                  </a:cubicBezTo>
                  <a:cubicBezTo>
                    <a:pt x="96" y="280"/>
                    <a:pt x="109" y="268"/>
                    <a:pt x="124" y="246"/>
                  </a:cubicBezTo>
                  <a:cubicBezTo>
                    <a:pt x="129" y="272"/>
                    <a:pt x="136" y="288"/>
                    <a:pt x="144" y="288"/>
                  </a:cubicBezTo>
                  <a:cubicBezTo>
                    <a:pt x="152" y="288"/>
                    <a:pt x="159" y="272"/>
                    <a:pt x="164" y="246"/>
                  </a:cubicBezTo>
                  <a:cubicBezTo>
                    <a:pt x="179" y="268"/>
                    <a:pt x="192" y="280"/>
                    <a:pt x="199" y="277"/>
                  </a:cubicBezTo>
                  <a:cubicBezTo>
                    <a:pt x="206" y="274"/>
                    <a:pt x="207" y="257"/>
                    <a:pt x="202" y="231"/>
                  </a:cubicBezTo>
                  <a:cubicBezTo>
                    <a:pt x="224" y="245"/>
                    <a:pt x="240" y="252"/>
                    <a:pt x="246" y="246"/>
                  </a:cubicBezTo>
                  <a:cubicBezTo>
                    <a:pt x="252" y="240"/>
                    <a:pt x="245" y="224"/>
                    <a:pt x="231" y="202"/>
                  </a:cubicBezTo>
                  <a:cubicBezTo>
                    <a:pt x="257" y="207"/>
                    <a:pt x="274" y="206"/>
                    <a:pt x="277" y="199"/>
                  </a:cubicBezTo>
                  <a:cubicBezTo>
                    <a:pt x="280" y="192"/>
                    <a:pt x="268" y="179"/>
                    <a:pt x="246" y="164"/>
                  </a:cubicBezTo>
                  <a:cubicBezTo>
                    <a:pt x="272" y="159"/>
                    <a:pt x="288" y="152"/>
                    <a:pt x="288" y="14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Calibri" charset="0"/>
                <a:ea typeface="宋体" charset="0"/>
                <a:cs typeface="宋体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9602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806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806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8069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教师评价</a:t>
            </a:r>
          </a:p>
        </p:txBody>
      </p:sp>
      <p:grpSp>
        <p:nvGrpSpPr>
          <p:cNvPr id="88070" name="组合 47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88097" name="椭圆 48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8098" name="等腰三角形 49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6" name="组 5"/>
          <p:cNvGrpSpPr>
            <a:grpSpLocks/>
          </p:cNvGrpSpPr>
          <p:nvPr/>
        </p:nvGrpSpPr>
        <p:grpSpPr bwMode="auto">
          <a:xfrm>
            <a:off x="1072359" y="1765302"/>
            <a:ext cx="9181556" cy="3868568"/>
            <a:chOff x="6338880" y="4125911"/>
            <a:chExt cx="4333693" cy="1825624"/>
          </a:xfrm>
        </p:grpSpPr>
        <p:sp>
          <p:nvSpPr>
            <p:cNvPr id="88092" name="Rectangle 7"/>
            <p:cNvSpPr>
              <a:spLocks noChangeArrowheads="1"/>
            </p:cNvSpPr>
            <p:nvPr/>
          </p:nvSpPr>
          <p:spPr bwMode="auto">
            <a:xfrm>
              <a:off x="6338880" y="4125911"/>
              <a:ext cx="1260000" cy="900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1217613" eaLnBrk="1" hangingPunct="1">
                <a:buFont typeface="Arial" pitchFamily="34" charset="0"/>
                <a:buNone/>
              </a:pPr>
              <a:endParaRPr lang="en-US" altLang="zh-CN" sz="31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cxnSp>
          <p:nvCxnSpPr>
            <p:cNvPr id="88093" name="Shape 19"/>
            <p:cNvCxnSpPr>
              <a:cxnSpLocks noChangeShapeType="1"/>
              <a:stCxn id="88092" idx="2"/>
            </p:cNvCxnSpPr>
            <p:nvPr/>
          </p:nvCxnSpPr>
          <p:spPr bwMode="auto">
            <a:xfrm rot="16200000" flipH="1">
              <a:off x="7661093" y="4333698"/>
              <a:ext cx="925624" cy="2310050"/>
            </a:xfrm>
            <a:prstGeom prst="bentConnector2">
              <a:avLst/>
            </a:prstGeom>
            <a:noFill/>
            <a:ln w="9525">
              <a:solidFill>
                <a:srgbClr val="ADBACA"/>
              </a:solidFill>
              <a:miter lim="800000"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8094" name="TextBox 13"/>
            <p:cNvSpPr txBox="1">
              <a:spLocks noChangeArrowheads="1"/>
            </p:cNvSpPr>
            <p:nvPr/>
          </p:nvSpPr>
          <p:spPr bwMode="auto">
            <a:xfrm>
              <a:off x="7941761" y="4343521"/>
              <a:ext cx="2518641" cy="232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kumimoji="1" lang="zh-CN" altLang="zh-CN" sz="3200" b="1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四</a:t>
              </a:r>
              <a:r>
                <a:rPr kumimoji="1" lang="zh-CN" altLang="en-US" sz="3200" b="1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、教师评价的指标体系</a:t>
              </a:r>
              <a:endParaRPr lang="en-US" altLang="zh-CN" sz="3200" b="1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  <a:cs typeface="微软雅黑" pitchFamily="34" charset="-122"/>
                <a:sym typeface="Arial" pitchFamily="34" charset="0"/>
              </a:endParaRPr>
            </a:p>
          </p:txBody>
        </p:sp>
        <p:sp>
          <p:nvSpPr>
            <p:cNvPr id="88095" name="TextBox 13"/>
            <p:cNvSpPr txBox="1">
              <a:spLocks noChangeArrowheads="1"/>
            </p:cNvSpPr>
            <p:nvPr/>
          </p:nvSpPr>
          <p:spPr bwMode="auto">
            <a:xfrm>
              <a:off x="7941761" y="4775128"/>
              <a:ext cx="2730812" cy="697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kumimoji="1" lang="en-US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1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）思想品德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 </a:t>
              </a:r>
            </a:p>
            <a:p>
              <a:r>
                <a:rPr kumimoji="1" lang="en-US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2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）知识能力</a:t>
              </a:r>
              <a:endParaRPr kumimoji="1" lang="en-US" altLang="zh-CN" sz="2400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  <a:p>
              <a:r>
                <a:rPr kumimoji="1" lang="en-US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3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）工作状况</a:t>
              </a:r>
              <a:endParaRPr kumimoji="1" lang="en-US" altLang="zh-CN" sz="2400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  <a:p>
              <a:r>
                <a:rPr kumimoji="1" lang="zh-CN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4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）工作</a:t>
              </a:r>
              <a:r>
                <a:rPr kumimoji="1" lang="zh-CN" altLang="en-US" sz="2400" dirty="0" smtClean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绩效</a:t>
              </a:r>
              <a:endParaRPr kumimoji="1" lang="zh-CN" altLang="zh-CN" sz="2400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88096" name="Freeform 18"/>
            <p:cNvSpPr>
              <a:spLocks noEditPoints="1" noChangeArrowheads="1"/>
            </p:cNvSpPr>
            <p:nvPr/>
          </p:nvSpPr>
          <p:spPr bwMode="auto">
            <a:xfrm>
              <a:off x="6681788" y="4341282"/>
              <a:ext cx="630237" cy="460375"/>
            </a:xfrm>
            <a:custGeom>
              <a:avLst/>
              <a:gdLst>
                <a:gd name="T0" fmla="*/ 2147483647 w 1005"/>
                <a:gd name="T1" fmla="*/ 2147483647 h 731"/>
                <a:gd name="T2" fmla="*/ 2147483647 w 1005"/>
                <a:gd name="T3" fmla="*/ 2147483647 h 731"/>
                <a:gd name="T4" fmla="*/ 2147483647 w 1005"/>
                <a:gd name="T5" fmla="*/ 2147483647 h 731"/>
                <a:gd name="T6" fmla="*/ 2147483647 w 1005"/>
                <a:gd name="T7" fmla="*/ 2147483647 h 731"/>
                <a:gd name="T8" fmla="*/ 2147483647 w 1005"/>
                <a:gd name="T9" fmla="*/ 2147483647 h 731"/>
                <a:gd name="T10" fmla="*/ 2147483647 w 1005"/>
                <a:gd name="T11" fmla="*/ 2147483647 h 731"/>
                <a:gd name="T12" fmla="*/ 2147483647 w 1005"/>
                <a:gd name="T13" fmla="*/ 2147483647 h 731"/>
                <a:gd name="T14" fmla="*/ 2147483647 w 1005"/>
                <a:gd name="T15" fmla="*/ 2147483647 h 731"/>
                <a:gd name="T16" fmla="*/ 2147483647 w 1005"/>
                <a:gd name="T17" fmla="*/ 2147483647 h 731"/>
                <a:gd name="T18" fmla="*/ 2147483647 w 1005"/>
                <a:gd name="T19" fmla="*/ 2147483647 h 731"/>
                <a:gd name="T20" fmla="*/ 2147483647 w 1005"/>
                <a:gd name="T21" fmla="*/ 2147483647 h 731"/>
                <a:gd name="T22" fmla="*/ 2147483647 w 1005"/>
                <a:gd name="T23" fmla="*/ 2147483647 h 731"/>
                <a:gd name="T24" fmla="*/ 2147483647 w 1005"/>
                <a:gd name="T25" fmla="*/ 2147483647 h 731"/>
                <a:gd name="T26" fmla="*/ 2147483647 w 1005"/>
                <a:gd name="T27" fmla="*/ 2147483647 h 731"/>
                <a:gd name="T28" fmla="*/ 2147483647 w 1005"/>
                <a:gd name="T29" fmla="*/ 2147483647 h 731"/>
                <a:gd name="T30" fmla="*/ 2147483647 w 1005"/>
                <a:gd name="T31" fmla="*/ 2147483647 h 731"/>
                <a:gd name="T32" fmla="*/ 2147483647 w 1005"/>
                <a:gd name="T33" fmla="*/ 2147483647 h 731"/>
                <a:gd name="T34" fmla="*/ 2147483647 w 1005"/>
                <a:gd name="T35" fmla="*/ 2147483647 h 731"/>
                <a:gd name="T36" fmla="*/ 2147483647 w 1005"/>
                <a:gd name="T37" fmla="*/ 2147483647 h 731"/>
                <a:gd name="T38" fmla="*/ 2147483647 w 1005"/>
                <a:gd name="T39" fmla="*/ 2147483647 h 731"/>
                <a:gd name="T40" fmla="*/ 2147483647 w 1005"/>
                <a:gd name="T41" fmla="*/ 2147483647 h 731"/>
                <a:gd name="T42" fmla="*/ 2147483647 w 1005"/>
                <a:gd name="T43" fmla="*/ 2147483647 h 731"/>
                <a:gd name="T44" fmla="*/ 2147483647 w 1005"/>
                <a:gd name="T45" fmla="*/ 2147483647 h 731"/>
                <a:gd name="T46" fmla="*/ 2147483647 w 1005"/>
                <a:gd name="T47" fmla="*/ 2147483647 h 731"/>
                <a:gd name="T48" fmla="*/ 2147483647 w 1005"/>
                <a:gd name="T49" fmla="*/ 2147483647 h 731"/>
                <a:gd name="T50" fmla="*/ 2147483647 w 1005"/>
                <a:gd name="T51" fmla="*/ 2147483647 h 731"/>
                <a:gd name="T52" fmla="*/ 2147483647 w 1005"/>
                <a:gd name="T53" fmla="*/ 2147483647 h 731"/>
                <a:gd name="T54" fmla="*/ 2147483647 w 1005"/>
                <a:gd name="T55" fmla="*/ 2147483647 h 731"/>
                <a:gd name="T56" fmla="*/ 2147483647 w 1005"/>
                <a:gd name="T57" fmla="*/ 2147483647 h 731"/>
                <a:gd name="T58" fmla="*/ 2147483647 w 1005"/>
                <a:gd name="T59" fmla="*/ 2147483647 h 731"/>
                <a:gd name="T60" fmla="*/ 2147483647 w 1005"/>
                <a:gd name="T61" fmla="*/ 2147483647 h 731"/>
                <a:gd name="T62" fmla="*/ 2147483647 w 1005"/>
                <a:gd name="T63" fmla="*/ 2147483647 h 731"/>
                <a:gd name="T64" fmla="*/ 2147483647 w 1005"/>
                <a:gd name="T65" fmla="*/ 2147483647 h 731"/>
                <a:gd name="T66" fmla="*/ 2147483647 w 1005"/>
                <a:gd name="T67" fmla="*/ 2147483647 h 731"/>
                <a:gd name="T68" fmla="*/ 2147483647 w 1005"/>
                <a:gd name="T69" fmla="*/ 2147483647 h 731"/>
                <a:gd name="T70" fmla="*/ 2147483647 w 1005"/>
                <a:gd name="T71" fmla="*/ 2147483647 h 731"/>
                <a:gd name="T72" fmla="*/ 2147483647 w 1005"/>
                <a:gd name="T73" fmla="*/ 2147483647 h 731"/>
                <a:gd name="T74" fmla="*/ 2147483647 w 1005"/>
                <a:gd name="T75" fmla="*/ 2147483647 h 731"/>
                <a:gd name="T76" fmla="*/ 2147483647 w 1005"/>
                <a:gd name="T77" fmla="*/ 2147483647 h 731"/>
                <a:gd name="T78" fmla="*/ 2147483647 w 1005"/>
                <a:gd name="T79" fmla="*/ 2147483647 h 731"/>
                <a:gd name="T80" fmla="*/ 2147483647 w 1005"/>
                <a:gd name="T81" fmla="*/ 2147483647 h 731"/>
                <a:gd name="T82" fmla="*/ 2147483647 w 1005"/>
                <a:gd name="T83" fmla="*/ 2147483647 h 731"/>
                <a:gd name="T84" fmla="*/ 2147483647 w 1005"/>
                <a:gd name="T85" fmla="*/ 2147483647 h 731"/>
                <a:gd name="T86" fmla="*/ 2147483647 w 1005"/>
                <a:gd name="T87" fmla="*/ 2147483647 h 731"/>
                <a:gd name="T88" fmla="*/ 0 w 1005"/>
                <a:gd name="T89" fmla="*/ 2147483647 h 731"/>
                <a:gd name="T90" fmla="*/ 2147483647 w 1005"/>
                <a:gd name="T91" fmla="*/ 2147483647 h 731"/>
                <a:gd name="T92" fmla="*/ 2147483647 w 1005"/>
                <a:gd name="T93" fmla="*/ 0 h 731"/>
                <a:gd name="T94" fmla="*/ 0 w 1005"/>
                <a:gd name="T95" fmla="*/ 0 h 731"/>
                <a:gd name="T96" fmla="*/ 0 w 1005"/>
                <a:gd name="T97" fmla="*/ 2147483647 h 731"/>
                <a:gd name="T98" fmla="*/ 0 w 1005"/>
                <a:gd name="T99" fmla="*/ 0 h 731"/>
                <a:gd name="T100" fmla="*/ 0 w 1005"/>
                <a:gd name="T101" fmla="*/ 2147483647 h 73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5" h="731">
                  <a:moveTo>
                    <a:pt x="549" y="545"/>
                  </a:moveTo>
                  <a:cubicBezTo>
                    <a:pt x="549" y="553"/>
                    <a:pt x="543" y="560"/>
                    <a:pt x="535" y="560"/>
                  </a:cubicBezTo>
                  <a:lnTo>
                    <a:pt x="217" y="560"/>
                  </a:lnTo>
                  <a:cubicBezTo>
                    <a:pt x="209" y="560"/>
                    <a:pt x="203" y="553"/>
                    <a:pt x="203" y="545"/>
                  </a:cubicBezTo>
                  <a:cubicBezTo>
                    <a:pt x="203" y="537"/>
                    <a:pt x="209" y="531"/>
                    <a:pt x="217" y="531"/>
                  </a:cubicBezTo>
                  <a:lnTo>
                    <a:pt x="535" y="531"/>
                  </a:lnTo>
                  <a:cubicBezTo>
                    <a:pt x="543" y="531"/>
                    <a:pt x="549" y="537"/>
                    <a:pt x="549" y="545"/>
                  </a:cubicBezTo>
                  <a:close/>
                  <a:moveTo>
                    <a:pt x="549" y="440"/>
                  </a:moveTo>
                  <a:cubicBezTo>
                    <a:pt x="549" y="448"/>
                    <a:pt x="543" y="454"/>
                    <a:pt x="535" y="454"/>
                  </a:cubicBezTo>
                  <a:lnTo>
                    <a:pt x="217" y="454"/>
                  </a:lnTo>
                  <a:cubicBezTo>
                    <a:pt x="209" y="454"/>
                    <a:pt x="203" y="448"/>
                    <a:pt x="203" y="440"/>
                  </a:cubicBezTo>
                  <a:cubicBezTo>
                    <a:pt x="203" y="432"/>
                    <a:pt x="209" y="425"/>
                    <a:pt x="217" y="425"/>
                  </a:cubicBezTo>
                  <a:lnTo>
                    <a:pt x="535" y="425"/>
                  </a:lnTo>
                  <a:cubicBezTo>
                    <a:pt x="543" y="425"/>
                    <a:pt x="549" y="432"/>
                    <a:pt x="549" y="440"/>
                  </a:cubicBezTo>
                  <a:close/>
                  <a:moveTo>
                    <a:pt x="750" y="274"/>
                  </a:moveTo>
                  <a:lnTo>
                    <a:pt x="194" y="274"/>
                  </a:lnTo>
                  <a:cubicBezTo>
                    <a:pt x="186" y="274"/>
                    <a:pt x="179" y="268"/>
                    <a:pt x="179" y="260"/>
                  </a:cubicBezTo>
                  <a:cubicBezTo>
                    <a:pt x="179" y="252"/>
                    <a:pt x="186" y="245"/>
                    <a:pt x="194" y="245"/>
                  </a:cubicBezTo>
                  <a:lnTo>
                    <a:pt x="750" y="245"/>
                  </a:lnTo>
                  <a:cubicBezTo>
                    <a:pt x="758" y="245"/>
                    <a:pt x="765" y="252"/>
                    <a:pt x="765" y="260"/>
                  </a:cubicBezTo>
                  <a:cubicBezTo>
                    <a:pt x="765" y="268"/>
                    <a:pt x="758" y="274"/>
                    <a:pt x="750" y="274"/>
                  </a:cubicBezTo>
                  <a:close/>
                  <a:moveTo>
                    <a:pt x="112" y="152"/>
                  </a:moveTo>
                  <a:cubicBezTo>
                    <a:pt x="112" y="144"/>
                    <a:pt x="118" y="138"/>
                    <a:pt x="126" y="138"/>
                  </a:cubicBezTo>
                  <a:lnTo>
                    <a:pt x="857" y="138"/>
                  </a:lnTo>
                  <a:cubicBezTo>
                    <a:pt x="865" y="138"/>
                    <a:pt x="872" y="144"/>
                    <a:pt x="872" y="152"/>
                  </a:cubicBezTo>
                  <a:cubicBezTo>
                    <a:pt x="872" y="160"/>
                    <a:pt x="865" y="166"/>
                    <a:pt x="857" y="166"/>
                  </a:cubicBezTo>
                  <a:lnTo>
                    <a:pt x="126" y="166"/>
                  </a:lnTo>
                  <a:cubicBezTo>
                    <a:pt x="118" y="166"/>
                    <a:pt x="112" y="160"/>
                    <a:pt x="112" y="152"/>
                  </a:cubicBezTo>
                  <a:close/>
                  <a:moveTo>
                    <a:pt x="866" y="431"/>
                  </a:moveTo>
                  <a:cubicBezTo>
                    <a:pt x="866" y="465"/>
                    <a:pt x="847" y="493"/>
                    <a:pt x="820" y="509"/>
                  </a:cubicBezTo>
                  <a:cubicBezTo>
                    <a:pt x="820" y="510"/>
                    <a:pt x="820" y="510"/>
                    <a:pt x="820" y="510"/>
                  </a:cubicBezTo>
                  <a:cubicBezTo>
                    <a:pt x="820" y="510"/>
                    <a:pt x="820" y="648"/>
                    <a:pt x="820" y="648"/>
                  </a:cubicBezTo>
                  <a:lnTo>
                    <a:pt x="775" y="588"/>
                  </a:lnTo>
                  <a:lnTo>
                    <a:pt x="731" y="648"/>
                  </a:lnTo>
                  <a:lnTo>
                    <a:pt x="731" y="510"/>
                  </a:lnTo>
                  <a:cubicBezTo>
                    <a:pt x="731" y="510"/>
                    <a:pt x="731" y="510"/>
                    <a:pt x="731" y="509"/>
                  </a:cubicBezTo>
                  <a:cubicBezTo>
                    <a:pt x="703" y="493"/>
                    <a:pt x="685" y="465"/>
                    <a:pt x="685" y="431"/>
                  </a:cubicBezTo>
                  <a:cubicBezTo>
                    <a:pt x="685" y="381"/>
                    <a:pt x="725" y="341"/>
                    <a:pt x="775" y="341"/>
                  </a:cubicBezTo>
                  <a:cubicBezTo>
                    <a:pt x="825" y="341"/>
                    <a:pt x="866" y="381"/>
                    <a:pt x="866" y="431"/>
                  </a:cubicBezTo>
                  <a:close/>
                  <a:moveTo>
                    <a:pt x="963" y="690"/>
                  </a:moveTo>
                  <a:lnTo>
                    <a:pt x="41" y="690"/>
                  </a:lnTo>
                  <a:lnTo>
                    <a:pt x="41" y="41"/>
                  </a:lnTo>
                  <a:lnTo>
                    <a:pt x="963" y="41"/>
                  </a:lnTo>
                  <a:lnTo>
                    <a:pt x="963" y="690"/>
                  </a:lnTo>
                  <a:close/>
                  <a:moveTo>
                    <a:pt x="0" y="731"/>
                  </a:moveTo>
                  <a:lnTo>
                    <a:pt x="1005" y="731"/>
                  </a:lnTo>
                  <a:lnTo>
                    <a:pt x="1005" y="0"/>
                  </a:lnTo>
                  <a:lnTo>
                    <a:pt x="0" y="0"/>
                  </a:lnTo>
                  <a:lnTo>
                    <a:pt x="0" y="731"/>
                  </a:lnTo>
                  <a:close/>
                  <a:moveTo>
                    <a:pt x="0" y="0"/>
                  </a:moveTo>
                  <a:lnTo>
                    <a:pt x="0" y="731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40426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等腰三角形 4"/>
          <p:cNvSpPr>
            <a:spLocks noChangeArrowheads="1"/>
          </p:cNvSpPr>
          <p:nvPr/>
        </p:nvSpPr>
        <p:spPr bwMode="auto">
          <a:xfrm>
            <a:off x="3175000" y="0"/>
            <a:ext cx="3540125" cy="6858000"/>
          </a:xfrm>
          <a:custGeom>
            <a:avLst/>
            <a:gdLst>
              <a:gd name="T0" fmla="*/ 818343 w 3540538"/>
              <a:gd name="T1" fmla="*/ 6858000 h 6858000"/>
              <a:gd name="T2" fmla="*/ 3537234 w 3540538"/>
              <a:gd name="T3" fmla="*/ 0 h 6858000"/>
              <a:gd name="T4" fmla="*/ 1688391 w 3540538"/>
              <a:gd name="T5" fmla="*/ 6858000 h 6858000"/>
              <a:gd name="T6" fmla="*/ 818343 w 3540538"/>
              <a:gd name="T7" fmla="*/ 6858000 h 6858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540538" h="6858000">
                <a:moveTo>
                  <a:pt x="819108" y="6858000"/>
                </a:moveTo>
                <a:cubicBezTo>
                  <a:pt x="-910511" y="4789714"/>
                  <a:pt x="146615" y="2503714"/>
                  <a:pt x="3540538" y="0"/>
                </a:cubicBezTo>
                <a:cubicBezTo>
                  <a:pt x="-859709" y="3490687"/>
                  <a:pt x="386102" y="5515430"/>
                  <a:pt x="1689967" y="6858000"/>
                </a:cubicBezTo>
                <a:lnTo>
                  <a:pt x="819108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9091" name="文本框 6"/>
          <p:cNvSpPr txBox="1">
            <a:spLocks noChangeArrowheads="1"/>
          </p:cNvSpPr>
          <p:nvPr/>
        </p:nvSpPr>
        <p:spPr bwMode="auto">
          <a:xfrm>
            <a:off x="4486275" y="2768600"/>
            <a:ext cx="57245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72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感谢您的观看</a:t>
            </a:r>
          </a:p>
        </p:txBody>
      </p:sp>
      <p:cxnSp>
        <p:nvCxnSpPr>
          <p:cNvPr id="89092" name="直接连接符 27"/>
          <p:cNvCxnSpPr>
            <a:cxnSpLocks noChangeShapeType="1"/>
          </p:cNvCxnSpPr>
          <p:nvPr/>
        </p:nvCxnSpPr>
        <p:spPr bwMode="auto">
          <a:xfrm>
            <a:off x="365125" y="369888"/>
            <a:ext cx="0" cy="31115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4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4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49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教育评价概述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 1"/>
          <p:cNvGrpSpPr>
            <a:grpSpLocks/>
          </p:cNvGrpSpPr>
          <p:nvPr/>
        </p:nvGrpSpPr>
        <p:grpSpPr bwMode="auto">
          <a:xfrm>
            <a:off x="501650" y="1661959"/>
            <a:ext cx="3070225" cy="3057622"/>
            <a:chOff x="706438" y="2371725"/>
            <a:chExt cx="1933575" cy="1925638"/>
          </a:xfrm>
        </p:grpSpPr>
        <p:sp>
          <p:nvSpPr>
            <p:cNvPr id="31775" name="Oval 40"/>
            <p:cNvSpPr>
              <a:spLocks noChangeArrowheads="1"/>
            </p:cNvSpPr>
            <p:nvPr/>
          </p:nvSpPr>
          <p:spPr bwMode="auto">
            <a:xfrm rot="10800000">
              <a:off x="706438" y="2371725"/>
              <a:ext cx="1933575" cy="1925638"/>
            </a:xfrm>
            <a:prstGeom prst="ellipse">
              <a:avLst/>
            </a:prstGeom>
            <a:noFill/>
            <a:ln w="127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defTabSz="949325" eaLnBrk="1" hangingPunct="1">
                <a:buFont typeface="Arial" pitchFamily="34" charset="0"/>
                <a:buNone/>
              </a:pPr>
              <a:endParaRPr lang="zh-CN" altLang="en-US" sz="1600">
                <a:solidFill>
                  <a:srgbClr val="297F9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1776" name="Oval 41"/>
            <p:cNvSpPr>
              <a:spLocks noChangeArrowheads="1"/>
            </p:cNvSpPr>
            <p:nvPr/>
          </p:nvSpPr>
          <p:spPr bwMode="auto">
            <a:xfrm rot="10800000">
              <a:off x="795338" y="2441575"/>
              <a:ext cx="1754187" cy="175101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949325" eaLnBrk="1" hangingPunct="1">
                <a:buFont typeface="Arial" pitchFamily="34" charset="0"/>
                <a:buNone/>
              </a:pPr>
              <a:endParaRPr lang="zh-CN" altLang="en-US" sz="1600">
                <a:solidFill>
                  <a:srgbClr val="297F9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1777" name="TextBox 13"/>
            <p:cNvSpPr txBox="1">
              <a:spLocks noChangeArrowheads="1"/>
            </p:cNvSpPr>
            <p:nvPr/>
          </p:nvSpPr>
          <p:spPr bwMode="auto">
            <a:xfrm>
              <a:off x="1046227" y="3018579"/>
              <a:ext cx="1296988" cy="597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28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微软雅黑" pitchFamily="34" charset="-122"/>
                  <a:sym typeface="Arial" pitchFamily="34" charset="0"/>
                </a:rPr>
                <a:t>教育评价</a:t>
              </a:r>
              <a:endParaRPr lang="en-US" altLang="zh-CN" sz="28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  <a:sym typeface="Arial" pitchFamily="34" charset="0"/>
              </a:endParaRPr>
            </a:p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28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微软雅黑" pitchFamily="34" charset="-122"/>
                  <a:sym typeface="Arial" pitchFamily="34" charset="0"/>
                </a:rPr>
                <a:t>概念</a:t>
              </a:r>
              <a:endParaRPr lang="en-US" altLang="zh-CN" sz="28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31751" name="组合 30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1773" name="椭圆 31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1774" name="等腰三角形 32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组 2"/>
          <p:cNvGrpSpPr>
            <a:grpSpLocks/>
          </p:cNvGrpSpPr>
          <p:nvPr/>
        </p:nvGrpSpPr>
        <p:grpSpPr bwMode="auto">
          <a:xfrm>
            <a:off x="3571878" y="1965324"/>
            <a:ext cx="7562242" cy="2992083"/>
            <a:chOff x="3258348" y="1965324"/>
            <a:chExt cx="7562242" cy="2992083"/>
          </a:xfrm>
        </p:grpSpPr>
        <p:sp>
          <p:nvSpPr>
            <p:cNvPr id="31767" name="Round Same Side Corner Rectangle 3"/>
            <p:cNvSpPr>
              <a:spLocks noChangeArrowheads="1"/>
            </p:cNvSpPr>
            <p:nvPr/>
          </p:nvSpPr>
          <p:spPr bwMode="auto">
            <a:xfrm rot="5400000">
              <a:off x="7112401" y="-1005290"/>
              <a:ext cx="737575" cy="6678803"/>
            </a:xfrm>
            <a:custGeom>
              <a:avLst/>
              <a:gdLst>
                <a:gd name="T0" fmla="*/ 179119 w 377379"/>
                <a:gd name="T1" fmla="*/ 0 h 3391958"/>
                <a:gd name="T2" fmla="*/ 179119 w 377379"/>
                <a:gd name="T3" fmla="*/ 0 h 3391958"/>
                <a:gd name="T4" fmla="*/ 358237 w 377379"/>
                <a:gd name="T5" fmla="*/ 186676 h 3391958"/>
                <a:gd name="T6" fmla="*/ 362324 w 377379"/>
                <a:gd name="T7" fmla="*/ 3394603 h 3391958"/>
                <a:gd name="T8" fmla="*/ 16329 w 377379"/>
                <a:gd name="T9" fmla="*/ 3367066 h 3391958"/>
                <a:gd name="T10" fmla="*/ 0 w 377379"/>
                <a:gd name="T11" fmla="*/ 186676 h 3391958"/>
                <a:gd name="T12" fmla="*/ 179119 w 377379"/>
                <a:gd name="T13" fmla="*/ 0 h 33919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77379" h="3391958">
                  <a:moveTo>
                    <a:pt x="186531" y="0"/>
                  </a:moveTo>
                  <a:lnTo>
                    <a:pt x="186531" y="0"/>
                  </a:lnTo>
                  <a:cubicBezTo>
                    <a:pt x="289549" y="0"/>
                    <a:pt x="373062" y="83513"/>
                    <a:pt x="373062" y="186531"/>
                  </a:cubicBezTo>
                  <a:cubicBezTo>
                    <a:pt x="372353" y="1246540"/>
                    <a:pt x="378027" y="2331949"/>
                    <a:pt x="377318" y="3391958"/>
                  </a:cubicBezTo>
                  <a:lnTo>
                    <a:pt x="17005" y="3364441"/>
                  </a:lnTo>
                  <a:cubicBezTo>
                    <a:pt x="17005" y="2790560"/>
                    <a:pt x="0" y="760412"/>
                    <a:pt x="0" y="186531"/>
                  </a:cubicBezTo>
                  <a:cubicBezTo>
                    <a:pt x="0" y="83513"/>
                    <a:pt x="83513" y="0"/>
                    <a:pt x="186531" y="0"/>
                  </a:cubicBezTo>
                  <a:close/>
                </a:path>
              </a:pathLst>
            </a:custGeom>
            <a:noFill/>
            <a:ln w="12700">
              <a:solidFill>
                <a:srgbClr val="40404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768" name="Round Same Side Corner Rectangle 79"/>
            <p:cNvSpPr>
              <a:spLocks noChangeArrowheads="1"/>
            </p:cNvSpPr>
            <p:nvPr/>
          </p:nvSpPr>
          <p:spPr bwMode="auto">
            <a:xfrm rot="16200000">
              <a:off x="3381288" y="1867785"/>
              <a:ext cx="724874" cy="970753"/>
            </a:xfrm>
            <a:custGeom>
              <a:avLst/>
              <a:gdLst>
                <a:gd name="T0" fmla="*/ 186536 w 373062"/>
                <a:gd name="T1" fmla="*/ 0 h 627062"/>
                <a:gd name="T2" fmla="*/ 186536 w 373062"/>
                <a:gd name="T3" fmla="*/ 0 h 627062"/>
                <a:gd name="T4" fmla="*/ 373067 w 373062"/>
                <a:gd name="T5" fmla="*/ 186531 h 627062"/>
                <a:gd name="T6" fmla="*/ 373067 w 373062"/>
                <a:gd name="T7" fmla="*/ 627062 h 627062"/>
                <a:gd name="T8" fmla="*/ 0 w 373062"/>
                <a:gd name="T9" fmla="*/ 627062 h 627062"/>
                <a:gd name="T10" fmla="*/ 0 w 373062"/>
                <a:gd name="T11" fmla="*/ 186531 h 627062"/>
                <a:gd name="T12" fmla="*/ 186536 w 373062"/>
                <a:gd name="T13" fmla="*/ 0 h 6270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73062" h="627062">
                  <a:moveTo>
                    <a:pt x="186531" y="0"/>
                  </a:moveTo>
                  <a:lnTo>
                    <a:pt x="186531" y="0"/>
                  </a:lnTo>
                  <a:cubicBezTo>
                    <a:pt x="289549" y="0"/>
                    <a:pt x="373062" y="83513"/>
                    <a:pt x="373062" y="186531"/>
                  </a:cubicBezTo>
                  <a:lnTo>
                    <a:pt x="373062" y="627062"/>
                  </a:lnTo>
                  <a:lnTo>
                    <a:pt x="0" y="627062"/>
                  </a:lnTo>
                  <a:lnTo>
                    <a:pt x="0" y="186531"/>
                  </a:lnTo>
                  <a:cubicBezTo>
                    <a:pt x="0" y="83513"/>
                    <a:pt x="83513" y="0"/>
                    <a:pt x="186531" y="0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770" name="TextBox 13"/>
            <p:cNvSpPr txBox="1">
              <a:spLocks noChangeArrowheads="1"/>
            </p:cNvSpPr>
            <p:nvPr/>
          </p:nvSpPr>
          <p:spPr bwMode="auto">
            <a:xfrm>
              <a:off x="3776663" y="3110748"/>
              <a:ext cx="7043927" cy="1846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kumimoji="1" lang="zh-CN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教育评价，是指以教育为对象，根据一定的教育价值观或教育目标，采取一切可行的评价技术和方法，通过系统地搜集、分析、解释信息，对教育现象进行价值判断，从而为不断优化教育和教育决策提供依据的过程。 </a:t>
              </a:r>
              <a:endParaRPr lang="en-US" altLang="zh-CN" sz="2400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  <a:cs typeface="微软雅黑" pitchFamily="34" charset="-122"/>
                <a:sym typeface="Arial" pitchFamily="34" charset="0"/>
              </a:endParaRPr>
            </a:p>
          </p:txBody>
        </p:sp>
        <p:sp>
          <p:nvSpPr>
            <p:cNvPr id="31771" name="TextBox 13"/>
            <p:cNvSpPr txBox="1">
              <a:spLocks noChangeArrowheads="1"/>
            </p:cNvSpPr>
            <p:nvPr/>
          </p:nvSpPr>
          <p:spPr bwMode="auto">
            <a:xfrm>
              <a:off x="4379913" y="2124075"/>
              <a:ext cx="5784057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3200" b="1" dirty="0">
                  <a:latin typeface="黑体" pitchFamily="49" charset="-122"/>
                  <a:ea typeface="黑体" pitchFamily="49" charset="-122"/>
                  <a:cs typeface="微软雅黑" pitchFamily="34" charset="-122"/>
                  <a:sym typeface="Arial" pitchFamily="34" charset="0"/>
                </a:rPr>
                <a:t>教育评价概念</a:t>
              </a:r>
              <a:endParaRPr lang="en-US" altLang="zh-CN" sz="3200" b="1" dirty="0">
                <a:latin typeface="黑体" pitchFamily="49" charset="-122"/>
                <a:ea typeface="黑体" pitchFamily="49" charset="-122"/>
                <a:cs typeface="微软雅黑" pitchFamily="34" charset="-122"/>
                <a:sym typeface="Arial" pitchFamily="34" charset="0"/>
              </a:endParaRPr>
            </a:p>
          </p:txBody>
        </p:sp>
        <p:sp>
          <p:nvSpPr>
            <p:cNvPr id="31772" name="文本框 1"/>
            <p:cNvSpPr txBox="1">
              <a:spLocks noChangeArrowheads="1"/>
            </p:cNvSpPr>
            <p:nvPr/>
          </p:nvSpPr>
          <p:spPr bwMode="auto">
            <a:xfrm>
              <a:off x="3486943" y="2039808"/>
              <a:ext cx="7667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kumimoji="1" lang="en-US" altLang="zh-CN" sz="3200" b="1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kumimoji="1" lang="zh-CN" altLang="en-US" sz="32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1758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4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4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49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教育评价概述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 1"/>
          <p:cNvGrpSpPr>
            <a:grpSpLocks/>
          </p:cNvGrpSpPr>
          <p:nvPr/>
        </p:nvGrpSpPr>
        <p:grpSpPr bwMode="auto">
          <a:xfrm>
            <a:off x="501650" y="1661959"/>
            <a:ext cx="3070225" cy="3057622"/>
            <a:chOff x="706438" y="2371725"/>
            <a:chExt cx="1933575" cy="1925638"/>
          </a:xfrm>
        </p:grpSpPr>
        <p:sp>
          <p:nvSpPr>
            <p:cNvPr id="31775" name="Oval 40"/>
            <p:cNvSpPr>
              <a:spLocks noChangeArrowheads="1"/>
            </p:cNvSpPr>
            <p:nvPr/>
          </p:nvSpPr>
          <p:spPr bwMode="auto">
            <a:xfrm rot="10800000">
              <a:off x="706438" y="2371725"/>
              <a:ext cx="1933575" cy="1925638"/>
            </a:xfrm>
            <a:prstGeom prst="ellipse">
              <a:avLst/>
            </a:prstGeom>
            <a:noFill/>
            <a:ln w="127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defTabSz="949325" eaLnBrk="1" hangingPunct="1">
                <a:buFont typeface="Arial" pitchFamily="34" charset="0"/>
                <a:buNone/>
              </a:pPr>
              <a:endParaRPr lang="zh-CN" altLang="en-US" sz="1600">
                <a:solidFill>
                  <a:srgbClr val="297F9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1776" name="Oval 41"/>
            <p:cNvSpPr>
              <a:spLocks noChangeArrowheads="1"/>
            </p:cNvSpPr>
            <p:nvPr/>
          </p:nvSpPr>
          <p:spPr bwMode="auto">
            <a:xfrm rot="10800000">
              <a:off x="795338" y="2441575"/>
              <a:ext cx="1754187" cy="175101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949325" eaLnBrk="1" hangingPunct="1">
                <a:buFont typeface="Arial" pitchFamily="34" charset="0"/>
                <a:buNone/>
              </a:pPr>
              <a:endParaRPr lang="zh-CN" altLang="en-US" sz="1600">
                <a:solidFill>
                  <a:srgbClr val="297F9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1777" name="TextBox 13"/>
            <p:cNvSpPr txBox="1">
              <a:spLocks noChangeArrowheads="1"/>
            </p:cNvSpPr>
            <p:nvPr/>
          </p:nvSpPr>
          <p:spPr bwMode="auto">
            <a:xfrm>
              <a:off x="1046227" y="3018579"/>
              <a:ext cx="1296988" cy="597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28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微软雅黑" pitchFamily="34" charset="-122"/>
                  <a:sym typeface="Arial" pitchFamily="34" charset="0"/>
                </a:rPr>
                <a:t>教育评价</a:t>
              </a:r>
              <a:endParaRPr lang="en-US" altLang="zh-CN" sz="28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  <a:sym typeface="Arial" pitchFamily="34" charset="0"/>
              </a:endParaRPr>
            </a:p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28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微软雅黑" pitchFamily="34" charset="-122"/>
                  <a:sym typeface="Arial" pitchFamily="34" charset="0"/>
                </a:rPr>
                <a:t>概念</a:t>
              </a:r>
              <a:endParaRPr lang="en-US" altLang="zh-CN" sz="28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31751" name="组合 30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1773" name="椭圆 31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1774" name="等腰三角形 32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组 2"/>
          <p:cNvGrpSpPr>
            <a:grpSpLocks/>
          </p:cNvGrpSpPr>
          <p:nvPr/>
        </p:nvGrpSpPr>
        <p:grpSpPr bwMode="auto">
          <a:xfrm>
            <a:off x="3571878" y="1965324"/>
            <a:ext cx="7562242" cy="2844351"/>
            <a:chOff x="3258348" y="1965324"/>
            <a:chExt cx="7562242" cy="2844351"/>
          </a:xfrm>
        </p:grpSpPr>
        <p:sp>
          <p:nvSpPr>
            <p:cNvPr id="31767" name="Round Same Side Corner Rectangle 3"/>
            <p:cNvSpPr>
              <a:spLocks noChangeArrowheads="1"/>
            </p:cNvSpPr>
            <p:nvPr/>
          </p:nvSpPr>
          <p:spPr bwMode="auto">
            <a:xfrm rot="5400000">
              <a:off x="7112401" y="-1005290"/>
              <a:ext cx="737575" cy="6678803"/>
            </a:xfrm>
            <a:custGeom>
              <a:avLst/>
              <a:gdLst>
                <a:gd name="T0" fmla="*/ 179119 w 377379"/>
                <a:gd name="T1" fmla="*/ 0 h 3391958"/>
                <a:gd name="T2" fmla="*/ 179119 w 377379"/>
                <a:gd name="T3" fmla="*/ 0 h 3391958"/>
                <a:gd name="T4" fmla="*/ 358237 w 377379"/>
                <a:gd name="T5" fmla="*/ 186676 h 3391958"/>
                <a:gd name="T6" fmla="*/ 362324 w 377379"/>
                <a:gd name="T7" fmla="*/ 3394603 h 3391958"/>
                <a:gd name="T8" fmla="*/ 16329 w 377379"/>
                <a:gd name="T9" fmla="*/ 3367066 h 3391958"/>
                <a:gd name="T10" fmla="*/ 0 w 377379"/>
                <a:gd name="T11" fmla="*/ 186676 h 3391958"/>
                <a:gd name="T12" fmla="*/ 179119 w 377379"/>
                <a:gd name="T13" fmla="*/ 0 h 33919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77379" h="3391958">
                  <a:moveTo>
                    <a:pt x="186531" y="0"/>
                  </a:moveTo>
                  <a:lnTo>
                    <a:pt x="186531" y="0"/>
                  </a:lnTo>
                  <a:cubicBezTo>
                    <a:pt x="289549" y="0"/>
                    <a:pt x="373062" y="83513"/>
                    <a:pt x="373062" y="186531"/>
                  </a:cubicBezTo>
                  <a:cubicBezTo>
                    <a:pt x="372353" y="1246540"/>
                    <a:pt x="378027" y="2331949"/>
                    <a:pt x="377318" y="3391958"/>
                  </a:cubicBezTo>
                  <a:lnTo>
                    <a:pt x="17005" y="3364441"/>
                  </a:lnTo>
                  <a:cubicBezTo>
                    <a:pt x="17005" y="2790560"/>
                    <a:pt x="0" y="760412"/>
                    <a:pt x="0" y="186531"/>
                  </a:cubicBezTo>
                  <a:cubicBezTo>
                    <a:pt x="0" y="83513"/>
                    <a:pt x="83513" y="0"/>
                    <a:pt x="186531" y="0"/>
                  </a:cubicBezTo>
                  <a:close/>
                </a:path>
              </a:pathLst>
            </a:custGeom>
            <a:noFill/>
            <a:ln w="12700">
              <a:solidFill>
                <a:srgbClr val="40404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768" name="Round Same Side Corner Rectangle 79"/>
            <p:cNvSpPr>
              <a:spLocks noChangeArrowheads="1"/>
            </p:cNvSpPr>
            <p:nvPr/>
          </p:nvSpPr>
          <p:spPr bwMode="auto">
            <a:xfrm rot="16200000">
              <a:off x="3381288" y="1867785"/>
              <a:ext cx="724874" cy="970753"/>
            </a:xfrm>
            <a:custGeom>
              <a:avLst/>
              <a:gdLst>
                <a:gd name="T0" fmla="*/ 186536 w 373062"/>
                <a:gd name="T1" fmla="*/ 0 h 627062"/>
                <a:gd name="T2" fmla="*/ 186536 w 373062"/>
                <a:gd name="T3" fmla="*/ 0 h 627062"/>
                <a:gd name="T4" fmla="*/ 373067 w 373062"/>
                <a:gd name="T5" fmla="*/ 186531 h 627062"/>
                <a:gd name="T6" fmla="*/ 373067 w 373062"/>
                <a:gd name="T7" fmla="*/ 627062 h 627062"/>
                <a:gd name="T8" fmla="*/ 0 w 373062"/>
                <a:gd name="T9" fmla="*/ 627062 h 627062"/>
                <a:gd name="T10" fmla="*/ 0 w 373062"/>
                <a:gd name="T11" fmla="*/ 186531 h 627062"/>
                <a:gd name="T12" fmla="*/ 186536 w 373062"/>
                <a:gd name="T13" fmla="*/ 0 h 6270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73062" h="627062">
                  <a:moveTo>
                    <a:pt x="186531" y="0"/>
                  </a:moveTo>
                  <a:lnTo>
                    <a:pt x="186531" y="0"/>
                  </a:lnTo>
                  <a:cubicBezTo>
                    <a:pt x="289549" y="0"/>
                    <a:pt x="373062" y="83513"/>
                    <a:pt x="373062" y="186531"/>
                  </a:cubicBezTo>
                  <a:lnTo>
                    <a:pt x="373062" y="627062"/>
                  </a:lnTo>
                  <a:lnTo>
                    <a:pt x="0" y="627062"/>
                  </a:lnTo>
                  <a:lnTo>
                    <a:pt x="0" y="186531"/>
                  </a:lnTo>
                  <a:cubicBezTo>
                    <a:pt x="0" y="83513"/>
                    <a:pt x="83513" y="0"/>
                    <a:pt x="186531" y="0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770" name="TextBox 13"/>
            <p:cNvSpPr txBox="1">
              <a:spLocks noChangeArrowheads="1"/>
            </p:cNvSpPr>
            <p:nvPr/>
          </p:nvSpPr>
          <p:spPr bwMode="auto">
            <a:xfrm>
              <a:off x="3776663" y="3110748"/>
              <a:ext cx="7043927" cy="16989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kumimoji="1" lang="en-US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1</a:t>
              </a:r>
              <a:r>
                <a:rPr kumimoji="1" lang="zh-CN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）</a:t>
              </a:r>
              <a:r>
                <a:rPr kumimoji="1" lang="zh-CN" altLang="en-US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鉴定</a:t>
              </a:r>
              <a:r>
                <a:rPr kumimoji="1" lang="en-US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—</a:t>
              </a:r>
              <a:r>
                <a:rPr kumimoji="1" lang="zh-CN" altLang="en-US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选拔功能</a:t>
              </a:r>
              <a:endParaRPr kumimoji="1" lang="en-US" altLang="zh-CN" sz="2400" dirty="0">
                <a:solidFill>
                  <a:srgbClr val="595959"/>
                </a:solidFill>
                <a:latin typeface="黑体" pitchFamily="49" charset="-122"/>
                <a:ea typeface="黑体" pitchFamily="49" charset="-122"/>
              </a:endParaRPr>
            </a:p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kumimoji="1" lang="en-US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2</a:t>
              </a:r>
              <a:r>
                <a:rPr kumimoji="1" lang="zh-CN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）</a:t>
              </a:r>
              <a:r>
                <a:rPr kumimoji="1" lang="zh-CN" altLang="en-US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导向</a:t>
              </a:r>
              <a:r>
                <a:rPr kumimoji="1" lang="en-US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—</a:t>
              </a:r>
              <a:r>
                <a:rPr kumimoji="1" lang="zh-CN" altLang="en-US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激励功能</a:t>
              </a:r>
              <a:endParaRPr kumimoji="1" lang="en-US" altLang="zh-CN" sz="2400" dirty="0">
                <a:solidFill>
                  <a:srgbClr val="595959"/>
                </a:solidFill>
                <a:latin typeface="黑体" pitchFamily="49" charset="-122"/>
                <a:ea typeface="黑体" pitchFamily="49" charset="-122"/>
              </a:endParaRPr>
            </a:p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kumimoji="1" lang="en-US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3</a:t>
              </a:r>
              <a:r>
                <a:rPr kumimoji="1" lang="zh-CN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）</a:t>
              </a:r>
              <a:r>
                <a:rPr kumimoji="1" lang="zh-CN" altLang="en-US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诊断</a:t>
              </a:r>
              <a:r>
                <a:rPr kumimoji="1" lang="en-US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—</a:t>
              </a:r>
              <a:r>
                <a:rPr kumimoji="1" lang="zh-CN" altLang="en-US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</a:rPr>
                <a:t>改进功能</a:t>
              </a:r>
              <a:endParaRPr kumimoji="1" lang="en-US" altLang="zh-CN" sz="2400" dirty="0">
                <a:solidFill>
                  <a:srgbClr val="595959"/>
                </a:solidFill>
                <a:latin typeface="黑体" pitchFamily="49" charset="-122"/>
                <a:ea typeface="黑体" pitchFamily="49" charset="-122"/>
              </a:endParaRPr>
            </a:p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  <a:cs typeface="微软雅黑" pitchFamily="34" charset="-122"/>
                  <a:sym typeface="Arial" pitchFamily="34" charset="0"/>
                </a:rPr>
                <a:t>4</a:t>
              </a:r>
              <a:r>
                <a:rPr lang="zh-CN" altLang="en-US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  <a:cs typeface="微软雅黑" pitchFamily="34" charset="-122"/>
                  <a:sym typeface="Arial" pitchFamily="34" charset="0"/>
                </a:rPr>
                <a:t>）反馈</a:t>
              </a:r>
              <a:r>
                <a:rPr lang="en-US" altLang="zh-CN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  <a:cs typeface="微软雅黑" pitchFamily="34" charset="-122"/>
                  <a:sym typeface="Arial" pitchFamily="34" charset="0"/>
                </a:rPr>
                <a:t>—</a:t>
              </a:r>
              <a:r>
                <a:rPr lang="zh-CN" altLang="en-US" sz="2400" dirty="0">
                  <a:solidFill>
                    <a:srgbClr val="595959"/>
                  </a:solidFill>
                  <a:latin typeface="黑体" pitchFamily="49" charset="-122"/>
                  <a:ea typeface="黑体" pitchFamily="49" charset="-122"/>
                  <a:cs typeface="微软雅黑" pitchFamily="34" charset="-122"/>
                  <a:sym typeface="Arial" pitchFamily="34" charset="0"/>
                </a:rPr>
                <a:t>调节功能</a:t>
              </a:r>
              <a:endParaRPr lang="en-US" altLang="zh-CN" sz="2400" dirty="0">
                <a:solidFill>
                  <a:srgbClr val="595959"/>
                </a:solidFill>
                <a:latin typeface="黑体" pitchFamily="49" charset="-122"/>
                <a:ea typeface="黑体" pitchFamily="49" charset="-122"/>
                <a:cs typeface="微软雅黑" pitchFamily="34" charset="-122"/>
                <a:sym typeface="Arial" pitchFamily="34" charset="0"/>
              </a:endParaRPr>
            </a:p>
          </p:txBody>
        </p:sp>
        <p:sp>
          <p:nvSpPr>
            <p:cNvPr id="31771" name="TextBox 13"/>
            <p:cNvSpPr txBox="1">
              <a:spLocks noChangeArrowheads="1"/>
            </p:cNvSpPr>
            <p:nvPr/>
          </p:nvSpPr>
          <p:spPr bwMode="auto">
            <a:xfrm>
              <a:off x="4379913" y="2124075"/>
              <a:ext cx="5784057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3200" b="1" dirty="0">
                  <a:latin typeface="Arial" pitchFamily="34" charset="0"/>
                  <a:ea typeface="微软雅黑" pitchFamily="34" charset="-122"/>
                  <a:sym typeface="Arial" pitchFamily="34" charset="0"/>
                </a:rPr>
                <a:t>教育评价功能</a:t>
              </a:r>
              <a:endParaRPr lang="en-US" altLang="zh-CN" sz="3200" b="1" dirty="0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1772" name="文本框 1"/>
            <p:cNvSpPr txBox="1">
              <a:spLocks noChangeArrowheads="1"/>
            </p:cNvSpPr>
            <p:nvPr/>
          </p:nvSpPr>
          <p:spPr bwMode="auto">
            <a:xfrm>
              <a:off x="3486943" y="2039808"/>
              <a:ext cx="7667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kumimoji="1" lang="en-US" altLang="zh-CN" sz="32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kumimoji="1" lang="zh-CN" altLang="en-US" sz="32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7235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4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4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49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教育评价概述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 1"/>
          <p:cNvGrpSpPr>
            <a:grpSpLocks/>
          </p:cNvGrpSpPr>
          <p:nvPr/>
        </p:nvGrpSpPr>
        <p:grpSpPr bwMode="auto">
          <a:xfrm>
            <a:off x="501650" y="1661959"/>
            <a:ext cx="3070225" cy="3057622"/>
            <a:chOff x="706438" y="2371725"/>
            <a:chExt cx="1933575" cy="1925638"/>
          </a:xfrm>
        </p:grpSpPr>
        <p:sp>
          <p:nvSpPr>
            <p:cNvPr id="31775" name="Oval 40"/>
            <p:cNvSpPr>
              <a:spLocks noChangeArrowheads="1"/>
            </p:cNvSpPr>
            <p:nvPr/>
          </p:nvSpPr>
          <p:spPr bwMode="auto">
            <a:xfrm rot="10800000">
              <a:off x="706438" y="2371725"/>
              <a:ext cx="1933575" cy="1925638"/>
            </a:xfrm>
            <a:prstGeom prst="ellipse">
              <a:avLst/>
            </a:prstGeom>
            <a:noFill/>
            <a:ln w="127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defTabSz="949325" eaLnBrk="1" hangingPunct="1">
                <a:buFont typeface="Arial" pitchFamily="34" charset="0"/>
                <a:buNone/>
              </a:pPr>
              <a:endParaRPr lang="zh-CN" altLang="en-US" sz="1600">
                <a:solidFill>
                  <a:srgbClr val="297F9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1776" name="Oval 41"/>
            <p:cNvSpPr>
              <a:spLocks noChangeArrowheads="1"/>
            </p:cNvSpPr>
            <p:nvPr/>
          </p:nvSpPr>
          <p:spPr bwMode="auto">
            <a:xfrm rot="10800000">
              <a:off x="795338" y="2441575"/>
              <a:ext cx="1754187" cy="175101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949325" eaLnBrk="1" hangingPunct="1">
                <a:buFont typeface="Arial" pitchFamily="34" charset="0"/>
                <a:buNone/>
              </a:pPr>
              <a:endParaRPr lang="zh-CN" altLang="en-US" sz="1600">
                <a:solidFill>
                  <a:srgbClr val="297F9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1777" name="TextBox 13"/>
            <p:cNvSpPr txBox="1">
              <a:spLocks noChangeArrowheads="1"/>
            </p:cNvSpPr>
            <p:nvPr/>
          </p:nvSpPr>
          <p:spPr bwMode="auto">
            <a:xfrm>
              <a:off x="1046227" y="3018579"/>
              <a:ext cx="1296988" cy="597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28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微软雅黑" pitchFamily="34" charset="-122"/>
                  <a:sym typeface="Arial" pitchFamily="34" charset="0"/>
                </a:rPr>
                <a:t>教育评价</a:t>
              </a:r>
              <a:endParaRPr lang="en-US" altLang="zh-CN" sz="28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  <a:sym typeface="Arial" pitchFamily="34" charset="0"/>
              </a:endParaRPr>
            </a:p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28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微软雅黑" pitchFamily="34" charset="-122"/>
                  <a:sym typeface="Arial" pitchFamily="34" charset="0"/>
                </a:rPr>
                <a:t>概念</a:t>
              </a:r>
              <a:endParaRPr lang="en-US" altLang="zh-CN" sz="28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31751" name="组合 30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1773" name="椭圆 31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1774" name="等腰三角形 32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组 2"/>
          <p:cNvGrpSpPr>
            <a:grpSpLocks/>
          </p:cNvGrpSpPr>
          <p:nvPr/>
        </p:nvGrpSpPr>
        <p:grpSpPr bwMode="auto">
          <a:xfrm>
            <a:off x="3571878" y="1965324"/>
            <a:ext cx="7562242" cy="2992083"/>
            <a:chOff x="3258348" y="1965324"/>
            <a:chExt cx="7562242" cy="2992083"/>
          </a:xfrm>
        </p:grpSpPr>
        <p:sp>
          <p:nvSpPr>
            <p:cNvPr id="31767" name="Round Same Side Corner Rectangle 3"/>
            <p:cNvSpPr>
              <a:spLocks noChangeArrowheads="1"/>
            </p:cNvSpPr>
            <p:nvPr/>
          </p:nvSpPr>
          <p:spPr bwMode="auto">
            <a:xfrm rot="5400000">
              <a:off x="7112401" y="-1005290"/>
              <a:ext cx="737575" cy="6678803"/>
            </a:xfrm>
            <a:custGeom>
              <a:avLst/>
              <a:gdLst>
                <a:gd name="T0" fmla="*/ 179119 w 377379"/>
                <a:gd name="T1" fmla="*/ 0 h 3391958"/>
                <a:gd name="T2" fmla="*/ 179119 w 377379"/>
                <a:gd name="T3" fmla="*/ 0 h 3391958"/>
                <a:gd name="T4" fmla="*/ 358237 w 377379"/>
                <a:gd name="T5" fmla="*/ 186676 h 3391958"/>
                <a:gd name="T6" fmla="*/ 362324 w 377379"/>
                <a:gd name="T7" fmla="*/ 3394603 h 3391958"/>
                <a:gd name="T8" fmla="*/ 16329 w 377379"/>
                <a:gd name="T9" fmla="*/ 3367066 h 3391958"/>
                <a:gd name="T10" fmla="*/ 0 w 377379"/>
                <a:gd name="T11" fmla="*/ 186676 h 3391958"/>
                <a:gd name="T12" fmla="*/ 179119 w 377379"/>
                <a:gd name="T13" fmla="*/ 0 h 33919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77379" h="3391958">
                  <a:moveTo>
                    <a:pt x="186531" y="0"/>
                  </a:moveTo>
                  <a:lnTo>
                    <a:pt x="186531" y="0"/>
                  </a:lnTo>
                  <a:cubicBezTo>
                    <a:pt x="289549" y="0"/>
                    <a:pt x="373062" y="83513"/>
                    <a:pt x="373062" y="186531"/>
                  </a:cubicBezTo>
                  <a:cubicBezTo>
                    <a:pt x="372353" y="1246540"/>
                    <a:pt x="378027" y="2331949"/>
                    <a:pt x="377318" y="3391958"/>
                  </a:cubicBezTo>
                  <a:lnTo>
                    <a:pt x="17005" y="3364441"/>
                  </a:lnTo>
                  <a:cubicBezTo>
                    <a:pt x="17005" y="2790560"/>
                    <a:pt x="0" y="760412"/>
                    <a:pt x="0" y="186531"/>
                  </a:cubicBezTo>
                  <a:cubicBezTo>
                    <a:pt x="0" y="83513"/>
                    <a:pt x="83513" y="0"/>
                    <a:pt x="186531" y="0"/>
                  </a:cubicBezTo>
                  <a:close/>
                </a:path>
              </a:pathLst>
            </a:custGeom>
            <a:noFill/>
            <a:ln w="12700">
              <a:solidFill>
                <a:srgbClr val="40404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768" name="Round Same Side Corner Rectangle 79"/>
            <p:cNvSpPr>
              <a:spLocks noChangeArrowheads="1"/>
            </p:cNvSpPr>
            <p:nvPr/>
          </p:nvSpPr>
          <p:spPr bwMode="auto">
            <a:xfrm rot="16200000">
              <a:off x="3381288" y="1867785"/>
              <a:ext cx="724874" cy="970753"/>
            </a:xfrm>
            <a:custGeom>
              <a:avLst/>
              <a:gdLst>
                <a:gd name="T0" fmla="*/ 186536 w 373062"/>
                <a:gd name="T1" fmla="*/ 0 h 627062"/>
                <a:gd name="T2" fmla="*/ 186536 w 373062"/>
                <a:gd name="T3" fmla="*/ 0 h 627062"/>
                <a:gd name="T4" fmla="*/ 373067 w 373062"/>
                <a:gd name="T5" fmla="*/ 186531 h 627062"/>
                <a:gd name="T6" fmla="*/ 373067 w 373062"/>
                <a:gd name="T7" fmla="*/ 627062 h 627062"/>
                <a:gd name="T8" fmla="*/ 0 w 373062"/>
                <a:gd name="T9" fmla="*/ 627062 h 627062"/>
                <a:gd name="T10" fmla="*/ 0 w 373062"/>
                <a:gd name="T11" fmla="*/ 186531 h 627062"/>
                <a:gd name="T12" fmla="*/ 186536 w 373062"/>
                <a:gd name="T13" fmla="*/ 0 h 6270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73062" h="627062">
                  <a:moveTo>
                    <a:pt x="186531" y="0"/>
                  </a:moveTo>
                  <a:lnTo>
                    <a:pt x="186531" y="0"/>
                  </a:lnTo>
                  <a:cubicBezTo>
                    <a:pt x="289549" y="0"/>
                    <a:pt x="373062" y="83513"/>
                    <a:pt x="373062" y="186531"/>
                  </a:cubicBezTo>
                  <a:lnTo>
                    <a:pt x="373062" y="627062"/>
                  </a:lnTo>
                  <a:lnTo>
                    <a:pt x="0" y="627062"/>
                  </a:lnTo>
                  <a:lnTo>
                    <a:pt x="0" y="186531"/>
                  </a:lnTo>
                  <a:cubicBezTo>
                    <a:pt x="0" y="83513"/>
                    <a:pt x="83513" y="0"/>
                    <a:pt x="186531" y="0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770" name="TextBox 13"/>
            <p:cNvSpPr txBox="1">
              <a:spLocks noChangeArrowheads="1"/>
            </p:cNvSpPr>
            <p:nvPr/>
          </p:nvSpPr>
          <p:spPr bwMode="auto">
            <a:xfrm>
              <a:off x="3776663" y="3110748"/>
              <a:ext cx="7043927" cy="1846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en-US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（一）按照评价的对象分类</a:t>
              </a:r>
              <a:endParaRPr kumimoji="1" lang="en-US" altLang="zh-CN" sz="2400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  <a:p>
              <a:r>
                <a:rPr kumimoji="1" lang="zh-CN" altLang="en-US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（二）按照评价参照的</a:t>
              </a:r>
              <a:r>
                <a:rPr kumimoji="1" lang="zh-CN" altLang="en-US" sz="2400" dirty="0" smtClean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标准分类</a:t>
              </a:r>
              <a:endParaRPr kumimoji="1" lang="en-US" altLang="zh-CN" sz="2400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  <a:p>
              <a:r>
                <a:rPr kumimoji="1" lang="zh-CN" altLang="en-US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（三）根据评价的主体分类</a:t>
              </a:r>
              <a:endParaRPr kumimoji="1" lang="en-US" altLang="zh-CN" sz="2400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  <a:p>
              <a:r>
                <a:rPr kumimoji="1" lang="zh-CN" altLang="en-US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（四）根据评价内容的</a:t>
              </a:r>
              <a:r>
                <a:rPr kumimoji="1" lang="zh-CN" altLang="en-US" sz="2400" dirty="0" smtClean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复杂程度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分类</a:t>
              </a:r>
              <a:endParaRPr kumimoji="1" lang="en-US" altLang="zh-CN" sz="2400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  <a:p>
              <a:r>
                <a:rPr kumimoji="1" lang="zh-CN" altLang="en-US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（五）按评价的功能</a:t>
              </a:r>
              <a:r>
                <a:rPr kumimoji="1" lang="zh-CN" altLang="en-US" sz="2400" dirty="0" smtClean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分</a:t>
              </a:r>
              <a:endParaRPr kumimoji="1" lang="en-US" altLang="zh-CN" sz="2400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31771" name="TextBox 13"/>
            <p:cNvSpPr txBox="1">
              <a:spLocks noChangeArrowheads="1"/>
            </p:cNvSpPr>
            <p:nvPr/>
          </p:nvSpPr>
          <p:spPr bwMode="auto">
            <a:xfrm>
              <a:off x="4379913" y="2124075"/>
              <a:ext cx="5784057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3200" b="1" dirty="0">
                  <a:latin typeface="黑体" pitchFamily="49" charset="-122"/>
                  <a:ea typeface="黑体" pitchFamily="49" charset="-122"/>
                  <a:cs typeface="微软雅黑" pitchFamily="34" charset="-122"/>
                  <a:sym typeface="Arial" pitchFamily="34" charset="0"/>
                </a:rPr>
                <a:t>教育评价类型</a:t>
              </a:r>
              <a:endParaRPr lang="en-US" altLang="zh-CN" sz="3200" b="1" dirty="0">
                <a:latin typeface="黑体" pitchFamily="49" charset="-122"/>
                <a:ea typeface="黑体" pitchFamily="49" charset="-122"/>
                <a:cs typeface="微软雅黑" pitchFamily="34" charset="-122"/>
                <a:sym typeface="Arial" pitchFamily="34" charset="0"/>
              </a:endParaRPr>
            </a:p>
          </p:txBody>
        </p:sp>
        <p:sp>
          <p:nvSpPr>
            <p:cNvPr id="31772" name="文本框 1"/>
            <p:cNvSpPr txBox="1">
              <a:spLocks noChangeArrowheads="1"/>
            </p:cNvSpPr>
            <p:nvPr/>
          </p:nvSpPr>
          <p:spPr bwMode="auto">
            <a:xfrm>
              <a:off x="3486943" y="2039808"/>
              <a:ext cx="7667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kumimoji="1" lang="en-US" altLang="zh-CN" sz="32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kumimoji="1" lang="zh-CN" altLang="en-US" sz="32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366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4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4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49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教育评价概述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 1"/>
          <p:cNvGrpSpPr>
            <a:grpSpLocks/>
          </p:cNvGrpSpPr>
          <p:nvPr/>
        </p:nvGrpSpPr>
        <p:grpSpPr bwMode="auto">
          <a:xfrm>
            <a:off x="501650" y="1661959"/>
            <a:ext cx="3070225" cy="3057622"/>
            <a:chOff x="706438" y="2371725"/>
            <a:chExt cx="1933575" cy="1925638"/>
          </a:xfrm>
        </p:grpSpPr>
        <p:sp>
          <p:nvSpPr>
            <p:cNvPr id="31775" name="Oval 40"/>
            <p:cNvSpPr>
              <a:spLocks noChangeArrowheads="1"/>
            </p:cNvSpPr>
            <p:nvPr/>
          </p:nvSpPr>
          <p:spPr bwMode="auto">
            <a:xfrm rot="10800000">
              <a:off x="706438" y="2371725"/>
              <a:ext cx="1933575" cy="1925638"/>
            </a:xfrm>
            <a:prstGeom prst="ellipse">
              <a:avLst/>
            </a:prstGeom>
            <a:noFill/>
            <a:ln w="127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defTabSz="949325" eaLnBrk="1" hangingPunct="1">
                <a:buFont typeface="Arial" pitchFamily="34" charset="0"/>
                <a:buNone/>
              </a:pPr>
              <a:endParaRPr lang="zh-CN" altLang="en-US" sz="1600">
                <a:solidFill>
                  <a:srgbClr val="297F9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1776" name="Oval 41"/>
            <p:cNvSpPr>
              <a:spLocks noChangeArrowheads="1"/>
            </p:cNvSpPr>
            <p:nvPr/>
          </p:nvSpPr>
          <p:spPr bwMode="auto">
            <a:xfrm rot="10800000">
              <a:off x="795338" y="2441575"/>
              <a:ext cx="1754187" cy="175101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949325" eaLnBrk="1" hangingPunct="1">
                <a:buFont typeface="Arial" pitchFamily="34" charset="0"/>
                <a:buNone/>
              </a:pPr>
              <a:endParaRPr lang="zh-CN" altLang="en-US" sz="1600">
                <a:solidFill>
                  <a:srgbClr val="297F9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1777" name="TextBox 13"/>
            <p:cNvSpPr txBox="1">
              <a:spLocks noChangeArrowheads="1"/>
            </p:cNvSpPr>
            <p:nvPr/>
          </p:nvSpPr>
          <p:spPr bwMode="auto">
            <a:xfrm>
              <a:off x="1046227" y="3018579"/>
              <a:ext cx="1296988" cy="597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28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微软雅黑" pitchFamily="34" charset="-122"/>
                  <a:sym typeface="Arial" pitchFamily="34" charset="0"/>
                </a:rPr>
                <a:t>教育评价</a:t>
              </a:r>
              <a:endParaRPr lang="en-US" altLang="zh-CN" sz="28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  <a:sym typeface="Arial" pitchFamily="34" charset="0"/>
              </a:endParaRPr>
            </a:p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28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微软雅黑" pitchFamily="34" charset="-122"/>
                  <a:sym typeface="Arial" pitchFamily="34" charset="0"/>
                </a:rPr>
                <a:t>概念</a:t>
              </a:r>
              <a:endParaRPr lang="en-US" altLang="zh-CN" sz="28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31751" name="组合 30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1773" name="椭圆 31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1774" name="等腰三角形 32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组 2"/>
          <p:cNvGrpSpPr>
            <a:grpSpLocks/>
          </p:cNvGrpSpPr>
          <p:nvPr/>
        </p:nvGrpSpPr>
        <p:grpSpPr bwMode="auto">
          <a:xfrm>
            <a:off x="3571878" y="1965324"/>
            <a:ext cx="7562242" cy="2622752"/>
            <a:chOff x="3258348" y="1965324"/>
            <a:chExt cx="7562242" cy="2622752"/>
          </a:xfrm>
        </p:grpSpPr>
        <p:sp>
          <p:nvSpPr>
            <p:cNvPr id="31767" name="Round Same Side Corner Rectangle 3"/>
            <p:cNvSpPr>
              <a:spLocks noChangeArrowheads="1"/>
            </p:cNvSpPr>
            <p:nvPr/>
          </p:nvSpPr>
          <p:spPr bwMode="auto">
            <a:xfrm rot="5400000">
              <a:off x="7112401" y="-1005290"/>
              <a:ext cx="737575" cy="6678803"/>
            </a:xfrm>
            <a:custGeom>
              <a:avLst/>
              <a:gdLst>
                <a:gd name="T0" fmla="*/ 179119 w 377379"/>
                <a:gd name="T1" fmla="*/ 0 h 3391958"/>
                <a:gd name="T2" fmla="*/ 179119 w 377379"/>
                <a:gd name="T3" fmla="*/ 0 h 3391958"/>
                <a:gd name="T4" fmla="*/ 358237 w 377379"/>
                <a:gd name="T5" fmla="*/ 186676 h 3391958"/>
                <a:gd name="T6" fmla="*/ 362324 w 377379"/>
                <a:gd name="T7" fmla="*/ 3394603 h 3391958"/>
                <a:gd name="T8" fmla="*/ 16329 w 377379"/>
                <a:gd name="T9" fmla="*/ 3367066 h 3391958"/>
                <a:gd name="T10" fmla="*/ 0 w 377379"/>
                <a:gd name="T11" fmla="*/ 186676 h 3391958"/>
                <a:gd name="T12" fmla="*/ 179119 w 377379"/>
                <a:gd name="T13" fmla="*/ 0 h 33919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77379" h="3391958">
                  <a:moveTo>
                    <a:pt x="186531" y="0"/>
                  </a:moveTo>
                  <a:lnTo>
                    <a:pt x="186531" y="0"/>
                  </a:lnTo>
                  <a:cubicBezTo>
                    <a:pt x="289549" y="0"/>
                    <a:pt x="373062" y="83513"/>
                    <a:pt x="373062" y="186531"/>
                  </a:cubicBezTo>
                  <a:cubicBezTo>
                    <a:pt x="372353" y="1246540"/>
                    <a:pt x="378027" y="2331949"/>
                    <a:pt x="377318" y="3391958"/>
                  </a:cubicBezTo>
                  <a:lnTo>
                    <a:pt x="17005" y="3364441"/>
                  </a:lnTo>
                  <a:cubicBezTo>
                    <a:pt x="17005" y="2790560"/>
                    <a:pt x="0" y="760412"/>
                    <a:pt x="0" y="186531"/>
                  </a:cubicBezTo>
                  <a:cubicBezTo>
                    <a:pt x="0" y="83513"/>
                    <a:pt x="83513" y="0"/>
                    <a:pt x="186531" y="0"/>
                  </a:cubicBezTo>
                  <a:close/>
                </a:path>
              </a:pathLst>
            </a:custGeom>
            <a:noFill/>
            <a:ln w="12700">
              <a:solidFill>
                <a:srgbClr val="40404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768" name="Round Same Side Corner Rectangle 79"/>
            <p:cNvSpPr>
              <a:spLocks noChangeArrowheads="1"/>
            </p:cNvSpPr>
            <p:nvPr/>
          </p:nvSpPr>
          <p:spPr bwMode="auto">
            <a:xfrm rot="16200000">
              <a:off x="3381288" y="1867785"/>
              <a:ext cx="724874" cy="970753"/>
            </a:xfrm>
            <a:custGeom>
              <a:avLst/>
              <a:gdLst>
                <a:gd name="T0" fmla="*/ 186536 w 373062"/>
                <a:gd name="T1" fmla="*/ 0 h 627062"/>
                <a:gd name="T2" fmla="*/ 186536 w 373062"/>
                <a:gd name="T3" fmla="*/ 0 h 627062"/>
                <a:gd name="T4" fmla="*/ 373067 w 373062"/>
                <a:gd name="T5" fmla="*/ 186531 h 627062"/>
                <a:gd name="T6" fmla="*/ 373067 w 373062"/>
                <a:gd name="T7" fmla="*/ 627062 h 627062"/>
                <a:gd name="T8" fmla="*/ 0 w 373062"/>
                <a:gd name="T9" fmla="*/ 627062 h 627062"/>
                <a:gd name="T10" fmla="*/ 0 w 373062"/>
                <a:gd name="T11" fmla="*/ 186531 h 627062"/>
                <a:gd name="T12" fmla="*/ 186536 w 373062"/>
                <a:gd name="T13" fmla="*/ 0 h 6270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73062" h="627062">
                  <a:moveTo>
                    <a:pt x="186531" y="0"/>
                  </a:moveTo>
                  <a:lnTo>
                    <a:pt x="186531" y="0"/>
                  </a:lnTo>
                  <a:cubicBezTo>
                    <a:pt x="289549" y="0"/>
                    <a:pt x="373062" y="83513"/>
                    <a:pt x="373062" y="186531"/>
                  </a:cubicBezTo>
                  <a:lnTo>
                    <a:pt x="373062" y="627062"/>
                  </a:lnTo>
                  <a:lnTo>
                    <a:pt x="0" y="627062"/>
                  </a:lnTo>
                  <a:lnTo>
                    <a:pt x="0" y="186531"/>
                  </a:lnTo>
                  <a:cubicBezTo>
                    <a:pt x="0" y="83513"/>
                    <a:pt x="83513" y="0"/>
                    <a:pt x="186531" y="0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770" name="TextBox 13"/>
            <p:cNvSpPr txBox="1">
              <a:spLocks noChangeArrowheads="1"/>
            </p:cNvSpPr>
            <p:nvPr/>
          </p:nvSpPr>
          <p:spPr bwMode="auto">
            <a:xfrm>
              <a:off x="3776663" y="3110748"/>
              <a:ext cx="7043927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kumimoji="1" lang="en-US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1.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评价者</a:t>
              </a:r>
              <a:endParaRPr kumimoji="1" lang="en-US" altLang="zh-CN" sz="2400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  <a:p>
              <a:r>
                <a:rPr kumimoji="1" lang="zh-CN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2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.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评价对象</a:t>
              </a:r>
              <a:endParaRPr kumimoji="1" lang="en-US" altLang="zh-CN" sz="2400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  <a:p>
              <a:r>
                <a:rPr kumimoji="1" lang="zh-CN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3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.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评价标准</a:t>
              </a:r>
              <a:endParaRPr kumimoji="1" lang="en-US" altLang="zh-CN" sz="2400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  <a:p>
              <a:r>
                <a:rPr kumimoji="1" lang="zh-CN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4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.</a:t>
              </a:r>
              <a:r>
                <a:rPr kumimoji="1" lang="zh-CN" altLang="en-US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评价模式</a:t>
              </a:r>
              <a:endParaRPr kumimoji="1" lang="zh-CN" altLang="zh-CN" sz="2400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31771" name="TextBox 13"/>
            <p:cNvSpPr txBox="1">
              <a:spLocks noChangeArrowheads="1"/>
            </p:cNvSpPr>
            <p:nvPr/>
          </p:nvSpPr>
          <p:spPr bwMode="auto">
            <a:xfrm>
              <a:off x="4379913" y="2124075"/>
              <a:ext cx="5784057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3200" b="1" dirty="0">
                  <a:latin typeface="黑体" pitchFamily="49" charset="-122"/>
                  <a:ea typeface="黑体" pitchFamily="49" charset="-122"/>
                  <a:cs typeface="微软雅黑" pitchFamily="34" charset="-122"/>
                  <a:sym typeface="Arial" pitchFamily="34" charset="0"/>
                </a:rPr>
                <a:t>教育评价</a:t>
              </a:r>
              <a:r>
                <a:rPr lang="zh-CN" altLang="en-US" sz="3200" b="1" dirty="0" smtClean="0">
                  <a:latin typeface="黑体" pitchFamily="49" charset="-122"/>
                  <a:ea typeface="黑体" pitchFamily="49" charset="-122"/>
                  <a:cs typeface="微软雅黑" pitchFamily="34" charset="-122"/>
                  <a:sym typeface="Arial" pitchFamily="34" charset="0"/>
                </a:rPr>
                <a:t>活动系统</a:t>
              </a:r>
              <a:r>
                <a:rPr lang="zh-CN" altLang="en-US" sz="3200" b="1" dirty="0">
                  <a:latin typeface="黑体" pitchFamily="49" charset="-122"/>
                  <a:ea typeface="黑体" pitchFamily="49" charset="-122"/>
                  <a:cs typeface="微软雅黑" pitchFamily="34" charset="-122"/>
                  <a:sym typeface="Arial" pitchFamily="34" charset="0"/>
                </a:rPr>
                <a:t>的结构</a:t>
              </a:r>
              <a:endParaRPr lang="en-US" altLang="zh-CN" sz="3200" b="1" dirty="0">
                <a:latin typeface="黑体" pitchFamily="49" charset="-122"/>
                <a:ea typeface="黑体" pitchFamily="49" charset="-122"/>
                <a:cs typeface="微软雅黑" pitchFamily="34" charset="-122"/>
                <a:sym typeface="Arial" pitchFamily="34" charset="0"/>
              </a:endParaRPr>
            </a:p>
          </p:txBody>
        </p:sp>
        <p:sp>
          <p:nvSpPr>
            <p:cNvPr id="31772" name="文本框 1"/>
            <p:cNvSpPr txBox="1">
              <a:spLocks noChangeArrowheads="1"/>
            </p:cNvSpPr>
            <p:nvPr/>
          </p:nvSpPr>
          <p:spPr bwMode="auto">
            <a:xfrm>
              <a:off x="3486943" y="2039808"/>
              <a:ext cx="7667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kumimoji="1" lang="en-US" altLang="zh-CN" sz="32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  <a:endParaRPr kumimoji="1" lang="zh-CN" altLang="en-US" sz="32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725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47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748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8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49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教育评价概述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 1"/>
          <p:cNvGrpSpPr>
            <a:grpSpLocks/>
          </p:cNvGrpSpPr>
          <p:nvPr/>
        </p:nvGrpSpPr>
        <p:grpSpPr bwMode="auto">
          <a:xfrm>
            <a:off x="501650" y="1661959"/>
            <a:ext cx="3070225" cy="3057622"/>
            <a:chOff x="706438" y="2371725"/>
            <a:chExt cx="1933575" cy="1925638"/>
          </a:xfrm>
        </p:grpSpPr>
        <p:sp>
          <p:nvSpPr>
            <p:cNvPr id="31775" name="Oval 40"/>
            <p:cNvSpPr>
              <a:spLocks noChangeArrowheads="1"/>
            </p:cNvSpPr>
            <p:nvPr/>
          </p:nvSpPr>
          <p:spPr bwMode="auto">
            <a:xfrm rot="10800000">
              <a:off x="706438" y="2371725"/>
              <a:ext cx="1933575" cy="1925638"/>
            </a:xfrm>
            <a:prstGeom prst="ellipse">
              <a:avLst/>
            </a:prstGeom>
            <a:noFill/>
            <a:ln w="12700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defTabSz="949325" eaLnBrk="1" hangingPunct="1">
                <a:buFont typeface="Arial" pitchFamily="34" charset="0"/>
                <a:buNone/>
              </a:pPr>
              <a:endParaRPr lang="zh-CN" altLang="en-US" sz="1600">
                <a:solidFill>
                  <a:srgbClr val="297F9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1776" name="Oval 41"/>
            <p:cNvSpPr>
              <a:spLocks noChangeArrowheads="1"/>
            </p:cNvSpPr>
            <p:nvPr/>
          </p:nvSpPr>
          <p:spPr bwMode="auto">
            <a:xfrm rot="10800000">
              <a:off x="795338" y="2441575"/>
              <a:ext cx="1754187" cy="1751013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949325" eaLnBrk="1" hangingPunct="1">
                <a:buFont typeface="Arial" pitchFamily="34" charset="0"/>
                <a:buNone/>
              </a:pPr>
              <a:endParaRPr lang="zh-CN" altLang="en-US" sz="1600">
                <a:solidFill>
                  <a:srgbClr val="297F9D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1777" name="TextBox 13"/>
            <p:cNvSpPr txBox="1">
              <a:spLocks noChangeArrowheads="1"/>
            </p:cNvSpPr>
            <p:nvPr/>
          </p:nvSpPr>
          <p:spPr bwMode="auto">
            <a:xfrm>
              <a:off x="1046227" y="3018579"/>
              <a:ext cx="1296988" cy="597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28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微软雅黑" pitchFamily="34" charset="-122"/>
                  <a:sym typeface="Arial" pitchFamily="34" charset="0"/>
                </a:rPr>
                <a:t>教育评价</a:t>
              </a:r>
              <a:endParaRPr lang="en-US" altLang="zh-CN" sz="28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  <a:sym typeface="Arial" pitchFamily="34" charset="0"/>
              </a:endParaRPr>
            </a:p>
            <a:p>
              <a:pPr algn="ctr"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28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cs typeface="微软雅黑" pitchFamily="34" charset="-122"/>
                  <a:sym typeface="Arial" pitchFamily="34" charset="0"/>
                </a:rPr>
                <a:t>概念</a:t>
              </a:r>
              <a:endParaRPr lang="en-US" altLang="zh-CN" sz="28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31751" name="组合 30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31773" name="椭圆 31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1774" name="等腰三角形 32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组 2"/>
          <p:cNvGrpSpPr>
            <a:grpSpLocks/>
          </p:cNvGrpSpPr>
          <p:nvPr/>
        </p:nvGrpSpPr>
        <p:grpSpPr bwMode="auto">
          <a:xfrm>
            <a:off x="3571878" y="1965324"/>
            <a:ext cx="7562242" cy="2992083"/>
            <a:chOff x="3258348" y="1965324"/>
            <a:chExt cx="7562242" cy="2992083"/>
          </a:xfrm>
        </p:grpSpPr>
        <p:sp>
          <p:nvSpPr>
            <p:cNvPr id="31767" name="Round Same Side Corner Rectangle 3"/>
            <p:cNvSpPr>
              <a:spLocks noChangeArrowheads="1"/>
            </p:cNvSpPr>
            <p:nvPr/>
          </p:nvSpPr>
          <p:spPr bwMode="auto">
            <a:xfrm rot="5400000">
              <a:off x="7112401" y="-1005290"/>
              <a:ext cx="737575" cy="6678803"/>
            </a:xfrm>
            <a:custGeom>
              <a:avLst/>
              <a:gdLst>
                <a:gd name="T0" fmla="*/ 179119 w 377379"/>
                <a:gd name="T1" fmla="*/ 0 h 3391958"/>
                <a:gd name="T2" fmla="*/ 179119 w 377379"/>
                <a:gd name="T3" fmla="*/ 0 h 3391958"/>
                <a:gd name="T4" fmla="*/ 358237 w 377379"/>
                <a:gd name="T5" fmla="*/ 186676 h 3391958"/>
                <a:gd name="T6" fmla="*/ 362324 w 377379"/>
                <a:gd name="T7" fmla="*/ 3394603 h 3391958"/>
                <a:gd name="T8" fmla="*/ 16329 w 377379"/>
                <a:gd name="T9" fmla="*/ 3367066 h 3391958"/>
                <a:gd name="T10" fmla="*/ 0 w 377379"/>
                <a:gd name="T11" fmla="*/ 186676 h 3391958"/>
                <a:gd name="T12" fmla="*/ 179119 w 377379"/>
                <a:gd name="T13" fmla="*/ 0 h 33919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77379" h="3391958">
                  <a:moveTo>
                    <a:pt x="186531" y="0"/>
                  </a:moveTo>
                  <a:lnTo>
                    <a:pt x="186531" y="0"/>
                  </a:lnTo>
                  <a:cubicBezTo>
                    <a:pt x="289549" y="0"/>
                    <a:pt x="373062" y="83513"/>
                    <a:pt x="373062" y="186531"/>
                  </a:cubicBezTo>
                  <a:cubicBezTo>
                    <a:pt x="372353" y="1246540"/>
                    <a:pt x="378027" y="2331949"/>
                    <a:pt x="377318" y="3391958"/>
                  </a:cubicBezTo>
                  <a:lnTo>
                    <a:pt x="17005" y="3364441"/>
                  </a:lnTo>
                  <a:cubicBezTo>
                    <a:pt x="17005" y="2790560"/>
                    <a:pt x="0" y="760412"/>
                    <a:pt x="0" y="186531"/>
                  </a:cubicBezTo>
                  <a:cubicBezTo>
                    <a:pt x="0" y="83513"/>
                    <a:pt x="83513" y="0"/>
                    <a:pt x="186531" y="0"/>
                  </a:cubicBezTo>
                  <a:close/>
                </a:path>
              </a:pathLst>
            </a:custGeom>
            <a:noFill/>
            <a:ln w="12700">
              <a:solidFill>
                <a:srgbClr val="40404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768" name="Round Same Side Corner Rectangle 79"/>
            <p:cNvSpPr>
              <a:spLocks noChangeArrowheads="1"/>
            </p:cNvSpPr>
            <p:nvPr/>
          </p:nvSpPr>
          <p:spPr bwMode="auto">
            <a:xfrm rot="16200000">
              <a:off x="3381288" y="1867785"/>
              <a:ext cx="724874" cy="970753"/>
            </a:xfrm>
            <a:custGeom>
              <a:avLst/>
              <a:gdLst>
                <a:gd name="T0" fmla="*/ 186536 w 373062"/>
                <a:gd name="T1" fmla="*/ 0 h 627062"/>
                <a:gd name="T2" fmla="*/ 186536 w 373062"/>
                <a:gd name="T3" fmla="*/ 0 h 627062"/>
                <a:gd name="T4" fmla="*/ 373067 w 373062"/>
                <a:gd name="T5" fmla="*/ 186531 h 627062"/>
                <a:gd name="T6" fmla="*/ 373067 w 373062"/>
                <a:gd name="T7" fmla="*/ 627062 h 627062"/>
                <a:gd name="T8" fmla="*/ 0 w 373062"/>
                <a:gd name="T9" fmla="*/ 627062 h 627062"/>
                <a:gd name="T10" fmla="*/ 0 w 373062"/>
                <a:gd name="T11" fmla="*/ 186531 h 627062"/>
                <a:gd name="T12" fmla="*/ 186536 w 373062"/>
                <a:gd name="T13" fmla="*/ 0 h 6270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73062" h="627062">
                  <a:moveTo>
                    <a:pt x="186531" y="0"/>
                  </a:moveTo>
                  <a:lnTo>
                    <a:pt x="186531" y="0"/>
                  </a:lnTo>
                  <a:cubicBezTo>
                    <a:pt x="289549" y="0"/>
                    <a:pt x="373062" y="83513"/>
                    <a:pt x="373062" y="186531"/>
                  </a:cubicBezTo>
                  <a:lnTo>
                    <a:pt x="373062" y="627062"/>
                  </a:lnTo>
                  <a:lnTo>
                    <a:pt x="0" y="627062"/>
                  </a:lnTo>
                  <a:lnTo>
                    <a:pt x="0" y="186531"/>
                  </a:lnTo>
                  <a:cubicBezTo>
                    <a:pt x="0" y="83513"/>
                    <a:pt x="83513" y="0"/>
                    <a:pt x="186531" y="0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770" name="TextBox 13"/>
            <p:cNvSpPr txBox="1">
              <a:spLocks noChangeArrowheads="1"/>
            </p:cNvSpPr>
            <p:nvPr/>
          </p:nvSpPr>
          <p:spPr bwMode="auto">
            <a:xfrm>
              <a:off x="3776663" y="3110748"/>
              <a:ext cx="7043927" cy="1846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kumimoji="1" lang="en-US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1</a:t>
              </a:r>
              <a:r>
                <a:rPr kumimoji="1" lang="zh-CN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．确定评价的对象和范围</a:t>
              </a:r>
            </a:p>
            <a:p>
              <a:r>
                <a:rPr kumimoji="1" lang="en-US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2</a:t>
              </a:r>
              <a:r>
                <a:rPr kumimoji="1" lang="zh-CN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．确定评价的目的</a:t>
              </a:r>
            </a:p>
            <a:p>
              <a:r>
                <a:rPr kumimoji="1" lang="en-US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3</a:t>
              </a:r>
              <a:r>
                <a:rPr kumimoji="1" lang="zh-CN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．设定并分解评价目标</a:t>
              </a:r>
              <a:r>
                <a:rPr kumimoji="1" lang="en-US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    </a:t>
              </a:r>
              <a:endParaRPr kumimoji="1" lang="zh-CN" altLang="zh-CN" sz="2400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  <a:p>
              <a:r>
                <a:rPr kumimoji="1" lang="en-US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4</a:t>
              </a:r>
              <a:r>
                <a:rPr kumimoji="1" lang="zh-CN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．收集和处理教育</a:t>
              </a:r>
              <a:r>
                <a:rPr kumimoji="1" lang="zh-CN" altLang="zh-CN" sz="2400" dirty="0" smtClean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评价的</a:t>
              </a:r>
              <a:r>
                <a:rPr kumimoji="1" lang="zh-CN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资料</a:t>
              </a:r>
            </a:p>
            <a:p>
              <a:r>
                <a:rPr kumimoji="1" lang="en-US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5</a:t>
              </a:r>
              <a:r>
                <a:rPr kumimoji="1" lang="zh-CN" altLang="zh-CN" sz="2400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．评价结果的分析与处理</a:t>
              </a:r>
              <a:endParaRPr kumimoji="1" lang="zh-CN" altLang="zh-CN" sz="2400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31771" name="TextBox 13"/>
            <p:cNvSpPr txBox="1">
              <a:spLocks noChangeArrowheads="1"/>
            </p:cNvSpPr>
            <p:nvPr/>
          </p:nvSpPr>
          <p:spPr bwMode="auto">
            <a:xfrm>
              <a:off x="4379913" y="2124075"/>
              <a:ext cx="5784057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3200" b="1" dirty="0">
                  <a:latin typeface="黑体" pitchFamily="49" charset="-122"/>
                  <a:ea typeface="黑体" pitchFamily="49" charset="-122"/>
                  <a:cs typeface="微软雅黑" pitchFamily="34" charset="-122"/>
                  <a:sym typeface="Arial" pitchFamily="34" charset="0"/>
                </a:rPr>
                <a:t>教育评价的步骤</a:t>
              </a:r>
              <a:endParaRPr lang="en-US" altLang="zh-CN" sz="3200" b="1" dirty="0">
                <a:latin typeface="黑体" pitchFamily="49" charset="-122"/>
                <a:ea typeface="黑体" pitchFamily="49" charset="-122"/>
                <a:cs typeface="微软雅黑" pitchFamily="34" charset="-122"/>
                <a:sym typeface="Arial" pitchFamily="34" charset="0"/>
              </a:endParaRPr>
            </a:p>
          </p:txBody>
        </p:sp>
        <p:sp>
          <p:nvSpPr>
            <p:cNvPr id="31772" name="文本框 1"/>
            <p:cNvSpPr txBox="1">
              <a:spLocks noChangeArrowheads="1"/>
            </p:cNvSpPr>
            <p:nvPr/>
          </p:nvSpPr>
          <p:spPr bwMode="auto">
            <a:xfrm>
              <a:off x="3486943" y="2039808"/>
              <a:ext cx="766763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kumimoji="1" lang="en-US" altLang="zh-CN" sz="32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05</a:t>
              </a:r>
              <a:endParaRPr kumimoji="1" lang="zh-CN" altLang="en-US" sz="32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88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704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704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045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学生评价</a:t>
            </a:r>
          </a:p>
        </p:txBody>
      </p:sp>
      <p:grpSp>
        <p:nvGrpSpPr>
          <p:cNvPr id="87046" name="组合 47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87073" name="椭圆 48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7074" name="等腰三角形 49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" name="组 1"/>
          <p:cNvGrpSpPr>
            <a:grpSpLocks/>
          </p:cNvGrpSpPr>
          <p:nvPr/>
        </p:nvGrpSpPr>
        <p:grpSpPr bwMode="auto">
          <a:xfrm>
            <a:off x="846138" y="2095498"/>
            <a:ext cx="10024784" cy="3385335"/>
            <a:chOff x="846138" y="2095500"/>
            <a:chExt cx="4984750" cy="1682750"/>
          </a:xfrm>
        </p:grpSpPr>
        <p:grpSp>
          <p:nvGrpSpPr>
            <p:cNvPr id="87061" name="组 7"/>
            <p:cNvGrpSpPr>
              <a:grpSpLocks/>
            </p:cNvGrpSpPr>
            <p:nvPr/>
          </p:nvGrpSpPr>
          <p:grpSpPr bwMode="auto">
            <a:xfrm>
              <a:off x="846138" y="2095500"/>
              <a:ext cx="4984750" cy="1682750"/>
              <a:chOff x="846668" y="2095501"/>
              <a:chExt cx="4984220" cy="1683166"/>
            </a:xfrm>
          </p:grpSpPr>
          <p:cxnSp>
            <p:nvCxnSpPr>
              <p:cNvPr id="87063" name="Shape 11"/>
              <p:cNvCxnSpPr>
                <a:cxnSpLocks noChangeShapeType="1"/>
                <a:stCxn id="87065" idx="0"/>
              </p:cNvCxnSpPr>
              <p:nvPr/>
            </p:nvCxnSpPr>
            <p:spPr bwMode="auto">
              <a:xfrm rot="16200000" flipV="1">
                <a:off x="3702977" y="1380200"/>
                <a:ext cx="783166" cy="2213768"/>
              </a:xfrm>
              <a:prstGeom prst="bentConnector2">
                <a:avLst/>
              </a:prstGeom>
              <a:noFill/>
              <a:ln w="9525">
                <a:solidFill>
                  <a:srgbClr val="ADBACA"/>
                </a:solidFill>
                <a:miter lim="800000"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87064" name="组 3"/>
              <p:cNvGrpSpPr>
                <a:grpSpLocks/>
              </p:cNvGrpSpPr>
              <p:nvPr/>
            </p:nvGrpSpPr>
            <p:grpSpPr bwMode="auto">
              <a:xfrm>
                <a:off x="846668" y="2242244"/>
                <a:ext cx="4984220" cy="1536423"/>
                <a:chOff x="846668" y="2242244"/>
                <a:chExt cx="4984220" cy="1536423"/>
              </a:xfrm>
            </p:grpSpPr>
            <p:sp>
              <p:nvSpPr>
                <p:cNvPr id="87065" name="Rectangle 4"/>
                <p:cNvSpPr>
                  <a:spLocks noChangeArrowheads="1"/>
                </p:cNvSpPr>
                <p:nvPr/>
              </p:nvSpPr>
              <p:spPr bwMode="auto">
                <a:xfrm>
                  <a:off x="4572000" y="2878667"/>
                  <a:ext cx="1258888" cy="900000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defTabSz="1217613" eaLnBrk="1" hangingPunct="1">
                    <a:buFont typeface="Arial" pitchFamily="34" charset="0"/>
                    <a:buNone/>
                  </a:pPr>
                  <a:endParaRPr lang="en-US" altLang="zh-CN" sz="3100">
                    <a:solidFill>
                      <a:srgbClr val="FFFFFF"/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endParaRPr>
                </a:p>
              </p:txBody>
            </p:sp>
            <p:sp>
              <p:nvSpPr>
                <p:cNvPr id="87066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846668" y="2242244"/>
                  <a:ext cx="2914340" cy="2448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defTabSz="1216025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 defTabSz="1216025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 defTabSz="1216025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 defTabSz="1216025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 defTabSz="1216025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r>
                    <a:rPr kumimoji="1" lang="zh-CN" altLang="zh-CN" sz="3200" b="1" dirty="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一</a:t>
                  </a:r>
                  <a:r>
                    <a:rPr kumimoji="1" lang="zh-CN" altLang="en-US" sz="3200" b="1" dirty="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、学生评价基本原则</a:t>
                  </a:r>
                  <a:endParaRPr kumimoji="1" lang="zh-CN" altLang="zh-CN" sz="3200" b="1" dirty="0">
                    <a:solidFill>
                      <a:srgbClr val="404040"/>
                    </a:solidFill>
                    <a:latin typeface="黑体" pitchFamily="49" charset="-122"/>
                    <a:ea typeface="黑体" pitchFamily="49" charset="-122"/>
                  </a:endParaRPr>
                </a:p>
              </p:txBody>
            </p:sp>
            <p:sp>
              <p:nvSpPr>
                <p:cNvPr id="87067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846668" y="2581935"/>
                  <a:ext cx="3581019" cy="91814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>
                  <a:lvl1pPr defTabSz="1216025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 defTabSz="1216025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 defTabSz="1216025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 defTabSz="1216025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 defTabSz="1216025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defTabSz="121602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r>
                    <a:rPr kumimoji="1" lang="en-US" altLang="zh-CN" sz="2400" dirty="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1</a:t>
                  </a:r>
                  <a:r>
                    <a:rPr kumimoji="1" lang="zh-CN" altLang="en-US" sz="2400" dirty="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）创造适合学生发展的教育原则</a:t>
                  </a:r>
                  <a:endParaRPr kumimoji="1" lang="en-US" altLang="zh-CN" sz="2400" dirty="0">
                    <a:solidFill>
                      <a:srgbClr val="404040"/>
                    </a:solidFill>
                    <a:latin typeface="黑体" pitchFamily="49" charset="-122"/>
                    <a:ea typeface="黑体" pitchFamily="49" charset="-122"/>
                  </a:endParaRPr>
                </a:p>
                <a:p>
                  <a:r>
                    <a:rPr kumimoji="1" lang="en-US" altLang="zh-CN" sz="2400" dirty="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2</a:t>
                  </a:r>
                  <a:r>
                    <a:rPr kumimoji="1" lang="zh-CN" altLang="en-US" sz="2400" dirty="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）改进与激励功能相结合的原则</a:t>
                  </a:r>
                  <a:endParaRPr kumimoji="1" lang="en-US" altLang="zh-CN" sz="2400" dirty="0">
                    <a:solidFill>
                      <a:srgbClr val="404040"/>
                    </a:solidFill>
                    <a:latin typeface="黑体" pitchFamily="49" charset="-122"/>
                    <a:ea typeface="黑体" pitchFamily="49" charset="-122"/>
                  </a:endParaRPr>
                </a:p>
                <a:p>
                  <a:r>
                    <a:rPr kumimoji="1" lang="en-US" altLang="zh-CN" sz="2400" dirty="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3</a:t>
                  </a:r>
                  <a:r>
                    <a:rPr kumimoji="1" lang="zh-CN" altLang="en-US" sz="2400" dirty="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）注重综合评价与关注学生个体差异相结合原则</a:t>
                  </a:r>
                  <a:endParaRPr kumimoji="1" lang="en-US" altLang="zh-CN" sz="2400" dirty="0">
                    <a:solidFill>
                      <a:srgbClr val="404040"/>
                    </a:solidFill>
                    <a:latin typeface="黑体" pitchFamily="49" charset="-122"/>
                    <a:ea typeface="黑体" pitchFamily="49" charset="-122"/>
                  </a:endParaRPr>
                </a:p>
                <a:p>
                  <a:r>
                    <a:rPr kumimoji="1" lang="en-US" altLang="zh-CN" sz="2400" dirty="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4</a:t>
                  </a:r>
                  <a:r>
                    <a:rPr kumimoji="1" lang="zh-CN" altLang="en-US" sz="2400" dirty="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）质性评价与评价方法的多元化相结合原则</a:t>
                  </a:r>
                  <a:endParaRPr kumimoji="1" lang="en-US" altLang="zh-CN" sz="2400" dirty="0">
                    <a:solidFill>
                      <a:srgbClr val="404040"/>
                    </a:solidFill>
                    <a:latin typeface="黑体" pitchFamily="49" charset="-122"/>
                    <a:ea typeface="黑体" pitchFamily="49" charset="-122"/>
                  </a:endParaRPr>
                </a:p>
                <a:p>
                  <a:r>
                    <a:rPr kumimoji="1" lang="en-US" altLang="zh-CN" sz="2400" dirty="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5</a:t>
                  </a:r>
                  <a:r>
                    <a:rPr kumimoji="1" lang="zh-CN" altLang="en-US" sz="2400" dirty="0">
                      <a:solidFill>
                        <a:srgbClr val="404040"/>
                      </a:solidFill>
                      <a:latin typeface="黑体" pitchFamily="49" charset="-122"/>
                      <a:ea typeface="黑体" pitchFamily="49" charset="-122"/>
                    </a:rPr>
                    <a:t>）强调参与和互动、自评与他评相结合的原则</a:t>
                  </a:r>
                  <a:endParaRPr kumimoji="1" lang="zh-CN" altLang="zh-CN" sz="2400" dirty="0">
                    <a:solidFill>
                      <a:srgbClr val="404040"/>
                    </a:solidFill>
                    <a:latin typeface="黑体" pitchFamily="49" charset="-122"/>
                    <a:ea typeface="黑体" pitchFamily="49" charset="-122"/>
                  </a:endParaRPr>
                </a:p>
              </p:txBody>
            </p:sp>
          </p:grpSp>
        </p:grpSp>
        <p:sp>
          <p:nvSpPr>
            <p:cNvPr id="87062" name="Freeform 135"/>
            <p:cNvSpPr>
              <a:spLocks noEditPoints="1" noChangeArrowheads="1"/>
            </p:cNvSpPr>
            <p:nvPr/>
          </p:nvSpPr>
          <p:spPr bwMode="auto">
            <a:xfrm>
              <a:off x="4918075" y="3127375"/>
              <a:ext cx="538163" cy="503238"/>
            </a:xfrm>
            <a:custGeom>
              <a:avLst/>
              <a:gdLst>
                <a:gd name="T0" fmla="*/ 2147483647 w 73"/>
                <a:gd name="T1" fmla="*/ 2147483647 h 68"/>
                <a:gd name="T2" fmla="*/ 2147483647 w 73"/>
                <a:gd name="T3" fmla="*/ 2147483647 h 68"/>
                <a:gd name="T4" fmla="*/ 0 w 73"/>
                <a:gd name="T5" fmla="*/ 2147483647 h 68"/>
                <a:gd name="T6" fmla="*/ 2147483647 w 73"/>
                <a:gd name="T7" fmla="*/ 2147483647 h 68"/>
                <a:gd name="T8" fmla="*/ 2147483647 w 73"/>
                <a:gd name="T9" fmla="*/ 2147483647 h 68"/>
                <a:gd name="T10" fmla="*/ 2147483647 w 73"/>
                <a:gd name="T11" fmla="*/ 2147483647 h 68"/>
                <a:gd name="T12" fmla="*/ 2147483647 w 73"/>
                <a:gd name="T13" fmla="*/ 2147483647 h 68"/>
                <a:gd name="T14" fmla="*/ 2147483647 w 73"/>
                <a:gd name="T15" fmla="*/ 2147483647 h 68"/>
                <a:gd name="T16" fmla="*/ 2147483647 w 73"/>
                <a:gd name="T17" fmla="*/ 2147483647 h 68"/>
                <a:gd name="T18" fmla="*/ 2147483647 w 73"/>
                <a:gd name="T19" fmla="*/ 2147483647 h 68"/>
                <a:gd name="T20" fmla="*/ 2147483647 w 73"/>
                <a:gd name="T21" fmla="*/ 2147483647 h 68"/>
                <a:gd name="T22" fmla="*/ 2147483647 w 73"/>
                <a:gd name="T23" fmla="*/ 0 h 68"/>
                <a:gd name="T24" fmla="*/ 2147483647 w 73"/>
                <a:gd name="T25" fmla="*/ 2147483647 h 68"/>
                <a:gd name="T26" fmla="*/ 2147483647 w 73"/>
                <a:gd name="T27" fmla="*/ 2147483647 h 68"/>
                <a:gd name="T28" fmla="*/ 2147483647 w 73"/>
                <a:gd name="T29" fmla="*/ 2147483647 h 68"/>
                <a:gd name="T30" fmla="*/ 2147483647 w 73"/>
                <a:gd name="T31" fmla="*/ 2147483647 h 68"/>
                <a:gd name="T32" fmla="*/ 2147483647 w 73"/>
                <a:gd name="T33" fmla="*/ 2147483647 h 68"/>
                <a:gd name="T34" fmla="*/ 2147483647 w 73"/>
                <a:gd name="T35" fmla="*/ 2147483647 h 68"/>
                <a:gd name="T36" fmla="*/ 2147483647 w 73"/>
                <a:gd name="T37" fmla="*/ 2147483647 h 68"/>
                <a:gd name="T38" fmla="*/ 2147483647 w 73"/>
                <a:gd name="T39" fmla="*/ 2147483647 h 68"/>
                <a:gd name="T40" fmla="*/ 2147483647 w 73"/>
                <a:gd name="T41" fmla="*/ 2147483647 h 68"/>
                <a:gd name="T42" fmla="*/ 2147483647 w 73"/>
                <a:gd name="T43" fmla="*/ 2147483647 h 68"/>
                <a:gd name="T44" fmla="*/ 2147483647 w 73"/>
                <a:gd name="T45" fmla="*/ 2147483647 h 68"/>
                <a:gd name="T46" fmla="*/ 2147483647 w 73"/>
                <a:gd name="T47" fmla="*/ 2147483647 h 68"/>
                <a:gd name="T48" fmla="*/ 2147483647 w 73"/>
                <a:gd name="T49" fmla="*/ 2147483647 h 68"/>
                <a:gd name="T50" fmla="*/ 2147483647 w 73"/>
                <a:gd name="T51" fmla="*/ 2147483647 h 68"/>
                <a:gd name="T52" fmla="*/ 2147483647 w 73"/>
                <a:gd name="T53" fmla="*/ 2147483647 h 68"/>
                <a:gd name="T54" fmla="*/ 2147483647 w 73"/>
                <a:gd name="T55" fmla="*/ 2147483647 h 68"/>
                <a:gd name="T56" fmla="*/ 2147483647 w 73"/>
                <a:gd name="T57" fmla="*/ 2147483647 h 68"/>
                <a:gd name="T58" fmla="*/ 2147483647 w 73"/>
                <a:gd name="T59" fmla="*/ 0 h 68"/>
                <a:gd name="T60" fmla="*/ 2147483647 w 73"/>
                <a:gd name="T61" fmla="*/ 2147483647 h 68"/>
                <a:gd name="T62" fmla="*/ 2147483647 w 73"/>
                <a:gd name="T63" fmla="*/ 2147483647 h 68"/>
                <a:gd name="T64" fmla="*/ 2147483647 w 73"/>
                <a:gd name="T65" fmla="*/ 2147483647 h 68"/>
                <a:gd name="T66" fmla="*/ 2147483647 w 73"/>
                <a:gd name="T67" fmla="*/ 2147483647 h 68"/>
                <a:gd name="T68" fmla="*/ 2147483647 w 73"/>
                <a:gd name="T69" fmla="*/ 2147483647 h 68"/>
                <a:gd name="T70" fmla="*/ 2147483647 w 73"/>
                <a:gd name="T71" fmla="*/ 2147483647 h 68"/>
                <a:gd name="T72" fmla="*/ 2147483647 w 73"/>
                <a:gd name="T73" fmla="*/ 2147483647 h 68"/>
                <a:gd name="T74" fmla="*/ 2147483647 w 73"/>
                <a:gd name="T75" fmla="*/ 2147483647 h 68"/>
                <a:gd name="T76" fmla="*/ 2147483647 w 73"/>
                <a:gd name="T77" fmla="*/ 2147483647 h 68"/>
                <a:gd name="T78" fmla="*/ 2147483647 w 73"/>
                <a:gd name="T79" fmla="*/ 2147483647 h 68"/>
                <a:gd name="T80" fmla="*/ 2147483647 w 73"/>
                <a:gd name="T81" fmla="*/ 2147483647 h 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704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704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045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学生评价</a:t>
            </a:r>
          </a:p>
        </p:txBody>
      </p:sp>
      <p:grpSp>
        <p:nvGrpSpPr>
          <p:cNvPr id="87046" name="组合 47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87073" name="椭圆 48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7074" name="等腰三角形 49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组 2"/>
          <p:cNvGrpSpPr>
            <a:grpSpLocks/>
          </p:cNvGrpSpPr>
          <p:nvPr/>
        </p:nvGrpSpPr>
        <p:grpSpPr bwMode="auto">
          <a:xfrm>
            <a:off x="1054100" y="2014537"/>
            <a:ext cx="10206038" cy="3628449"/>
            <a:chOff x="6299200" y="2014539"/>
            <a:chExt cx="4960938" cy="1763710"/>
          </a:xfrm>
        </p:grpSpPr>
        <p:sp>
          <p:nvSpPr>
            <p:cNvPr id="87051" name="Rectangle 5"/>
            <p:cNvSpPr>
              <a:spLocks noChangeArrowheads="1"/>
            </p:cNvSpPr>
            <p:nvPr/>
          </p:nvSpPr>
          <p:spPr bwMode="auto">
            <a:xfrm>
              <a:off x="6299200" y="2878728"/>
              <a:ext cx="1259866" cy="89952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1217613" eaLnBrk="1" hangingPunct="1">
                <a:buFont typeface="Arial" pitchFamily="34" charset="0"/>
                <a:buNone/>
              </a:pPr>
              <a:endParaRPr lang="en-US" altLang="zh-CN" sz="31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cxnSp>
          <p:nvCxnSpPr>
            <p:cNvPr id="87052" name="Shape 16"/>
            <p:cNvCxnSpPr>
              <a:cxnSpLocks noChangeShapeType="1"/>
              <a:stCxn id="87051" idx="0"/>
            </p:cNvCxnSpPr>
            <p:nvPr/>
          </p:nvCxnSpPr>
          <p:spPr bwMode="auto">
            <a:xfrm rot="5400000" flipH="1" flipV="1">
              <a:off x="7468604" y="1475068"/>
              <a:ext cx="864190" cy="1943131"/>
            </a:xfrm>
            <a:prstGeom prst="bentConnector2">
              <a:avLst/>
            </a:prstGeom>
            <a:noFill/>
            <a:ln w="9525">
              <a:solidFill>
                <a:srgbClr val="ADBACA"/>
              </a:solidFill>
              <a:miter lim="800000"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7053" name="TextBox 13"/>
            <p:cNvSpPr txBox="1">
              <a:spLocks noChangeArrowheads="1"/>
            </p:cNvSpPr>
            <p:nvPr/>
          </p:nvSpPr>
          <p:spPr bwMode="auto">
            <a:xfrm>
              <a:off x="7756525" y="2116605"/>
              <a:ext cx="3503613" cy="239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zh-CN" sz="3200" b="1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二</a:t>
              </a:r>
              <a:r>
                <a:rPr kumimoji="1" lang="zh-CN" altLang="en-US" sz="3200" b="1" dirty="0" smtClean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、学生</a:t>
              </a:r>
              <a:r>
                <a:rPr kumimoji="1" lang="zh-CN" altLang="en-US" sz="3200" b="1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评价的内容及指标体系</a:t>
              </a:r>
              <a:endParaRPr kumimoji="1" lang="zh-CN" altLang="zh-CN" sz="3200" b="1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87054" name="TextBox 13"/>
            <p:cNvSpPr txBox="1">
              <a:spLocks noChangeArrowheads="1"/>
            </p:cNvSpPr>
            <p:nvPr/>
          </p:nvSpPr>
          <p:spPr bwMode="auto">
            <a:xfrm>
              <a:off x="7756525" y="2415055"/>
              <a:ext cx="2876550" cy="610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buFont typeface="Arial" pitchFamily="34" charset="0"/>
                <a:buNone/>
              </a:pPr>
              <a:r>
                <a:rPr kumimoji="1" lang="en-US" altLang="zh-CN" sz="240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1</a:t>
              </a:r>
              <a:r>
                <a:rPr kumimoji="1" lang="zh-CN" altLang="en-US" sz="240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）学生全面发展的基本素质指标体系</a:t>
              </a:r>
              <a:endParaRPr kumimoji="1" lang="en-US" altLang="zh-CN" sz="240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  <a:p>
              <a:pPr eaLnBrk="1" hangingPunct="1">
                <a:spcBef>
                  <a:spcPct val="20000"/>
                </a:spcBef>
                <a:buFont typeface="Arial" pitchFamily="34" charset="0"/>
                <a:buChar char="•"/>
              </a:pPr>
              <a:r>
                <a:rPr kumimoji="1" lang="zh-CN" altLang="en-US" sz="240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   一般性的发展目标评价指标</a:t>
              </a:r>
              <a:endParaRPr kumimoji="1" lang="en-US" altLang="zh-CN" sz="240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  <a:p>
              <a:pPr eaLnBrk="1" hangingPunct="1">
                <a:spcBef>
                  <a:spcPct val="20000"/>
                </a:spcBef>
                <a:buFont typeface="Arial" pitchFamily="34" charset="0"/>
                <a:buChar char="•"/>
              </a:pPr>
              <a:r>
                <a:rPr kumimoji="1" lang="zh-CN" altLang="en-US" sz="240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   学生学业成就评价</a:t>
              </a:r>
              <a:endParaRPr kumimoji="1" lang="en-US" altLang="zh-CN" sz="240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pic>
          <p:nvPicPr>
            <p:cNvPr id="87055" name="组合 592"/>
            <p:cNvPicPr>
              <a:picLocks noChangeArrowheads="1"/>
            </p:cNvPicPr>
            <p:nvPr/>
          </p:nvPicPr>
          <p:blipFill>
            <a:blip r:embed="rId2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21475" y="3019425"/>
              <a:ext cx="428625" cy="570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9620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平行四边形 3"/>
          <p:cNvSpPr>
            <a:spLocks noChangeArrowheads="1"/>
          </p:cNvSpPr>
          <p:nvPr/>
        </p:nvSpPr>
        <p:spPr bwMode="auto">
          <a:xfrm>
            <a:off x="603250" y="363538"/>
            <a:ext cx="11588750" cy="550862"/>
          </a:xfrm>
          <a:prstGeom prst="parallelogram">
            <a:avLst>
              <a:gd name="adj" fmla="val 41491"/>
            </a:avLst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7043" name="平行四边形 4"/>
          <p:cNvSpPr>
            <a:spLocks noChangeArrowheads="1"/>
          </p:cNvSpPr>
          <p:nvPr/>
        </p:nvSpPr>
        <p:spPr bwMode="auto">
          <a:xfrm>
            <a:off x="6350" y="363538"/>
            <a:ext cx="752475" cy="550862"/>
          </a:xfrm>
          <a:prstGeom prst="parallelogram">
            <a:avLst>
              <a:gd name="adj" fmla="val 41517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7044" name="文本框 5"/>
          <p:cNvSpPr txBox="1">
            <a:spLocks noChangeArrowheads="1"/>
          </p:cNvSpPr>
          <p:nvPr/>
        </p:nvSpPr>
        <p:spPr bwMode="auto">
          <a:xfrm>
            <a:off x="185738" y="406400"/>
            <a:ext cx="631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2800" b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800" b="1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7045" name="矩形 6"/>
          <p:cNvSpPr>
            <a:spLocks noChangeArrowheads="1"/>
          </p:cNvSpPr>
          <p:nvPr/>
        </p:nvSpPr>
        <p:spPr bwMode="auto">
          <a:xfrm>
            <a:off x="817563" y="423863"/>
            <a:ext cx="25066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学生评价</a:t>
            </a:r>
          </a:p>
        </p:txBody>
      </p:sp>
      <p:grpSp>
        <p:nvGrpSpPr>
          <p:cNvPr id="87046" name="组合 47"/>
          <p:cNvGrpSpPr>
            <a:grpSpLocks/>
          </p:cNvGrpSpPr>
          <p:nvPr/>
        </p:nvGrpSpPr>
        <p:grpSpPr bwMode="auto">
          <a:xfrm>
            <a:off x="11480800" y="479425"/>
            <a:ext cx="333375" cy="333375"/>
            <a:chOff x="0" y="0"/>
            <a:chExt cx="449943" cy="449943"/>
          </a:xfrm>
        </p:grpSpPr>
        <p:sp>
          <p:nvSpPr>
            <p:cNvPr id="87073" name="椭圆 48"/>
            <p:cNvSpPr>
              <a:spLocks noChangeArrowheads="1"/>
            </p:cNvSpPr>
            <p:nvPr/>
          </p:nvSpPr>
          <p:spPr bwMode="auto">
            <a:xfrm>
              <a:off x="0" y="0"/>
              <a:ext cx="449943" cy="449943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7074" name="等腰三角形 49"/>
            <p:cNvSpPr>
              <a:spLocks noChangeArrowheads="1"/>
            </p:cNvSpPr>
            <p:nvPr/>
          </p:nvSpPr>
          <p:spPr bwMode="auto">
            <a:xfrm rot="5400000">
              <a:off x="110340" y="110341"/>
              <a:ext cx="287106" cy="246397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组 3"/>
          <p:cNvGrpSpPr>
            <a:grpSpLocks/>
          </p:cNvGrpSpPr>
          <p:nvPr/>
        </p:nvGrpSpPr>
        <p:grpSpPr bwMode="auto">
          <a:xfrm>
            <a:off x="1054100" y="1681881"/>
            <a:ext cx="10462507" cy="3894138"/>
            <a:chOff x="952909" y="4125913"/>
            <a:chExt cx="4904966" cy="1825626"/>
          </a:xfrm>
        </p:grpSpPr>
        <p:sp>
          <p:nvSpPr>
            <p:cNvPr id="87056" name="Rectangle 6"/>
            <p:cNvSpPr>
              <a:spLocks noChangeArrowheads="1"/>
            </p:cNvSpPr>
            <p:nvPr/>
          </p:nvSpPr>
          <p:spPr bwMode="auto">
            <a:xfrm>
              <a:off x="4597885" y="4125913"/>
              <a:ext cx="1259990" cy="9000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defTabSz="1217613" eaLnBrk="1" hangingPunct="1">
                <a:buFont typeface="Arial" pitchFamily="34" charset="0"/>
                <a:buNone/>
              </a:pPr>
              <a:endParaRPr lang="en-US" altLang="zh-CN" sz="3100">
                <a:solidFill>
                  <a:srgbClr val="FFFFFF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cxnSp>
          <p:nvCxnSpPr>
            <p:cNvPr id="87057" name="Shape 21"/>
            <p:cNvCxnSpPr>
              <a:cxnSpLocks noChangeShapeType="1"/>
              <a:stCxn id="87056" idx="2"/>
            </p:cNvCxnSpPr>
            <p:nvPr/>
          </p:nvCxnSpPr>
          <p:spPr bwMode="auto">
            <a:xfrm rot="5400000">
              <a:off x="3222975" y="3946634"/>
              <a:ext cx="925626" cy="3084184"/>
            </a:xfrm>
            <a:prstGeom prst="bentConnector2">
              <a:avLst/>
            </a:prstGeom>
            <a:noFill/>
            <a:ln w="9525">
              <a:solidFill>
                <a:srgbClr val="ADBACA"/>
              </a:solidFill>
              <a:miter lim="800000"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7058" name="TextBox 13"/>
            <p:cNvSpPr txBox="1">
              <a:spLocks noChangeArrowheads="1"/>
            </p:cNvSpPr>
            <p:nvPr/>
          </p:nvSpPr>
          <p:spPr bwMode="auto">
            <a:xfrm>
              <a:off x="952909" y="4575913"/>
              <a:ext cx="3155585" cy="230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kumimoji="1" lang="zh-CN" altLang="zh-CN" sz="3200" b="1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三</a:t>
              </a:r>
              <a:r>
                <a:rPr kumimoji="1" lang="zh-CN" altLang="en-US" sz="3200" b="1" dirty="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、学生评价的方式和实施程序</a:t>
              </a:r>
              <a:endParaRPr kumimoji="1" lang="zh-CN" altLang="zh-CN" sz="3200" b="1" dirty="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87059" name="TextBox 13"/>
            <p:cNvSpPr txBox="1">
              <a:spLocks noChangeArrowheads="1"/>
            </p:cNvSpPr>
            <p:nvPr/>
          </p:nvSpPr>
          <p:spPr bwMode="auto">
            <a:xfrm>
              <a:off x="952909" y="4915638"/>
              <a:ext cx="2617787" cy="692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kumimoji="1" lang="en-US" altLang="zh-CN" sz="240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1</a:t>
              </a:r>
              <a:r>
                <a:rPr kumimoji="1" lang="zh-CN" altLang="en-US" sz="240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）学生自我评价</a:t>
              </a:r>
              <a:endParaRPr kumimoji="1" lang="en-US" altLang="zh-CN" sz="240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  <a:p>
              <a:r>
                <a:rPr kumimoji="1" lang="en-US" altLang="zh-CN" sz="240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2</a:t>
              </a:r>
              <a:r>
                <a:rPr kumimoji="1" lang="zh-CN" altLang="en-US" sz="240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）学生交互评价</a:t>
              </a:r>
              <a:endParaRPr kumimoji="1" lang="en-US" altLang="zh-CN" sz="240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  <a:p>
              <a:r>
                <a:rPr kumimoji="1" lang="zh-CN" altLang="zh-CN" sz="240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3</a:t>
              </a:r>
              <a:r>
                <a:rPr kumimoji="1" lang="zh-CN" altLang="en-US" sz="240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）教室对学生的评价</a:t>
              </a:r>
              <a:endParaRPr kumimoji="1" lang="en-US" altLang="zh-CN" sz="240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  <a:p>
              <a:r>
                <a:rPr kumimoji="1" lang="zh-CN" altLang="zh-CN" sz="240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4</a:t>
              </a:r>
              <a:r>
                <a:rPr kumimoji="1" lang="zh-CN" altLang="en-US" sz="2400">
                  <a:solidFill>
                    <a:srgbClr val="404040"/>
                  </a:solidFill>
                  <a:latin typeface="黑体" pitchFamily="49" charset="-122"/>
                  <a:ea typeface="黑体" pitchFamily="49" charset="-122"/>
                </a:rPr>
                <a:t>）家长评价</a:t>
              </a:r>
              <a:endParaRPr kumimoji="1" lang="zh-CN" altLang="zh-CN" sz="2400">
                <a:solidFill>
                  <a:srgbClr val="404040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pic>
          <p:nvPicPr>
            <p:cNvPr id="87060" name="组合 164"/>
            <p:cNvPicPr>
              <a:picLocks noChangeArrowheads="1"/>
            </p:cNvPicPr>
            <p:nvPr/>
          </p:nvPicPr>
          <p:blipFill>
            <a:blip r:embed="rId2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1900" y="4433888"/>
              <a:ext cx="419100" cy="428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47251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吖吖小小草 https://shop155742326.taobao.com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吖吖小小草9 https://shop155742326.taobao.com">
  <a:themeElements>
    <a:clrScheme name="1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2_Office 主题">
  <a:themeElements>
    <a:clrScheme name="12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2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2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3_Office 主题">
  <a:themeElements>
    <a:clrScheme name="13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3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3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4_Office 主题">
  <a:themeElements>
    <a:clrScheme name="14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4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4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吖吖小小草1 https://shop155742326.taobao.com">
  <a:themeElements>
    <a:clrScheme name="3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3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3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吖吖小小草2 https://shop155742326.taobao.com">
  <a:themeElements>
    <a:clrScheme name="4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4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4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吖吖小小草3 https://shop155742326.taobao.com">
  <a:themeElements>
    <a:clrScheme name="5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5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5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吖吖小小草4 https://shop155742326.taobao.com">
  <a:themeElements>
    <a:clrScheme name="6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6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6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吖吖小小草5 https://shop155742326.taobao.com">
  <a:themeElements>
    <a:clrScheme name="7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7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7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吖吖小小草6 https://shop155742326.taobao.com">
  <a:themeElements>
    <a:clrScheme name="8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8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8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吖吖小小草7 https://shop155742326.taobao.com">
  <a:themeElements>
    <a:clrScheme name="9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9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9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吖吖小小草8 https://shop155742326.taobao.com">
  <a:themeElements>
    <a:clrScheme name="10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0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0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2633</TotalTime>
  <Pages>0</Pages>
  <Words>536</Words>
  <Characters>0</Characters>
  <Application>Microsoft Office PowerPoint</Application>
  <DocSecurity>0</DocSecurity>
  <PresentationFormat>自定义</PresentationFormat>
  <Lines>0</Lines>
  <Paragraphs>113</Paragraphs>
  <Slides>15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13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吖吖小小草 https://shop155742326.taobao.com</vt:lpstr>
      <vt:lpstr>吖吖小小草1 https://shop155742326.taobao.com</vt:lpstr>
      <vt:lpstr>吖吖小小草2 https://shop155742326.taobao.com</vt:lpstr>
      <vt:lpstr>吖吖小小草3 https://shop155742326.taobao.com</vt:lpstr>
      <vt:lpstr>吖吖小小草4 https://shop155742326.taobao.com</vt:lpstr>
      <vt:lpstr>吖吖小小草5 https://shop155742326.taobao.com</vt:lpstr>
      <vt:lpstr>吖吖小小草6 https://shop155742326.taobao.com</vt:lpstr>
      <vt:lpstr>吖吖小小草7 https://shop155742326.taobao.com</vt:lpstr>
      <vt:lpstr>吖吖小小草8 https://shop155742326.taobao.com</vt:lpstr>
      <vt:lpstr>吖吖小小草9 https://shop155742326.taobao.com</vt:lpstr>
      <vt:lpstr>12_Office 主题</vt:lpstr>
      <vt:lpstr>13_Office 主题</vt:lpstr>
      <vt:lpstr>14_Office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chenying0907</dc:title>
  <dc:creator>chenying0907</dc:creator>
  <dc:description>chenying0907</dc:description>
  <cp:lastModifiedBy>SJYY</cp:lastModifiedBy>
  <cp:revision>288</cp:revision>
  <dcterms:created xsi:type="dcterms:W3CDTF">2015-08-12T02:06:50Z</dcterms:created>
  <dcterms:modified xsi:type="dcterms:W3CDTF">2017-07-21T02:15:23Z</dcterms:modified>
  <cp:category>chenying0907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2052-10.1.0.5745</vt:lpwstr>
  </property>
</Properties>
</file>