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5" r:id="rId2"/>
    <p:sldMasterId id="2147483707" r:id="rId3"/>
    <p:sldMasterId id="2147483709" r:id="rId4"/>
    <p:sldMasterId id="2147483710" r:id="rId5"/>
    <p:sldMasterId id="2147483711" r:id="rId6"/>
    <p:sldMasterId id="2147483712" r:id="rId7"/>
    <p:sldMasterId id="2147483713" r:id="rId8"/>
    <p:sldMasterId id="2147483714" r:id="rId9"/>
    <p:sldMasterId id="2147483715" r:id="rId10"/>
    <p:sldMasterId id="2147483716" r:id="rId11"/>
    <p:sldMasterId id="2147483717" r:id="rId12"/>
  </p:sldMasterIdLst>
  <p:sldIdLst>
    <p:sldId id="341" r:id="rId13"/>
    <p:sldId id="344" r:id="rId14"/>
    <p:sldId id="346" r:id="rId15"/>
    <p:sldId id="347" r:id="rId16"/>
    <p:sldId id="348" r:id="rId17"/>
    <p:sldId id="286" r:id="rId18"/>
    <p:sldId id="343" r:id="rId1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4B8D"/>
    <a:srgbClr val="008BBC"/>
    <a:srgbClr val="004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702" y="-294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69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91332-CD2E-4B20-A68D-82CB2A75BA9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98152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9B6C64-7441-4E14-B434-46812E73FA4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0572773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E0D91-BEAD-411D-B35C-C7001263DD0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4200993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52240-F480-4C97-BB7F-754986A74A2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917923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32158-F828-490D-B1DC-E3C300147C0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7223006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19925-48CF-4B41-8C14-C504F1EE04E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3519140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0E67B-457F-4E4A-AFED-31AB736532E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2730356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CA8DE-60E7-4B8F-856B-0B05DD399C4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6166541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885F8-45CB-4ACF-8048-8D1FD9CE811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9573236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869A5-67C9-46B8-A8EE-28FA4C16B79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340897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8AF13-D36B-4679-A633-8AD714338B7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6526150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D143D-C01B-4892-9BF8-1536ED16E2D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55691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2B005-1242-4F03-BB78-960714E5C0D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8495968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FACC2-5D1E-427E-BFAD-C55C27363CD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1562379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A9367-EC7F-4ED4-97C3-A628E09955A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5605740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9B117-D62A-4796-9BD5-99ADA6AF4CF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8765312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C7D60-D480-4F21-811B-C16D1D232C8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0020241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7104A-ABA5-4FB1-B181-8DB22B1CB1C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8663784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D88658-13A2-4404-BD4F-555912F6A48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3932399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96A6D-4EB6-471B-9C07-FBA00D8A8D4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2801284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F2267-7401-4D1C-AFBE-B9B5E5D4F7B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3311157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6DF22-29A3-4E40-AEB7-E013CC2764D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7319109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48599-D5AA-44CB-A463-E01F27B4589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54645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5C5BC-68E8-4460-8D4D-E0E31CBB4BF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1912213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D1083-2D11-4BE4-BD73-D1A7C54B6DE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0926114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8CC8F-CEFF-44F1-8D32-D58E21BBD4F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6675917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6DF01-DAF3-42F5-8CD4-81DE810CC6C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6575255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FE807-8DA3-4AB5-9541-3956A9A4B17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3808748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7F431-C597-4F71-99D9-C27801F74A3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8437061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74833-A32B-4B5D-9E77-0216CD03FFF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3315179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E1A7A-DA89-46D2-BBC1-D638144A6BC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4427332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09AF8-5B50-4370-91B2-53E7F7C1D39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3537390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51DBD-4381-4C03-981E-62B5685DCF6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3502656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ED96F-0B45-425C-9A40-83EE490202D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84088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20A6E-B096-43A7-88FD-9FBD75EC51E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9252764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E7445-14D1-47B4-8CA0-641CB25D9C3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7995847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63790D-D981-458F-ABF0-364DFF70593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0550057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2450-D553-46FA-9C65-D5DBB1E036B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97372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028FC-D335-4BD8-8D98-3AC9B266D58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46844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F970C-B90B-4721-B48A-7D90AA76F25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975858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5E96B-0904-41E2-8AFD-81E49D5650E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67529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D2265-DEA9-40B2-8A70-3FC34EF6257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444436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1A5D9-6EEE-4F4B-BAC9-1EBEFCB2457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309892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88228-76DE-4E45-A4AA-BC16473F80B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72434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488F3-F01F-4D94-BCA8-93A19777B78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939017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CDFEA-EB4D-4F17-83D5-E7C42EA92DB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35317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C6C72-551F-453E-B5A5-14976223F55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85824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E70C5-20E8-4CA2-9DA3-D05D5029AC2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068073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AF489-E3DD-4343-A124-5AC3C1360C4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43333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D0591-A9E4-473D-BE90-ADFFABDCC99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704331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21951-D46B-41BA-BA99-6497997E890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979771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27222-CE32-435D-BF02-092F5001F38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73252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E060D-9D8A-42D4-B358-2EDB7A2CD82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188450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71825-CC21-4179-9A5D-2A2F58FFE8F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6913371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C6499-1040-4AFF-806B-AE705330F36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25274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E42C0-EF92-4745-98A1-6739C2FC10B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859912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B2BDE-DA8F-4388-8862-801C65725D4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042782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92256-D858-4FA1-98CE-EF201DB2657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034796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CB27D-83CC-41F0-AB88-A574CD372E1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947965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CF7C8-65B7-4254-878F-44F438E4094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611863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0643F-EBC5-488E-8933-0B3A6885A45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099853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13E64-034B-4122-9CD6-E9FB9381012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047211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8137E-3797-4077-9033-BD02E2DCBA0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751194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2312C-EAA9-4643-8DAC-0019DDCA790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26792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78332-7D69-4133-BCDE-0B492DBDC8F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519634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856DA-335D-4B92-BE23-45EBB709A63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1691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19F13-E9E0-493A-96C9-BE2035E2499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682783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A66DC-EB74-4FAF-A52C-4BA2F8F1468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306678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672AE-675B-4D6E-A346-E3595580D6B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578166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A5632-BF24-44B3-BBD1-DF9C56963E2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153397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40DA4-3A97-4316-9580-60915F14F9B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50088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DD1BA-5828-471E-9559-F608668C40A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41976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63682-B5BA-4BAE-B551-AF42236958F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446565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850BE-8B77-4FA3-B080-71C469FD43B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034692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DF5B6-C162-4481-95A0-79B0813662D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907044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43E35-2C6C-4182-9C32-0B937559C2B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405447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7A35E-85CE-4616-ADB9-EC8EFC553BD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6334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518B4-03B2-4221-A391-C0803B9FFBB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1412584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4EFD3-5D83-4DF6-B0A2-F9223196368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639719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226CC-42DC-4F60-997C-E4FF4E4AB29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931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74647-CD8D-4F73-A45D-BA5005B764B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785304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B5A99-2765-4F0A-9765-8406B60A1D8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6265270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A2B4B-F263-4181-9355-A269A957388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8658186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8B947-77A7-4661-90DE-44AB3A4519C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226258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C0C53-A2E3-405E-AFF7-0C5932C75F3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8774928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EDF81-42C9-4D12-B312-3FEF0C43A85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1768199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7CD60-9B1C-45E2-A76D-9B186C0386C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251507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695E4-C094-4CB6-956E-4DB7CDA8D32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93549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D62FB-EA56-43AE-A31B-17CA350317A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811260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AC814-2393-4FFF-8494-BCF4CBC92AA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999557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746F3-1BDC-4DBF-9CB5-D83E1653C47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662896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62A17-B44F-4CCF-94CA-336B5D080D5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0010743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16ACB-E41D-4A3A-9696-B74AD61687D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5445756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7FA04-5AD7-4F99-9114-830DEA68077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931521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F61A70-3869-400D-8ED4-037F9A7207D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1789378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82D399-17EA-4C32-BDCB-F38C73C9F03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6400254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85D45-0EE5-4AED-AEC2-91C6CB5DFC4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7544818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F4C46-5AF2-4E90-A0BB-B665D2E327B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004016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E3014-1827-476D-BEC6-6EA1E6DF4A0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7980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785AD-2DE9-4802-8928-9B77BC6DCFE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6533203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A5789-2528-4237-8036-D4BFA41DA4E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5581007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DA2F8-8E0B-4169-9FC6-FDAACF00B82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6733852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579D2-D3B5-4B39-9C17-3F1CACD9951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6260239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BC6B4-6A8B-4917-B8C0-59EA7817A3E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958401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EDF68-BDAB-47C4-9EA3-C7AF2397663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7556442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D608D-C8F7-4D26-AFBF-29EAC552C3B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3764456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73DC4-8297-4F2B-9A64-D66DCD42856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6087051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F9227-D515-4278-AE80-40475BB60FF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1022924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88A3C-52CE-4033-A5A0-804001421C0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3609669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2DDA5-A48A-4712-81A3-B86BA17D4A8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46603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79D39-48C5-4E26-AAAF-4B203BBB7C9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1707329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53FB6-4520-47B7-BF39-2FC4B7D6873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1806071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6B2A4-D4C6-437F-8903-DE2D4F1B928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4020836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7B4C6-C23D-4FD3-ABC3-DECF14A73DC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0491648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8A49C-ADB8-4E1D-998F-19B9FCF963A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071118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4DF48-2BCE-4420-BA29-FDA3B1D4FD2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0451082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CBCF9-2D69-472A-ABFC-F0FACDE5C5D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7004900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E32AA-6902-4EF9-8C67-623EB8ADD4C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1556199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0A79C-DF7E-4CD0-A80B-B6D5FB43C08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0748409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1283A-DB75-41AA-B536-6B87BB3F110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5696582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DA78C-A829-44E4-ACDE-9EAC4378963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6578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78C62-E0FB-4C5C-856F-7EF959635B8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4345428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E554F-B55A-4F6C-A5CF-3468EF73362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348825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8117F-96D3-4A63-B6EE-D8DBEBCDD2A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8707743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5E9AF-5142-497D-B134-4E7BCD92890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9083627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86EFC-A53F-4311-ACFE-CC9568DAAA6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0434341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D688C-8F7E-462B-A97B-ACC249A8C04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1525831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6A386-2D57-44A5-8AB7-E7C8BF2BF58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877871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6F75A-E441-467B-A0E1-EFB205DC7A4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1647705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99DCF-9971-478D-9F60-17FC9529FEE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1313769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A98E8-F9F5-4E7F-A5AC-DB15C34ACA2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214164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C8138-C176-4AA4-A2FB-E7971DA8EC2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4082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A12346B-0F18-459D-B080-6A29FF49CD8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29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6FAF31F-353F-49FD-81AF-05E48FD512A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91D7E78-A890-4739-BB15-9DAE60A2F8E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174E65F-3CFF-4B8E-B9FA-F5486FBD790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ADF92A6-A352-47CD-AE44-F3A85147CEA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1B32187-F678-4523-8E8F-B7E22957AEE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2CDD7C3-A315-4876-9E9A-4790C4C9846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21FBB32-0B2E-42AD-9845-35A3982CF18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7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F0433D9-20CF-4CE2-A7A4-A2323E83166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22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E7CCA30-6902-4932-9991-009F5A5338E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44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5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B90B0C6-EB29-4431-8A22-B4BBA292D7B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E38390D-A596-4532-A814-26415468862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等腰三角形 4"/>
          <p:cNvSpPr>
            <a:spLocks noChangeArrowheads="1"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81923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1924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第九章</a:t>
            </a:r>
          </a:p>
        </p:txBody>
      </p:sp>
      <p:sp>
        <p:nvSpPr>
          <p:cNvPr id="81925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4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班主任工作</a:t>
            </a:r>
          </a:p>
        </p:txBody>
      </p:sp>
      <p:grpSp>
        <p:nvGrpSpPr>
          <p:cNvPr id="81926" name="组合 43"/>
          <p:cNvGrpSpPr>
            <a:grpSpLocks/>
          </p:cNvGrpSpPr>
          <p:nvPr/>
        </p:nvGrpSpPr>
        <p:grpSpPr bwMode="auto">
          <a:xfrm>
            <a:off x="5954713" y="3184525"/>
            <a:ext cx="733425" cy="523875"/>
            <a:chOff x="0" y="0"/>
            <a:chExt cx="733424" cy="523220"/>
          </a:xfrm>
        </p:grpSpPr>
        <p:grpSp>
          <p:nvGrpSpPr>
            <p:cNvPr id="81936" name="组合 4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81938" name="平行四边形 4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1939" name="平行四边形 4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1937" name="文本框 4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1927" name="组合 48"/>
          <p:cNvGrpSpPr>
            <a:grpSpLocks/>
          </p:cNvGrpSpPr>
          <p:nvPr/>
        </p:nvGrpSpPr>
        <p:grpSpPr bwMode="auto">
          <a:xfrm>
            <a:off x="5954713" y="3946525"/>
            <a:ext cx="733425" cy="523875"/>
            <a:chOff x="0" y="0"/>
            <a:chExt cx="733424" cy="523220"/>
          </a:xfrm>
        </p:grpSpPr>
        <p:grpSp>
          <p:nvGrpSpPr>
            <p:cNvPr id="81932" name="组合 4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81934" name="平行四边形 5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1935" name="平行四边形 5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1933" name="文本框 5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1928" name="平行四边形 68"/>
          <p:cNvSpPr>
            <a:spLocks noChangeArrowheads="1"/>
          </p:cNvSpPr>
          <p:nvPr/>
        </p:nvSpPr>
        <p:spPr bwMode="auto">
          <a:xfrm>
            <a:off x="6599238" y="3286125"/>
            <a:ext cx="2730500" cy="404813"/>
          </a:xfrm>
          <a:prstGeom prst="parallelogram">
            <a:avLst>
              <a:gd name="adj" fmla="val 37941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1929" name="Rectangle 6"/>
          <p:cNvSpPr>
            <a:spLocks noChangeArrowheads="1"/>
          </p:cNvSpPr>
          <p:nvPr/>
        </p:nvSpPr>
        <p:spPr bwMode="auto">
          <a:xfrm>
            <a:off x="7005638" y="3286125"/>
            <a:ext cx="2771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班主任工作概述 </a:t>
            </a:r>
          </a:p>
        </p:txBody>
      </p:sp>
      <p:sp>
        <p:nvSpPr>
          <p:cNvPr id="81930" name="平行四边形 70"/>
          <p:cNvSpPr>
            <a:spLocks noChangeArrowheads="1"/>
          </p:cNvSpPr>
          <p:nvPr/>
        </p:nvSpPr>
        <p:spPr bwMode="auto">
          <a:xfrm>
            <a:off x="6599238" y="3987800"/>
            <a:ext cx="3340100" cy="431800"/>
          </a:xfrm>
          <a:prstGeom prst="parallelogram">
            <a:avLst>
              <a:gd name="adj" fmla="val 37889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1931" name="Rectangle 6"/>
          <p:cNvSpPr>
            <a:spLocks noChangeArrowheads="1"/>
          </p:cNvSpPr>
          <p:nvPr/>
        </p:nvSpPr>
        <p:spPr bwMode="auto">
          <a:xfrm>
            <a:off x="7005638" y="4033838"/>
            <a:ext cx="2771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班主任工作的主要内容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089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090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901" name="矩形 6"/>
          <p:cNvSpPr>
            <a:spLocks noChangeArrowheads="1"/>
          </p:cNvSpPr>
          <p:nvPr/>
        </p:nvSpPr>
        <p:spPr bwMode="auto">
          <a:xfrm>
            <a:off x="817563" y="423863"/>
            <a:ext cx="3360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班主任工作概述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0902" name="组合 3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0915" name="椭圆 3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0916" name="等腰三角形 38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17563" y="1222345"/>
            <a:ext cx="9788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kumimoji="1" lang="zh-CN" altLang="zh-CN" sz="3200" b="1" dirty="0">
                <a:latin typeface="黑体" pitchFamily="49" charset="-122"/>
                <a:ea typeface="黑体" pitchFamily="49" charset="-122"/>
              </a:rPr>
              <a:t>一、班主任</a:t>
            </a:r>
            <a:r>
              <a:rPr kumimoji="1" lang="zh-CN" altLang="zh-CN" sz="3200" b="1" dirty="0" smtClean="0">
                <a:latin typeface="黑体" pitchFamily="49" charset="-122"/>
                <a:ea typeface="黑体" pitchFamily="49" charset="-122"/>
              </a:rPr>
              <a:t>角色</a:t>
            </a:r>
            <a:endParaRPr kumimoji="1" lang="zh-CN" altLang="zh-CN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0911" name="Rectangle 2"/>
          <p:cNvSpPr>
            <a:spLocks noChangeArrowheads="1"/>
          </p:cNvSpPr>
          <p:nvPr/>
        </p:nvSpPr>
        <p:spPr bwMode="auto">
          <a:xfrm>
            <a:off x="817562" y="2279646"/>
            <a:ext cx="10663237" cy="296539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0909" name="矩形 28"/>
          <p:cNvSpPr>
            <a:spLocks noChangeArrowheads="1"/>
          </p:cNvSpPr>
          <p:nvPr/>
        </p:nvSpPr>
        <p:spPr bwMode="auto">
          <a:xfrm>
            <a:off x="1517650" y="2736782"/>
            <a:ext cx="915670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en-US" altLang="zh-CN" sz="2400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班主任是班集体的设计者、管理者</a:t>
            </a:r>
          </a:p>
          <a:p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班主任是学生全面发展的指导者</a:t>
            </a:r>
          </a:p>
          <a:p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班主任是联系班级中各任课教师的纽带</a:t>
            </a:r>
          </a:p>
          <a:p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班主任是沟通学校与家庭、社会的桥梁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5.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班主任是学校领导实施教学、教育工作计划的得力助手和骨干</a:t>
            </a:r>
            <a:r>
              <a:rPr lang="zh-CN" altLang="zh-CN" sz="2400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力量</a:t>
            </a:r>
            <a:endParaRPr lang="zh-CN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760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089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090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901" name="矩形 6"/>
          <p:cNvSpPr>
            <a:spLocks noChangeArrowheads="1"/>
          </p:cNvSpPr>
          <p:nvPr/>
        </p:nvSpPr>
        <p:spPr bwMode="auto">
          <a:xfrm>
            <a:off x="817563" y="423863"/>
            <a:ext cx="3360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班主任工作概述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0902" name="组合 3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0915" name="椭圆 3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0916" name="等腰三角形 38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17563" y="1222345"/>
            <a:ext cx="9788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kumimoji="1" lang="zh-CN" altLang="zh-CN" sz="3200" b="1" dirty="0" smtClean="0">
                <a:latin typeface="黑体" pitchFamily="49" charset="-122"/>
                <a:ea typeface="黑体" pitchFamily="49" charset="-122"/>
              </a:rPr>
              <a:t>一、班主任</a:t>
            </a:r>
            <a:r>
              <a:rPr kumimoji="1" lang="zh-CN" altLang="en-US" sz="3200" b="1" dirty="0" smtClean="0">
                <a:latin typeface="黑体" pitchFamily="49" charset="-122"/>
                <a:ea typeface="黑体" pitchFamily="49" charset="-122"/>
              </a:rPr>
              <a:t>的工作职责</a:t>
            </a:r>
            <a:endParaRPr kumimoji="1" lang="zh-CN" altLang="zh-CN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0911" name="Rectangle 2"/>
          <p:cNvSpPr>
            <a:spLocks noChangeArrowheads="1"/>
          </p:cNvSpPr>
          <p:nvPr/>
        </p:nvSpPr>
        <p:spPr bwMode="auto">
          <a:xfrm>
            <a:off x="817562" y="2279646"/>
            <a:ext cx="10663237" cy="3702054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0909" name="矩形 28"/>
          <p:cNvSpPr>
            <a:spLocks noChangeArrowheads="1"/>
          </p:cNvSpPr>
          <p:nvPr/>
        </p:nvSpPr>
        <p:spPr bwMode="auto">
          <a:xfrm>
            <a:off x="1517650" y="2736782"/>
            <a:ext cx="915670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zh-CN" altLang="zh-CN" sz="2400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全面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了解班级内每一个学生，深入分析学生思想、心理</a:t>
            </a:r>
            <a:r>
              <a:rPr lang="zh-CN" altLang="zh-CN" sz="2400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、学习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、生活状况。 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zh-CN" sz="2400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认真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做好班级的日常管理工作 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zh-CN" sz="2400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组织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、指导开展班会</a:t>
            </a:r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等有意义社会活动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zh-CN" sz="2400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组织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做好学生的综合素质评价工作 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zh-CN" sz="2400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经常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与任课教师和其他教职员工沟通，主动与学生家长、</a:t>
            </a:r>
            <a:r>
              <a:rPr lang="zh-CN" altLang="zh-CN" sz="2400" dirty="0" smtClean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学生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所在社区联系，努力形成教育合力。</a:t>
            </a:r>
            <a:endParaRPr lang="zh-CN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735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089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090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901" name="矩形 6"/>
          <p:cNvSpPr>
            <a:spLocks noChangeArrowheads="1"/>
          </p:cNvSpPr>
          <p:nvPr/>
        </p:nvSpPr>
        <p:spPr bwMode="auto">
          <a:xfrm>
            <a:off x="817563" y="423863"/>
            <a:ext cx="3360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班主任工作概述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0902" name="组合 3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0915" name="椭圆 3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0916" name="等腰三角形 38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17563" y="1222345"/>
            <a:ext cx="9788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kumimoji="1" lang="zh-CN" altLang="zh-CN" sz="3200" b="1" smtClean="0">
                <a:latin typeface="黑体" pitchFamily="49" charset="-122"/>
                <a:ea typeface="黑体" pitchFamily="49" charset="-122"/>
              </a:rPr>
              <a:t>一、</a:t>
            </a:r>
            <a:r>
              <a:rPr kumimoji="1" lang="zh-CN" altLang="zh-CN" sz="3200" b="1" dirty="0" smtClean="0">
                <a:latin typeface="黑体" pitchFamily="49" charset="-122"/>
                <a:ea typeface="黑体" pitchFamily="49" charset="-122"/>
              </a:rPr>
              <a:t>班主任</a:t>
            </a:r>
            <a:r>
              <a:rPr kumimoji="1" lang="zh-CN" altLang="en-US" sz="3200" b="1" dirty="0" smtClean="0">
                <a:latin typeface="黑体" pitchFamily="49" charset="-122"/>
                <a:ea typeface="黑体" pitchFamily="49" charset="-122"/>
              </a:rPr>
              <a:t>的工作对象</a:t>
            </a:r>
            <a:endParaRPr kumimoji="1" lang="zh-CN" altLang="zh-CN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0911" name="Rectangle 2"/>
          <p:cNvSpPr>
            <a:spLocks noChangeArrowheads="1"/>
          </p:cNvSpPr>
          <p:nvPr/>
        </p:nvSpPr>
        <p:spPr bwMode="auto">
          <a:xfrm>
            <a:off x="817562" y="2279646"/>
            <a:ext cx="10663237" cy="3181354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0909" name="矩形 28"/>
          <p:cNvSpPr>
            <a:spLocks noChangeArrowheads="1"/>
          </p:cNvSpPr>
          <p:nvPr/>
        </p:nvSpPr>
        <p:spPr bwMode="auto">
          <a:xfrm>
            <a:off x="1517650" y="2736782"/>
            <a:ext cx="91567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班主任的工作对象，不仅包括学生，也包括了学校任课教师、学校的其他教职员工、学生家长以及学生所在社区，因此班主任的工作具有复杂性和多样性，要求班主任在班集体生活的不同方面和不同类型的班集体活动中，扮演众多不同的角色。 </a:t>
            </a:r>
            <a:endParaRPr lang="zh-CN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719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0899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0900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901" name="矩形 6"/>
          <p:cNvSpPr>
            <a:spLocks noChangeArrowheads="1"/>
          </p:cNvSpPr>
          <p:nvPr/>
        </p:nvSpPr>
        <p:spPr bwMode="auto">
          <a:xfrm>
            <a:off x="817563" y="423863"/>
            <a:ext cx="3360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班主任工作概述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0902" name="组合 36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0915" name="椭圆 37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0916" name="等腰三角形 38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17563" y="1222345"/>
            <a:ext cx="9788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kumimoji="1" lang="zh-CN" altLang="zh-CN" sz="3200" b="1" dirty="0">
                <a:latin typeface="黑体" pitchFamily="49" charset="-122"/>
                <a:ea typeface="黑体" pitchFamily="49" charset="-122"/>
              </a:rPr>
              <a:t>二、班主任工作原则及素质要求</a:t>
            </a:r>
            <a:endParaRPr kumimoji="1" lang="zh-CN" altLang="zh-CN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0911" name="Rectangle 2"/>
          <p:cNvSpPr>
            <a:spLocks noChangeArrowheads="1"/>
          </p:cNvSpPr>
          <p:nvPr/>
        </p:nvSpPr>
        <p:spPr bwMode="auto">
          <a:xfrm>
            <a:off x="817562" y="2038346"/>
            <a:ext cx="10663237" cy="42608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en-US" altLang="zh-CN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80909" name="矩形 28"/>
          <p:cNvSpPr>
            <a:spLocks noChangeArrowheads="1"/>
          </p:cNvSpPr>
          <p:nvPr/>
        </p:nvSpPr>
        <p:spPr bwMode="auto">
          <a:xfrm>
            <a:off x="1517650" y="2495482"/>
            <a:ext cx="91567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zh-CN" sz="24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（一）班主任工作原则</a:t>
            </a:r>
            <a:endParaRPr lang="en-US" altLang="zh-CN" sz="2400" b="1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1.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学生主体原则</a:t>
            </a:r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民主平等原则</a:t>
            </a:r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 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公平公正原则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4.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实践活动原则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5.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启发疏导原则</a:t>
            </a:r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6.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集体教育原则 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7.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以身作则原则  </a:t>
            </a:r>
            <a:r>
              <a: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8.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因材施教原则 </a:t>
            </a:r>
          </a:p>
          <a:p>
            <a:r>
              <a:rPr lang="zh-CN" altLang="zh-CN" sz="24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（二）班主任的素质</a:t>
            </a:r>
          </a:p>
          <a:p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班主任是全面负责一个班的教学管理工作的人员，因此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班主任除了要具备一个任课教师所具有的素质以外，还</a:t>
            </a:r>
            <a:endParaRPr lang="en-US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     </a:t>
            </a:r>
            <a:r>
              <a: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应有更高的素质要求 </a:t>
            </a:r>
            <a:endParaRPr lang="zh-CN" altLang="zh-CN" sz="2400" dirty="0">
              <a:solidFill>
                <a:srgbClr val="FFFFFF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2" name="图片 24" descr="timg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81" r="20720"/>
          <a:stretch>
            <a:fillRect/>
          </a:stretch>
        </p:blipFill>
        <p:spPr bwMode="auto">
          <a:xfrm>
            <a:off x="8899281" y="2326468"/>
            <a:ext cx="2319582" cy="186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4588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877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397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397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973" name="矩形 6"/>
          <p:cNvSpPr>
            <a:spLocks noChangeArrowheads="1"/>
          </p:cNvSpPr>
          <p:nvPr/>
        </p:nvSpPr>
        <p:spPr bwMode="auto">
          <a:xfrm>
            <a:off x="817563" y="423863"/>
            <a:ext cx="40925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班主任工作主要内容</a:t>
            </a:r>
          </a:p>
        </p:txBody>
      </p: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1155700" y="1695450"/>
            <a:ext cx="2454275" cy="1527175"/>
            <a:chOff x="1155700" y="1695979"/>
            <a:chExt cx="2454275" cy="1527175"/>
          </a:xfrm>
        </p:grpSpPr>
        <p:sp>
          <p:nvSpPr>
            <p:cNvPr id="84000" name="Flowchart: Manual Input 11"/>
            <p:cNvSpPr>
              <a:spLocks noChangeArrowheads="1"/>
            </p:cNvSpPr>
            <p:nvPr/>
          </p:nvSpPr>
          <p:spPr bwMode="auto">
            <a:xfrm>
              <a:off x="1155700" y="1695979"/>
              <a:ext cx="2454275" cy="1527175"/>
            </a:xfrm>
            <a:prstGeom prst="flowChartManualInpu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4001" name="TextBox 13"/>
            <p:cNvSpPr txBox="1">
              <a:spLocks noChangeArrowheads="1"/>
            </p:cNvSpPr>
            <p:nvPr/>
          </p:nvSpPr>
          <p:spPr bwMode="auto">
            <a:xfrm>
              <a:off x="1477963" y="2316692"/>
              <a:ext cx="201453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2000" b="1" dirty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了解</a:t>
              </a:r>
              <a:r>
                <a:rPr kumimoji="1" lang="zh-CN" altLang="zh-CN" sz="2000" b="1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和研究</a:t>
              </a:r>
              <a:r>
                <a:rPr kumimoji="1" lang="zh-CN" altLang="zh-CN" sz="2000" b="1" dirty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学生</a:t>
              </a:r>
              <a:r>
                <a:rPr kumimoji="1" lang="zh-CN" altLang="zh-CN" sz="2000" dirty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 </a:t>
              </a:r>
              <a:endParaRPr kumimoji="1" lang="zh-CN" altLang="zh-CN" sz="20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4" name="组 3"/>
          <p:cNvGrpSpPr>
            <a:grpSpLocks/>
          </p:cNvGrpSpPr>
          <p:nvPr/>
        </p:nvGrpSpPr>
        <p:grpSpPr bwMode="auto">
          <a:xfrm>
            <a:off x="3671888" y="1695450"/>
            <a:ext cx="2452687" cy="1525588"/>
            <a:chOff x="3671888" y="1695979"/>
            <a:chExt cx="2452687" cy="1525587"/>
          </a:xfrm>
        </p:grpSpPr>
        <p:sp>
          <p:nvSpPr>
            <p:cNvPr id="83998" name="Flowchart: Manual Input 15"/>
            <p:cNvSpPr>
              <a:spLocks noChangeArrowheads="1"/>
            </p:cNvSpPr>
            <p:nvPr/>
          </p:nvSpPr>
          <p:spPr bwMode="auto">
            <a:xfrm flipH="1">
              <a:off x="3671888" y="1695979"/>
              <a:ext cx="2452687" cy="1525587"/>
            </a:xfrm>
            <a:prstGeom prst="flowChartManualInput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3999" name="TextBox 13"/>
            <p:cNvSpPr txBox="1">
              <a:spLocks noChangeArrowheads="1"/>
            </p:cNvSpPr>
            <p:nvPr/>
          </p:nvSpPr>
          <p:spPr bwMode="auto">
            <a:xfrm>
              <a:off x="3871913" y="2162804"/>
              <a:ext cx="2014537" cy="923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2000" b="1" dirty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制订</a:t>
              </a:r>
              <a:r>
                <a:rPr kumimoji="1" lang="zh-CN" altLang="zh-CN" sz="2000" b="1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班级工作</a:t>
              </a:r>
              <a:r>
                <a:rPr kumimoji="1" lang="zh-CN" altLang="zh-CN" sz="2000" b="1" dirty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计划和</a:t>
              </a:r>
              <a:r>
                <a:rPr kumimoji="1" lang="zh-CN" altLang="zh-CN" sz="2000" b="1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书写班级工作总结</a:t>
              </a:r>
              <a:endParaRPr kumimoji="1" lang="zh-CN" altLang="zh-CN" sz="20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5" name="组 4"/>
          <p:cNvGrpSpPr>
            <a:grpSpLocks/>
          </p:cNvGrpSpPr>
          <p:nvPr/>
        </p:nvGrpSpPr>
        <p:grpSpPr bwMode="auto">
          <a:xfrm>
            <a:off x="6186488" y="1695450"/>
            <a:ext cx="2452687" cy="1527175"/>
            <a:chOff x="6186488" y="1695979"/>
            <a:chExt cx="2452687" cy="1527175"/>
          </a:xfrm>
        </p:grpSpPr>
        <p:sp>
          <p:nvSpPr>
            <p:cNvPr id="83996" name="Flowchart: Manual Input 21"/>
            <p:cNvSpPr>
              <a:spLocks noChangeArrowheads="1"/>
            </p:cNvSpPr>
            <p:nvPr/>
          </p:nvSpPr>
          <p:spPr bwMode="auto">
            <a:xfrm>
              <a:off x="6186488" y="1695979"/>
              <a:ext cx="2452687" cy="1527175"/>
            </a:xfrm>
            <a:prstGeom prst="flowChartManualInpu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3997" name="TextBox 13"/>
            <p:cNvSpPr txBox="1">
              <a:spLocks noChangeArrowheads="1"/>
            </p:cNvSpPr>
            <p:nvPr/>
          </p:nvSpPr>
          <p:spPr bwMode="auto">
            <a:xfrm>
              <a:off x="6396038" y="2316692"/>
              <a:ext cx="201453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2000" b="1" dirty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选拔</a:t>
              </a:r>
              <a:r>
                <a:rPr kumimoji="1" lang="zh-CN" altLang="zh-CN" sz="2000" b="1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和培养班干部</a:t>
              </a:r>
              <a:endParaRPr kumimoji="1" lang="zh-CN" altLang="zh-CN" sz="20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6" name="组 5"/>
          <p:cNvGrpSpPr>
            <a:grpSpLocks/>
          </p:cNvGrpSpPr>
          <p:nvPr/>
        </p:nvGrpSpPr>
        <p:grpSpPr bwMode="auto">
          <a:xfrm>
            <a:off x="8701088" y="1695450"/>
            <a:ext cx="2452687" cy="1525588"/>
            <a:chOff x="8701088" y="1695979"/>
            <a:chExt cx="2452687" cy="1525587"/>
          </a:xfrm>
        </p:grpSpPr>
        <p:sp>
          <p:nvSpPr>
            <p:cNvPr id="83994" name="Flowchart: Manual Input 29"/>
            <p:cNvSpPr>
              <a:spLocks noChangeArrowheads="1"/>
            </p:cNvSpPr>
            <p:nvPr/>
          </p:nvSpPr>
          <p:spPr bwMode="auto">
            <a:xfrm flipH="1">
              <a:off x="8701088" y="1695979"/>
              <a:ext cx="2452687" cy="1525587"/>
            </a:xfrm>
            <a:prstGeom prst="flowChartManualInput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3995" name="TextBox 13"/>
            <p:cNvSpPr txBox="1">
              <a:spLocks noChangeArrowheads="1"/>
            </p:cNvSpPr>
            <p:nvPr/>
          </p:nvSpPr>
          <p:spPr bwMode="auto">
            <a:xfrm>
              <a:off x="8929688" y="2316692"/>
              <a:ext cx="201453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2000" b="1" dirty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建设</a:t>
              </a:r>
              <a:r>
                <a:rPr kumimoji="1" lang="zh-CN" altLang="zh-CN" sz="2000" b="1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班级文化</a:t>
              </a:r>
              <a:endParaRPr kumimoji="1" lang="zh-CN" altLang="zh-CN" sz="20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83978" name="组合 2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3992" name="椭圆 2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3993" name="等腰三角形 25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7" name="组 6"/>
          <p:cNvGrpSpPr>
            <a:grpSpLocks/>
          </p:cNvGrpSpPr>
          <p:nvPr/>
        </p:nvGrpSpPr>
        <p:grpSpPr bwMode="auto">
          <a:xfrm>
            <a:off x="1200150" y="3840163"/>
            <a:ext cx="2454275" cy="1527175"/>
            <a:chOff x="1199456" y="3839674"/>
            <a:chExt cx="2454275" cy="1527175"/>
          </a:xfrm>
        </p:grpSpPr>
        <p:sp>
          <p:nvSpPr>
            <p:cNvPr id="83990" name="Flowchart: Manual Input 11"/>
            <p:cNvSpPr>
              <a:spLocks noChangeArrowheads="1"/>
            </p:cNvSpPr>
            <p:nvPr/>
          </p:nvSpPr>
          <p:spPr bwMode="auto">
            <a:xfrm flipV="1">
              <a:off x="1199456" y="3839674"/>
              <a:ext cx="2454275" cy="1527175"/>
            </a:xfrm>
            <a:prstGeom prst="flowChartManualInpu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3991" name="TextBox 13"/>
            <p:cNvSpPr txBox="1">
              <a:spLocks noChangeArrowheads="1"/>
            </p:cNvSpPr>
            <p:nvPr/>
          </p:nvSpPr>
          <p:spPr bwMode="auto">
            <a:xfrm>
              <a:off x="1420119" y="4141299"/>
              <a:ext cx="2014537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2000" b="1" dirty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设计</a:t>
              </a:r>
              <a:r>
                <a:rPr kumimoji="1" lang="zh-CN" altLang="zh-CN" sz="2000" b="1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与组织班级活动</a:t>
              </a:r>
              <a:endParaRPr kumimoji="1" lang="zh-CN" altLang="zh-CN" sz="20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8" name="组 7"/>
          <p:cNvGrpSpPr>
            <a:grpSpLocks/>
          </p:cNvGrpSpPr>
          <p:nvPr/>
        </p:nvGrpSpPr>
        <p:grpSpPr bwMode="auto">
          <a:xfrm>
            <a:off x="3716338" y="3841750"/>
            <a:ext cx="2452687" cy="1525588"/>
            <a:chOff x="3715644" y="3841262"/>
            <a:chExt cx="2452687" cy="1525587"/>
          </a:xfrm>
        </p:grpSpPr>
        <p:sp>
          <p:nvSpPr>
            <p:cNvPr id="83988" name="Flowchart: Manual Input 15"/>
            <p:cNvSpPr>
              <a:spLocks noChangeArrowheads="1"/>
            </p:cNvSpPr>
            <p:nvPr/>
          </p:nvSpPr>
          <p:spPr bwMode="auto">
            <a:xfrm flipH="1" flipV="1">
              <a:off x="3715644" y="3841262"/>
              <a:ext cx="2452687" cy="1525587"/>
            </a:xfrm>
            <a:prstGeom prst="flowChartManualInput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3989" name="TextBox 13"/>
            <p:cNvSpPr txBox="1">
              <a:spLocks noChangeArrowheads="1"/>
            </p:cNvSpPr>
            <p:nvPr/>
          </p:nvSpPr>
          <p:spPr bwMode="auto">
            <a:xfrm>
              <a:off x="3871219" y="4249250"/>
              <a:ext cx="20955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2000" b="1" dirty="0" smtClean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整合</a:t>
              </a:r>
              <a:r>
                <a:rPr kumimoji="1" lang="zh-CN" altLang="zh-CN" sz="2000" b="1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班级教育力量</a:t>
              </a:r>
              <a:endParaRPr kumimoji="1" lang="zh-CN" altLang="zh-CN" sz="20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9" name="组 8"/>
          <p:cNvGrpSpPr>
            <a:grpSpLocks/>
          </p:cNvGrpSpPr>
          <p:nvPr/>
        </p:nvGrpSpPr>
        <p:grpSpPr bwMode="auto">
          <a:xfrm>
            <a:off x="6230938" y="3840163"/>
            <a:ext cx="2452687" cy="1527175"/>
            <a:chOff x="6230244" y="3839674"/>
            <a:chExt cx="2452687" cy="1527175"/>
          </a:xfrm>
        </p:grpSpPr>
        <p:sp>
          <p:nvSpPr>
            <p:cNvPr id="83986" name="Flowchart: Manual Input 21"/>
            <p:cNvSpPr>
              <a:spLocks noChangeArrowheads="1"/>
            </p:cNvSpPr>
            <p:nvPr/>
          </p:nvSpPr>
          <p:spPr bwMode="auto">
            <a:xfrm flipV="1">
              <a:off x="6230244" y="3839674"/>
              <a:ext cx="2452687" cy="1527175"/>
            </a:xfrm>
            <a:prstGeom prst="flowChartManualInpu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" name="TextBox 13"/>
            <p:cNvSpPr txBox="1">
              <a:spLocks noChangeArrowheads="1"/>
            </p:cNvSpPr>
            <p:nvPr/>
          </p:nvSpPr>
          <p:spPr bwMode="auto">
            <a:xfrm>
              <a:off x="6439794" y="4295186"/>
              <a:ext cx="21685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  <a:cs typeface="宋体" charset="0"/>
                </a:defRPr>
              </a:lvl1pPr>
              <a:lvl2pPr marL="742950" indent="-285750"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2pPr>
              <a:lvl3pPr marL="1143000" indent="-228600"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3pPr>
              <a:lvl4pPr marL="1600200" indent="-228600"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4pPr>
              <a:lvl5pPr marL="2057400" indent="-228600"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9pPr>
            </a:lstStyle>
            <a:p>
              <a:pPr>
                <a:defRPr/>
              </a:pPr>
              <a:r>
                <a:rPr lang="zh-CN" altLang="zh-CN" sz="2000" b="1" dirty="0" smtClean="0">
                  <a:solidFill>
                    <a:schemeClr val="accent3"/>
                  </a:solidFill>
                  <a:latin typeface="黑体"/>
                  <a:ea typeface="黑体"/>
                </a:rPr>
                <a:t>学生</a:t>
              </a:r>
              <a:r>
                <a:rPr lang="zh-CN" altLang="zh-CN" sz="2000" b="1" dirty="0" smtClean="0">
                  <a:solidFill>
                    <a:schemeClr val="accent3"/>
                  </a:solidFill>
                  <a:latin typeface="黑体"/>
                  <a:ea typeface="黑体"/>
                </a:rPr>
                <a:t>心理健康教育</a:t>
              </a:r>
              <a:endParaRPr lang="zh-CN" altLang="zh-CN" sz="2000" dirty="0" smtClean="0">
                <a:solidFill>
                  <a:schemeClr val="accent3"/>
                </a:solidFill>
                <a:latin typeface="黑体"/>
                <a:ea typeface="黑体"/>
              </a:endParaRPr>
            </a:p>
          </p:txBody>
        </p:sp>
      </p:grpSp>
      <p:grpSp>
        <p:nvGrpSpPr>
          <p:cNvPr id="10" name="组 9"/>
          <p:cNvGrpSpPr>
            <a:grpSpLocks/>
          </p:cNvGrpSpPr>
          <p:nvPr/>
        </p:nvGrpSpPr>
        <p:grpSpPr bwMode="auto">
          <a:xfrm>
            <a:off x="8745538" y="3841750"/>
            <a:ext cx="2452687" cy="1525588"/>
            <a:chOff x="8744844" y="3841262"/>
            <a:chExt cx="2452687" cy="1525587"/>
          </a:xfrm>
        </p:grpSpPr>
        <p:sp>
          <p:nvSpPr>
            <p:cNvPr id="83984" name="Flowchart: Manual Input 29"/>
            <p:cNvSpPr>
              <a:spLocks noChangeArrowheads="1"/>
            </p:cNvSpPr>
            <p:nvPr/>
          </p:nvSpPr>
          <p:spPr bwMode="auto">
            <a:xfrm flipH="1" flipV="1">
              <a:off x="8744844" y="3841262"/>
              <a:ext cx="2452687" cy="1525587"/>
            </a:xfrm>
            <a:prstGeom prst="flowChartManualInput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en-US" altLang="zh-CN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2" name="TextBox 13"/>
            <p:cNvSpPr txBox="1">
              <a:spLocks noChangeArrowheads="1"/>
            </p:cNvSpPr>
            <p:nvPr/>
          </p:nvSpPr>
          <p:spPr bwMode="auto">
            <a:xfrm>
              <a:off x="8922644" y="4293700"/>
              <a:ext cx="217963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  <a:cs typeface="宋体" charset="0"/>
                </a:defRPr>
              </a:lvl1pPr>
              <a:lvl2pPr marL="742950" indent="-285750"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2pPr>
              <a:lvl3pPr marL="1143000" indent="-228600"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3pPr>
              <a:lvl4pPr marL="1600200" indent="-228600"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4pPr>
              <a:lvl5pPr marL="2057400" indent="-228600" defTabSz="1216025"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9pPr>
            </a:lstStyle>
            <a:p>
              <a:pPr>
                <a:defRPr/>
              </a:pPr>
              <a:r>
                <a:rPr lang="zh-CN" altLang="zh-CN" sz="2000" b="1" dirty="0" smtClean="0">
                  <a:solidFill>
                    <a:schemeClr val="accent3"/>
                  </a:solidFill>
                  <a:latin typeface="黑体"/>
                  <a:ea typeface="黑体"/>
                </a:rPr>
                <a:t>非正式群体</a:t>
              </a:r>
              <a:r>
                <a:rPr lang="zh-CN" altLang="zh-CN" sz="2000" b="1" dirty="0" smtClean="0">
                  <a:solidFill>
                    <a:schemeClr val="accent3"/>
                  </a:solidFill>
                  <a:latin typeface="黑体"/>
                  <a:ea typeface="黑体"/>
                </a:rPr>
                <a:t>的教育</a:t>
              </a:r>
              <a:endParaRPr lang="zh-CN" altLang="zh-CN" sz="2000" dirty="0" smtClean="0">
                <a:solidFill>
                  <a:schemeClr val="accent3"/>
                </a:solidFill>
                <a:latin typeface="黑体"/>
                <a:ea typeface="黑体"/>
              </a:endParaRPr>
            </a:p>
          </p:txBody>
        </p:sp>
      </p:grpSp>
      <p:sp>
        <p:nvSpPr>
          <p:cNvPr id="34" name="矩形 6"/>
          <p:cNvSpPr>
            <a:spLocks noChangeArrowheads="1"/>
          </p:cNvSpPr>
          <p:nvPr/>
        </p:nvSpPr>
        <p:spPr bwMode="auto">
          <a:xfrm>
            <a:off x="4514850" y="3297238"/>
            <a:ext cx="40941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charset="0"/>
                <a:ea typeface="微软雅黑" charset="0"/>
                <a:cs typeface="微软雅黑" charset="0"/>
              </a:rPr>
              <a:t>班主任工作主要内容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parallelogram">
            <a:avLst>
              <a:gd name="adj" fmla="val 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等腰三角形 4"/>
          <p:cNvSpPr>
            <a:spLocks noChangeArrowheads="1"/>
          </p:cNvSpPr>
          <p:nvPr/>
        </p:nvSpPr>
        <p:spPr bwMode="auto">
          <a:xfrm>
            <a:off x="3175000" y="0"/>
            <a:ext cx="3540125" cy="6858000"/>
          </a:xfrm>
          <a:custGeom>
            <a:avLst/>
            <a:gdLst>
              <a:gd name="T0" fmla="*/ 818343 w 3540538"/>
              <a:gd name="T1" fmla="*/ 6858000 h 6858000"/>
              <a:gd name="T2" fmla="*/ 3537234 w 3540538"/>
              <a:gd name="T3" fmla="*/ 0 h 6858000"/>
              <a:gd name="T4" fmla="*/ 1688391 w 3540538"/>
              <a:gd name="T5" fmla="*/ 6858000 h 6858000"/>
              <a:gd name="T6" fmla="*/ 818343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4486275" y="2768600"/>
            <a:ext cx="387798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72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本章结束</a:t>
            </a:r>
            <a:endParaRPr lang="zh-CN" altLang="en-US" sz="72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65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吖吖小小草 https://shop155742326.taobao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吖吖小小草1 https://shop155742326.taobao.com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吖吖小小草2 https://shop155742326.taobao.com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吖吖小小草4 https://shop155742326.taobao.com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吖吖小小草5 https://shop155742326.taobao.com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吖吖小小草6 https://shop155742326.taobao.com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吖吖小小草7 https://shop155742326.taobao.com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吖吖小小草8 https://shop155742326.taobao.com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吖吖小小草9 https://shop155742326.taobao.com">
  <a:themeElements>
    <a:clrScheme name="1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2622</TotalTime>
  <Pages>0</Pages>
  <Words>381</Words>
  <Characters>0</Characters>
  <Application>Microsoft Office PowerPoint</Application>
  <DocSecurity>0</DocSecurity>
  <PresentationFormat>自定义</PresentationFormat>
  <Lines>0</Lines>
  <Paragraphs>50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12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吖吖小小草 https://shop155742326.taobao.com</vt:lpstr>
      <vt:lpstr>吖吖小小草1 https://shop155742326.taobao.com</vt:lpstr>
      <vt:lpstr>吖吖小小草2 https://shop155742326.taobao.com</vt:lpstr>
      <vt:lpstr>吖吖小小草4 https://shop155742326.taobao.com</vt:lpstr>
      <vt:lpstr>吖吖小小草5 https://shop155742326.taobao.com</vt:lpstr>
      <vt:lpstr>吖吖小小草6 https://shop155742326.taobao.com</vt:lpstr>
      <vt:lpstr>吖吖小小草7 https://shop155742326.taobao.com</vt:lpstr>
      <vt:lpstr>吖吖小小草8 https://shop155742326.taobao.com</vt:lpstr>
      <vt:lpstr>吖吖小小草9 https://shop155742326.taobao.com</vt:lpstr>
      <vt:lpstr>12_Office 主题</vt:lpstr>
      <vt:lpstr>13_Office 主题</vt:lpstr>
      <vt:lpstr>14_Office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chenying0907</dc:title>
  <dc:creator>chenying0907</dc:creator>
  <dc:description>chenying0907</dc:description>
  <cp:lastModifiedBy>SJYY</cp:lastModifiedBy>
  <cp:revision>274</cp:revision>
  <dcterms:created xsi:type="dcterms:W3CDTF">2015-08-12T02:06:50Z</dcterms:created>
  <dcterms:modified xsi:type="dcterms:W3CDTF">2017-07-21T01:32:01Z</dcterms:modified>
  <cp:category>chenying0907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