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5" r:id="rId2"/>
    <p:sldMasterId id="2147483707" r:id="rId3"/>
    <p:sldMasterId id="2147483709" r:id="rId4"/>
    <p:sldMasterId id="2147483710" r:id="rId5"/>
    <p:sldMasterId id="2147483711" r:id="rId6"/>
    <p:sldMasterId id="2147483712" r:id="rId7"/>
    <p:sldMasterId id="2147483713" r:id="rId8"/>
    <p:sldMasterId id="2147483714" r:id="rId9"/>
    <p:sldMasterId id="2147483715" r:id="rId10"/>
    <p:sldMasterId id="2147483716" r:id="rId11"/>
    <p:sldMasterId id="2147483717" r:id="rId12"/>
  </p:sldMasterIdLst>
  <p:sldIdLst>
    <p:sldId id="302" r:id="rId13"/>
    <p:sldId id="303" r:id="rId14"/>
    <p:sldId id="308" r:id="rId15"/>
    <p:sldId id="306" r:id="rId16"/>
    <p:sldId id="307" r:id="rId17"/>
    <p:sldId id="297" r:id="rId18"/>
    <p:sldId id="309" r:id="rId19"/>
    <p:sldId id="266" r:id="rId20"/>
    <p:sldId id="310" r:id="rId21"/>
    <p:sldId id="304" r:id="rId22"/>
    <p:sldId id="311" r:id="rId23"/>
    <p:sldId id="305" r:id="rId24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4B8D"/>
    <a:srgbClr val="008BBC"/>
    <a:srgbClr val="004D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44" y="-294"/>
      </p:cViewPr>
      <p:guideLst>
        <p:guide orient="horz" pos="222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69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37D3C-6E35-4647-904E-28FE0FF0356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98017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5B280-40CB-4361-B8D2-4A26BF6795CE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0913782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5D8D2-6A31-4BFF-849D-3A2D05F09717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0428465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31B98-AA99-494F-9CF7-3AF6DA5DAF67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01101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1A84BC-8FEE-4537-9056-1F6892031B87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3882401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976116-ACB4-47D1-AA29-8F633F4E8E4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8936399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976B5-1632-4F78-8832-8AC7F62CDA5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3713928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FD25F-0CDA-4778-A94C-7DA75F59F01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8990807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CE791-4A2E-498A-8464-9D7F5BF3C96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1989109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E75D9-8E10-4B92-885C-49ED05852C6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7863452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69FDB-E2C7-4433-AD99-6C68B683615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3041993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4C925-1482-4184-BA60-4BA5EDC14D7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97694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D93CC-D8E3-4AA7-A068-DF55102A8FF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3739094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EC14AB-5164-4D9F-A307-612EB19FEF6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3788226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44A1F-E46D-422B-8FAD-942ADAE8E6A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3068160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034AC-C38C-41D3-9603-062F641AD82A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9786968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C6105-2669-4263-9F29-10B54A2F96F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4763379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AF3BD-E7E5-41CA-93FF-7E1D7C5BE21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9723172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9FE085-FCBB-42D8-9CAE-8CF5A4A2F9B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6944730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FD1A5-322A-48E1-84BA-1BD2A5509B2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916960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9F3C4E-DDDB-49D4-9087-F1B991476A2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7696078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5335C-49C4-4F41-9960-5B6C75C5E2F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6087838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46A06-AF9A-4AE7-9298-AB5400D5064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7412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9901F-270B-4020-B83B-E14318658F4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06292244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00B83-DFEB-4C60-A8EC-DE0B5635EBC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5036410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803CA-A92A-46C3-A376-A1A467FB9BDE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16172321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6B611-C43E-46B8-A7DB-F0A195701F1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18208915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0F801-0724-4E2B-87B7-ADAE5BDF47B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2505995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888B6-C663-42E8-A151-F2C2C98D265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012354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EB41A-D532-4479-BEDE-D6ABE072D14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679535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B18E4-0AC2-434B-A9EA-FB5D79CA247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6317565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9DAEE-C190-45AA-A804-1B2EE253001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2928799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F964D-BC8D-4E76-AED5-3DABC041A31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3953343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C2AD7-5D0F-46C7-B178-50F91A9647D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23190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6822A-6093-4371-84C2-B08680F1726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70501051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AE5B20-608C-4C26-910B-2DDF4A1E659E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393055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6ABD2-14AE-4D79-9100-E416D977119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9337808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E026B-F13B-4ADC-B523-DCE45F92F7D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77942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2047A-F23E-41E8-8382-6F949079E71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57215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3625F-E6CB-455E-81FF-FA05D744E00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78242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B9A54-19A5-4F3E-A7DC-2FD9BAB7B0A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741095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CB35C-3770-4C1D-A922-90289357FEE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275530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6E0EC-9336-4057-91DB-9B9987E0E99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509554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C36FA-1FF4-46CF-9DFF-8473A9722F7F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70487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2126B-68E8-40BF-B261-8BB351706CCA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060746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AEE2F-E5AC-4ACF-BFD6-7819AA7135FF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552724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92E52-6F1C-41CD-B102-38887DD76F4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513447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A37D4-D452-417B-B913-B5E4BCCF299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091318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9C720-92C4-4BCF-85DD-7D93B41E17B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307034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4955B-DC20-4ED7-957F-091D35E1C2A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72347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8F25E-D9CD-4E37-BFF7-5F24525D48D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922084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B36C8-6355-40C2-9504-6EA0A811B5A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690439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3B825-FC7E-468A-99CC-CEC21ADC895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45179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5BFB8-C74F-4B27-89D3-B2992E4AAFD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457227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0ABDF-951C-4E5B-8B14-090E7972990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20859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E4F10-7196-4616-84D1-EA8ACA639E7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304766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AC37B7-DF84-4FF9-ADB3-47F3DBD9A10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552956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2AE63-95E4-4199-8541-1A8A2AA78ED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087422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4A7FF-AFE4-4BC0-89CC-42436EF328B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391494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9D855-9D4A-446E-BB64-186AA14F6D2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137207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1B84AE-0350-460C-B5ED-0C7AB6C38FD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074639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46C1B-D9FC-4A0A-BBBB-CF54D8C51B4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7112147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32A7C-CD15-47FB-9AB6-E485E7419DD7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794122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132B1-0254-4B0E-ADB5-A392ECFD044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1300953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CCD34-8ACA-4F15-A72D-D2F3183C4BF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9898018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8EE7B7-8DF9-4917-8FEB-85B5766FA2BA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65588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3417C-66ED-485C-9876-4F98ABBC7DDE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802516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E1116-EAC1-4D2C-8067-E434B9A988F7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274421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79FCB-A0D5-4343-961B-0885BCB3EFB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740560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2580A-B330-4BE5-83B5-EF1552705417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703889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C98903-B0B4-4342-92FC-6567FEA997B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7043293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D1842-44D2-4A97-8AD8-A8A66BEE645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01720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EC835-D62E-4D50-86DD-8B7F6B69FD8F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5230484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38D0F-83A2-4EC8-B1B6-408EAC50893F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66825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0D33C-2913-49E7-BF51-DE10A8EEAF9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0830091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E2607-69D1-4CE7-8B78-20E53731171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011721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78759-2DB5-47D8-8A48-F60EF9FFF3B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35898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2FD22-B6EF-4077-A049-419A578158A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116265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0A177-25A0-4C71-880C-8F6D12B4F37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005049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7ADDC-67D4-4219-AA26-49DDC58719A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3684834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8B547-A47B-4EB0-8921-F716ABD01E4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8669002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B23B5-6C19-4BDA-AE4C-D3610F49764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091266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4928E-3444-4FFD-96A6-476F09F77DF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6384682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0C4F0-1C3B-4E78-B56F-F631C130250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3421143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12A46-989F-424E-8668-0137D0A27BBE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8070066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06DF3-C952-4FF0-87D0-A27ABE8F5B4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2233255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34399-F63F-4C70-A968-3DE2D34B69B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0437370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D013C3-21C0-47A5-B8F9-35AB7722324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86733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1D149-FD21-4677-A21A-C015995B98BA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973884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711B7-ECF8-4423-95AA-26C76311B9B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0411651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5C0DF-1451-469D-8FCF-59680D24E98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5857868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0F336-4579-4605-BE19-465816EC1A9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056884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0F75D-8105-4E62-8C62-57FB99F4362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1435387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CFF85-E369-4C88-A9CB-3BB724A4D26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8996434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AE117-FD9B-4F55-B8FA-3BD413EBE9E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2232157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B6BE0-8CF4-4C95-AABB-2D3F8FE81C3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8680883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B59E6E-6BDC-49B9-A0EC-6439DD8C09CE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901720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81554-EF20-4831-AF81-20AFEFA3749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9524618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7886F-B678-436D-B94B-F2CBD6691B3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87532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AA2E3-F9C5-47B3-80D7-99C344F61B7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7051467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98EC6-D9DF-4165-B06B-64232882CCA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0048455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FBA32E-195A-4E72-A736-A44EF99221A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0325417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18F39-C96D-4E26-BAD6-62CE1A42819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4844780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2B9BF-E4A6-448B-98F4-06AEE0309C6A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7212745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CE3A0-6F7C-4580-B5EF-AC60FEFD4B4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7789240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CE1E6-6E51-4C28-BAF0-8CC07AC34A0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9700530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FDDB5-7C5A-417B-8499-3C27A037B18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9594062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25224-507D-4AA9-90CF-A6E02F1F791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7318200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81F4C-733D-4B45-9D2B-58BA3E85221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7634219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4B842-13A3-4202-BA6C-556F2214080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43556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8E723-9D8F-4C54-BB76-963D3083DD67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8777228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37721F-9A21-4330-930A-F2B6CBAB41E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3875288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CBF65-B202-48B0-B84A-163CAD2ACCE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2802989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CE875-6AC9-4C56-AFEA-4BFE87765E7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312779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40932-BA1A-4AA1-BC9F-F87ABB891FC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6464435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2C809-643D-4039-BF0D-7D09A678D84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84323097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3475D-6784-4578-8DB1-E1D510748E6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4504489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F805E-2478-42AD-BBE7-5C9BE3CDA94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8450191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2FF8D1-72C2-46F1-AF17-DDA96B96F76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9309023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4E72E-E2A4-441D-83FA-2E9A1504B83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5589126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DF956-5AFF-4BBE-926F-8EBEC6C9FBD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19320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3D587-345D-4AF9-8F03-6B5A65D3CB3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7949976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E6121-46AC-4F50-8E47-58D94534D16F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5796439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54F97-5F4D-420A-8511-8C97188C5D4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418235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BAC72-7574-4D47-A1C7-299F1AF5F50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6194803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5CD04-8CDB-41B4-B30A-578D27DA177E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4860107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5AFFC-D91C-48D3-A18A-4D3A55769D8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2116675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F624B-B68A-43F9-81B4-FBD15B2D0B9A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86548793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C4F25-6B0A-4DAF-8BD1-1DD05F84D37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9404714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C51AC-E9BC-4D9A-84B6-2793C0111B3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910368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8CAD1-A8DA-455E-AD77-071A26CAAA7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9395549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AE0EB-914D-4BED-A612-5174FD5AC7CA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97658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31416FB-66C3-4C95-83FD-2B687691762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126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2292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293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294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BEE2487-1776-4AA5-A950-9A232836845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2291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331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B7A56F1-E1CE-49EB-B5AE-9523E59CE6A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434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200EE7D-30EB-4E0B-A38D-37F3E2B8199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7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64D7A7-A622-470F-BFDB-14A8071715B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10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F845462-EA78-4B64-97B6-F77C93628B7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5123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14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14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15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9684EB1-A2C8-4903-8798-70974679A2B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614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72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73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74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EFD3F30-F8E1-4400-8346-E5FEFE32FB5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7171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8196" name="日期占位符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197" name="页脚占位符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198" name="灯片编号占位符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6205D09-FDAF-42F4-9729-5D69A3ECF0A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8195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220" name="日期占位符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221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222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35CA2BF-0339-46D2-BE3D-7B04C1A39327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9219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44" name="日期占位符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5" name="页脚占位符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6" name="灯片编号占位符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148F1E0-A4A1-42DA-9462-7148A30A13B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43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1268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269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270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1920735-6454-4A8A-BA52-ED52E978641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等腰三角形 4"/>
          <p:cNvSpPr>
            <a:spLocks noChangeArrowheads="1"/>
          </p:cNvSpPr>
          <p:nvPr/>
        </p:nvSpPr>
        <p:spPr bwMode="auto">
          <a:xfrm>
            <a:off x="3267075" y="4229100"/>
            <a:ext cx="3219450" cy="2628900"/>
          </a:xfrm>
          <a:custGeom>
            <a:avLst/>
            <a:gdLst>
              <a:gd name="T0" fmla="*/ 0 w 3219450"/>
              <a:gd name="T1" fmla="*/ 2628900 h 2628900"/>
              <a:gd name="T2" fmla="*/ 1381125 w 3219450"/>
              <a:gd name="T3" fmla="*/ 0 h 2628900"/>
              <a:gd name="T4" fmla="*/ 3219450 w 3219450"/>
              <a:gd name="T5" fmla="*/ 2628900 h 2628900"/>
              <a:gd name="T6" fmla="*/ 0 w 3219450"/>
              <a:gd name="T7" fmla="*/ 2628900 h 26289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19450" h="2628900">
                <a:moveTo>
                  <a:pt x="0" y="2628900"/>
                </a:moveTo>
                <a:lnTo>
                  <a:pt x="1381125" y="0"/>
                </a:lnTo>
                <a:lnTo>
                  <a:pt x="3219450" y="2628900"/>
                </a:lnTo>
                <a:lnTo>
                  <a:pt x="0" y="262890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>
              <a:latin typeface="Calibri" charset="0"/>
              <a:ea typeface="宋体" charset="0"/>
              <a:cs typeface="宋体" charset="0"/>
            </a:endParaRPr>
          </a:p>
        </p:txBody>
      </p:sp>
      <p:sp>
        <p:nvSpPr>
          <p:cNvPr id="24579" name="平行四边形 3"/>
          <p:cNvSpPr>
            <a:spLocks noChangeArrowheads="1"/>
          </p:cNvSpPr>
          <p:nvPr/>
        </p:nvSpPr>
        <p:spPr bwMode="auto">
          <a:xfrm>
            <a:off x="-952500" y="0"/>
            <a:ext cx="7943850" cy="6858000"/>
          </a:xfrm>
          <a:prstGeom prst="parallelogram">
            <a:avLst>
              <a:gd name="adj" fmla="val 53316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580" name="文本框 5"/>
          <p:cNvSpPr txBox="1">
            <a:spLocks noChangeArrowheads="1"/>
          </p:cNvSpPr>
          <p:nvPr/>
        </p:nvSpPr>
        <p:spPr bwMode="auto">
          <a:xfrm>
            <a:off x="2290763" y="2433638"/>
            <a:ext cx="16525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第二章</a:t>
            </a:r>
          </a:p>
        </p:txBody>
      </p:sp>
      <p:sp>
        <p:nvSpPr>
          <p:cNvPr id="24581" name="文本框 6"/>
          <p:cNvSpPr txBox="1">
            <a:spLocks noChangeArrowheads="1"/>
          </p:cNvSpPr>
          <p:nvPr/>
        </p:nvSpPr>
        <p:spPr bwMode="auto">
          <a:xfrm>
            <a:off x="1158875" y="3079750"/>
            <a:ext cx="3921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40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教育的基本规律</a:t>
            </a:r>
          </a:p>
        </p:txBody>
      </p:sp>
      <p:grpSp>
        <p:nvGrpSpPr>
          <p:cNvPr id="24582" name="组合 12"/>
          <p:cNvGrpSpPr>
            <a:grpSpLocks/>
          </p:cNvGrpSpPr>
          <p:nvPr/>
        </p:nvGrpSpPr>
        <p:grpSpPr bwMode="auto">
          <a:xfrm>
            <a:off x="6731000" y="2582863"/>
            <a:ext cx="733425" cy="523875"/>
            <a:chOff x="0" y="0"/>
            <a:chExt cx="733424" cy="523220"/>
          </a:xfrm>
        </p:grpSpPr>
        <p:grpSp>
          <p:nvGrpSpPr>
            <p:cNvPr id="24592" name="组合 10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24594" name="平行四边形 9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4595" name="平行四边形 8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4593" name="文本框 11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583" name="组合 13"/>
          <p:cNvGrpSpPr>
            <a:grpSpLocks/>
          </p:cNvGrpSpPr>
          <p:nvPr/>
        </p:nvGrpSpPr>
        <p:grpSpPr bwMode="auto">
          <a:xfrm>
            <a:off x="6731000" y="3344863"/>
            <a:ext cx="733425" cy="523875"/>
            <a:chOff x="0" y="0"/>
            <a:chExt cx="733424" cy="523220"/>
          </a:xfrm>
        </p:grpSpPr>
        <p:grpSp>
          <p:nvGrpSpPr>
            <p:cNvPr id="24588" name="组合 14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24590" name="平行四边形 16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4591" name="平行四边形 17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4589" name="文本框 15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4584" name="平行四边形 33"/>
          <p:cNvSpPr>
            <a:spLocks noChangeArrowheads="1"/>
          </p:cNvSpPr>
          <p:nvPr/>
        </p:nvSpPr>
        <p:spPr bwMode="auto">
          <a:xfrm>
            <a:off x="7375525" y="2681287"/>
            <a:ext cx="3060035" cy="474249"/>
          </a:xfrm>
          <a:prstGeom prst="parallelogram">
            <a:avLst>
              <a:gd name="adj" fmla="val 38027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4585" name="Rectangle 6"/>
          <p:cNvSpPr>
            <a:spLocks noChangeArrowheads="1"/>
          </p:cNvSpPr>
          <p:nvPr/>
        </p:nvSpPr>
        <p:spPr bwMode="auto">
          <a:xfrm>
            <a:off x="7680325" y="2684463"/>
            <a:ext cx="2771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教育与人的发展</a:t>
            </a:r>
          </a:p>
        </p:txBody>
      </p:sp>
      <p:sp>
        <p:nvSpPr>
          <p:cNvPr id="24586" name="平行四边形 35"/>
          <p:cNvSpPr>
            <a:spLocks noChangeArrowheads="1"/>
          </p:cNvSpPr>
          <p:nvPr/>
        </p:nvSpPr>
        <p:spPr bwMode="auto">
          <a:xfrm>
            <a:off x="7375525" y="3429000"/>
            <a:ext cx="3112730" cy="464840"/>
          </a:xfrm>
          <a:prstGeom prst="parallelogram">
            <a:avLst>
              <a:gd name="adj" fmla="val 37977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4587" name="Rectangle 6"/>
          <p:cNvSpPr>
            <a:spLocks noChangeArrowheads="1"/>
          </p:cNvSpPr>
          <p:nvPr/>
        </p:nvSpPr>
        <p:spPr bwMode="auto">
          <a:xfrm>
            <a:off x="7680325" y="3432175"/>
            <a:ext cx="2771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教育与社会发展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5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6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677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教育与社会发展</a:t>
            </a:r>
          </a:p>
        </p:txBody>
      </p:sp>
      <p:grpSp>
        <p:nvGrpSpPr>
          <p:cNvPr id="2" name="组 1"/>
          <p:cNvGrpSpPr>
            <a:grpSpLocks/>
          </p:cNvGrpSpPr>
          <p:nvPr/>
        </p:nvGrpSpPr>
        <p:grpSpPr bwMode="auto">
          <a:xfrm>
            <a:off x="757237" y="1331913"/>
            <a:ext cx="4848226" cy="5094287"/>
            <a:chOff x="757237" y="1458913"/>
            <a:chExt cx="4848226" cy="5094287"/>
          </a:xfrm>
        </p:grpSpPr>
        <p:sp>
          <p:nvSpPr>
            <p:cNvPr id="28688" name="圆角矩形 7"/>
            <p:cNvSpPr>
              <a:spLocks noChangeArrowheads="1"/>
            </p:cNvSpPr>
            <p:nvPr/>
          </p:nvSpPr>
          <p:spPr bwMode="auto">
            <a:xfrm>
              <a:off x="757237" y="1706563"/>
              <a:ext cx="4848226" cy="4846637"/>
            </a:xfrm>
            <a:prstGeom prst="roundRect">
              <a:avLst>
                <a:gd name="adj" fmla="val 9083"/>
              </a:avLst>
            </a:prstGeom>
            <a:noFill/>
            <a:ln w="12700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8689" name="矩形 8"/>
            <p:cNvSpPr>
              <a:spLocks noChangeArrowheads="1"/>
            </p:cNvSpPr>
            <p:nvPr/>
          </p:nvSpPr>
          <p:spPr bwMode="auto">
            <a:xfrm>
              <a:off x="931863" y="2035175"/>
              <a:ext cx="4673600" cy="4401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zh-CN" sz="20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（一）什么是社会？</a:t>
              </a:r>
            </a:p>
            <a:p>
              <a:r>
                <a:rPr lang="zh-CN" altLang="zh-CN" sz="20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社会是共同生活的人们通过各种各样社会关系联合起来的集合，其中形成社会最主要的社会关系包括家庭关系、共同文化以及传统习俗。</a:t>
              </a:r>
            </a:p>
            <a:p>
              <a:r>
                <a:rPr lang="zh-CN" altLang="zh-CN" sz="20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（二）社会的构成要素及其相互关系</a:t>
              </a:r>
            </a:p>
            <a:p>
              <a:r>
                <a:rPr lang="zh-CN" altLang="zh-CN" sz="20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所谓社会的构成要素是指人类社会赖于存在发展的前提和基础条件。人类社会是最大的社会系统，这个大系统中又有国家、地区、城市、公司、家庭等各个层次的子系统，这些子系统也是社会系统，它们虽然属于不同层次、不同类型、不同结构，但是都有相似的功能，每一个社会系统都在不断演化。</a:t>
              </a:r>
            </a:p>
          </p:txBody>
        </p:sp>
        <p:sp>
          <p:nvSpPr>
            <p:cNvPr id="28690" name="圆角矩形 11"/>
            <p:cNvSpPr>
              <a:spLocks noChangeArrowheads="1"/>
            </p:cNvSpPr>
            <p:nvPr/>
          </p:nvSpPr>
          <p:spPr bwMode="auto">
            <a:xfrm>
              <a:off x="1531938" y="1473200"/>
              <a:ext cx="3279775" cy="461963"/>
            </a:xfrm>
            <a:prstGeom prst="roundRect">
              <a:avLst>
                <a:gd name="adj" fmla="val 16667"/>
              </a:avLst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8691" name="文本框 12"/>
            <p:cNvSpPr txBox="1">
              <a:spLocks noChangeArrowheads="1"/>
            </p:cNvSpPr>
            <p:nvPr/>
          </p:nvSpPr>
          <p:spPr bwMode="auto">
            <a:xfrm>
              <a:off x="1763713" y="1458913"/>
              <a:ext cx="279717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zh-CN" sz="2400" b="1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社会概述</a:t>
              </a:r>
              <a:r>
                <a:rPr lang="zh-CN" altLang="zh-CN" sz="2400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 </a:t>
              </a:r>
              <a:endParaRPr lang="en-US" altLang="zh-CN" sz="2400" b="1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  <a:cs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8680" name="组合 14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28682" name="椭圆 16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8683" name="等腰三角形 17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rcRect r="55615"/>
          <a:stretch>
            <a:fillRect/>
          </a:stretch>
        </p:blipFill>
        <p:spPr bwMode="auto">
          <a:xfrm>
            <a:off x="7467600" y="1427163"/>
            <a:ext cx="3340100" cy="4233862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80808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5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676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677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教育与社会发展</a:t>
            </a:r>
          </a:p>
        </p:txBody>
      </p:sp>
      <p:grpSp>
        <p:nvGrpSpPr>
          <p:cNvPr id="3" name="组 2"/>
          <p:cNvGrpSpPr>
            <a:grpSpLocks/>
          </p:cNvGrpSpPr>
          <p:nvPr/>
        </p:nvGrpSpPr>
        <p:grpSpPr bwMode="auto">
          <a:xfrm>
            <a:off x="876300" y="1565275"/>
            <a:ext cx="4591050" cy="3482975"/>
            <a:chOff x="876300" y="4283075"/>
            <a:chExt cx="4591050" cy="3482975"/>
          </a:xfrm>
        </p:grpSpPr>
        <p:sp>
          <p:nvSpPr>
            <p:cNvPr id="28684" name="圆角矩形 9"/>
            <p:cNvSpPr>
              <a:spLocks noChangeArrowheads="1"/>
            </p:cNvSpPr>
            <p:nvPr/>
          </p:nvSpPr>
          <p:spPr bwMode="auto">
            <a:xfrm>
              <a:off x="876300" y="4757738"/>
              <a:ext cx="4591050" cy="3008312"/>
            </a:xfrm>
            <a:prstGeom prst="roundRect">
              <a:avLst>
                <a:gd name="adj" fmla="val 9083"/>
              </a:avLst>
            </a:prstGeom>
            <a:noFill/>
            <a:ln w="12700">
              <a:solidFill>
                <a:srgbClr val="ADBACA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8685" name="矩形 10"/>
            <p:cNvSpPr>
              <a:spLocks noChangeArrowheads="1"/>
            </p:cNvSpPr>
            <p:nvPr/>
          </p:nvSpPr>
          <p:spPr bwMode="auto">
            <a:xfrm>
              <a:off x="973138" y="5316923"/>
              <a:ext cx="4360862" cy="1889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1216025" eaLnBrk="1" hangingPunct="1">
                <a:lnSpc>
                  <a:spcPct val="12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zh-CN" sz="20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广义的社会发展，指人类社会由低级向高级、由落后向先进、由不发达向发达过渡的逐步发展；狭义的社会发展，指一国的政治、经济、文化等主要社会指标方面的不断发展。 </a:t>
              </a:r>
              <a:endParaRPr lang="en-US" altLang="zh-CN" sz="2000" dirty="0">
                <a:solidFill>
                  <a:srgbClr val="595959"/>
                </a:solidFill>
                <a:latin typeface="黑体" pitchFamily="49" charset="-122"/>
                <a:ea typeface="黑体" pitchFamily="49" charset="-122"/>
                <a:cs typeface="微软雅黑" pitchFamily="34" charset="-122"/>
                <a:sym typeface="Arial" pitchFamily="34" charset="0"/>
              </a:endParaRPr>
            </a:p>
          </p:txBody>
        </p:sp>
        <p:sp>
          <p:nvSpPr>
            <p:cNvPr id="28686" name="圆角矩形 13"/>
            <p:cNvSpPr>
              <a:spLocks noChangeArrowheads="1"/>
            </p:cNvSpPr>
            <p:nvPr/>
          </p:nvSpPr>
          <p:spPr bwMode="auto">
            <a:xfrm>
              <a:off x="973138" y="4283075"/>
              <a:ext cx="4360862" cy="657225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8687" name="文本框 15"/>
            <p:cNvSpPr txBox="1">
              <a:spLocks noChangeArrowheads="1"/>
            </p:cNvSpPr>
            <p:nvPr/>
          </p:nvSpPr>
          <p:spPr bwMode="auto">
            <a:xfrm>
              <a:off x="973137" y="4411632"/>
              <a:ext cx="436086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zh-CN" sz="2000" b="1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教育与社会发展之间的相互关系</a:t>
              </a:r>
              <a:r>
                <a:rPr lang="zh-CN" altLang="zh-CN" sz="2000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 </a:t>
              </a:r>
              <a:endParaRPr lang="en-US" altLang="zh-CN" sz="2000" b="1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  <a:cs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8680" name="组合 14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28682" name="椭圆 16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8683" name="等腰三角形 17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rcRect r="55615"/>
          <a:stretch>
            <a:fillRect/>
          </a:stretch>
        </p:blipFill>
        <p:spPr bwMode="auto">
          <a:xfrm>
            <a:off x="7467600" y="1427163"/>
            <a:ext cx="3340100" cy="4233862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80808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0390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parallelogram">
            <a:avLst>
              <a:gd name="adj" fmla="val 0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等腰三角形 4"/>
          <p:cNvSpPr>
            <a:spLocks noChangeArrowheads="1"/>
          </p:cNvSpPr>
          <p:nvPr/>
        </p:nvSpPr>
        <p:spPr bwMode="auto">
          <a:xfrm>
            <a:off x="3175000" y="0"/>
            <a:ext cx="3540125" cy="6858000"/>
          </a:xfrm>
          <a:custGeom>
            <a:avLst/>
            <a:gdLst>
              <a:gd name="T0" fmla="*/ 818343 w 3540538"/>
              <a:gd name="T1" fmla="*/ 6858000 h 6858000"/>
              <a:gd name="T2" fmla="*/ 3537234 w 3540538"/>
              <a:gd name="T3" fmla="*/ 0 h 6858000"/>
              <a:gd name="T4" fmla="*/ 1688391 w 3540538"/>
              <a:gd name="T5" fmla="*/ 6858000 h 6858000"/>
              <a:gd name="T6" fmla="*/ 818343 w 3540538"/>
              <a:gd name="T7" fmla="*/ 6858000 h 6858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540538" h="6858000">
                <a:moveTo>
                  <a:pt x="819108" y="6858000"/>
                </a:moveTo>
                <a:cubicBezTo>
                  <a:pt x="-910511" y="4789714"/>
                  <a:pt x="146615" y="2503714"/>
                  <a:pt x="3540538" y="0"/>
                </a:cubicBezTo>
                <a:cubicBezTo>
                  <a:pt x="-859709" y="3490687"/>
                  <a:pt x="386102" y="5515430"/>
                  <a:pt x="1689967" y="6858000"/>
                </a:cubicBezTo>
                <a:lnTo>
                  <a:pt x="819108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文本框 6"/>
          <p:cNvSpPr txBox="1">
            <a:spLocks noChangeArrowheads="1"/>
          </p:cNvSpPr>
          <p:nvPr/>
        </p:nvSpPr>
        <p:spPr bwMode="auto">
          <a:xfrm>
            <a:off x="4486275" y="2768600"/>
            <a:ext cx="387798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72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本章结束</a:t>
            </a:r>
            <a:endParaRPr lang="zh-CN" altLang="en-US" sz="72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228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05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人的发展概述</a:t>
            </a:r>
          </a:p>
        </p:txBody>
      </p:sp>
      <p:grpSp>
        <p:nvGrpSpPr>
          <p:cNvPr id="25609" name="组合 47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25630" name="椭圆 48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5631" name="等腰三角形 49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" name="组 1"/>
          <p:cNvGrpSpPr>
            <a:grpSpLocks/>
          </p:cNvGrpSpPr>
          <p:nvPr/>
        </p:nvGrpSpPr>
        <p:grpSpPr bwMode="auto">
          <a:xfrm>
            <a:off x="705654" y="1748161"/>
            <a:ext cx="3263900" cy="3192463"/>
            <a:chOff x="1003300" y="1663700"/>
            <a:chExt cx="4117975" cy="4027488"/>
          </a:xfrm>
        </p:grpSpPr>
        <p:cxnSp>
          <p:nvCxnSpPr>
            <p:cNvPr id="25612" name="Straight Arrow Connector 10"/>
            <p:cNvCxnSpPr>
              <a:cxnSpLocks noChangeShapeType="1"/>
            </p:cNvCxnSpPr>
            <p:nvPr/>
          </p:nvCxnSpPr>
          <p:spPr bwMode="auto">
            <a:xfrm flipV="1">
              <a:off x="2030413" y="3162300"/>
              <a:ext cx="485775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13" name="Straight Arrow Connector 13"/>
            <p:cNvCxnSpPr>
              <a:cxnSpLocks noChangeShapeType="1"/>
            </p:cNvCxnSpPr>
            <p:nvPr/>
          </p:nvCxnSpPr>
          <p:spPr bwMode="auto">
            <a:xfrm>
              <a:off x="2041525" y="3911600"/>
              <a:ext cx="487363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14" name="Straight Arrow Connector 14"/>
            <p:cNvCxnSpPr>
              <a:cxnSpLocks noChangeShapeType="1"/>
            </p:cNvCxnSpPr>
            <p:nvPr/>
          </p:nvCxnSpPr>
          <p:spPr bwMode="auto">
            <a:xfrm flipV="1">
              <a:off x="3500438" y="2371725"/>
              <a:ext cx="485775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15" name="Straight Arrow Connector 15"/>
            <p:cNvCxnSpPr>
              <a:cxnSpLocks noChangeShapeType="1"/>
            </p:cNvCxnSpPr>
            <p:nvPr/>
          </p:nvCxnSpPr>
          <p:spPr bwMode="auto">
            <a:xfrm flipV="1">
              <a:off x="3529013" y="3911600"/>
              <a:ext cx="485775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16" name="Straight Arrow Connector 16"/>
            <p:cNvCxnSpPr>
              <a:cxnSpLocks noChangeShapeType="1"/>
            </p:cNvCxnSpPr>
            <p:nvPr/>
          </p:nvCxnSpPr>
          <p:spPr bwMode="auto">
            <a:xfrm>
              <a:off x="3532188" y="3209925"/>
              <a:ext cx="487362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617" name="Straight Arrow Connector 17"/>
            <p:cNvCxnSpPr>
              <a:cxnSpLocks noChangeShapeType="1"/>
            </p:cNvCxnSpPr>
            <p:nvPr/>
          </p:nvCxnSpPr>
          <p:spPr bwMode="auto">
            <a:xfrm>
              <a:off x="3532188" y="4660900"/>
              <a:ext cx="487362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5618" name="Oval 2"/>
            <p:cNvSpPr>
              <a:spLocks noChangeArrowheads="1"/>
            </p:cNvSpPr>
            <p:nvPr/>
          </p:nvSpPr>
          <p:spPr bwMode="auto">
            <a:xfrm>
              <a:off x="1003300" y="3089275"/>
              <a:ext cx="1133475" cy="1152525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5619" name="Oval 3"/>
            <p:cNvSpPr>
              <a:spLocks noChangeArrowheads="1"/>
            </p:cNvSpPr>
            <p:nvPr/>
          </p:nvSpPr>
          <p:spPr bwMode="auto">
            <a:xfrm>
              <a:off x="2476500" y="2357438"/>
              <a:ext cx="1133475" cy="115093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5620" name="Oval 4"/>
            <p:cNvSpPr>
              <a:spLocks noChangeArrowheads="1"/>
            </p:cNvSpPr>
            <p:nvPr/>
          </p:nvSpPr>
          <p:spPr bwMode="auto">
            <a:xfrm>
              <a:off x="2516188" y="3760788"/>
              <a:ext cx="1135062" cy="115252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5621" name="Oval 5"/>
            <p:cNvSpPr>
              <a:spLocks noChangeArrowheads="1"/>
            </p:cNvSpPr>
            <p:nvPr/>
          </p:nvSpPr>
          <p:spPr bwMode="auto">
            <a:xfrm>
              <a:off x="3986213" y="3089275"/>
              <a:ext cx="1135062" cy="1152525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5622" name="Oval 6"/>
            <p:cNvSpPr>
              <a:spLocks noChangeArrowheads="1"/>
            </p:cNvSpPr>
            <p:nvPr/>
          </p:nvSpPr>
          <p:spPr bwMode="auto">
            <a:xfrm>
              <a:off x="3957638" y="1663700"/>
              <a:ext cx="1135062" cy="1150938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5623" name="Oval 7"/>
            <p:cNvSpPr>
              <a:spLocks noChangeArrowheads="1"/>
            </p:cNvSpPr>
            <p:nvPr/>
          </p:nvSpPr>
          <p:spPr bwMode="auto">
            <a:xfrm>
              <a:off x="3986213" y="4538663"/>
              <a:ext cx="1135062" cy="1152525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5624" name="Freeform 66"/>
            <p:cNvSpPr>
              <a:spLocks noEditPoints="1" noChangeArrowheads="1"/>
            </p:cNvSpPr>
            <p:nvPr/>
          </p:nvSpPr>
          <p:spPr bwMode="auto">
            <a:xfrm>
              <a:off x="2782888" y="2694513"/>
              <a:ext cx="520700" cy="404813"/>
            </a:xfrm>
            <a:custGeom>
              <a:avLst/>
              <a:gdLst>
                <a:gd name="T0" fmla="*/ 2147483647 w 72"/>
                <a:gd name="T1" fmla="*/ 2147483647 h 56"/>
                <a:gd name="T2" fmla="*/ 2147483647 w 72"/>
                <a:gd name="T3" fmla="*/ 2147483647 h 56"/>
                <a:gd name="T4" fmla="*/ 2147483647 w 72"/>
                <a:gd name="T5" fmla="*/ 2147483647 h 56"/>
                <a:gd name="T6" fmla="*/ 2147483647 w 72"/>
                <a:gd name="T7" fmla="*/ 2147483647 h 56"/>
                <a:gd name="T8" fmla="*/ 2147483647 w 72"/>
                <a:gd name="T9" fmla="*/ 2147483647 h 56"/>
                <a:gd name="T10" fmla="*/ 2147483647 w 72"/>
                <a:gd name="T11" fmla="*/ 2147483647 h 56"/>
                <a:gd name="T12" fmla="*/ 2147483647 w 72"/>
                <a:gd name="T13" fmla="*/ 2147483647 h 56"/>
                <a:gd name="T14" fmla="*/ 2147483647 w 72"/>
                <a:gd name="T15" fmla="*/ 2147483647 h 56"/>
                <a:gd name="T16" fmla="*/ 0 w 72"/>
                <a:gd name="T17" fmla="*/ 2147483647 h 56"/>
                <a:gd name="T18" fmla="*/ 2147483647 w 72"/>
                <a:gd name="T19" fmla="*/ 0 h 56"/>
                <a:gd name="T20" fmla="*/ 2147483647 w 72"/>
                <a:gd name="T21" fmla="*/ 2147483647 h 56"/>
                <a:gd name="T22" fmla="*/ 2147483647 w 72"/>
                <a:gd name="T23" fmla="*/ 2147483647 h 56"/>
                <a:gd name="T24" fmla="*/ 2147483647 w 72"/>
                <a:gd name="T25" fmla="*/ 2147483647 h 56"/>
                <a:gd name="T26" fmla="*/ 2147483647 w 72"/>
                <a:gd name="T27" fmla="*/ 2147483647 h 56"/>
                <a:gd name="T28" fmla="*/ 2147483647 w 72"/>
                <a:gd name="T29" fmla="*/ 2147483647 h 56"/>
                <a:gd name="T30" fmla="*/ 2147483647 w 72"/>
                <a:gd name="T31" fmla="*/ 2147483647 h 56"/>
                <a:gd name="T32" fmla="*/ 2147483647 w 72"/>
                <a:gd name="T33" fmla="*/ 2147483647 h 56"/>
                <a:gd name="T34" fmla="*/ 2147483647 w 72"/>
                <a:gd name="T35" fmla="*/ 2147483647 h 56"/>
                <a:gd name="T36" fmla="*/ 2147483647 w 72"/>
                <a:gd name="T37" fmla="*/ 2147483647 h 56"/>
                <a:gd name="T38" fmla="*/ 2147483647 w 72"/>
                <a:gd name="T39" fmla="*/ 2147483647 h 56"/>
                <a:gd name="T40" fmla="*/ 2147483647 w 72"/>
                <a:gd name="T41" fmla="*/ 2147483647 h 56"/>
                <a:gd name="T42" fmla="*/ 2147483647 w 72"/>
                <a:gd name="T43" fmla="*/ 2147483647 h 56"/>
                <a:gd name="T44" fmla="*/ 2147483647 w 72"/>
                <a:gd name="T45" fmla="*/ 2147483647 h 56"/>
                <a:gd name="T46" fmla="*/ 2147483647 w 72"/>
                <a:gd name="T47" fmla="*/ 2147483647 h 56"/>
                <a:gd name="T48" fmla="*/ 2147483647 w 72"/>
                <a:gd name="T49" fmla="*/ 2147483647 h 56"/>
                <a:gd name="T50" fmla="*/ 2147483647 w 72"/>
                <a:gd name="T51" fmla="*/ 2147483647 h 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25" name="KSO_Shape"/>
            <p:cNvSpPr>
              <a:spLocks noChangeArrowheads="1"/>
            </p:cNvSpPr>
            <p:nvPr/>
          </p:nvSpPr>
          <p:spPr bwMode="auto">
            <a:xfrm>
              <a:off x="2844800" y="4167713"/>
              <a:ext cx="514350" cy="419100"/>
            </a:xfrm>
            <a:custGeom>
              <a:avLst/>
              <a:gdLst>
                <a:gd name="T0" fmla="*/ 21361 w 684048"/>
                <a:gd name="T1" fmla="*/ 40198 h 556307"/>
                <a:gd name="T2" fmla="*/ 23872 w 684048"/>
                <a:gd name="T3" fmla="*/ 45651 h 556307"/>
                <a:gd name="T4" fmla="*/ 22777 w 684048"/>
                <a:gd name="T5" fmla="*/ 39787 h 556307"/>
                <a:gd name="T6" fmla="*/ 28201 w 684048"/>
                <a:gd name="T7" fmla="*/ 38359 h 556307"/>
                <a:gd name="T8" fmla="*/ 29044 w 684048"/>
                <a:gd name="T9" fmla="*/ 40188 h 556307"/>
                <a:gd name="T10" fmla="*/ 29023 w 684048"/>
                <a:gd name="T11" fmla="*/ 38295 h 556307"/>
                <a:gd name="T12" fmla="*/ 37579 w 684048"/>
                <a:gd name="T13" fmla="*/ 39747 h 556307"/>
                <a:gd name="T14" fmla="*/ 14517 w 684048"/>
                <a:gd name="T15" fmla="*/ 42435 h 556307"/>
                <a:gd name="T16" fmla="*/ 27243 w 684048"/>
                <a:gd name="T17" fmla="*/ 30824 h 556307"/>
                <a:gd name="T18" fmla="*/ 26138 w 684048"/>
                <a:gd name="T19" fmla="*/ 26402 h 556307"/>
                <a:gd name="T20" fmla="*/ 29182 w 684048"/>
                <a:gd name="T21" fmla="*/ 53337 h 556307"/>
                <a:gd name="T22" fmla="*/ 30353 w 684048"/>
                <a:gd name="T23" fmla="*/ 26188 h 556307"/>
                <a:gd name="T24" fmla="*/ 60314 w 684048"/>
                <a:gd name="T25" fmla="*/ 18992 h 556307"/>
                <a:gd name="T26" fmla="*/ 59289 w 684048"/>
                <a:gd name="T27" fmla="*/ 23821 h 556307"/>
                <a:gd name="T28" fmla="*/ 59134 w 684048"/>
                <a:gd name="T29" fmla="*/ 24074 h 556307"/>
                <a:gd name="T30" fmla="*/ 58999 w 684048"/>
                <a:gd name="T31" fmla="*/ 24270 h 556307"/>
                <a:gd name="T32" fmla="*/ 56028 w 684048"/>
                <a:gd name="T33" fmla="*/ 24761 h 556307"/>
                <a:gd name="T34" fmla="*/ 55289 w 684048"/>
                <a:gd name="T35" fmla="*/ 21935 h 556307"/>
                <a:gd name="T36" fmla="*/ 55369 w 684048"/>
                <a:gd name="T37" fmla="*/ 17161 h 556307"/>
                <a:gd name="T38" fmla="*/ 49051 w 684048"/>
                <a:gd name="T39" fmla="*/ 14991 h 556307"/>
                <a:gd name="T40" fmla="*/ 46899 w 684048"/>
                <a:gd name="T41" fmla="*/ 13300 h 556307"/>
                <a:gd name="T42" fmla="*/ 48391 w 684048"/>
                <a:gd name="T43" fmla="*/ 10973 h 556307"/>
                <a:gd name="T44" fmla="*/ 29278 w 684048"/>
                <a:gd name="T45" fmla="*/ 8517 h 556307"/>
                <a:gd name="T46" fmla="*/ 49714 w 684048"/>
                <a:gd name="T47" fmla="*/ 17573 h 556307"/>
                <a:gd name="T48" fmla="*/ 57496 w 684048"/>
                <a:gd name="T49" fmla="*/ 45315 h 556307"/>
                <a:gd name="T50" fmla="*/ 29278 w 684048"/>
                <a:gd name="T51" fmla="*/ 8517 h 556307"/>
                <a:gd name="T52" fmla="*/ 69898 w 684048"/>
                <a:gd name="T53" fmla="*/ 20231 h 556307"/>
                <a:gd name="T54" fmla="*/ 68705 w 684048"/>
                <a:gd name="T55" fmla="*/ 26667 h 556307"/>
                <a:gd name="T56" fmla="*/ 65180 w 684048"/>
                <a:gd name="T57" fmla="*/ 27269 h 556307"/>
                <a:gd name="T58" fmla="*/ 63760 w 684048"/>
                <a:gd name="T59" fmla="*/ 24853 h 556307"/>
                <a:gd name="T60" fmla="*/ 49974 w 684048"/>
                <a:gd name="T61" fmla="*/ 5423 h 556307"/>
                <a:gd name="T62" fmla="*/ 48021 w 684048"/>
                <a:gd name="T63" fmla="*/ 5628 h 556307"/>
                <a:gd name="T64" fmla="*/ 45647 w 684048"/>
                <a:gd name="T65" fmla="*/ 3905 h 556307"/>
                <a:gd name="T66" fmla="*/ 46672 w 684048"/>
                <a:gd name="T67" fmla="*/ 384 h 556307"/>
                <a:gd name="T68" fmla="*/ 49974 w 684048"/>
                <a:gd name="T69" fmla="*/ 0 h 5563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684048" h="556307">
                  <a:moveTo>
                    <a:pt x="222901" y="383453"/>
                  </a:moveTo>
                  <a:cubicBezTo>
                    <a:pt x="218315" y="383977"/>
                    <a:pt x="213613" y="385281"/>
                    <a:pt x="209039" y="387420"/>
                  </a:cubicBezTo>
                  <a:cubicBezTo>
                    <a:pt x="190739" y="395979"/>
                    <a:pt x="181407" y="414680"/>
                    <a:pt x="188193" y="429191"/>
                  </a:cubicBezTo>
                  <a:cubicBezTo>
                    <a:pt x="194980" y="443702"/>
                    <a:pt x="215317" y="448527"/>
                    <a:pt x="233616" y="439969"/>
                  </a:cubicBezTo>
                  <a:cubicBezTo>
                    <a:pt x="251915" y="431410"/>
                    <a:pt x="261248" y="412709"/>
                    <a:pt x="254461" y="398198"/>
                  </a:cubicBezTo>
                  <a:cubicBezTo>
                    <a:pt x="249371" y="387315"/>
                    <a:pt x="236659" y="381879"/>
                    <a:pt x="222901" y="383453"/>
                  </a:cubicBezTo>
                  <a:close/>
                  <a:moveTo>
                    <a:pt x="284035" y="369073"/>
                  </a:moveTo>
                  <a:cubicBezTo>
                    <a:pt x="281538" y="368297"/>
                    <a:pt x="278657" y="368441"/>
                    <a:pt x="275985" y="369691"/>
                  </a:cubicBezTo>
                  <a:cubicBezTo>
                    <a:pt x="270641" y="372190"/>
                    <a:pt x="268154" y="378164"/>
                    <a:pt x="270432" y="383034"/>
                  </a:cubicBezTo>
                  <a:cubicBezTo>
                    <a:pt x="272710" y="387904"/>
                    <a:pt x="278888" y="389825"/>
                    <a:pt x="284233" y="387325"/>
                  </a:cubicBezTo>
                  <a:cubicBezTo>
                    <a:pt x="289577" y="384826"/>
                    <a:pt x="292063" y="378852"/>
                    <a:pt x="289785" y="373982"/>
                  </a:cubicBezTo>
                  <a:cubicBezTo>
                    <a:pt x="288647" y="371547"/>
                    <a:pt x="286533" y="369850"/>
                    <a:pt x="284035" y="369073"/>
                  </a:cubicBezTo>
                  <a:close/>
                  <a:moveTo>
                    <a:pt x="266604" y="297070"/>
                  </a:moveTo>
                  <a:cubicBezTo>
                    <a:pt x="319078" y="300338"/>
                    <a:pt x="362309" y="335548"/>
                    <a:pt x="367763" y="383070"/>
                  </a:cubicBezTo>
                  <a:cubicBezTo>
                    <a:pt x="373996" y="437381"/>
                    <a:pt x="328527" y="487207"/>
                    <a:pt x="266205" y="494360"/>
                  </a:cubicBezTo>
                  <a:cubicBezTo>
                    <a:pt x="203883" y="501513"/>
                    <a:pt x="148308" y="463284"/>
                    <a:pt x="142074" y="408972"/>
                  </a:cubicBezTo>
                  <a:cubicBezTo>
                    <a:pt x="135841" y="354661"/>
                    <a:pt x="181310" y="304835"/>
                    <a:pt x="243632" y="297682"/>
                  </a:cubicBezTo>
                  <a:cubicBezTo>
                    <a:pt x="251423" y="296788"/>
                    <a:pt x="259108" y="296603"/>
                    <a:pt x="266604" y="297070"/>
                  </a:cubicBezTo>
                  <a:close/>
                  <a:moveTo>
                    <a:pt x="297042" y="252387"/>
                  </a:moveTo>
                  <a:cubicBezTo>
                    <a:pt x="283618" y="252176"/>
                    <a:pt x="269820" y="252839"/>
                    <a:pt x="255793" y="254449"/>
                  </a:cubicBezTo>
                  <a:cubicBezTo>
                    <a:pt x="143583" y="267328"/>
                    <a:pt x="59288" y="335880"/>
                    <a:pt x="67516" y="407566"/>
                  </a:cubicBezTo>
                  <a:cubicBezTo>
                    <a:pt x="75743" y="479252"/>
                    <a:pt x="173377" y="526925"/>
                    <a:pt x="285587" y="514046"/>
                  </a:cubicBezTo>
                  <a:cubicBezTo>
                    <a:pt x="397797" y="501168"/>
                    <a:pt x="482091" y="432615"/>
                    <a:pt x="473864" y="360929"/>
                  </a:cubicBezTo>
                  <a:cubicBezTo>
                    <a:pt x="466665" y="298204"/>
                    <a:pt x="391015" y="253864"/>
                    <a:pt x="297042" y="252387"/>
                  </a:cubicBezTo>
                  <a:close/>
                  <a:moveTo>
                    <a:pt x="509416" y="97868"/>
                  </a:moveTo>
                  <a:cubicBezTo>
                    <a:pt x="544841" y="99182"/>
                    <a:pt x="588107" y="127580"/>
                    <a:pt x="590257" y="183051"/>
                  </a:cubicBezTo>
                  <a:cubicBezTo>
                    <a:pt x="592352" y="199448"/>
                    <a:pt x="588214" y="215684"/>
                    <a:pt x="579852" y="229407"/>
                  </a:cubicBezTo>
                  <a:lnTo>
                    <a:pt x="580228" y="229581"/>
                  </a:lnTo>
                  <a:cubicBezTo>
                    <a:pt x="580244" y="229743"/>
                    <a:pt x="580186" y="229872"/>
                    <a:pt x="580126" y="230000"/>
                  </a:cubicBezTo>
                  <a:lnTo>
                    <a:pt x="578707" y="232024"/>
                  </a:lnTo>
                  <a:cubicBezTo>
                    <a:pt x="578590" y="232839"/>
                    <a:pt x="578192" y="233485"/>
                    <a:pt x="577787" y="234126"/>
                  </a:cubicBezTo>
                  <a:lnTo>
                    <a:pt x="577385" y="233908"/>
                  </a:lnTo>
                  <a:cubicBezTo>
                    <a:pt x="572286" y="241165"/>
                    <a:pt x="563167" y="244302"/>
                    <a:pt x="554750" y="241632"/>
                  </a:cubicBezTo>
                  <a:lnTo>
                    <a:pt x="548315" y="238643"/>
                  </a:lnTo>
                  <a:cubicBezTo>
                    <a:pt x="539522" y="233101"/>
                    <a:pt x="536249" y="221620"/>
                    <a:pt x="540834" y="211750"/>
                  </a:cubicBezTo>
                  <a:lnTo>
                    <a:pt x="541088" y="211402"/>
                  </a:lnTo>
                  <a:lnTo>
                    <a:pt x="541243" y="211474"/>
                  </a:lnTo>
                  <a:cubicBezTo>
                    <a:pt x="549302" y="193084"/>
                    <a:pt x="546794" y="175359"/>
                    <a:pt x="541863" y="165391"/>
                  </a:cubicBezTo>
                  <a:cubicBezTo>
                    <a:pt x="534763" y="151042"/>
                    <a:pt x="514479" y="135118"/>
                    <a:pt x="480142" y="145181"/>
                  </a:cubicBezTo>
                  <a:lnTo>
                    <a:pt x="480025" y="144483"/>
                  </a:lnTo>
                  <a:cubicBezTo>
                    <a:pt x="471706" y="144624"/>
                    <a:pt x="464282" y="140887"/>
                    <a:pt x="461009" y="134412"/>
                  </a:cubicBezTo>
                  <a:lnTo>
                    <a:pt x="458966" y="128175"/>
                  </a:lnTo>
                  <a:cubicBezTo>
                    <a:pt x="457496" y="119354"/>
                    <a:pt x="463572" y="110158"/>
                    <a:pt x="473636" y="106144"/>
                  </a:cubicBezTo>
                  <a:lnTo>
                    <a:pt x="473571" y="105761"/>
                  </a:lnTo>
                  <a:cubicBezTo>
                    <a:pt x="485121" y="99922"/>
                    <a:pt x="497817" y="97438"/>
                    <a:pt x="509416" y="97868"/>
                  </a:cubicBezTo>
                  <a:close/>
                  <a:moveTo>
                    <a:pt x="286518" y="82088"/>
                  </a:moveTo>
                  <a:cubicBezTo>
                    <a:pt x="376738" y="91976"/>
                    <a:pt x="317665" y="163994"/>
                    <a:pt x="337363" y="184000"/>
                  </a:cubicBezTo>
                  <a:cubicBezTo>
                    <a:pt x="387081" y="179119"/>
                    <a:pt x="437510" y="146098"/>
                    <a:pt x="486517" y="169358"/>
                  </a:cubicBezTo>
                  <a:cubicBezTo>
                    <a:pt x="533076" y="203014"/>
                    <a:pt x="494312" y="233925"/>
                    <a:pt x="501054" y="264835"/>
                  </a:cubicBezTo>
                  <a:cubicBezTo>
                    <a:pt x="649340" y="323962"/>
                    <a:pt x="585744" y="409170"/>
                    <a:pt x="562675" y="436725"/>
                  </a:cubicBezTo>
                  <a:cubicBezTo>
                    <a:pt x="354965" y="648778"/>
                    <a:pt x="45454" y="533772"/>
                    <a:pt x="10807" y="435328"/>
                  </a:cubicBezTo>
                  <a:cubicBezTo>
                    <a:pt x="-41075" y="330306"/>
                    <a:pt x="100878" y="89491"/>
                    <a:pt x="286518" y="82088"/>
                  </a:cubicBezTo>
                  <a:close/>
                  <a:moveTo>
                    <a:pt x="489068" y="0"/>
                  </a:moveTo>
                  <a:cubicBezTo>
                    <a:pt x="596753" y="0"/>
                    <a:pt x="684048" y="87296"/>
                    <a:pt x="684048" y="194980"/>
                  </a:cubicBezTo>
                  <a:cubicBezTo>
                    <a:pt x="684048" y="216847"/>
                    <a:pt x="680448" y="237874"/>
                    <a:pt x="672966" y="257215"/>
                  </a:cubicBezTo>
                  <a:lnTo>
                    <a:pt x="672379" y="257003"/>
                  </a:lnTo>
                  <a:cubicBezTo>
                    <a:pt x="668967" y="265617"/>
                    <a:pt x="657523" y="269364"/>
                    <a:pt x="645725" y="265916"/>
                  </a:cubicBezTo>
                  <a:lnTo>
                    <a:pt x="637884" y="262819"/>
                  </a:lnTo>
                  <a:cubicBezTo>
                    <a:pt x="627530" y="257587"/>
                    <a:pt x="621785" y="247890"/>
                    <a:pt x="624308" y="239644"/>
                  </a:cubicBezTo>
                  <a:lnTo>
                    <a:pt x="623975" y="239524"/>
                  </a:lnTo>
                  <a:cubicBezTo>
                    <a:pt x="629260" y="225659"/>
                    <a:pt x="631774" y="210613"/>
                    <a:pt x="631774" y="194980"/>
                  </a:cubicBezTo>
                  <a:cubicBezTo>
                    <a:pt x="631774" y="116165"/>
                    <a:pt x="567883" y="52274"/>
                    <a:pt x="489068" y="52274"/>
                  </a:cubicBezTo>
                  <a:lnTo>
                    <a:pt x="469942" y="54202"/>
                  </a:lnTo>
                  <a:lnTo>
                    <a:pt x="469951" y="54239"/>
                  </a:lnTo>
                  <a:cubicBezTo>
                    <a:pt x="469861" y="54366"/>
                    <a:pt x="469744" y="54397"/>
                    <a:pt x="469627" y="54427"/>
                  </a:cubicBezTo>
                  <a:cubicBezTo>
                    <a:pt x="460634" y="56697"/>
                    <a:pt x="450861" y="49439"/>
                    <a:pt x="446718" y="37636"/>
                  </a:cubicBezTo>
                  <a:lnTo>
                    <a:pt x="444619" y="29323"/>
                  </a:lnTo>
                  <a:cubicBezTo>
                    <a:pt x="442667" y="16995"/>
                    <a:pt x="447797" y="5987"/>
                    <a:pt x="456757" y="3699"/>
                  </a:cubicBezTo>
                  <a:lnTo>
                    <a:pt x="456661" y="3267"/>
                  </a:lnTo>
                  <a:cubicBezTo>
                    <a:pt x="467135" y="923"/>
                    <a:pt x="477994" y="0"/>
                    <a:pt x="48906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26" name="Freeform 323"/>
            <p:cNvSpPr>
              <a:spLocks noChangeArrowheads="1"/>
            </p:cNvSpPr>
            <p:nvPr/>
          </p:nvSpPr>
          <p:spPr bwMode="auto">
            <a:xfrm>
              <a:off x="1313922" y="3368146"/>
              <a:ext cx="481011" cy="478246"/>
            </a:xfrm>
            <a:custGeom>
              <a:avLst/>
              <a:gdLst>
                <a:gd name="T0" fmla="*/ 2147483647 w 288"/>
                <a:gd name="T1" fmla="*/ 2147483647 h 287"/>
                <a:gd name="T2" fmla="*/ 2147483647 w 288"/>
                <a:gd name="T3" fmla="*/ 2147483647 h 287"/>
                <a:gd name="T4" fmla="*/ 2147483647 w 288"/>
                <a:gd name="T5" fmla="*/ 2147483647 h 287"/>
                <a:gd name="T6" fmla="*/ 2147483647 w 288"/>
                <a:gd name="T7" fmla="*/ 2147483647 h 287"/>
                <a:gd name="T8" fmla="*/ 2147483647 w 288"/>
                <a:gd name="T9" fmla="*/ 2147483647 h 287"/>
                <a:gd name="T10" fmla="*/ 2147483647 w 288"/>
                <a:gd name="T11" fmla="*/ 2147483647 h 287"/>
                <a:gd name="T12" fmla="*/ 2147483647 w 288"/>
                <a:gd name="T13" fmla="*/ 2147483647 h 287"/>
                <a:gd name="T14" fmla="*/ 2147483647 w 288"/>
                <a:gd name="T15" fmla="*/ 2147483647 h 287"/>
                <a:gd name="T16" fmla="*/ 2147483647 w 288"/>
                <a:gd name="T17" fmla="*/ 2147483647 h 287"/>
                <a:gd name="T18" fmla="*/ 2147483647 w 288"/>
                <a:gd name="T19" fmla="*/ 2147483647 h 287"/>
                <a:gd name="T20" fmla="*/ 2147483647 w 288"/>
                <a:gd name="T21" fmla="*/ 2147483647 h 287"/>
                <a:gd name="T22" fmla="*/ 2147483647 w 288"/>
                <a:gd name="T23" fmla="*/ 2147483647 h 287"/>
                <a:gd name="T24" fmla="*/ 2147483647 w 288"/>
                <a:gd name="T25" fmla="*/ 2147483647 h 287"/>
                <a:gd name="T26" fmla="*/ 2147483647 w 288"/>
                <a:gd name="T27" fmla="*/ 2147483647 h 287"/>
                <a:gd name="T28" fmla="*/ 2147483647 w 288"/>
                <a:gd name="T29" fmla="*/ 2147483647 h 287"/>
                <a:gd name="T30" fmla="*/ 2147483647 w 288"/>
                <a:gd name="T31" fmla="*/ 2147483647 h 287"/>
                <a:gd name="T32" fmla="*/ 2147483647 w 288"/>
                <a:gd name="T33" fmla="*/ 2147483647 h 287"/>
                <a:gd name="T34" fmla="*/ 2147483647 w 288"/>
                <a:gd name="T35" fmla="*/ 2147483647 h 287"/>
                <a:gd name="T36" fmla="*/ 2147483647 w 288"/>
                <a:gd name="T37" fmla="*/ 2147483647 h 287"/>
                <a:gd name="T38" fmla="*/ 2147483647 w 288"/>
                <a:gd name="T39" fmla="*/ 2147483647 h 287"/>
                <a:gd name="T40" fmla="*/ 2147483647 w 288"/>
                <a:gd name="T41" fmla="*/ 2147483647 h 287"/>
                <a:gd name="T42" fmla="*/ 2147483647 w 288"/>
                <a:gd name="T43" fmla="*/ 2147483647 h 287"/>
                <a:gd name="T44" fmla="*/ 2147483647 w 288"/>
                <a:gd name="T45" fmla="*/ 2147483647 h 287"/>
                <a:gd name="T46" fmla="*/ 2147483647 w 288"/>
                <a:gd name="T47" fmla="*/ 2147483647 h 287"/>
                <a:gd name="T48" fmla="*/ 0 w 288"/>
                <a:gd name="T49" fmla="*/ 2147483647 h 287"/>
                <a:gd name="T50" fmla="*/ 0 w 288"/>
                <a:gd name="T51" fmla="*/ 2147483647 h 287"/>
                <a:gd name="T52" fmla="*/ 2147483647 w 288"/>
                <a:gd name="T53" fmla="*/ 2147483647 h 287"/>
                <a:gd name="T54" fmla="*/ 2147483647 w 288"/>
                <a:gd name="T55" fmla="*/ 2147483647 h 287"/>
                <a:gd name="T56" fmla="*/ 2147483647 w 288"/>
                <a:gd name="T57" fmla="*/ 2147483647 h 28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88" h="287">
                  <a:moveTo>
                    <a:pt x="250" y="220"/>
                  </a:moveTo>
                  <a:cubicBezTo>
                    <a:pt x="231" y="212"/>
                    <a:pt x="209" y="196"/>
                    <a:pt x="169" y="191"/>
                  </a:cubicBezTo>
                  <a:cubicBezTo>
                    <a:pt x="181" y="181"/>
                    <a:pt x="186" y="162"/>
                    <a:pt x="197" y="136"/>
                  </a:cubicBezTo>
                  <a:cubicBezTo>
                    <a:pt x="197" y="136"/>
                    <a:pt x="197" y="135"/>
                    <a:pt x="197" y="135"/>
                  </a:cubicBezTo>
                  <a:cubicBezTo>
                    <a:pt x="200" y="135"/>
                    <a:pt x="202" y="135"/>
                    <a:pt x="204" y="134"/>
                  </a:cubicBezTo>
                  <a:cubicBezTo>
                    <a:pt x="208" y="131"/>
                    <a:pt x="211" y="115"/>
                    <a:pt x="211" y="107"/>
                  </a:cubicBezTo>
                  <a:cubicBezTo>
                    <a:pt x="211" y="95"/>
                    <a:pt x="206" y="96"/>
                    <a:pt x="206" y="96"/>
                  </a:cubicBezTo>
                  <a:cubicBezTo>
                    <a:pt x="206" y="96"/>
                    <a:pt x="205" y="96"/>
                    <a:pt x="205" y="96"/>
                  </a:cubicBezTo>
                  <a:cubicBezTo>
                    <a:pt x="205" y="95"/>
                    <a:pt x="205" y="94"/>
                    <a:pt x="205" y="93"/>
                  </a:cubicBezTo>
                  <a:cubicBezTo>
                    <a:pt x="205" y="83"/>
                    <a:pt x="207" y="64"/>
                    <a:pt x="205" y="54"/>
                  </a:cubicBezTo>
                  <a:cubicBezTo>
                    <a:pt x="200" y="39"/>
                    <a:pt x="201" y="33"/>
                    <a:pt x="193" y="25"/>
                  </a:cubicBezTo>
                  <a:cubicBezTo>
                    <a:pt x="182" y="13"/>
                    <a:pt x="166" y="8"/>
                    <a:pt x="160" y="8"/>
                  </a:cubicBezTo>
                  <a:cubicBezTo>
                    <a:pt x="155" y="8"/>
                    <a:pt x="133" y="0"/>
                    <a:pt x="120" y="4"/>
                  </a:cubicBezTo>
                  <a:cubicBezTo>
                    <a:pt x="107" y="9"/>
                    <a:pt x="114" y="22"/>
                    <a:pt x="103" y="22"/>
                  </a:cubicBezTo>
                  <a:cubicBezTo>
                    <a:pt x="92" y="22"/>
                    <a:pt x="87" y="39"/>
                    <a:pt x="83" y="54"/>
                  </a:cubicBezTo>
                  <a:cubicBezTo>
                    <a:pt x="80" y="64"/>
                    <a:pt x="82" y="82"/>
                    <a:pt x="82" y="93"/>
                  </a:cubicBezTo>
                  <a:cubicBezTo>
                    <a:pt x="82" y="94"/>
                    <a:pt x="82" y="95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82" y="96"/>
                    <a:pt x="76" y="95"/>
                    <a:pt x="76" y="107"/>
                  </a:cubicBezTo>
                  <a:cubicBezTo>
                    <a:pt x="76" y="115"/>
                    <a:pt x="79" y="131"/>
                    <a:pt x="83" y="134"/>
                  </a:cubicBezTo>
                  <a:cubicBezTo>
                    <a:pt x="85" y="135"/>
                    <a:pt x="88" y="135"/>
                    <a:pt x="90" y="135"/>
                  </a:cubicBezTo>
                  <a:cubicBezTo>
                    <a:pt x="90" y="135"/>
                    <a:pt x="90" y="136"/>
                    <a:pt x="90" y="136"/>
                  </a:cubicBezTo>
                  <a:cubicBezTo>
                    <a:pt x="101" y="163"/>
                    <a:pt x="106" y="182"/>
                    <a:pt x="118" y="191"/>
                  </a:cubicBezTo>
                  <a:cubicBezTo>
                    <a:pt x="79" y="196"/>
                    <a:pt x="57" y="212"/>
                    <a:pt x="38" y="220"/>
                  </a:cubicBezTo>
                  <a:cubicBezTo>
                    <a:pt x="0" y="237"/>
                    <a:pt x="0" y="256"/>
                    <a:pt x="0" y="256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88" y="287"/>
                    <a:pt x="288" y="287"/>
                    <a:pt x="288" y="287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56"/>
                    <a:pt x="287" y="237"/>
                    <a:pt x="250" y="2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25627" name="Group 36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5030" y="1810808"/>
              <a:ext cx="486303" cy="866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Group 41"/>
            <p:cNvPicPr>
              <a:picLocks noChangeAspect="1" noChangeArrowheads="1"/>
            </p:cNvPicPr>
            <p:nvPr/>
          </p:nvPicPr>
          <p:blipFill>
            <a:blip r:embed="rId3" cstate="print">
              <a:alphaModFix/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2613" y="3299884"/>
              <a:ext cx="378375" cy="764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29" name="Group 39"/>
            <p:cNvPicPr>
              <a:picLocks noChangeAspect="1" noChangeArrowheads="1"/>
            </p:cNvPicPr>
            <p:nvPr/>
          </p:nvPicPr>
          <p:blipFill>
            <a:blip r:embed="rId4" cstate="print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2655" y="4607983"/>
              <a:ext cx="557212" cy="929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808537" y="2006507"/>
            <a:ext cx="6240463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    人的发展，包含着人类发展和个体发展两个密切相关的不同层次；更要关注从自然人向社会人转变的过程。实现种类进化和社会化。</a:t>
            </a:r>
            <a:endParaRPr lang="zh-CN" altLang="zh-CN" sz="2400" dirty="0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    人是一种社会动物，与动物相比，不论种系还是个体，他们的发展具有以下几个主要的特点：</a:t>
            </a:r>
            <a:r>
              <a:rPr lang="zh-CN" altLang="zh-CN" sz="2400" dirty="0">
                <a:latin typeface="黑体" pitchFamily="49" charset="-122"/>
                <a:ea typeface="黑体" pitchFamily="49" charset="-122"/>
              </a:rPr>
              <a:t> </a:t>
            </a:r>
          </a:p>
          <a:p>
            <a:endParaRPr kumimoji="1" lang="zh-CN" altLang="en-US" sz="2400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5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27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05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人的发展概述</a:t>
            </a:r>
          </a:p>
        </p:txBody>
      </p:sp>
      <p:grpSp>
        <p:nvGrpSpPr>
          <p:cNvPr id="5" name="组 4"/>
          <p:cNvGrpSpPr>
            <a:grpSpLocks/>
          </p:cNvGrpSpPr>
          <p:nvPr/>
        </p:nvGrpSpPr>
        <p:grpSpPr bwMode="auto">
          <a:xfrm>
            <a:off x="4953000" y="1963786"/>
            <a:ext cx="6184900" cy="3339326"/>
            <a:chOff x="5428739" y="1963336"/>
            <a:chExt cx="5103812" cy="3338659"/>
          </a:xfrm>
        </p:grpSpPr>
        <p:sp>
          <p:nvSpPr>
            <p:cNvPr id="25636" name="矩形 40"/>
            <p:cNvSpPr>
              <a:spLocks noChangeArrowheads="1"/>
            </p:cNvSpPr>
            <p:nvPr/>
          </p:nvSpPr>
          <p:spPr bwMode="auto">
            <a:xfrm>
              <a:off x="5428739" y="2717193"/>
              <a:ext cx="5103812" cy="2584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zh-CN" altLang="zh-CN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人和动物一样，都是具有生命的自然实体，</a:t>
              </a:r>
              <a:r>
                <a:rPr lang="en-US" altLang="zh-CN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“</a:t>
              </a:r>
              <a:r>
                <a:rPr lang="zh-CN" altLang="zh-CN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是直接的自然存在物。</a:t>
              </a:r>
              <a:r>
                <a:rPr lang="en-US" altLang="zh-CN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”</a:t>
              </a:r>
              <a:r>
                <a:rPr lang="zh-CN" altLang="zh-CN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这个具有生命的自然存在物是人的发展的物质基础。没有它，人就不存在了，当然也谈不上人的发展。凡是有生命的自然实体，都具有一定的自然属性。</a:t>
              </a:r>
            </a:p>
          </p:txBody>
        </p:sp>
        <p:sp>
          <p:nvSpPr>
            <p:cNvPr id="25637" name="TextBox 13"/>
            <p:cNvSpPr txBox="1">
              <a:spLocks noChangeArrowheads="1"/>
            </p:cNvSpPr>
            <p:nvPr/>
          </p:nvSpPr>
          <p:spPr bwMode="auto">
            <a:xfrm>
              <a:off x="5428739" y="1963336"/>
              <a:ext cx="4160602" cy="492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3200" b="1" dirty="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自然属性与社会属性的统一</a:t>
              </a:r>
              <a:endParaRPr lang="en-US" altLang="zh-CN" sz="3200" b="1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5609" name="组合 47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25630" name="椭圆 48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5631" name="等腰三角形 49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8" name="组 1"/>
          <p:cNvGrpSpPr>
            <a:grpSpLocks/>
          </p:cNvGrpSpPr>
          <p:nvPr/>
        </p:nvGrpSpPr>
        <p:grpSpPr bwMode="auto">
          <a:xfrm>
            <a:off x="705654" y="1748161"/>
            <a:ext cx="3263900" cy="3192463"/>
            <a:chOff x="1003300" y="1663700"/>
            <a:chExt cx="4117975" cy="4027488"/>
          </a:xfrm>
        </p:grpSpPr>
        <p:cxnSp>
          <p:nvCxnSpPr>
            <p:cNvPr id="39" name="Straight Arrow Connector 10"/>
            <p:cNvCxnSpPr>
              <a:cxnSpLocks noChangeShapeType="1"/>
            </p:cNvCxnSpPr>
            <p:nvPr/>
          </p:nvCxnSpPr>
          <p:spPr bwMode="auto">
            <a:xfrm flipV="1">
              <a:off x="2030413" y="3162300"/>
              <a:ext cx="485775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Straight Arrow Connector 13"/>
            <p:cNvCxnSpPr>
              <a:cxnSpLocks noChangeShapeType="1"/>
            </p:cNvCxnSpPr>
            <p:nvPr/>
          </p:nvCxnSpPr>
          <p:spPr bwMode="auto">
            <a:xfrm>
              <a:off x="2041525" y="3911600"/>
              <a:ext cx="487363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Straight Arrow Connector 14"/>
            <p:cNvCxnSpPr>
              <a:cxnSpLocks noChangeShapeType="1"/>
            </p:cNvCxnSpPr>
            <p:nvPr/>
          </p:nvCxnSpPr>
          <p:spPr bwMode="auto">
            <a:xfrm flipV="1">
              <a:off x="3500438" y="2371725"/>
              <a:ext cx="485775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Straight Arrow Connector 15"/>
            <p:cNvCxnSpPr>
              <a:cxnSpLocks noChangeShapeType="1"/>
            </p:cNvCxnSpPr>
            <p:nvPr/>
          </p:nvCxnSpPr>
          <p:spPr bwMode="auto">
            <a:xfrm flipV="1">
              <a:off x="3529013" y="3911600"/>
              <a:ext cx="485775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Straight Arrow Connector 16"/>
            <p:cNvCxnSpPr>
              <a:cxnSpLocks noChangeShapeType="1"/>
            </p:cNvCxnSpPr>
            <p:nvPr/>
          </p:nvCxnSpPr>
          <p:spPr bwMode="auto">
            <a:xfrm>
              <a:off x="3532188" y="3209925"/>
              <a:ext cx="487362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Straight Arrow Connector 17"/>
            <p:cNvCxnSpPr>
              <a:cxnSpLocks noChangeShapeType="1"/>
            </p:cNvCxnSpPr>
            <p:nvPr/>
          </p:nvCxnSpPr>
          <p:spPr bwMode="auto">
            <a:xfrm>
              <a:off x="3532188" y="4660900"/>
              <a:ext cx="487362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Oval 2"/>
            <p:cNvSpPr>
              <a:spLocks noChangeArrowheads="1"/>
            </p:cNvSpPr>
            <p:nvPr/>
          </p:nvSpPr>
          <p:spPr bwMode="auto">
            <a:xfrm>
              <a:off x="1003300" y="3089275"/>
              <a:ext cx="1133475" cy="1152525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7" name="Oval 3"/>
            <p:cNvSpPr>
              <a:spLocks noChangeArrowheads="1"/>
            </p:cNvSpPr>
            <p:nvPr/>
          </p:nvSpPr>
          <p:spPr bwMode="auto">
            <a:xfrm>
              <a:off x="2476500" y="2357438"/>
              <a:ext cx="1133475" cy="115093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8" name="Oval 4"/>
            <p:cNvSpPr>
              <a:spLocks noChangeArrowheads="1"/>
            </p:cNvSpPr>
            <p:nvPr/>
          </p:nvSpPr>
          <p:spPr bwMode="auto">
            <a:xfrm>
              <a:off x="2516188" y="3760788"/>
              <a:ext cx="1135062" cy="115252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9" name="Oval 5"/>
            <p:cNvSpPr>
              <a:spLocks noChangeArrowheads="1"/>
            </p:cNvSpPr>
            <p:nvPr/>
          </p:nvSpPr>
          <p:spPr bwMode="auto">
            <a:xfrm>
              <a:off x="3986213" y="3089275"/>
              <a:ext cx="1135062" cy="1152525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50" name="Oval 6"/>
            <p:cNvSpPr>
              <a:spLocks noChangeArrowheads="1"/>
            </p:cNvSpPr>
            <p:nvPr/>
          </p:nvSpPr>
          <p:spPr bwMode="auto">
            <a:xfrm>
              <a:off x="3957638" y="1663700"/>
              <a:ext cx="1135062" cy="1150938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51" name="Oval 7"/>
            <p:cNvSpPr>
              <a:spLocks noChangeArrowheads="1"/>
            </p:cNvSpPr>
            <p:nvPr/>
          </p:nvSpPr>
          <p:spPr bwMode="auto">
            <a:xfrm>
              <a:off x="3986213" y="4538663"/>
              <a:ext cx="1135062" cy="1152525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52" name="Freeform 66"/>
            <p:cNvSpPr>
              <a:spLocks noEditPoints="1" noChangeArrowheads="1"/>
            </p:cNvSpPr>
            <p:nvPr/>
          </p:nvSpPr>
          <p:spPr bwMode="auto">
            <a:xfrm>
              <a:off x="2782888" y="2694513"/>
              <a:ext cx="520700" cy="404813"/>
            </a:xfrm>
            <a:custGeom>
              <a:avLst/>
              <a:gdLst>
                <a:gd name="T0" fmla="*/ 2147483647 w 72"/>
                <a:gd name="T1" fmla="*/ 2147483647 h 56"/>
                <a:gd name="T2" fmla="*/ 2147483647 w 72"/>
                <a:gd name="T3" fmla="*/ 2147483647 h 56"/>
                <a:gd name="T4" fmla="*/ 2147483647 w 72"/>
                <a:gd name="T5" fmla="*/ 2147483647 h 56"/>
                <a:gd name="T6" fmla="*/ 2147483647 w 72"/>
                <a:gd name="T7" fmla="*/ 2147483647 h 56"/>
                <a:gd name="T8" fmla="*/ 2147483647 w 72"/>
                <a:gd name="T9" fmla="*/ 2147483647 h 56"/>
                <a:gd name="T10" fmla="*/ 2147483647 w 72"/>
                <a:gd name="T11" fmla="*/ 2147483647 h 56"/>
                <a:gd name="T12" fmla="*/ 2147483647 w 72"/>
                <a:gd name="T13" fmla="*/ 2147483647 h 56"/>
                <a:gd name="T14" fmla="*/ 2147483647 w 72"/>
                <a:gd name="T15" fmla="*/ 2147483647 h 56"/>
                <a:gd name="T16" fmla="*/ 0 w 72"/>
                <a:gd name="T17" fmla="*/ 2147483647 h 56"/>
                <a:gd name="T18" fmla="*/ 2147483647 w 72"/>
                <a:gd name="T19" fmla="*/ 0 h 56"/>
                <a:gd name="T20" fmla="*/ 2147483647 w 72"/>
                <a:gd name="T21" fmla="*/ 2147483647 h 56"/>
                <a:gd name="T22" fmla="*/ 2147483647 w 72"/>
                <a:gd name="T23" fmla="*/ 2147483647 h 56"/>
                <a:gd name="T24" fmla="*/ 2147483647 w 72"/>
                <a:gd name="T25" fmla="*/ 2147483647 h 56"/>
                <a:gd name="T26" fmla="*/ 2147483647 w 72"/>
                <a:gd name="T27" fmla="*/ 2147483647 h 56"/>
                <a:gd name="T28" fmla="*/ 2147483647 w 72"/>
                <a:gd name="T29" fmla="*/ 2147483647 h 56"/>
                <a:gd name="T30" fmla="*/ 2147483647 w 72"/>
                <a:gd name="T31" fmla="*/ 2147483647 h 56"/>
                <a:gd name="T32" fmla="*/ 2147483647 w 72"/>
                <a:gd name="T33" fmla="*/ 2147483647 h 56"/>
                <a:gd name="T34" fmla="*/ 2147483647 w 72"/>
                <a:gd name="T35" fmla="*/ 2147483647 h 56"/>
                <a:gd name="T36" fmla="*/ 2147483647 w 72"/>
                <a:gd name="T37" fmla="*/ 2147483647 h 56"/>
                <a:gd name="T38" fmla="*/ 2147483647 w 72"/>
                <a:gd name="T39" fmla="*/ 2147483647 h 56"/>
                <a:gd name="T40" fmla="*/ 2147483647 w 72"/>
                <a:gd name="T41" fmla="*/ 2147483647 h 56"/>
                <a:gd name="T42" fmla="*/ 2147483647 w 72"/>
                <a:gd name="T43" fmla="*/ 2147483647 h 56"/>
                <a:gd name="T44" fmla="*/ 2147483647 w 72"/>
                <a:gd name="T45" fmla="*/ 2147483647 h 56"/>
                <a:gd name="T46" fmla="*/ 2147483647 w 72"/>
                <a:gd name="T47" fmla="*/ 2147483647 h 56"/>
                <a:gd name="T48" fmla="*/ 2147483647 w 72"/>
                <a:gd name="T49" fmla="*/ 2147483647 h 56"/>
                <a:gd name="T50" fmla="*/ 2147483647 w 72"/>
                <a:gd name="T51" fmla="*/ 2147483647 h 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KSO_Shape"/>
            <p:cNvSpPr>
              <a:spLocks noChangeArrowheads="1"/>
            </p:cNvSpPr>
            <p:nvPr/>
          </p:nvSpPr>
          <p:spPr bwMode="auto">
            <a:xfrm>
              <a:off x="2844800" y="4167713"/>
              <a:ext cx="514350" cy="419100"/>
            </a:xfrm>
            <a:custGeom>
              <a:avLst/>
              <a:gdLst>
                <a:gd name="T0" fmla="*/ 21361 w 684048"/>
                <a:gd name="T1" fmla="*/ 40198 h 556307"/>
                <a:gd name="T2" fmla="*/ 23872 w 684048"/>
                <a:gd name="T3" fmla="*/ 45651 h 556307"/>
                <a:gd name="T4" fmla="*/ 22777 w 684048"/>
                <a:gd name="T5" fmla="*/ 39787 h 556307"/>
                <a:gd name="T6" fmla="*/ 28201 w 684048"/>
                <a:gd name="T7" fmla="*/ 38359 h 556307"/>
                <a:gd name="T8" fmla="*/ 29044 w 684048"/>
                <a:gd name="T9" fmla="*/ 40188 h 556307"/>
                <a:gd name="T10" fmla="*/ 29023 w 684048"/>
                <a:gd name="T11" fmla="*/ 38295 h 556307"/>
                <a:gd name="T12" fmla="*/ 37579 w 684048"/>
                <a:gd name="T13" fmla="*/ 39747 h 556307"/>
                <a:gd name="T14" fmla="*/ 14517 w 684048"/>
                <a:gd name="T15" fmla="*/ 42435 h 556307"/>
                <a:gd name="T16" fmla="*/ 27243 w 684048"/>
                <a:gd name="T17" fmla="*/ 30824 h 556307"/>
                <a:gd name="T18" fmla="*/ 26138 w 684048"/>
                <a:gd name="T19" fmla="*/ 26402 h 556307"/>
                <a:gd name="T20" fmla="*/ 29182 w 684048"/>
                <a:gd name="T21" fmla="*/ 53337 h 556307"/>
                <a:gd name="T22" fmla="*/ 30353 w 684048"/>
                <a:gd name="T23" fmla="*/ 26188 h 556307"/>
                <a:gd name="T24" fmla="*/ 60314 w 684048"/>
                <a:gd name="T25" fmla="*/ 18992 h 556307"/>
                <a:gd name="T26" fmla="*/ 59289 w 684048"/>
                <a:gd name="T27" fmla="*/ 23821 h 556307"/>
                <a:gd name="T28" fmla="*/ 59134 w 684048"/>
                <a:gd name="T29" fmla="*/ 24074 h 556307"/>
                <a:gd name="T30" fmla="*/ 58999 w 684048"/>
                <a:gd name="T31" fmla="*/ 24270 h 556307"/>
                <a:gd name="T32" fmla="*/ 56028 w 684048"/>
                <a:gd name="T33" fmla="*/ 24761 h 556307"/>
                <a:gd name="T34" fmla="*/ 55289 w 684048"/>
                <a:gd name="T35" fmla="*/ 21935 h 556307"/>
                <a:gd name="T36" fmla="*/ 55369 w 684048"/>
                <a:gd name="T37" fmla="*/ 17161 h 556307"/>
                <a:gd name="T38" fmla="*/ 49051 w 684048"/>
                <a:gd name="T39" fmla="*/ 14991 h 556307"/>
                <a:gd name="T40" fmla="*/ 46899 w 684048"/>
                <a:gd name="T41" fmla="*/ 13300 h 556307"/>
                <a:gd name="T42" fmla="*/ 48391 w 684048"/>
                <a:gd name="T43" fmla="*/ 10973 h 556307"/>
                <a:gd name="T44" fmla="*/ 29278 w 684048"/>
                <a:gd name="T45" fmla="*/ 8517 h 556307"/>
                <a:gd name="T46" fmla="*/ 49714 w 684048"/>
                <a:gd name="T47" fmla="*/ 17573 h 556307"/>
                <a:gd name="T48" fmla="*/ 57496 w 684048"/>
                <a:gd name="T49" fmla="*/ 45315 h 556307"/>
                <a:gd name="T50" fmla="*/ 29278 w 684048"/>
                <a:gd name="T51" fmla="*/ 8517 h 556307"/>
                <a:gd name="T52" fmla="*/ 69898 w 684048"/>
                <a:gd name="T53" fmla="*/ 20231 h 556307"/>
                <a:gd name="T54" fmla="*/ 68705 w 684048"/>
                <a:gd name="T55" fmla="*/ 26667 h 556307"/>
                <a:gd name="T56" fmla="*/ 65180 w 684048"/>
                <a:gd name="T57" fmla="*/ 27269 h 556307"/>
                <a:gd name="T58" fmla="*/ 63760 w 684048"/>
                <a:gd name="T59" fmla="*/ 24853 h 556307"/>
                <a:gd name="T60" fmla="*/ 49974 w 684048"/>
                <a:gd name="T61" fmla="*/ 5423 h 556307"/>
                <a:gd name="T62" fmla="*/ 48021 w 684048"/>
                <a:gd name="T63" fmla="*/ 5628 h 556307"/>
                <a:gd name="T64" fmla="*/ 45647 w 684048"/>
                <a:gd name="T65" fmla="*/ 3905 h 556307"/>
                <a:gd name="T66" fmla="*/ 46672 w 684048"/>
                <a:gd name="T67" fmla="*/ 384 h 556307"/>
                <a:gd name="T68" fmla="*/ 49974 w 684048"/>
                <a:gd name="T69" fmla="*/ 0 h 5563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684048" h="556307">
                  <a:moveTo>
                    <a:pt x="222901" y="383453"/>
                  </a:moveTo>
                  <a:cubicBezTo>
                    <a:pt x="218315" y="383977"/>
                    <a:pt x="213613" y="385281"/>
                    <a:pt x="209039" y="387420"/>
                  </a:cubicBezTo>
                  <a:cubicBezTo>
                    <a:pt x="190739" y="395979"/>
                    <a:pt x="181407" y="414680"/>
                    <a:pt x="188193" y="429191"/>
                  </a:cubicBezTo>
                  <a:cubicBezTo>
                    <a:pt x="194980" y="443702"/>
                    <a:pt x="215317" y="448527"/>
                    <a:pt x="233616" y="439969"/>
                  </a:cubicBezTo>
                  <a:cubicBezTo>
                    <a:pt x="251915" y="431410"/>
                    <a:pt x="261248" y="412709"/>
                    <a:pt x="254461" y="398198"/>
                  </a:cubicBezTo>
                  <a:cubicBezTo>
                    <a:pt x="249371" y="387315"/>
                    <a:pt x="236659" y="381879"/>
                    <a:pt x="222901" y="383453"/>
                  </a:cubicBezTo>
                  <a:close/>
                  <a:moveTo>
                    <a:pt x="284035" y="369073"/>
                  </a:moveTo>
                  <a:cubicBezTo>
                    <a:pt x="281538" y="368297"/>
                    <a:pt x="278657" y="368441"/>
                    <a:pt x="275985" y="369691"/>
                  </a:cubicBezTo>
                  <a:cubicBezTo>
                    <a:pt x="270641" y="372190"/>
                    <a:pt x="268154" y="378164"/>
                    <a:pt x="270432" y="383034"/>
                  </a:cubicBezTo>
                  <a:cubicBezTo>
                    <a:pt x="272710" y="387904"/>
                    <a:pt x="278888" y="389825"/>
                    <a:pt x="284233" y="387325"/>
                  </a:cubicBezTo>
                  <a:cubicBezTo>
                    <a:pt x="289577" y="384826"/>
                    <a:pt x="292063" y="378852"/>
                    <a:pt x="289785" y="373982"/>
                  </a:cubicBezTo>
                  <a:cubicBezTo>
                    <a:pt x="288647" y="371547"/>
                    <a:pt x="286533" y="369850"/>
                    <a:pt x="284035" y="369073"/>
                  </a:cubicBezTo>
                  <a:close/>
                  <a:moveTo>
                    <a:pt x="266604" y="297070"/>
                  </a:moveTo>
                  <a:cubicBezTo>
                    <a:pt x="319078" y="300338"/>
                    <a:pt x="362309" y="335548"/>
                    <a:pt x="367763" y="383070"/>
                  </a:cubicBezTo>
                  <a:cubicBezTo>
                    <a:pt x="373996" y="437381"/>
                    <a:pt x="328527" y="487207"/>
                    <a:pt x="266205" y="494360"/>
                  </a:cubicBezTo>
                  <a:cubicBezTo>
                    <a:pt x="203883" y="501513"/>
                    <a:pt x="148308" y="463284"/>
                    <a:pt x="142074" y="408972"/>
                  </a:cubicBezTo>
                  <a:cubicBezTo>
                    <a:pt x="135841" y="354661"/>
                    <a:pt x="181310" y="304835"/>
                    <a:pt x="243632" y="297682"/>
                  </a:cubicBezTo>
                  <a:cubicBezTo>
                    <a:pt x="251423" y="296788"/>
                    <a:pt x="259108" y="296603"/>
                    <a:pt x="266604" y="297070"/>
                  </a:cubicBezTo>
                  <a:close/>
                  <a:moveTo>
                    <a:pt x="297042" y="252387"/>
                  </a:moveTo>
                  <a:cubicBezTo>
                    <a:pt x="283618" y="252176"/>
                    <a:pt x="269820" y="252839"/>
                    <a:pt x="255793" y="254449"/>
                  </a:cubicBezTo>
                  <a:cubicBezTo>
                    <a:pt x="143583" y="267328"/>
                    <a:pt x="59288" y="335880"/>
                    <a:pt x="67516" y="407566"/>
                  </a:cubicBezTo>
                  <a:cubicBezTo>
                    <a:pt x="75743" y="479252"/>
                    <a:pt x="173377" y="526925"/>
                    <a:pt x="285587" y="514046"/>
                  </a:cubicBezTo>
                  <a:cubicBezTo>
                    <a:pt x="397797" y="501168"/>
                    <a:pt x="482091" y="432615"/>
                    <a:pt x="473864" y="360929"/>
                  </a:cubicBezTo>
                  <a:cubicBezTo>
                    <a:pt x="466665" y="298204"/>
                    <a:pt x="391015" y="253864"/>
                    <a:pt x="297042" y="252387"/>
                  </a:cubicBezTo>
                  <a:close/>
                  <a:moveTo>
                    <a:pt x="509416" y="97868"/>
                  </a:moveTo>
                  <a:cubicBezTo>
                    <a:pt x="544841" y="99182"/>
                    <a:pt x="588107" y="127580"/>
                    <a:pt x="590257" y="183051"/>
                  </a:cubicBezTo>
                  <a:cubicBezTo>
                    <a:pt x="592352" y="199448"/>
                    <a:pt x="588214" y="215684"/>
                    <a:pt x="579852" y="229407"/>
                  </a:cubicBezTo>
                  <a:lnTo>
                    <a:pt x="580228" y="229581"/>
                  </a:lnTo>
                  <a:cubicBezTo>
                    <a:pt x="580244" y="229743"/>
                    <a:pt x="580186" y="229872"/>
                    <a:pt x="580126" y="230000"/>
                  </a:cubicBezTo>
                  <a:lnTo>
                    <a:pt x="578707" y="232024"/>
                  </a:lnTo>
                  <a:cubicBezTo>
                    <a:pt x="578590" y="232839"/>
                    <a:pt x="578192" y="233485"/>
                    <a:pt x="577787" y="234126"/>
                  </a:cubicBezTo>
                  <a:lnTo>
                    <a:pt x="577385" y="233908"/>
                  </a:lnTo>
                  <a:cubicBezTo>
                    <a:pt x="572286" y="241165"/>
                    <a:pt x="563167" y="244302"/>
                    <a:pt x="554750" y="241632"/>
                  </a:cubicBezTo>
                  <a:lnTo>
                    <a:pt x="548315" y="238643"/>
                  </a:lnTo>
                  <a:cubicBezTo>
                    <a:pt x="539522" y="233101"/>
                    <a:pt x="536249" y="221620"/>
                    <a:pt x="540834" y="211750"/>
                  </a:cubicBezTo>
                  <a:lnTo>
                    <a:pt x="541088" y="211402"/>
                  </a:lnTo>
                  <a:lnTo>
                    <a:pt x="541243" y="211474"/>
                  </a:lnTo>
                  <a:cubicBezTo>
                    <a:pt x="549302" y="193084"/>
                    <a:pt x="546794" y="175359"/>
                    <a:pt x="541863" y="165391"/>
                  </a:cubicBezTo>
                  <a:cubicBezTo>
                    <a:pt x="534763" y="151042"/>
                    <a:pt x="514479" y="135118"/>
                    <a:pt x="480142" y="145181"/>
                  </a:cubicBezTo>
                  <a:lnTo>
                    <a:pt x="480025" y="144483"/>
                  </a:lnTo>
                  <a:cubicBezTo>
                    <a:pt x="471706" y="144624"/>
                    <a:pt x="464282" y="140887"/>
                    <a:pt x="461009" y="134412"/>
                  </a:cubicBezTo>
                  <a:lnTo>
                    <a:pt x="458966" y="128175"/>
                  </a:lnTo>
                  <a:cubicBezTo>
                    <a:pt x="457496" y="119354"/>
                    <a:pt x="463572" y="110158"/>
                    <a:pt x="473636" y="106144"/>
                  </a:cubicBezTo>
                  <a:lnTo>
                    <a:pt x="473571" y="105761"/>
                  </a:lnTo>
                  <a:cubicBezTo>
                    <a:pt x="485121" y="99922"/>
                    <a:pt x="497817" y="97438"/>
                    <a:pt x="509416" y="97868"/>
                  </a:cubicBezTo>
                  <a:close/>
                  <a:moveTo>
                    <a:pt x="286518" y="82088"/>
                  </a:moveTo>
                  <a:cubicBezTo>
                    <a:pt x="376738" y="91976"/>
                    <a:pt x="317665" y="163994"/>
                    <a:pt x="337363" y="184000"/>
                  </a:cubicBezTo>
                  <a:cubicBezTo>
                    <a:pt x="387081" y="179119"/>
                    <a:pt x="437510" y="146098"/>
                    <a:pt x="486517" y="169358"/>
                  </a:cubicBezTo>
                  <a:cubicBezTo>
                    <a:pt x="533076" y="203014"/>
                    <a:pt x="494312" y="233925"/>
                    <a:pt x="501054" y="264835"/>
                  </a:cubicBezTo>
                  <a:cubicBezTo>
                    <a:pt x="649340" y="323962"/>
                    <a:pt x="585744" y="409170"/>
                    <a:pt x="562675" y="436725"/>
                  </a:cubicBezTo>
                  <a:cubicBezTo>
                    <a:pt x="354965" y="648778"/>
                    <a:pt x="45454" y="533772"/>
                    <a:pt x="10807" y="435328"/>
                  </a:cubicBezTo>
                  <a:cubicBezTo>
                    <a:pt x="-41075" y="330306"/>
                    <a:pt x="100878" y="89491"/>
                    <a:pt x="286518" y="82088"/>
                  </a:cubicBezTo>
                  <a:close/>
                  <a:moveTo>
                    <a:pt x="489068" y="0"/>
                  </a:moveTo>
                  <a:cubicBezTo>
                    <a:pt x="596753" y="0"/>
                    <a:pt x="684048" y="87296"/>
                    <a:pt x="684048" y="194980"/>
                  </a:cubicBezTo>
                  <a:cubicBezTo>
                    <a:pt x="684048" y="216847"/>
                    <a:pt x="680448" y="237874"/>
                    <a:pt x="672966" y="257215"/>
                  </a:cubicBezTo>
                  <a:lnTo>
                    <a:pt x="672379" y="257003"/>
                  </a:lnTo>
                  <a:cubicBezTo>
                    <a:pt x="668967" y="265617"/>
                    <a:pt x="657523" y="269364"/>
                    <a:pt x="645725" y="265916"/>
                  </a:cubicBezTo>
                  <a:lnTo>
                    <a:pt x="637884" y="262819"/>
                  </a:lnTo>
                  <a:cubicBezTo>
                    <a:pt x="627530" y="257587"/>
                    <a:pt x="621785" y="247890"/>
                    <a:pt x="624308" y="239644"/>
                  </a:cubicBezTo>
                  <a:lnTo>
                    <a:pt x="623975" y="239524"/>
                  </a:lnTo>
                  <a:cubicBezTo>
                    <a:pt x="629260" y="225659"/>
                    <a:pt x="631774" y="210613"/>
                    <a:pt x="631774" y="194980"/>
                  </a:cubicBezTo>
                  <a:cubicBezTo>
                    <a:pt x="631774" y="116165"/>
                    <a:pt x="567883" y="52274"/>
                    <a:pt x="489068" y="52274"/>
                  </a:cubicBezTo>
                  <a:lnTo>
                    <a:pt x="469942" y="54202"/>
                  </a:lnTo>
                  <a:lnTo>
                    <a:pt x="469951" y="54239"/>
                  </a:lnTo>
                  <a:cubicBezTo>
                    <a:pt x="469861" y="54366"/>
                    <a:pt x="469744" y="54397"/>
                    <a:pt x="469627" y="54427"/>
                  </a:cubicBezTo>
                  <a:cubicBezTo>
                    <a:pt x="460634" y="56697"/>
                    <a:pt x="450861" y="49439"/>
                    <a:pt x="446718" y="37636"/>
                  </a:cubicBezTo>
                  <a:lnTo>
                    <a:pt x="444619" y="29323"/>
                  </a:lnTo>
                  <a:cubicBezTo>
                    <a:pt x="442667" y="16995"/>
                    <a:pt x="447797" y="5987"/>
                    <a:pt x="456757" y="3699"/>
                  </a:cubicBezTo>
                  <a:lnTo>
                    <a:pt x="456661" y="3267"/>
                  </a:lnTo>
                  <a:cubicBezTo>
                    <a:pt x="467135" y="923"/>
                    <a:pt x="477994" y="0"/>
                    <a:pt x="48906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323"/>
            <p:cNvSpPr>
              <a:spLocks noChangeArrowheads="1"/>
            </p:cNvSpPr>
            <p:nvPr/>
          </p:nvSpPr>
          <p:spPr bwMode="auto">
            <a:xfrm>
              <a:off x="1313922" y="3368146"/>
              <a:ext cx="481011" cy="478246"/>
            </a:xfrm>
            <a:custGeom>
              <a:avLst/>
              <a:gdLst>
                <a:gd name="T0" fmla="*/ 2147483647 w 288"/>
                <a:gd name="T1" fmla="*/ 2147483647 h 287"/>
                <a:gd name="T2" fmla="*/ 2147483647 w 288"/>
                <a:gd name="T3" fmla="*/ 2147483647 h 287"/>
                <a:gd name="T4" fmla="*/ 2147483647 w 288"/>
                <a:gd name="T5" fmla="*/ 2147483647 h 287"/>
                <a:gd name="T6" fmla="*/ 2147483647 w 288"/>
                <a:gd name="T7" fmla="*/ 2147483647 h 287"/>
                <a:gd name="T8" fmla="*/ 2147483647 w 288"/>
                <a:gd name="T9" fmla="*/ 2147483647 h 287"/>
                <a:gd name="T10" fmla="*/ 2147483647 w 288"/>
                <a:gd name="T11" fmla="*/ 2147483647 h 287"/>
                <a:gd name="T12" fmla="*/ 2147483647 w 288"/>
                <a:gd name="T13" fmla="*/ 2147483647 h 287"/>
                <a:gd name="T14" fmla="*/ 2147483647 w 288"/>
                <a:gd name="T15" fmla="*/ 2147483647 h 287"/>
                <a:gd name="T16" fmla="*/ 2147483647 w 288"/>
                <a:gd name="T17" fmla="*/ 2147483647 h 287"/>
                <a:gd name="T18" fmla="*/ 2147483647 w 288"/>
                <a:gd name="T19" fmla="*/ 2147483647 h 287"/>
                <a:gd name="T20" fmla="*/ 2147483647 w 288"/>
                <a:gd name="T21" fmla="*/ 2147483647 h 287"/>
                <a:gd name="T22" fmla="*/ 2147483647 w 288"/>
                <a:gd name="T23" fmla="*/ 2147483647 h 287"/>
                <a:gd name="T24" fmla="*/ 2147483647 w 288"/>
                <a:gd name="T25" fmla="*/ 2147483647 h 287"/>
                <a:gd name="T26" fmla="*/ 2147483647 w 288"/>
                <a:gd name="T27" fmla="*/ 2147483647 h 287"/>
                <a:gd name="T28" fmla="*/ 2147483647 w 288"/>
                <a:gd name="T29" fmla="*/ 2147483647 h 287"/>
                <a:gd name="T30" fmla="*/ 2147483647 w 288"/>
                <a:gd name="T31" fmla="*/ 2147483647 h 287"/>
                <a:gd name="T32" fmla="*/ 2147483647 w 288"/>
                <a:gd name="T33" fmla="*/ 2147483647 h 287"/>
                <a:gd name="T34" fmla="*/ 2147483647 w 288"/>
                <a:gd name="T35" fmla="*/ 2147483647 h 287"/>
                <a:gd name="T36" fmla="*/ 2147483647 w 288"/>
                <a:gd name="T37" fmla="*/ 2147483647 h 287"/>
                <a:gd name="T38" fmla="*/ 2147483647 w 288"/>
                <a:gd name="T39" fmla="*/ 2147483647 h 287"/>
                <a:gd name="T40" fmla="*/ 2147483647 w 288"/>
                <a:gd name="T41" fmla="*/ 2147483647 h 287"/>
                <a:gd name="T42" fmla="*/ 2147483647 w 288"/>
                <a:gd name="T43" fmla="*/ 2147483647 h 287"/>
                <a:gd name="T44" fmla="*/ 2147483647 w 288"/>
                <a:gd name="T45" fmla="*/ 2147483647 h 287"/>
                <a:gd name="T46" fmla="*/ 2147483647 w 288"/>
                <a:gd name="T47" fmla="*/ 2147483647 h 287"/>
                <a:gd name="T48" fmla="*/ 0 w 288"/>
                <a:gd name="T49" fmla="*/ 2147483647 h 287"/>
                <a:gd name="T50" fmla="*/ 0 w 288"/>
                <a:gd name="T51" fmla="*/ 2147483647 h 287"/>
                <a:gd name="T52" fmla="*/ 2147483647 w 288"/>
                <a:gd name="T53" fmla="*/ 2147483647 h 287"/>
                <a:gd name="T54" fmla="*/ 2147483647 w 288"/>
                <a:gd name="T55" fmla="*/ 2147483647 h 287"/>
                <a:gd name="T56" fmla="*/ 2147483647 w 288"/>
                <a:gd name="T57" fmla="*/ 2147483647 h 28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88" h="287">
                  <a:moveTo>
                    <a:pt x="250" y="220"/>
                  </a:moveTo>
                  <a:cubicBezTo>
                    <a:pt x="231" y="212"/>
                    <a:pt x="209" y="196"/>
                    <a:pt x="169" y="191"/>
                  </a:cubicBezTo>
                  <a:cubicBezTo>
                    <a:pt x="181" y="181"/>
                    <a:pt x="186" y="162"/>
                    <a:pt x="197" y="136"/>
                  </a:cubicBezTo>
                  <a:cubicBezTo>
                    <a:pt x="197" y="136"/>
                    <a:pt x="197" y="135"/>
                    <a:pt x="197" y="135"/>
                  </a:cubicBezTo>
                  <a:cubicBezTo>
                    <a:pt x="200" y="135"/>
                    <a:pt x="202" y="135"/>
                    <a:pt x="204" y="134"/>
                  </a:cubicBezTo>
                  <a:cubicBezTo>
                    <a:pt x="208" y="131"/>
                    <a:pt x="211" y="115"/>
                    <a:pt x="211" y="107"/>
                  </a:cubicBezTo>
                  <a:cubicBezTo>
                    <a:pt x="211" y="95"/>
                    <a:pt x="206" y="96"/>
                    <a:pt x="206" y="96"/>
                  </a:cubicBezTo>
                  <a:cubicBezTo>
                    <a:pt x="206" y="96"/>
                    <a:pt x="205" y="96"/>
                    <a:pt x="205" y="96"/>
                  </a:cubicBezTo>
                  <a:cubicBezTo>
                    <a:pt x="205" y="95"/>
                    <a:pt x="205" y="94"/>
                    <a:pt x="205" y="93"/>
                  </a:cubicBezTo>
                  <a:cubicBezTo>
                    <a:pt x="205" y="83"/>
                    <a:pt x="207" y="64"/>
                    <a:pt x="205" y="54"/>
                  </a:cubicBezTo>
                  <a:cubicBezTo>
                    <a:pt x="200" y="39"/>
                    <a:pt x="201" y="33"/>
                    <a:pt x="193" y="25"/>
                  </a:cubicBezTo>
                  <a:cubicBezTo>
                    <a:pt x="182" y="13"/>
                    <a:pt x="166" y="8"/>
                    <a:pt x="160" y="8"/>
                  </a:cubicBezTo>
                  <a:cubicBezTo>
                    <a:pt x="155" y="8"/>
                    <a:pt x="133" y="0"/>
                    <a:pt x="120" y="4"/>
                  </a:cubicBezTo>
                  <a:cubicBezTo>
                    <a:pt x="107" y="9"/>
                    <a:pt x="114" y="22"/>
                    <a:pt x="103" y="22"/>
                  </a:cubicBezTo>
                  <a:cubicBezTo>
                    <a:pt x="92" y="22"/>
                    <a:pt x="87" y="39"/>
                    <a:pt x="83" y="54"/>
                  </a:cubicBezTo>
                  <a:cubicBezTo>
                    <a:pt x="80" y="64"/>
                    <a:pt x="82" y="82"/>
                    <a:pt x="82" y="93"/>
                  </a:cubicBezTo>
                  <a:cubicBezTo>
                    <a:pt x="82" y="94"/>
                    <a:pt x="82" y="95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82" y="96"/>
                    <a:pt x="76" y="95"/>
                    <a:pt x="76" y="107"/>
                  </a:cubicBezTo>
                  <a:cubicBezTo>
                    <a:pt x="76" y="115"/>
                    <a:pt x="79" y="131"/>
                    <a:pt x="83" y="134"/>
                  </a:cubicBezTo>
                  <a:cubicBezTo>
                    <a:pt x="85" y="135"/>
                    <a:pt x="88" y="135"/>
                    <a:pt x="90" y="135"/>
                  </a:cubicBezTo>
                  <a:cubicBezTo>
                    <a:pt x="90" y="135"/>
                    <a:pt x="90" y="136"/>
                    <a:pt x="90" y="136"/>
                  </a:cubicBezTo>
                  <a:cubicBezTo>
                    <a:pt x="101" y="163"/>
                    <a:pt x="106" y="182"/>
                    <a:pt x="118" y="191"/>
                  </a:cubicBezTo>
                  <a:cubicBezTo>
                    <a:pt x="79" y="196"/>
                    <a:pt x="57" y="212"/>
                    <a:pt x="38" y="220"/>
                  </a:cubicBezTo>
                  <a:cubicBezTo>
                    <a:pt x="0" y="237"/>
                    <a:pt x="0" y="256"/>
                    <a:pt x="0" y="256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88" y="287"/>
                    <a:pt x="288" y="287"/>
                    <a:pt x="288" y="287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56"/>
                    <a:pt x="287" y="237"/>
                    <a:pt x="250" y="2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55" name="Group 36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5030" y="1810808"/>
              <a:ext cx="486303" cy="866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Group 41"/>
            <p:cNvPicPr>
              <a:picLocks noChangeAspect="1" noChangeArrowheads="1"/>
            </p:cNvPicPr>
            <p:nvPr/>
          </p:nvPicPr>
          <p:blipFill>
            <a:blip r:embed="rId3" cstate="print">
              <a:alphaModFix/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2613" y="3299884"/>
              <a:ext cx="378375" cy="764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" name="Group 39"/>
            <p:cNvPicPr>
              <a:picLocks noChangeAspect="1" noChangeArrowheads="1"/>
            </p:cNvPicPr>
            <p:nvPr/>
          </p:nvPicPr>
          <p:blipFill>
            <a:blip r:embed="rId4" cstate="print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2655" y="4607983"/>
              <a:ext cx="557212" cy="929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1016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05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人的发展概述</a:t>
            </a:r>
          </a:p>
        </p:txBody>
      </p:sp>
      <p:grpSp>
        <p:nvGrpSpPr>
          <p:cNvPr id="6" name="组 5"/>
          <p:cNvGrpSpPr>
            <a:grpSpLocks/>
          </p:cNvGrpSpPr>
          <p:nvPr/>
        </p:nvGrpSpPr>
        <p:grpSpPr bwMode="auto">
          <a:xfrm>
            <a:off x="4908550" y="2267371"/>
            <a:ext cx="5657850" cy="2011066"/>
            <a:chOff x="5428739" y="3757071"/>
            <a:chExt cx="5657849" cy="2011782"/>
          </a:xfrm>
        </p:grpSpPr>
        <p:sp>
          <p:nvSpPr>
            <p:cNvPr id="25634" name="矩形 42"/>
            <p:cNvSpPr>
              <a:spLocks noChangeArrowheads="1"/>
            </p:cNvSpPr>
            <p:nvPr/>
          </p:nvSpPr>
          <p:spPr bwMode="auto">
            <a:xfrm>
              <a:off x="5428739" y="4438785"/>
              <a:ext cx="5657849" cy="1330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defTabSz="1216025" eaLnBrk="1" hangingPunct="1">
                <a:lnSpc>
                  <a:spcPct val="12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zh-CN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人的个体与人的群体是相统一的。离开了人的群体，个体也就不能从一个</a:t>
              </a:r>
              <a:r>
                <a:rPr lang="en-US" altLang="zh-CN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“</a:t>
              </a:r>
              <a:r>
                <a:rPr lang="zh-CN" altLang="zh-CN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自然人</a:t>
              </a:r>
              <a:r>
                <a:rPr lang="en-US" altLang="zh-CN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”</a:t>
              </a:r>
              <a:r>
                <a:rPr lang="zh-CN" altLang="zh-CN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发展成为社会的人。 </a:t>
              </a:r>
              <a:endParaRPr lang="en-US" altLang="zh-CN" sz="2400" dirty="0">
                <a:solidFill>
                  <a:srgbClr val="595959"/>
                </a:solidFill>
                <a:latin typeface="黑体" pitchFamily="49" charset="-122"/>
                <a:ea typeface="黑体" pitchFamily="49" charset="-122"/>
                <a:cs typeface="微软雅黑" pitchFamily="34" charset="-122"/>
                <a:sym typeface="Arial" pitchFamily="34" charset="0"/>
              </a:endParaRPr>
            </a:p>
          </p:txBody>
        </p:sp>
        <p:sp>
          <p:nvSpPr>
            <p:cNvPr id="25635" name="TextBox 13"/>
            <p:cNvSpPr txBox="1">
              <a:spLocks noChangeArrowheads="1"/>
            </p:cNvSpPr>
            <p:nvPr/>
          </p:nvSpPr>
          <p:spPr bwMode="auto">
            <a:xfrm>
              <a:off x="5428739" y="3757071"/>
              <a:ext cx="4362449" cy="4926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3200" b="1" dirty="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个体性与群体性的统一</a:t>
              </a:r>
              <a:endParaRPr lang="en-US" altLang="zh-CN" sz="3200" b="1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5609" name="组合 47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25630" name="椭圆 48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5631" name="等腰三角形 49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8" name="组 1"/>
          <p:cNvGrpSpPr>
            <a:grpSpLocks/>
          </p:cNvGrpSpPr>
          <p:nvPr/>
        </p:nvGrpSpPr>
        <p:grpSpPr bwMode="auto">
          <a:xfrm>
            <a:off x="705654" y="1748161"/>
            <a:ext cx="3263900" cy="3192463"/>
            <a:chOff x="1003300" y="1663700"/>
            <a:chExt cx="4117975" cy="4027488"/>
          </a:xfrm>
        </p:grpSpPr>
        <p:cxnSp>
          <p:nvCxnSpPr>
            <p:cNvPr id="39" name="Straight Arrow Connector 10"/>
            <p:cNvCxnSpPr>
              <a:cxnSpLocks noChangeShapeType="1"/>
            </p:cNvCxnSpPr>
            <p:nvPr/>
          </p:nvCxnSpPr>
          <p:spPr bwMode="auto">
            <a:xfrm flipV="1">
              <a:off x="2030413" y="3162300"/>
              <a:ext cx="485775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Straight Arrow Connector 13"/>
            <p:cNvCxnSpPr>
              <a:cxnSpLocks noChangeShapeType="1"/>
            </p:cNvCxnSpPr>
            <p:nvPr/>
          </p:nvCxnSpPr>
          <p:spPr bwMode="auto">
            <a:xfrm>
              <a:off x="2041525" y="3911600"/>
              <a:ext cx="487363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Straight Arrow Connector 14"/>
            <p:cNvCxnSpPr>
              <a:cxnSpLocks noChangeShapeType="1"/>
            </p:cNvCxnSpPr>
            <p:nvPr/>
          </p:nvCxnSpPr>
          <p:spPr bwMode="auto">
            <a:xfrm flipV="1">
              <a:off x="3500438" y="2371725"/>
              <a:ext cx="485775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Straight Arrow Connector 15"/>
            <p:cNvCxnSpPr>
              <a:cxnSpLocks noChangeShapeType="1"/>
            </p:cNvCxnSpPr>
            <p:nvPr/>
          </p:nvCxnSpPr>
          <p:spPr bwMode="auto">
            <a:xfrm flipV="1">
              <a:off x="3529013" y="3911600"/>
              <a:ext cx="485775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Straight Arrow Connector 16"/>
            <p:cNvCxnSpPr>
              <a:cxnSpLocks noChangeShapeType="1"/>
            </p:cNvCxnSpPr>
            <p:nvPr/>
          </p:nvCxnSpPr>
          <p:spPr bwMode="auto">
            <a:xfrm>
              <a:off x="3532188" y="3209925"/>
              <a:ext cx="487362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Straight Arrow Connector 17"/>
            <p:cNvCxnSpPr>
              <a:cxnSpLocks noChangeShapeType="1"/>
            </p:cNvCxnSpPr>
            <p:nvPr/>
          </p:nvCxnSpPr>
          <p:spPr bwMode="auto">
            <a:xfrm>
              <a:off x="3532188" y="4660900"/>
              <a:ext cx="487362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Oval 2"/>
            <p:cNvSpPr>
              <a:spLocks noChangeArrowheads="1"/>
            </p:cNvSpPr>
            <p:nvPr/>
          </p:nvSpPr>
          <p:spPr bwMode="auto">
            <a:xfrm>
              <a:off x="1003300" y="3089275"/>
              <a:ext cx="1133475" cy="1152525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7" name="Oval 3"/>
            <p:cNvSpPr>
              <a:spLocks noChangeArrowheads="1"/>
            </p:cNvSpPr>
            <p:nvPr/>
          </p:nvSpPr>
          <p:spPr bwMode="auto">
            <a:xfrm>
              <a:off x="2476500" y="2357438"/>
              <a:ext cx="1133475" cy="115093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8" name="Oval 4"/>
            <p:cNvSpPr>
              <a:spLocks noChangeArrowheads="1"/>
            </p:cNvSpPr>
            <p:nvPr/>
          </p:nvSpPr>
          <p:spPr bwMode="auto">
            <a:xfrm>
              <a:off x="2516188" y="3760788"/>
              <a:ext cx="1135062" cy="115252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9" name="Oval 5"/>
            <p:cNvSpPr>
              <a:spLocks noChangeArrowheads="1"/>
            </p:cNvSpPr>
            <p:nvPr/>
          </p:nvSpPr>
          <p:spPr bwMode="auto">
            <a:xfrm>
              <a:off x="3986213" y="3089275"/>
              <a:ext cx="1135062" cy="1152525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50" name="Oval 6"/>
            <p:cNvSpPr>
              <a:spLocks noChangeArrowheads="1"/>
            </p:cNvSpPr>
            <p:nvPr/>
          </p:nvSpPr>
          <p:spPr bwMode="auto">
            <a:xfrm>
              <a:off x="3957638" y="1663700"/>
              <a:ext cx="1135062" cy="1150938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51" name="Oval 7"/>
            <p:cNvSpPr>
              <a:spLocks noChangeArrowheads="1"/>
            </p:cNvSpPr>
            <p:nvPr/>
          </p:nvSpPr>
          <p:spPr bwMode="auto">
            <a:xfrm>
              <a:off x="3986213" y="4538663"/>
              <a:ext cx="1135062" cy="1152525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52" name="Freeform 66"/>
            <p:cNvSpPr>
              <a:spLocks noEditPoints="1" noChangeArrowheads="1"/>
            </p:cNvSpPr>
            <p:nvPr/>
          </p:nvSpPr>
          <p:spPr bwMode="auto">
            <a:xfrm>
              <a:off x="2782888" y="2694513"/>
              <a:ext cx="520700" cy="404813"/>
            </a:xfrm>
            <a:custGeom>
              <a:avLst/>
              <a:gdLst>
                <a:gd name="T0" fmla="*/ 2147483647 w 72"/>
                <a:gd name="T1" fmla="*/ 2147483647 h 56"/>
                <a:gd name="T2" fmla="*/ 2147483647 w 72"/>
                <a:gd name="T3" fmla="*/ 2147483647 h 56"/>
                <a:gd name="T4" fmla="*/ 2147483647 w 72"/>
                <a:gd name="T5" fmla="*/ 2147483647 h 56"/>
                <a:gd name="T6" fmla="*/ 2147483647 w 72"/>
                <a:gd name="T7" fmla="*/ 2147483647 h 56"/>
                <a:gd name="T8" fmla="*/ 2147483647 w 72"/>
                <a:gd name="T9" fmla="*/ 2147483647 h 56"/>
                <a:gd name="T10" fmla="*/ 2147483647 w 72"/>
                <a:gd name="T11" fmla="*/ 2147483647 h 56"/>
                <a:gd name="T12" fmla="*/ 2147483647 w 72"/>
                <a:gd name="T13" fmla="*/ 2147483647 h 56"/>
                <a:gd name="T14" fmla="*/ 2147483647 w 72"/>
                <a:gd name="T15" fmla="*/ 2147483647 h 56"/>
                <a:gd name="T16" fmla="*/ 0 w 72"/>
                <a:gd name="T17" fmla="*/ 2147483647 h 56"/>
                <a:gd name="T18" fmla="*/ 2147483647 w 72"/>
                <a:gd name="T19" fmla="*/ 0 h 56"/>
                <a:gd name="T20" fmla="*/ 2147483647 w 72"/>
                <a:gd name="T21" fmla="*/ 2147483647 h 56"/>
                <a:gd name="T22" fmla="*/ 2147483647 w 72"/>
                <a:gd name="T23" fmla="*/ 2147483647 h 56"/>
                <a:gd name="T24" fmla="*/ 2147483647 w 72"/>
                <a:gd name="T25" fmla="*/ 2147483647 h 56"/>
                <a:gd name="T26" fmla="*/ 2147483647 w 72"/>
                <a:gd name="T27" fmla="*/ 2147483647 h 56"/>
                <a:gd name="T28" fmla="*/ 2147483647 w 72"/>
                <a:gd name="T29" fmla="*/ 2147483647 h 56"/>
                <a:gd name="T30" fmla="*/ 2147483647 w 72"/>
                <a:gd name="T31" fmla="*/ 2147483647 h 56"/>
                <a:gd name="T32" fmla="*/ 2147483647 w 72"/>
                <a:gd name="T33" fmla="*/ 2147483647 h 56"/>
                <a:gd name="T34" fmla="*/ 2147483647 w 72"/>
                <a:gd name="T35" fmla="*/ 2147483647 h 56"/>
                <a:gd name="T36" fmla="*/ 2147483647 w 72"/>
                <a:gd name="T37" fmla="*/ 2147483647 h 56"/>
                <a:gd name="T38" fmla="*/ 2147483647 w 72"/>
                <a:gd name="T39" fmla="*/ 2147483647 h 56"/>
                <a:gd name="T40" fmla="*/ 2147483647 w 72"/>
                <a:gd name="T41" fmla="*/ 2147483647 h 56"/>
                <a:gd name="T42" fmla="*/ 2147483647 w 72"/>
                <a:gd name="T43" fmla="*/ 2147483647 h 56"/>
                <a:gd name="T44" fmla="*/ 2147483647 w 72"/>
                <a:gd name="T45" fmla="*/ 2147483647 h 56"/>
                <a:gd name="T46" fmla="*/ 2147483647 w 72"/>
                <a:gd name="T47" fmla="*/ 2147483647 h 56"/>
                <a:gd name="T48" fmla="*/ 2147483647 w 72"/>
                <a:gd name="T49" fmla="*/ 2147483647 h 56"/>
                <a:gd name="T50" fmla="*/ 2147483647 w 72"/>
                <a:gd name="T51" fmla="*/ 2147483647 h 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KSO_Shape"/>
            <p:cNvSpPr>
              <a:spLocks noChangeArrowheads="1"/>
            </p:cNvSpPr>
            <p:nvPr/>
          </p:nvSpPr>
          <p:spPr bwMode="auto">
            <a:xfrm>
              <a:off x="2844800" y="4167713"/>
              <a:ext cx="514350" cy="419100"/>
            </a:xfrm>
            <a:custGeom>
              <a:avLst/>
              <a:gdLst>
                <a:gd name="T0" fmla="*/ 21361 w 684048"/>
                <a:gd name="T1" fmla="*/ 40198 h 556307"/>
                <a:gd name="T2" fmla="*/ 23872 w 684048"/>
                <a:gd name="T3" fmla="*/ 45651 h 556307"/>
                <a:gd name="T4" fmla="*/ 22777 w 684048"/>
                <a:gd name="T5" fmla="*/ 39787 h 556307"/>
                <a:gd name="T6" fmla="*/ 28201 w 684048"/>
                <a:gd name="T7" fmla="*/ 38359 h 556307"/>
                <a:gd name="T8" fmla="*/ 29044 w 684048"/>
                <a:gd name="T9" fmla="*/ 40188 h 556307"/>
                <a:gd name="T10" fmla="*/ 29023 w 684048"/>
                <a:gd name="T11" fmla="*/ 38295 h 556307"/>
                <a:gd name="T12" fmla="*/ 37579 w 684048"/>
                <a:gd name="T13" fmla="*/ 39747 h 556307"/>
                <a:gd name="T14" fmla="*/ 14517 w 684048"/>
                <a:gd name="T15" fmla="*/ 42435 h 556307"/>
                <a:gd name="T16" fmla="*/ 27243 w 684048"/>
                <a:gd name="T17" fmla="*/ 30824 h 556307"/>
                <a:gd name="T18" fmla="*/ 26138 w 684048"/>
                <a:gd name="T19" fmla="*/ 26402 h 556307"/>
                <a:gd name="T20" fmla="*/ 29182 w 684048"/>
                <a:gd name="T21" fmla="*/ 53337 h 556307"/>
                <a:gd name="T22" fmla="*/ 30353 w 684048"/>
                <a:gd name="T23" fmla="*/ 26188 h 556307"/>
                <a:gd name="T24" fmla="*/ 60314 w 684048"/>
                <a:gd name="T25" fmla="*/ 18992 h 556307"/>
                <a:gd name="T26" fmla="*/ 59289 w 684048"/>
                <a:gd name="T27" fmla="*/ 23821 h 556307"/>
                <a:gd name="T28" fmla="*/ 59134 w 684048"/>
                <a:gd name="T29" fmla="*/ 24074 h 556307"/>
                <a:gd name="T30" fmla="*/ 58999 w 684048"/>
                <a:gd name="T31" fmla="*/ 24270 h 556307"/>
                <a:gd name="T32" fmla="*/ 56028 w 684048"/>
                <a:gd name="T33" fmla="*/ 24761 h 556307"/>
                <a:gd name="T34" fmla="*/ 55289 w 684048"/>
                <a:gd name="T35" fmla="*/ 21935 h 556307"/>
                <a:gd name="T36" fmla="*/ 55369 w 684048"/>
                <a:gd name="T37" fmla="*/ 17161 h 556307"/>
                <a:gd name="T38" fmla="*/ 49051 w 684048"/>
                <a:gd name="T39" fmla="*/ 14991 h 556307"/>
                <a:gd name="T40" fmla="*/ 46899 w 684048"/>
                <a:gd name="T41" fmla="*/ 13300 h 556307"/>
                <a:gd name="T42" fmla="*/ 48391 w 684048"/>
                <a:gd name="T43" fmla="*/ 10973 h 556307"/>
                <a:gd name="T44" fmla="*/ 29278 w 684048"/>
                <a:gd name="T45" fmla="*/ 8517 h 556307"/>
                <a:gd name="T46" fmla="*/ 49714 w 684048"/>
                <a:gd name="T47" fmla="*/ 17573 h 556307"/>
                <a:gd name="T48" fmla="*/ 57496 w 684048"/>
                <a:gd name="T49" fmla="*/ 45315 h 556307"/>
                <a:gd name="T50" fmla="*/ 29278 w 684048"/>
                <a:gd name="T51" fmla="*/ 8517 h 556307"/>
                <a:gd name="T52" fmla="*/ 69898 w 684048"/>
                <a:gd name="T53" fmla="*/ 20231 h 556307"/>
                <a:gd name="T54" fmla="*/ 68705 w 684048"/>
                <a:gd name="T55" fmla="*/ 26667 h 556307"/>
                <a:gd name="T56" fmla="*/ 65180 w 684048"/>
                <a:gd name="T57" fmla="*/ 27269 h 556307"/>
                <a:gd name="T58" fmla="*/ 63760 w 684048"/>
                <a:gd name="T59" fmla="*/ 24853 h 556307"/>
                <a:gd name="T60" fmla="*/ 49974 w 684048"/>
                <a:gd name="T61" fmla="*/ 5423 h 556307"/>
                <a:gd name="T62" fmla="*/ 48021 w 684048"/>
                <a:gd name="T63" fmla="*/ 5628 h 556307"/>
                <a:gd name="T64" fmla="*/ 45647 w 684048"/>
                <a:gd name="T65" fmla="*/ 3905 h 556307"/>
                <a:gd name="T66" fmla="*/ 46672 w 684048"/>
                <a:gd name="T67" fmla="*/ 384 h 556307"/>
                <a:gd name="T68" fmla="*/ 49974 w 684048"/>
                <a:gd name="T69" fmla="*/ 0 h 5563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684048" h="556307">
                  <a:moveTo>
                    <a:pt x="222901" y="383453"/>
                  </a:moveTo>
                  <a:cubicBezTo>
                    <a:pt x="218315" y="383977"/>
                    <a:pt x="213613" y="385281"/>
                    <a:pt x="209039" y="387420"/>
                  </a:cubicBezTo>
                  <a:cubicBezTo>
                    <a:pt x="190739" y="395979"/>
                    <a:pt x="181407" y="414680"/>
                    <a:pt x="188193" y="429191"/>
                  </a:cubicBezTo>
                  <a:cubicBezTo>
                    <a:pt x="194980" y="443702"/>
                    <a:pt x="215317" y="448527"/>
                    <a:pt x="233616" y="439969"/>
                  </a:cubicBezTo>
                  <a:cubicBezTo>
                    <a:pt x="251915" y="431410"/>
                    <a:pt x="261248" y="412709"/>
                    <a:pt x="254461" y="398198"/>
                  </a:cubicBezTo>
                  <a:cubicBezTo>
                    <a:pt x="249371" y="387315"/>
                    <a:pt x="236659" y="381879"/>
                    <a:pt x="222901" y="383453"/>
                  </a:cubicBezTo>
                  <a:close/>
                  <a:moveTo>
                    <a:pt x="284035" y="369073"/>
                  </a:moveTo>
                  <a:cubicBezTo>
                    <a:pt x="281538" y="368297"/>
                    <a:pt x="278657" y="368441"/>
                    <a:pt x="275985" y="369691"/>
                  </a:cubicBezTo>
                  <a:cubicBezTo>
                    <a:pt x="270641" y="372190"/>
                    <a:pt x="268154" y="378164"/>
                    <a:pt x="270432" y="383034"/>
                  </a:cubicBezTo>
                  <a:cubicBezTo>
                    <a:pt x="272710" y="387904"/>
                    <a:pt x="278888" y="389825"/>
                    <a:pt x="284233" y="387325"/>
                  </a:cubicBezTo>
                  <a:cubicBezTo>
                    <a:pt x="289577" y="384826"/>
                    <a:pt x="292063" y="378852"/>
                    <a:pt x="289785" y="373982"/>
                  </a:cubicBezTo>
                  <a:cubicBezTo>
                    <a:pt x="288647" y="371547"/>
                    <a:pt x="286533" y="369850"/>
                    <a:pt x="284035" y="369073"/>
                  </a:cubicBezTo>
                  <a:close/>
                  <a:moveTo>
                    <a:pt x="266604" y="297070"/>
                  </a:moveTo>
                  <a:cubicBezTo>
                    <a:pt x="319078" y="300338"/>
                    <a:pt x="362309" y="335548"/>
                    <a:pt x="367763" y="383070"/>
                  </a:cubicBezTo>
                  <a:cubicBezTo>
                    <a:pt x="373996" y="437381"/>
                    <a:pt x="328527" y="487207"/>
                    <a:pt x="266205" y="494360"/>
                  </a:cubicBezTo>
                  <a:cubicBezTo>
                    <a:pt x="203883" y="501513"/>
                    <a:pt x="148308" y="463284"/>
                    <a:pt x="142074" y="408972"/>
                  </a:cubicBezTo>
                  <a:cubicBezTo>
                    <a:pt x="135841" y="354661"/>
                    <a:pt x="181310" y="304835"/>
                    <a:pt x="243632" y="297682"/>
                  </a:cubicBezTo>
                  <a:cubicBezTo>
                    <a:pt x="251423" y="296788"/>
                    <a:pt x="259108" y="296603"/>
                    <a:pt x="266604" y="297070"/>
                  </a:cubicBezTo>
                  <a:close/>
                  <a:moveTo>
                    <a:pt x="297042" y="252387"/>
                  </a:moveTo>
                  <a:cubicBezTo>
                    <a:pt x="283618" y="252176"/>
                    <a:pt x="269820" y="252839"/>
                    <a:pt x="255793" y="254449"/>
                  </a:cubicBezTo>
                  <a:cubicBezTo>
                    <a:pt x="143583" y="267328"/>
                    <a:pt x="59288" y="335880"/>
                    <a:pt x="67516" y="407566"/>
                  </a:cubicBezTo>
                  <a:cubicBezTo>
                    <a:pt x="75743" y="479252"/>
                    <a:pt x="173377" y="526925"/>
                    <a:pt x="285587" y="514046"/>
                  </a:cubicBezTo>
                  <a:cubicBezTo>
                    <a:pt x="397797" y="501168"/>
                    <a:pt x="482091" y="432615"/>
                    <a:pt x="473864" y="360929"/>
                  </a:cubicBezTo>
                  <a:cubicBezTo>
                    <a:pt x="466665" y="298204"/>
                    <a:pt x="391015" y="253864"/>
                    <a:pt x="297042" y="252387"/>
                  </a:cubicBezTo>
                  <a:close/>
                  <a:moveTo>
                    <a:pt x="509416" y="97868"/>
                  </a:moveTo>
                  <a:cubicBezTo>
                    <a:pt x="544841" y="99182"/>
                    <a:pt x="588107" y="127580"/>
                    <a:pt x="590257" y="183051"/>
                  </a:cubicBezTo>
                  <a:cubicBezTo>
                    <a:pt x="592352" y="199448"/>
                    <a:pt x="588214" y="215684"/>
                    <a:pt x="579852" y="229407"/>
                  </a:cubicBezTo>
                  <a:lnTo>
                    <a:pt x="580228" y="229581"/>
                  </a:lnTo>
                  <a:cubicBezTo>
                    <a:pt x="580244" y="229743"/>
                    <a:pt x="580186" y="229872"/>
                    <a:pt x="580126" y="230000"/>
                  </a:cubicBezTo>
                  <a:lnTo>
                    <a:pt x="578707" y="232024"/>
                  </a:lnTo>
                  <a:cubicBezTo>
                    <a:pt x="578590" y="232839"/>
                    <a:pt x="578192" y="233485"/>
                    <a:pt x="577787" y="234126"/>
                  </a:cubicBezTo>
                  <a:lnTo>
                    <a:pt x="577385" y="233908"/>
                  </a:lnTo>
                  <a:cubicBezTo>
                    <a:pt x="572286" y="241165"/>
                    <a:pt x="563167" y="244302"/>
                    <a:pt x="554750" y="241632"/>
                  </a:cubicBezTo>
                  <a:lnTo>
                    <a:pt x="548315" y="238643"/>
                  </a:lnTo>
                  <a:cubicBezTo>
                    <a:pt x="539522" y="233101"/>
                    <a:pt x="536249" y="221620"/>
                    <a:pt x="540834" y="211750"/>
                  </a:cubicBezTo>
                  <a:lnTo>
                    <a:pt x="541088" y="211402"/>
                  </a:lnTo>
                  <a:lnTo>
                    <a:pt x="541243" y="211474"/>
                  </a:lnTo>
                  <a:cubicBezTo>
                    <a:pt x="549302" y="193084"/>
                    <a:pt x="546794" y="175359"/>
                    <a:pt x="541863" y="165391"/>
                  </a:cubicBezTo>
                  <a:cubicBezTo>
                    <a:pt x="534763" y="151042"/>
                    <a:pt x="514479" y="135118"/>
                    <a:pt x="480142" y="145181"/>
                  </a:cubicBezTo>
                  <a:lnTo>
                    <a:pt x="480025" y="144483"/>
                  </a:lnTo>
                  <a:cubicBezTo>
                    <a:pt x="471706" y="144624"/>
                    <a:pt x="464282" y="140887"/>
                    <a:pt x="461009" y="134412"/>
                  </a:cubicBezTo>
                  <a:lnTo>
                    <a:pt x="458966" y="128175"/>
                  </a:lnTo>
                  <a:cubicBezTo>
                    <a:pt x="457496" y="119354"/>
                    <a:pt x="463572" y="110158"/>
                    <a:pt x="473636" y="106144"/>
                  </a:cubicBezTo>
                  <a:lnTo>
                    <a:pt x="473571" y="105761"/>
                  </a:lnTo>
                  <a:cubicBezTo>
                    <a:pt x="485121" y="99922"/>
                    <a:pt x="497817" y="97438"/>
                    <a:pt x="509416" y="97868"/>
                  </a:cubicBezTo>
                  <a:close/>
                  <a:moveTo>
                    <a:pt x="286518" y="82088"/>
                  </a:moveTo>
                  <a:cubicBezTo>
                    <a:pt x="376738" y="91976"/>
                    <a:pt x="317665" y="163994"/>
                    <a:pt x="337363" y="184000"/>
                  </a:cubicBezTo>
                  <a:cubicBezTo>
                    <a:pt x="387081" y="179119"/>
                    <a:pt x="437510" y="146098"/>
                    <a:pt x="486517" y="169358"/>
                  </a:cubicBezTo>
                  <a:cubicBezTo>
                    <a:pt x="533076" y="203014"/>
                    <a:pt x="494312" y="233925"/>
                    <a:pt x="501054" y="264835"/>
                  </a:cubicBezTo>
                  <a:cubicBezTo>
                    <a:pt x="649340" y="323962"/>
                    <a:pt x="585744" y="409170"/>
                    <a:pt x="562675" y="436725"/>
                  </a:cubicBezTo>
                  <a:cubicBezTo>
                    <a:pt x="354965" y="648778"/>
                    <a:pt x="45454" y="533772"/>
                    <a:pt x="10807" y="435328"/>
                  </a:cubicBezTo>
                  <a:cubicBezTo>
                    <a:pt x="-41075" y="330306"/>
                    <a:pt x="100878" y="89491"/>
                    <a:pt x="286518" y="82088"/>
                  </a:cubicBezTo>
                  <a:close/>
                  <a:moveTo>
                    <a:pt x="489068" y="0"/>
                  </a:moveTo>
                  <a:cubicBezTo>
                    <a:pt x="596753" y="0"/>
                    <a:pt x="684048" y="87296"/>
                    <a:pt x="684048" y="194980"/>
                  </a:cubicBezTo>
                  <a:cubicBezTo>
                    <a:pt x="684048" y="216847"/>
                    <a:pt x="680448" y="237874"/>
                    <a:pt x="672966" y="257215"/>
                  </a:cubicBezTo>
                  <a:lnTo>
                    <a:pt x="672379" y="257003"/>
                  </a:lnTo>
                  <a:cubicBezTo>
                    <a:pt x="668967" y="265617"/>
                    <a:pt x="657523" y="269364"/>
                    <a:pt x="645725" y="265916"/>
                  </a:cubicBezTo>
                  <a:lnTo>
                    <a:pt x="637884" y="262819"/>
                  </a:lnTo>
                  <a:cubicBezTo>
                    <a:pt x="627530" y="257587"/>
                    <a:pt x="621785" y="247890"/>
                    <a:pt x="624308" y="239644"/>
                  </a:cubicBezTo>
                  <a:lnTo>
                    <a:pt x="623975" y="239524"/>
                  </a:lnTo>
                  <a:cubicBezTo>
                    <a:pt x="629260" y="225659"/>
                    <a:pt x="631774" y="210613"/>
                    <a:pt x="631774" y="194980"/>
                  </a:cubicBezTo>
                  <a:cubicBezTo>
                    <a:pt x="631774" y="116165"/>
                    <a:pt x="567883" y="52274"/>
                    <a:pt x="489068" y="52274"/>
                  </a:cubicBezTo>
                  <a:lnTo>
                    <a:pt x="469942" y="54202"/>
                  </a:lnTo>
                  <a:lnTo>
                    <a:pt x="469951" y="54239"/>
                  </a:lnTo>
                  <a:cubicBezTo>
                    <a:pt x="469861" y="54366"/>
                    <a:pt x="469744" y="54397"/>
                    <a:pt x="469627" y="54427"/>
                  </a:cubicBezTo>
                  <a:cubicBezTo>
                    <a:pt x="460634" y="56697"/>
                    <a:pt x="450861" y="49439"/>
                    <a:pt x="446718" y="37636"/>
                  </a:cubicBezTo>
                  <a:lnTo>
                    <a:pt x="444619" y="29323"/>
                  </a:lnTo>
                  <a:cubicBezTo>
                    <a:pt x="442667" y="16995"/>
                    <a:pt x="447797" y="5987"/>
                    <a:pt x="456757" y="3699"/>
                  </a:cubicBezTo>
                  <a:lnTo>
                    <a:pt x="456661" y="3267"/>
                  </a:lnTo>
                  <a:cubicBezTo>
                    <a:pt x="467135" y="923"/>
                    <a:pt x="477994" y="0"/>
                    <a:pt x="48906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323"/>
            <p:cNvSpPr>
              <a:spLocks noChangeArrowheads="1"/>
            </p:cNvSpPr>
            <p:nvPr/>
          </p:nvSpPr>
          <p:spPr bwMode="auto">
            <a:xfrm>
              <a:off x="1313922" y="3368146"/>
              <a:ext cx="481011" cy="478246"/>
            </a:xfrm>
            <a:custGeom>
              <a:avLst/>
              <a:gdLst>
                <a:gd name="T0" fmla="*/ 2147483647 w 288"/>
                <a:gd name="T1" fmla="*/ 2147483647 h 287"/>
                <a:gd name="T2" fmla="*/ 2147483647 w 288"/>
                <a:gd name="T3" fmla="*/ 2147483647 h 287"/>
                <a:gd name="T4" fmla="*/ 2147483647 w 288"/>
                <a:gd name="T5" fmla="*/ 2147483647 h 287"/>
                <a:gd name="T6" fmla="*/ 2147483647 w 288"/>
                <a:gd name="T7" fmla="*/ 2147483647 h 287"/>
                <a:gd name="T8" fmla="*/ 2147483647 w 288"/>
                <a:gd name="T9" fmla="*/ 2147483647 h 287"/>
                <a:gd name="T10" fmla="*/ 2147483647 w 288"/>
                <a:gd name="T11" fmla="*/ 2147483647 h 287"/>
                <a:gd name="T12" fmla="*/ 2147483647 w 288"/>
                <a:gd name="T13" fmla="*/ 2147483647 h 287"/>
                <a:gd name="T14" fmla="*/ 2147483647 w 288"/>
                <a:gd name="T15" fmla="*/ 2147483647 h 287"/>
                <a:gd name="T16" fmla="*/ 2147483647 w 288"/>
                <a:gd name="T17" fmla="*/ 2147483647 h 287"/>
                <a:gd name="T18" fmla="*/ 2147483647 w 288"/>
                <a:gd name="T19" fmla="*/ 2147483647 h 287"/>
                <a:gd name="T20" fmla="*/ 2147483647 w 288"/>
                <a:gd name="T21" fmla="*/ 2147483647 h 287"/>
                <a:gd name="T22" fmla="*/ 2147483647 w 288"/>
                <a:gd name="T23" fmla="*/ 2147483647 h 287"/>
                <a:gd name="T24" fmla="*/ 2147483647 w 288"/>
                <a:gd name="T25" fmla="*/ 2147483647 h 287"/>
                <a:gd name="T26" fmla="*/ 2147483647 w 288"/>
                <a:gd name="T27" fmla="*/ 2147483647 h 287"/>
                <a:gd name="T28" fmla="*/ 2147483647 w 288"/>
                <a:gd name="T29" fmla="*/ 2147483647 h 287"/>
                <a:gd name="T30" fmla="*/ 2147483647 w 288"/>
                <a:gd name="T31" fmla="*/ 2147483647 h 287"/>
                <a:gd name="T32" fmla="*/ 2147483647 w 288"/>
                <a:gd name="T33" fmla="*/ 2147483647 h 287"/>
                <a:gd name="T34" fmla="*/ 2147483647 w 288"/>
                <a:gd name="T35" fmla="*/ 2147483647 h 287"/>
                <a:gd name="T36" fmla="*/ 2147483647 w 288"/>
                <a:gd name="T37" fmla="*/ 2147483647 h 287"/>
                <a:gd name="T38" fmla="*/ 2147483647 w 288"/>
                <a:gd name="T39" fmla="*/ 2147483647 h 287"/>
                <a:gd name="T40" fmla="*/ 2147483647 w 288"/>
                <a:gd name="T41" fmla="*/ 2147483647 h 287"/>
                <a:gd name="T42" fmla="*/ 2147483647 w 288"/>
                <a:gd name="T43" fmla="*/ 2147483647 h 287"/>
                <a:gd name="T44" fmla="*/ 2147483647 w 288"/>
                <a:gd name="T45" fmla="*/ 2147483647 h 287"/>
                <a:gd name="T46" fmla="*/ 2147483647 w 288"/>
                <a:gd name="T47" fmla="*/ 2147483647 h 287"/>
                <a:gd name="T48" fmla="*/ 0 w 288"/>
                <a:gd name="T49" fmla="*/ 2147483647 h 287"/>
                <a:gd name="T50" fmla="*/ 0 w 288"/>
                <a:gd name="T51" fmla="*/ 2147483647 h 287"/>
                <a:gd name="T52" fmla="*/ 2147483647 w 288"/>
                <a:gd name="T53" fmla="*/ 2147483647 h 287"/>
                <a:gd name="T54" fmla="*/ 2147483647 w 288"/>
                <a:gd name="T55" fmla="*/ 2147483647 h 287"/>
                <a:gd name="T56" fmla="*/ 2147483647 w 288"/>
                <a:gd name="T57" fmla="*/ 2147483647 h 28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88" h="287">
                  <a:moveTo>
                    <a:pt x="250" y="220"/>
                  </a:moveTo>
                  <a:cubicBezTo>
                    <a:pt x="231" y="212"/>
                    <a:pt x="209" y="196"/>
                    <a:pt x="169" y="191"/>
                  </a:cubicBezTo>
                  <a:cubicBezTo>
                    <a:pt x="181" y="181"/>
                    <a:pt x="186" y="162"/>
                    <a:pt x="197" y="136"/>
                  </a:cubicBezTo>
                  <a:cubicBezTo>
                    <a:pt x="197" y="136"/>
                    <a:pt x="197" y="135"/>
                    <a:pt x="197" y="135"/>
                  </a:cubicBezTo>
                  <a:cubicBezTo>
                    <a:pt x="200" y="135"/>
                    <a:pt x="202" y="135"/>
                    <a:pt x="204" y="134"/>
                  </a:cubicBezTo>
                  <a:cubicBezTo>
                    <a:pt x="208" y="131"/>
                    <a:pt x="211" y="115"/>
                    <a:pt x="211" y="107"/>
                  </a:cubicBezTo>
                  <a:cubicBezTo>
                    <a:pt x="211" y="95"/>
                    <a:pt x="206" y="96"/>
                    <a:pt x="206" y="96"/>
                  </a:cubicBezTo>
                  <a:cubicBezTo>
                    <a:pt x="206" y="96"/>
                    <a:pt x="205" y="96"/>
                    <a:pt x="205" y="96"/>
                  </a:cubicBezTo>
                  <a:cubicBezTo>
                    <a:pt x="205" y="95"/>
                    <a:pt x="205" y="94"/>
                    <a:pt x="205" y="93"/>
                  </a:cubicBezTo>
                  <a:cubicBezTo>
                    <a:pt x="205" y="83"/>
                    <a:pt x="207" y="64"/>
                    <a:pt x="205" y="54"/>
                  </a:cubicBezTo>
                  <a:cubicBezTo>
                    <a:pt x="200" y="39"/>
                    <a:pt x="201" y="33"/>
                    <a:pt x="193" y="25"/>
                  </a:cubicBezTo>
                  <a:cubicBezTo>
                    <a:pt x="182" y="13"/>
                    <a:pt x="166" y="8"/>
                    <a:pt x="160" y="8"/>
                  </a:cubicBezTo>
                  <a:cubicBezTo>
                    <a:pt x="155" y="8"/>
                    <a:pt x="133" y="0"/>
                    <a:pt x="120" y="4"/>
                  </a:cubicBezTo>
                  <a:cubicBezTo>
                    <a:pt x="107" y="9"/>
                    <a:pt x="114" y="22"/>
                    <a:pt x="103" y="22"/>
                  </a:cubicBezTo>
                  <a:cubicBezTo>
                    <a:pt x="92" y="22"/>
                    <a:pt x="87" y="39"/>
                    <a:pt x="83" y="54"/>
                  </a:cubicBezTo>
                  <a:cubicBezTo>
                    <a:pt x="80" y="64"/>
                    <a:pt x="82" y="82"/>
                    <a:pt x="82" y="93"/>
                  </a:cubicBezTo>
                  <a:cubicBezTo>
                    <a:pt x="82" y="94"/>
                    <a:pt x="82" y="95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82" y="96"/>
                    <a:pt x="76" y="95"/>
                    <a:pt x="76" y="107"/>
                  </a:cubicBezTo>
                  <a:cubicBezTo>
                    <a:pt x="76" y="115"/>
                    <a:pt x="79" y="131"/>
                    <a:pt x="83" y="134"/>
                  </a:cubicBezTo>
                  <a:cubicBezTo>
                    <a:pt x="85" y="135"/>
                    <a:pt x="88" y="135"/>
                    <a:pt x="90" y="135"/>
                  </a:cubicBezTo>
                  <a:cubicBezTo>
                    <a:pt x="90" y="135"/>
                    <a:pt x="90" y="136"/>
                    <a:pt x="90" y="136"/>
                  </a:cubicBezTo>
                  <a:cubicBezTo>
                    <a:pt x="101" y="163"/>
                    <a:pt x="106" y="182"/>
                    <a:pt x="118" y="191"/>
                  </a:cubicBezTo>
                  <a:cubicBezTo>
                    <a:pt x="79" y="196"/>
                    <a:pt x="57" y="212"/>
                    <a:pt x="38" y="220"/>
                  </a:cubicBezTo>
                  <a:cubicBezTo>
                    <a:pt x="0" y="237"/>
                    <a:pt x="0" y="256"/>
                    <a:pt x="0" y="256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88" y="287"/>
                    <a:pt x="288" y="287"/>
                    <a:pt x="288" y="287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56"/>
                    <a:pt x="287" y="237"/>
                    <a:pt x="250" y="2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55" name="Group 36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5030" y="1810808"/>
              <a:ext cx="486303" cy="866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Group 41"/>
            <p:cNvPicPr>
              <a:picLocks noChangeAspect="1" noChangeArrowheads="1"/>
            </p:cNvPicPr>
            <p:nvPr/>
          </p:nvPicPr>
          <p:blipFill>
            <a:blip r:embed="rId3" cstate="print">
              <a:alphaModFix/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2613" y="3299884"/>
              <a:ext cx="378375" cy="764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" name="Group 39"/>
            <p:cNvPicPr>
              <a:picLocks noChangeAspect="1" noChangeArrowheads="1"/>
            </p:cNvPicPr>
            <p:nvPr/>
          </p:nvPicPr>
          <p:blipFill>
            <a:blip r:embed="rId4" cstate="print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2655" y="4607983"/>
              <a:ext cx="557212" cy="929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3643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605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人的发展概述</a:t>
            </a:r>
          </a:p>
        </p:txBody>
      </p:sp>
      <p:grpSp>
        <p:nvGrpSpPr>
          <p:cNvPr id="7" name="组 6"/>
          <p:cNvGrpSpPr>
            <a:grpSpLocks/>
          </p:cNvGrpSpPr>
          <p:nvPr/>
        </p:nvGrpSpPr>
        <p:grpSpPr bwMode="auto">
          <a:xfrm>
            <a:off x="4794250" y="1700816"/>
            <a:ext cx="6686550" cy="3294284"/>
            <a:chOff x="5428738" y="4820703"/>
            <a:chExt cx="6686550" cy="3296387"/>
          </a:xfrm>
        </p:grpSpPr>
        <p:sp>
          <p:nvSpPr>
            <p:cNvPr id="25632" name="矩形 44"/>
            <p:cNvSpPr>
              <a:spLocks noChangeArrowheads="1"/>
            </p:cNvSpPr>
            <p:nvPr/>
          </p:nvSpPr>
          <p:spPr bwMode="auto">
            <a:xfrm>
              <a:off x="5428738" y="5530117"/>
              <a:ext cx="6686550" cy="2586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r>
                <a:rPr lang="zh-CN" altLang="zh-CN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大脑的作用就更为显著，它是人身上最重要的器官，也是人和动物最根本的区别之一。这种区别，首先表现在大脑的结构上，即脑的内部的微观构造以及它所含有的基本的物理化学过程。</a:t>
              </a:r>
              <a:endParaRPr lang="en-US" altLang="zh-CN" sz="2400" dirty="0">
                <a:solidFill>
                  <a:srgbClr val="595959"/>
                </a:solidFill>
                <a:latin typeface="黑体" pitchFamily="49" charset="-122"/>
                <a:ea typeface="黑体" pitchFamily="49" charset="-122"/>
              </a:endParaRPr>
            </a:p>
            <a:p>
              <a:r>
                <a:rPr lang="zh-CN" altLang="zh-CN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人，正是凭借着人脑的力量，有理性、能思维。随着语言、文字的产生，精神生产就成为人类所特有的现象。 </a:t>
              </a:r>
            </a:p>
          </p:txBody>
        </p:sp>
        <p:sp>
          <p:nvSpPr>
            <p:cNvPr id="25633" name="TextBox 13"/>
            <p:cNvSpPr txBox="1">
              <a:spLocks noChangeArrowheads="1"/>
            </p:cNvSpPr>
            <p:nvPr/>
          </p:nvSpPr>
          <p:spPr bwMode="auto">
            <a:xfrm>
              <a:off x="5428739" y="4820703"/>
              <a:ext cx="4895849" cy="492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3200" b="1" dirty="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体力劳动与脑力劳动的统一</a:t>
              </a:r>
              <a:endParaRPr lang="en-US" altLang="zh-CN" sz="3200" b="1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5609" name="组合 47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25630" name="椭圆 48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5631" name="等腰三角形 49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8" name="组 1"/>
          <p:cNvGrpSpPr>
            <a:grpSpLocks/>
          </p:cNvGrpSpPr>
          <p:nvPr/>
        </p:nvGrpSpPr>
        <p:grpSpPr bwMode="auto">
          <a:xfrm>
            <a:off x="705654" y="1748161"/>
            <a:ext cx="3263900" cy="3192463"/>
            <a:chOff x="1003300" y="1663700"/>
            <a:chExt cx="4117975" cy="4027488"/>
          </a:xfrm>
        </p:grpSpPr>
        <p:cxnSp>
          <p:nvCxnSpPr>
            <p:cNvPr id="39" name="Straight Arrow Connector 10"/>
            <p:cNvCxnSpPr>
              <a:cxnSpLocks noChangeShapeType="1"/>
            </p:cNvCxnSpPr>
            <p:nvPr/>
          </p:nvCxnSpPr>
          <p:spPr bwMode="auto">
            <a:xfrm flipV="1">
              <a:off x="2030413" y="3162300"/>
              <a:ext cx="485775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Straight Arrow Connector 13"/>
            <p:cNvCxnSpPr>
              <a:cxnSpLocks noChangeShapeType="1"/>
            </p:cNvCxnSpPr>
            <p:nvPr/>
          </p:nvCxnSpPr>
          <p:spPr bwMode="auto">
            <a:xfrm>
              <a:off x="2041525" y="3911600"/>
              <a:ext cx="487363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Straight Arrow Connector 14"/>
            <p:cNvCxnSpPr>
              <a:cxnSpLocks noChangeShapeType="1"/>
            </p:cNvCxnSpPr>
            <p:nvPr/>
          </p:nvCxnSpPr>
          <p:spPr bwMode="auto">
            <a:xfrm flipV="1">
              <a:off x="3500438" y="2371725"/>
              <a:ext cx="485775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Straight Arrow Connector 15"/>
            <p:cNvCxnSpPr>
              <a:cxnSpLocks noChangeShapeType="1"/>
            </p:cNvCxnSpPr>
            <p:nvPr/>
          </p:nvCxnSpPr>
          <p:spPr bwMode="auto">
            <a:xfrm flipV="1">
              <a:off x="3529013" y="3911600"/>
              <a:ext cx="485775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Straight Arrow Connector 16"/>
            <p:cNvCxnSpPr>
              <a:cxnSpLocks noChangeShapeType="1"/>
            </p:cNvCxnSpPr>
            <p:nvPr/>
          </p:nvCxnSpPr>
          <p:spPr bwMode="auto">
            <a:xfrm>
              <a:off x="3532188" y="3209925"/>
              <a:ext cx="487362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Straight Arrow Connector 17"/>
            <p:cNvCxnSpPr>
              <a:cxnSpLocks noChangeShapeType="1"/>
            </p:cNvCxnSpPr>
            <p:nvPr/>
          </p:nvCxnSpPr>
          <p:spPr bwMode="auto">
            <a:xfrm>
              <a:off x="3532188" y="4660900"/>
              <a:ext cx="487362" cy="280988"/>
            </a:xfrm>
            <a:prstGeom prst="straightConnector1">
              <a:avLst/>
            </a:prstGeom>
            <a:noFill/>
            <a:ln w="6350">
              <a:solidFill>
                <a:srgbClr val="ADBACA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Oval 2"/>
            <p:cNvSpPr>
              <a:spLocks noChangeArrowheads="1"/>
            </p:cNvSpPr>
            <p:nvPr/>
          </p:nvSpPr>
          <p:spPr bwMode="auto">
            <a:xfrm>
              <a:off x="1003300" y="3089275"/>
              <a:ext cx="1133475" cy="1152525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7" name="Oval 3"/>
            <p:cNvSpPr>
              <a:spLocks noChangeArrowheads="1"/>
            </p:cNvSpPr>
            <p:nvPr/>
          </p:nvSpPr>
          <p:spPr bwMode="auto">
            <a:xfrm>
              <a:off x="2476500" y="2357438"/>
              <a:ext cx="1133475" cy="1150937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8" name="Oval 4"/>
            <p:cNvSpPr>
              <a:spLocks noChangeArrowheads="1"/>
            </p:cNvSpPr>
            <p:nvPr/>
          </p:nvSpPr>
          <p:spPr bwMode="auto">
            <a:xfrm>
              <a:off x="2516188" y="3760788"/>
              <a:ext cx="1135062" cy="115252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9" name="Oval 5"/>
            <p:cNvSpPr>
              <a:spLocks noChangeArrowheads="1"/>
            </p:cNvSpPr>
            <p:nvPr/>
          </p:nvSpPr>
          <p:spPr bwMode="auto">
            <a:xfrm>
              <a:off x="3986213" y="3089275"/>
              <a:ext cx="1135062" cy="1152525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50" name="Oval 6"/>
            <p:cNvSpPr>
              <a:spLocks noChangeArrowheads="1"/>
            </p:cNvSpPr>
            <p:nvPr/>
          </p:nvSpPr>
          <p:spPr bwMode="auto">
            <a:xfrm>
              <a:off x="3957638" y="1663700"/>
              <a:ext cx="1135062" cy="1150938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51" name="Oval 7"/>
            <p:cNvSpPr>
              <a:spLocks noChangeArrowheads="1"/>
            </p:cNvSpPr>
            <p:nvPr/>
          </p:nvSpPr>
          <p:spPr bwMode="auto">
            <a:xfrm>
              <a:off x="3986213" y="4538663"/>
              <a:ext cx="1135062" cy="1152525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itchFamily="34" charset="0"/>
                <a:buNone/>
              </a:pPr>
              <a:endParaRPr lang="en-US" altLang="zh-CN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52" name="Freeform 66"/>
            <p:cNvSpPr>
              <a:spLocks noEditPoints="1" noChangeArrowheads="1"/>
            </p:cNvSpPr>
            <p:nvPr/>
          </p:nvSpPr>
          <p:spPr bwMode="auto">
            <a:xfrm>
              <a:off x="2782888" y="2694513"/>
              <a:ext cx="520700" cy="404813"/>
            </a:xfrm>
            <a:custGeom>
              <a:avLst/>
              <a:gdLst>
                <a:gd name="T0" fmla="*/ 2147483647 w 72"/>
                <a:gd name="T1" fmla="*/ 2147483647 h 56"/>
                <a:gd name="T2" fmla="*/ 2147483647 w 72"/>
                <a:gd name="T3" fmla="*/ 2147483647 h 56"/>
                <a:gd name="T4" fmla="*/ 2147483647 w 72"/>
                <a:gd name="T5" fmla="*/ 2147483647 h 56"/>
                <a:gd name="T6" fmla="*/ 2147483647 w 72"/>
                <a:gd name="T7" fmla="*/ 2147483647 h 56"/>
                <a:gd name="T8" fmla="*/ 2147483647 w 72"/>
                <a:gd name="T9" fmla="*/ 2147483647 h 56"/>
                <a:gd name="T10" fmla="*/ 2147483647 w 72"/>
                <a:gd name="T11" fmla="*/ 2147483647 h 56"/>
                <a:gd name="T12" fmla="*/ 2147483647 w 72"/>
                <a:gd name="T13" fmla="*/ 2147483647 h 56"/>
                <a:gd name="T14" fmla="*/ 2147483647 w 72"/>
                <a:gd name="T15" fmla="*/ 2147483647 h 56"/>
                <a:gd name="T16" fmla="*/ 0 w 72"/>
                <a:gd name="T17" fmla="*/ 2147483647 h 56"/>
                <a:gd name="T18" fmla="*/ 2147483647 w 72"/>
                <a:gd name="T19" fmla="*/ 0 h 56"/>
                <a:gd name="T20" fmla="*/ 2147483647 w 72"/>
                <a:gd name="T21" fmla="*/ 2147483647 h 56"/>
                <a:gd name="T22" fmla="*/ 2147483647 w 72"/>
                <a:gd name="T23" fmla="*/ 2147483647 h 56"/>
                <a:gd name="T24" fmla="*/ 2147483647 w 72"/>
                <a:gd name="T25" fmla="*/ 2147483647 h 56"/>
                <a:gd name="T26" fmla="*/ 2147483647 w 72"/>
                <a:gd name="T27" fmla="*/ 2147483647 h 56"/>
                <a:gd name="T28" fmla="*/ 2147483647 w 72"/>
                <a:gd name="T29" fmla="*/ 2147483647 h 56"/>
                <a:gd name="T30" fmla="*/ 2147483647 w 72"/>
                <a:gd name="T31" fmla="*/ 2147483647 h 56"/>
                <a:gd name="T32" fmla="*/ 2147483647 w 72"/>
                <a:gd name="T33" fmla="*/ 2147483647 h 56"/>
                <a:gd name="T34" fmla="*/ 2147483647 w 72"/>
                <a:gd name="T35" fmla="*/ 2147483647 h 56"/>
                <a:gd name="T36" fmla="*/ 2147483647 w 72"/>
                <a:gd name="T37" fmla="*/ 2147483647 h 56"/>
                <a:gd name="T38" fmla="*/ 2147483647 w 72"/>
                <a:gd name="T39" fmla="*/ 2147483647 h 56"/>
                <a:gd name="T40" fmla="*/ 2147483647 w 72"/>
                <a:gd name="T41" fmla="*/ 2147483647 h 56"/>
                <a:gd name="T42" fmla="*/ 2147483647 w 72"/>
                <a:gd name="T43" fmla="*/ 2147483647 h 56"/>
                <a:gd name="T44" fmla="*/ 2147483647 w 72"/>
                <a:gd name="T45" fmla="*/ 2147483647 h 56"/>
                <a:gd name="T46" fmla="*/ 2147483647 w 72"/>
                <a:gd name="T47" fmla="*/ 2147483647 h 56"/>
                <a:gd name="T48" fmla="*/ 2147483647 w 72"/>
                <a:gd name="T49" fmla="*/ 2147483647 h 56"/>
                <a:gd name="T50" fmla="*/ 2147483647 w 72"/>
                <a:gd name="T51" fmla="*/ 2147483647 h 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KSO_Shape"/>
            <p:cNvSpPr>
              <a:spLocks noChangeArrowheads="1"/>
            </p:cNvSpPr>
            <p:nvPr/>
          </p:nvSpPr>
          <p:spPr bwMode="auto">
            <a:xfrm>
              <a:off x="2844800" y="4167713"/>
              <a:ext cx="514350" cy="419100"/>
            </a:xfrm>
            <a:custGeom>
              <a:avLst/>
              <a:gdLst>
                <a:gd name="T0" fmla="*/ 21361 w 684048"/>
                <a:gd name="T1" fmla="*/ 40198 h 556307"/>
                <a:gd name="T2" fmla="*/ 23872 w 684048"/>
                <a:gd name="T3" fmla="*/ 45651 h 556307"/>
                <a:gd name="T4" fmla="*/ 22777 w 684048"/>
                <a:gd name="T5" fmla="*/ 39787 h 556307"/>
                <a:gd name="T6" fmla="*/ 28201 w 684048"/>
                <a:gd name="T7" fmla="*/ 38359 h 556307"/>
                <a:gd name="T8" fmla="*/ 29044 w 684048"/>
                <a:gd name="T9" fmla="*/ 40188 h 556307"/>
                <a:gd name="T10" fmla="*/ 29023 w 684048"/>
                <a:gd name="T11" fmla="*/ 38295 h 556307"/>
                <a:gd name="T12" fmla="*/ 37579 w 684048"/>
                <a:gd name="T13" fmla="*/ 39747 h 556307"/>
                <a:gd name="T14" fmla="*/ 14517 w 684048"/>
                <a:gd name="T15" fmla="*/ 42435 h 556307"/>
                <a:gd name="T16" fmla="*/ 27243 w 684048"/>
                <a:gd name="T17" fmla="*/ 30824 h 556307"/>
                <a:gd name="T18" fmla="*/ 26138 w 684048"/>
                <a:gd name="T19" fmla="*/ 26402 h 556307"/>
                <a:gd name="T20" fmla="*/ 29182 w 684048"/>
                <a:gd name="T21" fmla="*/ 53337 h 556307"/>
                <a:gd name="T22" fmla="*/ 30353 w 684048"/>
                <a:gd name="T23" fmla="*/ 26188 h 556307"/>
                <a:gd name="T24" fmla="*/ 60314 w 684048"/>
                <a:gd name="T25" fmla="*/ 18992 h 556307"/>
                <a:gd name="T26" fmla="*/ 59289 w 684048"/>
                <a:gd name="T27" fmla="*/ 23821 h 556307"/>
                <a:gd name="T28" fmla="*/ 59134 w 684048"/>
                <a:gd name="T29" fmla="*/ 24074 h 556307"/>
                <a:gd name="T30" fmla="*/ 58999 w 684048"/>
                <a:gd name="T31" fmla="*/ 24270 h 556307"/>
                <a:gd name="T32" fmla="*/ 56028 w 684048"/>
                <a:gd name="T33" fmla="*/ 24761 h 556307"/>
                <a:gd name="T34" fmla="*/ 55289 w 684048"/>
                <a:gd name="T35" fmla="*/ 21935 h 556307"/>
                <a:gd name="T36" fmla="*/ 55369 w 684048"/>
                <a:gd name="T37" fmla="*/ 17161 h 556307"/>
                <a:gd name="T38" fmla="*/ 49051 w 684048"/>
                <a:gd name="T39" fmla="*/ 14991 h 556307"/>
                <a:gd name="T40" fmla="*/ 46899 w 684048"/>
                <a:gd name="T41" fmla="*/ 13300 h 556307"/>
                <a:gd name="T42" fmla="*/ 48391 w 684048"/>
                <a:gd name="T43" fmla="*/ 10973 h 556307"/>
                <a:gd name="T44" fmla="*/ 29278 w 684048"/>
                <a:gd name="T45" fmla="*/ 8517 h 556307"/>
                <a:gd name="T46" fmla="*/ 49714 w 684048"/>
                <a:gd name="T47" fmla="*/ 17573 h 556307"/>
                <a:gd name="T48" fmla="*/ 57496 w 684048"/>
                <a:gd name="T49" fmla="*/ 45315 h 556307"/>
                <a:gd name="T50" fmla="*/ 29278 w 684048"/>
                <a:gd name="T51" fmla="*/ 8517 h 556307"/>
                <a:gd name="T52" fmla="*/ 69898 w 684048"/>
                <a:gd name="T53" fmla="*/ 20231 h 556307"/>
                <a:gd name="T54" fmla="*/ 68705 w 684048"/>
                <a:gd name="T55" fmla="*/ 26667 h 556307"/>
                <a:gd name="T56" fmla="*/ 65180 w 684048"/>
                <a:gd name="T57" fmla="*/ 27269 h 556307"/>
                <a:gd name="T58" fmla="*/ 63760 w 684048"/>
                <a:gd name="T59" fmla="*/ 24853 h 556307"/>
                <a:gd name="T60" fmla="*/ 49974 w 684048"/>
                <a:gd name="T61" fmla="*/ 5423 h 556307"/>
                <a:gd name="T62" fmla="*/ 48021 w 684048"/>
                <a:gd name="T63" fmla="*/ 5628 h 556307"/>
                <a:gd name="T64" fmla="*/ 45647 w 684048"/>
                <a:gd name="T65" fmla="*/ 3905 h 556307"/>
                <a:gd name="T66" fmla="*/ 46672 w 684048"/>
                <a:gd name="T67" fmla="*/ 384 h 556307"/>
                <a:gd name="T68" fmla="*/ 49974 w 684048"/>
                <a:gd name="T69" fmla="*/ 0 h 5563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684048" h="556307">
                  <a:moveTo>
                    <a:pt x="222901" y="383453"/>
                  </a:moveTo>
                  <a:cubicBezTo>
                    <a:pt x="218315" y="383977"/>
                    <a:pt x="213613" y="385281"/>
                    <a:pt x="209039" y="387420"/>
                  </a:cubicBezTo>
                  <a:cubicBezTo>
                    <a:pt x="190739" y="395979"/>
                    <a:pt x="181407" y="414680"/>
                    <a:pt x="188193" y="429191"/>
                  </a:cubicBezTo>
                  <a:cubicBezTo>
                    <a:pt x="194980" y="443702"/>
                    <a:pt x="215317" y="448527"/>
                    <a:pt x="233616" y="439969"/>
                  </a:cubicBezTo>
                  <a:cubicBezTo>
                    <a:pt x="251915" y="431410"/>
                    <a:pt x="261248" y="412709"/>
                    <a:pt x="254461" y="398198"/>
                  </a:cubicBezTo>
                  <a:cubicBezTo>
                    <a:pt x="249371" y="387315"/>
                    <a:pt x="236659" y="381879"/>
                    <a:pt x="222901" y="383453"/>
                  </a:cubicBezTo>
                  <a:close/>
                  <a:moveTo>
                    <a:pt x="284035" y="369073"/>
                  </a:moveTo>
                  <a:cubicBezTo>
                    <a:pt x="281538" y="368297"/>
                    <a:pt x="278657" y="368441"/>
                    <a:pt x="275985" y="369691"/>
                  </a:cubicBezTo>
                  <a:cubicBezTo>
                    <a:pt x="270641" y="372190"/>
                    <a:pt x="268154" y="378164"/>
                    <a:pt x="270432" y="383034"/>
                  </a:cubicBezTo>
                  <a:cubicBezTo>
                    <a:pt x="272710" y="387904"/>
                    <a:pt x="278888" y="389825"/>
                    <a:pt x="284233" y="387325"/>
                  </a:cubicBezTo>
                  <a:cubicBezTo>
                    <a:pt x="289577" y="384826"/>
                    <a:pt x="292063" y="378852"/>
                    <a:pt x="289785" y="373982"/>
                  </a:cubicBezTo>
                  <a:cubicBezTo>
                    <a:pt x="288647" y="371547"/>
                    <a:pt x="286533" y="369850"/>
                    <a:pt x="284035" y="369073"/>
                  </a:cubicBezTo>
                  <a:close/>
                  <a:moveTo>
                    <a:pt x="266604" y="297070"/>
                  </a:moveTo>
                  <a:cubicBezTo>
                    <a:pt x="319078" y="300338"/>
                    <a:pt x="362309" y="335548"/>
                    <a:pt x="367763" y="383070"/>
                  </a:cubicBezTo>
                  <a:cubicBezTo>
                    <a:pt x="373996" y="437381"/>
                    <a:pt x="328527" y="487207"/>
                    <a:pt x="266205" y="494360"/>
                  </a:cubicBezTo>
                  <a:cubicBezTo>
                    <a:pt x="203883" y="501513"/>
                    <a:pt x="148308" y="463284"/>
                    <a:pt x="142074" y="408972"/>
                  </a:cubicBezTo>
                  <a:cubicBezTo>
                    <a:pt x="135841" y="354661"/>
                    <a:pt x="181310" y="304835"/>
                    <a:pt x="243632" y="297682"/>
                  </a:cubicBezTo>
                  <a:cubicBezTo>
                    <a:pt x="251423" y="296788"/>
                    <a:pt x="259108" y="296603"/>
                    <a:pt x="266604" y="297070"/>
                  </a:cubicBezTo>
                  <a:close/>
                  <a:moveTo>
                    <a:pt x="297042" y="252387"/>
                  </a:moveTo>
                  <a:cubicBezTo>
                    <a:pt x="283618" y="252176"/>
                    <a:pt x="269820" y="252839"/>
                    <a:pt x="255793" y="254449"/>
                  </a:cubicBezTo>
                  <a:cubicBezTo>
                    <a:pt x="143583" y="267328"/>
                    <a:pt x="59288" y="335880"/>
                    <a:pt x="67516" y="407566"/>
                  </a:cubicBezTo>
                  <a:cubicBezTo>
                    <a:pt x="75743" y="479252"/>
                    <a:pt x="173377" y="526925"/>
                    <a:pt x="285587" y="514046"/>
                  </a:cubicBezTo>
                  <a:cubicBezTo>
                    <a:pt x="397797" y="501168"/>
                    <a:pt x="482091" y="432615"/>
                    <a:pt x="473864" y="360929"/>
                  </a:cubicBezTo>
                  <a:cubicBezTo>
                    <a:pt x="466665" y="298204"/>
                    <a:pt x="391015" y="253864"/>
                    <a:pt x="297042" y="252387"/>
                  </a:cubicBezTo>
                  <a:close/>
                  <a:moveTo>
                    <a:pt x="509416" y="97868"/>
                  </a:moveTo>
                  <a:cubicBezTo>
                    <a:pt x="544841" y="99182"/>
                    <a:pt x="588107" y="127580"/>
                    <a:pt x="590257" y="183051"/>
                  </a:cubicBezTo>
                  <a:cubicBezTo>
                    <a:pt x="592352" y="199448"/>
                    <a:pt x="588214" y="215684"/>
                    <a:pt x="579852" y="229407"/>
                  </a:cubicBezTo>
                  <a:lnTo>
                    <a:pt x="580228" y="229581"/>
                  </a:lnTo>
                  <a:cubicBezTo>
                    <a:pt x="580244" y="229743"/>
                    <a:pt x="580186" y="229872"/>
                    <a:pt x="580126" y="230000"/>
                  </a:cubicBezTo>
                  <a:lnTo>
                    <a:pt x="578707" y="232024"/>
                  </a:lnTo>
                  <a:cubicBezTo>
                    <a:pt x="578590" y="232839"/>
                    <a:pt x="578192" y="233485"/>
                    <a:pt x="577787" y="234126"/>
                  </a:cubicBezTo>
                  <a:lnTo>
                    <a:pt x="577385" y="233908"/>
                  </a:lnTo>
                  <a:cubicBezTo>
                    <a:pt x="572286" y="241165"/>
                    <a:pt x="563167" y="244302"/>
                    <a:pt x="554750" y="241632"/>
                  </a:cubicBezTo>
                  <a:lnTo>
                    <a:pt x="548315" y="238643"/>
                  </a:lnTo>
                  <a:cubicBezTo>
                    <a:pt x="539522" y="233101"/>
                    <a:pt x="536249" y="221620"/>
                    <a:pt x="540834" y="211750"/>
                  </a:cubicBezTo>
                  <a:lnTo>
                    <a:pt x="541088" y="211402"/>
                  </a:lnTo>
                  <a:lnTo>
                    <a:pt x="541243" y="211474"/>
                  </a:lnTo>
                  <a:cubicBezTo>
                    <a:pt x="549302" y="193084"/>
                    <a:pt x="546794" y="175359"/>
                    <a:pt x="541863" y="165391"/>
                  </a:cubicBezTo>
                  <a:cubicBezTo>
                    <a:pt x="534763" y="151042"/>
                    <a:pt x="514479" y="135118"/>
                    <a:pt x="480142" y="145181"/>
                  </a:cubicBezTo>
                  <a:lnTo>
                    <a:pt x="480025" y="144483"/>
                  </a:lnTo>
                  <a:cubicBezTo>
                    <a:pt x="471706" y="144624"/>
                    <a:pt x="464282" y="140887"/>
                    <a:pt x="461009" y="134412"/>
                  </a:cubicBezTo>
                  <a:lnTo>
                    <a:pt x="458966" y="128175"/>
                  </a:lnTo>
                  <a:cubicBezTo>
                    <a:pt x="457496" y="119354"/>
                    <a:pt x="463572" y="110158"/>
                    <a:pt x="473636" y="106144"/>
                  </a:cubicBezTo>
                  <a:lnTo>
                    <a:pt x="473571" y="105761"/>
                  </a:lnTo>
                  <a:cubicBezTo>
                    <a:pt x="485121" y="99922"/>
                    <a:pt x="497817" y="97438"/>
                    <a:pt x="509416" y="97868"/>
                  </a:cubicBezTo>
                  <a:close/>
                  <a:moveTo>
                    <a:pt x="286518" y="82088"/>
                  </a:moveTo>
                  <a:cubicBezTo>
                    <a:pt x="376738" y="91976"/>
                    <a:pt x="317665" y="163994"/>
                    <a:pt x="337363" y="184000"/>
                  </a:cubicBezTo>
                  <a:cubicBezTo>
                    <a:pt x="387081" y="179119"/>
                    <a:pt x="437510" y="146098"/>
                    <a:pt x="486517" y="169358"/>
                  </a:cubicBezTo>
                  <a:cubicBezTo>
                    <a:pt x="533076" y="203014"/>
                    <a:pt x="494312" y="233925"/>
                    <a:pt x="501054" y="264835"/>
                  </a:cubicBezTo>
                  <a:cubicBezTo>
                    <a:pt x="649340" y="323962"/>
                    <a:pt x="585744" y="409170"/>
                    <a:pt x="562675" y="436725"/>
                  </a:cubicBezTo>
                  <a:cubicBezTo>
                    <a:pt x="354965" y="648778"/>
                    <a:pt x="45454" y="533772"/>
                    <a:pt x="10807" y="435328"/>
                  </a:cubicBezTo>
                  <a:cubicBezTo>
                    <a:pt x="-41075" y="330306"/>
                    <a:pt x="100878" y="89491"/>
                    <a:pt x="286518" y="82088"/>
                  </a:cubicBezTo>
                  <a:close/>
                  <a:moveTo>
                    <a:pt x="489068" y="0"/>
                  </a:moveTo>
                  <a:cubicBezTo>
                    <a:pt x="596753" y="0"/>
                    <a:pt x="684048" y="87296"/>
                    <a:pt x="684048" y="194980"/>
                  </a:cubicBezTo>
                  <a:cubicBezTo>
                    <a:pt x="684048" y="216847"/>
                    <a:pt x="680448" y="237874"/>
                    <a:pt x="672966" y="257215"/>
                  </a:cubicBezTo>
                  <a:lnTo>
                    <a:pt x="672379" y="257003"/>
                  </a:lnTo>
                  <a:cubicBezTo>
                    <a:pt x="668967" y="265617"/>
                    <a:pt x="657523" y="269364"/>
                    <a:pt x="645725" y="265916"/>
                  </a:cubicBezTo>
                  <a:lnTo>
                    <a:pt x="637884" y="262819"/>
                  </a:lnTo>
                  <a:cubicBezTo>
                    <a:pt x="627530" y="257587"/>
                    <a:pt x="621785" y="247890"/>
                    <a:pt x="624308" y="239644"/>
                  </a:cubicBezTo>
                  <a:lnTo>
                    <a:pt x="623975" y="239524"/>
                  </a:lnTo>
                  <a:cubicBezTo>
                    <a:pt x="629260" y="225659"/>
                    <a:pt x="631774" y="210613"/>
                    <a:pt x="631774" y="194980"/>
                  </a:cubicBezTo>
                  <a:cubicBezTo>
                    <a:pt x="631774" y="116165"/>
                    <a:pt x="567883" y="52274"/>
                    <a:pt x="489068" y="52274"/>
                  </a:cubicBezTo>
                  <a:lnTo>
                    <a:pt x="469942" y="54202"/>
                  </a:lnTo>
                  <a:lnTo>
                    <a:pt x="469951" y="54239"/>
                  </a:lnTo>
                  <a:cubicBezTo>
                    <a:pt x="469861" y="54366"/>
                    <a:pt x="469744" y="54397"/>
                    <a:pt x="469627" y="54427"/>
                  </a:cubicBezTo>
                  <a:cubicBezTo>
                    <a:pt x="460634" y="56697"/>
                    <a:pt x="450861" y="49439"/>
                    <a:pt x="446718" y="37636"/>
                  </a:cubicBezTo>
                  <a:lnTo>
                    <a:pt x="444619" y="29323"/>
                  </a:lnTo>
                  <a:cubicBezTo>
                    <a:pt x="442667" y="16995"/>
                    <a:pt x="447797" y="5987"/>
                    <a:pt x="456757" y="3699"/>
                  </a:cubicBezTo>
                  <a:lnTo>
                    <a:pt x="456661" y="3267"/>
                  </a:lnTo>
                  <a:cubicBezTo>
                    <a:pt x="467135" y="923"/>
                    <a:pt x="477994" y="0"/>
                    <a:pt x="48906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323"/>
            <p:cNvSpPr>
              <a:spLocks noChangeArrowheads="1"/>
            </p:cNvSpPr>
            <p:nvPr/>
          </p:nvSpPr>
          <p:spPr bwMode="auto">
            <a:xfrm>
              <a:off x="1313922" y="3368146"/>
              <a:ext cx="481011" cy="478246"/>
            </a:xfrm>
            <a:custGeom>
              <a:avLst/>
              <a:gdLst>
                <a:gd name="T0" fmla="*/ 2147483647 w 288"/>
                <a:gd name="T1" fmla="*/ 2147483647 h 287"/>
                <a:gd name="T2" fmla="*/ 2147483647 w 288"/>
                <a:gd name="T3" fmla="*/ 2147483647 h 287"/>
                <a:gd name="T4" fmla="*/ 2147483647 w 288"/>
                <a:gd name="T5" fmla="*/ 2147483647 h 287"/>
                <a:gd name="T6" fmla="*/ 2147483647 w 288"/>
                <a:gd name="T7" fmla="*/ 2147483647 h 287"/>
                <a:gd name="T8" fmla="*/ 2147483647 w 288"/>
                <a:gd name="T9" fmla="*/ 2147483647 h 287"/>
                <a:gd name="T10" fmla="*/ 2147483647 w 288"/>
                <a:gd name="T11" fmla="*/ 2147483647 h 287"/>
                <a:gd name="T12" fmla="*/ 2147483647 w 288"/>
                <a:gd name="T13" fmla="*/ 2147483647 h 287"/>
                <a:gd name="T14" fmla="*/ 2147483647 w 288"/>
                <a:gd name="T15" fmla="*/ 2147483647 h 287"/>
                <a:gd name="T16" fmla="*/ 2147483647 w 288"/>
                <a:gd name="T17" fmla="*/ 2147483647 h 287"/>
                <a:gd name="T18" fmla="*/ 2147483647 w 288"/>
                <a:gd name="T19" fmla="*/ 2147483647 h 287"/>
                <a:gd name="T20" fmla="*/ 2147483647 w 288"/>
                <a:gd name="T21" fmla="*/ 2147483647 h 287"/>
                <a:gd name="T22" fmla="*/ 2147483647 w 288"/>
                <a:gd name="T23" fmla="*/ 2147483647 h 287"/>
                <a:gd name="T24" fmla="*/ 2147483647 w 288"/>
                <a:gd name="T25" fmla="*/ 2147483647 h 287"/>
                <a:gd name="T26" fmla="*/ 2147483647 w 288"/>
                <a:gd name="T27" fmla="*/ 2147483647 h 287"/>
                <a:gd name="T28" fmla="*/ 2147483647 w 288"/>
                <a:gd name="T29" fmla="*/ 2147483647 h 287"/>
                <a:gd name="T30" fmla="*/ 2147483647 w 288"/>
                <a:gd name="T31" fmla="*/ 2147483647 h 287"/>
                <a:gd name="T32" fmla="*/ 2147483647 w 288"/>
                <a:gd name="T33" fmla="*/ 2147483647 h 287"/>
                <a:gd name="T34" fmla="*/ 2147483647 w 288"/>
                <a:gd name="T35" fmla="*/ 2147483647 h 287"/>
                <a:gd name="T36" fmla="*/ 2147483647 w 288"/>
                <a:gd name="T37" fmla="*/ 2147483647 h 287"/>
                <a:gd name="T38" fmla="*/ 2147483647 w 288"/>
                <a:gd name="T39" fmla="*/ 2147483647 h 287"/>
                <a:gd name="T40" fmla="*/ 2147483647 w 288"/>
                <a:gd name="T41" fmla="*/ 2147483647 h 287"/>
                <a:gd name="T42" fmla="*/ 2147483647 w 288"/>
                <a:gd name="T43" fmla="*/ 2147483647 h 287"/>
                <a:gd name="T44" fmla="*/ 2147483647 w 288"/>
                <a:gd name="T45" fmla="*/ 2147483647 h 287"/>
                <a:gd name="T46" fmla="*/ 2147483647 w 288"/>
                <a:gd name="T47" fmla="*/ 2147483647 h 287"/>
                <a:gd name="T48" fmla="*/ 0 w 288"/>
                <a:gd name="T49" fmla="*/ 2147483647 h 287"/>
                <a:gd name="T50" fmla="*/ 0 w 288"/>
                <a:gd name="T51" fmla="*/ 2147483647 h 287"/>
                <a:gd name="T52" fmla="*/ 2147483647 w 288"/>
                <a:gd name="T53" fmla="*/ 2147483647 h 287"/>
                <a:gd name="T54" fmla="*/ 2147483647 w 288"/>
                <a:gd name="T55" fmla="*/ 2147483647 h 287"/>
                <a:gd name="T56" fmla="*/ 2147483647 w 288"/>
                <a:gd name="T57" fmla="*/ 2147483647 h 28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88" h="287">
                  <a:moveTo>
                    <a:pt x="250" y="220"/>
                  </a:moveTo>
                  <a:cubicBezTo>
                    <a:pt x="231" y="212"/>
                    <a:pt x="209" y="196"/>
                    <a:pt x="169" y="191"/>
                  </a:cubicBezTo>
                  <a:cubicBezTo>
                    <a:pt x="181" y="181"/>
                    <a:pt x="186" y="162"/>
                    <a:pt x="197" y="136"/>
                  </a:cubicBezTo>
                  <a:cubicBezTo>
                    <a:pt x="197" y="136"/>
                    <a:pt x="197" y="135"/>
                    <a:pt x="197" y="135"/>
                  </a:cubicBezTo>
                  <a:cubicBezTo>
                    <a:pt x="200" y="135"/>
                    <a:pt x="202" y="135"/>
                    <a:pt x="204" y="134"/>
                  </a:cubicBezTo>
                  <a:cubicBezTo>
                    <a:pt x="208" y="131"/>
                    <a:pt x="211" y="115"/>
                    <a:pt x="211" y="107"/>
                  </a:cubicBezTo>
                  <a:cubicBezTo>
                    <a:pt x="211" y="95"/>
                    <a:pt x="206" y="96"/>
                    <a:pt x="206" y="96"/>
                  </a:cubicBezTo>
                  <a:cubicBezTo>
                    <a:pt x="206" y="96"/>
                    <a:pt x="205" y="96"/>
                    <a:pt x="205" y="96"/>
                  </a:cubicBezTo>
                  <a:cubicBezTo>
                    <a:pt x="205" y="95"/>
                    <a:pt x="205" y="94"/>
                    <a:pt x="205" y="93"/>
                  </a:cubicBezTo>
                  <a:cubicBezTo>
                    <a:pt x="205" y="83"/>
                    <a:pt x="207" y="64"/>
                    <a:pt x="205" y="54"/>
                  </a:cubicBezTo>
                  <a:cubicBezTo>
                    <a:pt x="200" y="39"/>
                    <a:pt x="201" y="33"/>
                    <a:pt x="193" y="25"/>
                  </a:cubicBezTo>
                  <a:cubicBezTo>
                    <a:pt x="182" y="13"/>
                    <a:pt x="166" y="8"/>
                    <a:pt x="160" y="8"/>
                  </a:cubicBezTo>
                  <a:cubicBezTo>
                    <a:pt x="155" y="8"/>
                    <a:pt x="133" y="0"/>
                    <a:pt x="120" y="4"/>
                  </a:cubicBezTo>
                  <a:cubicBezTo>
                    <a:pt x="107" y="9"/>
                    <a:pt x="114" y="22"/>
                    <a:pt x="103" y="22"/>
                  </a:cubicBezTo>
                  <a:cubicBezTo>
                    <a:pt x="92" y="22"/>
                    <a:pt x="87" y="39"/>
                    <a:pt x="83" y="54"/>
                  </a:cubicBezTo>
                  <a:cubicBezTo>
                    <a:pt x="80" y="64"/>
                    <a:pt x="82" y="82"/>
                    <a:pt x="82" y="93"/>
                  </a:cubicBezTo>
                  <a:cubicBezTo>
                    <a:pt x="82" y="94"/>
                    <a:pt x="82" y="95"/>
                    <a:pt x="82" y="96"/>
                  </a:cubicBezTo>
                  <a:cubicBezTo>
                    <a:pt x="82" y="96"/>
                    <a:pt x="82" y="96"/>
                    <a:pt x="82" y="96"/>
                  </a:cubicBezTo>
                  <a:cubicBezTo>
                    <a:pt x="82" y="96"/>
                    <a:pt x="76" y="95"/>
                    <a:pt x="76" y="107"/>
                  </a:cubicBezTo>
                  <a:cubicBezTo>
                    <a:pt x="76" y="115"/>
                    <a:pt x="79" y="131"/>
                    <a:pt x="83" y="134"/>
                  </a:cubicBezTo>
                  <a:cubicBezTo>
                    <a:pt x="85" y="135"/>
                    <a:pt x="88" y="135"/>
                    <a:pt x="90" y="135"/>
                  </a:cubicBezTo>
                  <a:cubicBezTo>
                    <a:pt x="90" y="135"/>
                    <a:pt x="90" y="136"/>
                    <a:pt x="90" y="136"/>
                  </a:cubicBezTo>
                  <a:cubicBezTo>
                    <a:pt x="101" y="163"/>
                    <a:pt x="106" y="182"/>
                    <a:pt x="118" y="191"/>
                  </a:cubicBezTo>
                  <a:cubicBezTo>
                    <a:pt x="79" y="196"/>
                    <a:pt x="57" y="212"/>
                    <a:pt x="38" y="220"/>
                  </a:cubicBezTo>
                  <a:cubicBezTo>
                    <a:pt x="0" y="237"/>
                    <a:pt x="0" y="256"/>
                    <a:pt x="0" y="256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288" y="287"/>
                    <a:pt x="288" y="287"/>
                    <a:pt x="288" y="287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56"/>
                    <a:pt x="287" y="237"/>
                    <a:pt x="250" y="2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55" name="Group 36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5030" y="1810808"/>
              <a:ext cx="486303" cy="866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Group 41"/>
            <p:cNvPicPr>
              <a:picLocks noChangeAspect="1" noChangeArrowheads="1"/>
            </p:cNvPicPr>
            <p:nvPr/>
          </p:nvPicPr>
          <p:blipFill>
            <a:blip r:embed="rId3" cstate="print">
              <a:alphaModFix/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2613" y="3299884"/>
              <a:ext cx="378375" cy="764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" name="Group 39"/>
            <p:cNvPicPr>
              <a:picLocks noChangeAspect="1" noChangeArrowheads="1"/>
            </p:cNvPicPr>
            <p:nvPr/>
          </p:nvPicPr>
          <p:blipFill>
            <a:blip r:embed="rId4" cstate="print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2655" y="4607983"/>
              <a:ext cx="557212" cy="929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36431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2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2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29" name="矩形 6"/>
          <p:cNvSpPr>
            <a:spLocks noChangeArrowheads="1"/>
          </p:cNvSpPr>
          <p:nvPr/>
        </p:nvSpPr>
        <p:spPr bwMode="auto">
          <a:xfrm>
            <a:off x="817563" y="423863"/>
            <a:ext cx="203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人的发展内涵</a:t>
            </a:r>
          </a:p>
        </p:txBody>
      </p:sp>
      <p:sp>
        <p:nvSpPr>
          <p:cNvPr id="26630" name="Freeform 25"/>
          <p:cNvSpPr>
            <a:spLocks noChangeArrowheads="1"/>
          </p:cNvSpPr>
          <p:nvPr/>
        </p:nvSpPr>
        <p:spPr bwMode="auto">
          <a:xfrm>
            <a:off x="0" y="914400"/>
            <a:ext cx="12192000" cy="5854700"/>
          </a:xfrm>
          <a:custGeom>
            <a:avLst/>
            <a:gdLst>
              <a:gd name="T0" fmla="*/ 0 w 10000"/>
              <a:gd name="T1" fmla="*/ 2147483647 h 10000"/>
              <a:gd name="T2" fmla="*/ 0 w 10000"/>
              <a:gd name="T3" fmla="*/ 0 h 10000"/>
              <a:gd name="T4" fmla="*/ 2147483647 w 10000"/>
              <a:gd name="T5" fmla="*/ 2147483647 h 10000"/>
              <a:gd name="T6" fmla="*/ 2147483647 w 10000"/>
              <a:gd name="T7" fmla="*/ 2147483647 h 10000"/>
              <a:gd name="T8" fmla="*/ 0 w 10000"/>
              <a:gd name="T9" fmla="*/ 2147483647 h 1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4" name="Chord 17"/>
          <p:cNvSpPr>
            <a:spLocks noChangeArrowheads="1"/>
          </p:cNvSpPr>
          <p:nvPr/>
        </p:nvSpPr>
        <p:spPr bwMode="auto">
          <a:xfrm>
            <a:off x="5192713" y="3025775"/>
            <a:ext cx="1806575" cy="1804988"/>
          </a:xfrm>
          <a:custGeom>
            <a:avLst/>
            <a:gdLst>
              <a:gd name="T0" fmla="*/ 907811 w 1806575"/>
              <a:gd name="T1" fmla="*/ 1804977 h 1804988"/>
              <a:gd name="T2" fmla="*/ 122705 w 1806575"/>
              <a:gd name="T3" fmla="*/ 1356649 h 1804988"/>
              <a:gd name="T4" fmla="*/ 120435 w 1806575"/>
              <a:gd name="T5" fmla="*/ 452257 h 1804988"/>
              <a:gd name="T6" fmla="*/ 903288 w 1806575"/>
              <a:gd name="T7" fmla="*/ 1 h 1804988"/>
              <a:gd name="T8" fmla="*/ 907811 w 1806575"/>
              <a:gd name="T9" fmla="*/ 1804977 h 18049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06575" h="1804988">
                <a:moveTo>
                  <a:pt x="907811" y="1804977"/>
                </a:moveTo>
                <a:cubicBezTo>
                  <a:pt x="584687" y="1806594"/>
                  <a:pt x="285310" y="1635637"/>
                  <a:pt x="122705" y="1356649"/>
                </a:cubicBezTo>
                <a:cubicBezTo>
                  <a:pt x="-40087" y="1077341"/>
                  <a:pt x="-40952" y="732377"/>
                  <a:pt x="120435" y="452257"/>
                </a:cubicBezTo>
                <a:cubicBezTo>
                  <a:pt x="281639" y="172456"/>
                  <a:pt x="580157" y="1"/>
                  <a:pt x="903288" y="1"/>
                </a:cubicBezTo>
                <a:cubicBezTo>
                  <a:pt x="904796" y="601660"/>
                  <a:pt x="906303" y="1203318"/>
                  <a:pt x="907811" y="1804977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79211" name="组合 64"/>
          <p:cNvGrpSpPr>
            <a:grpSpLocks/>
          </p:cNvGrpSpPr>
          <p:nvPr/>
        </p:nvGrpSpPr>
        <p:grpSpPr bwMode="auto">
          <a:xfrm>
            <a:off x="817564" y="2171701"/>
            <a:ext cx="7907336" cy="2725737"/>
            <a:chOff x="53767" y="-6616"/>
            <a:chExt cx="2495952" cy="710015"/>
          </a:xfrm>
        </p:grpSpPr>
        <p:sp>
          <p:nvSpPr>
            <p:cNvPr id="26644" name="TextBox 13"/>
            <p:cNvSpPr txBox="1">
              <a:spLocks noChangeArrowheads="1"/>
            </p:cNvSpPr>
            <p:nvPr/>
          </p:nvSpPr>
          <p:spPr bwMode="auto">
            <a:xfrm>
              <a:off x="53767" y="-6616"/>
              <a:ext cx="744497" cy="128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32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身体的发展</a:t>
              </a:r>
              <a:endParaRPr lang="en-US" altLang="zh-CN" sz="32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6645" name="TextBox 13"/>
            <p:cNvSpPr txBox="1">
              <a:spLocks noChangeArrowheads="1"/>
            </p:cNvSpPr>
            <p:nvPr/>
          </p:nvSpPr>
          <p:spPr bwMode="auto">
            <a:xfrm>
              <a:off x="53767" y="222371"/>
              <a:ext cx="2495952" cy="481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zh-CN" sz="2400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（</a:t>
              </a:r>
              <a:r>
                <a:rPr lang="en-US" altLang="zh-CN" sz="2400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1</a:t>
              </a:r>
              <a:r>
                <a:rPr lang="zh-CN" altLang="zh-CN" sz="2400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）肌体的正常发育主要体现为大脑、骨骼、肌肉、血管等结构性方面的发展。</a:t>
              </a:r>
              <a:r>
                <a:rPr lang="zh-CN" altLang="en-US" sz="2400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           </a:t>
              </a:r>
              <a:endParaRPr lang="zh-CN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endParaRPr>
            </a:p>
            <a:p>
              <a:r>
                <a:rPr lang="zh-CN" altLang="zh-CN" sz="2400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（</a:t>
              </a:r>
              <a:r>
                <a:rPr lang="en-US" altLang="zh-CN" sz="2400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2</a:t>
              </a:r>
              <a:r>
                <a:rPr lang="zh-CN" altLang="zh-CN" sz="2400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）体质的增强主要体现为肌肉力量（肌力、爆发力、</a:t>
              </a:r>
              <a:endParaRPr lang="en-US" altLang="zh-CN" sz="2400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endParaRPr>
            </a:p>
            <a:p>
              <a:r>
                <a:rPr lang="zh-CN" altLang="zh-CN" sz="2400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持久力、敏捷性、平衡性等方面的发展）、肺活量、神经系统等生理功能性方面的发展。</a:t>
              </a:r>
            </a:p>
          </p:txBody>
        </p:sp>
      </p:grpSp>
      <p:grpSp>
        <p:nvGrpSpPr>
          <p:cNvPr id="26637" name="组合 23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26640" name="椭圆 24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641" name="等腰三角形 25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26638" name="Group 41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5313" y="2482268"/>
            <a:ext cx="1195387" cy="2415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79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2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62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29" name="矩形 6"/>
          <p:cNvSpPr>
            <a:spLocks noChangeArrowheads="1"/>
          </p:cNvSpPr>
          <p:nvPr/>
        </p:nvSpPr>
        <p:spPr bwMode="auto">
          <a:xfrm>
            <a:off x="817563" y="423863"/>
            <a:ext cx="203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人的发展内涵</a:t>
            </a:r>
          </a:p>
        </p:txBody>
      </p:sp>
      <p:sp>
        <p:nvSpPr>
          <p:cNvPr id="26631" name="Freeform 33"/>
          <p:cNvSpPr>
            <a:spLocks noChangeArrowheads="1"/>
          </p:cNvSpPr>
          <p:nvPr/>
        </p:nvSpPr>
        <p:spPr bwMode="auto">
          <a:xfrm flipH="1">
            <a:off x="6350" y="885826"/>
            <a:ext cx="12185650" cy="5972174"/>
          </a:xfrm>
          <a:custGeom>
            <a:avLst/>
            <a:gdLst>
              <a:gd name="T0" fmla="*/ 0 w 10000"/>
              <a:gd name="T1" fmla="*/ 2147483647 h 10000"/>
              <a:gd name="T2" fmla="*/ 0 w 10000"/>
              <a:gd name="T3" fmla="*/ 0 h 10000"/>
              <a:gd name="T4" fmla="*/ 2147483647 w 10000"/>
              <a:gd name="T5" fmla="*/ 2147483647 h 10000"/>
              <a:gd name="T6" fmla="*/ 2147483647 w 10000"/>
              <a:gd name="T7" fmla="*/ 2147483647 h 10000"/>
              <a:gd name="T8" fmla="*/ 0 w 10000"/>
              <a:gd name="T9" fmla="*/ 2147483647 h 1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3" name="Chord 2"/>
          <p:cNvSpPr>
            <a:spLocks noChangeArrowheads="1"/>
          </p:cNvSpPr>
          <p:nvPr/>
        </p:nvSpPr>
        <p:spPr bwMode="auto">
          <a:xfrm flipH="1">
            <a:off x="5192713" y="3025775"/>
            <a:ext cx="1806575" cy="1804988"/>
          </a:xfrm>
          <a:custGeom>
            <a:avLst/>
            <a:gdLst>
              <a:gd name="T0" fmla="*/ 907811 w 1806575"/>
              <a:gd name="T1" fmla="*/ 1804977 h 1804988"/>
              <a:gd name="T2" fmla="*/ 122705 w 1806575"/>
              <a:gd name="T3" fmla="*/ 1356649 h 1804988"/>
              <a:gd name="T4" fmla="*/ 120435 w 1806575"/>
              <a:gd name="T5" fmla="*/ 452257 h 1804988"/>
              <a:gd name="T6" fmla="*/ 903288 w 1806575"/>
              <a:gd name="T7" fmla="*/ 1 h 1804988"/>
              <a:gd name="T8" fmla="*/ 907811 w 1806575"/>
              <a:gd name="T9" fmla="*/ 1804977 h 18049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06575" h="1804988">
                <a:moveTo>
                  <a:pt x="907811" y="1804977"/>
                </a:moveTo>
                <a:cubicBezTo>
                  <a:pt x="584687" y="1806594"/>
                  <a:pt x="285310" y="1635637"/>
                  <a:pt x="122705" y="1356649"/>
                </a:cubicBezTo>
                <a:cubicBezTo>
                  <a:pt x="-40087" y="1077341"/>
                  <a:pt x="-40952" y="732377"/>
                  <a:pt x="120435" y="452257"/>
                </a:cubicBezTo>
                <a:cubicBezTo>
                  <a:pt x="281639" y="172456"/>
                  <a:pt x="580157" y="1"/>
                  <a:pt x="903288" y="1"/>
                </a:cubicBezTo>
                <a:cubicBezTo>
                  <a:pt x="904796" y="601660"/>
                  <a:pt x="906303" y="1203318"/>
                  <a:pt x="907811" y="1804977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79212" name="组合 67"/>
          <p:cNvGrpSpPr>
            <a:grpSpLocks/>
          </p:cNvGrpSpPr>
          <p:nvPr/>
        </p:nvGrpSpPr>
        <p:grpSpPr bwMode="auto">
          <a:xfrm>
            <a:off x="3936025" y="2241492"/>
            <a:ext cx="7340600" cy="2964291"/>
            <a:chOff x="-61220" y="62155"/>
            <a:chExt cx="2200994" cy="813707"/>
          </a:xfrm>
        </p:grpSpPr>
        <p:sp>
          <p:nvSpPr>
            <p:cNvPr id="26642" name="TextBox 13"/>
            <p:cNvSpPr txBox="1">
              <a:spLocks noChangeArrowheads="1"/>
            </p:cNvSpPr>
            <p:nvPr/>
          </p:nvSpPr>
          <p:spPr bwMode="auto">
            <a:xfrm>
              <a:off x="-61220" y="62155"/>
              <a:ext cx="1295287" cy="135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32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心理的发展</a:t>
              </a:r>
              <a:endParaRPr lang="en-US" altLang="zh-CN" sz="32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6643" name="TextBox 13"/>
            <p:cNvSpPr txBox="1">
              <a:spLocks noChangeArrowheads="1"/>
            </p:cNvSpPr>
            <p:nvPr/>
          </p:nvSpPr>
          <p:spPr bwMode="auto">
            <a:xfrm>
              <a:off x="-57245" y="267566"/>
              <a:ext cx="2197019" cy="608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zh-CN" sz="2400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主要是指知识、技能和能力的发展；以及思想品德和审美能力的发展。人的心理活动，就其本质来说，是人脑的机能，是人脑对于客观世界的反映。</a:t>
              </a:r>
            </a:p>
            <a:p>
              <a:r>
                <a:rPr lang="zh-CN" altLang="zh-CN" sz="2400" dirty="0">
                  <a:solidFill>
                    <a:srgbClr val="FFFFFF"/>
                  </a:solidFill>
                  <a:latin typeface="黑体" pitchFamily="49" charset="-122"/>
                  <a:ea typeface="黑体" pitchFamily="49" charset="-122"/>
                </a:rPr>
                <a:t>总的来说，人的身心发展是指人的身体的发展，知识、技能的获得，思想、品德的形成，审美情操的陶冶，也就是德、智、体、美、劳等几方面的发展。</a:t>
              </a:r>
            </a:p>
          </p:txBody>
        </p:sp>
      </p:grpSp>
      <p:grpSp>
        <p:nvGrpSpPr>
          <p:cNvPr id="26637" name="组合 23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26640" name="椭圆 24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641" name="等腰三角形 25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6639" name="Freeform 34"/>
          <p:cNvSpPr>
            <a:spLocks noEditPoints="1" noChangeArrowheads="1"/>
          </p:cNvSpPr>
          <p:nvPr/>
        </p:nvSpPr>
        <p:spPr bwMode="auto">
          <a:xfrm>
            <a:off x="758825" y="3013015"/>
            <a:ext cx="2370137" cy="2248019"/>
          </a:xfrm>
          <a:custGeom>
            <a:avLst/>
            <a:gdLst>
              <a:gd name="T0" fmla="*/ 2147483647 w 1131"/>
              <a:gd name="T1" fmla="*/ 2147483647 h 1073"/>
              <a:gd name="T2" fmla="*/ 2147483647 w 1131"/>
              <a:gd name="T3" fmla="*/ 2147483647 h 1073"/>
              <a:gd name="T4" fmla="*/ 2147483647 w 1131"/>
              <a:gd name="T5" fmla="*/ 2147483647 h 1073"/>
              <a:gd name="T6" fmla="*/ 2147483647 w 1131"/>
              <a:gd name="T7" fmla="*/ 2147483647 h 1073"/>
              <a:gd name="T8" fmla="*/ 2147483647 w 1131"/>
              <a:gd name="T9" fmla="*/ 2147483647 h 1073"/>
              <a:gd name="T10" fmla="*/ 2147483647 w 1131"/>
              <a:gd name="T11" fmla="*/ 2147483647 h 1073"/>
              <a:gd name="T12" fmla="*/ 2147483647 w 1131"/>
              <a:gd name="T13" fmla="*/ 2147483647 h 1073"/>
              <a:gd name="T14" fmla="*/ 2147483647 w 1131"/>
              <a:gd name="T15" fmla="*/ 2147483647 h 1073"/>
              <a:gd name="T16" fmla="*/ 2147483647 w 1131"/>
              <a:gd name="T17" fmla="*/ 2147483647 h 1073"/>
              <a:gd name="T18" fmla="*/ 2147483647 w 1131"/>
              <a:gd name="T19" fmla="*/ 2147483647 h 1073"/>
              <a:gd name="T20" fmla="*/ 2147483647 w 1131"/>
              <a:gd name="T21" fmla="*/ 2147483647 h 1073"/>
              <a:gd name="T22" fmla="*/ 2147483647 w 1131"/>
              <a:gd name="T23" fmla="*/ 2147483647 h 1073"/>
              <a:gd name="T24" fmla="*/ 2147483647 w 1131"/>
              <a:gd name="T25" fmla="*/ 2147483647 h 1073"/>
              <a:gd name="T26" fmla="*/ 2147483647 w 1131"/>
              <a:gd name="T27" fmla="*/ 2147483647 h 1073"/>
              <a:gd name="T28" fmla="*/ 2147483647 w 1131"/>
              <a:gd name="T29" fmla="*/ 2147483647 h 1073"/>
              <a:gd name="T30" fmla="*/ 2147483647 w 1131"/>
              <a:gd name="T31" fmla="*/ 2147483647 h 1073"/>
              <a:gd name="T32" fmla="*/ 2147483647 w 1131"/>
              <a:gd name="T33" fmla="*/ 2147483647 h 1073"/>
              <a:gd name="T34" fmla="*/ 2147483647 w 1131"/>
              <a:gd name="T35" fmla="*/ 2147483647 h 1073"/>
              <a:gd name="T36" fmla="*/ 2147483647 w 1131"/>
              <a:gd name="T37" fmla="*/ 2147483647 h 1073"/>
              <a:gd name="T38" fmla="*/ 2147483647 w 1131"/>
              <a:gd name="T39" fmla="*/ 2147483647 h 1073"/>
              <a:gd name="T40" fmla="*/ 2147483647 w 1131"/>
              <a:gd name="T41" fmla="*/ 2147483647 h 1073"/>
              <a:gd name="T42" fmla="*/ 2147483647 w 1131"/>
              <a:gd name="T43" fmla="*/ 2147483647 h 1073"/>
              <a:gd name="T44" fmla="*/ 2147483647 w 1131"/>
              <a:gd name="T45" fmla="*/ 2147483647 h 1073"/>
              <a:gd name="T46" fmla="*/ 2147483647 w 1131"/>
              <a:gd name="T47" fmla="*/ 2147483647 h 1073"/>
              <a:gd name="T48" fmla="*/ 2147483647 w 1131"/>
              <a:gd name="T49" fmla="*/ 2147483647 h 1073"/>
              <a:gd name="T50" fmla="*/ 2147483647 w 1131"/>
              <a:gd name="T51" fmla="*/ 2147483647 h 1073"/>
              <a:gd name="T52" fmla="*/ 2147483647 w 1131"/>
              <a:gd name="T53" fmla="*/ 2147483647 h 1073"/>
              <a:gd name="T54" fmla="*/ 2147483647 w 1131"/>
              <a:gd name="T55" fmla="*/ 2147483647 h 1073"/>
              <a:gd name="T56" fmla="*/ 2147483647 w 1131"/>
              <a:gd name="T57" fmla="*/ 2147483647 h 1073"/>
              <a:gd name="T58" fmla="*/ 2147483647 w 1131"/>
              <a:gd name="T59" fmla="*/ 2147483647 h 1073"/>
              <a:gd name="T60" fmla="*/ 2147483647 w 1131"/>
              <a:gd name="T61" fmla="*/ 2147483647 h 1073"/>
              <a:gd name="T62" fmla="*/ 2147483647 w 1131"/>
              <a:gd name="T63" fmla="*/ 2147483647 h 1073"/>
              <a:gd name="T64" fmla="*/ 2147483647 w 1131"/>
              <a:gd name="T65" fmla="*/ 2147483647 h 1073"/>
              <a:gd name="T66" fmla="*/ 2147483647 w 1131"/>
              <a:gd name="T67" fmla="*/ 2147483647 h 1073"/>
              <a:gd name="T68" fmla="*/ 2147483647 w 1131"/>
              <a:gd name="T69" fmla="*/ 2147483647 h 1073"/>
              <a:gd name="T70" fmla="*/ 2147483647 w 1131"/>
              <a:gd name="T71" fmla="*/ 2147483647 h 1073"/>
              <a:gd name="T72" fmla="*/ 2147483647 w 1131"/>
              <a:gd name="T73" fmla="*/ 2147483647 h 1073"/>
              <a:gd name="T74" fmla="*/ 2147483647 w 1131"/>
              <a:gd name="T75" fmla="*/ 2147483647 h 1073"/>
              <a:gd name="T76" fmla="*/ 2147483647 w 1131"/>
              <a:gd name="T77" fmla="*/ 2147483647 h 1073"/>
              <a:gd name="T78" fmla="*/ 2147483647 w 1131"/>
              <a:gd name="T79" fmla="*/ 2147483647 h 1073"/>
              <a:gd name="T80" fmla="*/ 2147483647 w 1131"/>
              <a:gd name="T81" fmla="*/ 2147483647 h 1073"/>
              <a:gd name="T82" fmla="*/ 2147483647 w 1131"/>
              <a:gd name="T83" fmla="*/ 2147483647 h 1073"/>
              <a:gd name="T84" fmla="*/ 2147483647 w 1131"/>
              <a:gd name="T85" fmla="*/ 2147483647 h 1073"/>
              <a:gd name="T86" fmla="*/ 2147483647 w 1131"/>
              <a:gd name="T87" fmla="*/ 2147483647 h 1073"/>
              <a:gd name="T88" fmla="*/ 2147483647 w 1131"/>
              <a:gd name="T89" fmla="*/ 2147483647 h 1073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131" h="1073">
                <a:moveTo>
                  <a:pt x="1124" y="217"/>
                </a:moveTo>
                <a:cubicBezTo>
                  <a:pt x="1116" y="195"/>
                  <a:pt x="1093" y="183"/>
                  <a:pt x="1071" y="191"/>
                </a:cubicBezTo>
                <a:lnTo>
                  <a:pt x="916" y="243"/>
                </a:lnTo>
                <a:lnTo>
                  <a:pt x="821" y="233"/>
                </a:lnTo>
                <a:cubicBezTo>
                  <a:pt x="835" y="262"/>
                  <a:pt x="827" y="287"/>
                  <a:pt x="821" y="299"/>
                </a:cubicBezTo>
                <a:cubicBezTo>
                  <a:pt x="820" y="301"/>
                  <a:pt x="819" y="302"/>
                  <a:pt x="818" y="304"/>
                </a:cubicBezTo>
                <a:lnTo>
                  <a:pt x="809" y="316"/>
                </a:lnTo>
                <a:lnTo>
                  <a:pt x="916" y="327"/>
                </a:lnTo>
                <a:cubicBezTo>
                  <a:pt x="918" y="327"/>
                  <a:pt x="919" y="327"/>
                  <a:pt x="921" y="327"/>
                </a:cubicBezTo>
                <a:cubicBezTo>
                  <a:pt x="925" y="327"/>
                  <a:pt x="930" y="327"/>
                  <a:pt x="934" y="325"/>
                </a:cubicBezTo>
                <a:lnTo>
                  <a:pt x="1098" y="270"/>
                </a:lnTo>
                <a:cubicBezTo>
                  <a:pt x="1119" y="263"/>
                  <a:pt x="1131" y="239"/>
                  <a:pt x="1124" y="217"/>
                </a:cubicBezTo>
                <a:close/>
                <a:moveTo>
                  <a:pt x="275" y="301"/>
                </a:moveTo>
                <a:lnTo>
                  <a:pt x="262" y="315"/>
                </a:lnTo>
                <a:lnTo>
                  <a:pt x="199" y="262"/>
                </a:lnTo>
                <a:lnTo>
                  <a:pt x="212" y="247"/>
                </a:lnTo>
                <a:cubicBezTo>
                  <a:pt x="215" y="243"/>
                  <a:pt x="220" y="241"/>
                  <a:pt x="225" y="243"/>
                </a:cubicBezTo>
                <a:cubicBezTo>
                  <a:pt x="225" y="249"/>
                  <a:pt x="227" y="254"/>
                  <a:pt x="229" y="260"/>
                </a:cubicBezTo>
                <a:cubicBezTo>
                  <a:pt x="237" y="274"/>
                  <a:pt x="251" y="283"/>
                  <a:pt x="267" y="283"/>
                </a:cubicBezTo>
                <a:cubicBezTo>
                  <a:pt x="269" y="283"/>
                  <a:pt x="271" y="282"/>
                  <a:pt x="273" y="282"/>
                </a:cubicBezTo>
                <a:lnTo>
                  <a:pt x="274" y="283"/>
                </a:lnTo>
                <a:cubicBezTo>
                  <a:pt x="276" y="285"/>
                  <a:pt x="278" y="288"/>
                  <a:pt x="278" y="291"/>
                </a:cubicBezTo>
                <a:cubicBezTo>
                  <a:pt x="278" y="295"/>
                  <a:pt x="277" y="298"/>
                  <a:pt x="275" y="301"/>
                </a:cubicBezTo>
                <a:close/>
                <a:moveTo>
                  <a:pt x="178" y="394"/>
                </a:moveTo>
                <a:lnTo>
                  <a:pt x="135" y="358"/>
                </a:lnTo>
                <a:lnTo>
                  <a:pt x="166" y="322"/>
                </a:lnTo>
                <a:lnTo>
                  <a:pt x="208" y="358"/>
                </a:lnTo>
                <a:lnTo>
                  <a:pt x="178" y="394"/>
                </a:lnTo>
                <a:close/>
                <a:moveTo>
                  <a:pt x="816" y="577"/>
                </a:moveTo>
                <a:lnTo>
                  <a:pt x="621" y="507"/>
                </a:lnTo>
                <a:lnTo>
                  <a:pt x="613" y="504"/>
                </a:lnTo>
                <a:lnTo>
                  <a:pt x="590" y="496"/>
                </a:lnTo>
                <a:cubicBezTo>
                  <a:pt x="579" y="491"/>
                  <a:pt x="573" y="479"/>
                  <a:pt x="577" y="467"/>
                </a:cubicBezTo>
                <a:cubicBezTo>
                  <a:pt x="582" y="454"/>
                  <a:pt x="595" y="447"/>
                  <a:pt x="608" y="452"/>
                </a:cubicBezTo>
                <a:lnTo>
                  <a:pt x="649" y="466"/>
                </a:lnTo>
                <a:lnTo>
                  <a:pt x="772" y="287"/>
                </a:lnTo>
                <a:lnTo>
                  <a:pt x="746" y="275"/>
                </a:lnTo>
                <a:lnTo>
                  <a:pt x="682" y="313"/>
                </a:lnTo>
                <a:lnTo>
                  <a:pt x="693" y="193"/>
                </a:lnTo>
                <a:cubicBezTo>
                  <a:pt x="672" y="182"/>
                  <a:pt x="641" y="166"/>
                  <a:pt x="616" y="161"/>
                </a:cubicBezTo>
                <a:lnTo>
                  <a:pt x="464" y="110"/>
                </a:lnTo>
                <a:cubicBezTo>
                  <a:pt x="454" y="106"/>
                  <a:pt x="442" y="107"/>
                  <a:pt x="432" y="112"/>
                </a:cubicBezTo>
                <a:lnTo>
                  <a:pt x="248" y="203"/>
                </a:lnTo>
                <a:cubicBezTo>
                  <a:pt x="245" y="205"/>
                  <a:pt x="242" y="207"/>
                  <a:pt x="239" y="210"/>
                </a:cubicBezTo>
                <a:cubicBezTo>
                  <a:pt x="220" y="203"/>
                  <a:pt x="198" y="207"/>
                  <a:pt x="184" y="223"/>
                </a:cubicBezTo>
                <a:lnTo>
                  <a:pt x="172" y="238"/>
                </a:lnTo>
                <a:lnTo>
                  <a:pt x="154" y="224"/>
                </a:lnTo>
                <a:lnTo>
                  <a:pt x="145" y="216"/>
                </a:lnTo>
                <a:cubicBezTo>
                  <a:pt x="131" y="204"/>
                  <a:pt x="111" y="206"/>
                  <a:pt x="99" y="219"/>
                </a:cubicBezTo>
                <a:lnTo>
                  <a:pt x="12" y="322"/>
                </a:lnTo>
                <a:cubicBezTo>
                  <a:pt x="0" y="336"/>
                  <a:pt x="2" y="356"/>
                  <a:pt x="16" y="368"/>
                </a:cubicBezTo>
                <a:lnTo>
                  <a:pt x="25" y="376"/>
                </a:lnTo>
                <a:lnTo>
                  <a:pt x="178" y="506"/>
                </a:lnTo>
                <a:lnTo>
                  <a:pt x="187" y="513"/>
                </a:lnTo>
                <a:cubicBezTo>
                  <a:pt x="200" y="525"/>
                  <a:pt x="221" y="523"/>
                  <a:pt x="232" y="510"/>
                </a:cubicBezTo>
                <a:lnTo>
                  <a:pt x="320" y="407"/>
                </a:lnTo>
                <a:cubicBezTo>
                  <a:pt x="331" y="393"/>
                  <a:pt x="330" y="373"/>
                  <a:pt x="316" y="361"/>
                </a:cubicBezTo>
                <a:lnTo>
                  <a:pt x="307" y="354"/>
                </a:lnTo>
                <a:lnTo>
                  <a:pt x="290" y="339"/>
                </a:lnTo>
                <a:lnTo>
                  <a:pt x="302" y="324"/>
                </a:lnTo>
                <a:cubicBezTo>
                  <a:pt x="311" y="314"/>
                  <a:pt x="315" y="301"/>
                  <a:pt x="314" y="289"/>
                </a:cubicBezTo>
                <a:cubicBezTo>
                  <a:pt x="313" y="281"/>
                  <a:pt x="311" y="274"/>
                  <a:pt x="307" y="268"/>
                </a:cubicBezTo>
                <a:lnTo>
                  <a:pt x="454" y="195"/>
                </a:lnTo>
                <a:lnTo>
                  <a:pt x="553" y="228"/>
                </a:lnTo>
                <a:lnTo>
                  <a:pt x="454" y="473"/>
                </a:lnTo>
                <a:cubicBezTo>
                  <a:pt x="445" y="494"/>
                  <a:pt x="439" y="513"/>
                  <a:pt x="444" y="531"/>
                </a:cubicBezTo>
                <a:cubicBezTo>
                  <a:pt x="448" y="549"/>
                  <a:pt x="460" y="564"/>
                  <a:pt x="479" y="571"/>
                </a:cubicBezTo>
                <a:lnTo>
                  <a:pt x="712" y="654"/>
                </a:lnTo>
                <a:lnTo>
                  <a:pt x="574" y="845"/>
                </a:lnTo>
                <a:cubicBezTo>
                  <a:pt x="557" y="869"/>
                  <a:pt x="562" y="903"/>
                  <a:pt x="586" y="920"/>
                </a:cubicBezTo>
                <a:cubicBezTo>
                  <a:pt x="596" y="927"/>
                  <a:pt x="607" y="931"/>
                  <a:pt x="618" y="931"/>
                </a:cubicBezTo>
                <a:cubicBezTo>
                  <a:pt x="635" y="931"/>
                  <a:pt x="651" y="923"/>
                  <a:pt x="662" y="908"/>
                </a:cubicBezTo>
                <a:lnTo>
                  <a:pt x="842" y="659"/>
                </a:lnTo>
                <a:cubicBezTo>
                  <a:pt x="851" y="645"/>
                  <a:pt x="854" y="628"/>
                  <a:pt x="849" y="611"/>
                </a:cubicBezTo>
                <a:cubicBezTo>
                  <a:pt x="844" y="595"/>
                  <a:pt x="832" y="582"/>
                  <a:pt x="816" y="577"/>
                </a:cubicBezTo>
                <a:close/>
                <a:moveTo>
                  <a:pt x="416" y="578"/>
                </a:moveTo>
                <a:lnTo>
                  <a:pt x="343" y="758"/>
                </a:lnTo>
                <a:lnTo>
                  <a:pt x="108" y="980"/>
                </a:lnTo>
                <a:cubicBezTo>
                  <a:pt x="87" y="1001"/>
                  <a:pt x="86" y="1035"/>
                  <a:pt x="106" y="1056"/>
                </a:cubicBezTo>
                <a:cubicBezTo>
                  <a:pt x="117" y="1067"/>
                  <a:pt x="131" y="1073"/>
                  <a:pt x="146" y="1073"/>
                </a:cubicBezTo>
                <a:cubicBezTo>
                  <a:pt x="159" y="1073"/>
                  <a:pt x="172" y="1068"/>
                  <a:pt x="183" y="1058"/>
                </a:cubicBezTo>
                <a:lnTo>
                  <a:pt x="425" y="828"/>
                </a:lnTo>
                <a:cubicBezTo>
                  <a:pt x="431" y="823"/>
                  <a:pt x="435" y="816"/>
                  <a:pt x="438" y="809"/>
                </a:cubicBezTo>
                <a:lnTo>
                  <a:pt x="513" y="624"/>
                </a:lnTo>
                <a:cubicBezTo>
                  <a:pt x="493" y="623"/>
                  <a:pt x="476" y="620"/>
                  <a:pt x="464" y="614"/>
                </a:cubicBezTo>
                <a:cubicBezTo>
                  <a:pt x="442" y="604"/>
                  <a:pt x="426" y="591"/>
                  <a:pt x="416" y="578"/>
                </a:cubicBezTo>
                <a:close/>
                <a:moveTo>
                  <a:pt x="741" y="195"/>
                </a:moveTo>
                <a:cubicBezTo>
                  <a:pt x="789" y="220"/>
                  <a:pt x="847" y="201"/>
                  <a:pt x="871" y="154"/>
                </a:cubicBezTo>
                <a:cubicBezTo>
                  <a:pt x="895" y="107"/>
                  <a:pt x="877" y="49"/>
                  <a:pt x="830" y="24"/>
                </a:cubicBezTo>
                <a:cubicBezTo>
                  <a:pt x="782" y="0"/>
                  <a:pt x="724" y="19"/>
                  <a:pt x="700" y="66"/>
                </a:cubicBezTo>
                <a:cubicBezTo>
                  <a:pt x="676" y="113"/>
                  <a:pt x="694" y="171"/>
                  <a:pt x="741" y="1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984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79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651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652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53" name="矩形 6"/>
          <p:cNvSpPr>
            <a:spLocks noChangeArrowheads="1"/>
          </p:cNvSpPr>
          <p:nvPr/>
        </p:nvSpPr>
        <p:spPr bwMode="auto">
          <a:xfrm>
            <a:off x="817563" y="423863"/>
            <a:ext cx="26463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影响人发展的因素</a:t>
            </a:r>
          </a:p>
        </p:txBody>
      </p:sp>
      <p:grpSp>
        <p:nvGrpSpPr>
          <p:cNvPr id="2" name="组 1"/>
          <p:cNvGrpSpPr>
            <a:grpSpLocks/>
          </p:cNvGrpSpPr>
          <p:nvPr/>
        </p:nvGrpSpPr>
        <p:grpSpPr bwMode="auto">
          <a:xfrm>
            <a:off x="722313" y="1533525"/>
            <a:ext cx="5424487" cy="4057947"/>
            <a:chOff x="721784" y="1534055"/>
            <a:chExt cx="5426729" cy="4057945"/>
          </a:xfrm>
        </p:grpSpPr>
        <p:sp>
          <p:nvSpPr>
            <p:cNvPr id="27682" name="Title 20"/>
            <p:cNvSpPr txBox="1">
              <a:spLocks noChangeArrowheads="1"/>
            </p:cNvSpPr>
            <p:nvPr/>
          </p:nvSpPr>
          <p:spPr bwMode="auto">
            <a:xfrm>
              <a:off x="721784" y="3246967"/>
              <a:ext cx="866775" cy="506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14" tIns="22857" rIns="45714" bIns="22857" anchor="ctr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900" b="1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01 </a:t>
              </a:r>
            </a:p>
          </p:txBody>
        </p:sp>
        <p:sp>
          <p:nvSpPr>
            <p:cNvPr id="27683" name="Oval 2"/>
            <p:cNvSpPr>
              <a:spLocks noChangeArrowheads="1"/>
            </p:cNvSpPr>
            <p:nvPr/>
          </p:nvSpPr>
          <p:spPr bwMode="auto">
            <a:xfrm>
              <a:off x="1353081" y="1654706"/>
              <a:ext cx="1477962" cy="147796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910" tIns="60955" rIns="121910" bIns="60955" anchor="ctr"/>
            <a:lstStyle/>
            <a:p>
              <a:pPr algn="ctr" defTabSz="542925" eaLnBrk="1" hangingPunct="1">
                <a:buFont typeface="Arial" pitchFamily="34" charset="0"/>
                <a:buNone/>
              </a:pPr>
              <a:endParaRPr lang="en-US" altLang="zh-CN" sz="21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7684" name="Oval 3"/>
            <p:cNvSpPr>
              <a:spLocks noChangeArrowheads="1"/>
            </p:cNvSpPr>
            <p:nvPr/>
          </p:nvSpPr>
          <p:spPr bwMode="auto">
            <a:xfrm>
              <a:off x="1007005" y="1534055"/>
              <a:ext cx="615280" cy="614204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910" tIns="60955" rIns="121910" bIns="60955" anchor="ctr"/>
            <a:lstStyle/>
            <a:p>
              <a:pPr algn="ctr" defTabSz="542925" eaLnBrk="1" hangingPunct="1">
                <a:buFont typeface="Arial" pitchFamily="34" charset="0"/>
                <a:buNone/>
              </a:pPr>
              <a:endParaRPr lang="en-US" altLang="zh-CN" sz="21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7685" name="Freeform 300"/>
            <p:cNvSpPr>
              <a:spLocks noChangeAspect="1" noChangeArrowheads="1"/>
            </p:cNvSpPr>
            <p:nvPr/>
          </p:nvSpPr>
          <p:spPr bwMode="auto">
            <a:xfrm>
              <a:off x="1234017" y="1737255"/>
              <a:ext cx="296884" cy="299035"/>
            </a:xfrm>
            <a:custGeom>
              <a:avLst/>
              <a:gdLst>
                <a:gd name="T0" fmla="*/ 2147483647 w 1472"/>
                <a:gd name="T1" fmla="*/ 0 h 1481"/>
                <a:gd name="T2" fmla="*/ 2147483647 w 1472"/>
                <a:gd name="T3" fmla="*/ 2147483647 h 1481"/>
                <a:gd name="T4" fmla="*/ 2147483647 w 1472"/>
                <a:gd name="T5" fmla="*/ 2147483647 h 1481"/>
                <a:gd name="T6" fmla="*/ 0 w 1472"/>
                <a:gd name="T7" fmla="*/ 2147483647 h 1481"/>
                <a:gd name="T8" fmla="*/ 0 w 1472"/>
                <a:gd name="T9" fmla="*/ 2147483647 h 1481"/>
                <a:gd name="T10" fmla="*/ 2147483647 w 1472"/>
                <a:gd name="T11" fmla="*/ 2147483647 h 1481"/>
                <a:gd name="T12" fmla="*/ 2147483647 w 1472"/>
                <a:gd name="T13" fmla="*/ 2147483647 h 1481"/>
                <a:gd name="T14" fmla="*/ 2147483647 w 1472"/>
                <a:gd name="T15" fmla="*/ 2147483647 h 1481"/>
                <a:gd name="T16" fmla="*/ 2147483647 w 1472"/>
                <a:gd name="T17" fmla="*/ 2147483647 h 1481"/>
                <a:gd name="T18" fmla="*/ 2147483647 w 1472"/>
                <a:gd name="T19" fmla="*/ 2147483647 h 1481"/>
                <a:gd name="T20" fmla="*/ 2147483647 w 1472"/>
                <a:gd name="T21" fmla="*/ 2147483647 h 1481"/>
                <a:gd name="T22" fmla="*/ 2147483647 w 1472"/>
                <a:gd name="T23" fmla="*/ 2147483647 h 1481"/>
                <a:gd name="T24" fmla="*/ 2147483647 w 1472"/>
                <a:gd name="T25" fmla="*/ 2147483647 h 1481"/>
                <a:gd name="T26" fmla="*/ 2147483647 w 1472"/>
                <a:gd name="T27" fmla="*/ 0 h 1481"/>
                <a:gd name="T28" fmla="*/ 2147483647 w 1472"/>
                <a:gd name="T29" fmla="*/ 2147483647 h 1481"/>
                <a:gd name="T30" fmla="*/ 2147483647 w 1472"/>
                <a:gd name="T31" fmla="*/ 2147483647 h 1481"/>
                <a:gd name="T32" fmla="*/ 2147483647 w 1472"/>
                <a:gd name="T33" fmla="*/ 2147483647 h 1481"/>
                <a:gd name="T34" fmla="*/ 2147483647 w 1472"/>
                <a:gd name="T35" fmla="*/ 2147483647 h 1481"/>
                <a:gd name="T36" fmla="*/ 2147483647 w 1472"/>
                <a:gd name="T37" fmla="*/ 2147483647 h 1481"/>
                <a:gd name="T38" fmla="*/ 2147483647 w 1472"/>
                <a:gd name="T39" fmla="*/ 2147483647 h 1481"/>
                <a:gd name="T40" fmla="*/ 2147483647 w 1472"/>
                <a:gd name="T41" fmla="*/ 2147483647 h 148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72" h="1481">
                  <a:moveTo>
                    <a:pt x="1011" y="0"/>
                  </a:moveTo>
                  <a:cubicBezTo>
                    <a:pt x="752" y="0"/>
                    <a:pt x="543" y="209"/>
                    <a:pt x="543" y="468"/>
                  </a:cubicBezTo>
                  <a:cubicBezTo>
                    <a:pt x="543" y="518"/>
                    <a:pt x="560" y="577"/>
                    <a:pt x="577" y="635"/>
                  </a:cubicBezTo>
                  <a:cubicBezTo>
                    <a:pt x="0" y="1204"/>
                    <a:pt x="0" y="1204"/>
                    <a:pt x="0" y="1204"/>
                  </a:cubicBezTo>
                  <a:cubicBezTo>
                    <a:pt x="0" y="1480"/>
                    <a:pt x="0" y="1480"/>
                    <a:pt x="0" y="1480"/>
                  </a:cubicBezTo>
                  <a:cubicBezTo>
                    <a:pt x="276" y="1480"/>
                    <a:pt x="276" y="1480"/>
                    <a:pt x="276" y="1480"/>
                  </a:cubicBezTo>
                  <a:cubicBezTo>
                    <a:pt x="276" y="1313"/>
                    <a:pt x="276" y="1313"/>
                    <a:pt x="276" y="1313"/>
                  </a:cubicBezTo>
                  <a:cubicBezTo>
                    <a:pt x="435" y="1313"/>
                    <a:pt x="435" y="1313"/>
                    <a:pt x="435" y="1313"/>
                  </a:cubicBezTo>
                  <a:cubicBezTo>
                    <a:pt x="435" y="1154"/>
                    <a:pt x="435" y="1154"/>
                    <a:pt x="435" y="1154"/>
                  </a:cubicBezTo>
                  <a:cubicBezTo>
                    <a:pt x="602" y="1154"/>
                    <a:pt x="602" y="1154"/>
                    <a:pt x="602" y="1154"/>
                  </a:cubicBezTo>
                  <a:cubicBezTo>
                    <a:pt x="844" y="903"/>
                    <a:pt x="844" y="903"/>
                    <a:pt x="844" y="903"/>
                  </a:cubicBezTo>
                  <a:cubicBezTo>
                    <a:pt x="895" y="920"/>
                    <a:pt x="953" y="928"/>
                    <a:pt x="1011" y="928"/>
                  </a:cubicBezTo>
                  <a:cubicBezTo>
                    <a:pt x="1271" y="928"/>
                    <a:pt x="1471" y="727"/>
                    <a:pt x="1471" y="468"/>
                  </a:cubicBezTo>
                  <a:cubicBezTo>
                    <a:pt x="1471" y="209"/>
                    <a:pt x="1271" y="0"/>
                    <a:pt x="1011" y="0"/>
                  </a:cubicBezTo>
                  <a:close/>
                  <a:moveTo>
                    <a:pt x="1145" y="493"/>
                  </a:moveTo>
                  <a:cubicBezTo>
                    <a:pt x="1053" y="493"/>
                    <a:pt x="986" y="426"/>
                    <a:pt x="986" y="334"/>
                  </a:cubicBezTo>
                  <a:cubicBezTo>
                    <a:pt x="986" y="234"/>
                    <a:pt x="1053" y="167"/>
                    <a:pt x="1145" y="167"/>
                  </a:cubicBezTo>
                  <a:cubicBezTo>
                    <a:pt x="1237" y="167"/>
                    <a:pt x="1312" y="234"/>
                    <a:pt x="1312" y="334"/>
                  </a:cubicBezTo>
                  <a:cubicBezTo>
                    <a:pt x="1312" y="426"/>
                    <a:pt x="1237" y="493"/>
                    <a:pt x="1145" y="493"/>
                  </a:cubicBezTo>
                  <a:close/>
                  <a:moveTo>
                    <a:pt x="1145" y="493"/>
                  </a:moveTo>
                  <a:lnTo>
                    <a:pt x="1145" y="4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86" name="TextBox 13"/>
            <p:cNvSpPr txBox="1">
              <a:spLocks noChangeArrowheads="1"/>
            </p:cNvSpPr>
            <p:nvPr/>
          </p:nvSpPr>
          <p:spPr bwMode="auto">
            <a:xfrm>
              <a:off x="1493309" y="3375555"/>
              <a:ext cx="149542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2800" b="1" dirty="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遗传</a:t>
              </a:r>
              <a:endParaRPr lang="en-US" altLang="zh-CN" sz="2800" b="1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7687" name="TextBox 13"/>
            <p:cNvSpPr txBox="1">
              <a:spLocks noChangeArrowheads="1"/>
            </p:cNvSpPr>
            <p:nvPr/>
          </p:nvSpPr>
          <p:spPr bwMode="auto">
            <a:xfrm>
              <a:off x="1493628" y="4053118"/>
              <a:ext cx="4654885" cy="1538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zh-CN" sz="20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遗传是一种生物现象。通过遗传，传递着祖先的生物特征。遗传的生物特征指的是在遗传基因中具备的与生俱来的解剖、生理特征，如机体的构造、形态、感官和神经系统等。</a:t>
              </a:r>
            </a:p>
          </p:txBody>
        </p:sp>
        <p:pic>
          <p:nvPicPr>
            <p:cNvPr id="27688" name="组合 40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5359" y="2072222"/>
              <a:ext cx="619583" cy="615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组 2"/>
          <p:cNvGrpSpPr>
            <a:grpSpLocks/>
          </p:cNvGrpSpPr>
          <p:nvPr/>
        </p:nvGrpSpPr>
        <p:grpSpPr bwMode="auto">
          <a:xfrm>
            <a:off x="6951663" y="1550988"/>
            <a:ext cx="4389436" cy="3732707"/>
            <a:chOff x="3319469" y="1550989"/>
            <a:chExt cx="4390437" cy="3733144"/>
          </a:xfrm>
        </p:grpSpPr>
        <p:sp>
          <p:nvSpPr>
            <p:cNvPr id="27675" name="Oval 41"/>
            <p:cNvSpPr>
              <a:spLocks noChangeArrowheads="1"/>
            </p:cNvSpPr>
            <p:nvPr/>
          </p:nvSpPr>
          <p:spPr bwMode="auto">
            <a:xfrm>
              <a:off x="3712111" y="1671640"/>
              <a:ext cx="1477962" cy="147796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910" tIns="60955" rIns="121910" bIns="60955" anchor="ctr"/>
            <a:lstStyle/>
            <a:p>
              <a:pPr algn="ctr" defTabSz="542925" eaLnBrk="1" hangingPunct="1">
                <a:buFont typeface="Arial" pitchFamily="34" charset="0"/>
                <a:buNone/>
              </a:pPr>
              <a:endParaRPr lang="en-US" altLang="zh-CN" sz="21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7676" name="Oval 50"/>
            <p:cNvSpPr>
              <a:spLocks noChangeArrowheads="1"/>
            </p:cNvSpPr>
            <p:nvPr/>
          </p:nvSpPr>
          <p:spPr bwMode="auto">
            <a:xfrm>
              <a:off x="3435354" y="1550989"/>
              <a:ext cx="614205" cy="614204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910" tIns="60955" rIns="121910" bIns="60955" anchor="ctr"/>
            <a:lstStyle/>
            <a:p>
              <a:pPr algn="ctr" defTabSz="542925" eaLnBrk="1" hangingPunct="1">
                <a:buFont typeface="Arial" pitchFamily="34" charset="0"/>
                <a:buNone/>
              </a:pPr>
              <a:endParaRPr lang="en-US" altLang="zh-CN" sz="21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7677" name="Title 20"/>
            <p:cNvSpPr txBox="1">
              <a:spLocks noChangeArrowheads="1"/>
            </p:cNvSpPr>
            <p:nvPr/>
          </p:nvSpPr>
          <p:spPr bwMode="auto">
            <a:xfrm>
              <a:off x="3319469" y="3220508"/>
              <a:ext cx="868362" cy="50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14" tIns="22857" rIns="45714" bIns="22857" anchor="ctr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900" b="1">
                  <a:solidFill>
                    <a:srgbClr val="00B0F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02 </a:t>
              </a:r>
            </a:p>
          </p:txBody>
        </p:sp>
        <p:sp>
          <p:nvSpPr>
            <p:cNvPr id="27678" name="Freeform 300"/>
            <p:cNvSpPr>
              <a:spLocks noChangeAspect="1" noChangeArrowheads="1"/>
            </p:cNvSpPr>
            <p:nvPr/>
          </p:nvSpPr>
          <p:spPr bwMode="auto">
            <a:xfrm>
              <a:off x="3585110" y="1754189"/>
              <a:ext cx="297959" cy="299035"/>
            </a:xfrm>
            <a:custGeom>
              <a:avLst/>
              <a:gdLst>
                <a:gd name="T0" fmla="*/ 2147483647 w 1472"/>
                <a:gd name="T1" fmla="*/ 0 h 1481"/>
                <a:gd name="T2" fmla="*/ 2147483647 w 1472"/>
                <a:gd name="T3" fmla="*/ 2147483647 h 1481"/>
                <a:gd name="T4" fmla="*/ 2147483647 w 1472"/>
                <a:gd name="T5" fmla="*/ 2147483647 h 1481"/>
                <a:gd name="T6" fmla="*/ 0 w 1472"/>
                <a:gd name="T7" fmla="*/ 2147483647 h 1481"/>
                <a:gd name="T8" fmla="*/ 0 w 1472"/>
                <a:gd name="T9" fmla="*/ 2147483647 h 1481"/>
                <a:gd name="T10" fmla="*/ 2147483647 w 1472"/>
                <a:gd name="T11" fmla="*/ 2147483647 h 1481"/>
                <a:gd name="T12" fmla="*/ 2147483647 w 1472"/>
                <a:gd name="T13" fmla="*/ 2147483647 h 1481"/>
                <a:gd name="T14" fmla="*/ 2147483647 w 1472"/>
                <a:gd name="T15" fmla="*/ 2147483647 h 1481"/>
                <a:gd name="T16" fmla="*/ 2147483647 w 1472"/>
                <a:gd name="T17" fmla="*/ 2147483647 h 1481"/>
                <a:gd name="T18" fmla="*/ 2147483647 w 1472"/>
                <a:gd name="T19" fmla="*/ 2147483647 h 1481"/>
                <a:gd name="T20" fmla="*/ 2147483647 w 1472"/>
                <a:gd name="T21" fmla="*/ 2147483647 h 1481"/>
                <a:gd name="T22" fmla="*/ 2147483647 w 1472"/>
                <a:gd name="T23" fmla="*/ 2147483647 h 1481"/>
                <a:gd name="T24" fmla="*/ 2147483647 w 1472"/>
                <a:gd name="T25" fmla="*/ 2147483647 h 1481"/>
                <a:gd name="T26" fmla="*/ 2147483647 w 1472"/>
                <a:gd name="T27" fmla="*/ 0 h 1481"/>
                <a:gd name="T28" fmla="*/ 2147483647 w 1472"/>
                <a:gd name="T29" fmla="*/ 2147483647 h 1481"/>
                <a:gd name="T30" fmla="*/ 2147483647 w 1472"/>
                <a:gd name="T31" fmla="*/ 2147483647 h 1481"/>
                <a:gd name="T32" fmla="*/ 2147483647 w 1472"/>
                <a:gd name="T33" fmla="*/ 2147483647 h 1481"/>
                <a:gd name="T34" fmla="*/ 2147483647 w 1472"/>
                <a:gd name="T35" fmla="*/ 2147483647 h 1481"/>
                <a:gd name="T36" fmla="*/ 2147483647 w 1472"/>
                <a:gd name="T37" fmla="*/ 2147483647 h 1481"/>
                <a:gd name="T38" fmla="*/ 2147483647 w 1472"/>
                <a:gd name="T39" fmla="*/ 2147483647 h 1481"/>
                <a:gd name="T40" fmla="*/ 2147483647 w 1472"/>
                <a:gd name="T41" fmla="*/ 2147483647 h 148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72" h="1481">
                  <a:moveTo>
                    <a:pt x="1011" y="0"/>
                  </a:moveTo>
                  <a:cubicBezTo>
                    <a:pt x="752" y="0"/>
                    <a:pt x="543" y="209"/>
                    <a:pt x="543" y="468"/>
                  </a:cubicBezTo>
                  <a:cubicBezTo>
                    <a:pt x="543" y="518"/>
                    <a:pt x="560" y="577"/>
                    <a:pt x="577" y="635"/>
                  </a:cubicBezTo>
                  <a:cubicBezTo>
                    <a:pt x="0" y="1204"/>
                    <a:pt x="0" y="1204"/>
                    <a:pt x="0" y="1204"/>
                  </a:cubicBezTo>
                  <a:cubicBezTo>
                    <a:pt x="0" y="1480"/>
                    <a:pt x="0" y="1480"/>
                    <a:pt x="0" y="1480"/>
                  </a:cubicBezTo>
                  <a:cubicBezTo>
                    <a:pt x="276" y="1480"/>
                    <a:pt x="276" y="1480"/>
                    <a:pt x="276" y="1480"/>
                  </a:cubicBezTo>
                  <a:cubicBezTo>
                    <a:pt x="276" y="1313"/>
                    <a:pt x="276" y="1313"/>
                    <a:pt x="276" y="1313"/>
                  </a:cubicBezTo>
                  <a:cubicBezTo>
                    <a:pt x="435" y="1313"/>
                    <a:pt x="435" y="1313"/>
                    <a:pt x="435" y="1313"/>
                  </a:cubicBezTo>
                  <a:cubicBezTo>
                    <a:pt x="435" y="1154"/>
                    <a:pt x="435" y="1154"/>
                    <a:pt x="435" y="1154"/>
                  </a:cubicBezTo>
                  <a:cubicBezTo>
                    <a:pt x="602" y="1154"/>
                    <a:pt x="602" y="1154"/>
                    <a:pt x="602" y="1154"/>
                  </a:cubicBezTo>
                  <a:cubicBezTo>
                    <a:pt x="844" y="903"/>
                    <a:pt x="844" y="903"/>
                    <a:pt x="844" y="903"/>
                  </a:cubicBezTo>
                  <a:cubicBezTo>
                    <a:pt x="895" y="920"/>
                    <a:pt x="953" y="928"/>
                    <a:pt x="1011" y="928"/>
                  </a:cubicBezTo>
                  <a:cubicBezTo>
                    <a:pt x="1271" y="928"/>
                    <a:pt x="1471" y="727"/>
                    <a:pt x="1471" y="468"/>
                  </a:cubicBezTo>
                  <a:cubicBezTo>
                    <a:pt x="1471" y="209"/>
                    <a:pt x="1271" y="0"/>
                    <a:pt x="1011" y="0"/>
                  </a:cubicBezTo>
                  <a:close/>
                  <a:moveTo>
                    <a:pt x="1145" y="493"/>
                  </a:moveTo>
                  <a:cubicBezTo>
                    <a:pt x="1053" y="493"/>
                    <a:pt x="986" y="426"/>
                    <a:pt x="986" y="334"/>
                  </a:cubicBezTo>
                  <a:cubicBezTo>
                    <a:pt x="986" y="234"/>
                    <a:pt x="1053" y="167"/>
                    <a:pt x="1145" y="167"/>
                  </a:cubicBezTo>
                  <a:cubicBezTo>
                    <a:pt x="1237" y="167"/>
                    <a:pt x="1312" y="234"/>
                    <a:pt x="1312" y="334"/>
                  </a:cubicBezTo>
                  <a:cubicBezTo>
                    <a:pt x="1312" y="426"/>
                    <a:pt x="1237" y="493"/>
                    <a:pt x="1145" y="493"/>
                  </a:cubicBezTo>
                  <a:close/>
                  <a:moveTo>
                    <a:pt x="1145" y="493"/>
                  </a:moveTo>
                  <a:lnTo>
                    <a:pt x="1145" y="4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9" name="TextBox 13"/>
            <p:cNvSpPr txBox="1">
              <a:spLocks noChangeArrowheads="1"/>
            </p:cNvSpPr>
            <p:nvPr/>
          </p:nvSpPr>
          <p:spPr bwMode="auto">
            <a:xfrm>
              <a:off x="4126444" y="3358621"/>
              <a:ext cx="1495425" cy="430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2800" b="1" dirty="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环境</a:t>
              </a:r>
              <a:endParaRPr lang="en-US" altLang="zh-CN" sz="1400" b="1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7680" name="TextBox 13"/>
            <p:cNvSpPr txBox="1">
              <a:spLocks noChangeArrowheads="1"/>
            </p:cNvSpPr>
            <p:nvPr/>
          </p:nvSpPr>
          <p:spPr bwMode="auto">
            <a:xfrm>
              <a:off x="4092756" y="4052883"/>
              <a:ext cx="3617150" cy="1231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zh-CN" sz="20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环境是指环绕在人们周围并对其发生影响的外部世界，是影响人的一切外部条件的总和。它包括自然环境和社会环境 </a:t>
              </a:r>
              <a:endParaRPr lang="en-US" altLang="zh-CN" sz="2000" dirty="0">
                <a:solidFill>
                  <a:srgbClr val="595959"/>
                </a:solidFill>
                <a:latin typeface="黑体" pitchFamily="49" charset="-122"/>
                <a:ea typeface="黑体" pitchFamily="49" charset="-122"/>
                <a:cs typeface="微软雅黑" pitchFamily="34" charset="-122"/>
                <a:sym typeface="Arial" pitchFamily="34" charset="0"/>
              </a:endParaRPr>
            </a:p>
          </p:txBody>
        </p:sp>
        <p:pic>
          <p:nvPicPr>
            <p:cNvPr id="27681" name="组合 60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0059" y="2131485"/>
              <a:ext cx="583009" cy="719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7656" name="组合 73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27673" name="椭圆 74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7674" name="等腰三角形 75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651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652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53" name="矩形 6"/>
          <p:cNvSpPr>
            <a:spLocks noChangeArrowheads="1"/>
          </p:cNvSpPr>
          <p:nvPr/>
        </p:nvSpPr>
        <p:spPr bwMode="auto">
          <a:xfrm>
            <a:off x="817563" y="423863"/>
            <a:ext cx="26463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影响人发展的因素</a:t>
            </a:r>
          </a:p>
        </p:txBody>
      </p:sp>
      <p:grpSp>
        <p:nvGrpSpPr>
          <p:cNvPr id="27656" name="组合 73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27673" name="椭圆 74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7674" name="等腰三角形 75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组 3"/>
          <p:cNvGrpSpPr>
            <a:grpSpLocks/>
          </p:cNvGrpSpPr>
          <p:nvPr/>
        </p:nvGrpSpPr>
        <p:grpSpPr bwMode="auto">
          <a:xfrm>
            <a:off x="1077913" y="1550988"/>
            <a:ext cx="5741986" cy="4894065"/>
            <a:chOff x="5764745" y="1550989"/>
            <a:chExt cx="5741989" cy="4893886"/>
          </a:xfrm>
        </p:grpSpPr>
        <p:sp>
          <p:nvSpPr>
            <p:cNvPr id="27666" name="Oval 52"/>
            <p:cNvSpPr>
              <a:spLocks noChangeArrowheads="1"/>
            </p:cNvSpPr>
            <p:nvPr/>
          </p:nvSpPr>
          <p:spPr bwMode="auto">
            <a:xfrm>
              <a:off x="6194426" y="1671640"/>
              <a:ext cx="1477962" cy="1477962"/>
            </a:xfrm>
            <a:prstGeom prst="ellipse">
              <a:avLst/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910" tIns="60955" rIns="121910" bIns="60955" anchor="ctr"/>
            <a:lstStyle/>
            <a:p>
              <a:pPr algn="ctr" defTabSz="542925" eaLnBrk="1" hangingPunct="1">
                <a:buFont typeface="Arial" pitchFamily="34" charset="0"/>
                <a:buNone/>
              </a:pPr>
              <a:endParaRPr lang="en-US" altLang="zh-CN" sz="21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7667" name="Oval 53"/>
            <p:cNvSpPr>
              <a:spLocks noChangeArrowheads="1"/>
            </p:cNvSpPr>
            <p:nvPr/>
          </p:nvSpPr>
          <p:spPr bwMode="auto">
            <a:xfrm>
              <a:off x="5849938" y="1550989"/>
              <a:ext cx="614204" cy="614204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910" tIns="60955" rIns="121910" bIns="60955" anchor="ctr"/>
            <a:lstStyle/>
            <a:p>
              <a:pPr algn="ctr" defTabSz="542925" eaLnBrk="1" hangingPunct="1">
                <a:buFont typeface="Arial" pitchFamily="34" charset="0"/>
                <a:buNone/>
              </a:pPr>
              <a:endParaRPr lang="en-US" altLang="zh-CN" sz="21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7668" name="Title 20"/>
            <p:cNvSpPr txBox="1">
              <a:spLocks noChangeArrowheads="1"/>
            </p:cNvSpPr>
            <p:nvPr/>
          </p:nvSpPr>
          <p:spPr bwMode="auto">
            <a:xfrm>
              <a:off x="5764745" y="3213102"/>
              <a:ext cx="868363" cy="506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14" tIns="22857" rIns="45714" bIns="22857" anchor="ctr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900" b="1">
                  <a:solidFill>
                    <a:srgbClr val="40404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03 </a:t>
              </a:r>
            </a:p>
          </p:txBody>
        </p:sp>
        <p:sp>
          <p:nvSpPr>
            <p:cNvPr id="27669" name="Freeform 300"/>
            <p:cNvSpPr>
              <a:spLocks noChangeAspect="1" noChangeArrowheads="1"/>
            </p:cNvSpPr>
            <p:nvPr/>
          </p:nvSpPr>
          <p:spPr bwMode="auto">
            <a:xfrm>
              <a:off x="6070600" y="1741489"/>
              <a:ext cx="296884" cy="297959"/>
            </a:xfrm>
            <a:custGeom>
              <a:avLst/>
              <a:gdLst>
                <a:gd name="T0" fmla="*/ 2147483647 w 1472"/>
                <a:gd name="T1" fmla="*/ 0 h 1481"/>
                <a:gd name="T2" fmla="*/ 2147483647 w 1472"/>
                <a:gd name="T3" fmla="*/ 2147483647 h 1481"/>
                <a:gd name="T4" fmla="*/ 2147483647 w 1472"/>
                <a:gd name="T5" fmla="*/ 2147483647 h 1481"/>
                <a:gd name="T6" fmla="*/ 0 w 1472"/>
                <a:gd name="T7" fmla="*/ 2147483647 h 1481"/>
                <a:gd name="T8" fmla="*/ 0 w 1472"/>
                <a:gd name="T9" fmla="*/ 2147483647 h 1481"/>
                <a:gd name="T10" fmla="*/ 2147483647 w 1472"/>
                <a:gd name="T11" fmla="*/ 2147483647 h 1481"/>
                <a:gd name="T12" fmla="*/ 2147483647 w 1472"/>
                <a:gd name="T13" fmla="*/ 2147483647 h 1481"/>
                <a:gd name="T14" fmla="*/ 2147483647 w 1472"/>
                <a:gd name="T15" fmla="*/ 2147483647 h 1481"/>
                <a:gd name="T16" fmla="*/ 2147483647 w 1472"/>
                <a:gd name="T17" fmla="*/ 2147483647 h 1481"/>
                <a:gd name="T18" fmla="*/ 2147483647 w 1472"/>
                <a:gd name="T19" fmla="*/ 2147483647 h 1481"/>
                <a:gd name="T20" fmla="*/ 2147483647 w 1472"/>
                <a:gd name="T21" fmla="*/ 2147483647 h 1481"/>
                <a:gd name="T22" fmla="*/ 2147483647 w 1472"/>
                <a:gd name="T23" fmla="*/ 2147483647 h 1481"/>
                <a:gd name="T24" fmla="*/ 2147483647 w 1472"/>
                <a:gd name="T25" fmla="*/ 2147483647 h 1481"/>
                <a:gd name="T26" fmla="*/ 2147483647 w 1472"/>
                <a:gd name="T27" fmla="*/ 0 h 1481"/>
                <a:gd name="T28" fmla="*/ 2147483647 w 1472"/>
                <a:gd name="T29" fmla="*/ 2147483647 h 1481"/>
                <a:gd name="T30" fmla="*/ 2147483647 w 1472"/>
                <a:gd name="T31" fmla="*/ 2147483647 h 1481"/>
                <a:gd name="T32" fmla="*/ 2147483647 w 1472"/>
                <a:gd name="T33" fmla="*/ 2147483647 h 1481"/>
                <a:gd name="T34" fmla="*/ 2147483647 w 1472"/>
                <a:gd name="T35" fmla="*/ 2147483647 h 1481"/>
                <a:gd name="T36" fmla="*/ 2147483647 w 1472"/>
                <a:gd name="T37" fmla="*/ 2147483647 h 1481"/>
                <a:gd name="T38" fmla="*/ 2147483647 w 1472"/>
                <a:gd name="T39" fmla="*/ 2147483647 h 1481"/>
                <a:gd name="T40" fmla="*/ 2147483647 w 1472"/>
                <a:gd name="T41" fmla="*/ 2147483647 h 148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72" h="1481">
                  <a:moveTo>
                    <a:pt x="1011" y="0"/>
                  </a:moveTo>
                  <a:cubicBezTo>
                    <a:pt x="752" y="0"/>
                    <a:pt x="543" y="209"/>
                    <a:pt x="543" y="468"/>
                  </a:cubicBezTo>
                  <a:cubicBezTo>
                    <a:pt x="543" y="518"/>
                    <a:pt x="560" y="577"/>
                    <a:pt x="577" y="635"/>
                  </a:cubicBezTo>
                  <a:cubicBezTo>
                    <a:pt x="0" y="1204"/>
                    <a:pt x="0" y="1204"/>
                    <a:pt x="0" y="1204"/>
                  </a:cubicBezTo>
                  <a:cubicBezTo>
                    <a:pt x="0" y="1480"/>
                    <a:pt x="0" y="1480"/>
                    <a:pt x="0" y="1480"/>
                  </a:cubicBezTo>
                  <a:cubicBezTo>
                    <a:pt x="276" y="1480"/>
                    <a:pt x="276" y="1480"/>
                    <a:pt x="276" y="1480"/>
                  </a:cubicBezTo>
                  <a:cubicBezTo>
                    <a:pt x="276" y="1313"/>
                    <a:pt x="276" y="1313"/>
                    <a:pt x="276" y="1313"/>
                  </a:cubicBezTo>
                  <a:cubicBezTo>
                    <a:pt x="435" y="1313"/>
                    <a:pt x="435" y="1313"/>
                    <a:pt x="435" y="1313"/>
                  </a:cubicBezTo>
                  <a:cubicBezTo>
                    <a:pt x="435" y="1154"/>
                    <a:pt x="435" y="1154"/>
                    <a:pt x="435" y="1154"/>
                  </a:cubicBezTo>
                  <a:cubicBezTo>
                    <a:pt x="602" y="1154"/>
                    <a:pt x="602" y="1154"/>
                    <a:pt x="602" y="1154"/>
                  </a:cubicBezTo>
                  <a:cubicBezTo>
                    <a:pt x="844" y="903"/>
                    <a:pt x="844" y="903"/>
                    <a:pt x="844" y="903"/>
                  </a:cubicBezTo>
                  <a:cubicBezTo>
                    <a:pt x="895" y="920"/>
                    <a:pt x="953" y="928"/>
                    <a:pt x="1011" y="928"/>
                  </a:cubicBezTo>
                  <a:cubicBezTo>
                    <a:pt x="1271" y="928"/>
                    <a:pt x="1471" y="727"/>
                    <a:pt x="1471" y="468"/>
                  </a:cubicBezTo>
                  <a:cubicBezTo>
                    <a:pt x="1471" y="209"/>
                    <a:pt x="1271" y="0"/>
                    <a:pt x="1011" y="0"/>
                  </a:cubicBezTo>
                  <a:close/>
                  <a:moveTo>
                    <a:pt x="1145" y="493"/>
                  </a:moveTo>
                  <a:cubicBezTo>
                    <a:pt x="1053" y="493"/>
                    <a:pt x="986" y="426"/>
                    <a:pt x="986" y="334"/>
                  </a:cubicBezTo>
                  <a:cubicBezTo>
                    <a:pt x="986" y="234"/>
                    <a:pt x="1053" y="167"/>
                    <a:pt x="1145" y="167"/>
                  </a:cubicBezTo>
                  <a:cubicBezTo>
                    <a:pt x="1237" y="167"/>
                    <a:pt x="1312" y="234"/>
                    <a:pt x="1312" y="334"/>
                  </a:cubicBezTo>
                  <a:cubicBezTo>
                    <a:pt x="1312" y="426"/>
                    <a:pt x="1237" y="493"/>
                    <a:pt x="1145" y="493"/>
                  </a:cubicBezTo>
                  <a:close/>
                  <a:moveTo>
                    <a:pt x="1145" y="493"/>
                  </a:moveTo>
                  <a:lnTo>
                    <a:pt x="1145" y="4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70" name="TextBox 13"/>
            <p:cNvSpPr txBox="1">
              <a:spLocks noChangeArrowheads="1"/>
            </p:cNvSpPr>
            <p:nvPr/>
          </p:nvSpPr>
          <p:spPr bwMode="auto">
            <a:xfrm>
              <a:off x="6520394" y="3341690"/>
              <a:ext cx="2586039" cy="430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2800" b="1" dirty="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主观能动性</a:t>
              </a:r>
              <a:endParaRPr lang="en-US" altLang="zh-CN" sz="2800" b="1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7671" name="TextBox 13"/>
            <p:cNvSpPr txBox="1">
              <a:spLocks noChangeArrowheads="1"/>
            </p:cNvSpPr>
            <p:nvPr/>
          </p:nvSpPr>
          <p:spPr bwMode="auto">
            <a:xfrm>
              <a:off x="6520394" y="3982752"/>
              <a:ext cx="4986340" cy="2462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zh-CN" sz="20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唯物辩证法告诉我们，任何事物的变化，外因是变化的条件，内因是变化的根据，外因通过内因而起作用。人的主观能动性是人的身心发展的动力。遗传、环境和教育的影响，只有与人的主观能动性相结合才能起作用。没有人的主观自觉活动，遗传素质、环境和教育所赋予的一切发展条件，都不能成为现实。</a:t>
              </a:r>
            </a:p>
          </p:txBody>
        </p:sp>
        <p:pic>
          <p:nvPicPr>
            <p:cNvPr id="27672" name="组合 24"/>
            <p:cNvPicPr>
              <a:picLocks noChangeArrowheads="1"/>
            </p:cNvPicPr>
            <p:nvPr/>
          </p:nvPicPr>
          <p:blipFill>
            <a:blip r:embed="rId2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2242" y="2165193"/>
              <a:ext cx="838201" cy="537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组 4"/>
          <p:cNvGrpSpPr>
            <a:grpSpLocks/>
          </p:cNvGrpSpPr>
          <p:nvPr/>
        </p:nvGrpSpPr>
        <p:grpSpPr bwMode="auto">
          <a:xfrm>
            <a:off x="7118609" y="1589088"/>
            <a:ext cx="4641589" cy="4548188"/>
            <a:chOff x="8259129" y="1589038"/>
            <a:chExt cx="4641938" cy="4547595"/>
          </a:xfrm>
        </p:grpSpPr>
        <p:sp>
          <p:nvSpPr>
            <p:cNvPr id="30" name="Oval 52"/>
            <p:cNvSpPr>
              <a:spLocks noChangeArrowheads="1"/>
            </p:cNvSpPr>
            <p:nvPr/>
          </p:nvSpPr>
          <p:spPr bwMode="auto">
            <a:xfrm>
              <a:off x="8603642" y="1709672"/>
              <a:ext cx="1478074" cy="1477769"/>
            </a:xfrm>
            <a:prstGeom prst="ellipse">
              <a:avLst/>
            </a:prstGeom>
            <a:solidFill>
              <a:schemeClr val="accent3">
                <a:lumMod val="65000"/>
              </a:schemeClr>
            </a:solidFill>
            <a:ln>
              <a:noFill/>
            </a:ln>
          </p:spPr>
          <p:txBody>
            <a:bodyPr lIns="121910" tIns="60955" rIns="121910" bIns="60955" anchor="ctr"/>
            <a:lstStyle/>
            <a:p>
              <a:pPr algn="ctr" defTabSz="542925" eaLnBrk="1" hangingPunct="1">
                <a:buFont typeface="Arial" charset="0"/>
                <a:buNone/>
                <a:defRPr/>
              </a:pPr>
              <a:endParaRPr lang="en-US" altLang="zh-CN" sz="2100">
                <a:solidFill>
                  <a:srgbClr val="FFFFFF"/>
                </a:solidFill>
                <a:latin typeface="Arial" charset="0"/>
                <a:ea typeface="微软雅黑" charset="0"/>
                <a:cs typeface="微软雅黑" charset="0"/>
                <a:sym typeface="Arial" charset="0"/>
              </a:endParaRPr>
            </a:p>
          </p:txBody>
        </p:sp>
        <p:sp>
          <p:nvSpPr>
            <p:cNvPr id="27660" name="Oval 53"/>
            <p:cNvSpPr>
              <a:spLocks noChangeArrowheads="1"/>
            </p:cNvSpPr>
            <p:nvPr/>
          </p:nvSpPr>
          <p:spPr bwMode="auto">
            <a:xfrm>
              <a:off x="8259129" y="1589038"/>
              <a:ext cx="614204" cy="614204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910" tIns="60955" rIns="121910" bIns="60955" anchor="ctr"/>
            <a:lstStyle/>
            <a:p>
              <a:pPr algn="ctr" defTabSz="542925" eaLnBrk="1" hangingPunct="1">
                <a:buFont typeface="Arial" pitchFamily="34" charset="0"/>
                <a:buNone/>
              </a:pPr>
              <a:endParaRPr lang="en-US" altLang="zh-CN" sz="21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7661" name="Freeform 300"/>
            <p:cNvSpPr>
              <a:spLocks noChangeAspect="1" noChangeArrowheads="1"/>
            </p:cNvSpPr>
            <p:nvPr/>
          </p:nvSpPr>
          <p:spPr bwMode="auto">
            <a:xfrm>
              <a:off x="8479791" y="1779538"/>
              <a:ext cx="296884" cy="297959"/>
            </a:xfrm>
            <a:custGeom>
              <a:avLst/>
              <a:gdLst>
                <a:gd name="T0" fmla="*/ 2147483647 w 1472"/>
                <a:gd name="T1" fmla="*/ 0 h 1481"/>
                <a:gd name="T2" fmla="*/ 2147483647 w 1472"/>
                <a:gd name="T3" fmla="*/ 2147483647 h 1481"/>
                <a:gd name="T4" fmla="*/ 2147483647 w 1472"/>
                <a:gd name="T5" fmla="*/ 2147483647 h 1481"/>
                <a:gd name="T6" fmla="*/ 0 w 1472"/>
                <a:gd name="T7" fmla="*/ 2147483647 h 1481"/>
                <a:gd name="T8" fmla="*/ 0 w 1472"/>
                <a:gd name="T9" fmla="*/ 2147483647 h 1481"/>
                <a:gd name="T10" fmla="*/ 2147483647 w 1472"/>
                <a:gd name="T11" fmla="*/ 2147483647 h 1481"/>
                <a:gd name="T12" fmla="*/ 2147483647 w 1472"/>
                <a:gd name="T13" fmla="*/ 2147483647 h 1481"/>
                <a:gd name="T14" fmla="*/ 2147483647 w 1472"/>
                <a:gd name="T15" fmla="*/ 2147483647 h 1481"/>
                <a:gd name="T16" fmla="*/ 2147483647 w 1472"/>
                <a:gd name="T17" fmla="*/ 2147483647 h 1481"/>
                <a:gd name="T18" fmla="*/ 2147483647 w 1472"/>
                <a:gd name="T19" fmla="*/ 2147483647 h 1481"/>
                <a:gd name="T20" fmla="*/ 2147483647 w 1472"/>
                <a:gd name="T21" fmla="*/ 2147483647 h 1481"/>
                <a:gd name="T22" fmla="*/ 2147483647 w 1472"/>
                <a:gd name="T23" fmla="*/ 2147483647 h 1481"/>
                <a:gd name="T24" fmla="*/ 2147483647 w 1472"/>
                <a:gd name="T25" fmla="*/ 2147483647 h 1481"/>
                <a:gd name="T26" fmla="*/ 2147483647 w 1472"/>
                <a:gd name="T27" fmla="*/ 0 h 1481"/>
                <a:gd name="T28" fmla="*/ 2147483647 w 1472"/>
                <a:gd name="T29" fmla="*/ 2147483647 h 1481"/>
                <a:gd name="T30" fmla="*/ 2147483647 w 1472"/>
                <a:gd name="T31" fmla="*/ 2147483647 h 1481"/>
                <a:gd name="T32" fmla="*/ 2147483647 w 1472"/>
                <a:gd name="T33" fmla="*/ 2147483647 h 1481"/>
                <a:gd name="T34" fmla="*/ 2147483647 w 1472"/>
                <a:gd name="T35" fmla="*/ 2147483647 h 1481"/>
                <a:gd name="T36" fmla="*/ 2147483647 w 1472"/>
                <a:gd name="T37" fmla="*/ 2147483647 h 1481"/>
                <a:gd name="T38" fmla="*/ 2147483647 w 1472"/>
                <a:gd name="T39" fmla="*/ 2147483647 h 1481"/>
                <a:gd name="T40" fmla="*/ 2147483647 w 1472"/>
                <a:gd name="T41" fmla="*/ 2147483647 h 148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72" h="1481">
                  <a:moveTo>
                    <a:pt x="1011" y="0"/>
                  </a:moveTo>
                  <a:cubicBezTo>
                    <a:pt x="752" y="0"/>
                    <a:pt x="543" y="209"/>
                    <a:pt x="543" y="468"/>
                  </a:cubicBezTo>
                  <a:cubicBezTo>
                    <a:pt x="543" y="518"/>
                    <a:pt x="560" y="577"/>
                    <a:pt x="577" y="635"/>
                  </a:cubicBezTo>
                  <a:cubicBezTo>
                    <a:pt x="0" y="1204"/>
                    <a:pt x="0" y="1204"/>
                    <a:pt x="0" y="1204"/>
                  </a:cubicBezTo>
                  <a:cubicBezTo>
                    <a:pt x="0" y="1480"/>
                    <a:pt x="0" y="1480"/>
                    <a:pt x="0" y="1480"/>
                  </a:cubicBezTo>
                  <a:cubicBezTo>
                    <a:pt x="276" y="1480"/>
                    <a:pt x="276" y="1480"/>
                    <a:pt x="276" y="1480"/>
                  </a:cubicBezTo>
                  <a:cubicBezTo>
                    <a:pt x="276" y="1313"/>
                    <a:pt x="276" y="1313"/>
                    <a:pt x="276" y="1313"/>
                  </a:cubicBezTo>
                  <a:cubicBezTo>
                    <a:pt x="435" y="1313"/>
                    <a:pt x="435" y="1313"/>
                    <a:pt x="435" y="1313"/>
                  </a:cubicBezTo>
                  <a:cubicBezTo>
                    <a:pt x="435" y="1154"/>
                    <a:pt x="435" y="1154"/>
                    <a:pt x="435" y="1154"/>
                  </a:cubicBezTo>
                  <a:cubicBezTo>
                    <a:pt x="602" y="1154"/>
                    <a:pt x="602" y="1154"/>
                    <a:pt x="602" y="1154"/>
                  </a:cubicBezTo>
                  <a:cubicBezTo>
                    <a:pt x="844" y="903"/>
                    <a:pt x="844" y="903"/>
                    <a:pt x="844" y="903"/>
                  </a:cubicBezTo>
                  <a:cubicBezTo>
                    <a:pt x="895" y="920"/>
                    <a:pt x="953" y="928"/>
                    <a:pt x="1011" y="928"/>
                  </a:cubicBezTo>
                  <a:cubicBezTo>
                    <a:pt x="1271" y="928"/>
                    <a:pt x="1471" y="727"/>
                    <a:pt x="1471" y="468"/>
                  </a:cubicBezTo>
                  <a:cubicBezTo>
                    <a:pt x="1471" y="209"/>
                    <a:pt x="1271" y="0"/>
                    <a:pt x="1011" y="0"/>
                  </a:cubicBezTo>
                  <a:close/>
                  <a:moveTo>
                    <a:pt x="1145" y="493"/>
                  </a:moveTo>
                  <a:cubicBezTo>
                    <a:pt x="1053" y="493"/>
                    <a:pt x="986" y="426"/>
                    <a:pt x="986" y="334"/>
                  </a:cubicBezTo>
                  <a:cubicBezTo>
                    <a:pt x="986" y="234"/>
                    <a:pt x="1053" y="167"/>
                    <a:pt x="1145" y="167"/>
                  </a:cubicBezTo>
                  <a:cubicBezTo>
                    <a:pt x="1237" y="167"/>
                    <a:pt x="1312" y="234"/>
                    <a:pt x="1312" y="334"/>
                  </a:cubicBezTo>
                  <a:cubicBezTo>
                    <a:pt x="1312" y="426"/>
                    <a:pt x="1237" y="493"/>
                    <a:pt x="1145" y="493"/>
                  </a:cubicBezTo>
                  <a:close/>
                  <a:moveTo>
                    <a:pt x="1145" y="493"/>
                  </a:moveTo>
                  <a:lnTo>
                    <a:pt x="1145" y="4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Title 20"/>
            <p:cNvSpPr txBox="1">
              <a:spLocks noChangeArrowheads="1"/>
            </p:cNvSpPr>
            <p:nvPr/>
          </p:nvSpPr>
          <p:spPr bwMode="auto">
            <a:xfrm>
              <a:off x="8292469" y="3195378"/>
              <a:ext cx="868428" cy="506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14" tIns="22857" rIns="45714" bIns="22857" anchor="ctr">
              <a:spAutoFit/>
            </a:bodyPr>
            <a:lstStyle>
              <a:lvl1pPr defTabSz="457200">
                <a:defRPr sz="2800">
                  <a:solidFill>
                    <a:schemeClr val="tx1"/>
                  </a:solidFill>
                  <a:latin typeface="Calibri" charset="0"/>
                  <a:ea typeface="宋体" charset="0"/>
                  <a:cs typeface="宋体" charset="0"/>
                </a:defRPr>
              </a:lvl1pPr>
              <a:lvl2pPr marL="742950" indent="-285750" defTabSz="457200">
                <a:defRPr sz="24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2pPr>
              <a:lvl3pPr defTabSz="457200">
                <a:defRPr sz="20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3pPr>
              <a:lvl4pPr defTabSz="457200">
                <a:defRPr sz="20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4pPr>
              <a:lvl5pPr defTabSz="457200">
                <a:defRPr sz="20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5pPr>
              <a:lvl6pPr defTabSz="457200">
                <a:buFont typeface="Arial" charset="0"/>
                <a:defRPr sz="20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6pPr>
              <a:lvl7pPr defTabSz="457200">
                <a:buFont typeface="Arial" charset="0"/>
                <a:defRPr sz="20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7pPr>
              <a:lvl8pPr defTabSz="457200">
                <a:buFont typeface="Arial" charset="0"/>
                <a:defRPr sz="20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8pPr>
              <a:lvl9pPr defTabSz="457200">
                <a:buFont typeface="Arial" charset="0"/>
                <a:defRPr sz="2000">
                  <a:solidFill>
                    <a:schemeClr val="tx1"/>
                  </a:solidFill>
                  <a:latin typeface="Calibri" charset="0"/>
                  <a:ea typeface="宋体" charset="0"/>
                </a:defRPr>
              </a:lvl9pPr>
            </a:lstStyle>
            <a:p>
              <a:pPr algn="ctr" eaLnBrk="1" hangingPunct="1">
                <a:buFont typeface="Arial" charset="0"/>
                <a:buNone/>
                <a:defRPr/>
              </a:pPr>
              <a:r>
                <a:rPr lang="en-US" altLang="zh-CN" sz="2900" b="1" dirty="0" smtClean="0">
                  <a:solidFill>
                    <a:schemeClr val="accent3">
                      <a:lumMod val="50000"/>
                    </a:schemeClr>
                  </a:solidFill>
                  <a:latin typeface="Arial" charset="0"/>
                  <a:ea typeface="微软雅黑" charset="0"/>
                  <a:cs typeface="微软雅黑" charset="0"/>
                  <a:sym typeface="Arial" charset="0"/>
                </a:rPr>
                <a:t>04 </a:t>
              </a:r>
            </a:p>
          </p:txBody>
        </p:sp>
        <p:sp>
          <p:nvSpPr>
            <p:cNvPr id="27663" name="TextBox 13"/>
            <p:cNvSpPr txBox="1">
              <a:spLocks noChangeArrowheads="1"/>
            </p:cNvSpPr>
            <p:nvPr/>
          </p:nvSpPr>
          <p:spPr bwMode="auto">
            <a:xfrm>
              <a:off x="9048328" y="3324349"/>
              <a:ext cx="1630074" cy="430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2800" b="1" dirty="0">
                  <a:solidFill>
                    <a:srgbClr val="445469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学校教育</a:t>
              </a:r>
              <a:endParaRPr lang="en-US" altLang="zh-CN" sz="2800" b="1" dirty="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7664" name="TextBox 13"/>
            <p:cNvSpPr txBox="1">
              <a:spLocks noChangeArrowheads="1"/>
            </p:cNvSpPr>
            <p:nvPr/>
          </p:nvSpPr>
          <p:spPr bwMode="auto">
            <a:xfrm>
              <a:off x="9048175" y="3982478"/>
              <a:ext cx="3852892" cy="2154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zh-CN" sz="20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学校教育是人的发展的一个重要组成部分，是一种经过有目的地选择和提炼的特殊环境，同时它是一种特殊的实践活动，这就决定了它的特殊作用。与遗传因素和自发的环境影响相比，它在人的身心发展中起主导作用 </a:t>
              </a:r>
            </a:p>
          </p:txBody>
        </p:sp>
        <p:pic>
          <p:nvPicPr>
            <p:cNvPr id="27665" name="组合 59"/>
            <p:cNvPicPr>
              <a:picLocks noChangeArrowheads="1"/>
            </p:cNvPicPr>
            <p:nvPr/>
          </p:nvPicPr>
          <p:blipFill>
            <a:blip r:embed="rId3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09020" y="2137898"/>
              <a:ext cx="678707" cy="6825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6874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吖吖小小草 https://shop155742326.taobao.com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2_Office 主题">
  <a:themeElements>
    <a:clrScheme name="12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2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2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3_Office 主题">
  <a:themeElements>
    <a:clrScheme name="13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3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3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4_Office 主题">
  <a:themeElements>
    <a:clrScheme name="14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4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4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吖吖小小草1 https://shop155742326.taobao.com">
  <a:themeElements>
    <a:clrScheme name="3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3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3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吖吖小小草2 https://shop155742326.taobao.com">
  <a:themeElements>
    <a:clrScheme name="4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4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4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吖吖小小草4 https://shop155742326.taobao.com">
  <a:themeElements>
    <a:clrScheme name="6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6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6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吖吖小小草5 https://shop155742326.taobao.com">
  <a:themeElements>
    <a:clrScheme name="7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7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7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吖吖小小草6 https://shop155742326.taobao.com">
  <a:themeElements>
    <a:clrScheme name="8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8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8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吖吖小小草7 https://shop155742326.taobao.com">
  <a:themeElements>
    <a:clrScheme name="9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9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9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吖吖小小草8 https://shop155742326.taobao.com">
  <a:themeElements>
    <a:clrScheme name="10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0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0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吖吖小小草9 https://shop155742326.taobao.com">
  <a:themeElements>
    <a:clrScheme name="1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2634</TotalTime>
  <Pages>0</Pages>
  <Words>912</Words>
  <Characters>0</Characters>
  <Application>Microsoft Office PowerPoint</Application>
  <DocSecurity>0</DocSecurity>
  <PresentationFormat>自定义</PresentationFormat>
  <Lines>0</Lines>
  <Paragraphs>62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12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吖吖小小草 https://shop155742326.taobao.com</vt:lpstr>
      <vt:lpstr>吖吖小小草1 https://shop155742326.taobao.com</vt:lpstr>
      <vt:lpstr>吖吖小小草2 https://shop155742326.taobao.com</vt:lpstr>
      <vt:lpstr>吖吖小小草4 https://shop155742326.taobao.com</vt:lpstr>
      <vt:lpstr>吖吖小小草5 https://shop155742326.taobao.com</vt:lpstr>
      <vt:lpstr>吖吖小小草6 https://shop155742326.taobao.com</vt:lpstr>
      <vt:lpstr>吖吖小小草7 https://shop155742326.taobao.com</vt:lpstr>
      <vt:lpstr>吖吖小小草8 https://shop155742326.taobao.com</vt:lpstr>
      <vt:lpstr>吖吖小小草9 https://shop155742326.taobao.com</vt:lpstr>
      <vt:lpstr>12_Office 主题</vt:lpstr>
      <vt:lpstr>13_Office 主题</vt:lpstr>
      <vt:lpstr>14_Office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chenying0907</dc:title>
  <dc:creator>chenying0907</dc:creator>
  <dc:description>chenying0907</dc:description>
  <cp:lastModifiedBy>SJYY</cp:lastModifiedBy>
  <cp:revision>274</cp:revision>
  <dcterms:created xsi:type="dcterms:W3CDTF">2015-08-12T02:06:50Z</dcterms:created>
  <dcterms:modified xsi:type="dcterms:W3CDTF">2017-07-19T09:51:56Z</dcterms:modified>
  <cp:category>chenying0907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2052-10.1.0.5745</vt:lpwstr>
  </property>
</Properties>
</file>