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3095" r:id="rId3"/>
    <p:sldId id="3137" r:id="rId5"/>
    <p:sldId id="3100" r:id="rId6"/>
    <p:sldId id="3138" r:id="rId7"/>
    <p:sldId id="3139" r:id="rId8"/>
    <p:sldId id="3140" r:id="rId9"/>
    <p:sldId id="3141" r:id="rId10"/>
    <p:sldId id="3142" r:id="rId11"/>
    <p:sldId id="3143" r:id="rId12"/>
    <p:sldId id="3155" r:id="rId13"/>
    <p:sldId id="3144" r:id="rId14"/>
    <p:sldId id="3145" r:id="rId15"/>
    <p:sldId id="3146" r:id="rId16"/>
    <p:sldId id="3147" r:id="rId17"/>
    <p:sldId id="3149" r:id="rId18"/>
    <p:sldId id="3148" r:id="rId19"/>
    <p:sldId id="3150" r:id="rId20"/>
    <p:sldId id="3151" r:id="rId21"/>
    <p:sldId id="3152" r:id="rId22"/>
    <p:sldId id="3153" r:id="rId23"/>
    <p:sldId id="3154" r:id="rId24"/>
    <p:sldId id="3156" r:id="rId25"/>
    <p:sldId id="3157" r:id="rId26"/>
    <p:sldId id="3158" r:id="rId27"/>
    <p:sldId id="3159" r:id="rId28"/>
    <p:sldId id="3160" r:id="rId29"/>
    <p:sldId id="3161" r:id="rId30"/>
    <p:sldId id="3162" r:id="rId31"/>
    <p:sldId id="3163" r:id="rId32"/>
    <p:sldId id="3164" r:id="rId33"/>
    <p:sldId id="3165" r:id="rId34"/>
    <p:sldId id="3166" r:id="rId35"/>
    <p:sldId id="3167" r:id="rId36"/>
    <p:sldId id="3168" r:id="rId37"/>
    <p:sldId id="3169" r:id="rId38"/>
    <p:sldId id="3170" r:id="rId39"/>
    <p:sldId id="3171" r:id="rId40"/>
    <p:sldId id="3129" r:id="rId4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660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1860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060" indent="-393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260" indent="-5257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0960" algn="l" defTabSz="64960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2818"/>
    <a:srgbClr val="F9BC46"/>
    <a:srgbClr val="B0120F"/>
    <a:srgbClr val="D40419"/>
    <a:srgbClr val="CE3184"/>
    <a:srgbClr val="87AE1F"/>
    <a:srgbClr val="02B8CD"/>
    <a:srgbClr val="2E7438"/>
    <a:srgbClr val="063A3C"/>
    <a:srgbClr val="0E1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62" autoAdjust="0"/>
    <p:restoredTop sz="92986" autoAdjust="0"/>
  </p:normalViewPr>
  <p:slideViewPr>
    <p:cSldViewPr>
      <p:cViewPr>
        <p:scale>
          <a:sx n="90" d="100"/>
          <a:sy n="90" d="100"/>
        </p:scale>
        <p:origin x="-618" y="-570"/>
      </p:cViewPr>
      <p:guideLst>
        <p:guide orient="horz" pos="265"/>
        <p:guide orient="horz" pos="2975"/>
        <p:guide pos="2880"/>
        <p:guide pos="364"/>
        <p:guide pos="5396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496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08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20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325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5BDE-D508-45B5-9004-3762139F811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-14036" y="4939903"/>
            <a:ext cx="915778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3"/>
          <p:cNvGrpSpPr/>
          <p:nvPr userDrawn="1"/>
        </p:nvGrpSpPr>
        <p:grpSpPr bwMode="auto">
          <a:xfrm flipH="1">
            <a:off x="-14035" y="254794"/>
            <a:ext cx="821105" cy="507206"/>
            <a:chOff x="3533690" y="533400"/>
            <a:chExt cx="1637426" cy="675969"/>
          </a:xfrm>
          <a:solidFill>
            <a:srgbClr val="EE1C39"/>
          </a:solidFill>
        </p:grpSpPr>
        <p:sp>
          <p:nvSpPr>
            <p:cNvPr id="7" name="矩形 6"/>
            <p:cNvSpPr/>
            <p:nvPr/>
          </p:nvSpPr>
          <p:spPr>
            <a:xfrm>
              <a:off x="3806724" y="533400"/>
              <a:ext cx="1364392" cy="6759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33690" y="533400"/>
              <a:ext cx="623734" cy="6759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cs typeface="+mn-ea"/>
                <a:sym typeface="+mn-lt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5BDE-D508-45B5-9004-3762139F811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2" y="274335"/>
            <a:ext cx="7886418" cy="993477"/>
          </a:xfrm>
          <a:prstGeom prst="rect">
            <a:avLst/>
          </a:prstGeom>
        </p:spPr>
        <p:txBody>
          <a:bodyPr vert="horz" lIns="65023" tIns="32511" rIns="65023" bIns="3251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2" y="1369417"/>
            <a:ext cx="7886418" cy="3263797"/>
          </a:xfrm>
          <a:prstGeom prst="rect">
            <a:avLst/>
          </a:prstGeom>
        </p:spPr>
        <p:txBody>
          <a:bodyPr vert="horz" lIns="65023" tIns="32511" rIns="65023" bIns="32511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2" y="4767560"/>
            <a:ext cx="2056836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D2086-314E-4DC4-9FE7-4EBF9E101EC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0" y="4767560"/>
            <a:ext cx="3086382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4" y="4767560"/>
            <a:ext cx="2056836" cy="273206"/>
          </a:xfrm>
          <a:prstGeom prst="rect">
            <a:avLst/>
          </a:prstGeom>
        </p:spPr>
        <p:txBody>
          <a:bodyPr vert="horz" lIns="65023" tIns="32511" rIns="65023" bIns="32511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52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547580"/>
            <a:ext cx="9144000" cy="1485046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/>
          <p:cNvSpPr txBox="1"/>
          <p:nvPr/>
        </p:nvSpPr>
        <p:spPr>
          <a:xfrm>
            <a:off x="2560683" y="1906040"/>
            <a:ext cx="4022638" cy="834074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zh-CN" altLang="en-US" sz="51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现代商务礼仪</a:t>
            </a:r>
            <a:endParaRPr lang="zh-CN" altLang="en-US" sz="51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926688" y="942978"/>
            <a:ext cx="7605752" cy="338554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dirty="0"/>
              <a:t>【实训目标】</a:t>
            </a:r>
            <a:endParaRPr lang="zh-CN" altLang="zh-CN" sz="2000" dirty="0"/>
          </a:p>
          <a:p>
            <a:pPr algn="l"/>
            <a:r>
              <a:rPr lang="zh-CN" altLang="zh-CN" sz="2000" dirty="0"/>
              <a:t>通过实训，掌握简答的化妆技巧，学会简单的化妆。</a:t>
            </a:r>
            <a:endParaRPr lang="zh-CN" altLang="zh-CN" sz="2000" dirty="0"/>
          </a:p>
          <a:p>
            <a:pPr algn="l"/>
            <a:r>
              <a:rPr lang="zh-CN" altLang="zh-CN" sz="2000" dirty="0"/>
              <a:t>【实训要求】</a:t>
            </a:r>
            <a:endParaRPr lang="zh-CN" altLang="zh-CN" sz="2000" dirty="0"/>
          </a:p>
          <a:p>
            <a:pPr algn="l"/>
            <a:r>
              <a:rPr lang="zh-CN" altLang="zh-CN" sz="2000" dirty="0"/>
              <a:t>准备镜面、洗脸盆、毛巾、棉球、粉底霜、胭脂、眼影、眉笔、唇彩等必要的化妆品；</a:t>
            </a:r>
            <a:endParaRPr lang="zh-CN" altLang="zh-CN" sz="2000" dirty="0"/>
          </a:p>
          <a:p>
            <a:pPr algn="l"/>
            <a:r>
              <a:rPr lang="zh-CN" altLang="zh-CN" sz="2000" dirty="0"/>
              <a:t>二人一组化妆</a:t>
            </a:r>
            <a:endParaRPr lang="zh-CN" altLang="zh-CN" sz="2000" dirty="0"/>
          </a:p>
          <a:p>
            <a:pPr algn="l"/>
            <a:r>
              <a:rPr lang="zh-CN" altLang="zh-CN" sz="2000" dirty="0"/>
              <a:t>【实训口号】</a:t>
            </a:r>
            <a:endParaRPr lang="zh-CN" altLang="zh-CN" sz="2000" dirty="0"/>
          </a:p>
          <a:p>
            <a:pPr algn="l"/>
            <a:r>
              <a:rPr lang="zh-CN" altLang="zh-CN" sz="2000" dirty="0"/>
              <a:t>淡雅无痕，美丽动人</a:t>
            </a:r>
            <a:endParaRPr lang="zh-CN" altLang="zh-CN" sz="2000" dirty="0"/>
          </a:p>
          <a:p>
            <a:pPr algn="l"/>
            <a:r>
              <a:rPr lang="zh-CN" altLang="zh-CN" sz="2000" dirty="0" smtClean="0"/>
              <a:t>【实训内容】</a:t>
            </a:r>
            <a:endParaRPr lang="en-US" altLang="zh-CN" sz="2000" dirty="0" smtClean="0"/>
          </a:p>
          <a:p>
            <a:pPr algn="l"/>
            <a:r>
              <a:rPr lang="zh-CN" altLang="zh-CN" sz="2000" dirty="0"/>
              <a:t>一、化淡妆的程序</a:t>
            </a:r>
            <a:endParaRPr lang="zh-CN" altLang="zh-CN" sz="2000" dirty="0"/>
          </a:p>
          <a:p>
            <a:pPr algn="l"/>
            <a:r>
              <a:rPr lang="zh-CN" altLang="zh-CN" sz="2000" dirty="0"/>
              <a:t>二、彩妆的一般</a:t>
            </a:r>
            <a:r>
              <a:rPr lang="zh-CN" altLang="zh-CN" sz="2000" dirty="0" smtClean="0"/>
              <a:t>程序</a:t>
            </a:r>
            <a:endParaRPr lang="zh-CN" altLang="zh-CN" sz="2000" dirty="0"/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实训三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仪容</a:t>
            </a:r>
            <a:endParaRPr lang="zh-CN" altLang="zh-CN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949605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70641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163564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项目三  仪容礼仪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238792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232718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8E2818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项目四  服饰礼仪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307126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8E2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3000494"/>
            <a:ext cx="4400193" cy="651376"/>
            <a:chOff x="3771965" y="1531715"/>
            <a:chExt cx="4400435" cy="765255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8E2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项目五  仪态礼仪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（一）服饰与交际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一、服饰礼仪的原则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在交际场合，人与人第一次见面的潇洒“亮相”首先离不开仪容与服饰，尤其是服饰，它反映了人的气质、风度、学识、审美能力等多方面。优雅的服饰、得体的装束，能弥补你的缺陷，更增添你的感染力和魅力，帮助你在社交、公关、事业上取得成功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、服饰美能增强自信与自尊。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、服饰能反映出文化素养。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、服饰美能树立良好形象。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（二）商务人员服饰打扮的原则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一、服饰礼仪的原则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/>
              <a:t>1</a:t>
            </a:r>
            <a:r>
              <a:rPr lang="zh-CN" altLang="zh-CN" sz="1600" b="1" dirty="0"/>
              <a:t>、正式和整洁的原则</a:t>
            </a:r>
            <a:endParaRPr lang="zh-CN" altLang="zh-CN" sz="1600" b="1" dirty="0"/>
          </a:p>
          <a:p>
            <a:r>
              <a:rPr lang="zh-CN" altLang="zh-CN" sz="1600" dirty="0"/>
              <a:t>商务人员在上班的时候要穿得非常正式，有的公司有对员工着装有着非常正规的要求。正式的着装主要是制服或西装。</a:t>
            </a:r>
            <a:endParaRPr lang="zh-CN" altLang="zh-CN" sz="1600" dirty="0"/>
          </a:p>
          <a:p>
            <a:r>
              <a:rPr lang="en-US" altLang="zh-CN" sz="1600" b="1" dirty="0"/>
              <a:t>2</a:t>
            </a:r>
            <a:r>
              <a:rPr lang="zh-CN" altLang="zh-CN" sz="1600" b="1" dirty="0"/>
              <a:t>、个性原则</a:t>
            </a:r>
            <a:endParaRPr lang="zh-CN" altLang="zh-CN" sz="1600" b="1" dirty="0"/>
          </a:p>
          <a:p>
            <a:r>
              <a:rPr lang="zh-CN" altLang="zh-CN" sz="1600" dirty="0"/>
              <a:t>不同的人由于年龄、性格、职业、文化素养不同，自然就会有不同的气质，因此，服饰的选择既要符合个性气质，又要能通过服饰突现个性气质。</a:t>
            </a:r>
            <a:endParaRPr lang="zh-CN" altLang="zh-CN" sz="1600" dirty="0"/>
          </a:p>
          <a:p>
            <a:r>
              <a:rPr lang="en-US" altLang="zh-CN" sz="1600" b="1" dirty="0"/>
              <a:t>3</a:t>
            </a:r>
            <a:r>
              <a:rPr lang="zh-CN" altLang="zh-CN" sz="1600" b="1" dirty="0"/>
              <a:t>、和谐原则</a:t>
            </a:r>
            <a:endParaRPr lang="zh-CN" altLang="zh-CN" sz="1600" b="1" dirty="0"/>
          </a:p>
          <a:p>
            <a:r>
              <a:rPr lang="zh-CN" altLang="zh-CN" sz="1600" dirty="0"/>
              <a:t>美的最高法则即是和谐。对于服饰打扮应包含两层含义：一是指服饰应与自己的社会属性（即职业、社会地位、文化修养等）相和谐；二是指服饰应与自己的自然属性（即年龄、体型、肤色、发型、相貌特征、性格特征等）相和谐。</a:t>
            </a:r>
            <a:endParaRPr lang="zh-CN" altLang="zh-CN" sz="1600" dirty="0"/>
          </a:p>
          <a:p>
            <a:r>
              <a:rPr lang="en-US" altLang="zh-CN" sz="1600" b="1" dirty="0"/>
              <a:t>4</a:t>
            </a:r>
            <a:r>
              <a:rPr lang="zh-CN" altLang="zh-CN" sz="1600" b="1" dirty="0"/>
              <a:t>、着装的</a:t>
            </a:r>
            <a:r>
              <a:rPr lang="en-US" altLang="zh-CN" sz="1600" b="1" dirty="0"/>
              <a:t>TPO</a:t>
            </a:r>
            <a:r>
              <a:rPr lang="zh-CN" altLang="zh-CN" sz="1600" b="1" dirty="0"/>
              <a:t>原则</a:t>
            </a:r>
            <a:endParaRPr lang="zh-CN" altLang="zh-CN" sz="1600" b="1" dirty="0"/>
          </a:p>
          <a:p>
            <a:r>
              <a:rPr lang="en-US" altLang="zh-CN" sz="1600" dirty="0"/>
              <a:t>TPO</a:t>
            </a:r>
            <a:r>
              <a:rPr lang="zh-CN" altLang="zh-CN" sz="1600" dirty="0"/>
              <a:t>原则是国际上公认的穿衣原则。</a:t>
            </a:r>
            <a:r>
              <a:rPr lang="en-US" altLang="zh-CN" sz="1600" dirty="0"/>
              <a:t>TPO</a:t>
            </a:r>
            <a:r>
              <a:rPr lang="zh-CN" altLang="zh-CN" sz="1600" dirty="0"/>
              <a:t>是英文</a:t>
            </a:r>
            <a:r>
              <a:rPr lang="en-US" altLang="zh-CN" sz="1600" dirty="0"/>
              <a:t>Time</a:t>
            </a:r>
            <a:r>
              <a:rPr lang="zh-CN" altLang="zh-CN" sz="1600" dirty="0"/>
              <a:t>（时间）、</a:t>
            </a:r>
            <a:r>
              <a:rPr lang="en-US" altLang="zh-CN" sz="1600" dirty="0"/>
              <a:t>Place</a:t>
            </a:r>
            <a:r>
              <a:rPr lang="zh-CN" altLang="zh-CN" sz="1600" dirty="0"/>
              <a:t>（地点）、</a:t>
            </a:r>
            <a:r>
              <a:rPr lang="en-US" altLang="zh-CN" sz="1600" dirty="0"/>
              <a:t>Object</a:t>
            </a:r>
            <a:r>
              <a:rPr lang="zh-CN" altLang="zh-CN" sz="1600" dirty="0"/>
              <a:t>（目的）三个单词的缩写。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（一）男士西装的选择与穿着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zh-CN" sz="2000" b="1" dirty="0"/>
              <a:t>．男士西装的选择</a:t>
            </a:r>
            <a:endParaRPr lang="zh-CN" altLang="zh-CN" sz="2000" b="1" dirty="0"/>
          </a:p>
          <a:p>
            <a:r>
              <a:rPr lang="zh-CN" altLang="zh-CN" sz="2000" dirty="0"/>
              <a:t>首先要选择合适的款式。</a:t>
            </a:r>
            <a:endParaRPr lang="zh-CN" altLang="zh-CN" sz="2000" dirty="0"/>
          </a:p>
          <a:p>
            <a:r>
              <a:rPr lang="zh-CN" altLang="zh-CN" sz="2000" dirty="0"/>
              <a:t>其次要选择合适的面料和颜色。</a:t>
            </a:r>
            <a:endParaRPr lang="zh-CN" altLang="zh-CN" sz="2000" dirty="0"/>
          </a:p>
          <a:p>
            <a:r>
              <a:rPr lang="zh-CN" altLang="zh-CN" sz="2000" dirty="0"/>
              <a:t>再次要选择合适的衬衣。</a:t>
            </a:r>
            <a:endParaRPr lang="zh-CN" altLang="zh-CN" sz="2000" dirty="0"/>
          </a:p>
          <a:p>
            <a:r>
              <a:rPr lang="zh-CN" altLang="zh-CN" sz="2000" dirty="0"/>
              <a:t>最后要选择合适的领带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pic>
        <p:nvPicPr>
          <p:cNvPr id="2050" name="Picture 2" descr="https://timgsa.baidu.com/timg?image&amp;quality=80&amp;size=b9999_10000&amp;sec=1502770369592&amp;di=109c68fdbc6fdd06393232b508b2bd3e&amp;imgtype=0&amp;src=http%3A%2F%2Fwww.2298.com%2FUploadStorage%2FUpload%2F201407%2F20140715083809_051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67" y="1250755"/>
            <a:ext cx="2924175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（一）男士西装的选择与穿着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6470" y="1419622"/>
            <a:ext cx="37960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2</a:t>
            </a:r>
            <a:r>
              <a:rPr lang="zh-CN" altLang="zh-CN" sz="2000" b="1" dirty="0"/>
              <a:t>．男士西装的穿着</a:t>
            </a:r>
            <a:endParaRPr lang="zh-CN" altLang="zh-CN" sz="2000" b="1" dirty="0"/>
          </a:p>
          <a:p>
            <a:r>
              <a:rPr lang="zh-CN" altLang="zh-CN" sz="2000" dirty="0" smtClean="0"/>
              <a:t>一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是</a:t>
            </a:r>
            <a:r>
              <a:rPr lang="zh-CN" altLang="zh-CN" sz="2000" dirty="0"/>
              <a:t>要穿好衬衣。</a:t>
            </a:r>
            <a:endParaRPr lang="zh-CN" altLang="zh-CN" sz="2000" dirty="0"/>
          </a:p>
          <a:p>
            <a:r>
              <a:rPr lang="zh-CN" altLang="zh-CN" sz="2000" dirty="0" smtClean="0"/>
              <a:t>二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是</a:t>
            </a:r>
            <a:r>
              <a:rPr lang="zh-CN" altLang="zh-CN" sz="2000" dirty="0"/>
              <a:t>要注意内衣不可过多。</a:t>
            </a:r>
            <a:endParaRPr lang="zh-CN" altLang="zh-CN" sz="2000" dirty="0"/>
          </a:p>
          <a:p>
            <a:r>
              <a:rPr lang="zh-CN" altLang="zh-CN" sz="2000" dirty="0" smtClean="0"/>
              <a:t>三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是</a:t>
            </a:r>
            <a:r>
              <a:rPr lang="zh-CN" altLang="zh-CN" sz="2000" dirty="0"/>
              <a:t>要打好领带。</a:t>
            </a:r>
            <a:endParaRPr lang="zh-CN" altLang="zh-CN" sz="2000" dirty="0"/>
          </a:p>
          <a:p>
            <a:r>
              <a:rPr lang="zh-CN" altLang="zh-CN" sz="2000" dirty="0" smtClean="0"/>
              <a:t>四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是</a:t>
            </a:r>
            <a:r>
              <a:rPr lang="zh-CN" altLang="zh-CN" sz="2000" dirty="0"/>
              <a:t>要鞋袜整齐。</a:t>
            </a:r>
            <a:endParaRPr lang="zh-CN" altLang="zh-CN" sz="2000" dirty="0"/>
          </a:p>
          <a:p>
            <a:r>
              <a:rPr lang="zh-CN" altLang="zh-CN" sz="2000" dirty="0" smtClean="0"/>
              <a:t>五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是</a:t>
            </a:r>
            <a:r>
              <a:rPr lang="zh-CN" altLang="zh-CN" sz="2000" dirty="0"/>
              <a:t>要扣好扣子。</a:t>
            </a:r>
            <a:endParaRPr lang="zh-CN" altLang="zh-CN" sz="2000" dirty="0"/>
          </a:p>
        </p:txBody>
      </p:sp>
      <p:pic>
        <p:nvPicPr>
          <p:cNvPr id="3074" name="Picture 2" descr="https://timgsa.baidu.com/timg?image&amp;quality=80&amp;size=b9999_10000&amp;sec=1502770396379&amp;di=73ebd03c0f6041b8209b1d3948098b53&amp;imgtype=0&amp;src=http%3A%2F%2Fwww.2298.com%2FUploadStorage%2FUpload%2F201407%2F20140716083124_202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5486"/>
            <a:ext cx="325755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（二）女士服装的穿着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zh-CN" sz="2000" b="1" dirty="0"/>
              <a:t>、女士西装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819732"/>
            <a:ext cx="3888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在社交场合无论西服套装或西服套裙款式都宜简洁大方，避免过分的花哨和夸张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/>
              <a:t>西服套裙的上装是西装，下装是腰裙，如西装裙、喇叭裙、百摺裙等。</a:t>
            </a:r>
            <a:endParaRPr lang="zh-CN" altLang="zh-CN" dirty="0"/>
          </a:p>
        </p:txBody>
      </p:sp>
      <p:pic>
        <p:nvPicPr>
          <p:cNvPr id="1026" name="Picture 2" descr="https://timgsa.baidu.com/timg?image&amp;quality=80&amp;size=b9999_10000&amp;sec=1502770281740&amp;di=93c4a459ddfab63572cf2faad1a3a2a9&amp;imgtype=0&amp;src=http%3A%2F%2Fwww.kem999.com%2Fupfiles%2F20160324204706771385756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2" t="2250" r="1132"/>
          <a:stretch>
            <a:fillRect/>
          </a:stretch>
        </p:blipFill>
        <p:spPr bwMode="auto">
          <a:xfrm>
            <a:off x="6129902" y="253023"/>
            <a:ext cx="2577833" cy="465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（二）女士服装的穿着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2</a:t>
            </a:r>
            <a:r>
              <a:rPr lang="zh-CN" altLang="zh-CN" sz="2000" b="1" dirty="0"/>
              <a:t>、女士连衣裙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819732"/>
            <a:ext cx="3888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在社交场合无论西服套装或西服套裙款式都宜简洁大方，避免过分的花哨和夸张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/>
              <a:t>西服套裙的上装是西装，下装是腰裙，如西装裙、喇叭裙、百摺裙等。</a:t>
            </a:r>
            <a:endParaRPr lang="zh-CN" altLang="zh-CN" dirty="0"/>
          </a:p>
        </p:txBody>
      </p:sp>
      <p:pic>
        <p:nvPicPr>
          <p:cNvPr id="4100" name="Picture 4" descr="https://timgsa.baidu.com/timg?image&amp;quality=80&amp;size=b9999_10000&amp;sec=1502770435603&amp;di=7c8014ebf98719e5eb209f44cb29e525&amp;imgtype=0&amp;src=http%3A%2F%2Fi1.ihaveu.net%2Fimage%2Fauction%2Fimage%2F000%2F716%2F987%2Flarge%2Fbb68c8d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48" y="634305"/>
            <a:ext cx="4125179" cy="41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（二）女士服装的穿着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3</a:t>
            </a:r>
            <a:r>
              <a:rPr lang="zh-CN" altLang="zh-CN" sz="2000" b="1" dirty="0"/>
              <a:t>、女士旗袍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819732"/>
            <a:ext cx="3888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旗袍被公认是最能体现女性曲线美的一种服装。</a:t>
            </a:r>
            <a:endParaRPr lang="zh-CN" altLang="zh-CN" dirty="0"/>
          </a:p>
        </p:txBody>
      </p:sp>
      <p:pic>
        <p:nvPicPr>
          <p:cNvPr id="5122" name="Picture 2" descr="https://timgsa.baidu.com/timg?image&amp;quality=80&amp;size=b9999_10000&amp;sec=1502770520097&amp;di=b7de2f5788ab0ac132d3a05103e9ee55&amp;imgtype=0&amp;src=http%3A%2F%2Fimg10.360buyimg.com%2FpopWaterMark%2Fjfs%2Ft742%2F77%2F1157183592%2F289317%2Fd5e66d9c%2F551fc270N188339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9769"/>
            <a:ext cx="4163616" cy="41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（二）女士服装的穿着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4</a:t>
            </a:r>
            <a:r>
              <a:rPr lang="zh-CN" altLang="zh-CN" sz="2000" b="1" dirty="0"/>
              <a:t>、职业女性的着装风格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819732"/>
            <a:ext cx="78285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zh-CN" dirty="0" smtClean="0"/>
              <a:t>庄重</a:t>
            </a:r>
            <a:r>
              <a:rPr lang="zh-CN" altLang="zh-CN" dirty="0"/>
              <a:t>大方型。适合从事教育、文化、咨询、信息和医疗卫生等工作的职业女性。</a:t>
            </a:r>
            <a:endParaRPr lang="zh-CN" altLang="zh-CN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dirty="0" smtClean="0"/>
              <a:t>成熟</a:t>
            </a:r>
            <a:r>
              <a:rPr lang="zh-CN" altLang="zh-CN" dirty="0"/>
              <a:t>含蓄型。适合从事保险、证券、律师、公司主管、公共事业和政府机关公务员等工作的职业女性。 </a:t>
            </a:r>
            <a:endParaRPr lang="zh-CN" altLang="zh-CN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dirty="0" smtClean="0"/>
              <a:t>素雅</a:t>
            </a:r>
            <a:r>
              <a:rPr lang="zh-CN" altLang="zh-CN" dirty="0"/>
              <a:t>端庄型。适合从事科研、银行、商业、贸易、医药和房地产等工作的职业女性。</a:t>
            </a:r>
            <a:endParaRPr lang="zh-CN" altLang="zh-CN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dirty="0" smtClean="0"/>
              <a:t>简约</a:t>
            </a:r>
            <a:r>
              <a:rPr lang="zh-CN" altLang="zh-CN" dirty="0"/>
              <a:t>休闲型。适合从事新闻、广告、平面设计、动画制作和形象造形等工作的职业女性。 </a:t>
            </a:r>
            <a:endParaRPr lang="zh-CN" altLang="zh-CN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dirty="0" smtClean="0"/>
              <a:t>清纯</a:t>
            </a:r>
            <a:r>
              <a:rPr lang="zh-CN" altLang="zh-CN" dirty="0"/>
              <a:t>秀丽型。适合网络、计算机、公关、记者、娱乐等工作的职业女性。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949605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70641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1635646"/>
            <a:ext cx="4400193" cy="651376"/>
            <a:chOff x="3771965" y="1531715"/>
            <a:chExt cx="4400435" cy="765255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项目三  仪容礼仪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238792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2327189"/>
            <a:ext cx="4400193" cy="651376"/>
            <a:chOff x="3771965" y="1543506"/>
            <a:chExt cx="4400435" cy="765255"/>
          </a:xfrm>
        </p:grpSpPr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项目四  服饰礼仪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307126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8E2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3000494"/>
            <a:ext cx="4400193" cy="651376"/>
            <a:chOff x="3771965" y="1531715"/>
            <a:chExt cx="4400435" cy="765255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8E2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765255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项目五  仪态礼仪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（三）服饰色彩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二、服饰的运用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3796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4</a:t>
            </a:r>
            <a:r>
              <a:rPr lang="zh-CN" altLang="zh-CN" sz="2000" b="1" dirty="0"/>
              <a:t>、职业女性的着装风格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703923" y="1819732"/>
            <a:ext cx="78285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色彩，是服装留给人们记忆最深的印象之一，而且在很大程度上也是服装穿着成败的关键所在。色彩对他人的刺激最快速，最强烈，最深刻，所以被称为“服装之第一可视物”。</a:t>
            </a:r>
            <a:endParaRPr lang="zh-CN" altLang="zh-CN" sz="1400" dirty="0"/>
          </a:p>
          <a:p>
            <a:r>
              <a:rPr lang="zh-CN" altLang="zh-CN" sz="1400" dirty="0"/>
              <a:t>黑色，象征神秘、悲哀、静寂、死亡，或者刚强、坚定、冷峻；</a:t>
            </a:r>
            <a:endParaRPr lang="zh-CN" altLang="zh-CN" sz="1400" dirty="0"/>
          </a:p>
          <a:p>
            <a:r>
              <a:rPr lang="zh-CN" altLang="zh-CN" sz="1400" dirty="0"/>
              <a:t>白色，象征纯洁、明亮、朴素、神圣、高雅、恬淡，或者空虚、无望；</a:t>
            </a:r>
            <a:endParaRPr lang="zh-CN" altLang="zh-CN" sz="1400" dirty="0"/>
          </a:p>
          <a:p>
            <a:r>
              <a:rPr lang="zh-CN" altLang="zh-CN" sz="1400" dirty="0"/>
              <a:t>黄色，象征炽热、光明、庄严、明丽、希望高贵、权威；</a:t>
            </a:r>
            <a:endParaRPr lang="zh-CN" altLang="zh-CN" sz="1400" dirty="0"/>
          </a:p>
          <a:p>
            <a:r>
              <a:rPr lang="zh-CN" altLang="zh-CN" sz="1400" dirty="0"/>
              <a:t>大红，象征活力、热烈、激情、奔放、喜庆、福禄、爱情、革命；</a:t>
            </a:r>
            <a:endParaRPr lang="zh-CN" altLang="zh-CN" sz="1400" dirty="0"/>
          </a:p>
          <a:p>
            <a:r>
              <a:rPr lang="zh-CN" altLang="zh-CN" sz="1400" dirty="0"/>
              <a:t>粉红，象征柔和、温馨、温情；</a:t>
            </a:r>
            <a:endParaRPr lang="zh-CN" altLang="zh-CN" sz="1400" dirty="0"/>
          </a:p>
          <a:p>
            <a:r>
              <a:rPr lang="zh-CN" altLang="zh-CN" sz="1400" dirty="0"/>
              <a:t>紫色，象征谦和、平静、沉稳、亲切；</a:t>
            </a:r>
            <a:endParaRPr lang="zh-CN" altLang="zh-CN" sz="1400" dirty="0"/>
          </a:p>
          <a:p>
            <a:r>
              <a:rPr lang="zh-CN" altLang="zh-CN" sz="1400" dirty="0"/>
              <a:t>绿色，象征生命、新鲜、青春、新生、自然、朝气；</a:t>
            </a:r>
            <a:endParaRPr lang="zh-CN" altLang="zh-CN" sz="1400" dirty="0"/>
          </a:p>
          <a:p>
            <a:r>
              <a:rPr lang="zh-CN" altLang="zh-CN" sz="1400" dirty="0"/>
              <a:t>浅蓝，象征纯洁、清爽、文静、梦幻；</a:t>
            </a:r>
            <a:endParaRPr lang="zh-CN" altLang="zh-CN" sz="1400" dirty="0"/>
          </a:p>
          <a:p>
            <a:r>
              <a:rPr lang="zh-CN" altLang="zh-CN" sz="1400" dirty="0"/>
              <a:t>深蓝，象征自信、沉静、平静、深邃；</a:t>
            </a:r>
            <a:endParaRPr lang="zh-CN" altLang="zh-CN" sz="1400" dirty="0"/>
          </a:p>
          <a:p>
            <a:r>
              <a:rPr lang="zh-CN" altLang="zh-CN" sz="1400" dirty="0"/>
              <a:t>灰色是中间色，象征中立、和气、文雅。</a:t>
            </a:r>
            <a:endParaRPr lang="zh-CN" altLang="zh-CN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683568" y="942978"/>
            <a:ext cx="7848872" cy="3877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b="1" dirty="0"/>
              <a:t>（一）帽子与围巾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帽子可以遮阳，可以御寒，同时也给人的仪表增添各种不同的情趣美。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（二）眼镜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眼镜不仅是实用的日常用品，也可以看成是“眼睛的服饰”，眼镜的选择要适合人的脸型。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（三）包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无论是男士的公文包和女士的坤包都应与所穿服装相协调，要保持包的清洁和美观。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（四）鞋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社交中男士的鞋一般都是皮鞋，穿民族服装和中山装也可以穿布鞋。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（五）袜子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社交中，男士的袜子应是深色的，最好是服装与鞋的过渡色。</a:t>
            </a:r>
            <a:endParaRPr lang="zh-CN" altLang="zh-CN" sz="1800" dirty="0"/>
          </a:p>
          <a:p>
            <a:pPr algn="l"/>
            <a:r>
              <a:rPr lang="zh-CN" altLang="zh-CN" sz="1800" b="1" dirty="0"/>
              <a:t>（六）首饰</a:t>
            </a:r>
            <a:endParaRPr lang="zh-CN" altLang="zh-CN" sz="1800" b="1" dirty="0"/>
          </a:p>
          <a:p>
            <a:pPr algn="l"/>
            <a:r>
              <a:rPr lang="zh-CN" altLang="zh-CN" sz="1800" dirty="0"/>
              <a:t>对于服饰而言，首饰起着辅助、烘托、陪衬、美化的作用。</a:t>
            </a:r>
            <a:endParaRPr lang="zh-CN" altLang="zh-CN" sz="1800" dirty="0"/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三、饰物的佩戴</a:t>
            </a:r>
            <a:endParaRPr lang="zh-CN" altLang="zh-CN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683568" y="942978"/>
            <a:ext cx="7848872" cy="276998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1800" dirty="0"/>
              <a:t>【实训目标】</a:t>
            </a:r>
            <a:endParaRPr lang="zh-CN" altLang="zh-CN" sz="1800" dirty="0"/>
          </a:p>
          <a:p>
            <a:pPr algn="l"/>
            <a:r>
              <a:rPr lang="zh-CN" altLang="zh-CN" sz="1800" dirty="0"/>
              <a:t>通过实训，熟悉服装与整体形象的关系，掌握掌握男士领带的基本系法。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【实训要求】</a:t>
            </a:r>
            <a:endParaRPr lang="zh-CN" altLang="zh-CN" sz="1800" dirty="0"/>
          </a:p>
          <a:p>
            <a:pPr algn="l"/>
            <a:r>
              <a:rPr lang="zh-CN" altLang="zh-CN" sz="1800" dirty="0"/>
              <a:t>准备男士西装、衬衫、领带、领带夹、皮鞋、女士套装等服饰；</a:t>
            </a:r>
            <a:endParaRPr lang="zh-CN" altLang="zh-CN" sz="1800" dirty="0"/>
          </a:p>
          <a:p>
            <a:pPr algn="l"/>
            <a:r>
              <a:rPr lang="zh-CN" altLang="zh-CN" sz="1800" dirty="0"/>
              <a:t>二人一组进行着装练习。</a:t>
            </a:r>
            <a:endParaRPr lang="zh-CN" altLang="zh-CN" sz="1800" dirty="0"/>
          </a:p>
          <a:p>
            <a:pPr algn="l"/>
            <a:r>
              <a:rPr lang="zh-CN" altLang="zh-CN" sz="1800" dirty="0"/>
              <a:t>【实训口号】</a:t>
            </a:r>
            <a:endParaRPr lang="zh-CN" altLang="zh-CN" sz="1800" dirty="0"/>
          </a:p>
          <a:p>
            <a:pPr algn="l"/>
            <a:r>
              <a:rPr lang="zh-CN" altLang="zh-CN" sz="1800" dirty="0"/>
              <a:t>穿出品位来！</a:t>
            </a:r>
            <a:endParaRPr lang="zh-CN" altLang="zh-CN" sz="1800" dirty="0"/>
          </a:p>
          <a:p>
            <a:pPr algn="l"/>
            <a:r>
              <a:rPr lang="zh-CN" altLang="zh-CN" sz="1800" dirty="0" smtClean="0"/>
              <a:t>【实训内容】</a:t>
            </a:r>
            <a:endParaRPr lang="en-US" altLang="zh-CN" sz="1800" dirty="0" smtClean="0"/>
          </a:p>
          <a:p>
            <a:pPr algn="l"/>
            <a:r>
              <a:rPr lang="zh-CN" altLang="zh-CN" sz="1800" dirty="0"/>
              <a:t>一、男士西装</a:t>
            </a:r>
            <a:endParaRPr lang="zh-CN" altLang="zh-CN" sz="1800" dirty="0"/>
          </a:p>
          <a:p>
            <a:pPr algn="l"/>
            <a:r>
              <a:rPr lang="zh-CN" altLang="zh-CN" sz="1800" dirty="0"/>
              <a:t>二、女士</a:t>
            </a:r>
            <a:r>
              <a:rPr lang="zh-CN" altLang="zh-CN" sz="1800" dirty="0" smtClean="0"/>
              <a:t>套裙</a:t>
            </a:r>
            <a:endParaRPr lang="zh-CN" altLang="zh-CN" sz="1800" dirty="0"/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实训四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服饰</a:t>
            </a:r>
            <a:endParaRPr lang="zh-CN" altLang="zh-CN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/>
          <p:nvPr/>
        </p:nvSpPr>
        <p:spPr>
          <a:xfrm>
            <a:off x="1187624" y="949605"/>
            <a:ext cx="2950538" cy="496784"/>
          </a:xfrm>
          <a:prstGeom prst="rect">
            <a:avLst/>
          </a:prstGeom>
        </p:spPr>
        <p:txBody>
          <a:bodyPr lIns="65023" tIns="32511" rIns="65023" bIns="32511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/Contents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5776" y="1706419"/>
            <a:ext cx="894210" cy="523220"/>
            <a:chOff x="2215144" y="1952311"/>
            <a:chExt cx="1244730" cy="95925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5856" y="1635646"/>
            <a:ext cx="4400193" cy="586101"/>
            <a:chOff x="3771965" y="1531715"/>
            <a:chExt cx="4400435" cy="688568"/>
          </a:xfrm>
        </p:grpSpPr>
        <p:sp>
          <p:nvSpPr>
            <p:cNvPr id="15" name="平行四边形 14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项目三  仪容礼仪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776" y="2387925"/>
            <a:ext cx="894210" cy="523220"/>
            <a:chOff x="2215144" y="1952311"/>
            <a:chExt cx="1244730" cy="959257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5856" y="2327189"/>
            <a:ext cx="4400193" cy="586101"/>
            <a:chOff x="3771965" y="1543506"/>
            <a:chExt cx="4400435" cy="688568"/>
          </a:xfrm>
        </p:grpSpPr>
        <p:sp>
          <p:nvSpPr>
            <p:cNvPr id="23" name="平行四边形 22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8E2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0013" y="1543506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j-ea"/>
                  <a:ea typeface="+mj-ea"/>
                  <a:cs typeface="+mn-ea"/>
                  <a:sym typeface="+mn-lt"/>
                </a:rPr>
                <a:t>项目四  服饰礼仪</a:t>
              </a:r>
              <a:endParaRPr lang="en-GB" altLang="zh-CN" sz="24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3071267"/>
            <a:ext cx="894210" cy="523220"/>
            <a:chOff x="2215144" y="1952311"/>
            <a:chExt cx="1244730" cy="959257"/>
          </a:xfrm>
        </p:grpSpPr>
        <p:sp>
          <p:nvSpPr>
            <p:cNvPr id="37" name="平行四边形 36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8E2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5856" y="3000494"/>
            <a:ext cx="4400193" cy="586101"/>
            <a:chOff x="3771965" y="1531715"/>
            <a:chExt cx="4400435" cy="688568"/>
          </a:xfrm>
        </p:grpSpPr>
        <p:sp>
          <p:nvSpPr>
            <p:cNvPr id="40" name="平行四边形 39"/>
            <p:cNvSpPr/>
            <p:nvPr/>
          </p:nvSpPr>
          <p:spPr>
            <a:xfrm>
              <a:off x="3771965" y="1647579"/>
              <a:ext cx="4400435" cy="540057"/>
            </a:xfrm>
            <a:prstGeom prst="parallelogram">
              <a:avLst>
                <a:gd name="adj" fmla="val 48207"/>
              </a:avLst>
            </a:prstGeom>
            <a:solidFill>
              <a:srgbClr val="8E2818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0013" y="1531715"/>
              <a:ext cx="4112387" cy="688568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项目五  仪态礼仪</a:t>
              </a:r>
              <a:endParaRPr lang="en-GB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（一）标准站姿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一、站姿 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50755"/>
            <a:ext cx="75536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站姿的要领是：一要平，即头平正、双肩平、两眼平视。二是直，即腰直、腿直，后脑勺、背、臀、脚后跟成一条直线。三是高，即重心上拔，看起来显得高。</a:t>
            </a:r>
            <a:endParaRPr lang="zh-CN" altLang="zh-CN" sz="2000" dirty="0"/>
          </a:p>
        </p:txBody>
      </p:sp>
      <p:sp>
        <p:nvSpPr>
          <p:cNvPr id="7" name="Text Placeholder 3"/>
          <p:cNvSpPr txBox="1"/>
          <p:nvPr/>
        </p:nvSpPr>
        <p:spPr>
          <a:xfrm>
            <a:off x="1014874" y="2255090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（二）不同场合的站姿</a:t>
            </a:r>
            <a:endParaRPr lang="zh-CN" altLang="zh-CN" sz="2000" b="1" dirty="0"/>
          </a:p>
        </p:txBody>
      </p:sp>
      <p:sp>
        <p:nvSpPr>
          <p:cNvPr id="8" name="Freeform 45"/>
          <p:cNvSpPr>
            <a:spLocks noEditPoints="1"/>
          </p:cNvSpPr>
          <p:nvPr/>
        </p:nvSpPr>
        <p:spPr bwMode="auto">
          <a:xfrm>
            <a:off x="703923" y="2251899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923" y="2562867"/>
            <a:ext cx="78285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1</a:t>
            </a:r>
            <a:r>
              <a:rPr lang="zh-CN" altLang="zh-CN" sz="1600" dirty="0"/>
              <a:t>、在升国旗、奏国歌、接受奖品、接受接见、致悼词等庄严的仪式场合，应采取严格的标准站姿，而且神情要严肃。</a:t>
            </a:r>
            <a:endParaRPr lang="zh-CN" altLang="zh-CN" sz="1600" dirty="0"/>
          </a:p>
          <a:p>
            <a:r>
              <a:rPr lang="en-US" altLang="zh-CN" sz="1600" dirty="0"/>
              <a:t>2</a:t>
            </a:r>
            <a:r>
              <a:rPr lang="zh-CN" altLang="zh-CN" sz="1600" dirty="0"/>
              <a:t>、在发表演说、新闻发言、作报告宣传时，为了减少身体对腿的压力，减轻由于较长时间站立双腿的疲倦，可以用双手支撑在讲台上，两腿轮流放松。</a:t>
            </a:r>
            <a:endParaRPr lang="zh-CN" altLang="zh-CN" sz="1600" dirty="0"/>
          </a:p>
          <a:p>
            <a:r>
              <a:rPr lang="en-US" altLang="zh-CN" sz="1600" dirty="0"/>
              <a:t>3</a:t>
            </a:r>
            <a:r>
              <a:rPr lang="zh-CN" altLang="zh-CN" sz="1600" dirty="0"/>
              <a:t>、主持文艺活动、联欢会时，可以将双腿并得很拢站立，女士甚至站成“丁”字步。</a:t>
            </a:r>
            <a:endParaRPr lang="zh-CN" altLang="zh-CN" sz="1600" dirty="0"/>
          </a:p>
          <a:p>
            <a:r>
              <a:rPr lang="en-US" altLang="zh-CN" sz="1600" dirty="0"/>
              <a:t>4</a:t>
            </a:r>
            <a:r>
              <a:rPr lang="zh-CN" altLang="zh-CN" sz="1600" dirty="0"/>
              <a:t>、门迎、侍应人员往往站的时间很长，双腿可以平分站立，双腿分开不宜超过肩。</a:t>
            </a:r>
            <a:endParaRPr lang="zh-CN" altLang="zh-CN" sz="1600" dirty="0"/>
          </a:p>
          <a:p>
            <a:r>
              <a:rPr lang="en-US" altLang="zh-CN" sz="1600" dirty="0"/>
              <a:t>5</a:t>
            </a:r>
            <a:r>
              <a:rPr lang="zh-CN" altLang="zh-CN" sz="1600" dirty="0"/>
              <a:t>、礼仪小姐的站立，要比门迎、侍应更趋于艺术化，一般可采取立正的姿势或“丁”字步。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（一）标准坐姿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二、坐姿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50755"/>
            <a:ext cx="75536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首先站好，全身保持站立的标准姿态，两腿平行于椅子前面，弯曲双膝，挺直腰背坐下。</a:t>
            </a:r>
            <a:endParaRPr lang="zh-CN" altLang="zh-CN" sz="2000" dirty="0"/>
          </a:p>
          <a:p>
            <a:r>
              <a:rPr lang="zh-CN" altLang="zh-CN" sz="2000" dirty="0"/>
              <a:t>落座时声音要轻，动作要缓。落座过程中，腰、腿肌肉要稍有紧张感。</a:t>
            </a:r>
            <a:endParaRPr lang="zh-CN" altLang="zh-CN" sz="2000" dirty="0"/>
          </a:p>
          <a:p>
            <a:r>
              <a:rPr lang="zh-CN" altLang="zh-CN" sz="2000" dirty="0"/>
              <a:t>坐立时，上身正直而稍向前倾，头、肩平正，两臂贴身下垂，两手可随意扑放在大腿上，两腿外沿间距与肩宽大致相等，两脚平行自然着地。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（二）不同场合的坐姿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二、坐姿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250755"/>
            <a:ext cx="75536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、谈判、会谈时，场合一般比较严肃，适合正襟微坐，但不要过于僵硬。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、倾听他人教导、知识、传授、指点时，双方是长者、尊者、贵客，坐姿除了要端正外，还应坐在坐椅、沙发的前半部或边缘，身体稍向前倾，表现出一种谦虚、迎合、重视对方的态度。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、在比较轻松、随便的非正式场合，可以坐得轻松、自然一些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（三）坐姿应注意的问题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二、坐姿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若</a:t>
            </a:r>
            <a:r>
              <a:rPr lang="zh-CN" altLang="zh-CN" sz="2000" dirty="0"/>
              <a:t>想交叠双腿而坐，应将右腿放在左腿上，而不应左腿放在右腿上。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注意</a:t>
            </a:r>
            <a:r>
              <a:rPr lang="zh-CN" altLang="zh-CN" sz="2000" dirty="0"/>
              <a:t>脚尖不要并拢，脚跟分开、或内八字姿势。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双</a:t>
            </a:r>
            <a:r>
              <a:rPr lang="zh-CN" altLang="zh-CN" sz="2000" dirty="0"/>
              <a:t>脚交叉，会给人留下懒散厌倦的印象。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与</a:t>
            </a:r>
            <a:r>
              <a:rPr lang="zh-CN" altLang="zh-CN" sz="2000" dirty="0"/>
              <a:t>人交谈时，切勿将上身前倾或用手支着下巴，更不可抓耳搔腮，左顾右盼。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无论</a:t>
            </a:r>
            <a:r>
              <a:rPr lang="zh-CN" altLang="zh-CN" sz="2000" dirty="0"/>
              <a:t>在何种场合，就坐时，都不可将脚搭在另外的椅子上或物体上，这是不懂礼貌的表现。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女性</a:t>
            </a:r>
            <a:r>
              <a:rPr lang="zh-CN" altLang="zh-CN" sz="2000" dirty="0"/>
              <a:t>就坐时，尽量不要跷腿，更不可把衬裙露出，有失体面。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就坐</a:t>
            </a:r>
            <a:r>
              <a:rPr lang="zh-CN" altLang="zh-CN" sz="2000" dirty="0"/>
              <a:t>时间长，感到累时，可换一种姿势。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（一）走姿的规范要求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三、走姿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上身</a:t>
            </a:r>
            <a:r>
              <a:rPr lang="zh-CN" altLang="zh-CN" sz="2000" dirty="0"/>
              <a:t>挺直，双肩平稳，目光平视，下颌微收，面带微笑；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挺胸</a:t>
            </a:r>
            <a:r>
              <a:rPr lang="zh-CN" altLang="zh-CN" sz="2000" dirty="0"/>
              <a:t>、收腹，使身体略微上提；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手臂</a:t>
            </a:r>
            <a:r>
              <a:rPr lang="zh-CN" altLang="zh-CN" sz="2000" dirty="0"/>
              <a:t>伸直放松，手指自然弯曲，双臂自然摆动。摆动时，以肩关节为轴，上臂带动前臂，双臂前后摆动时，摆幅以</a:t>
            </a:r>
            <a:r>
              <a:rPr lang="en-US" altLang="zh-CN" sz="2000" dirty="0"/>
              <a:t>30</a:t>
            </a:r>
            <a:r>
              <a:rPr lang="zh-CN" altLang="zh-CN" sz="2000" dirty="0"/>
              <a:t>～</a:t>
            </a:r>
            <a:r>
              <a:rPr lang="en-US" altLang="zh-CN" sz="2000" dirty="0"/>
              <a:t>35</a:t>
            </a:r>
            <a:r>
              <a:rPr lang="zh-CN" altLang="zh-CN" sz="2000" dirty="0"/>
              <a:t>度为宜，肘关节略弯曲，前臂不要向上甩动；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步幅</a:t>
            </a:r>
            <a:r>
              <a:rPr lang="zh-CN" altLang="zh-CN" sz="2000" dirty="0"/>
              <a:t>不要太大，跨步时两脚间的距离适中，以一个脚长为宜，步速保持相对稳定，既不要太快，也不能太慢；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000" dirty="0" smtClean="0"/>
              <a:t>女士</a:t>
            </a:r>
            <a:r>
              <a:rPr lang="zh-CN" altLang="zh-CN" sz="2000" dirty="0"/>
              <a:t>行走时，走直线交叉步，上身不要晃动，尽量保持双肩水平。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（二）职业装的走姿规范要求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三、走姿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、穿西装的走姿要求</a:t>
            </a:r>
            <a:endParaRPr lang="zh-CN" altLang="zh-CN" b="1" dirty="0"/>
          </a:p>
          <a:p>
            <a:r>
              <a:rPr lang="zh-CN" altLang="zh-CN" sz="1600" dirty="0"/>
              <a:t>西服以直线为主，应当走出穿着者的挺拔、优雅的风度。穿西装时，后背保持平正，两脚立直，走路的步幅可略大些，手臂放松伸直摆动，手势简洁大方。</a:t>
            </a:r>
            <a:endParaRPr lang="zh-CN" altLang="zh-CN" sz="1600" dirty="0"/>
          </a:p>
          <a:p>
            <a:r>
              <a:rPr lang="zh-CN" altLang="zh-CN" sz="1600" dirty="0"/>
              <a:t>行走时男士不要晃动，女士不要左右摆侉。</a:t>
            </a:r>
            <a:endParaRPr lang="zh-CN" altLang="zh-CN" sz="1600" dirty="0"/>
          </a:p>
          <a:p>
            <a:r>
              <a:rPr lang="en-US" altLang="zh-CN" b="1" dirty="0"/>
              <a:t>2</a:t>
            </a:r>
            <a:r>
              <a:rPr lang="zh-CN" altLang="zh-CN" b="1" dirty="0"/>
              <a:t>、 西服套裙的走姿要求</a:t>
            </a:r>
            <a:endParaRPr lang="zh-CN" altLang="zh-CN" b="1" dirty="0"/>
          </a:p>
          <a:p>
            <a:r>
              <a:rPr lang="zh-CN" altLang="zh-CN" sz="1600" dirty="0"/>
              <a:t>西服套裙多以半长筒裙与西装上衣搭配，所以着装时应尽量表现出这套职业装的干练、洒脱的风格特点，这套服装要求步履轻盈、敏捷、活泼、步幅不宜过大，可用稍快的步速节奏来调和，以使走姿活泼灵巧。</a:t>
            </a:r>
            <a:endParaRPr lang="zh-CN" altLang="zh-CN" sz="1600" dirty="0"/>
          </a:p>
          <a:p>
            <a:r>
              <a:rPr lang="en-US" altLang="zh-CN" sz="2000" b="1" dirty="0"/>
              <a:t>3</a:t>
            </a:r>
            <a:r>
              <a:rPr lang="zh-CN" altLang="zh-CN" sz="2000" b="1" dirty="0"/>
              <a:t>、穿旗袍的走姿要求</a:t>
            </a:r>
            <a:endParaRPr lang="zh-CN" altLang="zh-CN" sz="2000" b="1" dirty="0"/>
          </a:p>
          <a:p>
            <a:r>
              <a:rPr lang="zh-CN" altLang="zh-CN" sz="1600" dirty="0"/>
              <a:t>着旗袍装，最重要的是要表现出东方女性温柔、含蓄的柔美风韵，以及身材的曲线美。所以穿旗袍时要求身体挺拔，胸微含，下颌微收。塌腰撅臀是着旗袍的大忌。</a:t>
            </a:r>
            <a:endParaRPr lang="zh-CN" altLang="zh-CN" sz="1600" dirty="0"/>
          </a:p>
          <a:p>
            <a:r>
              <a:rPr lang="en-US" altLang="zh-CN" b="1" dirty="0"/>
              <a:t>4</a:t>
            </a:r>
            <a:r>
              <a:rPr lang="zh-CN" altLang="zh-CN" b="1" dirty="0"/>
              <a:t>、穿高跟鞋的走姿要求</a:t>
            </a:r>
            <a:endParaRPr lang="zh-CN" altLang="zh-CN" b="1" dirty="0"/>
          </a:p>
          <a:p>
            <a:r>
              <a:rPr lang="zh-CN" altLang="zh-CN" sz="1600" dirty="0"/>
              <a:t>女士在正式场合经常穿着黑色高跟鞋，行走要保持身体平衡。具体做法：直膝立腰、收腹收臀、挺胸抬头。</a:t>
            </a:r>
            <a:endParaRPr lang="zh-CN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（一）仪表、仪容的概念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一、仪表与仪容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527560"/>
            <a:ext cx="4653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、仪表</a:t>
            </a:r>
            <a:endParaRPr lang="zh-CN" altLang="zh-CN" sz="2000" dirty="0"/>
          </a:p>
          <a:p>
            <a:r>
              <a:rPr lang="zh-CN" altLang="zh-CN" sz="2000" dirty="0"/>
              <a:t>仪表是指个人的外表，它包括仪容、服饰、仪态与风度等。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、仪容</a:t>
            </a:r>
            <a:endParaRPr lang="zh-CN" altLang="zh-CN" sz="2000" dirty="0"/>
          </a:p>
          <a:p>
            <a:r>
              <a:rPr lang="zh-CN" altLang="zh-CN" sz="2000" dirty="0"/>
              <a:t>仪容是指容貌上的美化和修饰，包括美容与美发。</a:t>
            </a:r>
            <a:endParaRPr lang="zh-CN" altLang="zh-CN" sz="2000" dirty="0"/>
          </a:p>
        </p:txBody>
      </p:sp>
      <p:pic>
        <p:nvPicPr>
          <p:cNvPr id="1028" name="Picture 4" descr="https://ss0.bdstatic.com/70cFvHSh_Q1YnxGkpoWK1HF6hhy/it/u=1672198714,1700841766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3779911" cy="515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（三）走姿的注意事项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三、走姿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、切忌身体摇摆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、双手不可乱放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、目光注视前方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、脚步干净利索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、有急事莫奔跑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、同行不要排成行</a:t>
            </a:r>
            <a:endParaRPr lang="zh-CN" altLang="zh-CN" sz="2000" dirty="0"/>
          </a:p>
          <a:p>
            <a:r>
              <a:rPr lang="en-US" altLang="zh-CN" sz="2000" dirty="0"/>
              <a:t>7</a:t>
            </a:r>
            <a:r>
              <a:rPr lang="zh-CN" altLang="zh-CN" sz="2000" dirty="0"/>
              <a:t>、走路要用腰力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（一）基本蹲姿要求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四、蹲姿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、下蹲拾物时，应自然、得体、大方，不遮遮掩掩。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、下蹲时，两腿合力支撑身体，避免滑倒。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、下蹲时，应使头、胸、膝关节在一个角度上，使蹲姿优美。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、女士无论采用哪种蹲姿，都要将腿靠紧，臀部向下。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（二）四种蹲姿方式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四、蹲姿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zh-CN" sz="2000" b="1" dirty="0"/>
              <a:t>、高低式蹲姿</a:t>
            </a:r>
            <a:endParaRPr lang="zh-CN" altLang="zh-CN" sz="2000" b="1" dirty="0"/>
          </a:p>
          <a:p>
            <a:r>
              <a:rPr lang="zh-CN" altLang="zh-CN" sz="2000" dirty="0"/>
              <a:t>男性在选用这一方式时往往更为方便，女士也可选用这种蹲姿。</a:t>
            </a:r>
            <a:endParaRPr lang="zh-CN" altLang="zh-CN" sz="2000" dirty="0"/>
          </a:p>
          <a:p>
            <a:r>
              <a:rPr lang="en-US" altLang="zh-CN" sz="2000" b="1" dirty="0"/>
              <a:t>2</a:t>
            </a:r>
            <a:r>
              <a:rPr lang="zh-CN" altLang="zh-CN" sz="2000" b="1" dirty="0"/>
              <a:t>、交叉式蹲姿</a:t>
            </a:r>
            <a:endParaRPr lang="zh-CN" altLang="zh-CN" sz="2000" b="1" dirty="0"/>
          </a:p>
          <a:p>
            <a:r>
              <a:rPr lang="zh-CN" altLang="zh-CN" sz="2000" dirty="0"/>
              <a:t>交叉式蹲姿通常适用于女性，尤其是穿短裙的人员，它的特点是造型优美典雅。基特征是蹲下后以腿交叉在一起。</a:t>
            </a:r>
            <a:endParaRPr lang="zh-CN" altLang="zh-CN" sz="2000" dirty="0"/>
          </a:p>
          <a:p>
            <a:r>
              <a:rPr lang="en-US" altLang="zh-CN" sz="2000" b="1" dirty="0"/>
              <a:t>3</a:t>
            </a:r>
            <a:r>
              <a:rPr lang="zh-CN" altLang="zh-CN" sz="2000" b="1" dirty="0"/>
              <a:t>、半蹲式蹲姿</a:t>
            </a:r>
            <a:endParaRPr lang="zh-CN" altLang="zh-CN" sz="2000" b="1" dirty="0"/>
          </a:p>
          <a:p>
            <a:r>
              <a:rPr lang="zh-CN" altLang="zh-CN" sz="2000" dirty="0"/>
              <a:t>一般是在行走时临时采用。它的正式程度不及前两种蹲姿，但在需要应急时也采用。基本特征是身体半立半蹲。</a:t>
            </a:r>
            <a:endParaRPr lang="zh-CN" altLang="zh-CN" sz="2000" dirty="0"/>
          </a:p>
          <a:p>
            <a:r>
              <a:rPr lang="en-US" altLang="zh-CN" sz="2000" b="1" dirty="0"/>
              <a:t>4</a:t>
            </a:r>
            <a:r>
              <a:rPr lang="zh-CN" altLang="zh-CN" sz="2000" b="1" dirty="0"/>
              <a:t>、半跪式蹲姿</a:t>
            </a:r>
            <a:endParaRPr lang="zh-CN" altLang="zh-CN" sz="2000" b="1" dirty="0"/>
          </a:p>
          <a:p>
            <a:r>
              <a:rPr lang="zh-CN" altLang="zh-CN" sz="2000" dirty="0"/>
              <a:t>它也是一种非正式蹲姿，多用在下蹲时间较长，或为了用力方便时，双腿一蹲一跪。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（一）手势的区域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五、手势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手势活动的范围，有上、中、下三个区域。此外，还有内区和外区之分。肩部以上称为上区，多用来表示理想、希望、宏大、激昂等情感，表达积极肯定的意思；肩部至腰部称为中区，多表示比较平静的思想，一般不带有浓厚的感情色彩；腰部以下称为下区，多表示不屑、厌烦、反对、失望等，表达消极否定的意思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269303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（二）手势的类型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五、手势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322000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人的手势一般可分为</a:t>
            </a:r>
            <a:r>
              <a:rPr lang="en-US" altLang="zh-CN" sz="2000" dirty="0"/>
              <a:t>4</a:t>
            </a:r>
            <a:r>
              <a:rPr lang="zh-CN" altLang="zh-CN" sz="2000" dirty="0"/>
              <a:t>种；</a:t>
            </a:r>
            <a:endParaRPr lang="zh-CN" altLang="zh-CN" sz="2000" dirty="0"/>
          </a:p>
          <a:p>
            <a:r>
              <a:rPr lang="zh-CN" altLang="zh-CN" sz="2000" dirty="0"/>
              <a:t>第一，情意性手势。</a:t>
            </a:r>
            <a:endParaRPr lang="zh-CN" altLang="zh-CN" sz="2000" dirty="0"/>
          </a:p>
          <a:p>
            <a:r>
              <a:rPr lang="zh-CN" altLang="zh-CN" sz="2000" dirty="0"/>
              <a:t>第二，象征性手势。</a:t>
            </a:r>
            <a:endParaRPr lang="zh-CN" altLang="zh-CN" sz="2000" dirty="0"/>
          </a:p>
          <a:p>
            <a:r>
              <a:rPr lang="zh-CN" altLang="zh-CN" sz="2000" dirty="0"/>
              <a:t>第三，指示性手势。</a:t>
            </a:r>
            <a:endParaRPr lang="zh-CN" altLang="zh-CN" sz="2000" dirty="0"/>
          </a:p>
          <a:p>
            <a:r>
              <a:rPr lang="zh-CN" altLang="zh-CN" sz="2000" dirty="0"/>
              <a:t>第四，形象性手势。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4538652" y="942978"/>
            <a:ext cx="269303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（三）手势的原则</a:t>
            </a:r>
            <a:endParaRPr lang="zh-CN" altLang="zh-CN" sz="20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4227701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7701" y="1347614"/>
            <a:ext cx="32200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手势语能反映出复杂的内心世界，但运用不当，便会适得其反，因此在运用手势时要注意几个原则。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（四）常见的手势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五、手势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zh-CN" sz="2000" dirty="0"/>
              <a:t>、引领的手势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、“</a:t>
            </a:r>
            <a:r>
              <a:rPr lang="en-US" altLang="zh-CN" sz="2000" dirty="0"/>
              <a:t>OK</a:t>
            </a:r>
            <a:r>
              <a:rPr lang="zh-CN" altLang="zh-CN" sz="2000" dirty="0"/>
              <a:t>”的手势。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、伸大拇指手势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、“</a:t>
            </a:r>
            <a:r>
              <a:rPr lang="en-US" altLang="zh-CN" sz="2000" dirty="0"/>
              <a:t>V</a:t>
            </a:r>
            <a:r>
              <a:rPr lang="zh-CN" altLang="zh-CN" sz="2000" dirty="0"/>
              <a:t>”字型手势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、伸出食指手势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、捻指作响手势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（一）眼神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六、表情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347614"/>
            <a:ext cx="75536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眼神主要由注视的时间、视线的位置和瞳孔的变化等三个方面组成。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、注视的时间。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、视线的位置。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、瞳孔的变化。</a:t>
            </a:r>
            <a:endParaRPr lang="zh-CN" altLang="zh-CN" sz="2000" dirty="0"/>
          </a:p>
        </p:txBody>
      </p:sp>
      <p:sp>
        <p:nvSpPr>
          <p:cNvPr id="6" name="Text Placeholder 3"/>
          <p:cNvSpPr txBox="1"/>
          <p:nvPr/>
        </p:nvSpPr>
        <p:spPr>
          <a:xfrm>
            <a:off x="1014874" y="2790965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（二）微笑</a:t>
            </a:r>
            <a:endParaRPr lang="zh-CN" altLang="zh-CN" sz="2000" b="1" dirty="0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703923" y="2787774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23" y="3195601"/>
            <a:ext cx="75536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微笑是有规范的，一般要注意四个结合：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、口眼结合。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、笑与神、情、气质相结合。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、笑与语言相结合。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、笑与仪表、举止相结合。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dirty="0"/>
              <a:t>【实训目标】</a:t>
            </a:r>
            <a:endParaRPr lang="zh-CN" altLang="zh-CN" sz="2000" dirty="0"/>
          </a:p>
          <a:p>
            <a:pPr algn="l"/>
            <a:r>
              <a:rPr lang="zh-CN" altLang="zh-CN" sz="2000" dirty="0"/>
              <a:t>通过实训，掌握规范的坐姿，等自纠错误，直至形成习惯</a:t>
            </a:r>
            <a:endParaRPr lang="zh-CN" altLang="zh-CN" sz="2000" dirty="0"/>
          </a:p>
          <a:p>
            <a:pPr algn="l"/>
            <a:r>
              <a:rPr lang="zh-CN" altLang="zh-CN" sz="2000" dirty="0"/>
              <a:t>【实训要求】</a:t>
            </a:r>
            <a:endParaRPr lang="zh-CN" altLang="zh-CN" sz="2000" dirty="0"/>
          </a:p>
          <a:p>
            <a:pPr algn="l"/>
            <a:r>
              <a:rPr lang="zh-CN" altLang="zh-CN" sz="2000" dirty="0"/>
              <a:t>准备一间形体训练室，四面墙安装长度及地的镜子，能从头到脚照到训练人员。</a:t>
            </a:r>
            <a:endParaRPr lang="zh-CN" altLang="zh-CN" sz="2000" dirty="0"/>
          </a:p>
          <a:p>
            <a:pPr algn="l"/>
            <a:r>
              <a:rPr lang="zh-CN" altLang="zh-CN" sz="2000" dirty="0"/>
              <a:t>【实训口号】</a:t>
            </a:r>
            <a:endParaRPr lang="zh-CN" altLang="zh-CN" sz="2000" dirty="0"/>
          </a:p>
          <a:p>
            <a:pPr algn="l"/>
            <a:r>
              <a:rPr lang="zh-CN" altLang="zh-CN" sz="2000" dirty="0"/>
              <a:t>行为举止是心灵的外衣！</a:t>
            </a:r>
            <a:endParaRPr lang="zh-CN" altLang="zh-CN" sz="2000" dirty="0"/>
          </a:p>
          <a:p>
            <a:pPr algn="l"/>
            <a:r>
              <a:rPr lang="zh-CN" altLang="zh-CN" sz="2000" dirty="0"/>
              <a:t>【实训内容】</a:t>
            </a:r>
            <a:endParaRPr lang="zh-CN" altLang="zh-CN" sz="2000" dirty="0"/>
          </a:p>
          <a:p>
            <a:pPr algn="l"/>
            <a:r>
              <a:rPr lang="zh-CN" altLang="zh-CN" sz="2000" dirty="0"/>
              <a:t>一、手、臂势的</a:t>
            </a:r>
            <a:r>
              <a:rPr lang="zh-CN" altLang="zh-CN" sz="2000" dirty="0" smtClean="0"/>
              <a:t>训练</a:t>
            </a:r>
            <a:endParaRPr lang="en-US" altLang="zh-CN" sz="2000" dirty="0" smtClean="0"/>
          </a:p>
          <a:p>
            <a:pPr algn="l"/>
            <a:r>
              <a:rPr lang="zh-CN" altLang="zh-CN" sz="2000" dirty="0"/>
              <a:t>二、表情的</a:t>
            </a:r>
            <a:r>
              <a:rPr lang="zh-CN" altLang="zh-CN" sz="2000" dirty="0" smtClean="0"/>
              <a:t>训练</a:t>
            </a:r>
            <a:endParaRPr lang="zh-CN" altLang="zh-CN" sz="2000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实训五</a:t>
            </a:r>
            <a:r>
              <a:rPr lang="en-US" altLang="zh-CN" sz="2400" b="1" dirty="0">
                <a:latin typeface="+mj-ea"/>
                <a:ea typeface="+mj-ea"/>
              </a:rPr>
              <a:t>  </a:t>
            </a:r>
            <a:r>
              <a:rPr lang="zh-CN" altLang="zh-CN" sz="2400" b="1" dirty="0">
                <a:latin typeface="+mj-ea"/>
                <a:ea typeface="+mj-ea"/>
              </a:rPr>
              <a:t>仪态</a:t>
            </a:r>
            <a:endParaRPr lang="zh-CN" altLang="zh-CN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547580"/>
            <a:ext cx="9144000" cy="1485046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/>
          <p:cNvSpPr txBox="1"/>
          <p:nvPr/>
        </p:nvSpPr>
        <p:spPr>
          <a:xfrm>
            <a:off x="3695606" y="1906040"/>
            <a:ext cx="1752786" cy="710964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zh-CN" altLang="en-US" sz="43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谢谢！</a:t>
            </a:r>
            <a:endParaRPr lang="zh-CN" altLang="en-US" sz="43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1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2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（二）仪表修饰的原则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一、仪表与仪容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472" y="1419622"/>
            <a:ext cx="7893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成功的仪表修饰一般应遵循以下的原则：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、适体性原则：要求仪表修饰与个体自身的性别、年龄、容貌、肤色、身材。体型、个性、气质及职业身份等相适宜和相协调 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、时间（</a:t>
            </a:r>
            <a:r>
              <a:rPr lang="en-US" altLang="zh-CN" sz="2000" dirty="0"/>
              <a:t>time</a:t>
            </a:r>
            <a:r>
              <a:rPr lang="zh-CN" altLang="zh-CN" sz="2000" dirty="0"/>
              <a:t>，）、地点（</a:t>
            </a:r>
            <a:r>
              <a:rPr lang="en-US" altLang="zh-CN" sz="2000" dirty="0"/>
              <a:t>place</a:t>
            </a:r>
            <a:r>
              <a:rPr lang="zh-CN" altLang="zh-CN" sz="2000" dirty="0"/>
              <a:t>）、场合（</a:t>
            </a:r>
            <a:r>
              <a:rPr lang="en-US" altLang="zh-CN" sz="2000" dirty="0"/>
              <a:t>Occasion</a:t>
            </a:r>
            <a:r>
              <a:rPr lang="zh-CN" altLang="zh-CN" sz="2000" dirty="0"/>
              <a:t>）原则；简称</a:t>
            </a:r>
            <a:r>
              <a:rPr lang="en-US" altLang="zh-CN" sz="2000" dirty="0"/>
              <a:t> T.P.O </a:t>
            </a:r>
            <a:r>
              <a:rPr lang="zh-CN" altLang="zh-CN" sz="2000" dirty="0"/>
              <a:t>原则。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、整体性原则：要求仪表修饰先着眼于人的整体，再考虑各个局部的修饰，促成修饰与人自身的诸多因素之间协调一致，使之浑然一体，营造出整体风采。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、适度性原则：要求仪表修饰无论是修饰程度，还是在饰品数量和修饰技巧上，都应把握分寸，自然适度。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（三）仪容的基本要求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j-ea"/>
                <a:ea typeface="+mj-ea"/>
              </a:rPr>
              <a:t>一、仪表与仪容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419622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、美观</a:t>
            </a:r>
            <a:endParaRPr lang="zh-CN" altLang="zh-CN" sz="2000" dirty="0"/>
          </a:p>
          <a:p>
            <a:r>
              <a:rPr lang="zh-CN" altLang="zh-CN" sz="2000" dirty="0"/>
              <a:t>漂亮、美丽、端庄的外观仪容是形成优美良好的社交形象的基本要素之一。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、自然</a:t>
            </a:r>
            <a:endParaRPr lang="zh-CN" altLang="zh-CN" sz="2000" dirty="0"/>
          </a:p>
          <a:p>
            <a:r>
              <a:rPr lang="zh-CN" altLang="zh-CN" sz="2000" dirty="0"/>
              <a:t>自然是美化仪容的最高境界，它使人看起来真实而生动，不是一张呆板生硬的面具。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、协调</a:t>
            </a:r>
            <a:endParaRPr lang="zh-CN" altLang="zh-CN" sz="2000" dirty="0"/>
          </a:p>
          <a:p>
            <a:r>
              <a:rPr lang="zh-CN" altLang="zh-CN" sz="2000" dirty="0"/>
              <a:t>美化仪容的协调包括：第一，妆面协调，指化妆部位色彩搭配、浓淡协调，所化的妆针对脸部个性特点，整体设计协调。第二，全身协调，指脸部化妆、发型与服饰协调，力求取得完美的整体效果。第三，角色协调，指针对自己在社交中扮演的不同角色，采用不同的化妆手法和化妆品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（一）干净整洁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二、仪容的修饰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要做到</a:t>
            </a:r>
            <a:r>
              <a:rPr lang="zh-CN" altLang="zh-CN" sz="2000" dirty="0"/>
              <a:t>仪容干净整洁，重要的是需要长年累月坚持不懈，不厌其烦地进行以下仪容细节的修饰工作。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、坚持洗澡、洗头、洗脸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、去除分泌物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、定时剃须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、保持手部卫生</a:t>
            </a:r>
            <a:endParaRPr lang="zh-CN" altLang="zh-CN" sz="2000" dirty="0"/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、注意口腔卫生</a:t>
            </a:r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、保持发部整洁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（二）化妆适度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二、仪容的修饰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化妆大体上应分为打粉底、画眼线、施眼影、描眉形、上腮红、涂唇彩、喷香水等步骤。每个步骤均有一定之法必须认真遵守，讲求化妆的方法。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、打粉底，又叫敷底粉或打底。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、画眼线这一步骤在化妆时最好不要省掉。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、施眼影的主要目的是强化面部的立体感，以凹眼反衬隆鼻，并且使化妆者的双眼显得更为明亮传神。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、描眉形。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、上腮红是化妆时在面颊处涂上适量的胭脂。</a:t>
            </a:r>
            <a:endParaRPr lang="zh-CN" altLang="zh-CN" dirty="0"/>
          </a:p>
          <a:p>
            <a:r>
              <a:rPr lang="en-US" altLang="zh-CN" dirty="0"/>
              <a:t>6</a:t>
            </a:r>
            <a:r>
              <a:rPr lang="zh-CN" altLang="zh-CN" dirty="0"/>
              <a:t>、涂唇彩。</a:t>
            </a:r>
            <a:endParaRPr lang="zh-CN" altLang="zh-CN" dirty="0"/>
          </a:p>
          <a:p>
            <a:r>
              <a:rPr lang="en-US" altLang="zh-CN" dirty="0"/>
              <a:t>7</a:t>
            </a:r>
            <a:r>
              <a:rPr lang="zh-CN" altLang="zh-CN" dirty="0"/>
              <a:t>、喷香水主要是为了掩饰不雅的体味，而不是为了使自己香气袭人，这一点很重要。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（三）发型美观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二、仪容的修饰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发型是构成仪容美的重要内容。美观的发型能给人一种整洁、庄重、洒脱、文雅、活泼的感觉。根据不同人的发质、服装、身材、脸型等选择合适的发型，就可以扬长避短，和谐统一，增加人体的整体美。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、发式与发质、服装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、发式与身材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、发式与脸型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3"/>
          <p:cNvSpPr txBox="1"/>
          <p:nvPr/>
        </p:nvSpPr>
        <p:spPr>
          <a:xfrm>
            <a:off x="1014874" y="942978"/>
            <a:ext cx="751756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zh-CN" sz="2000" b="1" dirty="0"/>
              <a:t>（四）护肤得法</a:t>
            </a:r>
            <a:endParaRPr lang="zh-CN" altLang="zh-CN" sz="2000" b="1" dirty="0"/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703923" y="939787"/>
            <a:ext cx="310951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926688" y="302659"/>
            <a:ext cx="7330872" cy="43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>
                <a:latin typeface="+mn-ea"/>
                <a:ea typeface="+mn-ea"/>
              </a:rPr>
              <a:t>二、仪容的修饰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923" y="1419622"/>
            <a:ext cx="7828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护肤是仪容美的关键。皮肤、尤其是面部皮肤的经常护理和保养，是实现仪容美的首要前提。皮肤一般分三种类型：干性皮肤、中性皮肤和油性皮肤。对于不同类型的皮肤需用不同的方法加以护理和保养。</a:t>
            </a:r>
            <a:endParaRPr lang="zh-CN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自定义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BC46"/>
      </a:accent1>
      <a:accent2>
        <a:srgbClr val="B0120F"/>
      </a:accent2>
      <a:accent3>
        <a:srgbClr val="F9BC46"/>
      </a:accent3>
      <a:accent4>
        <a:srgbClr val="B0120F"/>
      </a:accent4>
      <a:accent5>
        <a:srgbClr val="F9BC46"/>
      </a:accent5>
      <a:accent6>
        <a:srgbClr val="B0120F"/>
      </a:accent6>
      <a:hlink>
        <a:srgbClr val="F9BC46"/>
      </a:hlink>
      <a:folHlink>
        <a:srgbClr val="B0120F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5517</Words>
  <Application>WPS 演示</Application>
  <PresentationFormat>全屏显示(16:9)</PresentationFormat>
  <Paragraphs>418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微软雅黑</vt:lpstr>
      <vt:lpstr>Open Sans</vt:lpstr>
      <vt:lpstr>冬青黑体简体中文 W3</vt:lpstr>
      <vt:lpstr>Verdana</vt:lpstr>
      <vt:lpstr>MingLiU</vt:lpstr>
      <vt:lpstr>Arial Unicode MS</vt:lpstr>
      <vt:lpstr>Segoe UI</vt:lpstr>
      <vt:lpstr>Symbol</vt:lpstr>
      <vt:lpstr>Tahoma</vt:lpstr>
      <vt:lpstr>黑体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lastModifiedBy>Administrator</cp:lastModifiedBy>
  <cp:revision>2</cp:revision>
  <dcterms:created xsi:type="dcterms:W3CDTF">2016-09-19T14:56:00Z</dcterms:created>
  <dcterms:modified xsi:type="dcterms:W3CDTF">2017-08-18T07:58:56Z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