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3095" r:id="rId3"/>
    <p:sldId id="3137" r:id="rId5"/>
    <p:sldId id="3100" r:id="rId6"/>
    <p:sldId id="3138" r:id="rId7"/>
    <p:sldId id="3139" r:id="rId8"/>
    <p:sldId id="3140" r:id="rId9"/>
    <p:sldId id="3141" r:id="rId10"/>
    <p:sldId id="3142" r:id="rId11"/>
    <p:sldId id="3143" r:id="rId12"/>
    <p:sldId id="3144" r:id="rId13"/>
    <p:sldId id="3145" r:id="rId14"/>
    <p:sldId id="3146" r:id="rId15"/>
    <p:sldId id="3147" r:id="rId16"/>
    <p:sldId id="3148" r:id="rId17"/>
    <p:sldId id="3149" r:id="rId18"/>
    <p:sldId id="3150" r:id="rId19"/>
    <p:sldId id="3151" r:id="rId20"/>
    <p:sldId id="3152" r:id="rId21"/>
    <p:sldId id="3153" r:id="rId22"/>
    <p:sldId id="3154" r:id="rId23"/>
    <p:sldId id="3155" r:id="rId24"/>
    <p:sldId id="3156" r:id="rId25"/>
    <p:sldId id="3157" r:id="rId26"/>
    <p:sldId id="3158" r:id="rId27"/>
    <p:sldId id="3159" r:id="rId28"/>
    <p:sldId id="3160" r:id="rId29"/>
    <p:sldId id="3161" r:id="rId30"/>
    <p:sldId id="3162" r:id="rId31"/>
    <p:sldId id="3163" r:id="rId32"/>
    <p:sldId id="3164" r:id="rId33"/>
    <p:sldId id="3165" r:id="rId34"/>
    <p:sldId id="3166" r:id="rId35"/>
    <p:sldId id="3167" r:id="rId36"/>
    <p:sldId id="3168" r:id="rId37"/>
    <p:sldId id="3169" r:id="rId38"/>
    <p:sldId id="3170" r:id="rId39"/>
    <p:sldId id="3171" r:id="rId40"/>
    <p:sldId id="3172" r:id="rId41"/>
    <p:sldId id="3173" r:id="rId42"/>
    <p:sldId id="3174" r:id="rId43"/>
    <p:sldId id="3175" r:id="rId44"/>
    <p:sldId id="3176" r:id="rId45"/>
    <p:sldId id="3177" r:id="rId46"/>
    <p:sldId id="3178" r:id="rId47"/>
    <p:sldId id="3179" r:id="rId48"/>
    <p:sldId id="3180" r:id="rId49"/>
    <p:sldId id="3181" r:id="rId50"/>
    <p:sldId id="3182" r:id="rId51"/>
    <p:sldId id="3183" r:id="rId52"/>
    <p:sldId id="3184" r:id="rId53"/>
    <p:sldId id="3185" r:id="rId54"/>
    <p:sldId id="3186" r:id="rId55"/>
    <p:sldId id="3187" r:id="rId56"/>
    <p:sldId id="3188" r:id="rId57"/>
    <p:sldId id="3189" r:id="rId58"/>
    <p:sldId id="3190" r:id="rId59"/>
    <p:sldId id="3191" r:id="rId60"/>
    <p:sldId id="3192" r:id="rId61"/>
    <p:sldId id="3193" r:id="rId62"/>
    <p:sldId id="3194" r:id="rId63"/>
    <p:sldId id="3195" r:id="rId64"/>
    <p:sldId id="3196" r:id="rId65"/>
    <p:sldId id="3197" r:id="rId66"/>
    <p:sldId id="3198" r:id="rId67"/>
    <p:sldId id="3199" r:id="rId68"/>
    <p:sldId id="3200" r:id="rId69"/>
    <p:sldId id="3201" r:id="rId70"/>
    <p:sldId id="3202" r:id="rId71"/>
    <p:sldId id="3203" r:id="rId72"/>
    <p:sldId id="3129" r:id="rId73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4660" indent="-12954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1860" indent="-2616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69060" indent="-3937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6260" indent="-5257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625600" algn="l" defTabSz="649605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1950720" algn="l" defTabSz="649605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275840" algn="l" defTabSz="649605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600960" algn="l" defTabSz="649605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7438"/>
    <a:srgbClr val="F9BC46"/>
    <a:srgbClr val="8E2818"/>
    <a:srgbClr val="B0120F"/>
    <a:srgbClr val="D40419"/>
    <a:srgbClr val="CE3184"/>
    <a:srgbClr val="87AE1F"/>
    <a:srgbClr val="02B8CD"/>
    <a:srgbClr val="063A3C"/>
    <a:srgbClr val="0E1F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62" autoAdjust="0"/>
    <p:restoredTop sz="92986" autoAdjust="0"/>
  </p:normalViewPr>
  <p:slideViewPr>
    <p:cSldViewPr>
      <p:cViewPr>
        <p:scale>
          <a:sx n="90" d="100"/>
          <a:sy n="90" d="100"/>
        </p:scale>
        <p:origin x="-618" y="-570"/>
      </p:cViewPr>
      <p:guideLst>
        <p:guide orient="horz" pos="265"/>
        <p:guide orient="horz" pos="2975"/>
        <p:guide pos="2909"/>
        <p:guide pos="364"/>
        <p:guide pos="5375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6" Type="http://schemas.openxmlformats.org/officeDocument/2006/relationships/tableStyles" Target="tableStyles.xml"/><Relationship Id="rId75" Type="http://schemas.openxmlformats.org/officeDocument/2006/relationships/viewProps" Target="viewProps.xml"/><Relationship Id="rId74" Type="http://schemas.openxmlformats.org/officeDocument/2006/relationships/presProps" Target="presProps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2385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4897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7409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29921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624965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50085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275205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600325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2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3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5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6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7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8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EFFEE-2121-4C4A-AA6A-67396F874B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EFFEE-2121-4C4A-AA6A-67396F874B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EFFEE-2121-4C4A-AA6A-67396F874B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EFFEE-2121-4C4A-AA6A-67396F874B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EFFEE-2121-4C4A-AA6A-67396F874B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EFFEE-2121-4C4A-AA6A-67396F874B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EFFEE-2121-4C4A-AA6A-67396F874B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05BDE-D508-45B5-9004-3762139F8119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C3CEF-B625-4558-9E75-934060632C1B}" type="slidenum">
              <a:rPr lang="zh-CN" altLang="en-US" smtClean="0"/>
            </a:fld>
            <a:endParaRPr lang="zh-CN" altLang="en-US"/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-14036" y="4939903"/>
            <a:ext cx="915778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3"/>
          <p:cNvGrpSpPr/>
          <p:nvPr userDrawn="1"/>
        </p:nvGrpSpPr>
        <p:grpSpPr bwMode="auto">
          <a:xfrm flipH="1">
            <a:off x="-14035" y="254794"/>
            <a:ext cx="821105" cy="507206"/>
            <a:chOff x="3533690" y="533400"/>
            <a:chExt cx="1637426" cy="675969"/>
          </a:xfrm>
          <a:solidFill>
            <a:srgbClr val="EE1C39"/>
          </a:solidFill>
        </p:grpSpPr>
        <p:sp>
          <p:nvSpPr>
            <p:cNvPr id="7" name="矩形 6"/>
            <p:cNvSpPr/>
            <p:nvPr/>
          </p:nvSpPr>
          <p:spPr>
            <a:xfrm>
              <a:off x="3806724" y="533400"/>
              <a:ext cx="1364392" cy="67596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533690" y="533400"/>
              <a:ext cx="623734" cy="67596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>
                <a:cs typeface="+mn-ea"/>
                <a:sym typeface="+mn-lt"/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05BDE-D508-45B5-9004-3762139F8119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C3CEF-B625-4558-9E75-934060632C1B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792" y="274335"/>
            <a:ext cx="7886418" cy="993477"/>
          </a:xfrm>
          <a:prstGeom prst="rect">
            <a:avLst/>
          </a:prstGeom>
        </p:spPr>
        <p:txBody>
          <a:bodyPr vert="horz" lIns="65023" tIns="32511" rIns="65023" bIns="32511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792" y="1369417"/>
            <a:ext cx="7886418" cy="3263797"/>
          </a:xfrm>
          <a:prstGeom prst="rect">
            <a:avLst/>
          </a:prstGeom>
        </p:spPr>
        <p:txBody>
          <a:bodyPr vert="horz" lIns="65023" tIns="32511" rIns="65023" bIns="32511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792" y="4767560"/>
            <a:ext cx="2056836" cy="273206"/>
          </a:xfrm>
          <a:prstGeom prst="rect">
            <a:avLst/>
          </a:prstGeom>
        </p:spPr>
        <p:txBody>
          <a:bodyPr vert="horz" lIns="65023" tIns="32511" rIns="65023" bIns="32511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ED2086-314E-4DC4-9FE7-4EBF9E101EC4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810" y="4767560"/>
            <a:ext cx="3086382" cy="273206"/>
          </a:xfrm>
          <a:prstGeom prst="rect">
            <a:avLst/>
          </a:prstGeom>
        </p:spPr>
        <p:txBody>
          <a:bodyPr vert="horz" lIns="65023" tIns="32511" rIns="65023" bIns="32511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8374" y="4767560"/>
            <a:ext cx="2056836" cy="273206"/>
          </a:xfrm>
          <a:prstGeom prst="rect">
            <a:avLst/>
          </a:prstGeom>
        </p:spPr>
        <p:txBody>
          <a:bodyPr vert="horz" lIns="65023" tIns="32511" rIns="65023" bIns="32511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1C3CEF-B625-4558-9E75-934060632C1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649605" rtl="0" eaLnBrk="1" latinLnBrk="0" hangingPunct="1">
        <a:lnSpc>
          <a:spcPct val="90000"/>
        </a:lnSpc>
        <a:spcBef>
          <a:spcPct val="0"/>
        </a:spcBef>
        <a:buNone/>
        <a:defRPr sz="3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2560" indent="-162560" algn="l" defTabSz="649605" rtl="0" eaLnBrk="1" latinLnBrk="0" hangingPunct="1">
        <a:lnSpc>
          <a:spcPct val="90000"/>
        </a:lnSpc>
        <a:spcBef>
          <a:spcPts val="71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87680" indent="-162560" algn="l" defTabSz="649605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12800" indent="-162560" algn="l" defTabSz="649605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137920" indent="-162560" algn="l" defTabSz="649605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62560" algn="l" defTabSz="649605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88160" indent="-162560" algn="l" defTabSz="649605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113280" indent="-162560" algn="l" defTabSz="649605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38400" indent="-162560" algn="l" defTabSz="649605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63520" indent="-162560" algn="l" defTabSz="649605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4960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5120" algn="l" defTabSz="64960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50240" algn="l" defTabSz="64960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75360" algn="l" defTabSz="64960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00480" algn="l" defTabSz="64960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25600" algn="l" defTabSz="64960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50720" algn="l" defTabSz="64960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75840" algn="l" defTabSz="64960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600960" algn="l" defTabSz="64960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 dpi="0" rotWithShape="1">
            <a:blip r:embed="rId1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0" y="1547580"/>
            <a:ext cx="9144000" cy="1485046"/>
          </a:xfrm>
          <a:prstGeom prst="rect">
            <a:avLst/>
          </a:prstGeom>
          <a:solidFill>
            <a:srgbClr val="B0120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/>
          </a:p>
        </p:txBody>
      </p:sp>
      <p:sp>
        <p:nvSpPr>
          <p:cNvPr id="5" name="TextBox 10"/>
          <p:cNvSpPr txBox="1"/>
          <p:nvPr/>
        </p:nvSpPr>
        <p:spPr>
          <a:xfrm>
            <a:off x="2560683" y="1906040"/>
            <a:ext cx="4022638" cy="834074"/>
          </a:xfrm>
          <a:prstGeom prst="rect">
            <a:avLst/>
          </a:prstGeom>
          <a:noFill/>
        </p:spPr>
        <p:txBody>
          <a:bodyPr wrap="none" lIns="48767" tIns="24384" rIns="48767" bIns="24384">
            <a:spAutoFit/>
          </a:bodyPr>
          <a:lstStyle/>
          <a:p>
            <a:pPr algn="ctr">
              <a:buNone/>
            </a:pPr>
            <a:r>
              <a:rPr lang="zh-CN" altLang="en-US" sz="5100" b="1" cap="all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现代商务礼仪</a:t>
            </a:r>
            <a:endParaRPr lang="zh-CN" altLang="en-US" sz="5100" b="1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20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2" fill="hold" grpId="0" nodeType="withEffect" p14:presetBounceEnd="21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000">
                                          <p:cBhvr additive="base">
                                            <p:cTn id="13" dur="8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000">
                                          <p:cBhvr additive="base">
                                            <p:cTn id="14" dur="8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4" grpId="1" animBg="1"/>
          <p:bldP spid="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20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8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8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4" grpId="1" animBg="1"/>
          <p:bldP spid="5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115616" y="942978"/>
            <a:ext cx="7416824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en-US" altLang="zh-CN" sz="2000" b="1" dirty="0"/>
              <a:t>3</a:t>
            </a:r>
            <a:r>
              <a:rPr lang="zh-CN" altLang="zh-CN" sz="2000" b="1" dirty="0"/>
              <a:t>、闲谈的技巧</a:t>
            </a:r>
            <a:endParaRPr lang="zh-CN" altLang="zh-CN" sz="20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n-ea"/>
                <a:ea typeface="+mn-ea"/>
              </a:rPr>
              <a:t>二、交谈的内容</a:t>
            </a:r>
            <a:endParaRPr lang="zh-CN" altLang="zh-CN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38472" y="1257859"/>
            <a:ext cx="78219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（</a:t>
            </a:r>
            <a:r>
              <a:rPr lang="en-US" altLang="zh-CN" sz="2000" dirty="0"/>
              <a:t>1</a:t>
            </a:r>
            <a:r>
              <a:rPr lang="zh-CN" altLang="zh-CN" sz="2000" dirty="0"/>
              <a:t>）选择话题。</a:t>
            </a:r>
            <a:endParaRPr lang="zh-CN" altLang="zh-CN" sz="2000" dirty="0"/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2</a:t>
            </a:r>
            <a:r>
              <a:rPr lang="zh-CN" altLang="zh-CN" sz="2000" dirty="0"/>
              <a:t>）适时发问。</a:t>
            </a:r>
            <a:endParaRPr lang="zh-CN" altLang="zh-CN" sz="2000" dirty="0"/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3</a:t>
            </a:r>
            <a:r>
              <a:rPr lang="zh-CN" altLang="zh-CN" sz="2000" dirty="0"/>
              <a:t>）注意反应。</a:t>
            </a:r>
            <a:endParaRPr lang="zh-CN" altLang="zh-CN" sz="2000" dirty="0"/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4</a:t>
            </a:r>
            <a:r>
              <a:rPr lang="zh-CN" altLang="zh-CN" sz="2000" dirty="0"/>
              <a:t>）闲谈的语言要求。</a:t>
            </a:r>
            <a:endParaRPr lang="zh-CN" altLang="zh-CN" sz="2000" dirty="0"/>
          </a:p>
        </p:txBody>
      </p:sp>
      <p:sp>
        <p:nvSpPr>
          <p:cNvPr id="6" name="Text Placeholder 3"/>
          <p:cNvSpPr txBox="1"/>
          <p:nvPr/>
        </p:nvSpPr>
        <p:spPr>
          <a:xfrm>
            <a:off x="1115616" y="2584489"/>
            <a:ext cx="7416824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en-US" altLang="zh-CN" sz="2000" b="1" dirty="0"/>
              <a:t>4</a:t>
            </a:r>
            <a:r>
              <a:rPr lang="zh-CN" altLang="zh-CN" sz="2000" b="1" dirty="0"/>
              <a:t>、闲谈中的注意事项</a:t>
            </a:r>
            <a:endParaRPr lang="zh-CN" altLang="zh-CN" sz="2000" b="1" dirty="0"/>
          </a:p>
        </p:txBody>
      </p:sp>
      <p:sp>
        <p:nvSpPr>
          <p:cNvPr id="7" name="Freeform 45"/>
          <p:cNvSpPr>
            <a:spLocks noEditPoints="1"/>
          </p:cNvSpPr>
          <p:nvPr/>
        </p:nvSpPr>
        <p:spPr bwMode="auto">
          <a:xfrm>
            <a:off x="703923" y="2581298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8472" y="2899370"/>
            <a:ext cx="782196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（</a:t>
            </a:r>
            <a:r>
              <a:rPr lang="en-US" altLang="zh-CN" sz="2000" dirty="0"/>
              <a:t>1</a:t>
            </a:r>
            <a:r>
              <a:rPr lang="zh-CN" altLang="zh-CN" sz="2000" dirty="0"/>
              <a:t>）不要随便打断对方的讲话。</a:t>
            </a:r>
            <a:endParaRPr lang="zh-CN" altLang="zh-CN" sz="2000" dirty="0"/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2</a:t>
            </a:r>
            <a:r>
              <a:rPr lang="zh-CN" altLang="zh-CN" sz="2000" dirty="0"/>
              <a:t>）避免行话、术语。</a:t>
            </a:r>
            <a:endParaRPr lang="zh-CN" altLang="zh-CN" sz="2000" dirty="0"/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3</a:t>
            </a:r>
            <a:r>
              <a:rPr lang="zh-CN" altLang="zh-CN" sz="2000" dirty="0"/>
              <a:t>）不要胡乱幽默。</a:t>
            </a:r>
            <a:endParaRPr lang="zh-CN" altLang="zh-CN" sz="2000" dirty="0"/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4</a:t>
            </a:r>
            <a:r>
              <a:rPr lang="zh-CN" altLang="zh-CN" sz="2000" dirty="0"/>
              <a:t>）不要与别人抬杠、争执。</a:t>
            </a:r>
            <a:endParaRPr lang="zh-CN" altLang="zh-CN" sz="2000" dirty="0"/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5</a:t>
            </a:r>
            <a:r>
              <a:rPr lang="zh-CN" altLang="zh-CN" sz="2000" dirty="0"/>
              <a:t>）避免搬弄事非。</a:t>
            </a:r>
            <a:endParaRPr lang="zh-CN" altLang="zh-CN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115616" y="942978"/>
            <a:ext cx="7416824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2000" b="1" dirty="0"/>
              <a:t>（一）交谈的态度</a:t>
            </a:r>
            <a:endParaRPr lang="zh-CN" altLang="zh-CN" sz="20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n-ea"/>
                <a:ea typeface="+mn-ea"/>
              </a:rPr>
              <a:t>三、交谈的礼节</a:t>
            </a:r>
            <a:endParaRPr lang="zh-CN" altLang="zh-CN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38472" y="1257859"/>
            <a:ext cx="321344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/>
              <a:t>成功交谈的七种态度是：</a:t>
            </a:r>
            <a:r>
              <a:rPr lang="en-US" altLang="zh-CN" sz="2000" b="1" dirty="0"/>
              <a:t>    </a:t>
            </a:r>
            <a:endParaRPr lang="zh-CN" altLang="zh-CN" sz="2000" dirty="0"/>
          </a:p>
          <a:p>
            <a:r>
              <a:rPr lang="en-US" altLang="zh-CN" sz="2000" dirty="0"/>
              <a:t>1</a:t>
            </a:r>
            <a:r>
              <a:rPr lang="zh-CN" altLang="zh-CN" sz="2000" dirty="0"/>
              <a:t>．感兴趣。</a:t>
            </a:r>
            <a:r>
              <a:rPr lang="en-US" altLang="zh-CN" sz="2000" dirty="0"/>
              <a:t>    </a:t>
            </a:r>
            <a:endParaRPr lang="zh-CN" altLang="zh-CN" sz="2000" dirty="0"/>
          </a:p>
          <a:p>
            <a:r>
              <a:rPr lang="en-US" altLang="zh-CN" sz="2000" dirty="0"/>
              <a:t>2</a:t>
            </a:r>
            <a:r>
              <a:rPr lang="zh-CN" altLang="zh-CN" sz="2000" dirty="0"/>
              <a:t>．友好。</a:t>
            </a:r>
            <a:r>
              <a:rPr lang="en-US" altLang="zh-CN" sz="2000" dirty="0"/>
              <a:t>    </a:t>
            </a:r>
            <a:endParaRPr lang="zh-CN" altLang="zh-CN" sz="2000" dirty="0"/>
          </a:p>
          <a:p>
            <a:r>
              <a:rPr lang="en-US" altLang="zh-CN" sz="2000" dirty="0"/>
              <a:t>3</a:t>
            </a:r>
            <a:r>
              <a:rPr lang="zh-CN" altLang="zh-CN" sz="2000" dirty="0"/>
              <a:t>．神情愉快。</a:t>
            </a:r>
            <a:endParaRPr lang="zh-CN" altLang="zh-CN" sz="2000" dirty="0"/>
          </a:p>
          <a:p>
            <a:r>
              <a:rPr lang="en-US" altLang="zh-CN" sz="2000" dirty="0"/>
              <a:t>4</a:t>
            </a:r>
            <a:r>
              <a:rPr lang="zh-CN" altLang="zh-CN" sz="2000" dirty="0"/>
              <a:t>．有张有弛。</a:t>
            </a:r>
            <a:endParaRPr lang="zh-CN" altLang="zh-CN" sz="2000" dirty="0"/>
          </a:p>
          <a:p>
            <a:r>
              <a:rPr lang="en-US" altLang="zh-CN" sz="2000" dirty="0"/>
              <a:t>5</a:t>
            </a:r>
            <a:r>
              <a:rPr lang="zh-CN" altLang="zh-CN" sz="2000" dirty="0"/>
              <a:t>．随机应变。</a:t>
            </a:r>
            <a:endParaRPr lang="zh-CN" altLang="zh-CN" sz="2000" dirty="0"/>
          </a:p>
          <a:p>
            <a:r>
              <a:rPr lang="en-US" altLang="zh-CN" sz="2000" dirty="0"/>
              <a:t>6</a:t>
            </a:r>
            <a:r>
              <a:rPr lang="zh-CN" altLang="zh-CN" sz="2000" dirty="0"/>
              <a:t>．得体。</a:t>
            </a:r>
            <a:r>
              <a:rPr lang="en-US" altLang="zh-CN" sz="2000" dirty="0"/>
              <a:t>    </a:t>
            </a:r>
            <a:endParaRPr lang="zh-CN" altLang="zh-CN" sz="2000" dirty="0"/>
          </a:p>
          <a:p>
            <a:r>
              <a:rPr lang="en-US" altLang="zh-CN" sz="2000" dirty="0"/>
              <a:t>7</a:t>
            </a:r>
            <a:r>
              <a:rPr lang="zh-CN" altLang="zh-CN" sz="2000" dirty="0"/>
              <a:t>．谦恭有礼。</a:t>
            </a:r>
            <a:r>
              <a:rPr lang="en-US" altLang="zh-CN" sz="2000" dirty="0"/>
              <a:t>   </a:t>
            </a:r>
            <a:endParaRPr lang="zh-CN" altLang="zh-CN" sz="2000" dirty="0"/>
          </a:p>
        </p:txBody>
      </p:sp>
      <p:sp>
        <p:nvSpPr>
          <p:cNvPr id="9" name="矩形 8"/>
          <p:cNvSpPr/>
          <p:nvPr/>
        </p:nvSpPr>
        <p:spPr>
          <a:xfrm>
            <a:off x="4283968" y="1257859"/>
            <a:ext cx="321344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/>
              <a:t>交谈态度七忌是：</a:t>
            </a:r>
            <a:endParaRPr lang="zh-CN" altLang="zh-CN" sz="2000" dirty="0"/>
          </a:p>
          <a:p>
            <a:r>
              <a:rPr lang="en-US" altLang="zh-CN" sz="2000" dirty="0"/>
              <a:t>1</a:t>
            </a:r>
            <a:r>
              <a:rPr lang="zh-CN" altLang="zh-CN" sz="2000" dirty="0"/>
              <a:t>．不要武断。</a:t>
            </a:r>
            <a:r>
              <a:rPr lang="en-US" altLang="zh-CN" sz="2000" dirty="0"/>
              <a:t>    </a:t>
            </a:r>
            <a:endParaRPr lang="zh-CN" altLang="zh-CN" sz="2000" dirty="0"/>
          </a:p>
          <a:p>
            <a:r>
              <a:rPr lang="en-US" altLang="zh-CN" sz="2000" dirty="0"/>
              <a:t>2</a:t>
            </a:r>
            <a:r>
              <a:rPr lang="zh-CN" altLang="zh-CN" sz="2000" dirty="0"/>
              <a:t>．不要有优越感。</a:t>
            </a:r>
            <a:r>
              <a:rPr lang="en-US" altLang="zh-CN" sz="2000" dirty="0"/>
              <a:t>    </a:t>
            </a:r>
            <a:endParaRPr lang="zh-CN" altLang="zh-CN" sz="2000" dirty="0"/>
          </a:p>
          <a:p>
            <a:r>
              <a:rPr lang="en-US" altLang="zh-CN" sz="2000" dirty="0"/>
              <a:t>3</a:t>
            </a:r>
            <a:r>
              <a:rPr lang="zh-CN" altLang="zh-CN" sz="2000" dirty="0"/>
              <a:t>．不要好斗。</a:t>
            </a:r>
            <a:r>
              <a:rPr lang="en-US" altLang="zh-CN" sz="2000" dirty="0"/>
              <a:t>   </a:t>
            </a:r>
            <a:endParaRPr lang="zh-CN" altLang="zh-CN" sz="2000" dirty="0"/>
          </a:p>
          <a:p>
            <a:r>
              <a:rPr lang="en-US" altLang="zh-CN" sz="2000" dirty="0"/>
              <a:t>4</a:t>
            </a:r>
            <a:r>
              <a:rPr lang="zh-CN" altLang="zh-CN" sz="2000" dirty="0"/>
              <a:t>．不要无动于哀。</a:t>
            </a:r>
            <a:endParaRPr lang="zh-CN" altLang="zh-CN" sz="2000" dirty="0"/>
          </a:p>
          <a:p>
            <a:r>
              <a:rPr lang="en-US" altLang="zh-CN" sz="2000" dirty="0"/>
              <a:t>5</a:t>
            </a:r>
            <a:r>
              <a:rPr lang="zh-CN" altLang="zh-CN" sz="2000" dirty="0"/>
              <a:t>．不要言过其实。</a:t>
            </a:r>
            <a:r>
              <a:rPr lang="en-US" altLang="zh-CN" sz="2000" dirty="0"/>
              <a:t>    </a:t>
            </a:r>
            <a:endParaRPr lang="zh-CN" altLang="zh-CN" sz="2000" dirty="0"/>
          </a:p>
          <a:p>
            <a:r>
              <a:rPr lang="en-US" altLang="zh-CN" sz="2000" dirty="0"/>
              <a:t>6</a:t>
            </a:r>
            <a:r>
              <a:rPr lang="zh-CN" altLang="zh-CN" sz="2000" dirty="0"/>
              <a:t>．不要以自我为中心。 </a:t>
            </a:r>
            <a:endParaRPr lang="zh-CN" altLang="zh-CN" sz="2000" dirty="0"/>
          </a:p>
          <a:p>
            <a:r>
              <a:rPr lang="en-US" altLang="zh-CN" sz="2000" dirty="0"/>
              <a:t>7</a:t>
            </a:r>
            <a:r>
              <a:rPr lang="zh-CN" altLang="zh-CN" sz="2000" dirty="0"/>
              <a:t>．不要含糊其辞。</a:t>
            </a:r>
            <a:endParaRPr lang="zh-CN" altLang="zh-CN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115616" y="942978"/>
            <a:ext cx="7416824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2000" b="1" dirty="0"/>
              <a:t>（二）学做最佳听众</a:t>
            </a:r>
            <a:endParaRPr lang="zh-CN" altLang="zh-CN" sz="20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n-ea"/>
                <a:ea typeface="+mn-ea"/>
              </a:rPr>
              <a:t>三、交谈的礼节</a:t>
            </a:r>
            <a:endParaRPr lang="zh-CN" altLang="zh-CN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38472" y="1275237"/>
            <a:ext cx="78939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重视听的功能，讲究听的方式，追求听的艺术。</a:t>
            </a:r>
            <a:endParaRPr lang="zh-CN" altLang="zh-CN" sz="2000" dirty="0"/>
          </a:p>
          <a:p>
            <a:r>
              <a:rPr lang="en-US" altLang="zh-CN" sz="2000" dirty="0"/>
              <a:t>1</a:t>
            </a:r>
            <a:r>
              <a:rPr lang="zh-CN" altLang="zh-CN" sz="2000" dirty="0"/>
              <a:t>、要耐心</a:t>
            </a:r>
            <a:endParaRPr lang="zh-CN" altLang="zh-CN" sz="2000" dirty="0"/>
          </a:p>
          <a:p>
            <a:r>
              <a:rPr lang="en-US" altLang="zh-CN" sz="2000" dirty="0"/>
              <a:t>2</a:t>
            </a:r>
            <a:r>
              <a:rPr lang="zh-CN" altLang="zh-CN" sz="2000" dirty="0"/>
              <a:t>、要专心</a:t>
            </a:r>
            <a:endParaRPr lang="zh-CN" altLang="zh-CN" sz="2000" dirty="0"/>
          </a:p>
          <a:p>
            <a:r>
              <a:rPr lang="en-US" altLang="zh-CN" sz="2000" dirty="0"/>
              <a:t>3</a:t>
            </a:r>
            <a:r>
              <a:rPr lang="zh-CN" altLang="zh-CN" sz="2000" dirty="0"/>
              <a:t>、要热心</a:t>
            </a:r>
            <a:endParaRPr lang="zh-CN" altLang="zh-CN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115616" y="942978"/>
            <a:ext cx="7416824" cy="304698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1800" dirty="0"/>
              <a:t>【实训目标】</a:t>
            </a:r>
            <a:endParaRPr lang="zh-CN" altLang="zh-CN" sz="1800" dirty="0"/>
          </a:p>
          <a:p>
            <a:pPr algn="l"/>
            <a:r>
              <a:rPr lang="zh-CN" altLang="zh-CN" sz="1800" dirty="0"/>
              <a:t>通过实训，能够正确地使用礼貌用语，体现对他人的尊重</a:t>
            </a:r>
            <a:endParaRPr lang="zh-CN" altLang="zh-CN" sz="1800" dirty="0"/>
          </a:p>
          <a:p>
            <a:pPr algn="l"/>
            <a:r>
              <a:rPr lang="zh-CN" altLang="zh-CN" sz="1800" dirty="0"/>
              <a:t>【实训要求】</a:t>
            </a:r>
            <a:endParaRPr lang="zh-CN" altLang="zh-CN" sz="1800" dirty="0"/>
          </a:p>
          <a:p>
            <a:pPr algn="l"/>
            <a:r>
              <a:rPr lang="zh-CN" altLang="zh-CN" sz="1800" dirty="0"/>
              <a:t>职业装、数码相机、大屏幕教室；</a:t>
            </a:r>
            <a:endParaRPr lang="zh-CN" altLang="zh-CN" sz="1800" dirty="0"/>
          </a:p>
          <a:p>
            <a:pPr algn="l"/>
            <a:r>
              <a:rPr lang="zh-CN" altLang="zh-CN" sz="1800" dirty="0"/>
              <a:t>每</a:t>
            </a:r>
            <a:r>
              <a:rPr lang="en-US" altLang="zh-CN" sz="1800" dirty="0"/>
              <a:t>5-6</a:t>
            </a:r>
            <a:r>
              <a:rPr lang="zh-CN" altLang="zh-CN" sz="1800" dirty="0"/>
              <a:t>人为一组进行练习考核，并用摄像机记录考核过程；</a:t>
            </a:r>
            <a:endParaRPr lang="zh-CN" altLang="zh-CN" sz="1800" dirty="0"/>
          </a:p>
          <a:p>
            <a:pPr algn="l"/>
            <a:r>
              <a:rPr lang="zh-CN" altLang="zh-CN" sz="1800" dirty="0"/>
              <a:t>回放考核过程，学生自我评价，教师总结点评学生存在的个性与共性问题。</a:t>
            </a:r>
            <a:endParaRPr lang="zh-CN" altLang="zh-CN" sz="1800" dirty="0"/>
          </a:p>
          <a:p>
            <a:pPr algn="l"/>
            <a:r>
              <a:rPr lang="zh-CN" altLang="zh-CN" sz="1800" dirty="0"/>
              <a:t>【实训口号】</a:t>
            </a:r>
            <a:endParaRPr lang="zh-CN" altLang="zh-CN" sz="1800" dirty="0"/>
          </a:p>
          <a:p>
            <a:pPr algn="l"/>
            <a:r>
              <a:rPr lang="zh-CN" altLang="zh-CN" sz="1800" dirty="0"/>
              <a:t>礼仪周全能息事宁人</a:t>
            </a:r>
            <a:endParaRPr lang="zh-CN" altLang="zh-CN" sz="1800" dirty="0"/>
          </a:p>
          <a:p>
            <a:pPr algn="l"/>
            <a:r>
              <a:rPr lang="zh-CN" altLang="zh-CN" sz="1800" dirty="0"/>
              <a:t>【实训内容】</a:t>
            </a:r>
            <a:endParaRPr lang="zh-CN" altLang="zh-CN" sz="1800" dirty="0"/>
          </a:p>
          <a:p>
            <a:pPr algn="l"/>
            <a:r>
              <a:rPr lang="zh-CN" altLang="zh-CN" sz="1800" b="1" dirty="0"/>
              <a:t>一、礼貌用语实</a:t>
            </a:r>
            <a:r>
              <a:rPr lang="zh-CN" altLang="zh-CN" sz="1800" b="1" dirty="0" smtClean="0"/>
              <a:t>训</a:t>
            </a:r>
            <a:endParaRPr lang="en-US" altLang="zh-CN" sz="1800" b="1" dirty="0" smtClean="0"/>
          </a:p>
          <a:p>
            <a:pPr algn="l"/>
            <a:r>
              <a:rPr lang="zh-CN" altLang="zh-CN" sz="1800" b="1" dirty="0"/>
              <a:t>二、文明用语礼仪实</a:t>
            </a:r>
            <a:r>
              <a:rPr lang="zh-CN" altLang="zh-CN" sz="1800" b="1" dirty="0" smtClean="0"/>
              <a:t>训</a:t>
            </a:r>
            <a:endParaRPr lang="zh-CN" altLang="zh-CN" sz="1800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n-ea"/>
                <a:ea typeface="+mn-ea"/>
              </a:rPr>
              <a:t>实训六 语言</a:t>
            </a:r>
            <a:endParaRPr lang="zh-CN" altLang="zh-CN" sz="2400" b="1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 dpi="0" rotWithShape="1">
            <a:blip r:embed="rId1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/>
          </a:p>
        </p:txBody>
      </p:sp>
      <p:sp>
        <p:nvSpPr>
          <p:cNvPr id="5" name="Text Placeholder 4"/>
          <p:cNvSpPr txBox="1"/>
          <p:nvPr/>
        </p:nvSpPr>
        <p:spPr>
          <a:xfrm>
            <a:off x="1187624" y="456128"/>
            <a:ext cx="2950538" cy="496784"/>
          </a:xfrm>
          <a:prstGeom prst="rect">
            <a:avLst/>
          </a:prstGeom>
        </p:spPr>
        <p:txBody>
          <a:bodyPr lIns="65023" tIns="32511" rIns="65023" bIns="32511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目录</a:t>
            </a:r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/Contents</a:t>
            </a:r>
            <a:endParaRPr lang="en-GB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555776" y="1025979"/>
            <a:ext cx="894210" cy="523220"/>
            <a:chOff x="2215144" y="1952311"/>
            <a:chExt cx="1244730" cy="959257"/>
          </a:xfrm>
        </p:grpSpPr>
        <p:sp>
          <p:nvSpPr>
            <p:cNvPr id="11" name="平行四边形 10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12" name="文本框 10"/>
            <p:cNvSpPr txBox="1"/>
            <p:nvPr/>
          </p:nvSpPr>
          <p:spPr>
            <a:xfrm>
              <a:off x="2393075" y="1952311"/>
              <a:ext cx="1066799" cy="959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06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275856" y="955206"/>
            <a:ext cx="4400193" cy="586101"/>
            <a:chOff x="3771965" y="1531715"/>
            <a:chExt cx="4400435" cy="688568"/>
          </a:xfrm>
        </p:grpSpPr>
        <p:sp>
          <p:nvSpPr>
            <p:cNvPr id="15" name="平行四边形 14"/>
            <p:cNvSpPr/>
            <p:nvPr/>
          </p:nvSpPr>
          <p:spPr>
            <a:xfrm>
              <a:off x="3771965" y="1647579"/>
              <a:ext cx="4400435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rgbClr val="F9BC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 b="1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4060013" y="1531715"/>
              <a:ext cx="4112387" cy="688568"/>
            </a:xfrm>
            <a:prstGeom prst="rect">
              <a:avLst/>
            </a:prstGeom>
            <a:ln w="15875">
              <a:noFill/>
            </a:ln>
          </p:spPr>
          <p:txBody>
            <a:bodyPr wrap="square" lIns="96435" tIns="48218" rIns="96435" bIns="482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latin typeface="+mj-ea"/>
                  <a:ea typeface="+mj-ea"/>
                  <a:cs typeface="+mn-ea"/>
                  <a:sym typeface="+mn-lt"/>
                </a:rPr>
                <a:t>项目六  商务语言交往</a:t>
              </a:r>
              <a:endParaRPr lang="en-GB" altLang="zh-CN" sz="2400" b="1" dirty="0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555776" y="1707485"/>
            <a:ext cx="894210" cy="523220"/>
            <a:chOff x="2215144" y="1952311"/>
            <a:chExt cx="1244730" cy="959257"/>
          </a:xfrm>
        </p:grpSpPr>
        <p:sp>
          <p:nvSpPr>
            <p:cNvPr id="17" name="平行四边形 16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18" name="文本框 10"/>
            <p:cNvSpPr txBox="1"/>
            <p:nvPr/>
          </p:nvSpPr>
          <p:spPr>
            <a:xfrm>
              <a:off x="2393075" y="1952311"/>
              <a:ext cx="1066799" cy="959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07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275856" y="1646749"/>
            <a:ext cx="4400193" cy="586101"/>
            <a:chOff x="3771965" y="1543506"/>
            <a:chExt cx="4400435" cy="688568"/>
          </a:xfrm>
        </p:grpSpPr>
        <p:sp>
          <p:nvSpPr>
            <p:cNvPr id="23" name="平行四边形 22"/>
            <p:cNvSpPr/>
            <p:nvPr/>
          </p:nvSpPr>
          <p:spPr>
            <a:xfrm>
              <a:off x="3771965" y="1647579"/>
              <a:ext cx="4400435" cy="540057"/>
            </a:xfrm>
            <a:prstGeom prst="parallelogram">
              <a:avLst>
                <a:gd name="adj" fmla="val 48207"/>
              </a:avLst>
            </a:prstGeom>
            <a:solidFill>
              <a:srgbClr val="C00000"/>
            </a:solidFill>
            <a:ln w="158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 b="1">
                <a:solidFill>
                  <a:schemeClr val="tx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060013" y="1543506"/>
              <a:ext cx="4112387" cy="688568"/>
            </a:xfrm>
            <a:prstGeom prst="rect">
              <a:avLst/>
            </a:prstGeom>
            <a:ln w="15875">
              <a:noFill/>
            </a:ln>
          </p:spPr>
          <p:txBody>
            <a:bodyPr wrap="square" lIns="96435" tIns="48218" rIns="96435" bIns="482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项目七  商务会面礼仪</a:t>
              </a:r>
              <a:endParaRPr lang="en-GB" altLang="zh-CN" sz="2400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555776" y="2390827"/>
            <a:ext cx="894210" cy="523220"/>
            <a:chOff x="2215144" y="1952311"/>
            <a:chExt cx="1244730" cy="959257"/>
          </a:xfrm>
        </p:grpSpPr>
        <p:sp>
          <p:nvSpPr>
            <p:cNvPr id="37" name="平行四边形 36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38" name="文本框 10"/>
            <p:cNvSpPr txBox="1"/>
            <p:nvPr/>
          </p:nvSpPr>
          <p:spPr>
            <a:xfrm>
              <a:off x="2393075" y="1952311"/>
              <a:ext cx="1066799" cy="959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08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275856" y="2320054"/>
            <a:ext cx="4400193" cy="651376"/>
            <a:chOff x="3771965" y="1531715"/>
            <a:chExt cx="4400435" cy="765255"/>
          </a:xfrm>
        </p:grpSpPr>
        <p:sp>
          <p:nvSpPr>
            <p:cNvPr id="40" name="平行四边形 39"/>
            <p:cNvSpPr/>
            <p:nvPr/>
          </p:nvSpPr>
          <p:spPr>
            <a:xfrm>
              <a:off x="3771965" y="1647579"/>
              <a:ext cx="4400435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 b="1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4060013" y="1531715"/>
              <a:ext cx="4112387" cy="765255"/>
            </a:xfrm>
            <a:prstGeom prst="rect">
              <a:avLst/>
            </a:prstGeom>
            <a:ln w="15875">
              <a:noFill/>
            </a:ln>
          </p:spPr>
          <p:txBody>
            <a:bodyPr wrap="square" lIns="96435" tIns="48218" rIns="96435" bIns="482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latin typeface="+mj-ea"/>
                  <a:ea typeface="+mj-ea"/>
                  <a:cs typeface="+mn-ea"/>
                  <a:sym typeface="+mn-lt"/>
                </a:rPr>
                <a:t>项目八  商务日常交际礼仪</a:t>
              </a:r>
              <a:endParaRPr lang="en-GB" altLang="zh-CN" sz="2400" b="1" dirty="0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555776" y="3060634"/>
            <a:ext cx="894210" cy="523220"/>
            <a:chOff x="2215144" y="1952311"/>
            <a:chExt cx="1244730" cy="959257"/>
          </a:xfrm>
        </p:grpSpPr>
        <p:sp>
          <p:nvSpPr>
            <p:cNvPr id="25" name="平行四边形 24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26" name="文本框 10"/>
            <p:cNvSpPr txBox="1"/>
            <p:nvPr/>
          </p:nvSpPr>
          <p:spPr>
            <a:xfrm>
              <a:off x="2393075" y="1952311"/>
              <a:ext cx="1066799" cy="959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09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275856" y="2989861"/>
            <a:ext cx="4400193" cy="651376"/>
            <a:chOff x="3771965" y="1531715"/>
            <a:chExt cx="4400435" cy="765255"/>
          </a:xfrm>
        </p:grpSpPr>
        <p:sp>
          <p:nvSpPr>
            <p:cNvPr id="28" name="平行四边形 27"/>
            <p:cNvSpPr/>
            <p:nvPr/>
          </p:nvSpPr>
          <p:spPr>
            <a:xfrm>
              <a:off x="3771965" y="1647579"/>
              <a:ext cx="4400435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 b="1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4060013" y="1531715"/>
              <a:ext cx="4112387" cy="765255"/>
            </a:xfrm>
            <a:prstGeom prst="rect">
              <a:avLst/>
            </a:prstGeom>
            <a:ln w="15875">
              <a:noFill/>
            </a:ln>
          </p:spPr>
          <p:txBody>
            <a:bodyPr wrap="square" lIns="96435" tIns="48218" rIns="96435" bIns="482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latin typeface="+mj-ea"/>
                  <a:ea typeface="+mj-ea"/>
                  <a:cs typeface="+mn-ea"/>
                  <a:sym typeface="+mn-lt"/>
                </a:rPr>
                <a:t>项目九  位次礼仪</a:t>
              </a:r>
              <a:endParaRPr lang="en-GB" altLang="zh-CN" sz="2400" b="1" dirty="0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555776" y="3712010"/>
            <a:ext cx="894210" cy="523220"/>
            <a:chOff x="2215144" y="1952311"/>
            <a:chExt cx="1244730" cy="959257"/>
          </a:xfrm>
        </p:grpSpPr>
        <p:sp>
          <p:nvSpPr>
            <p:cNvPr id="51" name="平行四边形 50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2E74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52" name="文本框 10"/>
            <p:cNvSpPr txBox="1"/>
            <p:nvPr/>
          </p:nvSpPr>
          <p:spPr>
            <a:xfrm>
              <a:off x="2393075" y="1952311"/>
              <a:ext cx="1066799" cy="959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10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275856" y="3641237"/>
            <a:ext cx="4400193" cy="651376"/>
            <a:chOff x="3771965" y="1531715"/>
            <a:chExt cx="4400435" cy="765255"/>
          </a:xfrm>
        </p:grpSpPr>
        <p:sp>
          <p:nvSpPr>
            <p:cNvPr id="54" name="平行四边形 53"/>
            <p:cNvSpPr/>
            <p:nvPr/>
          </p:nvSpPr>
          <p:spPr>
            <a:xfrm>
              <a:off x="3771965" y="1647579"/>
              <a:ext cx="4400435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rgbClr val="2E74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 b="1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4060013" y="1531715"/>
              <a:ext cx="4112387" cy="765255"/>
            </a:xfrm>
            <a:prstGeom prst="rect">
              <a:avLst/>
            </a:prstGeom>
            <a:ln w="15875">
              <a:noFill/>
            </a:ln>
          </p:spPr>
          <p:txBody>
            <a:bodyPr wrap="square" lIns="96435" tIns="48218" rIns="96435" bIns="482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latin typeface="+mj-ea"/>
                  <a:ea typeface="+mj-ea"/>
                  <a:cs typeface="+mn-ea"/>
                  <a:sym typeface="+mn-lt"/>
                </a:rPr>
                <a:t>项目十  商务通信礼仪</a:t>
              </a:r>
              <a:endParaRPr lang="en-GB" altLang="zh-CN" sz="2400" b="1" dirty="0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115616" y="942978"/>
            <a:ext cx="7416824" cy="2769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en-US" altLang="zh-CN" sz="1800" b="1" dirty="0"/>
              <a:t>1</a:t>
            </a:r>
            <a:r>
              <a:rPr lang="zh-CN" altLang="zh-CN" sz="1800" b="1" dirty="0"/>
              <a:t>、通常的称呼</a:t>
            </a:r>
            <a:endParaRPr lang="zh-CN" altLang="zh-CN" sz="18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n-ea"/>
                <a:ea typeface="+mn-ea"/>
              </a:rPr>
              <a:t>一、称呼与介绍</a:t>
            </a:r>
            <a:endParaRPr lang="zh-CN" altLang="zh-CN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271887"/>
            <a:ext cx="782851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/>
              <a:t>（</a:t>
            </a:r>
            <a:r>
              <a:rPr lang="en-US" altLang="zh-CN" sz="1600" dirty="0"/>
              <a:t>1</a:t>
            </a:r>
            <a:r>
              <a:rPr lang="zh-CN" altLang="zh-CN" sz="1600" dirty="0"/>
              <a:t>）称呼姓名</a:t>
            </a:r>
            <a:endParaRPr lang="zh-CN" altLang="zh-CN" sz="1600" dirty="0"/>
          </a:p>
          <a:p>
            <a:r>
              <a:rPr lang="zh-CN" altLang="zh-CN" sz="1600" dirty="0"/>
              <a:t>一般的同事、同学关系，平辈的朋友、熟人，均可彼此之间以姓名相称。</a:t>
            </a:r>
            <a:endParaRPr lang="zh-CN" altLang="zh-CN" sz="1600" dirty="0"/>
          </a:p>
          <a:p>
            <a:r>
              <a:rPr lang="zh-CN" altLang="zh-CN" sz="1600" dirty="0"/>
              <a:t>（</a:t>
            </a:r>
            <a:r>
              <a:rPr lang="en-US" altLang="zh-CN" sz="1600" dirty="0"/>
              <a:t>2</a:t>
            </a:r>
            <a:r>
              <a:rPr lang="zh-CN" altLang="zh-CN" sz="1600" dirty="0"/>
              <a:t>）称呼职务</a:t>
            </a:r>
            <a:endParaRPr lang="zh-CN" altLang="zh-CN" sz="1600" dirty="0"/>
          </a:p>
          <a:p>
            <a:r>
              <a:rPr lang="zh-CN" altLang="zh-CN" sz="1600" dirty="0"/>
              <a:t>在工作中，以交往对象的职务相称，以示身份有别、敬意有加，这是一种最常见的称呼方法。</a:t>
            </a:r>
            <a:endParaRPr lang="zh-CN" altLang="zh-CN" sz="1600" dirty="0"/>
          </a:p>
          <a:p>
            <a:r>
              <a:rPr lang="zh-CN" altLang="zh-CN" sz="1600" dirty="0"/>
              <a:t>（</a:t>
            </a:r>
            <a:r>
              <a:rPr lang="en-US" altLang="zh-CN" sz="1600" dirty="0"/>
              <a:t>3</a:t>
            </a:r>
            <a:r>
              <a:rPr lang="zh-CN" altLang="zh-CN" sz="1600" dirty="0"/>
              <a:t>）称呼职称</a:t>
            </a:r>
            <a:endParaRPr lang="zh-CN" altLang="zh-CN" sz="1600" dirty="0"/>
          </a:p>
          <a:p>
            <a:r>
              <a:rPr lang="zh-CN" altLang="zh-CN" sz="1600" dirty="0"/>
              <a:t>对于有职称者，尤其是有高级、中级职称者，可以在工作中直接以其职称相称。可以只称职称，</a:t>
            </a:r>
            <a:endParaRPr lang="zh-CN" altLang="zh-CN" sz="1600" dirty="0"/>
          </a:p>
          <a:p>
            <a:r>
              <a:rPr lang="zh-CN" altLang="zh-CN" sz="1600" dirty="0"/>
              <a:t>（</a:t>
            </a:r>
            <a:r>
              <a:rPr lang="en-US" altLang="zh-CN" sz="1600" dirty="0"/>
              <a:t>4</a:t>
            </a:r>
            <a:r>
              <a:rPr lang="zh-CN" altLang="zh-CN" sz="1600" dirty="0"/>
              <a:t>）称呼学衔</a:t>
            </a:r>
            <a:endParaRPr lang="zh-CN" altLang="zh-CN" sz="1600" dirty="0"/>
          </a:p>
          <a:p>
            <a:r>
              <a:rPr lang="zh-CN" altLang="zh-CN" sz="1600" dirty="0"/>
              <a:t>在工作中，以学衔作为称呼，可增加被称呼者的权威性，有助于增强现场的学术氛围。</a:t>
            </a:r>
            <a:endParaRPr lang="zh-CN" altLang="zh-CN" sz="1600" dirty="0"/>
          </a:p>
          <a:p>
            <a:r>
              <a:rPr lang="zh-CN" altLang="zh-CN" sz="1600" dirty="0"/>
              <a:t>（</a:t>
            </a:r>
            <a:r>
              <a:rPr lang="en-US" altLang="zh-CN" sz="1600" dirty="0"/>
              <a:t>5</a:t>
            </a:r>
            <a:r>
              <a:rPr lang="zh-CN" altLang="zh-CN" sz="1600" dirty="0"/>
              <a:t>）称呼职业</a:t>
            </a:r>
            <a:endParaRPr lang="zh-CN" altLang="zh-CN" sz="1600" dirty="0"/>
          </a:p>
          <a:p>
            <a:r>
              <a:rPr lang="zh-CN" altLang="zh-CN" sz="1600" dirty="0"/>
              <a:t>称呼职业，即直接以被称呼者的职业作为称呼。</a:t>
            </a:r>
            <a:endParaRPr lang="zh-CN" altLang="zh-CN" sz="1600" dirty="0"/>
          </a:p>
          <a:p>
            <a:r>
              <a:rPr lang="zh-CN" altLang="zh-CN" sz="1600" dirty="0"/>
              <a:t>（</a:t>
            </a:r>
            <a:r>
              <a:rPr lang="en-US" altLang="zh-CN" sz="1600" dirty="0"/>
              <a:t>6</a:t>
            </a:r>
            <a:r>
              <a:rPr lang="zh-CN" altLang="zh-CN" sz="1600" dirty="0"/>
              <a:t>）称呼亲属</a:t>
            </a:r>
            <a:endParaRPr lang="zh-CN" altLang="zh-CN" sz="1600" dirty="0"/>
          </a:p>
          <a:p>
            <a:r>
              <a:rPr lang="zh-CN" altLang="zh-CN" sz="1600" dirty="0"/>
              <a:t>亲属，即本人直接或间接拥有血缘关系者。在日常生活中，对亲属的称呼业已约定俗成，人所共知。</a:t>
            </a:r>
            <a:endParaRPr lang="zh-CN" altLang="zh-CN" sz="1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115616" y="942978"/>
            <a:ext cx="7416824" cy="2769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en-US" altLang="zh-CN" sz="1800" b="1" dirty="0"/>
              <a:t>2</a:t>
            </a:r>
            <a:r>
              <a:rPr lang="zh-CN" altLang="zh-CN" sz="1800" b="1" dirty="0"/>
              <a:t>、几种称呼的正确使用</a:t>
            </a:r>
            <a:endParaRPr lang="zh-CN" altLang="zh-CN" sz="18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n-ea"/>
                <a:ea typeface="+mn-ea"/>
              </a:rPr>
              <a:t>一、称呼与介绍</a:t>
            </a:r>
            <a:endParaRPr lang="zh-CN" altLang="zh-CN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271887"/>
            <a:ext cx="7828517" cy="3138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）同志</a:t>
            </a:r>
            <a:endParaRPr lang="zh-CN" altLang="zh-CN" dirty="0"/>
          </a:p>
          <a:p>
            <a:r>
              <a:rPr lang="zh-CN" altLang="zh-CN" dirty="0"/>
              <a:t>志同道合者才称同志。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）老师</a:t>
            </a:r>
            <a:endParaRPr lang="zh-CN" altLang="zh-CN" dirty="0"/>
          </a:p>
          <a:p>
            <a:r>
              <a:rPr lang="zh-CN" altLang="zh-CN" dirty="0"/>
              <a:t>这一词原义是尊称传授文化、知识、技术的人，后泛指在某些方面值得学习的人。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）先生</a:t>
            </a:r>
            <a:endParaRPr lang="zh-CN" altLang="zh-CN" dirty="0"/>
          </a:p>
          <a:p>
            <a:r>
              <a:rPr lang="zh-CN" altLang="zh-CN" dirty="0"/>
              <a:t>在我国知识界，也喜欢对有学问的女子称先生。先生这一称谓大方得体，即显示了彼此的尊重，又有彼此平等之意，有利于提高交际效果。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）师傅</a:t>
            </a:r>
            <a:endParaRPr lang="zh-CN" altLang="zh-CN" dirty="0"/>
          </a:p>
          <a:p>
            <a:r>
              <a:rPr lang="zh-CN" altLang="zh-CN" dirty="0"/>
              <a:t>这一词原意是指对工、商、戏剧行业中传授技艺的人的一种尊称，后泛指对所有有技艺的人的称谓。</a:t>
            </a:r>
            <a:endParaRPr lang="zh-CN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115616" y="942978"/>
            <a:ext cx="7416824" cy="2769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en-US" altLang="zh-CN" sz="1800" b="1" dirty="0"/>
              <a:t>3</a:t>
            </a:r>
            <a:r>
              <a:rPr lang="zh-CN" altLang="zh-CN" sz="1800" b="1" dirty="0"/>
              <a:t>、称呼的技巧</a:t>
            </a:r>
            <a:endParaRPr lang="zh-CN" altLang="zh-CN" sz="18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n-ea"/>
                <a:ea typeface="+mn-ea"/>
              </a:rPr>
              <a:t>一、称呼与介绍</a:t>
            </a:r>
            <a:endParaRPr lang="zh-CN" altLang="zh-CN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271887"/>
            <a:ext cx="782851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）初次见面更要注意称呼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）称呼对方时不要一带而过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）关系越熟越要注意称呼</a:t>
            </a:r>
            <a:endParaRPr lang="zh-CN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115616" y="942978"/>
            <a:ext cx="7416824" cy="2769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en-US" altLang="zh-CN" sz="1800" b="1" dirty="0"/>
              <a:t>1</a:t>
            </a:r>
            <a:r>
              <a:rPr lang="zh-CN" altLang="zh-CN" sz="1800" b="1" dirty="0"/>
              <a:t>、介绍的基本规则</a:t>
            </a:r>
            <a:endParaRPr lang="zh-CN" altLang="zh-CN" sz="18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n-ea"/>
                <a:ea typeface="+mn-ea"/>
              </a:rPr>
              <a:t>一、称呼与介绍</a:t>
            </a:r>
            <a:endParaRPr lang="zh-CN" altLang="zh-CN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271887"/>
            <a:ext cx="782851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（</a:t>
            </a:r>
            <a:r>
              <a:rPr lang="en-US" altLang="zh-CN" sz="2000" dirty="0"/>
              <a:t>1</a:t>
            </a:r>
            <a:r>
              <a:rPr lang="zh-CN" altLang="zh-CN" sz="2000" dirty="0"/>
              <a:t>）先将男士介绍给女士</a:t>
            </a:r>
            <a:endParaRPr lang="zh-CN" altLang="zh-CN" sz="2000" dirty="0"/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2</a:t>
            </a:r>
            <a:r>
              <a:rPr lang="zh-CN" altLang="zh-CN" sz="2000" dirty="0"/>
              <a:t>）先将年轻者介绍给年长者</a:t>
            </a:r>
            <a:endParaRPr lang="zh-CN" altLang="zh-CN" sz="2000" dirty="0"/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3</a:t>
            </a:r>
            <a:r>
              <a:rPr lang="zh-CN" altLang="zh-CN" sz="2000" dirty="0"/>
              <a:t>）先将未婚女子介绍给已婚女子。</a:t>
            </a:r>
            <a:endParaRPr lang="zh-CN" altLang="zh-CN" sz="2000" dirty="0"/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4</a:t>
            </a:r>
            <a:r>
              <a:rPr lang="zh-CN" altLang="zh-CN" sz="2000" dirty="0"/>
              <a:t>）先将职位低的介绍给职位高的</a:t>
            </a:r>
            <a:endParaRPr lang="zh-CN" altLang="zh-CN" sz="2000" dirty="0"/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5</a:t>
            </a:r>
            <a:r>
              <a:rPr lang="zh-CN" altLang="zh-CN" sz="2000" dirty="0"/>
              <a:t>）先将家庭成员介绍给对方</a:t>
            </a:r>
            <a:endParaRPr lang="zh-CN" altLang="zh-CN" sz="2000" dirty="0"/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6</a:t>
            </a:r>
            <a:r>
              <a:rPr lang="zh-CN" altLang="zh-CN" sz="2000" dirty="0"/>
              <a:t>）集体介绍时的顺序</a:t>
            </a:r>
            <a:endParaRPr lang="zh-CN" altLang="zh-CN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115616" y="942978"/>
            <a:ext cx="7416824" cy="2769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en-US" altLang="zh-CN" sz="1800" b="1" dirty="0"/>
              <a:t>2</a:t>
            </a:r>
            <a:r>
              <a:rPr lang="zh-CN" altLang="zh-CN" sz="1800" b="1" dirty="0"/>
              <a:t>、自我介绍</a:t>
            </a:r>
            <a:endParaRPr lang="zh-CN" altLang="zh-CN" sz="18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n-ea"/>
                <a:ea typeface="+mn-ea"/>
              </a:rPr>
              <a:t>一、称呼与介绍</a:t>
            </a:r>
            <a:endParaRPr lang="zh-CN" altLang="zh-CN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271887"/>
            <a:ext cx="782851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在不同场合，遇见对方不认识自己，而自己又有意与其认识，当场没有他人从中介绍，往往需要自我介绍。</a:t>
            </a:r>
            <a:endParaRPr lang="zh-CN" altLang="zh-CN" sz="2000" dirty="0"/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1</a:t>
            </a:r>
            <a:r>
              <a:rPr lang="zh-CN" altLang="zh-CN" sz="2000" dirty="0"/>
              <a:t>）自我介绍的时机</a:t>
            </a:r>
            <a:endParaRPr lang="zh-CN" altLang="zh-CN" sz="2000" dirty="0"/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2</a:t>
            </a:r>
            <a:r>
              <a:rPr lang="zh-CN" altLang="zh-CN" sz="2000" dirty="0"/>
              <a:t>）自我介绍的要求</a:t>
            </a:r>
            <a:endParaRPr lang="zh-CN" altLang="zh-CN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 dpi="0" rotWithShape="1">
            <a:blip r:embed="rId1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/>
          </a:p>
        </p:txBody>
      </p:sp>
      <p:sp>
        <p:nvSpPr>
          <p:cNvPr id="5" name="Text Placeholder 4"/>
          <p:cNvSpPr txBox="1"/>
          <p:nvPr/>
        </p:nvSpPr>
        <p:spPr>
          <a:xfrm>
            <a:off x="1187624" y="456128"/>
            <a:ext cx="2950538" cy="496784"/>
          </a:xfrm>
          <a:prstGeom prst="rect">
            <a:avLst/>
          </a:prstGeom>
        </p:spPr>
        <p:txBody>
          <a:bodyPr lIns="65023" tIns="32511" rIns="65023" bIns="32511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目录</a:t>
            </a:r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/Contents</a:t>
            </a:r>
            <a:endParaRPr lang="en-GB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555776" y="1025979"/>
            <a:ext cx="894210" cy="523220"/>
            <a:chOff x="2215144" y="1952311"/>
            <a:chExt cx="1244730" cy="959257"/>
          </a:xfrm>
        </p:grpSpPr>
        <p:sp>
          <p:nvSpPr>
            <p:cNvPr id="11" name="平行四边形 10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12" name="文本框 10"/>
            <p:cNvSpPr txBox="1"/>
            <p:nvPr/>
          </p:nvSpPr>
          <p:spPr>
            <a:xfrm>
              <a:off x="2393075" y="1952311"/>
              <a:ext cx="1066799" cy="959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06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275856" y="955206"/>
            <a:ext cx="4400193" cy="651376"/>
            <a:chOff x="3771965" y="1531715"/>
            <a:chExt cx="4400435" cy="765255"/>
          </a:xfrm>
        </p:grpSpPr>
        <p:sp>
          <p:nvSpPr>
            <p:cNvPr id="15" name="平行四边形 14"/>
            <p:cNvSpPr/>
            <p:nvPr/>
          </p:nvSpPr>
          <p:spPr>
            <a:xfrm>
              <a:off x="3771965" y="1647579"/>
              <a:ext cx="4400435" cy="540057"/>
            </a:xfrm>
            <a:prstGeom prst="parallelogram">
              <a:avLst>
                <a:gd name="adj" fmla="val 48207"/>
              </a:avLst>
            </a:prstGeom>
            <a:solidFill>
              <a:schemeClr val="accent3">
                <a:lumMod val="75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 b="1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4060013" y="1531715"/>
              <a:ext cx="4112387" cy="765255"/>
            </a:xfrm>
            <a:prstGeom prst="rect">
              <a:avLst/>
            </a:prstGeom>
            <a:ln w="15875">
              <a:noFill/>
            </a:ln>
          </p:spPr>
          <p:txBody>
            <a:bodyPr wrap="square" lIns="96435" tIns="48218" rIns="96435" bIns="482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项目六  商务语言交往</a:t>
              </a:r>
              <a:endParaRPr lang="en-GB" altLang="zh-CN" sz="2400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555776" y="1707485"/>
            <a:ext cx="894210" cy="523220"/>
            <a:chOff x="2215144" y="1952311"/>
            <a:chExt cx="1244730" cy="959257"/>
          </a:xfrm>
        </p:grpSpPr>
        <p:sp>
          <p:nvSpPr>
            <p:cNvPr id="17" name="平行四边形 16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18" name="文本框 10"/>
            <p:cNvSpPr txBox="1"/>
            <p:nvPr/>
          </p:nvSpPr>
          <p:spPr>
            <a:xfrm>
              <a:off x="2393075" y="1952311"/>
              <a:ext cx="1066799" cy="959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07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275856" y="1646749"/>
            <a:ext cx="4400193" cy="651376"/>
            <a:chOff x="3771965" y="1543506"/>
            <a:chExt cx="4400435" cy="765255"/>
          </a:xfrm>
        </p:grpSpPr>
        <p:sp>
          <p:nvSpPr>
            <p:cNvPr id="20" name="矩形 19"/>
            <p:cNvSpPr/>
            <p:nvPr/>
          </p:nvSpPr>
          <p:spPr>
            <a:xfrm>
              <a:off x="4060013" y="1543506"/>
              <a:ext cx="4112387" cy="765255"/>
            </a:xfrm>
            <a:prstGeom prst="rect">
              <a:avLst/>
            </a:prstGeom>
            <a:ln w="15875">
              <a:noFill/>
            </a:ln>
          </p:spPr>
          <p:txBody>
            <a:bodyPr wrap="square" lIns="96435" tIns="48218" rIns="96435" bIns="482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latin typeface="+mj-ea"/>
                  <a:ea typeface="+mj-ea"/>
                  <a:cs typeface="+mn-ea"/>
                  <a:sym typeface="+mn-lt"/>
                </a:rPr>
                <a:t>项目七  商务会面礼仪</a:t>
              </a:r>
              <a:endParaRPr lang="en-GB" altLang="zh-CN" sz="2400" b="1" dirty="0"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23" name="平行四边形 22"/>
            <p:cNvSpPr/>
            <p:nvPr/>
          </p:nvSpPr>
          <p:spPr>
            <a:xfrm>
              <a:off x="3771965" y="1647579"/>
              <a:ext cx="4400435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 b="1">
                <a:solidFill>
                  <a:schemeClr val="tx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555776" y="2390827"/>
            <a:ext cx="894210" cy="523220"/>
            <a:chOff x="2215144" y="1952311"/>
            <a:chExt cx="1244730" cy="959257"/>
          </a:xfrm>
        </p:grpSpPr>
        <p:sp>
          <p:nvSpPr>
            <p:cNvPr id="37" name="平行四边形 36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38" name="文本框 10"/>
            <p:cNvSpPr txBox="1"/>
            <p:nvPr/>
          </p:nvSpPr>
          <p:spPr>
            <a:xfrm>
              <a:off x="2393075" y="1952311"/>
              <a:ext cx="1066799" cy="959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08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275856" y="2320054"/>
            <a:ext cx="4400193" cy="651376"/>
            <a:chOff x="3771965" y="1531715"/>
            <a:chExt cx="4400435" cy="765255"/>
          </a:xfrm>
        </p:grpSpPr>
        <p:sp>
          <p:nvSpPr>
            <p:cNvPr id="40" name="平行四边形 39"/>
            <p:cNvSpPr/>
            <p:nvPr/>
          </p:nvSpPr>
          <p:spPr>
            <a:xfrm>
              <a:off x="3771965" y="1647579"/>
              <a:ext cx="4400435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 b="1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4060013" y="1531715"/>
              <a:ext cx="4112387" cy="765255"/>
            </a:xfrm>
            <a:prstGeom prst="rect">
              <a:avLst/>
            </a:prstGeom>
            <a:ln w="15875">
              <a:noFill/>
            </a:ln>
          </p:spPr>
          <p:txBody>
            <a:bodyPr wrap="square" lIns="96435" tIns="48218" rIns="96435" bIns="482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latin typeface="+mj-ea"/>
                  <a:ea typeface="+mj-ea"/>
                  <a:cs typeface="+mn-ea"/>
                  <a:sym typeface="+mn-lt"/>
                </a:rPr>
                <a:t>项目八  商务日常交际礼仪</a:t>
              </a:r>
              <a:endParaRPr lang="en-GB" altLang="zh-CN" sz="2400" b="1" dirty="0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555776" y="3060634"/>
            <a:ext cx="894210" cy="523220"/>
            <a:chOff x="2215144" y="1952311"/>
            <a:chExt cx="1244730" cy="959257"/>
          </a:xfrm>
        </p:grpSpPr>
        <p:sp>
          <p:nvSpPr>
            <p:cNvPr id="25" name="平行四边形 24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26" name="文本框 10"/>
            <p:cNvSpPr txBox="1"/>
            <p:nvPr/>
          </p:nvSpPr>
          <p:spPr>
            <a:xfrm>
              <a:off x="2393075" y="1952311"/>
              <a:ext cx="1066799" cy="959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09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275856" y="2989861"/>
            <a:ext cx="4400193" cy="651376"/>
            <a:chOff x="3771965" y="1531715"/>
            <a:chExt cx="4400435" cy="765255"/>
          </a:xfrm>
        </p:grpSpPr>
        <p:sp>
          <p:nvSpPr>
            <p:cNvPr id="28" name="平行四边形 27"/>
            <p:cNvSpPr/>
            <p:nvPr/>
          </p:nvSpPr>
          <p:spPr>
            <a:xfrm>
              <a:off x="3771965" y="1647579"/>
              <a:ext cx="4400435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 b="1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4060013" y="1531715"/>
              <a:ext cx="4112387" cy="765255"/>
            </a:xfrm>
            <a:prstGeom prst="rect">
              <a:avLst/>
            </a:prstGeom>
            <a:ln w="15875">
              <a:noFill/>
            </a:ln>
          </p:spPr>
          <p:txBody>
            <a:bodyPr wrap="square" lIns="96435" tIns="48218" rIns="96435" bIns="482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latin typeface="+mj-ea"/>
                  <a:ea typeface="+mj-ea"/>
                  <a:cs typeface="+mn-ea"/>
                  <a:sym typeface="+mn-lt"/>
                </a:rPr>
                <a:t>项目九  位次礼仪</a:t>
              </a:r>
              <a:endParaRPr lang="en-GB" altLang="zh-CN" sz="2400" b="1" dirty="0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555776" y="3712010"/>
            <a:ext cx="894210" cy="523220"/>
            <a:chOff x="2215144" y="1952311"/>
            <a:chExt cx="1244730" cy="959257"/>
          </a:xfrm>
        </p:grpSpPr>
        <p:sp>
          <p:nvSpPr>
            <p:cNvPr id="51" name="平行四边形 50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2E74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52" name="文本框 10"/>
            <p:cNvSpPr txBox="1"/>
            <p:nvPr/>
          </p:nvSpPr>
          <p:spPr>
            <a:xfrm>
              <a:off x="2393075" y="1952311"/>
              <a:ext cx="1066799" cy="959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10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275856" y="3641237"/>
            <a:ext cx="4400193" cy="651376"/>
            <a:chOff x="3771965" y="1531715"/>
            <a:chExt cx="4400435" cy="765255"/>
          </a:xfrm>
        </p:grpSpPr>
        <p:sp>
          <p:nvSpPr>
            <p:cNvPr id="54" name="平行四边形 53"/>
            <p:cNvSpPr/>
            <p:nvPr/>
          </p:nvSpPr>
          <p:spPr>
            <a:xfrm>
              <a:off x="3771965" y="1647579"/>
              <a:ext cx="4400435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rgbClr val="2E74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 b="1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4060013" y="1531715"/>
              <a:ext cx="4112387" cy="765255"/>
            </a:xfrm>
            <a:prstGeom prst="rect">
              <a:avLst/>
            </a:prstGeom>
            <a:ln w="15875">
              <a:noFill/>
            </a:ln>
          </p:spPr>
          <p:txBody>
            <a:bodyPr wrap="square" lIns="96435" tIns="48218" rIns="96435" bIns="482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latin typeface="+mj-ea"/>
                  <a:ea typeface="+mj-ea"/>
                  <a:cs typeface="+mn-ea"/>
                  <a:sym typeface="+mn-lt"/>
                </a:rPr>
                <a:t>项目十  商务通信礼仪</a:t>
              </a:r>
              <a:endParaRPr lang="en-GB" altLang="zh-CN" sz="2400" b="1" dirty="0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115616" y="942978"/>
            <a:ext cx="7416824" cy="2769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en-US" altLang="zh-CN" sz="1800" b="1" dirty="0"/>
              <a:t>3</a:t>
            </a:r>
            <a:r>
              <a:rPr lang="zh-CN" altLang="zh-CN" sz="1800" b="1" dirty="0"/>
              <a:t>、他人介绍</a:t>
            </a:r>
            <a:endParaRPr lang="zh-CN" altLang="zh-CN" sz="18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n-ea"/>
                <a:ea typeface="+mn-ea"/>
              </a:rPr>
              <a:t>一、称呼与介绍</a:t>
            </a:r>
            <a:endParaRPr lang="zh-CN" altLang="zh-CN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271887"/>
            <a:ext cx="782851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（</a:t>
            </a:r>
            <a:r>
              <a:rPr lang="en-US" altLang="zh-CN" sz="2000" dirty="0"/>
              <a:t>1</a:t>
            </a:r>
            <a:r>
              <a:rPr lang="zh-CN" altLang="zh-CN" sz="2000" dirty="0"/>
              <a:t>）他人介绍的时机</a:t>
            </a:r>
            <a:endParaRPr lang="zh-CN" altLang="zh-CN" sz="2000" dirty="0"/>
          </a:p>
          <a:p>
            <a:r>
              <a:rPr lang="zh-CN" altLang="zh-CN" sz="2000" dirty="0"/>
              <a:t>他人介绍即社交中的第三者介绍。在他人介绍中，为他人做介绍的人一般由社交活动中的东道主、社交场合中的长者、家庭中聚会的女主人、公务交往活动中的公关人员（礼宾人员、文秘人员、接待人员）等。</a:t>
            </a:r>
            <a:endParaRPr lang="zh-CN" altLang="zh-CN" sz="2000" dirty="0"/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2</a:t>
            </a:r>
            <a:r>
              <a:rPr lang="zh-CN" altLang="zh-CN" sz="2000" dirty="0"/>
              <a:t>）他人介绍的注意事项</a:t>
            </a:r>
            <a:endParaRPr lang="zh-CN" altLang="zh-CN" sz="2000" dirty="0"/>
          </a:p>
          <a:p>
            <a:r>
              <a:rPr lang="zh-CN" altLang="zh-CN" sz="2000" dirty="0"/>
              <a:t>在为他人做介绍时，介绍者对介绍的内容应当字斟句酌，慎之又慎。</a:t>
            </a:r>
            <a:endParaRPr lang="zh-CN" altLang="zh-CN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115616" y="942978"/>
            <a:ext cx="7416824" cy="2769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en-US" altLang="zh-CN" sz="1800" b="1" dirty="0"/>
              <a:t>1</a:t>
            </a:r>
            <a:r>
              <a:rPr lang="zh-CN" altLang="zh-CN" sz="1800" b="1" dirty="0"/>
              <a:t>、握手的次序</a:t>
            </a:r>
            <a:endParaRPr lang="zh-CN" altLang="zh-CN" sz="18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n-ea"/>
                <a:ea typeface="+mn-ea"/>
              </a:rPr>
              <a:t>二、握手与致意</a:t>
            </a:r>
            <a:endParaRPr lang="zh-CN" altLang="zh-CN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271887"/>
            <a:ext cx="782851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（</a:t>
            </a:r>
            <a:r>
              <a:rPr lang="en-US" altLang="zh-CN" sz="2000" dirty="0"/>
              <a:t>1</a:t>
            </a:r>
            <a:r>
              <a:rPr lang="zh-CN" altLang="zh-CN" sz="2000" dirty="0"/>
              <a:t>）男女之间握手</a:t>
            </a:r>
            <a:endParaRPr lang="zh-CN" altLang="zh-CN" sz="2000" dirty="0"/>
          </a:p>
          <a:p>
            <a:r>
              <a:rPr lang="zh-CN" altLang="zh-CN" sz="2000" dirty="0"/>
              <a:t>男女之间握手，男士要等女士先伸出手后才握手。</a:t>
            </a:r>
            <a:endParaRPr lang="zh-CN" altLang="zh-CN" sz="2000" dirty="0"/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2</a:t>
            </a:r>
            <a:r>
              <a:rPr lang="zh-CN" altLang="zh-CN" sz="2000" dirty="0"/>
              <a:t>）宾客之间握手</a:t>
            </a:r>
            <a:endParaRPr lang="zh-CN" altLang="zh-CN" sz="2000" dirty="0"/>
          </a:p>
          <a:p>
            <a:r>
              <a:rPr lang="zh-CN" altLang="zh-CN" sz="2000" dirty="0"/>
              <a:t>宾客之间握手，主人有向客人先伸出手的义务。</a:t>
            </a:r>
            <a:endParaRPr lang="zh-CN" altLang="zh-CN" sz="2000" dirty="0"/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3</a:t>
            </a:r>
            <a:r>
              <a:rPr lang="zh-CN" altLang="zh-CN" sz="2000" dirty="0"/>
              <a:t>）长幼之间握手</a:t>
            </a:r>
            <a:endParaRPr lang="zh-CN" altLang="zh-CN" sz="2000" dirty="0"/>
          </a:p>
          <a:p>
            <a:r>
              <a:rPr lang="zh-CN" altLang="zh-CN" sz="2000" dirty="0"/>
              <a:t>长幼之间握手，年幼的一般要等年长的先伸手。</a:t>
            </a:r>
            <a:endParaRPr lang="zh-CN" altLang="zh-CN" sz="2000" dirty="0"/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4</a:t>
            </a:r>
            <a:r>
              <a:rPr lang="zh-CN" altLang="zh-CN" sz="2000" dirty="0"/>
              <a:t>）上下级之间握手</a:t>
            </a:r>
            <a:endParaRPr lang="zh-CN" altLang="zh-CN" sz="2000" dirty="0"/>
          </a:p>
          <a:p>
            <a:r>
              <a:rPr lang="zh-CN" altLang="zh-CN" sz="2000" dirty="0"/>
              <a:t>上下级之间握手，下级要等上级先伸出手。但涉及主宾关系时，可不考虑上下级关系，做主人的应先伸手。</a:t>
            </a:r>
            <a:endParaRPr lang="zh-CN" altLang="zh-CN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115616" y="942978"/>
            <a:ext cx="7416824" cy="2769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en-US" altLang="zh-CN" sz="1800" b="1" dirty="0"/>
              <a:t>2</a:t>
            </a:r>
            <a:r>
              <a:rPr lang="zh-CN" altLang="zh-CN" sz="1800" b="1" dirty="0"/>
              <a:t>、握手的方式</a:t>
            </a:r>
            <a:endParaRPr lang="zh-CN" altLang="zh-CN" sz="18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n-ea"/>
                <a:ea typeface="+mn-ea"/>
              </a:rPr>
              <a:t>二、握手与致意</a:t>
            </a:r>
            <a:endParaRPr lang="zh-CN" altLang="zh-CN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271887"/>
            <a:ext cx="7828517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握手的标准方式，是行礼时行至距握手对象约</a:t>
            </a:r>
            <a:r>
              <a:rPr lang="en-US" altLang="zh-CN" sz="2000" dirty="0"/>
              <a:t>1</a:t>
            </a:r>
            <a:r>
              <a:rPr lang="zh-CN" altLang="zh-CN" sz="2000" dirty="0"/>
              <a:t>米处，双腿立正，上身略向前倾，伸出右手，四指并拢，拇指张开与对方相握。握手时应用力适度，上下稍许晃动三四次，随后松开手来，恢复原状。具体地应注意如下几点：</a:t>
            </a:r>
            <a:endParaRPr lang="zh-CN" altLang="zh-CN" sz="2000" dirty="0"/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1</a:t>
            </a:r>
            <a:r>
              <a:rPr lang="zh-CN" altLang="zh-CN" sz="2000" dirty="0"/>
              <a:t>）神态</a:t>
            </a:r>
            <a:endParaRPr lang="zh-CN" altLang="zh-CN" sz="2000" dirty="0"/>
          </a:p>
          <a:p>
            <a:r>
              <a:rPr lang="zh-CN" altLang="zh-CN" sz="2000" dirty="0"/>
              <a:t>与人握手时神态应专注，热情、友好、自然。在通常情况下，与人握手时，应面含微笑，目视对方双眼，并且口道问候。</a:t>
            </a:r>
            <a:endParaRPr lang="zh-CN" altLang="zh-CN" sz="2000" dirty="0"/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2</a:t>
            </a:r>
            <a:r>
              <a:rPr lang="zh-CN" altLang="zh-CN" sz="2000" dirty="0"/>
              <a:t>）力度</a:t>
            </a:r>
            <a:endParaRPr lang="zh-CN" altLang="zh-CN" sz="2000" dirty="0"/>
          </a:p>
          <a:p>
            <a:r>
              <a:rPr lang="zh-CN" altLang="zh-CN" sz="2000" dirty="0"/>
              <a:t>握手时用力应适度，不轻不重，恰倒好处。</a:t>
            </a:r>
            <a:endParaRPr lang="zh-CN" altLang="zh-CN" sz="2000" dirty="0"/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3</a:t>
            </a:r>
            <a:r>
              <a:rPr lang="zh-CN" altLang="zh-CN" sz="2000" dirty="0"/>
              <a:t>）时间</a:t>
            </a:r>
            <a:endParaRPr lang="zh-CN" altLang="zh-CN" sz="2000" dirty="0"/>
          </a:p>
          <a:p>
            <a:r>
              <a:rPr lang="zh-CN" altLang="zh-CN" sz="2000" dirty="0"/>
              <a:t>通常是握紧后打过招呼即松开。</a:t>
            </a:r>
            <a:endParaRPr lang="zh-CN" altLang="zh-CN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115616" y="942978"/>
            <a:ext cx="7416824" cy="2769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en-US" altLang="zh-CN" sz="1800" b="1" dirty="0"/>
              <a:t>3</a:t>
            </a:r>
            <a:r>
              <a:rPr lang="zh-CN" altLang="zh-CN" sz="1800" b="1" dirty="0"/>
              <a:t>、握手的禁忌</a:t>
            </a:r>
            <a:endParaRPr lang="zh-CN" altLang="zh-CN" sz="18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n-ea"/>
                <a:ea typeface="+mn-ea"/>
              </a:rPr>
              <a:t>二、握手与致意</a:t>
            </a:r>
            <a:endParaRPr lang="zh-CN" altLang="zh-CN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271887"/>
            <a:ext cx="7828517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/>
              <a:t>不要用左手与他人握手，尤其是在与阿拉伯人、印度人打交道时要牢记此点，因为在他们看来左手是不洁的。</a:t>
            </a:r>
            <a:endParaRPr lang="zh-CN" altLang="zh-CN" sz="1600" dirty="0"/>
          </a:p>
          <a:p>
            <a:r>
              <a:rPr lang="zh-CN" altLang="zh-CN" sz="1600" dirty="0"/>
              <a:t>不要在握手时争先恐后，而应当遵守秩序，依次而行。</a:t>
            </a:r>
            <a:endParaRPr lang="zh-CN" altLang="zh-CN" sz="1600" dirty="0"/>
          </a:p>
          <a:p>
            <a:r>
              <a:rPr lang="zh-CN" altLang="zh-CN" sz="1600" dirty="0"/>
              <a:t>不要戴着手套握手，在社交场合女士的晚礼服手套除外。</a:t>
            </a:r>
            <a:endParaRPr lang="zh-CN" altLang="zh-CN" sz="1600" dirty="0"/>
          </a:p>
          <a:p>
            <a:r>
              <a:rPr lang="zh-CN" altLang="zh-CN" sz="1600" dirty="0"/>
              <a:t>不要在握手时戴着墨镜，只有患有眼疾或眼部有缺陷者才能例外。</a:t>
            </a:r>
            <a:endParaRPr lang="zh-CN" altLang="zh-CN" sz="1600" dirty="0"/>
          </a:p>
          <a:p>
            <a:r>
              <a:rPr lang="zh-CN" altLang="zh-CN" sz="1600" dirty="0"/>
              <a:t>不要在握手时将另外一只手插在衣袋里。</a:t>
            </a:r>
            <a:endParaRPr lang="zh-CN" altLang="zh-CN" sz="1600" dirty="0"/>
          </a:p>
          <a:p>
            <a:r>
              <a:rPr lang="zh-CN" altLang="zh-CN" sz="1600" dirty="0"/>
              <a:t>不要在握手时另外一只手依旧拿着香烟、报刊、公文包、行李等东西而不肯放下。</a:t>
            </a:r>
            <a:endParaRPr lang="zh-CN" altLang="zh-CN" sz="1600" dirty="0"/>
          </a:p>
          <a:p>
            <a:r>
              <a:rPr lang="zh-CN" altLang="zh-CN" sz="1600" dirty="0"/>
              <a:t>不要在握手时面无表情，不置一词，好似根本无视对方的存在，而纯粹是为了应付。</a:t>
            </a:r>
            <a:endParaRPr lang="zh-CN" altLang="zh-CN" sz="1600" dirty="0"/>
          </a:p>
          <a:p>
            <a:r>
              <a:rPr lang="zh-CN" altLang="zh-CN" sz="1600" dirty="0"/>
              <a:t>不要在握手时长篇大论，点头哈腰，滥用热情，显得过分客套，让对方不自在，不舒服。</a:t>
            </a:r>
            <a:endParaRPr lang="zh-CN" altLang="zh-CN" sz="1600" dirty="0"/>
          </a:p>
          <a:p>
            <a:r>
              <a:rPr lang="zh-CN" altLang="zh-CN" sz="1600" dirty="0"/>
              <a:t>不要在握手时把对方的手拉过来、推过去，或者上下左右抖个没完。</a:t>
            </a:r>
            <a:endParaRPr lang="zh-CN" altLang="zh-CN" sz="1600" dirty="0"/>
          </a:p>
          <a:p>
            <a:r>
              <a:rPr lang="zh-CN" altLang="zh-CN" sz="1600" dirty="0"/>
              <a:t>不要在与人握手之后，立即揩拭自己的手掌，好象与对方握一下手就会使自己受到感染似的。</a:t>
            </a:r>
            <a:endParaRPr lang="zh-CN" altLang="zh-CN" sz="1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115616" y="942978"/>
            <a:ext cx="7416824" cy="2769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en-US" altLang="zh-CN" sz="1800" b="1" dirty="0"/>
              <a:t>4</a:t>
            </a:r>
            <a:r>
              <a:rPr lang="zh-CN" altLang="zh-CN" sz="1800" b="1" dirty="0"/>
              <a:t>、握手与性格</a:t>
            </a:r>
            <a:endParaRPr lang="zh-CN" altLang="zh-CN" sz="18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n-ea"/>
                <a:ea typeface="+mn-ea"/>
              </a:rPr>
              <a:t>二、握手与致意</a:t>
            </a:r>
            <a:endParaRPr lang="zh-CN" altLang="zh-CN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271887"/>
            <a:ext cx="782851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握手方式与性格特点大致可分为八种类型：</a:t>
            </a:r>
            <a:endParaRPr lang="zh-CN" altLang="zh-CN" sz="2000" dirty="0"/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1</a:t>
            </a:r>
            <a:r>
              <a:rPr lang="zh-CN" altLang="zh-CN" sz="2000" dirty="0"/>
              <a:t>）控制式</a:t>
            </a:r>
            <a:endParaRPr lang="zh-CN" altLang="zh-CN" sz="2000" dirty="0"/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2</a:t>
            </a:r>
            <a:r>
              <a:rPr lang="zh-CN" altLang="zh-CN" sz="2000" dirty="0"/>
              <a:t>）谦恭式</a:t>
            </a:r>
            <a:endParaRPr lang="zh-CN" altLang="zh-CN" sz="2000" dirty="0"/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3</a:t>
            </a:r>
            <a:r>
              <a:rPr lang="zh-CN" altLang="zh-CN" sz="2000" dirty="0"/>
              <a:t>）对等式</a:t>
            </a:r>
            <a:endParaRPr lang="zh-CN" altLang="zh-CN" sz="2000" dirty="0"/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4</a:t>
            </a:r>
            <a:r>
              <a:rPr lang="zh-CN" altLang="zh-CN" sz="2000" dirty="0"/>
              <a:t>）双握式</a:t>
            </a:r>
            <a:endParaRPr lang="zh-CN" altLang="zh-CN" sz="2000" dirty="0"/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5</a:t>
            </a:r>
            <a:r>
              <a:rPr lang="zh-CN" altLang="zh-CN" sz="2000" dirty="0"/>
              <a:t>）捏手指式</a:t>
            </a:r>
            <a:endParaRPr lang="zh-CN" altLang="zh-CN" sz="2000" dirty="0"/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6</a:t>
            </a:r>
            <a:r>
              <a:rPr lang="zh-CN" altLang="zh-CN" sz="2000" dirty="0"/>
              <a:t>）拉臂式</a:t>
            </a:r>
            <a:endParaRPr lang="zh-CN" altLang="zh-CN" sz="2000" dirty="0"/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7</a:t>
            </a:r>
            <a:r>
              <a:rPr lang="zh-CN" altLang="zh-CN" sz="2000" dirty="0"/>
              <a:t>）死鱼式</a:t>
            </a:r>
            <a:endParaRPr lang="zh-CN" altLang="zh-CN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115616" y="942978"/>
            <a:ext cx="7416824" cy="2769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en-US" altLang="zh-CN" sz="1800" b="1" dirty="0"/>
              <a:t>5</a:t>
            </a:r>
            <a:r>
              <a:rPr lang="zh-CN" altLang="zh-CN" sz="1800" b="1" dirty="0"/>
              <a:t>、握手的技巧</a:t>
            </a:r>
            <a:endParaRPr lang="zh-CN" altLang="zh-CN" sz="18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n-ea"/>
                <a:ea typeface="+mn-ea"/>
              </a:rPr>
              <a:t>二、握手与致意</a:t>
            </a:r>
            <a:endParaRPr lang="zh-CN" altLang="zh-CN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271887"/>
            <a:ext cx="782851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在商务场合，握手应注意掌握如下技巧：</a:t>
            </a:r>
            <a:endParaRPr lang="zh-CN" altLang="zh-CN" sz="2000" dirty="0"/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1</a:t>
            </a:r>
            <a:r>
              <a:rPr lang="zh-CN" altLang="zh-CN" sz="2000" dirty="0"/>
              <a:t>）主动与每个人握手</a:t>
            </a:r>
            <a:endParaRPr lang="zh-CN" altLang="zh-CN" sz="2000" dirty="0"/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2</a:t>
            </a:r>
            <a:r>
              <a:rPr lang="zh-CN" altLang="zh-CN" sz="2000" dirty="0"/>
              <a:t>）有话想让对方出来讲，握手时不要松开</a:t>
            </a:r>
            <a:endParaRPr lang="zh-CN" altLang="zh-CN" sz="2000" dirty="0"/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3</a:t>
            </a:r>
            <a:r>
              <a:rPr lang="zh-CN" altLang="zh-CN" sz="2000" dirty="0"/>
              <a:t>）握手时赞扬对方</a:t>
            </a:r>
            <a:endParaRPr lang="zh-CN" altLang="zh-CN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115616" y="942978"/>
            <a:ext cx="7416824" cy="2769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en-US" altLang="zh-CN" sz="1800" b="1" dirty="0"/>
              <a:t>1</a:t>
            </a:r>
            <a:r>
              <a:rPr lang="zh-CN" altLang="zh-CN" sz="1800" b="1" dirty="0"/>
              <a:t>．致意的原则</a:t>
            </a:r>
            <a:endParaRPr lang="zh-CN" altLang="zh-CN" sz="18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n-ea"/>
                <a:ea typeface="+mn-ea"/>
              </a:rPr>
              <a:t>二、握手与致意</a:t>
            </a:r>
            <a:endParaRPr lang="zh-CN" altLang="zh-CN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271887"/>
            <a:ext cx="782851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 smtClean="0"/>
              <a:t>致意</a:t>
            </a:r>
            <a:r>
              <a:rPr lang="zh-CN" altLang="zh-CN" sz="2000" dirty="0"/>
              <a:t>的基本原则是应先向尊者表示致意。即男土应先向女士致意，年轻者应先向年长者致意，学生先向老师致意，下级应先向上级致意。 另外，致意时应该诚心诚意，表情和蔼可亲；施致意礼的同时，可以用简洁的问候语，使致意生动而有活力</a:t>
            </a:r>
            <a:r>
              <a:rPr lang="zh-CN" altLang="zh-CN" sz="2000" dirty="0" smtClean="0"/>
              <a:t>。</a:t>
            </a:r>
            <a:endParaRPr lang="zh-CN" altLang="zh-CN" sz="2000" dirty="0"/>
          </a:p>
        </p:txBody>
      </p:sp>
      <p:sp>
        <p:nvSpPr>
          <p:cNvPr id="6" name="Text Placeholder 3"/>
          <p:cNvSpPr txBox="1"/>
          <p:nvPr/>
        </p:nvSpPr>
        <p:spPr>
          <a:xfrm>
            <a:off x="1115616" y="2606382"/>
            <a:ext cx="7416824" cy="2769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en-US" altLang="zh-CN" sz="1800" b="1" dirty="0"/>
              <a:t>2</a:t>
            </a:r>
            <a:r>
              <a:rPr lang="zh-CN" altLang="zh-CN" sz="1800" b="1" dirty="0"/>
              <a:t>．致意的方式</a:t>
            </a:r>
            <a:endParaRPr lang="zh-CN" altLang="zh-CN" sz="1800" b="1" dirty="0"/>
          </a:p>
        </p:txBody>
      </p:sp>
      <p:sp>
        <p:nvSpPr>
          <p:cNvPr id="7" name="Freeform 45"/>
          <p:cNvSpPr>
            <a:spLocks noEditPoints="1"/>
          </p:cNvSpPr>
          <p:nvPr/>
        </p:nvSpPr>
        <p:spPr bwMode="auto">
          <a:xfrm>
            <a:off x="703923" y="2603191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3923" y="2935291"/>
            <a:ext cx="7828517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 </a:t>
            </a:r>
            <a:r>
              <a:rPr lang="zh-CN" altLang="zh-CN" dirty="0"/>
              <a:t>致意的方式是多种多样的，主要有微笑、点头、举手、脱帽等。</a:t>
            </a:r>
            <a:endParaRPr lang="zh-CN" altLang="zh-CN" dirty="0"/>
          </a:p>
          <a:p>
            <a:r>
              <a:rPr lang="en-US" altLang="zh-CN" dirty="0" smtClean="0"/>
              <a:t>(</a:t>
            </a:r>
            <a:r>
              <a:rPr lang="en-US" altLang="zh-CN" dirty="0"/>
              <a:t>1)</a:t>
            </a:r>
            <a:r>
              <a:rPr lang="zh-CN" altLang="zh-CN" dirty="0"/>
              <a:t>微笑。</a:t>
            </a:r>
            <a:endParaRPr lang="zh-CN" altLang="zh-CN" dirty="0"/>
          </a:p>
          <a:p>
            <a:r>
              <a:rPr lang="en-US" altLang="zh-CN" dirty="0" smtClean="0"/>
              <a:t>(</a:t>
            </a:r>
            <a:r>
              <a:rPr lang="en-US" altLang="zh-CN" dirty="0"/>
              <a:t>2)</a:t>
            </a:r>
            <a:r>
              <a:rPr lang="zh-CN" altLang="zh-CN" dirty="0"/>
              <a:t>点头</a:t>
            </a:r>
            <a:r>
              <a:rPr lang="en-US" altLang="zh-CN" dirty="0"/>
              <a:t>(</a:t>
            </a:r>
            <a:r>
              <a:rPr lang="zh-CN" altLang="zh-CN" dirty="0"/>
              <a:t>也称顿首礼</a:t>
            </a:r>
            <a:r>
              <a:rPr lang="en-US" altLang="zh-CN" dirty="0"/>
              <a:t>)</a:t>
            </a:r>
            <a:r>
              <a:rPr lang="zh-CN" altLang="zh-CN" dirty="0"/>
              <a:t>。</a:t>
            </a:r>
            <a:endParaRPr lang="zh-CN" altLang="zh-CN" dirty="0"/>
          </a:p>
          <a:p>
            <a:r>
              <a:rPr lang="en-US" altLang="zh-CN" dirty="0" smtClean="0"/>
              <a:t>(</a:t>
            </a:r>
            <a:r>
              <a:rPr lang="en-US" altLang="zh-CN" dirty="0"/>
              <a:t>3)</a:t>
            </a:r>
            <a:r>
              <a:rPr lang="zh-CN" altLang="zh-CN" dirty="0"/>
              <a:t>举手。</a:t>
            </a:r>
            <a:endParaRPr lang="zh-CN" altLang="zh-CN" dirty="0"/>
          </a:p>
          <a:p>
            <a:r>
              <a:rPr lang="en-US" altLang="zh-CN" dirty="0"/>
              <a:t>(4)</a:t>
            </a:r>
            <a:r>
              <a:rPr lang="zh-CN" altLang="zh-CN" dirty="0"/>
              <a:t>脱帽。</a:t>
            </a:r>
            <a:endParaRPr lang="zh-CN" altLang="zh-CN" dirty="0"/>
          </a:p>
          <a:p>
            <a:r>
              <a:rPr lang="en-US" altLang="zh-CN" dirty="0" smtClean="0"/>
              <a:t>(5)</a:t>
            </a:r>
            <a:r>
              <a:rPr lang="zh-CN" altLang="zh-CN" dirty="0" smtClean="0"/>
              <a:t>欠身</a:t>
            </a:r>
            <a:r>
              <a:rPr lang="zh-CN" altLang="zh-CN" dirty="0"/>
              <a:t>。</a:t>
            </a:r>
            <a:endParaRPr lang="zh-CN" altLang="zh-CN" dirty="0"/>
          </a:p>
          <a:p>
            <a:r>
              <a:rPr lang="en-US" altLang="zh-CN" dirty="0" smtClean="0"/>
              <a:t>(6)</a:t>
            </a:r>
            <a:r>
              <a:rPr lang="zh-CN" altLang="zh-CN" dirty="0" smtClean="0"/>
              <a:t>起立</a:t>
            </a:r>
            <a:r>
              <a:rPr lang="zh-CN" altLang="zh-CN" dirty="0"/>
              <a:t>。</a:t>
            </a:r>
            <a:endParaRPr lang="zh-CN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115616" y="942978"/>
            <a:ext cx="7416824" cy="2769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1800" b="1" dirty="0"/>
              <a:t>（一）名片的制作</a:t>
            </a:r>
            <a:endParaRPr lang="zh-CN" altLang="zh-CN" sz="18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n-ea"/>
                <a:ea typeface="+mn-ea"/>
              </a:rPr>
              <a:t>三、名片的使用</a:t>
            </a:r>
            <a:endParaRPr lang="zh-CN" altLang="zh-CN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271887"/>
            <a:ext cx="782851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印制名片，最好选用纸张，并以耐折、耐磨、美观、大方的白卡纸、再生纸、合成纸、布纹纸、麻点纸、香片纸为佳。至于高贵典雅、纸制挺括的刚骨纸、皮纹纸，则可量力而行，酌情选用。必要时，还可覆膜。印制名片的纸张，宜选庄重朴素的白色、米色、淡蓝色、淡黄色、淡灰色，并且以一张名片一色为好。</a:t>
            </a:r>
            <a:endParaRPr lang="zh-CN" altLang="zh-CN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115616" y="942978"/>
            <a:ext cx="7416824" cy="2769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1800" b="1" dirty="0"/>
              <a:t>（二）名片的内容</a:t>
            </a:r>
            <a:endParaRPr lang="zh-CN" altLang="zh-CN" sz="18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n-ea"/>
                <a:ea typeface="+mn-ea"/>
              </a:rPr>
              <a:t>三、名片的使用</a:t>
            </a:r>
            <a:endParaRPr lang="zh-CN" altLang="zh-CN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271887"/>
            <a:ext cx="782851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一般地，名片上应该印上工作单位、姓名、身份、地址、邮政编码等等。工作单位一般印在名片的上方，社会兼职紧接工作单位排列下来；姓名印在名片中央，右旁印有职务、职称；名片的下方为地址、邮政编码、电话号码、传真、</a:t>
            </a:r>
            <a:r>
              <a:rPr lang="en-US" altLang="zh-CN" sz="2000" dirty="0"/>
              <a:t>E-mail</a:t>
            </a:r>
            <a:r>
              <a:rPr lang="zh-CN" altLang="zh-CN" sz="2000" dirty="0"/>
              <a:t>地址等。</a:t>
            </a:r>
            <a:endParaRPr lang="zh-CN" altLang="zh-CN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115616" y="942978"/>
            <a:ext cx="7416824" cy="2769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1800" b="1" dirty="0"/>
              <a:t>（三）名片的用途</a:t>
            </a:r>
            <a:endParaRPr lang="zh-CN" altLang="zh-CN" sz="18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n-ea"/>
                <a:ea typeface="+mn-ea"/>
              </a:rPr>
              <a:t>三、名片的使用</a:t>
            </a:r>
            <a:endParaRPr lang="zh-CN" altLang="zh-CN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271887"/>
            <a:ext cx="782851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对现代人来讲，名片是一种物有所值的实用型交际工具，其用途是多方面的。</a:t>
            </a:r>
            <a:endParaRPr lang="zh-CN" altLang="zh-CN" sz="2000" dirty="0"/>
          </a:p>
          <a:p>
            <a:pPr lvl="0"/>
            <a:r>
              <a:rPr lang="zh-CN" altLang="zh-CN" sz="2000" dirty="0"/>
              <a:t>介绍自身</a:t>
            </a:r>
            <a:endParaRPr lang="zh-CN" altLang="zh-CN" sz="2000" dirty="0"/>
          </a:p>
          <a:p>
            <a:pPr lvl="0"/>
            <a:r>
              <a:rPr lang="zh-CN" altLang="zh-CN" sz="2000" dirty="0"/>
              <a:t>维持联系</a:t>
            </a:r>
            <a:endParaRPr lang="zh-CN" altLang="zh-CN" sz="2000" dirty="0"/>
          </a:p>
          <a:p>
            <a:pPr lvl="0"/>
            <a:r>
              <a:rPr lang="zh-CN" altLang="zh-CN" sz="2000" dirty="0"/>
              <a:t>显示个性</a:t>
            </a:r>
            <a:endParaRPr lang="zh-CN" altLang="zh-CN" sz="2000" dirty="0"/>
          </a:p>
          <a:p>
            <a:pPr lvl="0"/>
            <a:r>
              <a:rPr lang="zh-CN" altLang="zh-CN" sz="2000" dirty="0"/>
              <a:t>拜会他人</a:t>
            </a:r>
            <a:endParaRPr lang="zh-CN" altLang="zh-CN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014874" y="942978"/>
            <a:ext cx="7517566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2000" b="1" dirty="0"/>
              <a:t>（一）语言技巧</a:t>
            </a:r>
            <a:endParaRPr lang="zh-CN" altLang="zh-CN" sz="20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j-ea"/>
                <a:ea typeface="+mj-ea"/>
              </a:rPr>
              <a:t>一、交谈的技巧</a:t>
            </a:r>
            <a:endParaRPr lang="zh-CN" altLang="zh-CN" sz="2400" b="1" dirty="0"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38472" y="1257859"/>
            <a:ext cx="7821960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/>
              <a:t>1</a:t>
            </a:r>
            <a:r>
              <a:rPr lang="zh-CN" altLang="zh-CN" sz="2000" b="1" dirty="0"/>
              <a:t>、准确流畅</a:t>
            </a:r>
            <a:endParaRPr lang="zh-CN" altLang="zh-CN" sz="2000" b="1" dirty="0"/>
          </a:p>
          <a:p>
            <a:r>
              <a:rPr lang="zh-CN" altLang="zh-CN" sz="1600" dirty="0"/>
              <a:t>在交谈时如果词不达意、前言不搭后语，很容易被人误解，达不到交际的目的。</a:t>
            </a:r>
            <a:endParaRPr lang="zh-CN" altLang="zh-CN" sz="1600" dirty="0"/>
          </a:p>
          <a:p>
            <a:r>
              <a:rPr lang="zh-CN" altLang="zh-CN" sz="1600" dirty="0"/>
              <a:t>语言准确流畅还表现在让人听懂，因此言谈时尽量不用书面语或专业术语，因为这样的谈吐让人感到太正规，受拘束或是理解困难。</a:t>
            </a:r>
            <a:endParaRPr lang="zh-CN" altLang="zh-CN" sz="1600" dirty="0"/>
          </a:p>
          <a:p>
            <a:r>
              <a:rPr lang="en-US" altLang="zh-CN" sz="2000" b="1" dirty="0"/>
              <a:t>2</a:t>
            </a:r>
            <a:r>
              <a:rPr lang="zh-CN" altLang="zh-CN" sz="2000" b="1" dirty="0"/>
              <a:t>、委婉表达</a:t>
            </a:r>
            <a:endParaRPr lang="zh-CN" altLang="zh-CN" sz="2000" b="1" dirty="0"/>
          </a:p>
          <a:p>
            <a:r>
              <a:rPr lang="zh-CN" altLang="zh-CN" sz="1600" dirty="0"/>
              <a:t>对一些只可意会湖可言传的事情、人们回避忌讳的事情、可能引起对方不愉快的事情，不能直接陈述，只能用委婉、含蓄、动听的话去说。常见的委婉说话方式有：</a:t>
            </a:r>
            <a:endParaRPr lang="zh-CN" altLang="zh-CN" sz="1600" dirty="0"/>
          </a:p>
          <a:p>
            <a:r>
              <a:rPr lang="en-US" altLang="zh-CN" sz="2000" b="1" dirty="0"/>
              <a:t>3</a:t>
            </a:r>
            <a:r>
              <a:rPr lang="zh-CN" altLang="zh-CN" sz="2000" b="1" dirty="0"/>
              <a:t>、掌握分寸</a:t>
            </a:r>
            <a:endParaRPr lang="zh-CN" altLang="zh-CN" sz="2000" b="1" dirty="0"/>
          </a:p>
          <a:p>
            <a:r>
              <a:rPr lang="zh-CN" altLang="zh-CN" sz="1600" dirty="0"/>
              <a:t>谈话要有放有抑有收，不过头，不嘲弄，把握“度”；谈话时不要唱“独角戏”，夸夸其谈，忘乎所以，不让别人有说话的机会；说话要察言观色，注意对方情绪，对方不爱听的话少讲，一时接受不了的话不急于讲。</a:t>
            </a:r>
            <a:endParaRPr lang="zh-CN" altLang="zh-CN" sz="1600" dirty="0"/>
          </a:p>
          <a:p>
            <a:r>
              <a:rPr lang="en-US" altLang="zh-CN" sz="2000" b="1" dirty="0"/>
              <a:t>4</a:t>
            </a:r>
            <a:r>
              <a:rPr lang="zh-CN" altLang="zh-CN" sz="2000" b="1" dirty="0"/>
              <a:t>、幽默风趣</a:t>
            </a:r>
            <a:endParaRPr lang="zh-CN" altLang="zh-CN" sz="2000" b="1" dirty="0"/>
          </a:p>
          <a:p>
            <a:r>
              <a:rPr lang="zh-CN" altLang="zh-CN" sz="1600" dirty="0"/>
              <a:t>幽默还可以化解尴尬局面或增强语言的感染力。</a:t>
            </a:r>
            <a:endParaRPr lang="zh-CN" altLang="zh-CN" sz="1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115616" y="942978"/>
            <a:ext cx="7416824" cy="2769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1800" b="1" dirty="0"/>
              <a:t>（四）名片的交换</a:t>
            </a:r>
            <a:endParaRPr lang="zh-CN" altLang="zh-CN" sz="18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n-ea"/>
                <a:ea typeface="+mn-ea"/>
              </a:rPr>
              <a:t>三、名片的使用</a:t>
            </a:r>
            <a:endParaRPr lang="zh-CN" altLang="zh-CN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271887"/>
            <a:ext cx="782851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要使名片在人际交往中正常地发挥作用，还须在交换名片时做得得法。遇到以下几种情况时需与对方交换名片</a:t>
            </a:r>
            <a:r>
              <a:rPr lang="zh-CN" altLang="zh-CN" sz="2000" dirty="0" smtClean="0"/>
              <a:t>：</a:t>
            </a:r>
            <a:endParaRPr lang="en-US" altLang="zh-CN" sz="2000" dirty="0" smtClean="0"/>
          </a:p>
          <a:p>
            <a:r>
              <a:rPr lang="zh-CN" altLang="zh-CN" sz="2000" dirty="0" smtClean="0"/>
              <a:t>一</a:t>
            </a:r>
            <a:r>
              <a:rPr lang="zh-CN" altLang="zh-CN" sz="2000" dirty="0"/>
              <a:t>是希望认识对方时</a:t>
            </a:r>
            <a:r>
              <a:rPr lang="zh-CN" altLang="zh-CN" sz="2000" dirty="0" smtClean="0"/>
              <a:t>；</a:t>
            </a:r>
            <a:endParaRPr lang="en-US" altLang="zh-CN" sz="2000" dirty="0" smtClean="0"/>
          </a:p>
          <a:p>
            <a:r>
              <a:rPr lang="zh-CN" altLang="zh-CN" sz="2000" dirty="0" smtClean="0"/>
              <a:t>二</a:t>
            </a:r>
            <a:r>
              <a:rPr lang="zh-CN" altLang="zh-CN" sz="2000" dirty="0"/>
              <a:t>是被介绍给对方时</a:t>
            </a:r>
            <a:r>
              <a:rPr lang="zh-CN" altLang="zh-CN" sz="2000" dirty="0" smtClean="0"/>
              <a:t>；</a:t>
            </a:r>
            <a:endParaRPr lang="en-US" altLang="zh-CN" sz="2000" dirty="0" smtClean="0"/>
          </a:p>
          <a:p>
            <a:r>
              <a:rPr lang="zh-CN" altLang="zh-CN" sz="2000" dirty="0" smtClean="0"/>
              <a:t>三</a:t>
            </a:r>
            <a:r>
              <a:rPr lang="zh-CN" altLang="zh-CN" sz="2000" dirty="0"/>
              <a:t>是对方提议交换名片时</a:t>
            </a:r>
            <a:r>
              <a:rPr lang="zh-CN" altLang="zh-CN" sz="2000" dirty="0" smtClean="0"/>
              <a:t>；</a:t>
            </a:r>
            <a:endParaRPr lang="en-US" altLang="zh-CN" sz="2000" dirty="0" smtClean="0"/>
          </a:p>
          <a:p>
            <a:r>
              <a:rPr lang="zh-CN" altLang="zh-CN" sz="2000" dirty="0" smtClean="0"/>
              <a:t>四</a:t>
            </a:r>
            <a:r>
              <a:rPr lang="zh-CN" altLang="zh-CN" sz="2000" dirty="0"/>
              <a:t>是对方向自己索要名片时</a:t>
            </a:r>
            <a:r>
              <a:rPr lang="zh-CN" altLang="zh-CN" sz="2000" dirty="0" smtClean="0"/>
              <a:t>；</a:t>
            </a:r>
            <a:endParaRPr lang="en-US" altLang="zh-CN" sz="2000" dirty="0" smtClean="0"/>
          </a:p>
          <a:p>
            <a:r>
              <a:rPr lang="zh-CN" altLang="zh-CN" sz="2000" dirty="0" smtClean="0"/>
              <a:t>五</a:t>
            </a:r>
            <a:r>
              <a:rPr lang="zh-CN" altLang="zh-CN" sz="2000" dirty="0"/>
              <a:t>是初次登门拜访对方时</a:t>
            </a:r>
            <a:r>
              <a:rPr lang="zh-CN" altLang="zh-CN" sz="2000" dirty="0" smtClean="0"/>
              <a:t>；</a:t>
            </a:r>
            <a:endParaRPr lang="en-US" altLang="zh-CN" sz="2000" dirty="0" smtClean="0"/>
          </a:p>
          <a:p>
            <a:r>
              <a:rPr lang="zh-CN" altLang="zh-CN" sz="2000" dirty="0" smtClean="0"/>
              <a:t>六</a:t>
            </a:r>
            <a:r>
              <a:rPr lang="zh-CN" altLang="zh-CN" sz="2000" dirty="0"/>
              <a:t>是通知对方自己的变更情况时</a:t>
            </a:r>
            <a:r>
              <a:rPr lang="zh-CN" altLang="zh-CN" sz="2000" dirty="0" smtClean="0"/>
              <a:t>；</a:t>
            </a:r>
            <a:endParaRPr lang="en-US" altLang="zh-CN" sz="2000" dirty="0" smtClean="0"/>
          </a:p>
          <a:p>
            <a:r>
              <a:rPr lang="zh-CN" altLang="zh-CN" sz="2000" dirty="0" smtClean="0"/>
              <a:t>七</a:t>
            </a:r>
            <a:r>
              <a:rPr lang="zh-CN" altLang="zh-CN" sz="2000" dirty="0"/>
              <a:t>是打算获得对方的名片时。</a:t>
            </a:r>
            <a:endParaRPr lang="zh-CN" altLang="zh-CN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115616" y="939803"/>
            <a:ext cx="7416824" cy="2769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1800" b="1" dirty="0"/>
              <a:t>（一）鞠躬礼</a:t>
            </a:r>
            <a:endParaRPr lang="zh-CN" altLang="zh-CN" sz="18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j-ea"/>
                <a:ea typeface="+mj-ea"/>
              </a:rPr>
              <a:t>四、常见的其他会面礼仪</a:t>
            </a:r>
            <a:endParaRPr lang="zh-CN" altLang="zh-CN" sz="2400" b="1" dirty="0"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271887"/>
            <a:ext cx="7828517" cy="2214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zh-CN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 Light" panose="020F0302020204030204" charset="0"/>
              </a:rPr>
              <a:t>１</a:t>
            </a:r>
            <a:r>
              <a:rPr lang="zh-CN" altLang="zh-CN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、鞠躬礼的形式与适用场台</a:t>
            </a:r>
            <a:endParaRPr lang="zh-CN" altLang="zh-CN" sz="1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zh-CN" altLang="zh-CN" sz="2000" dirty="0"/>
              <a:t>鞠躬即弯身行礼，是中国的一种古老而文明的对他人表示敬重的礼节。鞠躬礼分为一鞠躬和三鞠躬两种。行礼之前，应脱帽或摘下围巾，身体肃立，目光平视，身体上部向前下弯约</a:t>
            </a:r>
            <a:r>
              <a:rPr lang="en-US" altLang="zh-CN" sz="2000" dirty="0"/>
              <a:t>90</a:t>
            </a:r>
            <a:r>
              <a:rPr lang="zh-CN" altLang="zh-CN" sz="2000" dirty="0"/>
              <a:t>度，目光也随之下垂，然后恢复原样。常用的鞠躬礼，几乎适用于一切社交场合。鞠躬礼普适性很强，既适用于庄严肃穆或喜庆欢乐的场合，又适用于普通的社交场合。在国际交往中有时也行鞠躬礼。</a:t>
            </a:r>
            <a:endParaRPr lang="zh-CN" altLang="zh-CN" sz="2000" dirty="0"/>
          </a:p>
        </p:txBody>
      </p:sp>
      <p:sp>
        <p:nvSpPr>
          <p:cNvPr id="6" name="矩形 5"/>
          <p:cNvSpPr/>
          <p:nvPr/>
        </p:nvSpPr>
        <p:spPr>
          <a:xfrm>
            <a:off x="703923" y="3225620"/>
            <a:ext cx="7828517" cy="1630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zh-CN" sz="2000" dirty="0"/>
          </a:p>
          <a:p>
            <a:r>
              <a:rPr lang="zh-CN" altLang="zh-CN" sz="2000" dirty="0"/>
              <a:t>鞠躬礼适用的场合主要是：演出场合</a:t>
            </a:r>
            <a:r>
              <a:rPr lang="zh-CN" altLang="zh-CN" sz="2000" dirty="0" smtClean="0"/>
              <a:t>，演讲</a:t>
            </a:r>
            <a:r>
              <a:rPr lang="zh-CN" altLang="zh-CN" sz="2000" dirty="0"/>
              <a:t>会上</a:t>
            </a:r>
            <a:r>
              <a:rPr lang="zh-CN" altLang="zh-CN" sz="2000" dirty="0" smtClean="0"/>
              <a:t>，领奖台</a:t>
            </a:r>
            <a:r>
              <a:rPr lang="zh-CN" altLang="zh-CN" sz="2000" dirty="0"/>
              <a:t>上</a:t>
            </a:r>
            <a:r>
              <a:rPr lang="zh-CN" altLang="zh-CN" sz="2000" dirty="0" smtClean="0"/>
              <a:t>，在</a:t>
            </a:r>
            <a:r>
              <a:rPr lang="zh-CN" altLang="zh-CN" sz="2000" dirty="0"/>
              <a:t>运动场和舞台上</a:t>
            </a:r>
            <a:r>
              <a:rPr lang="zh-CN" altLang="zh-CN" sz="2000" dirty="0" smtClean="0"/>
              <a:t>，在</a:t>
            </a:r>
            <a:r>
              <a:rPr lang="zh-CN" altLang="zh-CN" sz="2000" dirty="0"/>
              <a:t>教室里</a:t>
            </a:r>
            <a:r>
              <a:rPr lang="zh-CN" altLang="zh-CN" sz="2000" dirty="0" smtClean="0"/>
              <a:t>，在</a:t>
            </a:r>
            <a:r>
              <a:rPr lang="zh-CN" altLang="zh-CN" sz="2000" dirty="0"/>
              <a:t>结婚典礼中</a:t>
            </a:r>
            <a:r>
              <a:rPr lang="zh-CN" altLang="zh-CN" sz="2000" dirty="0" smtClean="0"/>
              <a:t>，在</a:t>
            </a:r>
            <a:r>
              <a:rPr lang="zh-CN" altLang="zh-CN" sz="2000" dirty="0"/>
              <a:t>悼念活动中</a:t>
            </a:r>
            <a:r>
              <a:rPr lang="zh-CN" altLang="zh-CN" sz="2000" dirty="0" smtClean="0"/>
              <a:t>，在</a:t>
            </a:r>
            <a:r>
              <a:rPr lang="zh-CN" altLang="zh-CN" sz="2000" dirty="0"/>
              <a:t>平常公务和社交活动中，在初见的朋友之间、同志之间、宾主之间、下级上级之间、晚辈长辈之间，为了表达对对方的尊重，都可以行鞠躬礼。</a:t>
            </a:r>
            <a:endParaRPr lang="zh-CN" altLang="zh-CN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115616" y="942978"/>
            <a:ext cx="7416824" cy="2769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en-US" altLang="zh-CN" sz="1800" b="1" dirty="0"/>
              <a:t>2</a:t>
            </a:r>
            <a:r>
              <a:rPr lang="zh-CN" altLang="zh-CN" sz="1800" b="1" dirty="0"/>
              <a:t>、鞠躬礼的礼节要求</a:t>
            </a:r>
            <a:r>
              <a:rPr lang="en-US" altLang="zh-CN" sz="1800" b="1" dirty="0"/>
              <a:t> </a:t>
            </a:r>
            <a:endParaRPr lang="zh-CN" altLang="zh-CN" sz="18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j-ea"/>
                <a:ea typeface="+mj-ea"/>
              </a:rPr>
              <a:t>四、常见的其他会面礼仪</a:t>
            </a:r>
            <a:endParaRPr lang="zh-CN" altLang="zh-CN" sz="2400" b="1" dirty="0"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271887"/>
            <a:ext cx="7828517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（</a:t>
            </a:r>
            <a:r>
              <a:rPr lang="en-US" altLang="zh-CN" sz="2000" dirty="0"/>
              <a:t>1</a:t>
            </a:r>
            <a:r>
              <a:rPr lang="zh-CN" altLang="zh-CN" sz="2000" dirty="0"/>
              <a:t>）鞠躬的先后</a:t>
            </a:r>
            <a:r>
              <a:rPr lang="en-US" altLang="zh-CN" sz="2000" dirty="0"/>
              <a:t>    </a:t>
            </a:r>
            <a:endParaRPr lang="zh-CN" altLang="zh-CN" sz="2000" dirty="0"/>
          </a:p>
          <a:p>
            <a:r>
              <a:rPr lang="zh-CN" altLang="zh-CN" sz="2000" dirty="0"/>
              <a:t>施鞠躬礼也有先后，一般是辈份、地位、职务较低的一方先向辈份、地位、职务较高的一方鞠躬。通常，受礼者应予以施礼者前倾幅度大致相同的鞠躬还礼。但是，上级或长者还礼时，不必以鞠躬还礼，可以欠身点头或握手答礼。</a:t>
            </a:r>
            <a:endParaRPr lang="zh-CN" altLang="zh-CN" sz="2000" dirty="0"/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2</a:t>
            </a:r>
            <a:r>
              <a:rPr lang="zh-CN" altLang="zh-CN" sz="2000" dirty="0"/>
              <a:t>）鞠躬的深浅与方法</a:t>
            </a:r>
            <a:r>
              <a:rPr lang="en-US" altLang="zh-CN" sz="2000" dirty="0"/>
              <a:t>   </a:t>
            </a:r>
            <a:endParaRPr lang="zh-CN" altLang="zh-CN" sz="2000" dirty="0"/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3</a:t>
            </a:r>
            <a:r>
              <a:rPr lang="zh-CN" altLang="zh-CN" sz="2000" dirty="0"/>
              <a:t>）男女鞠躬时手位的不同放法</a:t>
            </a:r>
            <a:r>
              <a:rPr lang="en-US" altLang="zh-CN" sz="2000" dirty="0"/>
              <a:t>    </a:t>
            </a:r>
            <a:endParaRPr lang="zh-CN" altLang="zh-CN" sz="2000" dirty="0"/>
          </a:p>
          <a:p>
            <a:r>
              <a:rPr lang="zh-CN" altLang="zh-CN" sz="2000" dirty="0"/>
              <a:t>鞠躬时，男士双手应在上体前倾时贴放于身体两侧裤线的稍前一点，女士的双手应下垂轻轻搭放在小腹前。</a:t>
            </a:r>
            <a:r>
              <a:rPr lang="en-US" altLang="zh-CN" sz="2000" dirty="0"/>
              <a:t>    </a:t>
            </a:r>
            <a:endParaRPr lang="zh-CN" altLang="zh-CN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115616" y="942978"/>
            <a:ext cx="7416824" cy="2769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1800" b="1" dirty="0"/>
              <a:t>（二）拥抱礼 </a:t>
            </a:r>
            <a:endParaRPr lang="zh-CN" altLang="zh-CN" sz="18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j-ea"/>
                <a:ea typeface="+mj-ea"/>
              </a:rPr>
              <a:t>四、常见的其他会面礼仪</a:t>
            </a:r>
            <a:endParaRPr lang="zh-CN" altLang="zh-CN" sz="2400" b="1" dirty="0"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271887"/>
            <a:ext cx="782851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在欧美各国、中东和南美洲，久别重逢的亲友、熟人见面或告别之时，常常使用拥抱礼，并常与亲吻并行。视场合和关系的不同，拥抱分为热情拥抱和礼节性拥抱</a:t>
            </a:r>
            <a:r>
              <a:rPr lang="en-US" altLang="zh-CN" sz="2000" dirty="0"/>
              <a:t>(</a:t>
            </a:r>
            <a:r>
              <a:rPr lang="zh-CN" altLang="zh-CN" sz="2000" dirty="0"/>
              <a:t>或轻轻搂一搂</a:t>
            </a:r>
            <a:r>
              <a:rPr lang="en-US" altLang="zh-CN" sz="2000" dirty="0"/>
              <a:t>)</a:t>
            </a:r>
            <a:r>
              <a:rPr lang="zh-CN" altLang="zh-CN" sz="2000" dirty="0"/>
              <a:t>。</a:t>
            </a:r>
            <a:endParaRPr lang="zh-CN" altLang="zh-CN" sz="2000" dirty="0"/>
          </a:p>
        </p:txBody>
      </p:sp>
      <p:sp>
        <p:nvSpPr>
          <p:cNvPr id="6" name="Text Placeholder 3"/>
          <p:cNvSpPr txBox="1"/>
          <p:nvPr/>
        </p:nvSpPr>
        <p:spPr>
          <a:xfrm>
            <a:off x="1115616" y="2358917"/>
            <a:ext cx="7416824" cy="2769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1800" b="1" dirty="0"/>
              <a:t>（三）吻礼</a:t>
            </a:r>
            <a:endParaRPr lang="zh-CN" altLang="zh-CN" sz="1800" b="1" dirty="0"/>
          </a:p>
        </p:txBody>
      </p:sp>
      <p:sp>
        <p:nvSpPr>
          <p:cNvPr id="7" name="Freeform 45"/>
          <p:cNvSpPr>
            <a:spLocks noEditPoints="1"/>
          </p:cNvSpPr>
          <p:nvPr/>
        </p:nvSpPr>
        <p:spPr bwMode="auto">
          <a:xfrm>
            <a:off x="703923" y="2355726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3923" y="2687826"/>
            <a:ext cx="782851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吻礼是欧美各国人们在社交活动中，会见亲朋故旧或与家人会面时的一种表示亲密、热情、友善的见面礼。这种礼节虽在国内不多见，但在涉外活动中可能遇到。</a:t>
            </a:r>
            <a:r>
              <a:rPr lang="en-US" altLang="zh-CN" sz="2000" dirty="0"/>
              <a:t>    </a:t>
            </a:r>
            <a:endParaRPr lang="zh-CN" altLang="zh-CN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j-ea"/>
                <a:ea typeface="+mj-ea"/>
              </a:rPr>
              <a:t>实训七</a:t>
            </a:r>
            <a:r>
              <a:rPr lang="en-US" altLang="zh-CN" sz="2400" b="1" dirty="0">
                <a:latin typeface="+mj-ea"/>
                <a:ea typeface="+mj-ea"/>
              </a:rPr>
              <a:t>  </a:t>
            </a:r>
            <a:r>
              <a:rPr lang="zh-CN" altLang="zh-CN" sz="2400" b="1" dirty="0">
                <a:latin typeface="+mj-ea"/>
                <a:ea typeface="+mj-ea"/>
              </a:rPr>
              <a:t>会面礼仪</a:t>
            </a:r>
            <a:endParaRPr lang="zh-CN" altLang="zh-CN" sz="2400" b="1" dirty="0"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915566"/>
            <a:ext cx="7828517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【实训目标】</a:t>
            </a:r>
            <a:endParaRPr lang="zh-CN" altLang="zh-CN" dirty="0"/>
          </a:p>
          <a:p>
            <a:r>
              <a:rPr lang="zh-CN" altLang="zh-CN" dirty="0"/>
              <a:t>通过实训，熟悉日常交往礼节中见面称呼、握手、鞠躬以及相互介绍和递物接物的基本知识。</a:t>
            </a:r>
            <a:endParaRPr lang="zh-CN" altLang="zh-CN" dirty="0"/>
          </a:p>
          <a:p>
            <a:r>
              <a:rPr lang="zh-CN" altLang="zh-CN" dirty="0"/>
              <a:t>【实训要求】</a:t>
            </a:r>
            <a:endParaRPr lang="zh-CN" altLang="zh-CN" dirty="0"/>
          </a:p>
          <a:p>
            <a:r>
              <a:rPr lang="en-US" altLang="zh-CN" dirty="0"/>
              <a:t>3-5</a:t>
            </a:r>
            <a:r>
              <a:rPr lang="zh-CN" altLang="zh-CN" dirty="0"/>
              <a:t>人一个小组，每组设计一个见面场景，将称呼、介绍、握手等见面礼、问候、递接名片等交际礼仪，连贯地演示下来，学生对各组的表演进行评价，最后教师总结。</a:t>
            </a:r>
            <a:endParaRPr lang="zh-CN" altLang="zh-CN" dirty="0"/>
          </a:p>
          <a:p>
            <a:r>
              <a:rPr lang="zh-CN" altLang="zh-CN" dirty="0"/>
              <a:t>【实训口号】</a:t>
            </a:r>
            <a:endParaRPr lang="zh-CN" altLang="zh-CN" dirty="0"/>
          </a:p>
          <a:p>
            <a:r>
              <a:rPr lang="zh-CN" altLang="zh-CN" dirty="0"/>
              <a:t>礼貌是人际交往中最好的介绍信！</a:t>
            </a:r>
            <a:endParaRPr lang="zh-CN" altLang="zh-CN" dirty="0"/>
          </a:p>
          <a:p>
            <a:r>
              <a:rPr lang="zh-CN" altLang="zh-CN" dirty="0" smtClean="0"/>
              <a:t>【实训内容】</a:t>
            </a:r>
            <a:endParaRPr lang="en-US" altLang="zh-CN" dirty="0" smtClean="0"/>
          </a:p>
          <a:p>
            <a:r>
              <a:rPr lang="zh-CN" altLang="en-US" dirty="0" smtClean="0"/>
              <a:t>握手、介绍、鞠躬、递物接物</a:t>
            </a:r>
            <a:endParaRPr lang="zh-CN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 dpi="0" rotWithShape="1">
            <a:blip r:embed="rId1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/>
          </a:p>
        </p:txBody>
      </p:sp>
      <p:sp>
        <p:nvSpPr>
          <p:cNvPr id="5" name="Text Placeholder 4"/>
          <p:cNvSpPr txBox="1"/>
          <p:nvPr/>
        </p:nvSpPr>
        <p:spPr>
          <a:xfrm>
            <a:off x="1187624" y="456128"/>
            <a:ext cx="2950538" cy="496784"/>
          </a:xfrm>
          <a:prstGeom prst="rect">
            <a:avLst/>
          </a:prstGeom>
        </p:spPr>
        <p:txBody>
          <a:bodyPr lIns="65023" tIns="32511" rIns="65023" bIns="32511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目录</a:t>
            </a:r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/Contents</a:t>
            </a:r>
            <a:endParaRPr lang="en-GB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555776" y="1025979"/>
            <a:ext cx="894210" cy="523220"/>
            <a:chOff x="2215144" y="1952311"/>
            <a:chExt cx="1244730" cy="959257"/>
          </a:xfrm>
        </p:grpSpPr>
        <p:sp>
          <p:nvSpPr>
            <p:cNvPr id="11" name="平行四边形 10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12" name="文本框 10"/>
            <p:cNvSpPr txBox="1"/>
            <p:nvPr/>
          </p:nvSpPr>
          <p:spPr>
            <a:xfrm>
              <a:off x="2393075" y="1952311"/>
              <a:ext cx="1066799" cy="959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06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275856" y="955206"/>
            <a:ext cx="4400193" cy="586101"/>
            <a:chOff x="3771965" y="1531715"/>
            <a:chExt cx="4400435" cy="688568"/>
          </a:xfrm>
        </p:grpSpPr>
        <p:sp>
          <p:nvSpPr>
            <p:cNvPr id="15" name="平行四边形 14"/>
            <p:cNvSpPr/>
            <p:nvPr/>
          </p:nvSpPr>
          <p:spPr>
            <a:xfrm>
              <a:off x="3771965" y="1647579"/>
              <a:ext cx="4400435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rgbClr val="F9BC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 b="1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4060013" y="1531715"/>
              <a:ext cx="4112387" cy="688568"/>
            </a:xfrm>
            <a:prstGeom prst="rect">
              <a:avLst/>
            </a:prstGeom>
            <a:ln w="15875">
              <a:noFill/>
            </a:ln>
          </p:spPr>
          <p:txBody>
            <a:bodyPr wrap="square" lIns="96435" tIns="48218" rIns="96435" bIns="482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latin typeface="+mj-ea"/>
                  <a:ea typeface="+mj-ea"/>
                  <a:cs typeface="+mn-ea"/>
                  <a:sym typeface="+mn-lt"/>
                </a:rPr>
                <a:t>项目六  商务语言交往</a:t>
              </a:r>
              <a:endParaRPr lang="en-GB" altLang="zh-CN" sz="2400" b="1" dirty="0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555776" y="1707485"/>
            <a:ext cx="894210" cy="523220"/>
            <a:chOff x="2215144" y="1952311"/>
            <a:chExt cx="1244730" cy="959257"/>
          </a:xfrm>
        </p:grpSpPr>
        <p:sp>
          <p:nvSpPr>
            <p:cNvPr id="17" name="平行四边形 16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18" name="文本框 10"/>
            <p:cNvSpPr txBox="1"/>
            <p:nvPr/>
          </p:nvSpPr>
          <p:spPr>
            <a:xfrm>
              <a:off x="2393075" y="1952311"/>
              <a:ext cx="1066799" cy="959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07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275856" y="1646749"/>
            <a:ext cx="4400193" cy="586101"/>
            <a:chOff x="3771965" y="1543506"/>
            <a:chExt cx="4400435" cy="688568"/>
          </a:xfrm>
        </p:grpSpPr>
        <p:sp>
          <p:nvSpPr>
            <p:cNvPr id="23" name="平行四边形 22"/>
            <p:cNvSpPr/>
            <p:nvPr/>
          </p:nvSpPr>
          <p:spPr>
            <a:xfrm>
              <a:off x="3771965" y="1647579"/>
              <a:ext cx="4400435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 b="1">
                <a:solidFill>
                  <a:schemeClr val="tx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060013" y="1543506"/>
              <a:ext cx="4112387" cy="688568"/>
            </a:xfrm>
            <a:prstGeom prst="rect">
              <a:avLst/>
            </a:prstGeom>
            <a:ln w="15875">
              <a:noFill/>
            </a:ln>
          </p:spPr>
          <p:txBody>
            <a:bodyPr wrap="square" lIns="96435" tIns="48218" rIns="96435" bIns="482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latin typeface="+mj-ea"/>
                  <a:ea typeface="+mj-ea"/>
                  <a:cs typeface="+mn-ea"/>
                  <a:sym typeface="+mn-lt"/>
                </a:rPr>
                <a:t>项目七  商务会面礼仪</a:t>
              </a:r>
              <a:endParaRPr lang="en-GB" altLang="zh-CN" sz="2400" b="1" dirty="0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555776" y="2390827"/>
            <a:ext cx="894210" cy="523220"/>
            <a:chOff x="2215144" y="1952311"/>
            <a:chExt cx="1244730" cy="959257"/>
          </a:xfrm>
        </p:grpSpPr>
        <p:sp>
          <p:nvSpPr>
            <p:cNvPr id="37" name="平行四边形 36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38" name="文本框 10"/>
            <p:cNvSpPr txBox="1"/>
            <p:nvPr/>
          </p:nvSpPr>
          <p:spPr>
            <a:xfrm>
              <a:off x="2393075" y="1952311"/>
              <a:ext cx="1066799" cy="959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08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275856" y="2320054"/>
            <a:ext cx="4400193" cy="586101"/>
            <a:chOff x="3771965" y="1531715"/>
            <a:chExt cx="4400435" cy="688568"/>
          </a:xfrm>
        </p:grpSpPr>
        <p:sp>
          <p:nvSpPr>
            <p:cNvPr id="40" name="平行四边形 39"/>
            <p:cNvSpPr/>
            <p:nvPr/>
          </p:nvSpPr>
          <p:spPr>
            <a:xfrm>
              <a:off x="3771965" y="1647579"/>
              <a:ext cx="4400435" cy="540057"/>
            </a:xfrm>
            <a:prstGeom prst="parallelogram">
              <a:avLst>
                <a:gd name="adj" fmla="val 48207"/>
              </a:avLst>
            </a:prstGeom>
            <a:solidFill>
              <a:srgbClr val="00B050"/>
            </a:solidFill>
            <a:ln w="158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 b="1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4060013" y="1531715"/>
              <a:ext cx="4112387" cy="688568"/>
            </a:xfrm>
            <a:prstGeom prst="rect">
              <a:avLst/>
            </a:prstGeom>
            <a:ln w="15875">
              <a:noFill/>
            </a:ln>
          </p:spPr>
          <p:txBody>
            <a:bodyPr wrap="square" lIns="96435" tIns="48218" rIns="96435" bIns="482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项目八  商务日常交际礼仪</a:t>
              </a:r>
              <a:endParaRPr lang="en-GB" altLang="zh-CN" sz="2400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555776" y="3060634"/>
            <a:ext cx="894210" cy="523220"/>
            <a:chOff x="2215144" y="1952311"/>
            <a:chExt cx="1244730" cy="959257"/>
          </a:xfrm>
        </p:grpSpPr>
        <p:sp>
          <p:nvSpPr>
            <p:cNvPr id="25" name="平行四边形 24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26" name="文本框 10"/>
            <p:cNvSpPr txBox="1"/>
            <p:nvPr/>
          </p:nvSpPr>
          <p:spPr>
            <a:xfrm>
              <a:off x="2393075" y="1952311"/>
              <a:ext cx="1066799" cy="959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09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275856" y="2989861"/>
            <a:ext cx="4400193" cy="651376"/>
            <a:chOff x="3771965" y="1531715"/>
            <a:chExt cx="4400435" cy="765255"/>
          </a:xfrm>
        </p:grpSpPr>
        <p:sp>
          <p:nvSpPr>
            <p:cNvPr id="28" name="平行四边形 27"/>
            <p:cNvSpPr/>
            <p:nvPr/>
          </p:nvSpPr>
          <p:spPr>
            <a:xfrm>
              <a:off x="3771965" y="1647579"/>
              <a:ext cx="4400435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 b="1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4060013" y="1531715"/>
              <a:ext cx="4112387" cy="765255"/>
            </a:xfrm>
            <a:prstGeom prst="rect">
              <a:avLst/>
            </a:prstGeom>
            <a:ln w="15875">
              <a:noFill/>
            </a:ln>
          </p:spPr>
          <p:txBody>
            <a:bodyPr wrap="square" lIns="96435" tIns="48218" rIns="96435" bIns="482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latin typeface="+mj-ea"/>
                  <a:ea typeface="+mj-ea"/>
                  <a:cs typeface="+mn-ea"/>
                  <a:sym typeface="+mn-lt"/>
                </a:rPr>
                <a:t>项目九  位次礼仪</a:t>
              </a:r>
              <a:endParaRPr lang="en-GB" altLang="zh-CN" sz="2400" b="1" dirty="0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555776" y="3712010"/>
            <a:ext cx="894210" cy="523220"/>
            <a:chOff x="2215144" y="1952311"/>
            <a:chExt cx="1244730" cy="959257"/>
          </a:xfrm>
        </p:grpSpPr>
        <p:sp>
          <p:nvSpPr>
            <p:cNvPr id="51" name="平行四边形 50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2E74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52" name="文本框 10"/>
            <p:cNvSpPr txBox="1"/>
            <p:nvPr/>
          </p:nvSpPr>
          <p:spPr>
            <a:xfrm>
              <a:off x="2393075" y="1952311"/>
              <a:ext cx="1066799" cy="959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10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275856" y="3641237"/>
            <a:ext cx="4400193" cy="651376"/>
            <a:chOff x="3771965" y="1531715"/>
            <a:chExt cx="4400435" cy="765255"/>
          </a:xfrm>
        </p:grpSpPr>
        <p:sp>
          <p:nvSpPr>
            <p:cNvPr id="54" name="平行四边形 53"/>
            <p:cNvSpPr/>
            <p:nvPr/>
          </p:nvSpPr>
          <p:spPr>
            <a:xfrm>
              <a:off x="3771965" y="1647579"/>
              <a:ext cx="4400435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rgbClr val="2E74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 b="1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4060013" y="1531715"/>
              <a:ext cx="4112387" cy="765255"/>
            </a:xfrm>
            <a:prstGeom prst="rect">
              <a:avLst/>
            </a:prstGeom>
            <a:ln w="15875">
              <a:noFill/>
            </a:ln>
          </p:spPr>
          <p:txBody>
            <a:bodyPr wrap="square" lIns="96435" tIns="48218" rIns="96435" bIns="482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latin typeface="+mj-ea"/>
                  <a:ea typeface="+mj-ea"/>
                  <a:cs typeface="+mn-ea"/>
                  <a:sym typeface="+mn-lt"/>
                </a:rPr>
                <a:t>项目十  商务通信礼仪</a:t>
              </a:r>
              <a:endParaRPr lang="en-GB" altLang="zh-CN" sz="2400" b="1" dirty="0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115616" y="942978"/>
            <a:ext cx="7416824" cy="2769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en-US" altLang="zh-CN" sz="1800" b="1" dirty="0"/>
              <a:t>1</a:t>
            </a:r>
            <a:r>
              <a:rPr lang="zh-CN" altLang="zh-CN" sz="1800" b="1" dirty="0"/>
              <a:t>．相关的设备准备</a:t>
            </a:r>
            <a:endParaRPr lang="zh-CN" altLang="zh-CN" sz="18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j-ea"/>
                <a:ea typeface="+mj-ea"/>
              </a:rPr>
              <a:t>一、接待礼仪</a:t>
            </a:r>
            <a:endParaRPr lang="zh-CN" altLang="zh-CN" sz="2400" b="1" dirty="0"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271887"/>
            <a:ext cx="782851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如果没有独立的接待室，要在办公室中腾出一个安静的角落，摆上沙发、茶几等家具，让来访者一进门就有个坐处，可以从容不迫地向你提出询问或投诉。</a:t>
            </a:r>
            <a:endParaRPr lang="zh-CN" altLang="zh-CN" sz="2000" dirty="0"/>
          </a:p>
        </p:txBody>
      </p:sp>
      <p:sp>
        <p:nvSpPr>
          <p:cNvPr id="9" name="Text Placeholder 3"/>
          <p:cNvSpPr txBox="1"/>
          <p:nvPr/>
        </p:nvSpPr>
        <p:spPr>
          <a:xfrm>
            <a:off x="1115616" y="2427734"/>
            <a:ext cx="7416824" cy="2769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en-US" altLang="zh-CN" sz="1800" b="1" dirty="0"/>
              <a:t>2</a:t>
            </a:r>
            <a:r>
              <a:rPr lang="zh-CN" altLang="zh-CN" sz="1800" b="1" dirty="0"/>
              <a:t>．美化空间，布置环境</a:t>
            </a:r>
            <a:endParaRPr lang="zh-CN" altLang="zh-CN" sz="1800" b="1" dirty="0"/>
          </a:p>
        </p:txBody>
      </p:sp>
      <p:sp>
        <p:nvSpPr>
          <p:cNvPr id="10" name="Freeform 45"/>
          <p:cNvSpPr>
            <a:spLocks noEditPoints="1"/>
          </p:cNvSpPr>
          <p:nvPr/>
        </p:nvSpPr>
        <p:spPr bwMode="auto">
          <a:xfrm>
            <a:off x="703923" y="2424543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03923" y="2756643"/>
            <a:ext cx="782851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(1) </a:t>
            </a:r>
            <a:r>
              <a:rPr lang="zh-CN" altLang="zh-CN" sz="2000" dirty="0"/>
              <a:t>注意室内的清洁、照明和温度问题。</a:t>
            </a:r>
            <a:endParaRPr lang="zh-CN" altLang="zh-CN" sz="2000" dirty="0"/>
          </a:p>
          <a:p>
            <a:r>
              <a:rPr lang="en-US" altLang="zh-CN" sz="2000" dirty="0" smtClean="0"/>
              <a:t>(</a:t>
            </a:r>
            <a:r>
              <a:rPr lang="en-US" altLang="zh-CN" sz="2000" dirty="0"/>
              <a:t>2) </a:t>
            </a:r>
            <a:r>
              <a:rPr lang="zh-CN" altLang="zh-CN" sz="2000" dirty="0"/>
              <a:t>贴好海报标语等欢迎标志。</a:t>
            </a:r>
            <a:r>
              <a:rPr lang="en-US" altLang="zh-CN" sz="2000" dirty="0"/>
              <a:t>   </a:t>
            </a:r>
            <a:endParaRPr lang="zh-CN" altLang="zh-CN" sz="2000" dirty="0"/>
          </a:p>
          <a:p>
            <a:r>
              <a:rPr lang="en-US" altLang="zh-CN" sz="2000" dirty="0"/>
              <a:t>(3) </a:t>
            </a:r>
            <a:r>
              <a:rPr lang="zh-CN" altLang="zh-CN" sz="2000" dirty="0"/>
              <a:t>注意室内的装饰问题。</a:t>
            </a:r>
            <a:endParaRPr lang="zh-CN" altLang="zh-CN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115616" y="942978"/>
            <a:ext cx="7416824" cy="2769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en-US" altLang="zh-CN" sz="1800" b="1" dirty="0"/>
              <a:t>3</a:t>
            </a:r>
            <a:r>
              <a:rPr lang="zh-CN" altLang="zh-CN" sz="1800" b="1" dirty="0"/>
              <a:t>．服装整洁，注意举止</a:t>
            </a:r>
            <a:endParaRPr lang="zh-CN" altLang="zh-CN" sz="18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j-ea"/>
                <a:ea typeface="+mj-ea"/>
              </a:rPr>
              <a:t>一、接待礼仪</a:t>
            </a:r>
            <a:endParaRPr lang="zh-CN" altLang="zh-CN" sz="2400" b="1" dirty="0"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271887"/>
            <a:ext cx="782851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特别是接待人员的服装仪容，往往关系到个人修养及公司形象。许多接待人员在贵宾面前拍头皮屑、拉裤链、扯领带、拉袜子，甚至拉扯内衣带子及衬衣，这些不雅的举止影响很不好。</a:t>
            </a:r>
            <a:endParaRPr lang="zh-CN" altLang="zh-CN" sz="2000" dirty="0"/>
          </a:p>
        </p:txBody>
      </p:sp>
      <p:sp>
        <p:nvSpPr>
          <p:cNvPr id="9" name="Text Placeholder 3"/>
          <p:cNvSpPr txBox="1"/>
          <p:nvPr/>
        </p:nvSpPr>
        <p:spPr>
          <a:xfrm>
            <a:off x="1115616" y="2427734"/>
            <a:ext cx="7416824" cy="2769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en-US" altLang="zh-CN" sz="1800" b="1" dirty="0"/>
              <a:t>4</a:t>
            </a:r>
            <a:r>
              <a:rPr lang="zh-CN" altLang="zh-CN" sz="1800" b="1" dirty="0"/>
              <a:t>．了解客人的情况</a:t>
            </a:r>
            <a:endParaRPr lang="zh-CN" altLang="zh-CN" sz="1800" b="1" dirty="0"/>
          </a:p>
        </p:txBody>
      </p:sp>
      <p:sp>
        <p:nvSpPr>
          <p:cNvPr id="10" name="Freeform 45"/>
          <p:cNvSpPr>
            <a:spLocks noEditPoints="1"/>
          </p:cNvSpPr>
          <p:nvPr/>
        </p:nvSpPr>
        <p:spPr bwMode="auto">
          <a:xfrm>
            <a:off x="703923" y="2424543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03923" y="2756643"/>
            <a:ext cx="782851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不论客人是主动来访还是接受本组织的邀请，都应了解来访的目的、要求、会谈的内容、参观的项目、来访路线、交通工具，抵达和离开的具体时间，来宾的人数、姓名、性别、职务，来宾的生活习惯、个人爱好、饮食禁忌等，可能的话，找到有关资料，以确定接待规格和日程安排。</a:t>
            </a:r>
            <a:endParaRPr lang="zh-CN" altLang="zh-CN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115616" y="942978"/>
            <a:ext cx="7416824" cy="2769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en-US" altLang="zh-CN" sz="1800" b="1" dirty="0"/>
              <a:t>5</a:t>
            </a:r>
            <a:r>
              <a:rPr lang="zh-CN" altLang="zh-CN" sz="1800" b="1" dirty="0"/>
              <a:t>．确定接待规格</a:t>
            </a:r>
            <a:endParaRPr lang="zh-CN" altLang="zh-CN" sz="18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j-ea"/>
                <a:ea typeface="+mj-ea"/>
              </a:rPr>
              <a:t>一、接待礼仪</a:t>
            </a:r>
            <a:endParaRPr lang="zh-CN" altLang="zh-CN" sz="2400" b="1" dirty="0"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271887"/>
            <a:ext cx="782851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接待规格的高低表现在安排活动的多少、场面规模的大小、招待的档次、迎送陪同人员职务的高低等方面。这要根据来宾的情况和本组织的情况来确定相应的规格。</a:t>
            </a:r>
            <a:endParaRPr lang="zh-CN" altLang="zh-CN" sz="2000" dirty="0"/>
          </a:p>
        </p:txBody>
      </p:sp>
      <p:sp>
        <p:nvSpPr>
          <p:cNvPr id="9" name="Text Placeholder 3"/>
          <p:cNvSpPr txBox="1"/>
          <p:nvPr/>
        </p:nvSpPr>
        <p:spPr>
          <a:xfrm>
            <a:off x="1115616" y="2427734"/>
            <a:ext cx="7416824" cy="2769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en-US" altLang="zh-CN" sz="1800" b="1" dirty="0"/>
              <a:t>6</a:t>
            </a:r>
            <a:r>
              <a:rPr lang="zh-CN" altLang="zh-CN" sz="1800" b="1" dirty="0"/>
              <a:t>．安排访问日期</a:t>
            </a:r>
            <a:endParaRPr lang="zh-CN" altLang="zh-CN" sz="1800" b="1" dirty="0"/>
          </a:p>
        </p:txBody>
      </p:sp>
      <p:sp>
        <p:nvSpPr>
          <p:cNvPr id="10" name="Freeform 45"/>
          <p:cNvSpPr>
            <a:spLocks noEditPoints="1"/>
          </p:cNvSpPr>
          <p:nvPr/>
        </p:nvSpPr>
        <p:spPr bwMode="auto">
          <a:xfrm>
            <a:off x="703923" y="2424543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03923" y="2756643"/>
            <a:ext cx="782851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安排访问日期包括迎送、宴请、会见、会谈、晚会、参观、交通工具、下榻宾馆等项目。日程的安排应考虑对方的愿望、风俗习惯、宗教信仰，日程力求详细、具体，确定后，应译成来宾使用的文字，打印好，供双方使用。</a:t>
            </a:r>
            <a:endParaRPr lang="zh-CN" altLang="zh-CN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115616" y="942978"/>
            <a:ext cx="7416824" cy="2769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en-US" altLang="zh-CN" sz="1800" b="1" dirty="0"/>
              <a:t>7</a:t>
            </a:r>
            <a:r>
              <a:rPr lang="zh-CN" altLang="zh-CN" sz="1800" b="1" dirty="0"/>
              <a:t>．相关文书的准备工作。</a:t>
            </a:r>
            <a:endParaRPr lang="zh-CN" altLang="zh-CN" sz="18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j-ea"/>
                <a:ea typeface="+mj-ea"/>
              </a:rPr>
              <a:t>一、接待礼仪</a:t>
            </a:r>
            <a:endParaRPr lang="zh-CN" altLang="zh-CN" sz="2400" b="1" dirty="0"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271887"/>
            <a:ext cx="782851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当贵宾或顾客来临前，应先将各种相关资料淮备妥当，如公司的宣传简介、目录，餐厅的菜单，商店销售的商品及使用说明等。</a:t>
            </a:r>
            <a:endParaRPr lang="zh-CN" altLang="zh-CN" sz="2000" dirty="0"/>
          </a:p>
        </p:txBody>
      </p:sp>
      <p:sp>
        <p:nvSpPr>
          <p:cNvPr id="9" name="Text Placeholder 3"/>
          <p:cNvSpPr txBox="1"/>
          <p:nvPr/>
        </p:nvSpPr>
        <p:spPr>
          <a:xfrm>
            <a:off x="1115616" y="1993916"/>
            <a:ext cx="7416824" cy="2769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en-US" altLang="zh-CN" sz="1800" b="1" dirty="0"/>
              <a:t>8</a:t>
            </a:r>
            <a:r>
              <a:rPr lang="zh-CN" altLang="zh-CN" sz="1800" b="1" dirty="0"/>
              <a:t>．准备名片及茶点</a:t>
            </a:r>
            <a:endParaRPr lang="zh-CN" altLang="zh-CN" sz="1800" b="1" dirty="0"/>
          </a:p>
        </p:txBody>
      </p:sp>
      <p:sp>
        <p:nvSpPr>
          <p:cNvPr id="10" name="Freeform 45"/>
          <p:cNvSpPr>
            <a:spLocks noEditPoints="1"/>
          </p:cNvSpPr>
          <p:nvPr/>
        </p:nvSpPr>
        <p:spPr bwMode="auto">
          <a:xfrm>
            <a:off x="703923" y="1990725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03923" y="2322825"/>
            <a:ext cx="782851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如果有名片，接待时一定要将名片随身携带好，对方给名片的时候，记住回送一张。茶点中茶具包括茶盘、茶杯、杯垫、茶匙、糖罐及奶罐，要有茶叶、茶包和咖啡。</a:t>
            </a:r>
            <a:endParaRPr lang="zh-CN" altLang="zh-CN" sz="2000" dirty="0"/>
          </a:p>
        </p:txBody>
      </p:sp>
      <p:sp>
        <p:nvSpPr>
          <p:cNvPr id="12" name="Text Placeholder 3"/>
          <p:cNvSpPr txBox="1"/>
          <p:nvPr/>
        </p:nvSpPr>
        <p:spPr>
          <a:xfrm>
            <a:off x="1115616" y="3338488"/>
            <a:ext cx="7416824" cy="2769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en-US" altLang="zh-CN" sz="1800" b="1" dirty="0"/>
              <a:t>9</a:t>
            </a:r>
            <a:r>
              <a:rPr lang="zh-CN" altLang="zh-CN" sz="1800" b="1" dirty="0"/>
              <a:t>．其他准备工作</a:t>
            </a:r>
            <a:endParaRPr lang="zh-CN" altLang="zh-CN" sz="1800" b="1" dirty="0"/>
          </a:p>
        </p:txBody>
      </p:sp>
      <p:sp>
        <p:nvSpPr>
          <p:cNvPr id="13" name="Freeform 45"/>
          <p:cNvSpPr>
            <a:spLocks noEditPoints="1"/>
          </p:cNvSpPr>
          <p:nvPr/>
        </p:nvSpPr>
        <p:spPr bwMode="auto">
          <a:xfrm>
            <a:off x="703923" y="333529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03923" y="3667397"/>
            <a:ext cx="782851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要事先与有关交通部门联系好，核实客人的班机或车船班次的抵达时间，安排好迎送车辆，定好客人下榻的客房及膳食。</a:t>
            </a:r>
            <a:endParaRPr lang="zh-CN" altLang="zh-CN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014874" y="942978"/>
            <a:ext cx="7517566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2000" b="1" dirty="0"/>
              <a:t>（二）使用礼貌用语</a:t>
            </a:r>
            <a:endParaRPr lang="zh-CN" altLang="zh-CN" sz="20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j-ea"/>
                <a:ea typeface="+mj-ea"/>
              </a:rPr>
              <a:t>一、交谈的技巧</a:t>
            </a:r>
            <a:endParaRPr lang="zh-CN" altLang="zh-CN" sz="2400" b="1" dirty="0"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38472" y="1257859"/>
            <a:ext cx="782196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b="1" dirty="0" smtClean="0"/>
              <a:t>1</a:t>
            </a:r>
            <a:r>
              <a:rPr lang="zh-CN" altLang="en-US" b="1" dirty="0" smtClean="0"/>
              <a:t>、</a:t>
            </a:r>
            <a:r>
              <a:rPr lang="zh-CN" altLang="zh-CN" b="1" dirty="0" smtClean="0"/>
              <a:t>问候语</a:t>
            </a:r>
            <a:endParaRPr lang="zh-CN" altLang="zh-CN" b="1" dirty="0"/>
          </a:p>
          <a:p>
            <a:r>
              <a:rPr lang="zh-CN" altLang="zh-CN" dirty="0"/>
              <a:t>人们见面时的问候语是“您好”、“您早”等。如双方是第一次见面，可以说“</a:t>
            </a:r>
            <a:r>
              <a:rPr lang="en-US" altLang="zh-CN" dirty="0"/>
              <a:t>How do you do</a:t>
            </a:r>
            <a:r>
              <a:rPr lang="zh-CN" altLang="zh-CN" dirty="0"/>
              <a:t>”（您好），如果双方第二次见面，可以说：“</a:t>
            </a:r>
            <a:r>
              <a:rPr lang="en-US" altLang="zh-CN" dirty="0"/>
              <a:t> How are you </a:t>
            </a:r>
            <a:r>
              <a:rPr lang="zh-CN" altLang="zh-CN" dirty="0"/>
              <a:t>”（您好），如在早上见面可以说：“</a:t>
            </a:r>
            <a:r>
              <a:rPr lang="en-US" altLang="zh-CN" dirty="0"/>
              <a:t> Good morning</a:t>
            </a:r>
            <a:r>
              <a:rPr lang="zh-CN" altLang="zh-CN" dirty="0"/>
              <a:t>”（早上好），中午可以说：“</a:t>
            </a:r>
            <a:r>
              <a:rPr lang="en-US" altLang="zh-CN" dirty="0"/>
              <a:t>Good noon</a:t>
            </a:r>
            <a:r>
              <a:rPr lang="zh-CN" altLang="zh-CN" dirty="0"/>
              <a:t>”（中午好、午安），下午可以说：“</a:t>
            </a:r>
            <a:r>
              <a:rPr lang="en-US" altLang="zh-CN" dirty="0"/>
              <a:t>Good afternoon</a:t>
            </a:r>
            <a:r>
              <a:rPr lang="zh-CN" altLang="zh-CN" dirty="0"/>
              <a:t>”（下午好），晚上可以说：“</a:t>
            </a:r>
            <a:r>
              <a:rPr lang="en-US" altLang="zh-CN" dirty="0"/>
              <a:t>Good evening</a:t>
            </a:r>
            <a:r>
              <a:rPr lang="zh-CN" altLang="zh-CN" dirty="0"/>
              <a:t>”（晚上好）或“</a:t>
            </a:r>
            <a:r>
              <a:rPr lang="en-US" altLang="zh-CN" dirty="0"/>
              <a:t>Good night</a:t>
            </a:r>
            <a:r>
              <a:rPr lang="zh-CN" altLang="zh-CN" dirty="0"/>
              <a:t>”（晚安）等。</a:t>
            </a:r>
            <a:endParaRPr lang="zh-CN" altLang="zh-CN" dirty="0"/>
          </a:p>
          <a:p>
            <a:r>
              <a:rPr lang="en-US" altLang="zh-CN" b="1" dirty="0"/>
              <a:t>2</a:t>
            </a:r>
            <a:r>
              <a:rPr lang="zh-CN" altLang="zh-CN" b="1" dirty="0"/>
              <a:t>、欢迎语</a:t>
            </a:r>
            <a:endParaRPr lang="zh-CN" altLang="zh-CN" b="1" dirty="0"/>
          </a:p>
          <a:p>
            <a:r>
              <a:rPr lang="zh-CN" altLang="zh-CN" dirty="0"/>
              <a:t>如“欢迎您”（</a:t>
            </a:r>
            <a:r>
              <a:rPr lang="en-US" altLang="zh-CN" dirty="0"/>
              <a:t>Welcome You</a:t>
            </a:r>
            <a:r>
              <a:rPr lang="zh-CN" altLang="zh-CN" dirty="0"/>
              <a:t>）！“见到您很高兴”（</a:t>
            </a:r>
            <a:r>
              <a:rPr lang="en-US" altLang="zh-CN" dirty="0"/>
              <a:t> Nice to meet You</a:t>
            </a:r>
            <a:r>
              <a:rPr lang="zh-CN" altLang="zh-CN" dirty="0"/>
              <a:t>）！“再次见到您很愉快”</a:t>
            </a:r>
            <a:r>
              <a:rPr lang="en-US" altLang="zh-CN" dirty="0"/>
              <a:t>It is nice to see you again </a:t>
            </a:r>
            <a:r>
              <a:rPr lang="zh-CN" altLang="zh-CN" dirty="0"/>
              <a:t>！</a:t>
            </a:r>
            <a:endParaRPr lang="zh-CN" altLang="zh-CN" dirty="0"/>
          </a:p>
          <a:p>
            <a:r>
              <a:rPr lang="en-US" altLang="zh-CN" b="1" dirty="0"/>
              <a:t>3</a:t>
            </a:r>
            <a:r>
              <a:rPr lang="zh-CN" altLang="zh-CN" b="1" dirty="0"/>
              <a:t>、回敬语</a:t>
            </a:r>
            <a:endParaRPr lang="zh-CN" altLang="zh-CN" b="1" dirty="0"/>
          </a:p>
          <a:p>
            <a:r>
              <a:rPr lang="zh-CN" altLang="zh-CN" dirty="0"/>
              <a:t>回敬语是“谢谢”、“多谢”、“非常感谢”、“麻烦您了”、“让你费心了”等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n-ea"/>
                <a:ea typeface="+mn-ea"/>
              </a:rPr>
              <a:t>（二）迎接宾客礼仪 </a:t>
            </a:r>
            <a:endParaRPr lang="zh-CN" altLang="zh-CN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915566"/>
            <a:ext cx="7828517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1</a:t>
            </a:r>
            <a:r>
              <a:rPr lang="zh-CN" altLang="zh-CN" dirty="0"/>
              <a:t>．一定要提前</a:t>
            </a:r>
            <a:r>
              <a:rPr lang="en-US" altLang="zh-CN" dirty="0"/>
              <a:t>15</a:t>
            </a:r>
            <a:r>
              <a:rPr lang="zh-CN" altLang="zh-CN" dirty="0"/>
              <a:t>分钟赶到车站或机场迎候客人，绝不能让客人在那里等你。</a:t>
            </a:r>
            <a:r>
              <a:rPr lang="en-US" altLang="zh-CN" dirty="0"/>
              <a:t>   </a:t>
            </a:r>
            <a:endParaRPr lang="zh-CN" altLang="zh-CN" dirty="0"/>
          </a:p>
          <a:p>
            <a:r>
              <a:rPr lang="en-US" altLang="zh-CN" dirty="0"/>
              <a:t>2</a:t>
            </a:r>
            <a:r>
              <a:rPr lang="zh-CN" altLang="zh-CN" dirty="0"/>
              <a:t>．如果与客人素未谋面，一定要事先了解一下他的外貌特征，最好举个小牌子来迎接他。</a:t>
            </a:r>
            <a:r>
              <a:rPr lang="en-US" altLang="zh-CN" dirty="0"/>
              <a:t>   </a:t>
            </a:r>
            <a:endParaRPr lang="zh-CN" altLang="zh-CN" dirty="0"/>
          </a:p>
          <a:p>
            <a:r>
              <a:rPr lang="en-US" altLang="zh-CN" dirty="0"/>
              <a:t>3</a:t>
            </a:r>
            <a:r>
              <a:rPr lang="zh-CN" altLang="zh-CN" dirty="0"/>
              <a:t>．接到客人后，应该说一声“您路上辛苦了”之类的话，然后立即自我介绍，如有名片更好。</a:t>
            </a:r>
            <a:r>
              <a:rPr lang="en-US" altLang="zh-CN" dirty="0"/>
              <a:t>    </a:t>
            </a:r>
            <a:endParaRPr lang="zh-CN" altLang="zh-CN" dirty="0"/>
          </a:p>
          <a:p>
            <a:r>
              <a:rPr lang="en-US" altLang="zh-CN" dirty="0"/>
              <a:t>4</a:t>
            </a:r>
            <a:r>
              <a:rPr lang="zh-CN" altLang="zh-CN" dirty="0"/>
              <a:t>．介绍完毕应随手把行李接过来，客人喜欢白提的东西不必勉强，因为里面也许有证件或重要的物品等。</a:t>
            </a:r>
            <a:r>
              <a:rPr lang="en-US" altLang="zh-CN" dirty="0"/>
              <a:t>    </a:t>
            </a:r>
            <a:endParaRPr lang="zh-CN" altLang="zh-CN" dirty="0"/>
          </a:p>
          <a:p>
            <a:r>
              <a:rPr lang="en-US" altLang="zh-CN" dirty="0"/>
              <a:t>5</a:t>
            </a:r>
            <a:r>
              <a:rPr lang="zh-CN" altLang="zh-CN" dirty="0"/>
              <a:t>．接客人的交通工具应事先安排好。</a:t>
            </a:r>
            <a:r>
              <a:rPr lang="en-US" altLang="zh-CN" dirty="0"/>
              <a:t> </a:t>
            </a:r>
            <a:endParaRPr lang="en-US" altLang="zh-CN" dirty="0" smtClean="0"/>
          </a:p>
          <a:p>
            <a:r>
              <a:rPr lang="en-US" altLang="zh-CN" dirty="0"/>
              <a:t>6</a:t>
            </a:r>
            <a:r>
              <a:rPr lang="zh-CN" altLang="zh-CN" dirty="0"/>
              <a:t>．应提前把活动计划安排好，如果可能，客人一来，就应将日程表送到他手上，让他据此安排自己的私人活动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dirty="0"/>
              <a:t>7</a:t>
            </a:r>
            <a:r>
              <a:rPr lang="zh-CN" altLang="zh-CN" dirty="0"/>
              <a:t>．客人住宿的宾馆应事先了解和安排。对于宾馆的位置、服务情况应了如指掌，如餐厅开饭时间，供应办法，娱乐设施，洗衣服务，应一一向客人做些口头介绍。</a:t>
            </a:r>
            <a:r>
              <a:rPr lang="en-US" altLang="zh-CN" dirty="0"/>
              <a:t>   </a:t>
            </a:r>
            <a:endParaRPr lang="zh-CN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n-ea"/>
                <a:ea typeface="+mn-ea"/>
              </a:rPr>
              <a:t>（二）迎接宾客礼仪 </a:t>
            </a:r>
            <a:endParaRPr lang="zh-CN" altLang="zh-CN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915566"/>
            <a:ext cx="782851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8</a:t>
            </a:r>
            <a:r>
              <a:rPr lang="zh-CN" altLang="zh-CN" dirty="0"/>
              <a:t>．如果方便还可以难备一些所在城市的出版物，如本地报纸、杂志、旅游指南、风景名胜、文化习俗等等。</a:t>
            </a:r>
            <a:r>
              <a:rPr lang="en-US" altLang="zh-CN" dirty="0"/>
              <a:t>    </a:t>
            </a:r>
            <a:endParaRPr lang="zh-CN" altLang="zh-CN" dirty="0"/>
          </a:p>
          <a:p>
            <a:r>
              <a:rPr lang="en-US" altLang="zh-CN" dirty="0"/>
              <a:t>9</a:t>
            </a:r>
            <a:r>
              <a:rPr lang="zh-CN" altLang="zh-CN" dirty="0"/>
              <a:t>．在迎接客人的旅途中，不能一言不发，应找些容易引起共同兴趣的话题来谈。</a:t>
            </a:r>
            <a:r>
              <a:rPr lang="en-US" altLang="zh-CN" dirty="0"/>
              <a:t>    </a:t>
            </a:r>
            <a:endParaRPr lang="zh-CN" altLang="zh-CN" dirty="0"/>
          </a:p>
          <a:p>
            <a:r>
              <a:rPr lang="en-US" altLang="zh-CN" dirty="0"/>
              <a:t>10</a:t>
            </a:r>
            <a:r>
              <a:rPr lang="zh-CN" altLang="zh-CN" dirty="0"/>
              <a:t>．到达宾馆后，接待人员不宜久留，应让客人及时休息，消除疲劳。</a:t>
            </a:r>
            <a:endParaRPr lang="zh-CN" altLang="zh-CN" dirty="0"/>
          </a:p>
          <a:p>
            <a:r>
              <a:rPr lang="en-US" altLang="zh-CN" dirty="0"/>
              <a:t>11</a:t>
            </a:r>
            <a:r>
              <a:rPr lang="zh-CN" altLang="zh-CN" dirty="0"/>
              <a:t>．分手前应说好下次见面的时间与地点以及双方联系的办法，并提醒客人下面即将举行的第一项活动的时间、地点以及活动安排。</a:t>
            </a:r>
            <a:r>
              <a:rPr lang="en-US" altLang="zh-CN" dirty="0"/>
              <a:t>    </a:t>
            </a:r>
            <a:endParaRPr lang="zh-CN" altLang="zh-CN" dirty="0"/>
          </a:p>
          <a:p>
            <a:r>
              <a:rPr lang="en-US" altLang="zh-CN" dirty="0"/>
              <a:t>12</a:t>
            </a:r>
            <a:r>
              <a:rPr lang="zh-CN" altLang="zh-CN" dirty="0"/>
              <a:t>．如果来宾的身份地位超过公司负责人，一定要由负责人亲自迎接，其他来宾一般可派身份地位与对方相称的人迎接即可，不可身份地位太低也不必太高。</a:t>
            </a:r>
            <a:r>
              <a:rPr lang="en-US" altLang="zh-CN" dirty="0"/>
              <a:t>    </a:t>
            </a:r>
            <a:endParaRPr lang="zh-CN" altLang="zh-CN" dirty="0"/>
          </a:p>
          <a:p>
            <a:r>
              <a:rPr lang="en-US" altLang="zh-CN" dirty="0"/>
              <a:t>13</a:t>
            </a:r>
            <a:r>
              <a:rPr lang="zh-CN" altLang="zh-CN" dirty="0"/>
              <a:t>．安排自行前往，或没有约好具体时间，实在不能安排人员亲自迎接的，一般要事先给门卫、值班人员打好招呼，和接待室、秘书打好招呼，或为他们提供一份人员名单。</a:t>
            </a:r>
            <a:r>
              <a:rPr lang="en-US" altLang="zh-CN" dirty="0"/>
              <a:t>    </a:t>
            </a:r>
            <a:endParaRPr lang="zh-CN" altLang="zh-CN" dirty="0"/>
          </a:p>
          <a:p>
            <a:r>
              <a:rPr lang="en-US" altLang="zh-CN" dirty="0"/>
              <a:t>14</a:t>
            </a:r>
            <a:r>
              <a:rPr lang="zh-CN" altLang="zh-CN" dirty="0"/>
              <a:t>．应该在迎接客人时讲清楚他该到哪儿去报到或赴约。</a:t>
            </a:r>
            <a:endParaRPr lang="zh-CN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j-ea"/>
                <a:ea typeface="+mj-ea"/>
              </a:rPr>
              <a:t>（三）招待客人礼仪 </a:t>
            </a:r>
            <a:endParaRPr lang="zh-CN" altLang="zh-CN" sz="2400" b="1" dirty="0"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915566"/>
            <a:ext cx="78285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1</a:t>
            </a:r>
            <a:r>
              <a:rPr lang="zh-CN" altLang="zh-CN" b="1" dirty="0"/>
              <a:t>．接见前的工作</a:t>
            </a:r>
            <a:endParaRPr lang="zh-CN" altLang="zh-CN" b="1" dirty="0"/>
          </a:p>
        </p:txBody>
      </p:sp>
      <p:sp>
        <p:nvSpPr>
          <p:cNvPr id="3" name="矩形 2"/>
          <p:cNvSpPr/>
          <p:nvPr/>
        </p:nvSpPr>
        <p:spPr>
          <a:xfrm>
            <a:off x="703923" y="1279089"/>
            <a:ext cx="790052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贵宾到达后应先请至贵宾室奉茶及休息，然后立刻通报主管、负责人准备接见。在主管与贵宾见面之前，接待人员应允将来宾的基本资料、相貌特征和来访目的向主管报告，以便双方见面时能立刻进入状态。如果你是主人，而且将会比预定时间到得晚些，就必须在客人刚到时就通知他。根据延误时间的长短，客人可以决定等候、回去或重新安排约会时间。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03923" y="2754775"/>
            <a:ext cx="78285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2</a:t>
            </a:r>
            <a:r>
              <a:rPr lang="zh-CN" altLang="zh-CN" b="1" dirty="0"/>
              <a:t>．接待预约与末预约的宾客的注意事项</a:t>
            </a:r>
            <a:endParaRPr lang="zh-CN" altLang="zh-CN" b="1" dirty="0"/>
          </a:p>
        </p:txBody>
      </p:sp>
      <p:sp>
        <p:nvSpPr>
          <p:cNvPr id="6" name="矩形 5"/>
          <p:cNvSpPr/>
          <p:nvPr/>
        </p:nvSpPr>
        <p:spPr>
          <a:xfrm>
            <a:off x="703923" y="3118298"/>
            <a:ext cx="79005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宾客分为两种：预约与未预约的，接待的方式要有所不同。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03923" y="3651870"/>
            <a:ext cx="78285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3</a:t>
            </a:r>
            <a:r>
              <a:rPr lang="zh-CN" altLang="zh-CN" b="1" dirty="0"/>
              <a:t>．奉茶及接受奉茶的礼仪</a:t>
            </a:r>
            <a:endParaRPr lang="zh-CN" altLang="zh-CN" b="1" dirty="0"/>
          </a:p>
        </p:txBody>
      </p:sp>
      <p:sp>
        <p:nvSpPr>
          <p:cNvPr id="8" name="矩形 7"/>
          <p:cNvSpPr/>
          <p:nvPr/>
        </p:nvSpPr>
        <p:spPr>
          <a:xfrm>
            <a:off x="703923" y="4015393"/>
            <a:ext cx="79005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奉茶前可事先请教客人的喜好是茶、咖啡或其他饮料，如有附带点心招待的话，就应先将点心端出，然后再奉茶。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j-ea"/>
                <a:ea typeface="+mj-ea"/>
              </a:rPr>
              <a:t>（三）招待客人礼仪 </a:t>
            </a:r>
            <a:endParaRPr lang="zh-CN" altLang="zh-CN" sz="2400" b="1" dirty="0"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03923" y="1059582"/>
            <a:ext cx="78285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4</a:t>
            </a:r>
            <a:r>
              <a:rPr lang="zh-CN" altLang="zh-CN" b="1" dirty="0"/>
              <a:t>．安排来访者参观公司</a:t>
            </a:r>
            <a:endParaRPr lang="zh-CN" altLang="zh-CN" b="1" dirty="0"/>
          </a:p>
        </p:txBody>
      </p:sp>
      <p:sp>
        <p:nvSpPr>
          <p:cNvPr id="8" name="矩形 7"/>
          <p:cNvSpPr/>
          <p:nvPr/>
        </p:nvSpPr>
        <p:spPr>
          <a:xfrm>
            <a:off x="703923" y="1423105"/>
            <a:ext cx="79005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如有时间和必要，我们可以安排来访者参观公司的一些景观，包括公司的自然景观、建筑景观、生产景观</a:t>
            </a:r>
            <a:r>
              <a:rPr lang="zh-CN" altLang="zh-CN" dirty="0" smtClean="0"/>
              <a:t>等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03923" y="2069436"/>
            <a:ext cx="7828517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5.   </a:t>
            </a:r>
            <a:r>
              <a:rPr lang="zh-CN" altLang="zh-CN" b="1" dirty="0"/>
              <a:t>会见客人</a:t>
            </a:r>
            <a:endParaRPr lang="zh-CN" altLang="zh-CN" b="1" dirty="0"/>
          </a:p>
        </p:txBody>
      </p:sp>
      <p:sp>
        <p:nvSpPr>
          <p:cNvPr id="10" name="矩形 9"/>
          <p:cNvSpPr/>
          <p:nvPr/>
        </p:nvSpPr>
        <p:spPr>
          <a:xfrm>
            <a:off x="703923" y="2432959"/>
            <a:ext cx="79005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作为主人，在客人到达时，从办公桌后起身，应微笑着问候客人并与客人握手，招待客人入座或与客人一起入座。</a:t>
            </a:r>
            <a:endParaRPr lang="zh-CN" altLang="zh-CN" dirty="0"/>
          </a:p>
        </p:txBody>
      </p:sp>
      <p:sp>
        <p:nvSpPr>
          <p:cNvPr id="11" name="矩形 10"/>
          <p:cNvSpPr/>
          <p:nvPr/>
        </p:nvSpPr>
        <p:spPr>
          <a:xfrm>
            <a:off x="703923" y="3216339"/>
            <a:ext cx="7828517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6.   </a:t>
            </a:r>
            <a:r>
              <a:rPr lang="zh-CN" altLang="zh-CN" b="1" dirty="0"/>
              <a:t>会谈结束时</a:t>
            </a:r>
            <a:endParaRPr lang="zh-CN" altLang="zh-CN" b="1" dirty="0"/>
          </a:p>
        </p:txBody>
      </p:sp>
      <p:sp>
        <p:nvSpPr>
          <p:cNvPr id="12" name="矩形 11"/>
          <p:cNvSpPr/>
          <p:nvPr/>
        </p:nvSpPr>
        <p:spPr>
          <a:xfrm>
            <a:off x="703923" y="3579862"/>
            <a:ext cx="79005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当生意已经谈妥时，按规矩来说，若双方都知道会谈已经结束，就该同时站起，握手道别之后离开。</a:t>
            </a:r>
            <a:endParaRPr lang="zh-CN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latin typeface="+mj-ea"/>
                <a:ea typeface="+mj-ea"/>
              </a:rPr>
              <a:t>（</a:t>
            </a:r>
            <a:r>
              <a:rPr lang="zh-CN" altLang="en-US" sz="2400" b="1" dirty="0" smtClean="0">
                <a:latin typeface="+mj-ea"/>
                <a:ea typeface="+mj-ea"/>
              </a:rPr>
              <a:t>四</a:t>
            </a:r>
            <a:r>
              <a:rPr lang="zh-CN" altLang="zh-CN" sz="2400" b="1" dirty="0" smtClean="0">
                <a:latin typeface="+mj-ea"/>
                <a:ea typeface="+mj-ea"/>
              </a:rPr>
              <a:t>）</a:t>
            </a:r>
            <a:r>
              <a:rPr lang="zh-CN" altLang="zh-CN" sz="2400" b="1" dirty="0">
                <a:latin typeface="+mj-ea"/>
                <a:ea typeface="+mj-ea"/>
              </a:rPr>
              <a:t>送客礼仪</a:t>
            </a:r>
            <a:endParaRPr lang="zh-CN" altLang="zh-CN" sz="2400" b="1" dirty="0"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03923" y="1059582"/>
            <a:ext cx="782851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中国人常说</a:t>
            </a:r>
            <a:r>
              <a:rPr lang="en-US" altLang="zh-CN" sz="2000" dirty="0"/>
              <a:t>:</a:t>
            </a:r>
            <a:r>
              <a:rPr lang="zh-CN" altLang="zh-CN" sz="2000" dirty="0"/>
              <a:t>“ 迎人迎三步，送人送七步。”可见中国人是非常注重送客礼节的。接待工作顺利完成后，后续的工作也很重要———即“ 送客礼仪”。</a:t>
            </a:r>
            <a:endParaRPr lang="zh-CN" altLang="zh-CN" sz="2000" dirty="0"/>
          </a:p>
          <a:p>
            <a:r>
              <a:rPr lang="en-US" altLang="zh-CN" sz="2000" dirty="0"/>
              <a:t>1. </a:t>
            </a:r>
            <a:r>
              <a:rPr lang="zh-CN" altLang="zh-CN" sz="2000" dirty="0"/>
              <a:t>握手致意，亲切相送</a:t>
            </a:r>
            <a:endParaRPr lang="zh-CN" altLang="zh-CN" sz="2000" dirty="0"/>
          </a:p>
          <a:p>
            <a:r>
              <a:rPr lang="en-US" altLang="zh-CN" sz="2000" dirty="0"/>
              <a:t>2. </a:t>
            </a:r>
            <a:r>
              <a:rPr lang="zh-CN" altLang="zh-CN" sz="2000" dirty="0"/>
              <a:t>注意客人遗留的物品</a:t>
            </a:r>
            <a:endParaRPr lang="zh-CN" altLang="zh-CN" sz="2000" dirty="0"/>
          </a:p>
          <a:p>
            <a:r>
              <a:rPr lang="en-US" altLang="zh-CN" sz="2000" dirty="0"/>
              <a:t>3. </a:t>
            </a:r>
            <a:r>
              <a:rPr lang="zh-CN" altLang="zh-CN" sz="2000" dirty="0"/>
              <a:t>送远道访客要告诉路线</a:t>
            </a:r>
            <a:endParaRPr lang="zh-CN" altLang="zh-CN" sz="2000" dirty="0"/>
          </a:p>
          <a:p>
            <a:r>
              <a:rPr lang="en-US" altLang="zh-CN" sz="2000" dirty="0"/>
              <a:t>4. </a:t>
            </a:r>
            <a:r>
              <a:rPr lang="zh-CN" altLang="zh-CN" sz="2000" dirty="0"/>
              <a:t>送客真诚，送离视线</a:t>
            </a:r>
            <a:endParaRPr lang="zh-CN" altLang="zh-CN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n-ea"/>
                <a:ea typeface="+mn-ea"/>
              </a:rPr>
              <a:t>二、拜访礼仪</a:t>
            </a:r>
            <a:endParaRPr lang="zh-CN" altLang="zh-CN" sz="2400" b="1" dirty="0">
              <a:latin typeface="+mn-ea"/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03923" y="1059582"/>
            <a:ext cx="7828517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/>
              <a:t>（一）商业拜访的事前准备工作</a:t>
            </a:r>
            <a:endParaRPr lang="zh-CN" altLang="zh-CN" sz="2000" b="1" dirty="0"/>
          </a:p>
          <a:p>
            <a:r>
              <a:rPr lang="zh-CN" altLang="zh-CN" sz="2000" dirty="0"/>
              <a:t>为了做个有礼且受欢迎的客人，必须做好拜访前的准备工作。要做到“ 知己”和“ 知彼”。</a:t>
            </a:r>
            <a:endParaRPr lang="zh-CN" altLang="zh-CN" sz="2000" dirty="0"/>
          </a:p>
          <a:p>
            <a:r>
              <a:rPr lang="zh-CN" altLang="zh-CN" sz="2000" b="1" dirty="0"/>
              <a:t>（二）等待会见时的礼仪</a:t>
            </a:r>
            <a:endParaRPr lang="zh-CN" altLang="zh-CN" sz="2000" b="1" dirty="0"/>
          </a:p>
          <a:p>
            <a:r>
              <a:rPr lang="zh-CN" altLang="zh-CN" sz="2000" dirty="0"/>
              <a:t>一旦确定了约会时间，我们应想方设法避免迟到。把几项活动之间的时间间隔留长些，这样，即使前一项活动超时，下面的活动也不致受到影响。最好估计一下某件事情实际需要多长时间</a:t>
            </a:r>
            <a:r>
              <a:rPr lang="en-US" altLang="zh-CN" sz="2000" dirty="0"/>
              <a:t>,</a:t>
            </a:r>
            <a:r>
              <a:rPr lang="zh-CN" altLang="zh-CN" sz="2000" dirty="0"/>
              <a:t>而不是根据主观判断。我们的这条经验确实来之不易</a:t>
            </a:r>
            <a:r>
              <a:rPr lang="en-US" altLang="zh-CN" sz="2000" dirty="0"/>
              <a:t>: </a:t>
            </a:r>
            <a:r>
              <a:rPr lang="zh-CN" altLang="zh-CN" sz="2000" dirty="0"/>
              <a:t>在安排与一位出版商会谈时，我们低估了所需要的时间。结果，因这次会谈之后原定与另一位客户的会谈也相应推迟了。幸运的是，那位客户的时间安排比较灵活。</a:t>
            </a:r>
            <a:endParaRPr lang="zh-CN" altLang="zh-CN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n-ea"/>
                <a:ea typeface="+mn-ea"/>
              </a:rPr>
              <a:t>二、拜访礼仪</a:t>
            </a:r>
            <a:endParaRPr lang="zh-CN" altLang="zh-CN" sz="2400" b="1" dirty="0">
              <a:latin typeface="+mn-ea"/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03923" y="859527"/>
            <a:ext cx="78285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/>
              <a:t>（三）拜访时的注意事项</a:t>
            </a:r>
            <a:endParaRPr lang="zh-CN" altLang="zh-CN" sz="2000" b="1" dirty="0"/>
          </a:p>
        </p:txBody>
      </p:sp>
      <p:sp>
        <p:nvSpPr>
          <p:cNvPr id="4" name="矩形 3"/>
          <p:cNvSpPr/>
          <p:nvPr/>
        </p:nvSpPr>
        <p:spPr>
          <a:xfrm>
            <a:off x="703923" y="1259637"/>
            <a:ext cx="7828517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1. </a:t>
            </a:r>
            <a:r>
              <a:rPr lang="zh-CN" altLang="zh-CN" dirty="0"/>
              <a:t>进入主人的房间前时，应在主人告知你衣帽和资料袋和手提袋该放在何处时再放，不要贸然行事。</a:t>
            </a:r>
            <a:endParaRPr lang="zh-CN" altLang="zh-CN" dirty="0"/>
          </a:p>
          <a:p>
            <a:r>
              <a:rPr lang="en-US" altLang="zh-CN" dirty="0"/>
              <a:t>2. </a:t>
            </a:r>
            <a:r>
              <a:rPr lang="zh-CN" altLang="zh-CN" dirty="0"/>
              <a:t>主人应指明客人该坐在何处，客人应等候主人指示后再入座。</a:t>
            </a:r>
            <a:endParaRPr lang="zh-CN" altLang="zh-CN" dirty="0"/>
          </a:p>
          <a:p>
            <a:r>
              <a:rPr lang="en-US" altLang="zh-CN" dirty="0"/>
              <a:t>3. </a:t>
            </a:r>
            <a:r>
              <a:rPr lang="zh-CN" altLang="zh-CN" dirty="0"/>
              <a:t>注意特殊气候。</a:t>
            </a:r>
            <a:endParaRPr lang="zh-CN" altLang="zh-CN" dirty="0"/>
          </a:p>
          <a:p>
            <a:r>
              <a:rPr lang="en-US" altLang="zh-CN" dirty="0"/>
              <a:t>4. </a:t>
            </a:r>
            <a:r>
              <a:rPr lang="zh-CN" altLang="zh-CN" dirty="0"/>
              <a:t>拜访主人时，很重要的一点是必须携带名片。</a:t>
            </a:r>
            <a:endParaRPr lang="zh-CN" altLang="zh-CN" dirty="0"/>
          </a:p>
          <a:p>
            <a:r>
              <a:rPr lang="en-US" altLang="zh-CN" dirty="0"/>
              <a:t>5. </a:t>
            </a:r>
            <a:r>
              <a:rPr lang="zh-CN" altLang="zh-CN" dirty="0"/>
              <a:t>当初次见面时总会寒暄两句，例如</a:t>
            </a:r>
            <a:r>
              <a:rPr lang="en-US" altLang="zh-CN" dirty="0"/>
              <a:t>:</a:t>
            </a:r>
            <a:r>
              <a:rPr lang="zh-CN" altLang="zh-CN" dirty="0"/>
              <a:t>“ 您好</a:t>
            </a:r>
            <a:r>
              <a:rPr lang="en-US" altLang="zh-CN" dirty="0"/>
              <a:t>! </a:t>
            </a:r>
            <a:r>
              <a:rPr lang="zh-CN" altLang="zh-CN" dirty="0"/>
              <a:t>我是×× × 公司的× × × ，感谢您对我们公司的照顾。” </a:t>
            </a:r>
            <a:endParaRPr lang="zh-CN" altLang="zh-CN" dirty="0"/>
          </a:p>
          <a:p>
            <a:r>
              <a:rPr lang="en-US" altLang="zh-CN" dirty="0"/>
              <a:t>6. </a:t>
            </a:r>
            <a:r>
              <a:rPr lang="zh-CN" altLang="zh-CN" dirty="0"/>
              <a:t>最好不要抽烟，尤其是在商业场合。</a:t>
            </a:r>
            <a:endParaRPr lang="zh-CN" altLang="zh-CN" dirty="0"/>
          </a:p>
          <a:p>
            <a:r>
              <a:rPr lang="en-US" altLang="zh-CN" dirty="0"/>
              <a:t>7. </a:t>
            </a:r>
            <a:r>
              <a:rPr lang="zh-CN" altLang="zh-CN" dirty="0"/>
              <a:t>在告辞的礼节方面，说过再见后，你的身体就该离开椅子了，不要“ 半个钟头前说再见，半个钟头后还坐在椅子上”，这是很不礼貌的行为。</a:t>
            </a:r>
            <a:endParaRPr lang="zh-CN" altLang="zh-CN" dirty="0"/>
          </a:p>
          <a:p>
            <a:r>
              <a:rPr lang="en-US" altLang="zh-CN" dirty="0"/>
              <a:t>8. </a:t>
            </a:r>
            <a:r>
              <a:rPr lang="zh-CN" altLang="zh-CN" dirty="0"/>
              <a:t>当有人为你奉茶时要有相对礼貌的回应</a:t>
            </a:r>
            <a:endParaRPr lang="zh-CN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j-ea"/>
                <a:ea typeface="+mj-ea"/>
              </a:rPr>
              <a:t>三、馈赠礼仪</a:t>
            </a:r>
            <a:endParaRPr lang="zh-CN" altLang="zh-CN" sz="2400" b="1" dirty="0"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03923" y="859527"/>
            <a:ext cx="78285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/>
              <a:t>（一）馈赠礼品的场合</a:t>
            </a:r>
            <a:r>
              <a:rPr lang="en-US" altLang="zh-CN" sz="2000" b="1" dirty="0"/>
              <a:t>    </a:t>
            </a:r>
            <a:endParaRPr lang="zh-CN" altLang="zh-CN" sz="2000" b="1" dirty="0"/>
          </a:p>
        </p:txBody>
      </p:sp>
      <p:sp>
        <p:nvSpPr>
          <p:cNvPr id="4" name="矩形 3"/>
          <p:cNvSpPr/>
          <p:nvPr/>
        </p:nvSpPr>
        <p:spPr>
          <a:xfrm>
            <a:off x="703923" y="1259637"/>
            <a:ext cx="7828517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/>
              <a:t>1</a:t>
            </a:r>
            <a:r>
              <a:rPr lang="zh-CN" altLang="zh-CN" sz="1600" dirty="0"/>
              <a:t>、表示谢意敬意</a:t>
            </a:r>
            <a:endParaRPr lang="zh-CN" altLang="zh-CN" sz="1600" dirty="0"/>
          </a:p>
          <a:p>
            <a:r>
              <a:rPr lang="en-US" altLang="zh-CN" sz="1600" dirty="0"/>
              <a:t>2</a:t>
            </a:r>
            <a:r>
              <a:rPr lang="zh-CN" altLang="zh-CN" sz="1600" dirty="0"/>
              <a:t>、祝贺庆典活动</a:t>
            </a:r>
            <a:endParaRPr lang="zh-CN" altLang="zh-CN" sz="1600" dirty="0"/>
          </a:p>
          <a:p>
            <a:r>
              <a:rPr lang="en-US" altLang="zh-CN" sz="1600" dirty="0"/>
              <a:t>3</a:t>
            </a:r>
            <a:r>
              <a:rPr lang="zh-CN" altLang="zh-CN" sz="1600" dirty="0"/>
              <a:t>、公共关系礼品</a:t>
            </a:r>
            <a:endParaRPr lang="zh-CN" altLang="zh-CN" sz="1600" dirty="0"/>
          </a:p>
          <a:p>
            <a:r>
              <a:rPr lang="en-US" altLang="zh-CN" sz="1600" dirty="0"/>
              <a:t>4</a:t>
            </a:r>
            <a:r>
              <a:rPr lang="zh-CN" altLang="zh-CN" sz="1600" dirty="0"/>
              <a:t>、祝贺开张开业</a:t>
            </a:r>
            <a:endParaRPr lang="zh-CN" altLang="zh-CN" sz="1600" dirty="0"/>
          </a:p>
          <a:p>
            <a:r>
              <a:rPr lang="en-US" altLang="zh-CN" sz="1600" dirty="0"/>
              <a:t>5</a:t>
            </a:r>
            <a:r>
              <a:rPr lang="zh-CN" altLang="zh-CN" sz="1600" dirty="0"/>
              <a:t>、适逢重大节日</a:t>
            </a:r>
            <a:endParaRPr lang="zh-CN" altLang="zh-CN" sz="1600" dirty="0"/>
          </a:p>
          <a:p>
            <a:r>
              <a:rPr lang="en-US" altLang="zh-CN" sz="1600" dirty="0"/>
              <a:t>6</a:t>
            </a:r>
            <a:r>
              <a:rPr lang="zh-CN" altLang="zh-CN" sz="1600" dirty="0"/>
              <a:t>、探视住院病人</a:t>
            </a:r>
            <a:endParaRPr lang="zh-CN" altLang="zh-CN" sz="1600" dirty="0"/>
          </a:p>
          <a:p>
            <a:r>
              <a:rPr lang="en-US" altLang="zh-CN" sz="1600" dirty="0"/>
              <a:t>7</a:t>
            </a:r>
            <a:r>
              <a:rPr lang="zh-CN" altLang="zh-CN" sz="1600" dirty="0"/>
              <a:t>、应邀家中做客</a:t>
            </a:r>
            <a:endParaRPr lang="zh-CN" altLang="zh-CN" sz="1600" dirty="0"/>
          </a:p>
          <a:p>
            <a:r>
              <a:rPr lang="zh-CN" altLang="zh-CN" sz="1600" dirty="0"/>
              <a:t>我们经常会应邀到别人家中做客或者出席私人家宴。为了礼尚往来，出于礼貌，应带些小礼品。如土特产、小艺术品、纪念品、水果、以及鲜花等。有小孩的可送糖果、玩具之类。</a:t>
            </a:r>
            <a:endParaRPr lang="zh-CN" altLang="zh-CN" sz="1600" dirty="0"/>
          </a:p>
          <a:p>
            <a:r>
              <a:rPr lang="en-US" altLang="zh-CN" sz="1600" dirty="0"/>
              <a:t>8</a:t>
            </a:r>
            <a:r>
              <a:rPr lang="zh-CN" altLang="zh-CN" sz="1600" dirty="0"/>
              <a:t>、遭受不测事件</a:t>
            </a:r>
            <a:endParaRPr lang="zh-CN" altLang="zh-CN" sz="1600" dirty="0"/>
          </a:p>
          <a:p>
            <a:r>
              <a:rPr lang="zh-CN" altLang="zh-CN" sz="1600" dirty="0"/>
              <a:t>世上难有一帆风顺之事，一个家庭或组织遇上不测事件之时，及时地送上一份礼物表示关心，更能体现送礼者的情谊。比如：对方遇上火灾、地震等灾难，马上去函或去电表示慰问，也可送上钱款相助。</a:t>
            </a:r>
            <a:endParaRPr lang="zh-CN" altLang="zh-CN" sz="1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j-ea"/>
                <a:ea typeface="+mj-ea"/>
              </a:rPr>
              <a:t>三、馈赠礼仪</a:t>
            </a:r>
            <a:endParaRPr lang="zh-CN" altLang="zh-CN" sz="2400" b="1" dirty="0"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03923" y="859527"/>
            <a:ext cx="78285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/>
              <a:t>（二）馈赠礼品的礼仪</a:t>
            </a:r>
            <a:endParaRPr lang="zh-CN" altLang="zh-CN" sz="2000" b="1" dirty="0"/>
          </a:p>
        </p:txBody>
      </p:sp>
      <p:sp>
        <p:nvSpPr>
          <p:cNvPr id="4" name="矩形 3"/>
          <p:cNvSpPr/>
          <p:nvPr/>
        </p:nvSpPr>
        <p:spPr>
          <a:xfrm>
            <a:off x="703923" y="1259637"/>
            <a:ext cx="782851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1</a:t>
            </a:r>
            <a:r>
              <a:rPr lang="zh-CN" altLang="zh-CN" dirty="0"/>
              <a:t>、精心包装</a:t>
            </a:r>
            <a:endParaRPr lang="zh-CN" altLang="zh-CN" dirty="0"/>
          </a:p>
          <a:p>
            <a:r>
              <a:rPr lang="zh-CN" altLang="zh-CN" dirty="0"/>
              <a:t>送给他人礼品，尤其是在正式场合赠送于人的礼品，在相赠之前，一般都应当认真进行包装。可用专门的纸张包裹礼品或把礼品放入特制的盒子、瓶子里等。礼品包装就象穿了一件外衣，这样才能显得正式、高档，而且还会使受赠者感到自己倍受重视。</a:t>
            </a:r>
            <a:endParaRPr lang="zh-CN" altLang="zh-CN" dirty="0"/>
          </a:p>
          <a:p>
            <a:r>
              <a:rPr lang="en-US" altLang="zh-CN" dirty="0"/>
              <a:t>2</a:t>
            </a:r>
            <a:r>
              <a:rPr lang="zh-CN" altLang="zh-CN" dirty="0"/>
              <a:t>、表现大方</a:t>
            </a:r>
            <a:endParaRPr lang="zh-CN" altLang="zh-CN" dirty="0"/>
          </a:p>
          <a:p>
            <a:r>
              <a:rPr lang="zh-CN" altLang="zh-CN" dirty="0"/>
              <a:t>现场赠送礼品时，要神态大方自然，举止大方，表现适当。千万不要象做了“亏心事”，小里小气，手足无措。</a:t>
            </a:r>
            <a:endParaRPr lang="zh-CN" altLang="zh-CN" dirty="0"/>
          </a:p>
          <a:p>
            <a:r>
              <a:rPr lang="en-US" altLang="zh-CN" dirty="0"/>
              <a:t>3</a:t>
            </a:r>
            <a:r>
              <a:rPr lang="zh-CN" altLang="zh-CN" dirty="0"/>
              <a:t>、 认真说明</a:t>
            </a:r>
            <a:endParaRPr lang="zh-CN" altLang="zh-CN" dirty="0"/>
          </a:p>
          <a:p>
            <a:r>
              <a:rPr lang="zh-CN" altLang="zh-CN" dirty="0"/>
              <a:t>当面亲自赠送礼品时要辅以适当的、认真的说明。</a:t>
            </a:r>
            <a:endParaRPr lang="zh-CN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j-ea"/>
                <a:ea typeface="+mj-ea"/>
              </a:rPr>
              <a:t>三、馈赠礼仪</a:t>
            </a:r>
            <a:endParaRPr lang="zh-CN" altLang="zh-CN" sz="2400" b="1" dirty="0"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03923" y="859527"/>
            <a:ext cx="78285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/>
              <a:t>（三）接受馈赠的礼仪</a:t>
            </a:r>
            <a:endParaRPr lang="zh-CN" altLang="zh-CN" sz="2000" b="1" dirty="0"/>
          </a:p>
        </p:txBody>
      </p:sp>
      <p:sp>
        <p:nvSpPr>
          <p:cNvPr id="4" name="矩形 3"/>
          <p:cNvSpPr/>
          <p:nvPr/>
        </p:nvSpPr>
        <p:spPr>
          <a:xfrm>
            <a:off x="703923" y="1259637"/>
            <a:ext cx="782851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1</a:t>
            </a:r>
            <a:r>
              <a:rPr lang="zh-CN" altLang="zh-CN" dirty="0"/>
              <a:t>、受礼坦然</a:t>
            </a:r>
            <a:endParaRPr lang="zh-CN" altLang="zh-CN" dirty="0"/>
          </a:p>
          <a:p>
            <a:r>
              <a:rPr lang="en-US" altLang="zh-CN" dirty="0"/>
              <a:t>2</a:t>
            </a:r>
            <a:r>
              <a:rPr lang="zh-CN" altLang="zh-CN" dirty="0"/>
              <a:t>、当面拆封</a:t>
            </a:r>
            <a:endParaRPr lang="zh-CN" altLang="zh-CN" dirty="0"/>
          </a:p>
          <a:p>
            <a:r>
              <a:rPr lang="en-US" altLang="zh-CN" dirty="0"/>
              <a:t>3</a:t>
            </a:r>
            <a:r>
              <a:rPr lang="zh-CN" altLang="zh-CN" dirty="0"/>
              <a:t>、拒礼有方</a:t>
            </a:r>
            <a:endParaRPr lang="zh-CN" altLang="zh-CN" dirty="0"/>
          </a:p>
        </p:txBody>
      </p:sp>
      <p:sp>
        <p:nvSpPr>
          <p:cNvPr id="5" name="矩形 4"/>
          <p:cNvSpPr/>
          <p:nvPr/>
        </p:nvSpPr>
        <p:spPr>
          <a:xfrm>
            <a:off x="703923" y="2182967"/>
            <a:ext cx="78285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/>
              <a:t>（四）赠花的礼仪</a:t>
            </a:r>
            <a:endParaRPr lang="zh-CN" altLang="zh-CN" sz="2000" b="1" dirty="0"/>
          </a:p>
        </p:txBody>
      </p:sp>
      <p:sp>
        <p:nvSpPr>
          <p:cNvPr id="6" name="矩形 5"/>
          <p:cNvSpPr/>
          <p:nvPr/>
        </p:nvSpPr>
        <p:spPr>
          <a:xfrm>
            <a:off x="703923" y="2583077"/>
            <a:ext cx="314799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/>
              <a:t>1</a:t>
            </a:r>
            <a:r>
              <a:rPr lang="zh-CN" altLang="zh-CN" sz="1400" dirty="0"/>
              <a:t>、了解“花卉语”</a:t>
            </a:r>
            <a:endParaRPr lang="zh-CN" altLang="zh-CN" sz="1400" dirty="0"/>
          </a:p>
          <a:p>
            <a:r>
              <a:rPr lang="zh-CN" altLang="zh-CN" sz="1400" dirty="0"/>
              <a:t>荷花——纯洁、淡泊和无邪</a:t>
            </a:r>
            <a:endParaRPr lang="zh-CN" altLang="zh-CN" sz="1400" dirty="0"/>
          </a:p>
          <a:p>
            <a:r>
              <a:rPr lang="zh-CN" altLang="zh-CN" sz="1400" dirty="0"/>
              <a:t>月季——幸福、光荣、美常新</a:t>
            </a:r>
            <a:endParaRPr lang="zh-CN" altLang="zh-CN" sz="1400" dirty="0"/>
          </a:p>
          <a:p>
            <a:r>
              <a:rPr lang="zh-CN" altLang="zh-CN" sz="1400" dirty="0"/>
              <a:t>红玫瑰——爱情</a:t>
            </a:r>
            <a:endParaRPr lang="zh-CN" altLang="zh-CN" sz="1400" dirty="0"/>
          </a:p>
          <a:p>
            <a:r>
              <a:rPr lang="zh-CN" altLang="zh-CN" sz="1400" dirty="0"/>
              <a:t>百合——圣洁、幸福、百年好合</a:t>
            </a:r>
            <a:endParaRPr lang="zh-CN" altLang="zh-CN" sz="1400" dirty="0"/>
          </a:p>
          <a:p>
            <a:r>
              <a:rPr lang="zh-CN" altLang="zh-CN" sz="1400" dirty="0"/>
              <a:t>康乃馨——健康长寿</a:t>
            </a:r>
            <a:endParaRPr lang="zh-CN" altLang="zh-CN" sz="1400" dirty="0"/>
          </a:p>
          <a:p>
            <a:r>
              <a:rPr lang="zh-CN" altLang="zh-CN" sz="1400" dirty="0"/>
              <a:t>勿忘草——永志不忘、真挚和贞操</a:t>
            </a:r>
            <a:endParaRPr lang="zh-CN" altLang="zh-CN" sz="1400" dirty="0"/>
          </a:p>
          <a:p>
            <a:r>
              <a:rPr lang="zh-CN" altLang="zh-CN" sz="1400" dirty="0"/>
              <a:t>菊花——长寿高洁</a:t>
            </a:r>
            <a:endParaRPr lang="zh-CN" altLang="zh-CN" sz="1400" dirty="0"/>
          </a:p>
          <a:p>
            <a:r>
              <a:rPr lang="zh-CN" altLang="zh-CN" sz="1400" dirty="0"/>
              <a:t>万年青——友谊</a:t>
            </a:r>
            <a:endParaRPr lang="zh-CN" altLang="zh-CN" sz="1400" dirty="0"/>
          </a:p>
          <a:p>
            <a:r>
              <a:rPr lang="zh-CN" altLang="zh-CN" sz="1400" dirty="0"/>
              <a:t>兰花——优雅</a:t>
            </a:r>
            <a:endParaRPr lang="zh-CN" altLang="zh-CN" sz="1400" dirty="0"/>
          </a:p>
        </p:txBody>
      </p:sp>
      <p:sp>
        <p:nvSpPr>
          <p:cNvPr id="8" name="矩形 7"/>
          <p:cNvSpPr/>
          <p:nvPr/>
        </p:nvSpPr>
        <p:spPr>
          <a:xfrm>
            <a:off x="3995936" y="1239024"/>
            <a:ext cx="468052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/>
              <a:t>2</a:t>
            </a:r>
            <a:r>
              <a:rPr lang="zh-CN" altLang="zh-CN" sz="1400" dirty="0"/>
              <a:t>、不同场合的赠花</a:t>
            </a:r>
            <a:endParaRPr lang="zh-CN" altLang="zh-CN" sz="1400" dirty="0"/>
          </a:p>
          <a:p>
            <a:r>
              <a:rPr lang="zh-CN" altLang="zh-CN" sz="1400" dirty="0"/>
              <a:t>向恋人赠玫瑰花的花语是“我真心爱你”，蔷薇花象征“我向你求爱，小天使”，桂花表示“我挚意爱你”，这类花卉赠之恋人，可收心有灵犀一点通之功</a:t>
            </a:r>
            <a:r>
              <a:rPr lang="zh-CN" altLang="zh-CN" sz="1400" dirty="0" smtClean="0"/>
              <a:t>。</a:t>
            </a:r>
            <a:endParaRPr lang="en-US" altLang="zh-CN" sz="1400" dirty="0" smtClean="0"/>
          </a:p>
          <a:p>
            <a:endParaRPr lang="zh-CN" altLang="zh-CN" sz="1400" dirty="0"/>
          </a:p>
          <a:p>
            <a:r>
              <a:rPr lang="zh-CN" altLang="zh-CN" sz="1400" dirty="0"/>
              <a:t>红玫瑰象征爱情美好；吉祥草祝朋友吉祥如意、生活美满；文竹绿叶葱葱，祝朋友爱情永葆青春。此外并蒂莲表示“恩爱如初，幸福长存”，百合花象征“百年好合”，他们及红色郁金香等花都是婚礼的理想花卉</a:t>
            </a:r>
            <a:r>
              <a:rPr lang="zh-CN" altLang="zh-CN" sz="1400" dirty="0" smtClean="0"/>
              <a:t>。</a:t>
            </a:r>
            <a:endParaRPr lang="en-US" altLang="zh-CN" sz="1400" dirty="0" smtClean="0"/>
          </a:p>
          <a:p>
            <a:endParaRPr lang="zh-CN" altLang="zh-CN" sz="1400" dirty="0"/>
          </a:p>
          <a:p>
            <a:r>
              <a:rPr lang="zh-CN" altLang="zh-CN" sz="1400" dirty="0"/>
              <a:t>慰问病人，送一束黄月季，表示“早日康复”，一束芝兰，象征“正气清运，贵体早康”，或送一束松、柏、梅花，以鼓励他与病魔做斗争“坚贞不屈”，“胜利属于你”。</a:t>
            </a:r>
            <a:endParaRPr lang="zh-CN" altLang="zh-CN" sz="1400" dirty="0"/>
          </a:p>
          <a:p>
            <a:r>
              <a:rPr lang="zh-CN" altLang="zh-CN" sz="1400" dirty="0"/>
              <a:t>庆贺生日赠花，年轻一点的可送其火红的石榴花、鲜红的月季花、美丽的象牙花，祝其前程如火样红烈，青春如红花鲜艳等。</a:t>
            </a:r>
            <a:endParaRPr lang="zh-CN" altLang="zh-CN" sz="1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014874" y="942978"/>
            <a:ext cx="7517566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2000" b="1" dirty="0"/>
              <a:t>（二）使用礼貌用语</a:t>
            </a:r>
            <a:endParaRPr lang="zh-CN" altLang="zh-CN" sz="20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j-ea"/>
                <a:ea typeface="+mj-ea"/>
              </a:rPr>
              <a:t>一、交谈的技巧</a:t>
            </a:r>
            <a:endParaRPr lang="zh-CN" altLang="zh-CN" sz="2400" b="1" dirty="0"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38472" y="1257859"/>
            <a:ext cx="782196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/>
              <a:t>4</a:t>
            </a:r>
            <a:r>
              <a:rPr lang="zh-CN" altLang="zh-CN" sz="2000" b="1" dirty="0"/>
              <a:t>、致歉语</a:t>
            </a:r>
            <a:endParaRPr lang="zh-CN" altLang="zh-CN" sz="2000" b="1" dirty="0"/>
          </a:p>
          <a:p>
            <a:r>
              <a:rPr lang="zh-CN" altLang="zh-CN" sz="1600" dirty="0"/>
              <a:t>常用的致歉语有：“抱歉”或“对不起”（</a:t>
            </a:r>
            <a:r>
              <a:rPr lang="en-US" altLang="zh-CN" sz="1600" dirty="0"/>
              <a:t>Sorry</a:t>
            </a:r>
            <a:r>
              <a:rPr lang="zh-CN" altLang="zh-CN" sz="1600" dirty="0"/>
              <a:t>），“很抱歉”（</a:t>
            </a:r>
            <a:r>
              <a:rPr lang="en-US" altLang="zh-CN" sz="1600" dirty="0"/>
              <a:t>Very sorry</a:t>
            </a:r>
            <a:r>
              <a:rPr lang="zh-CN" altLang="zh-CN" sz="1600" dirty="0"/>
              <a:t>，</a:t>
            </a:r>
            <a:r>
              <a:rPr lang="en-US" altLang="zh-CN" sz="1600" dirty="0"/>
              <a:t>so sorry</a:t>
            </a:r>
            <a:r>
              <a:rPr lang="zh-CN" altLang="zh-CN" sz="1600" dirty="0"/>
              <a:t>）</a:t>
            </a:r>
            <a:r>
              <a:rPr lang="en-US" altLang="zh-CN" sz="1600" dirty="0"/>
              <a:t>,</a:t>
            </a:r>
            <a:r>
              <a:rPr lang="zh-CN" altLang="zh-CN" sz="1600" dirty="0"/>
              <a:t>“请原谅”（</a:t>
            </a:r>
            <a:r>
              <a:rPr lang="en-US" altLang="zh-CN" sz="1600" dirty="0"/>
              <a:t>Pardon</a:t>
            </a:r>
            <a:r>
              <a:rPr lang="zh-CN" altLang="zh-CN" sz="1600" dirty="0"/>
              <a:t>）</a:t>
            </a:r>
            <a:r>
              <a:rPr lang="en-US" altLang="zh-CN" sz="1600" dirty="0"/>
              <a:t>,</a:t>
            </a:r>
            <a:r>
              <a:rPr lang="zh-CN" altLang="zh-CN" sz="1600" dirty="0"/>
              <a:t>“打扰您了，先生”（</a:t>
            </a:r>
            <a:r>
              <a:rPr lang="en-US" altLang="zh-CN" sz="1600" dirty="0"/>
              <a:t>Sorry to have bothered </a:t>
            </a:r>
            <a:r>
              <a:rPr lang="en-US" altLang="zh-CN" sz="1600" dirty="0" err="1"/>
              <a:t>you,sir</a:t>
            </a:r>
            <a:r>
              <a:rPr lang="zh-CN" altLang="zh-CN" sz="1600" dirty="0"/>
              <a:t>）</a:t>
            </a:r>
            <a:r>
              <a:rPr lang="en-US" altLang="zh-CN" sz="1600" dirty="0"/>
              <a:t>,</a:t>
            </a:r>
            <a:r>
              <a:rPr lang="zh-CN" altLang="zh-CN" sz="1600" dirty="0"/>
              <a:t>“真抱歉，让您久等了”（</a:t>
            </a:r>
            <a:r>
              <a:rPr lang="en-US" altLang="zh-CN" sz="1600" dirty="0"/>
              <a:t>So sorry to keep you waiting so long)</a:t>
            </a:r>
            <a:r>
              <a:rPr lang="zh-CN" altLang="zh-CN" sz="1600" dirty="0"/>
              <a:t>等。</a:t>
            </a:r>
            <a:endParaRPr lang="zh-CN" altLang="zh-CN" sz="1600" dirty="0"/>
          </a:p>
          <a:p>
            <a:r>
              <a:rPr lang="en-US" altLang="zh-CN" sz="2000" b="1" dirty="0"/>
              <a:t>5</a:t>
            </a:r>
            <a:r>
              <a:rPr lang="zh-CN" altLang="zh-CN" sz="2000" b="1" dirty="0"/>
              <a:t>、祝贺语</a:t>
            </a:r>
            <a:endParaRPr lang="zh-CN" altLang="zh-CN" sz="2000" b="1" dirty="0"/>
          </a:p>
          <a:p>
            <a:r>
              <a:rPr lang="zh-CN" altLang="zh-CN" sz="1600" dirty="0"/>
              <a:t>如节日祝贺语：“祝您节日愉快”（</a:t>
            </a:r>
            <a:r>
              <a:rPr lang="en-US" altLang="zh-CN" sz="1600" dirty="0"/>
              <a:t>Happy the festival</a:t>
            </a:r>
            <a:r>
              <a:rPr lang="zh-CN" altLang="zh-CN" sz="1600" dirty="0"/>
              <a:t>），“祝您圣诞快乐”（</a:t>
            </a:r>
            <a:r>
              <a:rPr lang="en-US" altLang="zh-CN" sz="1600" dirty="0"/>
              <a:t>Merry </a:t>
            </a:r>
            <a:r>
              <a:rPr lang="en-US" altLang="zh-CN" sz="1600" dirty="0" err="1"/>
              <a:t>christmas</a:t>
            </a:r>
            <a:r>
              <a:rPr lang="en-US" altLang="zh-CN" sz="1600" dirty="0"/>
              <a:t> to you</a:t>
            </a:r>
            <a:r>
              <a:rPr lang="zh-CN" altLang="zh-CN" sz="1600" dirty="0"/>
              <a:t>）；生日祝贺语：“祝您生日快乐”（</a:t>
            </a:r>
            <a:r>
              <a:rPr lang="en-US" altLang="zh-CN" sz="1600" dirty="0"/>
              <a:t>Happy birthday</a:t>
            </a:r>
            <a:r>
              <a:rPr lang="zh-CN" altLang="zh-CN" sz="1600" dirty="0"/>
              <a:t>）；当得知交际对象取得事业成功或晋升、加薪等，可向他表示祝贺：“祝贺你”（</a:t>
            </a:r>
            <a:r>
              <a:rPr lang="en-US" altLang="zh-CN" sz="1600" dirty="0"/>
              <a:t>Congratulation</a:t>
            </a:r>
            <a:r>
              <a:rPr lang="zh-CN" altLang="zh-CN" sz="1600" dirty="0"/>
              <a:t>）。常用的祝贺语还有：“恭喜恭喜”、“祝您成功”、“祝您福如东来，寿比南山”、“祝您新婚幸福、白头偕老”、“祝您好运”、“祝您健康”。</a:t>
            </a:r>
            <a:endParaRPr lang="zh-CN" altLang="zh-CN" sz="1600" dirty="0"/>
          </a:p>
          <a:p>
            <a:r>
              <a:rPr lang="en-US" altLang="zh-CN" sz="2000" b="1" dirty="0"/>
              <a:t>6</a:t>
            </a:r>
            <a:r>
              <a:rPr lang="zh-CN" altLang="zh-CN" sz="2000" b="1" dirty="0"/>
              <a:t>、道别语</a:t>
            </a:r>
            <a:endParaRPr lang="zh-CN" altLang="zh-CN" sz="2000" b="1" dirty="0"/>
          </a:p>
          <a:p>
            <a:r>
              <a:rPr lang="zh-CN" altLang="zh-CN" sz="1600" dirty="0"/>
              <a:t>中国人道别时的用语很多，如“走好”、“慢走”、“再来”、“保重”等。英美等国家的道别语有时比较委婉，常常有祝贺的性质，如“祝你做个好梦”、“晚安”等。</a:t>
            </a:r>
            <a:endParaRPr lang="zh-CN" altLang="zh-CN" sz="1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n-ea"/>
                <a:ea typeface="+mn-ea"/>
              </a:rPr>
              <a:t>实训项目八</a:t>
            </a:r>
            <a:r>
              <a:rPr lang="en-US" altLang="zh-CN" sz="2400" b="1" dirty="0">
                <a:latin typeface="+mn-ea"/>
                <a:ea typeface="+mn-ea"/>
              </a:rPr>
              <a:t>  </a:t>
            </a:r>
            <a:r>
              <a:rPr lang="zh-CN" altLang="zh-CN" sz="2400" b="1" dirty="0">
                <a:latin typeface="+mn-ea"/>
                <a:ea typeface="+mn-ea"/>
              </a:rPr>
              <a:t>接待礼仪实训</a:t>
            </a:r>
            <a:endParaRPr lang="zh-CN" altLang="zh-CN" sz="2400" b="1" dirty="0">
              <a:latin typeface="+mn-ea"/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03923" y="859527"/>
            <a:ext cx="782851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【实训目标】</a:t>
            </a:r>
            <a:endParaRPr lang="zh-CN" altLang="zh-CN" dirty="0"/>
          </a:p>
          <a:p>
            <a:r>
              <a:rPr lang="zh-CN" altLang="zh-CN" dirty="0"/>
              <a:t>通过实训，掌握接待工作的程序和接待礼仪的要求，熟悉接待工作的具体环节和操作方法。</a:t>
            </a:r>
            <a:endParaRPr lang="zh-CN" altLang="zh-CN" dirty="0"/>
          </a:p>
          <a:p>
            <a:r>
              <a:rPr lang="zh-CN" altLang="zh-CN" dirty="0"/>
              <a:t>【实训要求】</a:t>
            </a:r>
            <a:endParaRPr lang="zh-CN" altLang="zh-CN" dirty="0"/>
          </a:p>
          <a:p>
            <a:r>
              <a:rPr lang="zh-CN" altLang="zh-CN" dirty="0"/>
              <a:t>必须演示接待的全过程，包括引入会客室、安排座位、沏茶等；</a:t>
            </a:r>
            <a:endParaRPr lang="zh-CN" altLang="zh-CN" dirty="0"/>
          </a:p>
          <a:p>
            <a:r>
              <a:rPr lang="zh-CN" altLang="zh-CN" dirty="0"/>
              <a:t>可根据想象适当准备道具，如名片、茶具等；</a:t>
            </a:r>
            <a:endParaRPr lang="zh-CN" altLang="zh-CN" dirty="0"/>
          </a:p>
          <a:p>
            <a:r>
              <a:rPr lang="zh-CN" altLang="zh-CN" dirty="0"/>
              <a:t>分角色进行演练，如时间允许，可互换角色演示。</a:t>
            </a:r>
            <a:endParaRPr lang="zh-CN" altLang="zh-CN" dirty="0"/>
          </a:p>
          <a:p>
            <a:r>
              <a:rPr lang="zh-CN" altLang="zh-CN" dirty="0"/>
              <a:t>【实训口号】</a:t>
            </a:r>
            <a:endParaRPr lang="zh-CN" altLang="zh-CN" dirty="0"/>
          </a:p>
          <a:p>
            <a:r>
              <a:rPr lang="zh-CN" altLang="zh-CN" dirty="0"/>
              <a:t>有朋自远方来不亦乐乎！</a:t>
            </a:r>
            <a:endParaRPr lang="zh-CN" altLang="zh-CN" dirty="0"/>
          </a:p>
          <a:p>
            <a:r>
              <a:rPr lang="zh-CN" altLang="zh-CN" dirty="0" smtClean="0"/>
              <a:t>【实训内容】</a:t>
            </a:r>
            <a:endParaRPr lang="en-US" altLang="zh-CN" dirty="0" smtClean="0"/>
          </a:p>
          <a:p>
            <a:r>
              <a:rPr lang="zh-CN" altLang="zh-CN" dirty="0"/>
              <a:t>一、预约客人的接待</a:t>
            </a:r>
            <a:endParaRPr lang="zh-CN" altLang="zh-CN" dirty="0"/>
          </a:p>
          <a:p>
            <a:r>
              <a:rPr lang="zh-CN" altLang="zh-CN" dirty="0"/>
              <a:t>二、拟定接待</a:t>
            </a:r>
            <a:r>
              <a:rPr lang="zh-CN" altLang="zh-CN" dirty="0" smtClean="0"/>
              <a:t>计划</a:t>
            </a:r>
            <a:endParaRPr lang="zh-CN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 dpi="0" rotWithShape="1">
            <a:blip r:embed="rId1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/>
          </a:p>
        </p:txBody>
      </p:sp>
      <p:sp>
        <p:nvSpPr>
          <p:cNvPr id="5" name="Text Placeholder 4"/>
          <p:cNvSpPr txBox="1"/>
          <p:nvPr/>
        </p:nvSpPr>
        <p:spPr>
          <a:xfrm>
            <a:off x="1187624" y="456128"/>
            <a:ext cx="2950538" cy="496784"/>
          </a:xfrm>
          <a:prstGeom prst="rect">
            <a:avLst/>
          </a:prstGeom>
        </p:spPr>
        <p:txBody>
          <a:bodyPr lIns="65023" tIns="32511" rIns="65023" bIns="32511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目录</a:t>
            </a:r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/Contents</a:t>
            </a:r>
            <a:endParaRPr lang="en-GB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555776" y="1025979"/>
            <a:ext cx="894210" cy="523220"/>
            <a:chOff x="2215144" y="1952311"/>
            <a:chExt cx="1244730" cy="959257"/>
          </a:xfrm>
        </p:grpSpPr>
        <p:sp>
          <p:nvSpPr>
            <p:cNvPr id="11" name="平行四边形 10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12" name="文本框 10"/>
            <p:cNvSpPr txBox="1"/>
            <p:nvPr/>
          </p:nvSpPr>
          <p:spPr>
            <a:xfrm>
              <a:off x="2393075" y="1952311"/>
              <a:ext cx="1066799" cy="959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06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275856" y="955206"/>
            <a:ext cx="4400193" cy="586101"/>
            <a:chOff x="3771965" y="1531715"/>
            <a:chExt cx="4400435" cy="688568"/>
          </a:xfrm>
        </p:grpSpPr>
        <p:sp>
          <p:nvSpPr>
            <p:cNvPr id="15" name="平行四边形 14"/>
            <p:cNvSpPr/>
            <p:nvPr/>
          </p:nvSpPr>
          <p:spPr>
            <a:xfrm>
              <a:off x="3771965" y="1647579"/>
              <a:ext cx="4400435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rgbClr val="F9BC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 b="1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4060013" y="1531715"/>
              <a:ext cx="4112387" cy="688568"/>
            </a:xfrm>
            <a:prstGeom prst="rect">
              <a:avLst/>
            </a:prstGeom>
            <a:ln w="15875">
              <a:noFill/>
            </a:ln>
          </p:spPr>
          <p:txBody>
            <a:bodyPr wrap="square" lIns="96435" tIns="48218" rIns="96435" bIns="482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latin typeface="+mj-ea"/>
                  <a:ea typeface="+mj-ea"/>
                  <a:cs typeface="+mn-ea"/>
                  <a:sym typeface="+mn-lt"/>
                </a:rPr>
                <a:t>项目六  商务语言交往</a:t>
              </a:r>
              <a:endParaRPr lang="en-GB" altLang="zh-CN" sz="2400" b="1" dirty="0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555776" y="1707485"/>
            <a:ext cx="894210" cy="523220"/>
            <a:chOff x="2215144" y="1952311"/>
            <a:chExt cx="1244730" cy="959257"/>
          </a:xfrm>
        </p:grpSpPr>
        <p:sp>
          <p:nvSpPr>
            <p:cNvPr id="17" name="平行四边形 16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18" name="文本框 10"/>
            <p:cNvSpPr txBox="1"/>
            <p:nvPr/>
          </p:nvSpPr>
          <p:spPr>
            <a:xfrm>
              <a:off x="2393075" y="1952311"/>
              <a:ext cx="1066799" cy="959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07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275856" y="1646749"/>
            <a:ext cx="4400193" cy="586101"/>
            <a:chOff x="3771965" y="1543506"/>
            <a:chExt cx="4400435" cy="688568"/>
          </a:xfrm>
        </p:grpSpPr>
        <p:sp>
          <p:nvSpPr>
            <p:cNvPr id="23" name="平行四边形 22"/>
            <p:cNvSpPr/>
            <p:nvPr/>
          </p:nvSpPr>
          <p:spPr>
            <a:xfrm>
              <a:off x="3771965" y="1647579"/>
              <a:ext cx="4400435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 b="1">
                <a:solidFill>
                  <a:schemeClr val="tx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060013" y="1543506"/>
              <a:ext cx="4112387" cy="688568"/>
            </a:xfrm>
            <a:prstGeom prst="rect">
              <a:avLst/>
            </a:prstGeom>
            <a:ln w="15875">
              <a:noFill/>
            </a:ln>
          </p:spPr>
          <p:txBody>
            <a:bodyPr wrap="square" lIns="96435" tIns="48218" rIns="96435" bIns="482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latin typeface="+mj-ea"/>
                  <a:ea typeface="+mj-ea"/>
                  <a:cs typeface="+mn-ea"/>
                  <a:sym typeface="+mn-lt"/>
                </a:rPr>
                <a:t>项目七  商务会面礼仪</a:t>
              </a:r>
              <a:endParaRPr lang="en-GB" altLang="zh-CN" sz="2400" b="1" dirty="0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555776" y="2390827"/>
            <a:ext cx="894210" cy="523220"/>
            <a:chOff x="2215144" y="1952311"/>
            <a:chExt cx="1244730" cy="959257"/>
          </a:xfrm>
        </p:grpSpPr>
        <p:sp>
          <p:nvSpPr>
            <p:cNvPr id="37" name="平行四边形 36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38" name="文本框 10"/>
            <p:cNvSpPr txBox="1"/>
            <p:nvPr/>
          </p:nvSpPr>
          <p:spPr>
            <a:xfrm>
              <a:off x="2393075" y="1952311"/>
              <a:ext cx="1066799" cy="959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08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275856" y="2320054"/>
            <a:ext cx="4400193" cy="586101"/>
            <a:chOff x="3771965" y="1531715"/>
            <a:chExt cx="4400435" cy="688568"/>
          </a:xfrm>
        </p:grpSpPr>
        <p:sp>
          <p:nvSpPr>
            <p:cNvPr id="40" name="平行四边形 39"/>
            <p:cNvSpPr/>
            <p:nvPr/>
          </p:nvSpPr>
          <p:spPr>
            <a:xfrm>
              <a:off x="3771965" y="1647579"/>
              <a:ext cx="4400435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 b="1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4060013" y="1531715"/>
              <a:ext cx="4112387" cy="688568"/>
            </a:xfrm>
            <a:prstGeom prst="rect">
              <a:avLst/>
            </a:prstGeom>
            <a:ln w="15875">
              <a:noFill/>
            </a:ln>
          </p:spPr>
          <p:txBody>
            <a:bodyPr wrap="square" lIns="96435" tIns="48218" rIns="96435" bIns="482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latin typeface="+mj-ea"/>
                  <a:ea typeface="+mj-ea"/>
                  <a:cs typeface="+mn-ea"/>
                  <a:sym typeface="+mn-lt"/>
                </a:rPr>
                <a:t>项目八  商务日常交际礼仪</a:t>
              </a:r>
              <a:endParaRPr lang="en-GB" altLang="zh-CN" sz="2400" b="1" dirty="0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555776" y="3060634"/>
            <a:ext cx="894210" cy="523220"/>
            <a:chOff x="2215144" y="1952311"/>
            <a:chExt cx="1244730" cy="959257"/>
          </a:xfrm>
        </p:grpSpPr>
        <p:sp>
          <p:nvSpPr>
            <p:cNvPr id="25" name="平行四边形 24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26" name="文本框 10"/>
            <p:cNvSpPr txBox="1"/>
            <p:nvPr/>
          </p:nvSpPr>
          <p:spPr>
            <a:xfrm>
              <a:off x="2393075" y="1952311"/>
              <a:ext cx="1066799" cy="959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09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275856" y="2989861"/>
            <a:ext cx="4400193" cy="586101"/>
            <a:chOff x="3771965" y="1531715"/>
            <a:chExt cx="4400435" cy="688568"/>
          </a:xfrm>
        </p:grpSpPr>
        <p:sp>
          <p:nvSpPr>
            <p:cNvPr id="28" name="平行四边形 27"/>
            <p:cNvSpPr/>
            <p:nvPr/>
          </p:nvSpPr>
          <p:spPr>
            <a:xfrm>
              <a:off x="3771965" y="1647579"/>
              <a:ext cx="4400435" cy="540057"/>
            </a:xfrm>
            <a:prstGeom prst="parallelogram">
              <a:avLst>
                <a:gd name="adj" fmla="val 48207"/>
              </a:avLst>
            </a:prstGeom>
            <a:solidFill>
              <a:srgbClr val="00B0F0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 b="1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4060013" y="1531715"/>
              <a:ext cx="4112387" cy="688568"/>
            </a:xfrm>
            <a:prstGeom prst="rect">
              <a:avLst/>
            </a:prstGeom>
            <a:ln w="15875">
              <a:noFill/>
            </a:ln>
          </p:spPr>
          <p:txBody>
            <a:bodyPr wrap="square" lIns="96435" tIns="48218" rIns="96435" bIns="482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项目九  位次礼仪</a:t>
              </a:r>
              <a:endParaRPr lang="en-GB" altLang="zh-CN" sz="2400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555776" y="3712010"/>
            <a:ext cx="894210" cy="523220"/>
            <a:chOff x="2215144" y="1952311"/>
            <a:chExt cx="1244730" cy="959257"/>
          </a:xfrm>
        </p:grpSpPr>
        <p:sp>
          <p:nvSpPr>
            <p:cNvPr id="51" name="平行四边形 50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2E74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52" name="文本框 10"/>
            <p:cNvSpPr txBox="1"/>
            <p:nvPr/>
          </p:nvSpPr>
          <p:spPr>
            <a:xfrm>
              <a:off x="2393075" y="1952311"/>
              <a:ext cx="1066799" cy="959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10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275856" y="3641237"/>
            <a:ext cx="4400193" cy="651376"/>
            <a:chOff x="3771965" y="1531715"/>
            <a:chExt cx="4400435" cy="765255"/>
          </a:xfrm>
        </p:grpSpPr>
        <p:sp>
          <p:nvSpPr>
            <p:cNvPr id="54" name="平行四边形 53"/>
            <p:cNvSpPr/>
            <p:nvPr/>
          </p:nvSpPr>
          <p:spPr>
            <a:xfrm>
              <a:off x="3771965" y="1647579"/>
              <a:ext cx="4400435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rgbClr val="2E74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 b="1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4060013" y="1531715"/>
              <a:ext cx="4112387" cy="765255"/>
            </a:xfrm>
            <a:prstGeom prst="rect">
              <a:avLst/>
            </a:prstGeom>
            <a:ln w="15875">
              <a:noFill/>
            </a:ln>
          </p:spPr>
          <p:txBody>
            <a:bodyPr wrap="square" lIns="96435" tIns="48218" rIns="96435" bIns="482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latin typeface="+mj-ea"/>
                  <a:ea typeface="+mj-ea"/>
                  <a:cs typeface="+mn-ea"/>
                  <a:sym typeface="+mn-lt"/>
                </a:rPr>
                <a:t>项目十  商务通信礼仪</a:t>
              </a:r>
              <a:endParaRPr lang="en-GB" altLang="zh-CN" sz="2400" b="1" dirty="0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115616" y="942978"/>
            <a:ext cx="7416824" cy="2769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1800" b="1" dirty="0"/>
              <a:t>（一）不同轿车里的位次</a:t>
            </a:r>
            <a:endParaRPr lang="zh-CN" altLang="zh-CN" sz="18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j-ea"/>
                <a:ea typeface="+mj-ea"/>
              </a:rPr>
              <a:t>一、乘车的位次</a:t>
            </a:r>
            <a:endParaRPr lang="zh-CN" altLang="zh-CN" sz="2400" b="1" dirty="0"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271887"/>
            <a:ext cx="7828517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1. </a:t>
            </a:r>
            <a:r>
              <a:rPr lang="zh-CN" altLang="zh-CN" dirty="0"/>
              <a:t>乘坐吉普车时，前排驾驶员身旁的副驾驶座为上座。车上其他的座次，由尊而卑依次为：后排右座，后排左座。 </a:t>
            </a:r>
            <a:endParaRPr lang="zh-CN" altLang="zh-CN" dirty="0"/>
          </a:p>
          <a:p>
            <a:r>
              <a:rPr lang="en-US" altLang="zh-CN" dirty="0"/>
              <a:t>2. </a:t>
            </a:r>
            <a:r>
              <a:rPr lang="zh-CN" altLang="zh-CN" dirty="0"/>
              <a:t>乘坐四排座或四排座以上的中型或大型轿车时，通常应以距离前门的远近来确定座次，离前门越近，座次越高；而在各排座位中，则又讲究“右高左低”。简单地讲，可以归纳为：由前而后，自右而左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dirty="0"/>
              <a:t>3. </a:t>
            </a:r>
            <a:r>
              <a:rPr lang="zh-CN" altLang="zh-CN" dirty="0"/>
              <a:t>乘坐双排座位或三排座轿车时，座次的具体排列，因驾驶员的身份不同，具体分为下述两种情况：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）由车主亲自驾驶轿车 </a:t>
            </a:r>
            <a:endParaRPr lang="zh-CN" altLang="zh-CN" dirty="0"/>
          </a:p>
          <a:p>
            <a:r>
              <a:rPr lang="zh-CN" altLang="zh-CN" dirty="0"/>
              <a:t>这种情况下，双排五座轿车上其他四个座位的座次，由尊而卑依次应为：副驾驶座、后排右座、后排左座、后排中座。 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）由专职司机驾驶轿车 </a:t>
            </a:r>
            <a:endParaRPr lang="zh-CN" altLang="zh-CN" dirty="0"/>
          </a:p>
          <a:p>
            <a:r>
              <a:rPr lang="zh-CN" altLang="zh-CN" dirty="0"/>
              <a:t>在这种情况下，双排五座轿车上其他四个座位的座次，由尊而卑依次应为：后排右座、后排左座、后排中座、副驾驶座。 </a:t>
            </a:r>
            <a:r>
              <a:rPr lang="zh-CN" altLang="zh-CN" dirty="0" smtClean="0"/>
              <a:t> </a:t>
            </a:r>
            <a:endParaRPr lang="zh-CN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115616" y="942978"/>
            <a:ext cx="7416824" cy="2769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1800" b="1" dirty="0"/>
              <a:t>（一）常规：</a:t>
            </a:r>
            <a:endParaRPr lang="zh-CN" altLang="zh-CN" sz="18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n-ea"/>
                <a:ea typeface="+mn-ea"/>
              </a:rPr>
              <a:t>二、行进中的位次</a:t>
            </a:r>
            <a:endParaRPr lang="zh-CN" altLang="zh-CN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271887"/>
            <a:ext cx="782851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/>
              <a:t>常规</a:t>
            </a:r>
            <a:r>
              <a:rPr lang="zh-CN" altLang="zh-CN" dirty="0"/>
              <a:t>做法有两个不同的方面：并排行进法和单行行进法。并排行进的要求是中央高于两侧，内侧高于外侧，一般要让客人走在中央或者走在内侧，这是并排行进时的做法。当与客人单行行进时，即一条线行进时，标准的做法是前方高于后方，以前方为上，如果没有特殊情况的话，应该让客人在前面行进。</a:t>
            </a:r>
            <a:endParaRPr lang="zh-CN" altLang="zh-CN" dirty="0"/>
          </a:p>
        </p:txBody>
      </p:sp>
      <p:sp>
        <p:nvSpPr>
          <p:cNvPr id="6" name="Text Placeholder 3"/>
          <p:cNvSpPr txBox="1"/>
          <p:nvPr/>
        </p:nvSpPr>
        <p:spPr>
          <a:xfrm>
            <a:off x="1115616" y="2752406"/>
            <a:ext cx="7416824" cy="2769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1800" b="1" dirty="0"/>
              <a:t>（二）上下楼梯：</a:t>
            </a:r>
            <a:endParaRPr lang="zh-CN" altLang="zh-CN" sz="1800" b="1" dirty="0"/>
          </a:p>
        </p:txBody>
      </p:sp>
      <p:sp>
        <p:nvSpPr>
          <p:cNvPr id="7" name="Freeform 45"/>
          <p:cNvSpPr>
            <a:spLocks noEditPoints="1"/>
          </p:cNvSpPr>
          <p:nvPr/>
        </p:nvSpPr>
        <p:spPr bwMode="auto">
          <a:xfrm>
            <a:off x="703923" y="2749215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3923" y="3081315"/>
            <a:ext cx="782851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上下楼梯时位次排列要注意两点：</a:t>
            </a:r>
            <a:endParaRPr lang="zh-CN" altLang="zh-CN" dirty="0"/>
          </a:p>
          <a:p>
            <a:r>
              <a:rPr lang="zh-CN" altLang="zh-CN" dirty="0"/>
              <a:t>首先要单行行进。</a:t>
            </a:r>
            <a:endParaRPr lang="zh-CN" altLang="zh-CN" dirty="0"/>
          </a:p>
          <a:p>
            <a:r>
              <a:rPr lang="zh-CN" altLang="zh-CN" dirty="0"/>
              <a:t>其次，单行行进时要注意的问题是前方应高于后方，以前方为上。</a:t>
            </a:r>
            <a:endParaRPr lang="zh-CN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115616" y="942978"/>
            <a:ext cx="7416824" cy="2769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1800" b="1" dirty="0"/>
              <a:t>（三）出入电梯：</a:t>
            </a:r>
            <a:endParaRPr lang="zh-CN" altLang="zh-CN" sz="18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n-ea"/>
                <a:ea typeface="+mn-ea"/>
              </a:rPr>
              <a:t>二、行进中的位次</a:t>
            </a:r>
            <a:endParaRPr lang="zh-CN" altLang="zh-CN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271887"/>
            <a:ext cx="782851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与客人共乘电梯要注意的礼仪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）陪同客人或长辈来到电梯门前后，先按电梯呼梯按钮。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）进入电梯后，按下客人或长辈要去的楼层按钮。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）到达目的楼层，一手按住“开门”按钮，另一只手做出请的动作，可说：“到了，您先请！”客人走出电梯后，自己立刻步出电梯，并热诚地为其引导行进的方向。</a:t>
            </a:r>
            <a:endParaRPr lang="zh-CN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115616" y="942978"/>
            <a:ext cx="7416824" cy="2769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1800" b="1" dirty="0"/>
              <a:t>（一）双边谈判</a:t>
            </a:r>
            <a:endParaRPr lang="zh-CN" altLang="zh-CN" sz="18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n-ea"/>
                <a:ea typeface="+mn-ea"/>
              </a:rPr>
              <a:t>三、会谈的位次</a:t>
            </a:r>
            <a:endParaRPr lang="zh-CN" altLang="zh-CN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271887"/>
            <a:ext cx="782851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）举行双边谈判时，应使用长桌或椭圆形桌子，宾主应分坐于桌子两侧。 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）如果谈判桌横放，面对正门的一方为上，应属于客方；背对正门的一方为下，应属于主方。 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）如果谈判桌竖放，应以进门的方向为准，右侧为上，属于客方；左侧为下，属于主方。 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）进行谈判时，各方的主谈人员应在自己一方居中而坐。</a:t>
            </a:r>
            <a:endParaRPr lang="zh-CN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115616" y="942978"/>
            <a:ext cx="7416824" cy="2769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1800" b="1" dirty="0"/>
              <a:t>（二）多边谈判</a:t>
            </a:r>
            <a:endParaRPr lang="zh-CN" altLang="zh-CN" sz="18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n-ea"/>
                <a:ea typeface="+mn-ea"/>
              </a:rPr>
              <a:t>三、会谈的位次</a:t>
            </a:r>
            <a:endParaRPr lang="zh-CN" altLang="zh-CN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271887"/>
            <a:ext cx="782851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）自由式。自由式座次排列，即各方人士在谈判时自由就座，而毋须事先正式安排座次。 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）主席式。主席式座次排列，是指在谈判室内，面向正门设置一个主席位，由各方代表发言时使用。其他各方人士，则一律背对正门、面对主席之位分别就座。各方代表发言后，亦须下台就座。 </a:t>
            </a:r>
            <a:endParaRPr lang="zh-CN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115616" y="942978"/>
            <a:ext cx="7416824" cy="2769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1800" b="1" dirty="0"/>
              <a:t>（一）小型会议</a:t>
            </a:r>
            <a:endParaRPr lang="zh-CN" altLang="zh-CN" sz="18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j-ea"/>
                <a:ea typeface="+mj-ea"/>
              </a:rPr>
              <a:t>四、会议的位次</a:t>
            </a:r>
            <a:endParaRPr lang="zh-CN" altLang="zh-CN" sz="2400" b="1" dirty="0"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271887"/>
            <a:ext cx="782851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小型会议的位次排列礼仪三要求： </a:t>
            </a:r>
            <a:endParaRPr lang="en-US" altLang="zh-CN" dirty="0" smtClean="0"/>
          </a:p>
          <a:p>
            <a:r>
              <a:rPr lang="zh-CN" altLang="en-US" dirty="0" smtClean="0"/>
              <a:t>面门</a:t>
            </a:r>
            <a:r>
              <a:rPr lang="zh-CN" altLang="en-US" dirty="0"/>
              <a:t>而坐 居右而坐（进门方向） </a:t>
            </a:r>
            <a:endParaRPr lang="en-US" altLang="zh-CN" dirty="0" smtClean="0"/>
          </a:p>
          <a:p>
            <a:r>
              <a:rPr lang="zh-CN" altLang="en-US" dirty="0" smtClean="0"/>
              <a:t>自由</a:t>
            </a:r>
            <a:r>
              <a:rPr lang="zh-CN" altLang="en-US" dirty="0"/>
              <a:t>择座</a:t>
            </a:r>
            <a:endParaRPr lang="zh-CN" altLang="zh-CN" dirty="0"/>
          </a:p>
        </p:txBody>
      </p:sp>
      <p:sp>
        <p:nvSpPr>
          <p:cNvPr id="8" name="Text Placeholder 3"/>
          <p:cNvSpPr txBox="1"/>
          <p:nvPr/>
        </p:nvSpPr>
        <p:spPr>
          <a:xfrm>
            <a:off x="1115616" y="2205021"/>
            <a:ext cx="7416824" cy="2769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1800" b="1" dirty="0"/>
              <a:t>（二）大型会议</a:t>
            </a:r>
            <a:endParaRPr lang="zh-CN" altLang="zh-CN" sz="1800" b="1" dirty="0"/>
          </a:p>
        </p:txBody>
      </p:sp>
      <p:sp>
        <p:nvSpPr>
          <p:cNvPr id="9" name="Freeform 45"/>
          <p:cNvSpPr>
            <a:spLocks noEditPoints="1"/>
          </p:cNvSpPr>
          <p:nvPr/>
        </p:nvSpPr>
        <p:spPr bwMode="auto">
          <a:xfrm>
            <a:off x="703923" y="2201830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3923" y="2533930"/>
            <a:ext cx="78285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主席台的位次排列要遵循三点要求：第一，前排高于后排；第二，中央高于两侧；第三，右侧高于左侧（政务会议则为左侧高于右侧）。</a:t>
            </a:r>
            <a:endParaRPr lang="zh-CN" altLang="zh-CN" dirty="0"/>
          </a:p>
        </p:txBody>
      </p:sp>
      <p:sp>
        <p:nvSpPr>
          <p:cNvPr id="11" name="Text Placeholder 3"/>
          <p:cNvSpPr txBox="1"/>
          <p:nvPr/>
        </p:nvSpPr>
        <p:spPr>
          <a:xfrm>
            <a:off x="1115616" y="3209351"/>
            <a:ext cx="7416824" cy="2769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1800" b="1" dirty="0"/>
              <a:t>（三）茶话会</a:t>
            </a:r>
            <a:endParaRPr lang="zh-CN" altLang="zh-CN" sz="1800" b="1" dirty="0"/>
          </a:p>
        </p:txBody>
      </p:sp>
      <p:sp>
        <p:nvSpPr>
          <p:cNvPr id="12" name="Freeform 45"/>
          <p:cNvSpPr>
            <a:spLocks noEditPoints="1"/>
          </p:cNvSpPr>
          <p:nvPr/>
        </p:nvSpPr>
        <p:spPr bwMode="auto">
          <a:xfrm>
            <a:off x="703923" y="3206160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03923" y="3538260"/>
            <a:ext cx="782851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1. </a:t>
            </a:r>
            <a:r>
              <a:rPr lang="zh-CN" altLang="zh-CN" dirty="0"/>
              <a:t>环绕式。</a:t>
            </a:r>
            <a:endParaRPr lang="zh-CN" altLang="zh-CN" dirty="0"/>
          </a:p>
          <a:p>
            <a:r>
              <a:rPr lang="en-US" altLang="zh-CN" dirty="0"/>
              <a:t>2. </a:t>
            </a:r>
            <a:r>
              <a:rPr lang="zh-CN" altLang="zh-CN" dirty="0"/>
              <a:t>散座式。</a:t>
            </a:r>
            <a:endParaRPr lang="zh-CN" altLang="zh-CN" dirty="0"/>
          </a:p>
          <a:p>
            <a:r>
              <a:rPr lang="en-US" altLang="zh-CN" dirty="0"/>
              <a:t>3. </a:t>
            </a:r>
            <a:r>
              <a:rPr lang="zh-CN" altLang="zh-CN" dirty="0"/>
              <a:t>圆桌式。</a:t>
            </a:r>
            <a:endParaRPr lang="zh-CN" altLang="zh-CN" dirty="0"/>
          </a:p>
          <a:p>
            <a:r>
              <a:rPr lang="en-US" altLang="zh-CN" dirty="0"/>
              <a:t>4. </a:t>
            </a:r>
            <a:r>
              <a:rPr lang="zh-CN" altLang="zh-CN" dirty="0"/>
              <a:t>主席式。</a:t>
            </a:r>
            <a:endParaRPr lang="zh-CN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115616" y="942978"/>
            <a:ext cx="2880320" cy="2769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1800" b="1" dirty="0"/>
              <a:t>（一）桌次</a:t>
            </a:r>
            <a:endParaRPr lang="zh-CN" altLang="zh-CN" sz="18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j-ea"/>
                <a:ea typeface="+mj-ea"/>
              </a:rPr>
              <a:t>五、用餐的位次</a:t>
            </a:r>
            <a:endParaRPr lang="zh-CN" altLang="zh-CN" sz="2400" b="1" dirty="0"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271887"/>
            <a:ext cx="350803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宴会桌次排列礼仪：居中为上</a:t>
            </a:r>
            <a:endParaRPr lang="zh-CN" altLang="zh-CN" dirty="0"/>
          </a:p>
          <a:p>
            <a:r>
              <a:rPr lang="zh-CN" altLang="zh-CN" dirty="0"/>
              <a:t>以右为上</a:t>
            </a:r>
            <a:endParaRPr lang="zh-CN" altLang="zh-CN" dirty="0"/>
          </a:p>
          <a:p>
            <a:r>
              <a:rPr lang="zh-CN" altLang="zh-CN" dirty="0"/>
              <a:t>以远为上</a:t>
            </a:r>
            <a:endParaRPr lang="zh-CN" altLang="zh-CN" dirty="0"/>
          </a:p>
        </p:txBody>
      </p:sp>
      <p:sp>
        <p:nvSpPr>
          <p:cNvPr id="14" name="Text Placeholder 3"/>
          <p:cNvSpPr txBox="1"/>
          <p:nvPr/>
        </p:nvSpPr>
        <p:spPr>
          <a:xfrm>
            <a:off x="4980282" y="942978"/>
            <a:ext cx="2880320" cy="2769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1800" b="1" dirty="0"/>
              <a:t>（二）座次</a:t>
            </a:r>
            <a:endParaRPr lang="zh-CN" altLang="zh-CN" sz="1800" b="1" dirty="0"/>
          </a:p>
        </p:txBody>
      </p:sp>
      <p:sp>
        <p:nvSpPr>
          <p:cNvPr id="15" name="Freeform 45"/>
          <p:cNvSpPr>
            <a:spLocks noEditPoints="1"/>
          </p:cNvSpPr>
          <p:nvPr/>
        </p:nvSpPr>
        <p:spPr bwMode="auto">
          <a:xfrm>
            <a:off x="4568589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568589" y="1271887"/>
            <a:ext cx="35080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/>
              <a:t>宴会座次排列礼仪：</a:t>
            </a:r>
            <a:endParaRPr lang="zh-CN" altLang="zh-CN" dirty="0"/>
          </a:p>
          <a:p>
            <a:r>
              <a:rPr lang="zh-CN" altLang="zh-CN" dirty="0"/>
              <a:t>面门居中者为主人</a:t>
            </a:r>
            <a:endParaRPr lang="zh-CN" altLang="zh-CN" dirty="0"/>
          </a:p>
          <a:p>
            <a:r>
              <a:rPr lang="zh-CN" altLang="zh-CN" dirty="0"/>
              <a:t>主人右侧者为主宾</a:t>
            </a:r>
            <a:endParaRPr lang="zh-CN" altLang="zh-CN" dirty="0"/>
          </a:p>
          <a:p>
            <a:r>
              <a:rPr lang="zh-CN" altLang="zh-CN" dirty="0"/>
              <a:t>主左宾右分两侧而坐</a:t>
            </a:r>
            <a:endParaRPr lang="zh-CN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755576" y="942978"/>
            <a:ext cx="7920880" cy="304698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1800" dirty="0"/>
              <a:t>【实训目标】</a:t>
            </a:r>
            <a:endParaRPr lang="zh-CN" altLang="zh-CN" sz="1800" dirty="0"/>
          </a:p>
          <a:p>
            <a:pPr algn="l"/>
            <a:r>
              <a:rPr lang="zh-CN" altLang="zh-CN" sz="1800" dirty="0"/>
              <a:t>通过实训，掌握各种的位次知识，培养良好的个人职业形象。</a:t>
            </a:r>
            <a:endParaRPr lang="zh-CN" altLang="zh-CN" sz="1800" dirty="0"/>
          </a:p>
          <a:p>
            <a:pPr algn="l"/>
            <a:r>
              <a:rPr lang="zh-CN" altLang="zh-CN" sz="1800" dirty="0"/>
              <a:t>【实训要求】</a:t>
            </a:r>
            <a:endParaRPr lang="zh-CN" altLang="zh-CN" sz="1800" dirty="0"/>
          </a:p>
          <a:p>
            <a:pPr algn="l"/>
            <a:r>
              <a:rPr lang="zh-CN" altLang="zh-CN" sz="1800" dirty="0"/>
              <a:t>每</a:t>
            </a:r>
            <a:r>
              <a:rPr lang="en-US" altLang="zh-CN" sz="1800" dirty="0"/>
              <a:t>5-6</a:t>
            </a:r>
            <a:r>
              <a:rPr lang="zh-CN" altLang="zh-CN" sz="1800" dirty="0"/>
              <a:t>人一组，进行行进中的礼仪、电梯礼仪及座次礼仪的训练；</a:t>
            </a:r>
            <a:endParaRPr lang="zh-CN" altLang="zh-CN" sz="1800" dirty="0"/>
          </a:p>
          <a:p>
            <a:pPr algn="l"/>
            <a:r>
              <a:rPr lang="zh-CN" altLang="zh-CN" sz="1800" dirty="0"/>
              <a:t>采用分阶段、分层次训练，根据学生掌握的具体情况，提出相应的要求。</a:t>
            </a:r>
            <a:endParaRPr lang="zh-CN" altLang="zh-CN" sz="1800" dirty="0"/>
          </a:p>
          <a:p>
            <a:pPr algn="l"/>
            <a:r>
              <a:rPr lang="zh-CN" altLang="zh-CN" sz="1800" dirty="0"/>
              <a:t>【实训口号】</a:t>
            </a:r>
            <a:endParaRPr lang="zh-CN" altLang="zh-CN" sz="1800" dirty="0"/>
          </a:p>
          <a:p>
            <a:pPr algn="l"/>
            <a:r>
              <a:rPr lang="zh-CN" altLang="zh-CN" sz="1800" dirty="0"/>
              <a:t>尊卑有序，安排合理！</a:t>
            </a:r>
            <a:endParaRPr lang="zh-CN" altLang="zh-CN" sz="1800" dirty="0"/>
          </a:p>
          <a:p>
            <a:pPr algn="l"/>
            <a:r>
              <a:rPr lang="zh-CN" altLang="zh-CN" sz="1800" dirty="0" smtClean="0"/>
              <a:t>【实训内容】</a:t>
            </a:r>
            <a:endParaRPr lang="en-US" altLang="zh-CN" sz="1800" dirty="0" smtClean="0"/>
          </a:p>
          <a:p>
            <a:pPr algn="l"/>
            <a:r>
              <a:rPr lang="zh-CN" altLang="zh-CN" sz="1800" dirty="0"/>
              <a:t>一、行进位次礼仪训练</a:t>
            </a:r>
            <a:endParaRPr lang="zh-CN" altLang="zh-CN" sz="1800" dirty="0"/>
          </a:p>
          <a:p>
            <a:pPr algn="l"/>
            <a:r>
              <a:rPr lang="zh-CN" altLang="zh-CN" sz="1800" dirty="0"/>
              <a:t>二、搭乘电梯礼仪训练</a:t>
            </a:r>
            <a:endParaRPr lang="zh-CN" altLang="zh-CN" sz="1800" dirty="0"/>
          </a:p>
          <a:p>
            <a:pPr algn="l"/>
            <a:r>
              <a:rPr lang="zh-CN" altLang="zh-CN" sz="1800" dirty="0"/>
              <a:t>三、汽车座次</a:t>
            </a:r>
            <a:r>
              <a:rPr lang="zh-CN" altLang="zh-CN" sz="1800" dirty="0" smtClean="0"/>
              <a:t>礼仪</a:t>
            </a:r>
            <a:endParaRPr lang="zh-CN" altLang="zh-CN" sz="1800" dirty="0"/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j-ea"/>
                <a:ea typeface="+mj-ea"/>
              </a:rPr>
              <a:t>实训九</a:t>
            </a:r>
            <a:r>
              <a:rPr lang="en-US" altLang="zh-CN" sz="2400" b="1" dirty="0">
                <a:latin typeface="+mj-ea"/>
                <a:ea typeface="+mj-ea"/>
              </a:rPr>
              <a:t>  </a:t>
            </a:r>
            <a:r>
              <a:rPr lang="zh-CN" altLang="zh-CN" sz="2400" b="1" dirty="0">
                <a:latin typeface="+mj-ea"/>
                <a:ea typeface="+mj-ea"/>
              </a:rPr>
              <a:t>位次礼仪</a:t>
            </a:r>
            <a:endParaRPr lang="zh-CN" altLang="zh-CN" sz="2400" b="1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014874" y="942978"/>
            <a:ext cx="7517566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2000" b="1" dirty="0"/>
              <a:t>（一）话题</a:t>
            </a:r>
            <a:endParaRPr lang="zh-CN" altLang="zh-CN" sz="20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n-ea"/>
                <a:ea typeface="+mn-ea"/>
              </a:rPr>
              <a:t>二、交谈的内容</a:t>
            </a:r>
            <a:endParaRPr lang="zh-CN" altLang="zh-CN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38472" y="1257859"/>
            <a:ext cx="78219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1</a:t>
            </a:r>
            <a:r>
              <a:rPr lang="zh-CN" altLang="zh-CN" sz="2000" dirty="0"/>
              <a:t>、宜选的话题</a:t>
            </a:r>
            <a:endParaRPr lang="zh-CN" altLang="zh-CN" sz="2000" dirty="0"/>
          </a:p>
          <a:p>
            <a:r>
              <a:rPr lang="zh-CN" altLang="zh-CN" sz="2000" dirty="0"/>
              <a:t>在交际中，首先，应选既定的话题，即交谈双方业已约定，或者一方先期准备好的话题，如征求意见、传递信息、研究工作等。在交谈时要注意交谈的话题有所忌讳。在交谈中，若双方是初交，则有关对方年龄、收入、婚恋、家庭、健康、经历这一类涉及个人隐私的话题，切勿加以谈论。</a:t>
            </a:r>
            <a:endParaRPr lang="zh-CN" altLang="zh-CN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 dpi="0" rotWithShape="1">
            <a:blip r:embed="rId1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/>
          </a:p>
        </p:txBody>
      </p:sp>
      <p:sp>
        <p:nvSpPr>
          <p:cNvPr id="5" name="Text Placeholder 4"/>
          <p:cNvSpPr txBox="1"/>
          <p:nvPr/>
        </p:nvSpPr>
        <p:spPr>
          <a:xfrm>
            <a:off x="1187624" y="456128"/>
            <a:ext cx="2950538" cy="496784"/>
          </a:xfrm>
          <a:prstGeom prst="rect">
            <a:avLst/>
          </a:prstGeom>
        </p:spPr>
        <p:txBody>
          <a:bodyPr lIns="65023" tIns="32511" rIns="65023" bIns="32511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目录</a:t>
            </a:r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/Contents</a:t>
            </a:r>
            <a:endParaRPr lang="en-GB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555776" y="1025979"/>
            <a:ext cx="894210" cy="523220"/>
            <a:chOff x="2215144" y="1952311"/>
            <a:chExt cx="1244730" cy="959257"/>
          </a:xfrm>
        </p:grpSpPr>
        <p:sp>
          <p:nvSpPr>
            <p:cNvPr id="11" name="平行四边形 10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12" name="文本框 10"/>
            <p:cNvSpPr txBox="1"/>
            <p:nvPr/>
          </p:nvSpPr>
          <p:spPr>
            <a:xfrm>
              <a:off x="2393075" y="1952311"/>
              <a:ext cx="1066799" cy="959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06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275856" y="955206"/>
            <a:ext cx="4400193" cy="586101"/>
            <a:chOff x="3771965" y="1531715"/>
            <a:chExt cx="4400435" cy="688568"/>
          </a:xfrm>
        </p:grpSpPr>
        <p:sp>
          <p:nvSpPr>
            <p:cNvPr id="15" name="平行四边形 14"/>
            <p:cNvSpPr/>
            <p:nvPr/>
          </p:nvSpPr>
          <p:spPr>
            <a:xfrm>
              <a:off x="3771965" y="1647579"/>
              <a:ext cx="4400435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rgbClr val="F9BC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 b="1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4060013" y="1531715"/>
              <a:ext cx="4112387" cy="688568"/>
            </a:xfrm>
            <a:prstGeom prst="rect">
              <a:avLst/>
            </a:prstGeom>
            <a:ln w="15875">
              <a:noFill/>
            </a:ln>
          </p:spPr>
          <p:txBody>
            <a:bodyPr wrap="square" lIns="96435" tIns="48218" rIns="96435" bIns="482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latin typeface="+mj-ea"/>
                  <a:ea typeface="+mj-ea"/>
                  <a:cs typeface="+mn-ea"/>
                  <a:sym typeface="+mn-lt"/>
                </a:rPr>
                <a:t>项目六  商务语言交往</a:t>
              </a:r>
              <a:endParaRPr lang="en-GB" altLang="zh-CN" sz="2400" b="1" dirty="0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555776" y="1707485"/>
            <a:ext cx="894210" cy="523220"/>
            <a:chOff x="2215144" y="1952311"/>
            <a:chExt cx="1244730" cy="959257"/>
          </a:xfrm>
        </p:grpSpPr>
        <p:sp>
          <p:nvSpPr>
            <p:cNvPr id="17" name="平行四边形 16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18" name="文本框 10"/>
            <p:cNvSpPr txBox="1"/>
            <p:nvPr/>
          </p:nvSpPr>
          <p:spPr>
            <a:xfrm>
              <a:off x="2393075" y="1952311"/>
              <a:ext cx="1066799" cy="959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07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275856" y="1646749"/>
            <a:ext cx="4400193" cy="586101"/>
            <a:chOff x="3771965" y="1543506"/>
            <a:chExt cx="4400435" cy="688568"/>
          </a:xfrm>
        </p:grpSpPr>
        <p:sp>
          <p:nvSpPr>
            <p:cNvPr id="23" name="平行四边形 22"/>
            <p:cNvSpPr/>
            <p:nvPr/>
          </p:nvSpPr>
          <p:spPr>
            <a:xfrm>
              <a:off x="3771965" y="1647579"/>
              <a:ext cx="4400435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 b="1">
                <a:solidFill>
                  <a:schemeClr val="tx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060013" y="1543506"/>
              <a:ext cx="4112387" cy="688568"/>
            </a:xfrm>
            <a:prstGeom prst="rect">
              <a:avLst/>
            </a:prstGeom>
            <a:ln w="15875">
              <a:noFill/>
            </a:ln>
          </p:spPr>
          <p:txBody>
            <a:bodyPr wrap="square" lIns="96435" tIns="48218" rIns="96435" bIns="482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latin typeface="+mj-ea"/>
                  <a:ea typeface="+mj-ea"/>
                  <a:cs typeface="+mn-ea"/>
                  <a:sym typeface="+mn-lt"/>
                </a:rPr>
                <a:t>项目七  商务会面礼仪</a:t>
              </a:r>
              <a:endParaRPr lang="en-GB" altLang="zh-CN" sz="2400" b="1" dirty="0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555776" y="2390827"/>
            <a:ext cx="894210" cy="523220"/>
            <a:chOff x="2215144" y="1952311"/>
            <a:chExt cx="1244730" cy="959257"/>
          </a:xfrm>
        </p:grpSpPr>
        <p:sp>
          <p:nvSpPr>
            <p:cNvPr id="37" name="平行四边形 36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38" name="文本框 10"/>
            <p:cNvSpPr txBox="1"/>
            <p:nvPr/>
          </p:nvSpPr>
          <p:spPr>
            <a:xfrm>
              <a:off x="2393075" y="1952311"/>
              <a:ext cx="1066799" cy="959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08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275856" y="2320054"/>
            <a:ext cx="4400193" cy="586101"/>
            <a:chOff x="3771965" y="1531715"/>
            <a:chExt cx="4400435" cy="688568"/>
          </a:xfrm>
        </p:grpSpPr>
        <p:sp>
          <p:nvSpPr>
            <p:cNvPr id="40" name="平行四边形 39"/>
            <p:cNvSpPr/>
            <p:nvPr/>
          </p:nvSpPr>
          <p:spPr>
            <a:xfrm>
              <a:off x="3771965" y="1647579"/>
              <a:ext cx="4400435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 b="1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4060013" y="1531715"/>
              <a:ext cx="4112387" cy="688568"/>
            </a:xfrm>
            <a:prstGeom prst="rect">
              <a:avLst/>
            </a:prstGeom>
            <a:ln w="15875">
              <a:noFill/>
            </a:ln>
          </p:spPr>
          <p:txBody>
            <a:bodyPr wrap="square" lIns="96435" tIns="48218" rIns="96435" bIns="482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latin typeface="+mj-ea"/>
                  <a:ea typeface="+mj-ea"/>
                  <a:cs typeface="+mn-ea"/>
                  <a:sym typeface="+mn-lt"/>
                </a:rPr>
                <a:t>项目八  商务日常交际礼仪</a:t>
              </a:r>
              <a:endParaRPr lang="en-GB" altLang="zh-CN" sz="2400" b="1" dirty="0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555776" y="3060634"/>
            <a:ext cx="894210" cy="523220"/>
            <a:chOff x="2215144" y="1952311"/>
            <a:chExt cx="1244730" cy="959257"/>
          </a:xfrm>
        </p:grpSpPr>
        <p:sp>
          <p:nvSpPr>
            <p:cNvPr id="25" name="平行四边形 24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26" name="文本框 10"/>
            <p:cNvSpPr txBox="1"/>
            <p:nvPr/>
          </p:nvSpPr>
          <p:spPr>
            <a:xfrm>
              <a:off x="2393075" y="1952311"/>
              <a:ext cx="1066799" cy="959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09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275856" y="2989861"/>
            <a:ext cx="4400193" cy="586101"/>
            <a:chOff x="3771965" y="1531715"/>
            <a:chExt cx="4400435" cy="688568"/>
          </a:xfrm>
        </p:grpSpPr>
        <p:sp>
          <p:nvSpPr>
            <p:cNvPr id="28" name="平行四边形 27"/>
            <p:cNvSpPr/>
            <p:nvPr/>
          </p:nvSpPr>
          <p:spPr>
            <a:xfrm>
              <a:off x="3771965" y="1647579"/>
              <a:ext cx="4400435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 b="1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4060013" y="1531715"/>
              <a:ext cx="4112387" cy="688568"/>
            </a:xfrm>
            <a:prstGeom prst="rect">
              <a:avLst/>
            </a:prstGeom>
            <a:ln w="15875">
              <a:noFill/>
            </a:ln>
          </p:spPr>
          <p:txBody>
            <a:bodyPr wrap="square" lIns="96435" tIns="48218" rIns="96435" bIns="482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latin typeface="+mj-ea"/>
                  <a:ea typeface="+mj-ea"/>
                  <a:cs typeface="+mn-ea"/>
                  <a:sym typeface="+mn-lt"/>
                </a:rPr>
                <a:t>项目九  位次礼仪</a:t>
              </a:r>
              <a:endParaRPr lang="en-GB" altLang="zh-CN" sz="2400" b="1" dirty="0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555776" y="3712010"/>
            <a:ext cx="894210" cy="523220"/>
            <a:chOff x="2215144" y="1952311"/>
            <a:chExt cx="1244730" cy="959257"/>
          </a:xfrm>
        </p:grpSpPr>
        <p:sp>
          <p:nvSpPr>
            <p:cNvPr id="51" name="平行四边形 50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2E74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52" name="文本框 10"/>
            <p:cNvSpPr txBox="1"/>
            <p:nvPr/>
          </p:nvSpPr>
          <p:spPr>
            <a:xfrm>
              <a:off x="2393075" y="1952311"/>
              <a:ext cx="1066799" cy="959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10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275856" y="3641237"/>
            <a:ext cx="4400193" cy="586101"/>
            <a:chOff x="3771965" y="1531715"/>
            <a:chExt cx="4400435" cy="688568"/>
          </a:xfrm>
        </p:grpSpPr>
        <p:sp>
          <p:nvSpPr>
            <p:cNvPr id="54" name="平行四边形 53"/>
            <p:cNvSpPr/>
            <p:nvPr/>
          </p:nvSpPr>
          <p:spPr>
            <a:xfrm>
              <a:off x="3771965" y="1647579"/>
              <a:ext cx="4400435" cy="540057"/>
            </a:xfrm>
            <a:prstGeom prst="parallelogram">
              <a:avLst>
                <a:gd name="adj" fmla="val 48207"/>
              </a:avLst>
            </a:prstGeom>
            <a:solidFill>
              <a:srgbClr val="2E7438"/>
            </a:solidFill>
            <a:ln w="15875">
              <a:solidFill>
                <a:srgbClr val="2E74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 b="1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4060013" y="1531715"/>
              <a:ext cx="4112387" cy="688568"/>
            </a:xfrm>
            <a:prstGeom prst="rect">
              <a:avLst/>
            </a:prstGeom>
            <a:ln w="15875">
              <a:noFill/>
            </a:ln>
          </p:spPr>
          <p:txBody>
            <a:bodyPr wrap="square" lIns="96435" tIns="48218" rIns="96435" bIns="482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项目十  商务通信礼仪</a:t>
              </a:r>
              <a:endParaRPr lang="en-GB" altLang="zh-CN" sz="2400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115616" y="942978"/>
            <a:ext cx="3240360" cy="2769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1800" b="1" dirty="0"/>
              <a:t>（一）电话语言要求</a:t>
            </a:r>
            <a:endParaRPr lang="zh-CN" altLang="zh-CN" sz="18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j-ea"/>
                <a:ea typeface="+mj-ea"/>
              </a:rPr>
              <a:t>一、电话礼仪</a:t>
            </a:r>
            <a:endParaRPr lang="zh-CN" altLang="zh-CN" sz="2400" b="1" dirty="0"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271887"/>
            <a:ext cx="23559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1</a:t>
            </a:r>
            <a:r>
              <a:rPr lang="zh-CN" altLang="zh-CN" dirty="0"/>
              <a:t>、态度礼貌友善。</a:t>
            </a:r>
            <a:endParaRPr lang="zh-CN" altLang="zh-CN" dirty="0"/>
          </a:p>
          <a:p>
            <a:r>
              <a:rPr lang="en-US" altLang="zh-CN" dirty="0"/>
              <a:t>2</a:t>
            </a:r>
            <a:r>
              <a:rPr lang="zh-CN" altLang="zh-CN" dirty="0"/>
              <a:t>、传递信息简洁。</a:t>
            </a:r>
            <a:endParaRPr lang="zh-CN" altLang="zh-CN" dirty="0"/>
          </a:p>
          <a:p>
            <a:r>
              <a:rPr lang="en-US" altLang="zh-CN" dirty="0"/>
              <a:t>3</a:t>
            </a:r>
            <a:r>
              <a:rPr lang="zh-CN" altLang="zh-CN" dirty="0"/>
              <a:t>、控制语速语调。</a:t>
            </a:r>
            <a:endParaRPr lang="zh-CN" altLang="zh-CN" dirty="0"/>
          </a:p>
          <a:p>
            <a:r>
              <a:rPr lang="en-US" altLang="zh-CN" dirty="0"/>
              <a:t>4</a:t>
            </a:r>
            <a:r>
              <a:rPr lang="zh-CN" altLang="zh-CN" dirty="0"/>
              <a:t>、使用礼貌用语</a:t>
            </a:r>
            <a:r>
              <a:rPr lang="zh-CN" altLang="zh-CN" dirty="0" smtClean="0"/>
              <a:t>。</a:t>
            </a:r>
            <a:endParaRPr lang="en-US" altLang="zh-CN" dirty="0" smtClean="0"/>
          </a:p>
        </p:txBody>
      </p:sp>
      <p:sp>
        <p:nvSpPr>
          <p:cNvPr id="7" name="Text Placeholder 3"/>
          <p:cNvSpPr txBox="1"/>
          <p:nvPr/>
        </p:nvSpPr>
        <p:spPr>
          <a:xfrm>
            <a:off x="4798426" y="942978"/>
            <a:ext cx="3240360" cy="2769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1800" b="1" dirty="0"/>
              <a:t>（二）接电话</a:t>
            </a:r>
            <a:endParaRPr lang="zh-CN" altLang="zh-CN" sz="1800" b="1" dirty="0"/>
          </a:p>
        </p:txBody>
      </p:sp>
      <p:sp>
        <p:nvSpPr>
          <p:cNvPr id="8" name="Freeform 45"/>
          <p:cNvSpPr>
            <a:spLocks noEditPoints="1"/>
          </p:cNvSpPr>
          <p:nvPr/>
        </p:nvSpPr>
        <p:spPr bwMode="auto">
          <a:xfrm>
            <a:off x="438673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86733" y="1271887"/>
            <a:ext cx="23559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1</a:t>
            </a:r>
            <a:r>
              <a:rPr lang="zh-CN" altLang="zh-CN" dirty="0"/>
              <a:t>、迅速接听。</a:t>
            </a:r>
            <a:endParaRPr lang="zh-CN" altLang="zh-CN" dirty="0"/>
          </a:p>
          <a:p>
            <a:r>
              <a:rPr lang="en-US" altLang="zh-CN" dirty="0"/>
              <a:t>2</a:t>
            </a:r>
            <a:r>
              <a:rPr lang="zh-CN" altLang="zh-CN" dirty="0"/>
              <a:t>、积极反馈。</a:t>
            </a:r>
            <a:endParaRPr lang="zh-CN" altLang="zh-CN" dirty="0"/>
          </a:p>
          <a:p>
            <a:r>
              <a:rPr lang="en-US" altLang="zh-CN" dirty="0"/>
              <a:t>3</a:t>
            </a:r>
            <a:r>
              <a:rPr lang="zh-CN" altLang="zh-CN" dirty="0"/>
              <a:t>、热情代转。</a:t>
            </a:r>
            <a:endParaRPr lang="zh-CN" altLang="zh-CN" dirty="0"/>
          </a:p>
          <a:p>
            <a:r>
              <a:rPr lang="en-US" altLang="zh-CN" dirty="0"/>
              <a:t>4</a:t>
            </a:r>
            <a:r>
              <a:rPr lang="zh-CN" altLang="zh-CN" dirty="0"/>
              <a:t>、做好记录</a:t>
            </a:r>
            <a:endParaRPr lang="zh-CN" altLang="zh-CN" dirty="0"/>
          </a:p>
        </p:txBody>
      </p:sp>
      <p:sp>
        <p:nvSpPr>
          <p:cNvPr id="10" name="Text Placeholder 3"/>
          <p:cNvSpPr txBox="1"/>
          <p:nvPr/>
        </p:nvSpPr>
        <p:spPr>
          <a:xfrm>
            <a:off x="1115616" y="2859782"/>
            <a:ext cx="3240360" cy="2769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1800" b="1" dirty="0"/>
              <a:t>（三）打电话</a:t>
            </a:r>
            <a:endParaRPr lang="zh-CN" altLang="zh-CN" sz="1800" b="1" dirty="0"/>
          </a:p>
        </p:txBody>
      </p:sp>
      <p:sp>
        <p:nvSpPr>
          <p:cNvPr id="11" name="Freeform 45"/>
          <p:cNvSpPr>
            <a:spLocks noEditPoints="1"/>
          </p:cNvSpPr>
          <p:nvPr/>
        </p:nvSpPr>
        <p:spPr bwMode="auto">
          <a:xfrm>
            <a:off x="703923" y="2856591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3923" y="3188691"/>
            <a:ext cx="235590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1</a:t>
            </a:r>
            <a:r>
              <a:rPr lang="zh-CN" altLang="zh-CN" dirty="0"/>
              <a:t>、时间适宜。</a:t>
            </a:r>
            <a:endParaRPr lang="zh-CN" altLang="zh-CN" dirty="0"/>
          </a:p>
          <a:p>
            <a:r>
              <a:rPr lang="en-US" altLang="zh-CN" dirty="0"/>
              <a:t>2</a:t>
            </a:r>
            <a:r>
              <a:rPr lang="zh-CN" altLang="zh-CN" dirty="0"/>
              <a:t>、有所准备。 </a:t>
            </a:r>
            <a:endParaRPr lang="zh-CN" altLang="zh-CN" dirty="0"/>
          </a:p>
          <a:p>
            <a:r>
              <a:rPr lang="en-US" altLang="zh-CN" dirty="0"/>
              <a:t>3</a:t>
            </a:r>
            <a:r>
              <a:rPr lang="zh-CN" altLang="zh-CN" dirty="0"/>
              <a:t>、注意礼节。</a:t>
            </a:r>
            <a:endParaRPr lang="zh-CN" altLang="zh-CN" dirty="0"/>
          </a:p>
        </p:txBody>
      </p:sp>
      <p:sp>
        <p:nvSpPr>
          <p:cNvPr id="13" name="Text Placeholder 3"/>
          <p:cNvSpPr txBox="1"/>
          <p:nvPr/>
        </p:nvSpPr>
        <p:spPr>
          <a:xfrm>
            <a:off x="4798426" y="2856591"/>
            <a:ext cx="3240360" cy="2769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1800" b="1" dirty="0"/>
              <a:t>（四）收发传真礼仪</a:t>
            </a:r>
            <a:endParaRPr lang="zh-CN" altLang="zh-CN" sz="1800" b="1" dirty="0"/>
          </a:p>
        </p:txBody>
      </p:sp>
      <p:sp>
        <p:nvSpPr>
          <p:cNvPr id="14" name="Freeform 45"/>
          <p:cNvSpPr>
            <a:spLocks noEditPoints="1"/>
          </p:cNvSpPr>
          <p:nvPr/>
        </p:nvSpPr>
        <p:spPr bwMode="auto">
          <a:xfrm>
            <a:off x="4386733" y="2853400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386733" y="3185500"/>
            <a:ext cx="322000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1</a:t>
            </a:r>
            <a:r>
              <a:rPr lang="zh-CN" altLang="zh-CN" dirty="0"/>
              <a:t>、规范操作。</a:t>
            </a:r>
            <a:endParaRPr lang="zh-CN" altLang="zh-CN" dirty="0"/>
          </a:p>
          <a:p>
            <a:r>
              <a:rPr lang="en-US" altLang="zh-CN" dirty="0"/>
              <a:t>2</a:t>
            </a:r>
            <a:r>
              <a:rPr lang="zh-CN" altLang="zh-CN" dirty="0"/>
              <a:t>、明确信息。</a:t>
            </a:r>
            <a:endParaRPr lang="zh-CN" altLang="zh-CN" dirty="0"/>
          </a:p>
          <a:p>
            <a:r>
              <a:rPr lang="en-US" altLang="zh-CN" dirty="0"/>
              <a:t>3</a:t>
            </a:r>
            <a:r>
              <a:rPr lang="zh-CN" altLang="zh-CN" dirty="0"/>
              <a:t>、注意保密。</a:t>
            </a:r>
            <a:endParaRPr lang="zh-CN" altLang="zh-CN" dirty="0"/>
          </a:p>
          <a:p>
            <a:r>
              <a:rPr lang="en-US" altLang="zh-CN" dirty="0"/>
              <a:t>4</a:t>
            </a:r>
            <a:r>
              <a:rPr lang="zh-CN" altLang="zh-CN" dirty="0"/>
              <a:t>、行文礼貌。</a:t>
            </a:r>
            <a:endParaRPr lang="zh-CN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115616" y="942978"/>
            <a:ext cx="4032448" cy="2769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en-US" altLang="zh-CN" sz="1800" b="1" dirty="0"/>
              <a:t>1</a:t>
            </a:r>
            <a:r>
              <a:rPr lang="zh-CN" altLang="zh-CN" sz="1800" b="1" dirty="0"/>
              <a:t>．遵守公共秩序</a:t>
            </a:r>
            <a:endParaRPr lang="zh-CN" altLang="zh-CN" sz="18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n-ea"/>
                <a:ea typeface="+mn-ea"/>
              </a:rPr>
              <a:t>二、手机礼仪</a:t>
            </a:r>
            <a:endParaRPr lang="zh-CN" altLang="zh-CN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271887"/>
            <a:ext cx="768450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）人来人往的公共场合</a:t>
            </a:r>
            <a:endParaRPr lang="zh-CN" altLang="zh-CN" dirty="0"/>
          </a:p>
          <a:p>
            <a:r>
              <a:rPr lang="zh-CN" altLang="zh-CN" dirty="0"/>
              <a:t>不应该在人来人往的公共场合，尤其是楼梯、电梯、路口、人行道等地方，旁若无人地使用手机等移动通讯工具，否则将被视为没有素养的表现。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）要求保持安静的公共场所</a:t>
            </a:r>
            <a:endParaRPr lang="zh-CN" altLang="zh-CN" dirty="0"/>
          </a:p>
          <a:p>
            <a:r>
              <a:rPr lang="zh-CN" altLang="zh-CN" dirty="0"/>
              <a:t>不得在要求“保持安静”的公共场所，如音乐厅、美术馆、影剧院等场所高声对着手机喊叫。必要时，应当关闭手机或让其处于静音状态。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）上班期间</a:t>
            </a:r>
            <a:endParaRPr lang="zh-CN" altLang="zh-CN" dirty="0"/>
          </a:p>
          <a:p>
            <a:r>
              <a:rPr lang="zh-CN" altLang="zh-CN" dirty="0"/>
              <a:t>不允许在上班期间，尤其是办公室、车间里，因私使用自己的手机，否则不但浪费工作时间，还可能带来生产隐患。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）开会、会见等聚会场合</a:t>
            </a:r>
            <a:endParaRPr lang="zh-CN" altLang="zh-CN" dirty="0"/>
          </a:p>
          <a:p>
            <a:r>
              <a:rPr lang="zh-CN" altLang="zh-CN" dirty="0"/>
              <a:t>在开会、会见等聚会场合，不能当众使用手机等移动通讯工具，以免给别人留下用心不专、不懂礼节的恶劣印象。</a:t>
            </a:r>
            <a:endParaRPr lang="zh-CN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115616" y="942978"/>
            <a:ext cx="4032448" cy="2769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1800" b="1" dirty="0"/>
              <a:t> </a:t>
            </a:r>
            <a:r>
              <a:rPr lang="en-US" altLang="zh-CN" sz="1800" b="1" dirty="0"/>
              <a:t>2</a:t>
            </a:r>
            <a:r>
              <a:rPr lang="zh-CN" altLang="zh-CN" sz="1800" b="1" dirty="0"/>
              <a:t>．注意安全</a:t>
            </a:r>
            <a:endParaRPr lang="zh-CN" altLang="zh-CN" sz="18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n-ea"/>
                <a:ea typeface="+mn-ea"/>
              </a:rPr>
              <a:t>二、手机礼仪</a:t>
            </a:r>
            <a:endParaRPr lang="zh-CN" altLang="zh-CN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271887"/>
            <a:ext cx="76845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）驾驶汽车途中禁止使用手机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）在易燃易爆场所禁止使用手机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）病房之内禁止使用手机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）飞机飞行期间禁止使用手机</a:t>
            </a:r>
            <a:endParaRPr lang="zh-CN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115616" y="942978"/>
            <a:ext cx="4032448" cy="2769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1800" b="1" dirty="0"/>
              <a:t>（二）手机携带礼节</a:t>
            </a:r>
            <a:endParaRPr lang="zh-CN" altLang="zh-CN" sz="18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n-ea"/>
                <a:ea typeface="+mn-ea"/>
              </a:rPr>
              <a:t>二、手机礼仪</a:t>
            </a:r>
            <a:endParaRPr lang="zh-CN" altLang="zh-CN" sz="2400" b="1" dirty="0">
              <a:latin typeface="+mn-ea"/>
              <a:ea typeface="+mn-ea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703922" y="1563638"/>
          <a:ext cx="7900525" cy="26642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876118"/>
                <a:gridCol w="4024407"/>
              </a:tblGrid>
              <a:tr h="614085">
                <a:tc>
                  <a:txBody>
                    <a:bodyPr/>
                    <a:lstStyle/>
                    <a:p>
                      <a:pPr indent="266700" algn="l">
                        <a:spcAft>
                          <a:spcPts val="0"/>
                        </a:spcAft>
                      </a:pPr>
                      <a:r>
                        <a:rPr lang="zh-CN" sz="1800" b="1" kern="0" dirty="0">
                          <a:effectLst/>
                        </a:rPr>
                        <a:t> </a:t>
                      </a:r>
                      <a:r>
                        <a:rPr lang="zh-CN" sz="1800" b="1" kern="0" dirty="0" smtClean="0">
                          <a:effectLst/>
                        </a:rPr>
                        <a:t>常规位置</a:t>
                      </a:r>
                      <a:endParaRPr lang="zh-CN" sz="1800" b="1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l">
                        <a:spcAft>
                          <a:spcPts val="0"/>
                        </a:spcAft>
                      </a:pPr>
                      <a:r>
                        <a:rPr lang="zh-CN" sz="1800" b="1" kern="0" dirty="0" smtClean="0">
                          <a:effectLst/>
                        </a:rPr>
                        <a:t>暂放规定</a:t>
                      </a:r>
                      <a:endParaRPr lang="zh-CN" sz="1800" b="1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</a:tr>
              <a:tr h="64339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放在随身携带的公文包之内</a:t>
                      </a:r>
                      <a:endParaRPr lang="zh-CN" sz="1600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l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</a:rPr>
                        <a:t>最好未穿外套时别挂在腰带之上</a:t>
                      </a:r>
                      <a:endParaRPr lang="zh-CN" sz="16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</a:tr>
              <a:tr h="70340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</a:rPr>
                        <a:t>放在上衣口袋之内，尤其是上衣内袋</a:t>
                      </a:r>
                      <a:endParaRPr lang="zh-CN" sz="16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</a:rPr>
                        <a:t>参加会议时将其暂交秘书、会务人员代管</a:t>
                      </a:r>
                      <a:endParaRPr lang="zh-CN" sz="16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</a:tr>
              <a:tr h="70340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不使用时不要握在手里</a:t>
                      </a:r>
                      <a:endParaRPr lang="zh-CN" sz="1600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</a:rPr>
                        <a:t>交谈时暂放在手边、身旁、背后等不起眼处</a:t>
                      </a:r>
                      <a:endParaRPr lang="zh-CN" sz="16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115616" y="942978"/>
            <a:ext cx="4032448" cy="2769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1800" b="1" dirty="0"/>
              <a:t>（三）手机使用过程中的礼节</a:t>
            </a:r>
            <a:endParaRPr lang="zh-CN" altLang="zh-CN" sz="18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n-ea"/>
                <a:ea typeface="+mn-ea"/>
              </a:rPr>
              <a:t>二、手机礼仪</a:t>
            </a:r>
            <a:endParaRPr lang="zh-CN" altLang="zh-CN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87624" y="1250755"/>
            <a:ext cx="5670376" cy="32712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/>
              <a:t>1</a:t>
            </a:r>
            <a:r>
              <a:rPr lang="zh-CN" altLang="zh-CN" sz="2000" dirty="0"/>
              <a:t>．先确认对象或电话号码</a:t>
            </a:r>
            <a:endParaRPr lang="zh-CN" altLang="zh-CN" sz="2000" dirty="0"/>
          </a:p>
          <a:p>
            <a:pPr>
              <a:lnSpc>
                <a:spcPct val="150000"/>
              </a:lnSpc>
            </a:pPr>
            <a:r>
              <a:rPr lang="en-US" altLang="zh-CN" sz="2000" dirty="0"/>
              <a:t>2</a:t>
            </a:r>
            <a:r>
              <a:rPr lang="zh-CN" altLang="zh-CN" sz="2000" dirty="0"/>
              <a:t>．长话短说，精简通话内容</a:t>
            </a:r>
            <a:endParaRPr lang="zh-CN" altLang="zh-CN" sz="2000" dirty="0"/>
          </a:p>
          <a:p>
            <a:pPr>
              <a:lnSpc>
                <a:spcPct val="150000"/>
              </a:lnSpc>
            </a:pPr>
            <a:r>
              <a:rPr lang="en-US" altLang="zh-CN" sz="2000" dirty="0"/>
              <a:t>3</a:t>
            </a:r>
            <a:r>
              <a:rPr lang="zh-CN" altLang="zh-CN" sz="2000" dirty="0"/>
              <a:t>．上班时间电话要调整为震音</a:t>
            </a:r>
            <a:endParaRPr lang="zh-CN" altLang="zh-CN" sz="2000" dirty="0"/>
          </a:p>
          <a:p>
            <a:pPr>
              <a:lnSpc>
                <a:spcPct val="150000"/>
              </a:lnSpc>
            </a:pPr>
            <a:r>
              <a:rPr lang="en-US" altLang="zh-CN" sz="2000" dirty="0"/>
              <a:t>4</a:t>
            </a:r>
            <a:r>
              <a:rPr lang="zh-CN" altLang="zh-CN" sz="2000" dirty="0"/>
              <a:t>．公共场所要压低通话音量</a:t>
            </a:r>
            <a:endParaRPr lang="zh-CN" altLang="zh-CN" sz="2000" dirty="0"/>
          </a:p>
          <a:p>
            <a:pPr>
              <a:lnSpc>
                <a:spcPct val="150000"/>
              </a:lnSpc>
            </a:pPr>
            <a:r>
              <a:rPr lang="en-US" altLang="zh-CN" sz="2000" dirty="0"/>
              <a:t>5</a:t>
            </a:r>
            <a:r>
              <a:rPr lang="zh-CN" altLang="zh-CN" sz="2000" dirty="0"/>
              <a:t>．接待访客时勿使用移动电话</a:t>
            </a:r>
            <a:endParaRPr lang="zh-CN" altLang="zh-CN" sz="2000" dirty="0"/>
          </a:p>
          <a:p>
            <a:pPr>
              <a:lnSpc>
                <a:spcPct val="150000"/>
              </a:lnSpc>
            </a:pPr>
            <a:r>
              <a:rPr lang="en-US" altLang="zh-CN" sz="2000" dirty="0"/>
              <a:t>6</a:t>
            </a:r>
            <a:r>
              <a:rPr lang="zh-CN" altLang="zh-CN" sz="2000" dirty="0"/>
              <a:t>．移动电话留言要留下时间、日期</a:t>
            </a:r>
            <a:endParaRPr lang="zh-CN" altLang="zh-CN" sz="2000" dirty="0"/>
          </a:p>
          <a:p>
            <a:pPr>
              <a:lnSpc>
                <a:spcPct val="150000"/>
              </a:lnSpc>
            </a:pPr>
            <a:r>
              <a:rPr lang="en-US" altLang="zh-CN" sz="2000" dirty="0"/>
              <a:t>7</a:t>
            </a:r>
            <a:r>
              <a:rPr lang="zh-CN" altLang="zh-CN" sz="2000" dirty="0"/>
              <a:t>．信号较弱时应寻求其他方式联系</a:t>
            </a:r>
            <a:endParaRPr lang="zh-CN" altLang="zh-CN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n-ea"/>
                <a:ea typeface="+mn-ea"/>
              </a:rPr>
              <a:t>三、书信礼仪</a:t>
            </a:r>
            <a:endParaRPr lang="zh-CN" altLang="zh-CN" sz="2400" b="1" dirty="0">
              <a:latin typeface="+mn-ea"/>
              <a:ea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584" y="1131590"/>
            <a:ext cx="7632848" cy="3169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1</a:t>
            </a:r>
            <a:r>
              <a:rPr lang="zh-CN" altLang="zh-CN" sz="2000" dirty="0"/>
              <a:t>、称呼。称呼表明发信者</a:t>
            </a:r>
            <a:r>
              <a:rPr lang="zh-CN" altLang="zh-CN" sz="2000" dirty="0" smtClean="0"/>
              <a:t>与收</a:t>
            </a:r>
            <a:r>
              <a:rPr lang="zh-CN" altLang="zh-CN" sz="2000" dirty="0"/>
              <a:t>信者之间的关系，要求在第一行顶格写，称谓要使用礼貌用语，并加上冒号，表示下面有话要说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endParaRPr lang="zh-CN" altLang="zh-CN" sz="2000" dirty="0"/>
          </a:p>
          <a:p>
            <a:r>
              <a:rPr lang="en-US" altLang="zh-CN" sz="2000" dirty="0"/>
              <a:t>2</a:t>
            </a:r>
            <a:r>
              <a:rPr lang="zh-CN" altLang="zh-CN" sz="2000" dirty="0"/>
              <a:t>、正文。正文是信函的主要内容。正文通常包括问候语、正文主体、祝颂语三部分。</a:t>
            </a:r>
            <a:endParaRPr lang="zh-CN" altLang="zh-CN" sz="2000" dirty="0"/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1</a:t>
            </a:r>
            <a:r>
              <a:rPr lang="zh-CN" altLang="zh-CN" sz="2000" dirty="0"/>
              <a:t>）问候语。正文通常以问候语开头。问候对方是书信中的一种礼节礼貌，它体现出发信函者对收信函者的一种关切。书面问候与口头问候语有所不同，书面问候语一般比较简洁文雅，常用的书面问候语是“您好”、“近好”、“新年好”等，问候语一般在称呼之下另起一行空两格书写，并自成一段</a:t>
            </a:r>
            <a:r>
              <a:rPr lang="zh-CN" altLang="zh-CN" sz="2000" dirty="0" smtClean="0"/>
              <a:t>。</a:t>
            </a:r>
            <a:endParaRPr lang="zh-CN" altLang="zh-CN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n-ea"/>
                <a:ea typeface="+mn-ea"/>
              </a:rPr>
              <a:t>三、书信礼仪</a:t>
            </a:r>
            <a:endParaRPr lang="zh-CN" altLang="zh-CN" sz="2400" b="1" dirty="0">
              <a:latin typeface="+mn-ea"/>
              <a:ea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584" y="915566"/>
            <a:ext cx="763284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）启始语。启始语是在正文开始之前的引子。通常是表达双方之间互通信息情况、情感、思念、钦佩、关切、问安、祝贺、致谢、致哀等。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正文的主体。这是发信函者要书写的中心内容。无论中心内容是什么，在书写时都要注意语言的表述，一要真诚，这是书写信函的关键；二要得体，即合双方的关系及实际；三要简洁，即语言精练、简洁，字迹工整、清楚，切不可字迹潦草；四是表述要准确。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结束语。结束语通常是总结全篇，表达书写者的情感和意图等。俗话说“编筐编篓，全在收口”，有礼貌的结束语会令人回味。结束语的内容常用于请托、承诺、婉辞、请教、商讨、馈赠礼物、邀约、催办、附言、代言以及其他客套用语等。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祝颂语。祝颂语是对对方的一种祝福、祈愿。祝颂语可分为两部分，第一部分是一般祝颂语，常紧接正文之后写或另起一行空两格书写；第二部分是特殊祝颂语（专门祝颂语），一般要根据具体情况来选择使用，常另起一行顶格书写。</a:t>
            </a:r>
            <a:endParaRPr lang="zh-CN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n-ea"/>
                <a:ea typeface="+mn-ea"/>
              </a:rPr>
              <a:t>四、网络礼仪</a:t>
            </a:r>
            <a:endParaRPr lang="zh-CN" altLang="zh-CN" sz="2400" b="1" dirty="0">
              <a:latin typeface="+mn-ea"/>
              <a:ea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584" y="915566"/>
            <a:ext cx="763284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网络交往中的注意事项</a:t>
            </a:r>
            <a:r>
              <a:rPr lang="en-US" altLang="zh-CN" sz="2000" dirty="0"/>
              <a:t>        </a:t>
            </a:r>
            <a:endParaRPr lang="zh-CN" altLang="zh-CN" sz="2000" dirty="0"/>
          </a:p>
          <a:p>
            <a:r>
              <a:rPr lang="en-US" altLang="zh-CN" sz="2000" dirty="0"/>
              <a:t>1</a:t>
            </a:r>
            <a:r>
              <a:rPr lang="zh-CN" altLang="zh-CN" sz="2000" dirty="0"/>
              <a:t>．保密原则</a:t>
            </a:r>
            <a:r>
              <a:rPr lang="en-US" altLang="zh-CN" sz="2000" dirty="0"/>
              <a:t>    </a:t>
            </a:r>
            <a:endParaRPr lang="zh-CN" altLang="zh-CN" sz="2000" dirty="0"/>
          </a:p>
          <a:p>
            <a:r>
              <a:rPr lang="en-US" altLang="zh-CN" sz="2000" dirty="0"/>
              <a:t>2</a:t>
            </a:r>
            <a:r>
              <a:rPr lang="zh-CN" altLang="zh-CN" sz="2000" dirty="0"/>
              <a:t>．小写原则。</a:t>
            </a:r>
            <a:r>
              <a:rPr lang="en-US" altLang="zh-CN" sz="2000" dirty="0"/>
              <a:t>    </a:t>
            </a:r>
            <a:endParaRPr lang="zh-CN" altLang="zh-CN" sz="2000" dirty="0"/>
          </a:p>
          <a:p>
            <a:r>
              <a:rPr lang="en-US" altLang="zh-CN" sz="2000" dirty="0"/>
              <a:t>3</a:t>
            </a:r>
            <a:r>
              <a:rPr lang="zh-CN" altLang="zh-CN" sz="2000" dirty="0"/>
              <a:t>．勿扰他人原则。</a:t>
            </a:r>
            <a:r>
              <a:rPr lang="en-US" altLang="zh-CN" sz="2000" dirty="0"/>
              <a:t>   </a:t>
            </a:r>
            <a:endParaRPr lang="zh-CN" altLang="zh-CN" sz="2000" dirty="0"/>
          </a:p>
          <a:p>
            <a:r>
              <a:rPr lang="en-US" altLang="zh-CN" sz="2000" dirty="0"/>
              <a:t>4</a:t>
            </a:r>
            <a:r>
              <a:rPr lang="zh-CN" altLang="zh-CN" sz="2000" dirty="0"/>
              <a:t>．尊重他人时间原则。</a:t>
            </a:r>
            <a:endParaRPr lang="zh-CN" altLang="zh-CN" sz="2000" dirty="0"/>
          </a:p>
          <a:p>
            <a:r>
              <a:rPr lang="en-US" altLang="zh-CN" sz="2000" dirty="0"/>
              <a:t>5</a:t>
            </a:r>
            <a:r>
              <a:rPr lang="zh-CN" altLang="zh-CN" sz="2000" dirty="0"/>
              <a:t>．尊重他人人格原则。不</a:t>
            </a:r>
            <a:endParaRPr lang="zh-CN" altLang="zh-CN" sz="2000" dirty="0"/>
          </a:p>
          <a:p>
            <a:r>
              <a:rPr lang="en-US" altLang="zh-CN" sz="2000" dirty="0"/>
              <a:t>6</a:t>
            </a:r>
            <a:r>
              <a:rPr lang="zh-CN" altLang="zh-CN" sz="2000" dirty="0"/>
              <a:t>．遵守在网络上愉快生活的守则。</a:t>
            </a:r>
            <a:endParaRPr lang="zh-CN" altLang="zh-CN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j-ea"/>
                <a:ea typeface="+mj-ea"/>
              </a:rPr>
              <a:t>实训十</a:t>
            </a:r>
            <a:r>
              <a:rPr lang="en-US" altLang="zh-CN" sz="2400" b="1" dirty="0">
                <a:latin typeface="+mj-ea"/>
                <a:ea typeface="+mj-ea"/>
              </a:rPr>
              <a:t>  </a:t>
            </a:r>
            <a:r>
              <a:rPr lang="zh-CN" altLang="zh-CN" sz="2400" b="1" dirty="0">
                <a:latin typeface="+mj-ea"/>
                <a:ea typeface="+mj-ea"/>
              </a:rPr>
              <a:t>电话用语</a:t>
            </a:r>
            <a:endParaRPr lang="zh-CN" altLang="zh-CN" sz="2400" b="1" dirty="0"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584" y="915566"/>
            <a:ext cx="763284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【实训目标】</a:t>
            </a:r>
            <a:endParaRPr lang="zh-CN" altLang="zh-CN" dirty="0"/>
          </a:p>
          <a:p>
            <a:r>
              <a:rPr lang="zh-CN" altLang="zh-CN" dirty="0"/>
              <a:t>通过实训，掌握电话用语的规范要求，正确地使用电话用语</a:t>
            </a:r>
            <a:endParaRPr lang="zh-CN" altLang="zh-CN" dirty="0"/>
          </a:p>
          <a:p>
            <a:r>
              <a:rPr lang="zh-CN" altLang="zh-CN" dirty="0"/>
              <a:t>【实训要求】</a:t>
            </a:r>
            <a:endParaRPr lang="zh-CN" altLang="zh-CN" dirty="0"/>
          </a:p>
          <a:p>
            <a:r>
              <a:rPr lang="zh-CN" altLang="zh-CN" dirty="0"/>
              <a:t>职业装、电话、数码照相机、大屏幕教室；</a:t>
            </a:r>
            <a:endParaRPr lang="zh-CN" altLang="zh-CN" dirty="0"/>
          </a:p>
          <a:p>
            <a:r>
              <a:rPr lang="zh-CN" altLang="zh-CN" dirty="0"/>
              <a:t>每</a:t>
            </a:r>
            <a:r>
              <a:rPr lang="en-US" altLang="zh-CN" dirty="0"/>
              <a:t>5~6</a:t>
            </a:r>
            <a:r>
              <a:rPr lang="zh-CN" altLang="zh-CN" dirty="0"/>
              <a:t>人为一组，进行练习与考核，用摄像机等纪录学生考核过程；</a:t>
            </a:r>
            <a:endParaRPr lang="zh-CN" altLang="zh-CN" dirty="0"/>
          </a:p>
          <a:p>
            <a:r>
              <a:rPr lang="zh-CN" altLang="zh-CN" dirty="0"/>
              <a:t>学生自我评价，教师总结点评学生存在的个性与共性问题；</a:t>
            </a:r>
            <a:endParaRPr lang="zh-CN" altLang="zh-CN" dirty="0"/>
          </a:p>
          <a:p>
            <a:r>
              <a:rPr lang="zh-CN" altLang="zh-CN" dirty="0"/>
              <a:t>【实训口号】</a:t>
            </a:r>
            <a:endParaRPr lang="zh-CN" altLang="zh-CN" dirty="0"/>
          </a:p>
          <a:p>
            <a:r>
              <a:rPr lang="zh-CN" altLang="zh-CN" dirty="0"/>
              <a:t>讲礼貌不会失去什么，却能得到一切</a:t>
            </a:r>
            <a:endParaRPr lang="zh-CN" altLang="zh-CN" dirty="0"/>
          </a:p>
          <a:p>
            <a:r>
              <a:rPr lang="zh-CN" altLang="zh-CN" dirty="0" smtClean="0"/>
              <a:t>【实训内容】</a:t>
            </a:r>
            <a:endParaRPr lang="en-US" altLang="zh-CN" dirty="0" smtClean="0"/>
          </a:p>
          <a:p>
            <a:r>
              <a:rPr lang="zh-CN" altLang="zh-CN" dirty="0" smtClean="0"/>
              <a:t>电话用语</a:t>
            </a:r>
            <a:endParaRPr lang="zh-CN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014874" y="942978"/>
            <a:ext cx="7517566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2000" b="1" dirty="0"/>
              <a:t>（一）话题</a:t>
            </a:r>
            <a:endParaRPr lang="zh-CN" altLang="zh-CN" sz="20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n-ea"/>
                <a:ea typeface="+mn-ea"/>
              </a:rPr>
              <a:t>二、交谈的内容</a:t>
            </a:r>
            <a:endParaRPr lang="zh-CN" altLang="zh-CN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38472" y="1257859"/>
            <a:ext cx="78219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2</a:t>
            </a:r>
            <a:r>
              <a:rPr lang="zh-CN" altLang="zh-CN" sz="2000" dirty="0"/>
              <a:t>、扩大话题储备</a:t>
            </a:r>
            <a:endParaRPr lang="zh-CN" altLang="zh-CN" sz="2000" dirty="0"/>
          </a:p>
          <a:p>
            <a:r>
              <a:rPr lang="zh-CN" altLang="zh-CN" sz="2000" dirty="0"/>
              <a:t>由于人们的经历、职业、兴趣、学习状况不同，每个人所掌握的话题状况各不相同，都有一定的局限性，因此必须尽量扩大话题储备。</a:t>
            </a:r>
            <a:endParaRPr lang="zh-CN" altLang="zh-CN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 dpi="0" rotWithShape="1">
            <a:blip r:embed="rId1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0" y="1547580"/>
            <a:ext cx="9144000" cy="1485046"/>
          </a:xfrm>
          <a:prstGeom prst="rect">
            <a:avLst/>
          </a:prstGeom>
          <a:solidFill>
            <a:srgbClr val="B0120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/>
          </a:p>
        </p:txBody>
      </p:sp>
      <p:sp>
        <p:nvSpPr>
          <p:cNvPr id="5" name="TextBox 10"/>
          <p:cNvSpPr txBox="1"/>
          <p:nvPr/>
        </p:nvSpPr>
        <p:spPr>
          <a:xfrm>
            <a:off x="3695606" y="1906040"/>
            <a:ext cx="1752786" cy="710964"/>
          </a:xfrm>
          <a:prstGeom prst="rect">
            <a:avLst/>
          </a:prstGeom>
          <a:noFill/>
        </p:spPr>
        <p:txBody>
          <a:bodyPr wrap="none" lIns="48767" tIns="24384" rIns="48767" bIns="24384">
            <a:spAutoFit/>
          </a:bodyPr>
          <a:lstStyle/>
          <a:p>
            <a:pPr algn="ctr">
              <a:buNone/>
            </a:pPr>
            <a:r>
              <a:rPr lang="zh-CN" altLang="en-US" sz="4300" b="1" cap="all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谢谢！</a:t>
            </a:r>
            <a:endParaRPr lang="zh-CN" altLang="en-US" sz="4300" b="1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fill="hold" grpId="0" nodeType="afterEffect" p14:presetBounceEnd="21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000">
                                          <p:cBhvr additive="base">
                                            <p:cTn id="11" dur="8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000">
                                          <p:cBhvr additive="base">
                                            <p:cTn id="12" dur="8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8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8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014874" y="942978"/>
            <a:ext cx="7517566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2000" b="1" dirty="0"/>
              <a:t>（二）发问</a:t>
            </a:r>
            <a:endParaRPr lang="zh-CN" altLang="zh-CN" sz="20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n-ea"/>
                <a:ea typeface="+mn-ea"/>
              </a:rPr>
              <a:t>二、交谈的内容</a:t>
            </a:r>
            <a:endParaRPr lang="zh-CN" altLang="zh-CN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38472" y="1257859"/>
            <a:ext cx="78219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发问是交谈的一项重要内容，在交谈中要注意发问的方式，问得其所，问到所需。</a:t>
            </a:r>
            <a:endParaRPr lang="zh-CN" altLang="zh-CN" sz="2000" dirty="0"/>
          </a:p>
          <a:p>
            <a:r>
              <a:rPr lang="en-US" altLang="zh-CN" sz="2000" dirty="0"/>
              <a:t>1</a:t>
            </a:r>
            <a:r>
              <a:rPr lang="zh-CN" altLang="zh-CN" sz="2000" dirty="0"/>
              <a:t>、认清对象，问得适宜</a:t>
            </a:r>
            <a:endParaRPr lang="zh-CN" altLang="zh-CN" sz="2000" dirty="0"/>
          </a:p>
          <a:p>
            <a:r>
              <a:rPr lang="en-US" altLang="zh-CN" sz="2000" dirty="0"/>
              <a:t>2</a:t>
            </a:r>
            <a:r>
              <a:rPr lang="zh-CN" altLang="zh-CN" sz="2000" dirty="0"/>
              <a:t>、抓住关键，讲究技巧</a:t>
            </a:r>
            <a:endParaRPr lang="zh-CN" altLang="zh-CN" sz="2000" dirty="0"/>
          </a:p>
        </p:txBody>
      </p:sp>
      <p:sp>
        <p:nvSpPr>
          <p:cNvPr id="6" name="Text Placeholder 3"/>
          <p:cNvSpPr txBox="1"/>
          <p:nvPr/>
        </p:nvSpPr>
        <p:spPr>
          <a:xfrm>
            <a:off x="1014874" y="2646949"/>
            <a:ext cx="7517566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2000" b="1" dirty="0"/>
              <a:t>（三）闲谈</a:t>
            </a:r>
            <a:endParaRPr lang="zh-CN" altLang="zh-CN" sz="2000" b="1" dirty="0"/>
          </a:p>
        </p:txBody>
      </p:sp>
      <p:sp>
        <p:nvSpPr>
          <p:cNvPr id="7" name="Freeform 45"/>
          <p:cNvSpPr>
            <a:spLocks noEditPoints="1"/>
          </p:cNvSpPr>
          <p:nvPr/>
        </p:nvSpPr>
        <p:spPr bwMode="auto">
          <a:xfrm>
            <a:off x="703923" y="2643758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8472" y="2961830"/>
            <a:ext cx="78219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1</a:t>
            </a:r>
            <a:r>
              <a:rPr lang="zh-CN" altLang="zh-CN" sz="2000" dirty="0"/>
              <a:t>、闲谈的</a:t>
            </a:r>
            <a:r>
              <a:rPr lang="zh-CN" altLang="zh-CN" sz="2000" dirty="0" smtClean="0"/>
              <a:t>含义</a:t>
            </a:r>
            <a:endParaRPr lang="en-US" altLang="zh-CN" sz="2000" dirty="0" smtClean="0"/>
          </a:p>
          <a:p>
            <a:r>
              <a:rPr lang="zh-CN" altLang="zh-CN" sz="2000" dirty="0"/>
              <a:t>闲谈是指社交人士在见面之后、谈判之前随意、轻松地简短地谈论一些无关的话题，以达到交流的目的或缓和气氛的目的</a:t>
            </a:r>
            <a:r>
              <a:rPr lang="zh-CN" altLang="zh-CN" sz="2000" dirty="0" smtClean="0"/>
              <a:t>。</a:t>
            </a:r>
            <a:endParaRPr lang="zh-CN" altLang="zh-CN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014874" y="942978"/>
            <a:ext cx="7517566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en-US" altLang="zh-CN" sz="2000" b="1" dirty="0"/>
              <a:t>2</a:t>
            </a:r>
            <a:r>
              <a:rPr lang="zh-CN" altLang="zh-CN" sz="2000" b="1" dirty="0"/>
              <a:t>、闲谈的作用</a:t>
            </a:r>
            <a:endParaRPr lang="zh-CN" altLang="zh-CN" sz="20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n-ea"/>
                <a:ea typeface="+mn-ea"/>
              </a:rPr>
              <a:t>二、交谈的内容</a:t>
            </a:r>
            <a:endParaRPr lang="zh-CN" altLang="zh-CN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38472" y="1257859"/>
            <a:ext cx="782196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不要认为闲聊是无关的事情。掌握好闲谈的机会并能恰当地谈论一些话题，会对你和你所代表的组织有着重要的作用。</a:t>
            </a:r>
            <a:endParaRPr lang="zh-CN" altLang="zh-CN" sz="2000" dirty="0"/>
          </a:p>
          <a:p>
            <a:r>
              <a:rPr lang="zh-CN" altLang="zh-CN" sz="2000" dirty="0"/>
              <a:t>第一，闲聊可以为你和你的组织带来很重要的信息。</a:t>
            </a:r>
            <a:endParaRPr lang="zh-CN" altLang="zh-CN" sz="2000" dirty="0"/>
          </a:p>
          <a:p>
            <a:r>
              <a:rPr lang="zh-CN" altLang="zh-CN" sz="2000" dirty="0"/>
              <a:t>第二，闲聊可以为你和你的组织建立较广阔的商业关系网络。</a:t>
            </a:r>
            <a:endParaRPr lang="zh-CN" altLang="zh-CN" sz="2000" dirty="0"/>
          </a:p>
          <a:p>
            <a:r>
              <a:rPr lang="zh-CN" altLang="zh-CN" sz="2000" dirty="0"/>
              <a:t>第三，闲聊可以帮助你建立一个融洽的商务环境。</a:t>
            </a:r>
            <a:endParaRPr lang="zh-CN" altLang="zh-CN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自定义 3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9BC46"/>
      </a:accent1>
      <a:accent2>
        <a:srgbClr val="B0120F"/>
      </a:accent2>
      <a:accent3>
        <a:srgbClr val="F9BC46"/>
      </a:accent3>
      <a:accent4>
        <a:srgbClr val="B0120F"/>
      </a:accent4>
      <a:accent5>
        <a:srgbClr val="F9BC46"/>
      </a:accent5>
      <a:accent6>
        <a:srgbClr val="B0120F"/>
      </a:accent6>
      <a:hlink>
        <a:srgbClr val="F9BC46"/>
      </a:hlink>
      <a:folHlink>
        <a:srgbClr val="B0120F"/>
      </a:folHlink>
    </a:clrScheme>
    <a:fontScheme name="视点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12604</Words>
  <Application>WPS 演示</Application>
  <PresentationFormat>全屏显示(16:9)</PresentationFormat>
  <Paragraphs>875</Paragraphs>
  <Slides>70</Slides>
  <Notes>70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70</vt:i4>
      </vt:variant>
    </vt:vector>
  </HeadingPairs>
  <TitlesOfParts>
    <vt:vector size="88" baseType="lpstr">
      <vt:lpstr>Arial</vt:lpstr>
      <vt:lpstr>宋体</vt:lpstr>
      <vt:lpstr>Wingdings</vt:lpstr>
      <vt:lpstr>Calibri</vt:lpstr>
      <vt:lpstr>微软雅黑</vt:lpstr>
      <vt:lpstr>Open Sans</vt:lpstr>
      <vt:lpstr>冬青黑体简体中文 W3</vt:lpstr>
      <vt:lpstr>Verdana</vt:lpstr>
      <vt:lpstr>MingLiU</vt:lpstr>
      <vt:lpstr>Arial Unicode MS</vt:lpstr>
      <vt:lpstr>Segoe UI</vt:lpstr>
      <vt:lpstr>Calibri Light</vt:lpstr>
      <vt:lpstr>Calibri</vt:lpstr>
      <vt:lpstr>Times New Roman</vt:lpstr>
      <vt:lpstr>Symbol</vt:lpstr>
      <vt:lpstr>Tahoma</vt:lpstr>
      <vt:lpstr>黑体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述职报告</dc:title>
  <dc:creator/>
  <cp:lastModifiedBy>Administrator</cp:lastModifiedBy>
  <cp:revision>3</cp:revision>
  <dcterms:created xsi:type="dcterms:W3CDTF">2016-09-19T14:56:00Z</dcterms:created>
  <dcterms:modified xsi:type="dcterms:W3CDTF">2017-08-22T08:44:11Z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