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095" r:id="rId3"/>
    <p:sldId id="3137" r:id="rId5"/>
    <p:sldId id="3100" r:id="rId6"/>
    <p:sldId id="3138" r:id="rId7"/>
    <p:sldId id="3139" r:id="rId8"/>
    <p:sldId id="3141" r:id="rId9"/>
    <p:sldId id="3140" r:id="rId10"/>
    <p:sldId id="3142" r:id="rId11"/>
    <p:sldId id="3143" r:id="rId12"/>
    <p:sldId id="3144" r:id="rId13"/>
    <p:sldId id="3145" r:id="rId14"/>
    <p:sldId id="3146" r:id="rId15"/>
    <p:sldId id="3147" r:id="rId16"/>
    <p:sldId id="3148" r:id="rId17"/>
    <p:sldId id="3149" r:id="rId18"/>
    <p:sldId id="3150" r:id="rId19"/>
    <p:sldId id="3151" r:id="rId20"/>
    <p:sldId id="3152" r:id="rId21"/>
    <p:sldId id="3153" r:id="rId22"/>
    <p:sldId id="3154" r:id="rId23"/>
    <p:sldId id="3155" r:id="rId24"/>
    <p:sldId id="3156" r:id="rId25"/>
    <p:sldId id="3157" r:id="rId26"/>
    <p:sldId id="3158" r:id="rId27"/>
    <p:sldId id="3159" r:id="rId28"/>
    <p:sldId id="3160" r:id="rId29"/>
    <p:sldId id="3161" r:id="rId30"/>
    <p:sldId id="3162" r:id="rId31"/>
    <p:sldId id="3163" r:id="rId32"/>
    <p:sldId id="3164" r:id="rId33"/>
    <p:sldId id="3165" r:id="rId34"/>
    <p:sldId id="3166" r:id="rId35"/>
    <p:sldId id="3167" r:id="rId36"/>
    <p:sldId id="3168" r:id="rId37"/>
    <p:sldId id="3169" r:id="rId38"/>
    <p:sldId id="3170" r:id="rId39"/>
    <p:sldId id="3171" r:id="rId40"/>
    <p:sldId id="3172" r:id="rId41"/>
    <p:sldId id="3173" r:id="rId42"/>
    <p:sldId id="3174" r:id="rId43"/>
    <p:sldId id="3175" r:id="rId44"/>
    <p:sldId id="3176" r:id="rId45"/>
    <p:sldId id="3177" r:id="rId46"/>
    <p:sldId id="3178" r:id="rId47"/>
    <p:sldId id="3179" r:id="rId48"/>
    <p:sldId id="3180" r:id="rId49"/>
    <p:sldId id="3181" r:id="rId50"/>
    <p:sldId id="3182" r:id="rId51"/>
    <p:sldId id="3183" r:id="rId52"/>
    <p:sldId id="3184" r:id="rId53"/>
    <p:sldId id="3185" r:id="rId54"/>
    <p:sldId id="3186" r:id="rId55"/>
    <p:sldId id="3187" r:id="rId56"/>
    <p:sldId id="3188" r:id="rId57"/>
    <p:sldId id="3189" r:id="rId58"/>
    <p:sldId id="3190" r:id="rId59"/>
    <p:sldId id="3191" r:id="rId60"/>
    <p:sldId id="3192" r:id="rId61"/>
    <p:sldId id="3193" r:id="rId62"/>
    <p:sldId id="3194" r:id="rId63"/>
    <p:sldId id="3129" r:id="rId64"/>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660"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1860"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060" indent="-3937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260" indent="-5257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096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120F"/>
    <a:srgbClr val="F9BC46"/>
    <a:srgbClr val="2E7438"/>
    <a:srgbClr val="8E2818"/>
    <a:srgbClr val="D40419"/>
    <a:srgbClr val="CE3184"/>
    <a:srgbClr val="87AE1F"/>
    <a:srgbClr val="02B8CD"/>
    <a:srgbClr val="063A3C"/>
    <a:srgbClr val="0E1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62" autoAdjust="0"/>
    <p:restoredTop sz="92986" autoAdjust="0"/>
  </p:normalViewPr>
  <p:slideViewPr>
    <p:cSldViewPr>
      <p:cViewPr>
        <p:scale>
          <a:sx n="90" d="100"/>
          <a:sy n="90" d="100"/>
        </p:scale>
        <p:origin x="-618" y="-570"/>
      </p:cViewPr>
      <p:guideLst>
        <p:guide orient="horz" pos="302"/>
        <p:guide orient="horz" pos="2975"/>
        <p:guide pos="2880"/>
        <p:guide pos="402"/>
        <p:guide pos="537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4965" algn="l" defTabSz="649605" rtl="0" eaLnBrk="1" latinLnBrk="0" hangingPunct="1">
      <a:defRPr sz="900" kern="1200">
        <a:solidFill>
          <a:schemeClr val="tx1"/>
        </a:solidFill>
        <a:latin typeface="+mn-lt"/>
        <a:ea typeface="+mn-ea"/>
        <a:cs typeface="+mn-cs"/>
      </a:defRPr>
    </a:lvl6pPr>
    <a:lvl7pPr marL="1950085" algn="l" defTabSz="649605" rtl="0" eaLnBrk="1" latinLnBrk="0" hangingPunct="1">
      <a:defRPr sz="900" kern="1200">
        <a:solidFill>
          <a:schemeClr val="tx1"/>
        </a:solidFill>
        <a:latin typeface="+mn-lt"/>
        <a:ea typeface="+mn-ea"/>
        <a:cs typeface="+mn-cs"/>
      </a:defRPr>
    </a:lvl7pPr>
    <a:lvl8pPr marL="2275205" algn="l" defTabSz="649605" rtl="0" eaLnBrk="1" latinLnBrk="0" hangingPunct="1">
      <a:defRPr sz="900" kern="1200">
        <a:solidFill>
          <a:schemeClr val="tx1"/>
        </a:solidFill>
        <a:latin typeface="+mn-lt"/>
        <a:ea typeface="+mn-ea"/>
        <a:cs typeface="+mn-cs"/>
      </a:defRPr>
    </a:lvl8pPr>
    <a:lvl9pPr marL="2600325"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Ref idx="1003">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05BDE-D508-45B5-9004-3762139F81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fld>
            <a:endParaRPr lang="zh-CN" altLang="en-US"/>
          </a:p>
        </p:txBody>
      </p:sp>
      <p:cxnSp>
        <p:nvCxnSpPr>
          <p:cNvPr id="5" name="直接连接符 4"/>
          <p:cNvCxnSpPr/>
          <p:nvPr userDrawn="1"/>
        </p:nvCxnSpPr>
        <p:spPr>
          <a:xfrm>
            <a:off x="-14036" y="4939903"/>
            <a:ext cx="915778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3"/>
          <p:cNvGrpSpPr/>
          <p:nvPr userDrawn="1"/>
        </p:nvGrpSpPr>
        <p:grpSpPr bwMode="auto">
          <a:xfrm flipH="1">
            <a:off x="-14035" y="254794"/>
            <a:ext cx="821105" cy="507206"/>
            <a:chOff x="3533690" y="533400"/>
            <a:chExt cx="1637426" cy="675969"/>
          </a:xfrm>
          <a:solidFill>
            <a:srgbClr val="EE1C39"/>
          </a:solidFill>
        </p:grpSpPr>
        <p:sp>
          <p:nvSpPr>
            <p:cNvPr id="7" name="矩形 6"/>
            <p:cNvSpPr/>
            <p:nvPr/>
          </p:nvSpPr>
          <p:spPr>
            <a:xfrm>
              <a:off x="3806724" y="533400"/>
              <a:ext cx="1364392" cy="6759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mn-ea"/>
                <a:sym typeface="+mn-lt"/>
              </a:endParaRPr>
            </a:p>
          </p:txBody>
        </p:sp>
        <p:sp>
          <p:nvSpPr>
            <p:cNvPr id="8" name="椭圆 7"/>
            <p:cNvSpPr/>
            <p:nvPr/>
          </p:nvSpPr>
          <p:spPr>
            <a:xfrm>
              <a:off x="3533690" y="533400"/>
              <a:ext cx="623734" cy="6759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mn-ea"/>
                <a:sym typeface="+mn-lt"/>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Ref idx="1003">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05BDE-D508-45B5-9004-3762139F81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792" y="274335"/>
            <a:ext cx="7886418" cy="993477"/>
          </a:xfrm>
          <a:prstGeom prst="rect">
            <a:avLst/>
          </a:prstGeom>
        </p:spPr>
        <p:txBody>
          <a:bodyPr vert="horz" lIns="65023" tIns="32511" rIns="65023" bIns="3251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792" y="1369417"/>
            <a:ext cx="7886418" cy="3263797"/>
          </a:xfrm>
          <a:prstGeom prst="rect">
            <a:avLst/>
          </a:prstGeom>
        </p:spPr>
        <p:txBody>
          <a:bodyPr vert="horz" lIns="65023" tIns="32511" rIns="65023" bIns="32511"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792" y="4767560"/>
            <a:ext cx="2056836" cy="273206"/>
          </a:xfrm>
          <a:prstGeom prst="rect">
            <a:avLst/>
          </a:prstGeom>
        </p:spPr>
        <p:txBody>
          <a:bodyPr vert="horz" lIns="65023" tIns="32511" rIns="65023" bIns="32511" rtlCol="0" anchor="ctr"/>
          <a:lstStyle>
            <a:lvl1pPr algn="l">
              <a:defRPr sz="900">
                <a:solidFill>
                  <a:schemeClr val="tx1">
                    <a:tint val="75000"/>
                  </a:schemeClr>
                </a:solidFill>
              </a:defRPr>
            </a:lvl1pPr>
          </a:lstStyle>
          <a:p>
            <a:fld id="{E2ED2086-314E-4DC4-9FE7-4EBF9E101EC4}" type="datetime1">
              <a:rPr lang="zh-CN" altLang="en-US" smtClean="0"/>
            </a:fld>
            <a:endParaRPr lang="zh-CN" altLang="en-US"/>
          </a:p>
        </p:txBody>
      </p:sp>
      <p:sp>
        <p:nvSpPr>
          <p:cNvPr id="5" name="页脚占位符 4"/>
          <p:cNvSpPr>
            <a:spLocks noGrp="1"/>
          </p:cNvSpPr>
          <p:nvPr>
            <p:ph type="ftr" sz="quarter" idx="3"/>
          </p:nvPr>
        </p:nvSpPr>
        <p:spPr>
          <a:xfrm>
            <a:off x="3028810" y="4767560"/>
            <a:ext cx="3086382" cy="273206"/>
          </a:xfrm>
          <a:prstGeom prst="rect">
            <a:avLst/>
          </a:prstGeom>
        </p:spPr>
        <p:txBody>
          <a:bodyPr vert="horz" lIns="65023" tIns="32511" rIns="65023" bIns="3251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8374" y="4767560"/>
            <a:ext cx="2056836" cy="273206"/>
          </a:xfrm>
          <a:prstGeom prst="rect">
            <a:avLst/>
          </a:prstGeom>
        </p:spPr>
        <p:txBody>
          <a:bodyPr vert="horz" lIns="65023" tIns="32511" rIns="65023" bIns="32511" rtlCol="0" anchor="ctr"/>
          <a:lstStyle>
            <a:lvl1pPr algn="r">
              <a:defRPr sz="900">
                <a:solidFill>
                  <a:schemeClr val="tx1">
                    <a:tint val="75000"/>
                  </a:schemeClr>
                </a:solidFill>
              </a:defRPr>
            </a:lvl1pPr>
          </a:lstStyle>
          <a:p>
            <a:fld id="{DB1C3CEF-B625-4558-9E75-934060632C1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sldNum="0" hdr="0" ftr="0" dt="0"/>
  <p:txStyles>
    <p:titleStyle>
      <a:lvl1pPr algn="l" defTabSz="649605"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60" indent="-162560" algn="l" defTabSz="649605" rtl="0" eaLnBrk="1" latinLnBrk="0" hangingPunct="1">
        <a:lnSpc>
          <a:spcPct val="90000"/>
        </a:lnSpc>
        <a:spcBef>
          <a:spcPts val="710"/>
        </a:spcBef>
        <a:buFont typeface="Arial" panose="020B0604020202020204" pitchFamily="34" charset="0"/>
        <a:buChar char="•"/>
        <a:defRPr sz="2000" kern="1200">
          <a:solidFill>
            <a:schemeClr val="tx1"/>
          </a:solidFill>
          <a:latin typeface="+mn-lt"/>
          <a:ea typeface="+mn-ea"/>
          <a:cs typeface="+mn-cs"/>
        </a:defRPr>
      </a:lvl1pPr>
      <a:lvl2pPr marL="487680" indent="-162560" algn="l" defTabSz="649605" rtl="0" eaLnBrk="1" latinLnBrk="0" hangingPunct="1">
        <a:lnSpc>
          <a:spcPct val="90000"/>
        </a:lnSpc>
        <a:spcBef>
          <a:spcPts val="355"/>
        </a:spcBef>
        <a:buFont typeface="Arial" panose="020B0604020202020204" pitchFamily="34" charset="0"/>
        <a:buChar char="•"/>
        <a:defRPr sz="1700" kern="1200">
          <a:solidFill>
            <a:schemeClr val="tx1"/>
          </a:solidFill>
          <a:latin typeface="+mn-lt"/>
          <a:ea typeface="+mn-ea"/>
          <a:cs typeface="+mn-cs"/>
        </a:defRPr>
      </a:lvl2pPr>
      <a:lvl3pPr marL="812800" indent="-162560" algn="l" defTabSz="649605" rtl="0" eaLnBrk="1" latinLnBrk="0" hangingPunct="1">
        <a:lnSpc>
          <a:spcPct val="90000"/>
        </a:lnSpc>
        <a:spcBef>
          <a:spcPts val="355"/>
        </a:spcBef>
        <a:buFont typeface="Arial" panose="020B0604020202020204" pitchFamily="34" charset="0"/>
        <a:buChar char="•"/>
        <a:defRPr sz="1400" kern="1200">
          <a:solidFill>
            <a:schemeClr val="tx1"/>
          </a:solidFill>
          <a:latin typeface="+mn-lt"/>
          <a:ea typeface="+mn-ea"/>
          <a:cs typeface="+mn-cs"/>
        </a:defRPr>
      </a:lvl3pPr>
      <a:lvl4pPr marL="113792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4pPr>
      <a:lvl5pPr marL="146304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49605" rtl="0" eaLnBrk="1" latinLnBrk="0" hangingPunct="1">
        <a:defRPr sz="1300" kern="1200">
          <a:solidFill>
            <a:schemeClr val="tx1"/>
          </a:solidFill>
          <a:latin typeface="+mn-lt"/>
          <a:ea typeface="+mn-ea"/>
          <a:cs typeface="+mn-cs"/>
        </a:defRPr>
      </a:lvl1pPr>
      <a:lvl2pPr marL="325120" algn="l" defTabSz="649605" rtl="0" eaLnBrk="1" latinLnBrk="0" hangingPunct="1">
        <a:defRPr sz="1300" kern="1200">
          <a:solidFill>
            <a:schemeClr val="tx1"/>
          </a:solidFill>
          <a:latin typeface="+mn-lt"/>
          <a:ea typeface="+mn-ea"/>
          <a:cs typeface="+mn-cs"/>
        </a:defRPr>
      </a:lvl2pPr>
      <a:lvl3pPr marL="650240" algn="l" defTabSz="649605" rtl="0" eaLnBrk="1" latinLnBrk="0" hangingPunct="1">
        <a:defRPr sz="1300" kern="1200">
          <a:solidFill>
            <a:schemeClr val="tx1"/>
          </a:solidFill>
          <a:latin typeface="+mn-lt"/>
          <a:ea typeface="+mn-ea"/>
          <a:cs typeface="+mn-cs"/>
        </a:defRPr>
      </a:lvl3pPr>
      <a:lvl4pPr marL="975360" algn="l" defTabSz="649605" rtl="0" eaLnBrk="1" latinLnBrk="0" hangingPunct="1">
        <a:defRPr sz="1300" kern="1200">
          <a:solidFill>
            <a:schemeClr val="tx1"/>
          </a:solidFill>
          <a:latin typeface="+mn-lt"/>
          <a:ea typeface="+mn-ea"/>
          <a:cs typeface="+mn-cs"/>
        </a:defRPr>
      </a:lvl4pPr>
      <a:lvl5pPr marL="1300480" algn="l" defTabSz="649605" rtl="0" eaLnBrk="1" latinLnBrk="0" hangingPunct="1">
        <a:defRPr sz="1300" kern="1200">
          <a:solidFill>
            <a:schemeClr val="tx1"/>
          </a:solidFill>
          <a:latin typeface="+mn-lt"/>
          <a:ea typeface="+mn-ea"/>
          <a:cs typeface="+mn-cs"/>
        </a:defRPr>
      </a:lvl5pPr>
      <a:lvl6pPr marL="1625600" algn="l" defTabSz="649605" rtl="0" eaLnBrk="1" latinLnBrk="0" hangingPunct="1">
        <a:defRPr sz="1300" kern="1200">
          <a:solidFill>
            <a:schemeClr val="tx1"/>
          </a:solidFill>
          <a:latin typeface="+mn-lt"/>
          <a:ea typeface="+mn-ea"/>
          <a:cs typeface="+mn-cs"/>
        </a:defRPr>
      </a:lvl6pPr>
      <a:lvl7pPr marL="1950720" algn="l" defTabSz="649605" rtl="0" eaLnBrk="1" latinLnBrk="0" hangingPunct="1">
        <a:defRPr sz="1300" kern="1200">
          <a:solidFill>
            <a:schemeClr val="tx1"/>
          </a:solidFill>
          <a:latin typeface="+mn-lt"/>
          <a:ea typeface="+mn-ea"/>
          <a:cs typeface="+mn-cs"/>
        </a:defRPr>
      </a:lvl7pPr>
      <a:lvl8pPr marL="2275840" algn="l" defTabSz="649605" rtl="0" eaLnBrk="1" latinLnBrk="0" hangingPunct="1">
        <a:defRPr sz="1300" kern="1200">
          <a:solidFill>
            <a:schemeClr val="tx1"/>
          </a:solidFill>
          <a:latin typeface="+mn-lt"/>
          <a:ea typeface="+mn-ea"/>
          <a:cs typeface="+mn-cs"/>
        </a:defRPr>
      </a:lvl8pPr>
      <a:lvl9pPr marL="2600960" algn="l" defTabSz="64960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dirty="0"/>
          </a:p>
        </p:txBody>
      </p:sp>
      <p:sp>
        <p:nvSpPr>
          <p:cNvPr id="3" name="矩形 2"/>
          <p:cNvSpPr/>
          <p:nvPr/>
        </p:nvSpPr>
        <p:spPr>
          <a:xfrm>
            <a:off x="0" y="1547580"/>
            <a:ext cx="9144000" cy="1485046"/>
          </a:xfrm>
          <a:prstGeom prst="rect">
            <a:avLst/>
          </a:prstGeom>
          <a:solidFill>
            <a:srgbClr val="B012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Box 10"/>
          <p:cNvSpPr txBox="1"/>
          <p:nvPr/>
        </p:nvSpPr>
        <p:spPr>
          <a:xfrm>
            <a:off x="2560683" y="1906040"/>
            <a:ext cx="4022638" cy="834074"/>
          </a:xfrm>
          <a:prstGeom prst="rect">
            <a:avLst/>
          </a:prstGeom>
          <a:noFill/>
        </p:spPr>
        <p:txBody>
          <a:bodyPr wrap="none" lIns="48767" tIns="24384" rIns="48767" bIns="24384">
            <a:spAutoFit/>
          </a:bodyPr>
          <a:lstStyle/>
          <a:p>
            <a:pPr algn="ctr">
              <a:buNone/>
            </a:pPr>
            <a:r>
              <a:rPr lang="zh-CN" altLang="en-US" sz="5100" b="1" cap="all"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现代商务礼仪</a:t>
            </a:r>
            <a:endParaRPr lang="zh-CN" altLang="en-US" sz="51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par>
                                    <p:cTn id="11" presetID="2" presetClass="entr" presetSubtype="2" fill="hold" grpId="0" nodeType="withEffect" p14:presetBounceEnd="21000">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14:bounceEnd="21000">
                                          <p:cBhvr additive="base">
                                            <p:cTn id="13" dur="800" fill="hold"/>
                                            <p:tgtEl>
                                              <p:spTgt spid="5"/>
                                            </p:tgtEl>
                                            <p:attrNameLst>
                                              <p:attrName>ppt_x</p:attrName>
                                            </p:attrNameLst>
                                          </p:cBhvr>
                                          <p:tavLst>
                                            <p:tav tm="0">
                                              <p:val>
                                                <p:strVal val="1+#ppt_w/2"/>
                                              </p:val>
                                            </p:tav>
                                            <p:tav tm="100000">
                                              <p:val>
                                                <p:strVal val="#ppt_x"/>
                                              </p:val>
                                            </p:tav>
                                          </p:tavLst>
                                        </p:anim>
                                        <p:anim calcmode="lin" valueType="num" p14:bounceEnd="21000">
                                          <p:cBhvr additive="base">
                                            <p:cTn id="14"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par>
                                    <p:cTn id="11" presetID="2" presetClass="entr" presetSubtype="2"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800" fill="hold"/>
                                            <p:tgtEl>
                                              <p:spTgt spid="5"/>
                                            </p:tgtEl>
                                            <p:attrNameLst>
                                              <p:attrName>ppt_x</p:attrName>
                                            </p:attrNameLst>
                                          </p:cBhvr>
                                          <p:tavLst>
                                            <p:tav tm="0">
                                              <p:val>
                                                <p:strVal val="1+#ppt_w/2"/>
                                              </p:val>
                                            </p:tav>
                                            <p:tav tm="100000">
                                              <p:val>
                                                <p:strVal val="#ppt_x"/>
                                              </p:val>
                                            </p:tav>
                                          </p:tavLst>
                                        </p:anim>
                                        <p:anim calcmode="lin" valueType="num">
                                          <p:cBhvr additive="base">
                                            <p:cTn id="14"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2</a:t>
            </a:r>
            <a:r>
              <a:rPr lang="zh-CN" altLang="zh-CN" sz="2000" b="1" dirty="0"/>
              <a:t>、行李服务礼仪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2308324"/>
          </a:xfrm>
          <a:prstGeom prst="rect">
            <a:avLst/>
          </a:prstGeom>
        </p:spPr>
        <p:txBody>
          <a:bodyPr wrap="square">
            <a:spAutoFit/>
          </a:bodyPr>
          <a:lstStyle/>
          <a:p>
            <a:r>
              <a:rPr lang="zh-CN" altLang="zh-CN" dirty="0"/>
              <a:t>（</a:t>
            </a:r>
            <a:r>
              <a:rPr lang="en-US" altLang="zh-CN" dirty="0"/>
              <a:t>1</a:t>
            </a:r>
            <a:r>
              <a:rPr lang="zh-CN" altLang="zh-CN" dirty="0"/>
              <a:t>）客人抵达时，应热情相迎，微笑问候，帮助提携行李。当有客人坚持亲自提携物品时，应尊重客人意愿，不要强行接过来。</a:t>
            </a:r>
            <a:endParaRPr lang="zh-CN" altLang="zh-CN" dirty="0"/>
          </a:p>
          <a:p>
            <a:r>
              <a:rPr lang="zh-CN" altLang="zh-CN" dirty="0"/>
              <a:t>（</a:t>
            </a:r>
            <a:r>
              <a:rPr lang="en-US" altLang="zh-CN" dirty="0"/>
              <a:t>2</a:t>
            </a:r>
            <a:r>
              <a:rPr lang="zh-CN" altLang="zh-CN" dirty="0"/>
              <a:t>）陪同客人到总服务台办理住宿手续时，应侍立在客人身后一米处等候，以便随时接受宾客的吩咐。</a:t>
            </a:r>
            <a:endParaRPr lang="zh-CN" altLang="zh-CN" dirty="0"/>
          </a:p>
          <a:p>
            <a:r>
              <a:rPr lang="zh-CN" altLang="zh-CN" dirty="0"/>
              <a:t>（</a:t>
            </a:r>
            <a:r>
              <a:rPr lang="en-US" altLang="zh-CN" dirty="0"/>
              <a:t>3</a:t>
            </a:r>
            <a:r>
              <a:rPr lang="zh-CN" altLang="zh-CN" dirty="0"/>
              <a:t>）引领客人时，要走在客人左前方二三步处，随着客人的步子行进。遇拐弯处，要微笑向客人示意。</a:t>
            </a:r>
            <a:endParaRPr lang="zh-CN" altLang="zh-CN" dirty="0"/>
          </a:p>
          <a:p>
            <a:r>
              <a:rPr lang="zh-CN" altLang="zh-CN" dirty="0"/>
              <a:t>（</a:t>
            </a:r>
            <a:r>
              <a:rPr lang="en-US" altLang="zh-CN" dirty="0"/>
              <a:t>4</a:t>
            </a:r>
            <a:r>
              <a:rPr lang="zh-CN" altLang="zh-CN" dirty="0"/>
              <a:t>）乘电梯时，行李员应主动为客人按电梯按钮，以手挡住电梯门框敬请客人先进入电梯。</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2</a:t>
            </a:r>
            <a:r>
              <a:rPr lang="zh-CN" altLang="zh-CN" sz="2000" b="1" dirty="0"/>
              <a:t>、行李服务礼仪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3416320"/>
          </a:xfrm>
          <a:prstGeom prst="rect">
            <a:avLst/>
          </a:prstGeom>
        </p:spPr>
        <p:txBody>
          <a:bodyPr wrap="square">
            <a:spAutoFit/>
          </a:bodyPr>
          <a:lstStyle/>
          <a:p>
            <a:r>
              <a:rPr lang="zh-CN" altLang="zh-CN" dirty="0"/>
              <a:t>（</a:t>
            </a:r>
            <a:r>
              <a:rPr lang="en-US" altLang="zh-CN" dirty="0"/>
              <a:t>5</a:t>
            </a:r>
            <a:r>
              <a:rPr lang="zh-CN" altLang="zh-CN" dirty="0"/>
              <a:t>）引领客人进房时，先按门铃或敲门，停顿三秒钟后再开门。开门时，先打开过道灯，扫视一下房间无问题后，再请客人进房。</a:t>
            </a:r>
            <a:endParaRPr lang="zh-CN" altLang="zh-CN" dirty="0"/>
          </a:p>
          <a:p>
            <a:r>
              <a:rPr lang="zh-CN" altLang="zh-CN" dirty="0"/>
              <a:t>（</a:t>
            </a:r>
            <a:r>
              <a:rPr lang="en-US" altLang="zh-CN" dirty="0"/>
              <a:t>6</a:t>
            </a:r>
            <a:r>
              <a:rPr lang="zh-CN" altLang="zh-CN" dirty="0"/>
              <a:t>）进入客房，将行李物品按规程轻放在行李架上或按客人的吩咐将行李放好。箱子的正面要朝上，把手朝外，便于客人取用。</a:t>
            </a:r>
            <a:endParaRPr lang="zh-CN" altLang="zh-CN" dirty="0"/>
          </a:p>
          <a:p>
            <a:r>
              <a:rPr lang="zh-CN" altLang="zh-CN" dirty="0"/>
              <a:t>（</a:t>
            </a:r>
            <a:r>
              <a:rPr lang="en-US" altLang="zh-CN" dirty="0"/>
              <a:t>7</a:t>
            </a:r>
            <a:r>
              <a:rPr lang="zh-CN" altLang="zh-CN" dirty="0"/>
              <a:t>）离房前应向客人微笑礼貌告别，出后目视客人，后退一步，再转身退出房间，将门轻轻拉上。</a:t>
            </a:r>
            <a:endParaRPr lang="zh-CN" altLang="zh-CN" dirty="0"/>
          </a:p>
          <a:p>
            <a:r>
              <a:rPr lang="zh-CN" altLang="zh-CN" dirty="0"/>
              <a:t>（</a:t>
            </a:r>
            <a:r>
              <a:rPr lang="en-US" altLang="zh-CN" dirty="0"/>
              <a:t>8</a:t>
            </a:r>
            <a:r>
              <a:rPr lang="zh-CN" altLang="zh-CN" dirty="0"/>
              <a:t>）宾客离开饭店时，行李员进入客房前必须按门铃或敲门通报，得到客人允许后方可进入房间。</a:t>
            </a:r>
            <a:endParaRPr lang="zh-CN" altLang="zh-CN" dirty="0"/>
          </a:p>
          <a:p>
            <a:r>
              <a:rPr lang="zh-CN" altLang="zh-CN" dirty="0"/>
              <a:t>（</a:t>
            </a:r>
            <a:r>
              <a:rPr lang="en-US" altLang="zh-CN" dirty="0"/>
              <a:t>9</a:t>
            </a:r>
            <a:r>
              <a:rPr lang="zh-CN" altLang="zh-CN" dirty="0"/>
              <a:t>）客人离店时，应询问宾客行李物品件数并认真清点，及时稳妥地运送安放到车上。</a:t>
            </a:r>
            <a:endParaRPr lang="zh-CN" altLang="zh-CN" dirty="0"/>
          </a:p>
          <a:p>
            <a:r>
              <a:rPr lang="zh-CN" altLang="zh-CN" dirty="0"/>
              <a:t>（</a:t>
            </a:r>
            <a:r>
              <a:rPr lang="en-US" altLang="zh-CN" dirty="0"/>
              <a:t>10</a:t>
            </a:r>
            <a:r>
              <a:rPr lang="zh-CN" altLang="zh-CN" dirty="0"/>
              <a:t>）行李放好后，应与门厅应接员一起向客人热情告别，“欢迎再次光临”、 “祝您旅途愉快”，并将车门关好，挥手目送车辆离去。</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3</a:t>
            </a:r>
            <a:r>
              <a:rPr lang="zh-CN" altLang="zh-CN" sz="2000" b="1" dirty="0"/>
              <a:t>、总台接待服务礼仪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1477328"/>
          </a:xfrm>
          <a:prstGeom prst="rect">
            <a:avLst/>
          </a:prstGeom>
        </p:spPr>
        <p:txBody>
          <a:bodyPr wrap="square">
            <a:spAutoFit/>
          </a:bodyPr>
          <a:lstStyle/>
          <a:p>
            <a:r>
              <a:rPr lang="zh-CN" altLang="zh-CN" dirty="0"/>
              <a:t>（</a:t>
            </a:r>
            <a:r>
              <a:rPr lang="en-US" altLang="zh-CN" dirty="0"/>
              <a:t>1</a:t>
            </a:r>
            <a:r>
              <a:rPr lang="zh-CN" altLang="zh-CN" dirty="0"/>
              <a:t>）接待服务礼仪</a:t>
            </a:r>
            <a:endParaRPr lang="zh-CN" altLang="zh-CN" dirty="0"/>
          </a:p>
          <a:p>
            <a:r>
              <a:rPr lang="zh-CN" altLang="zh-CN" dirty="0"/>
              <a:t>（</a:t>
            </a:r>
            <a:r>
              <a:rPr lang="en-US" altLang="zh-CN" dirty="0"/>
              <a:t>2</a:t>
            </a:r>
            <a:r>
              <a:rPr lang="zh-CN" altLang="zh-CN" dirty="0"/>
              <a:t>）预订服务礼仪</a:t>
            </a:r>
            <a:endParaRPr lang="zh-CN" altLang="zh-CN" dirty="0"/>
          </a:p>
          <a:p>
            <a:r>
              <a:rPr lang="zh-CN" altLang="zh-CN" dirty="0"/>
              <a:t>（</a:t>
            </a:r>
            <a:r>
              <a:rPr lang="en-US" altLang="zh-CN" dirty="0"/>
              <a:t>3</a:t>
            </a:r>
            <a:r>
              <a:rPr lang="zh-CN" altLang="zh-CN" dirty="0"/>
              <a:t>）问讯服务礼仪</a:t>
            </a:r>
            <a:endParaRPr lang="zh-CN" altLang="zh-CN" dirty="0"/>
          </a:p>
          <a:p>
            <a:r>
              <a:rPr lang="zh-CN" altLang="zh-CN" dirty="0"/>
              <a:t>（</a:t>
            </a:r>
            <a:r>
              <a:rPr lang="en-US" altLang="zh-CN" dirty="0"/>
              <a:t>4</a:t>
            </a:r>
            <a:r>
              <a:rPr lang="zh-CN" altLang="zh-CN" dirty="0"/>
              <a:t>）结账服务礼仪</a:t>
            </a:r>
            <a:endParaRPr lang="zh-CN" altLang="zh-CN" dirty="0"/>
          </a:p>
          <a:p>
            <a:r>
              <a:rPr lang="zh-CN" altLang="zh-CN" dirty="0"/>
              <a:t>（</a:t>
            </a:r>
            <a:r>
              <a:rPr lang="en-US" altLang="zh-CN" dirty="0"/>
              <a:t>5</a:t>
            </a:r>
            <a:r>
              <a:rPr lang="zh-CN" altLang="zh-CN" dirty="0"/>
              <a:t>）其他服务礼仪</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（二）客房服务礼仪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2862322"/>
          </a:xfrm>
          <a:prstGeom prst="rect">
            <a:avLst/>
          </a:prstGeom>
        </p:spPr>
        <p:txBody>
          <a:bodyPr wrap="square">
            <a:spAutoFit/>
          </a:bodyPr>
          <a:lstStyle/>
          <a:p>
            <a:r>
              <a:rPr lang="en-US" altLang="zh-CN" dirty="0"/>
              <a:t>1</a:t>
            </a:r>
            <a:r>
              <a:rPr lang="zh-CN" altLang="zh-CN" dirty="0"/>
              <a:t>、楼层接待服务礼仪</a:t>
            </a:r>
            <a:endParaRPr lang="zh-CN" altLang="zh-CN" dirty="0"/>
          </a:p>
          <a:p>
            <a:r>
              <a:rPr lang="zh-CN" altLang="zh-CN" dirty="0"/>
              <a:t>（</a:t>
            </a:r>
            <a:r>
              <a:rPr lang="en-US" altLang="zh-CN" dirty="0"/>
              <a:t>1</a:t>
            </a:r>
            <a:r>
              <a:rPr lang="zh-CN" altLang="zh-CN" dirty="0"/>
              <a:t>）在客人抵达前，要整理好房间，检查设备用品是否完好、充足，调节好房间的温度和湿度，为客人提供清洁、整洁、卫生、舒适、安全的客房。</a:t>
            </a:r>
            <a:endParaRPr lang="zh-CN" altLang="zh-CN" dirty="0"/>
          </a:p>
          <a:p>
            <a:r>
              <a:rPr lang="zh-CN" altLang="zh-CN" dirty="0"/>
              <a:t>（</a:t>
            </a:r>
            <a:r>
              <a:rPr lang="en-US" altLang="zh-CN" dirty="0"/>
              <a:t>2</a:t>
            </a:r>
            <a:r>
              <a:rPr lang="zh-CN" altLang="zh-CN" dirty="0"/>
              <a:t>）楼层服务员接到来客通知，要在电梯口迎接，主动问候客人：“先生（小姐）您好，一路辛苦了，欢迎光临！”如果是常客，要称呼客人的姓氏。</a:t>
            </a:r>
            <a:endParaRPr lang="zh-CN" altLang="zh-CN" dirty="0"/>
          </a:p>
          <a:p>
            <a:r>
              <a:rPr lang="zh-CN" altLang="zh-CN" dirty="0"/>
              <a:t>（</a:t>
            </a:r>
            <a:r>
              <a:rPr lang="en-US" altLang="zh-CN" dirty="0"/>
              <a:t>3</a:t>
            </a:r>
            <a:r>
              <a:rPr lang="zh-CN" altLang="zh-CN" dirty="0"/>
              <a:t>）引导客人出电梯，主动帮助客人，征得同意后帮助提携行李</a:t>
            </a:r>
            <a:r>
              <a:rPr lang="zh-CN" altLang="zh-CN" dirty="0" smtClean="0"/>
              <a:t>。</a:t>
            </a:r>
            <a:endParaRPr lang="en-US" altLang="zh-CN" dirty="0" smtClean="0"/>
          </a:p>
          <a:p>
            <a:r>
              <a:rPr lang="zh-CN" altLang="zh-CN" dirty="0"/>
              <a:t>（</a:t>
            </a:r>
            <a:r>
              <a:rPr lang="en-US" altLang="zh-CN" dirty="0"/>
              <a:t>4</a:t>
            </a:r>
            <a:r>
              <a:rPr lang="zh-CN" altLang="zh-CN" dirty="0"/>
              <a:t>）引领客人到客房，到达房间门口时先开门、开灯，侧身一旁，敬请客人进房，然后放置好客人的行李物品</a:t>
            </a:r>
            <a:r>
              <a:rPr lang="zh-CN"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（二）客房服务礼仪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3139321"/>
          </a:xfrm>
          <a:prstGeom prst="rect">
            <a:avLst/>
          </a:prstGeom>
        </p:spPr>
        <p:txBody>
          <a:bodyPr wrap="square">
            <a:spAutoFit/>
          </a:bodyPr>
          <a:lstStyle/>
          <a:p>
            <a:r>
              <a:rPr lang="zh-CN" altLang="zh-CN" dirty="0"/>
              <a:t>（</a:t>
            </a:r>
            <a:r>
              <a:rPr lang="en-US" altLang="zh-CN" dirty="0"/>
              <a:t>5</a:t>
            </a:r>
            <a:r>
              <a:rPr lang="zh-CN" altLang="zh-CN" dirty="0"/>
              <a:t>）客人进房后，根据人数和要求，灵活递送香巾和茶水，递送时必须使用托盘和毛巾夹，做到送物不离盘。</a:t>
            </a:r>
            <a:endParaRPr lang="zh-CN" altLang="zh-CN" dirty="0"/>
          </a:p>
          <a:p>
            <a:r>
              <a:rPr lang="zh-CN" altLang="zh-CN" dirty="0"/>
              <a:t>（</a:t>
            </a:r>
            <a:r>
              <a:rPr lang="en-US" altLang="zh-CN" dirty="0"/>
              <a:t>6</a:t>
            </a:r>
            <a:r>
              <a:rPr lang="zh-CN" altLang="zh-CN" dirty="0"/>
              <a:t>）根据客人实际情况，礼貌介绍房间设备及其使用方法，简要介绍饭店内的主要服务设施及其位置、主要服务项目及服务时间，帮助客人熟悉环境。对房内需要收费的饮料食品和其他物品，要婉转地说明。</a:t>
            </a:r>
            <a:endParaRPr lang="zh-CN" altLang="zh-CN" dirty="0"/>
          </a:p>
          <a:p>
            <a:r>
              <a:rPr lang="zh-CN" altLang="zh-CN" dirty="0"/>
              <a:t>（</a:t>
            </a:r>
            <a:r>
              <a:rPr lang="en-US" altLang="zh-CN" dirty="0"/>
              <a:t>7</a:t>
            </a:r>
            <a:r>
              <a:rPr lang="zh-CN" altLang="zh-CN" dirty="0"/>
              <a:t>）接待服务要以客人的需要为准，体现为客人着想的宗旨。若客人不想被打扰，需要安静的休息时，服务人员应随机应变，简化某些服务环节。</a:t>
            </a:r>
            <a:endParaRPr lang="zh-CN" altLang="zh-CN" dirty="0"/>
          </a:p>
          <a:p>
            <a:r>
              <a:rPr lang="zh-CN" altLang="zh-CN" dirty="0"/>
              <a:t>（</a:t>
            </a:r>
            <a:r>
              <a:rPr lang="en-US" altLang="zh-CN" dirty="0"/>
              <a:t>8</a:t>
            </a:r>
            <a:r>
              <a:rPr lang="zh-CN" altLang="zh-CN" dirty="0"/>
              <a:t>）在问清客人没有其他需求后，应向客人告别，立即离开。可说“请好好休息，有事尽管吩咐，请打电话到服务台”，并祝客人住宿愉快。退出房间后，轻手将门关上。</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2</a:t>
            </a:r>
            <a:r>
              <a:rPr lang="zh-CN" altLang="zh-CN" sz="2000" b="1" dirty="0"/>
              <a:t>、日常服务礼仪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1200329"/>
          </a:xfrm>
          <a:prstGeom prst="rect">
            <a:avLst/>
          </a:prstGeom>
        </p:spPr>
        <p:txBody>
          <a:bodyPr wrap="square">
            <a:spAutoFit/>
          </a:bodyPr>
          <a:lstStyle/>
          <a:p>
            <a:r>
              <a:rPr lang="zh-CN" altLang="zh-CN" dirty="0"/>
              <a:t>（</a:t>
            </a:r>
            <a:r>
              <a:rPr lang="en-US" altLang="zh-CN" dirty="0"/>
              <a:t>1</a:t>
            </a:r>
            <a:r>
              <a:rPr lang="zh-CN" altLang="zh-CN" dirty="0"/>
              <a:t>）客房清洁服务</a:t>
            </a:r>
            <a:r>
              <a:rPr lang="zh-CN" altLang="zh-CN" dirty="0" smtClean="0"/>
              <a:t>礼仪</a:t>
            </a:r>
            <a:endParaRPr lang="en-US" altLang="zh-CN" dirty="0" smtClean="0"/>
          </a:p>
          <a:p>
            <a:r>
              <a:rPr lang="zh-CN" altLang="zh-CN" dirty="0"/>
              <a:t>（</a:t>
            </a:r>
            <a:r>
              <a:rPr lang="en-US" altLang="zh-CN" dirty="0"/>
              <a:t>2</a:t>
            </a:r>
            <a:r>
              <a:rPr lang="zh-CN" altLang="zh-CN" dirty="0"/>
              <a:t>）访客接待礼仪</a:t>
            </a:r>
            <a:endParaRPr lang="zh-CN" altLang="zh-CN" dirty="0"/>
          </a:p>
          <a:p>
            <a:r>
              <a:rPr lang="zh-CN" altLang="zh-CN" dirty="0"/>
              <a:t>（</a:t>
            </a:r>
            <a:r>
              <a:rPr lang="en-US" altLang="zh-CN" dirty="0"/>
              <a:t>3</a:t>
            </a:r>
            <a:r>
              <a:rPr lang="zh-CN" altLang="zh-CN" dirty="0"/>
              <a:t>）其他服务礼仪</a:t>
            </a:r>
            <a:endParaRPr lang="zh-CN" altLang="zh-CN" dirty="0"/>
          </a:p>
          <a:p>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3</a:t>
            </a:r>
            <a:r>
              <a:rPr lang="zh-CN" altLang="zh-CN" sz="2000" b="1" dirty="0"/>
              <a:t>、离店服务礼仪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3139321"/>
          </a:xfrm>
          <a:prstGeom prst="rect">
            <a:avLst/>
          </a:prstGeom>
        </p:spPr>
        <p:txBody>
          <a:bodyPr wrap="square">
            <a:spAutoFit/>
          </a:bodyPr>
          <a:lstStyle/>
          <a:p>
            <a:r>
              <a:rPr lang="zh-CN" altLang="zh-CN" dirty="0"/>
              <a:t>（</a:t>
            </a:r>
            <a:r>
              <a:rPr lang="en-US" altLang="zh-CN" dirty="0"/>
              <a:t>1</a:t>
            </a:r>
            <a:r>
              <a:rPr lang="zh-CN" altLang="zh-CN" dirty="0"/>
              <a:t>）得知客人离店的日期后，服务员要热情关照客人，仔细检查客人委托代办的项目是否已经办妥，主动询问是否需要提供用餐、叫醒、出租车等服务，主动询问客人意见，认真记录，并衷心感谢，但不要强求或过多耽误客人时间。</a:t>
            </a:r>
            <a:endParaRPr lang="zh-CN" altLang="zh-CN" dirty="0"/>
          </a:p>
          <a:p>
            <a:r>
              <a:rPr lang="zh-CN" altLang="zh-CN" dirty="0"/>
              <a:t>（</a:t>
            </a:r>
            <a:r>
              <a:rPr lang="en-US" altLang="zh-CN" dirty="0"/>
              <a:t>2</a:t>
            </a:r>
            <a:r>
              <a:rPr lang="zh-CN" altLang="zh-CN" dirty="0"/>
              <a:t>）客人离房要送至电梯口，礼貌道别，并欢迎客人下次光临。对重要客人和老弱病残者要送至前厅，并给予特别照顾。</a:t>
            </a:r>
            <a:endParaRPr lang="zh-CN" altLang="zh-CN" dirty="0"/>
          </a:p>
          <a:p>
            <a:r>
              <a:rPr lang="zh-CN" altLang="zh-CN" dirty="0"/>
              <a:t>（</a:t>
            </a:r>
            <a:r>
              <a:rPr lang="en-US" altLang="zh-CN" dirty="0"/>
              <a:t>3</a:t>
            </a:r>
            <a:r>
              <a:rPr lang="zh-CN" altLang="zh-CN" dirty="0"/>
              <a:t>）客人离房后要迅速检查房间，查看有无遗忘遗留物品，房间内的各种配备用品有无损坏或缺失，各种需要收费的饮料食品和物品有无消耗。如果发现遗留物品应尽可能归还原主，如果客人已走，则按酒店的遗留物品处理规定保管和处理。如果发现物品缺失或损坏，应立即打电话与总台联系，机智灵活处理，不可伤害客人的感情和自尊心。</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78786" y="787403"/>
            <a:ext cx="7416824" cy="123063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2000" b="1" dirty="0"/>
              <a:t>（一）迎送服务礼仪</a:t>
            </a:r>
            <a:endParaRPr lang="zh-CN" altLang="en-US" sz="2000" b="1" dirty="0"/>
          </a:p>
          <a:p>
            <a:pPr algn="l"/>
            <a:r>
              <a:rPr lang="en-US" altLang="zh-CN" sz="2000" b="1" dirty="0"/>
              <a:t>1</a:t>
            </a:r>
            <a:r>
              <a:rPr lang="zh-CN" altLang="zh-CN" sz="2000" b="1" dirty="0"/>
              <a:t>、迎客礼仪（</a:t>
            </a:r>
            <a:r>
              <a:rPr lang="en-US" altLang="zh-CN" sz="2000" b="1" dirty="0"/>
              <a:t>1</a:t>
            </a:r>
            <a:r>
              <a:rPr lang="zh-CN" altLang="en-US" sz="2000" b="1" dirty="0"/>
              <a:t>）接团准备</a:t>
            </a:r>
            <a:endParaRPr lang="zh-CN" altLang="en-US" sz="2000" b="1" dirty="0"/>
          </a:p>
          <a:p>
            <a:pPr algn="l"/>
            <a:endParaRPr lang="en-US" altLang="zh-CN" sz="2000" b="1" dirty="0"/>
          </a:p>
          <a:p>
            <a:pPr algn="l"/>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07003" y="25058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458132" y="1073041"/>
            <a:ext cx="7893968" cy="3969385"/>
          </a:xfrm>
          <a:prstGeom prst="rect">
            <a:avLst/>
          </a:prstGeom>
        </p:spPr>
        <p:txBody>
          <a:bodyPr wrap="square">
            <a:spAutoFit/>
          </a:bodyPr>
          <a:lstStyle/>
          <a:p>
            <a:endParaRPr lang="zh-CN" altLang="zh-CN" dirty="0"/>
          </a:p>
          <a:p>
            <a:r>
              <a:rPr lang="zh-CN" altLang="zh-CN" dirty="0"/>
              <a:t>①了解基本情况。包括旅游团名称、领队情况、旅游团人数，团员姓名、性别、年龄、职业、国籍、民族、饮食习惯、宗教信仰及受教育程度等。</a:t>
            </a:r>
            <a:endParaRPr lang="zh-CN" altLang="zh-CN" dirty="0"/>
          </a:p>
          <a:p>
            <a:r>
              <a:rPr lang="zh-CN" altLang="zh-CN" dirty="0"/>
              <a:t>②了解接待标准。包括该团的费用标准和住房情况。</a:t>
            </a:r>
            <a:endParaRPr lang="zh-CN" altLang="zh-CN" dirty="0"/>
          </a:p>
          <a:p>
            <a:r>
              <a:rPr lang="zh-CN" altLang="zh-CN" dirty="0"/>
              <a:t>③掌握团队的游览日程和行程计划。包括抵、离旅游线路各站的时间以及交通工具类型和航班车次、接站地点等。</a:t>
            </a:r>
            <a:endParaRPr lang="zh-CN" altLang="zh-CN" dirty="0"/>
          </a:p>
          <a:p>
            <a:r>
              <a:rPr lang="zh-CN" altLang="zh-CN" dirty="0"/>
              <a:t>④熟悉景点介绍。熟悉旅游团途经的各城市和旅游点的情况，包括历史、地理、人口、风俗、民情等。了解客人所在国家或地区的历史、地理、文化、政治、经济及近期重要新闻等。</a:t>
            </a:r>
            <a:endParaRPr lang="zh-CN" altLang="zh-CN" dirty="0"/>
          </a:p>
          <a:p>
            <a:r>
              <a:rPr lang="zh-CN" altLang="zh-CN" dirty="0"/>
              <a:t>⑤领取和备齐身份证、工作证、导游证、导游图、导游胸卡、个人名片、通讯录、记事本、喇叭、导游旗、接站牌和旅途备用金。若去边境口岸、特区等地，还需事先办理有关的通行证。</a:t>
            </a:r>
            <a:endParaRPr lang="zh-CN" altLang="zh-CN" dirty="0"/>
          </a:p>
          <a:p>
            <a:r>
              <a:rPr lang="zh-CN" altLang="zh-CN" dirty="0"/>
              <a:t>⑥地陪要适时核对接待车辆、就餐安排、交通购票等落实情况，要确定与接待车辆司机的接头时间和地点。</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a:t>
            </a:r>
            <a:r>
              <a:rPr lang="en-US" altLang="zh-CN" sz="2000" b="1" dirty="0"/>
              <a:t>2</a:t>
            </a:r>
            <a:r>
              <a:rPr lang="zh-CN" altLang="zh-CN" sz="2000" b="1" dirty="0"/>
              <a:t>）接站服务</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293209"/>
          </a:xfrm>
          <a:prstGeom prst="rect">
            <a:avLst/>
          </a:prstGeom>
        </p:spPr>
        <p:txBody>
          <a:bodyPr wrap="square">
            <a:spAutoFit/>
          </a:bodyPr>
          <a:lstStyle/>
          <a:p>
            <a:r>
              <a:rPr lang="zh-CN" altLang="zh-CN" sz="1600" dirty="0" smtClean="0"/>
              <a:t>①</a:t>
            </a:r>
            <a:r>
              <a:rPr lang="zh-CN" altLang="zh-CN" sz="1600" dirty="0"/>
              <a:t>导游员应按规定着装，佩戴导游胸卡、打社旗和持接站牌提前至少</a:t>
            </a:r>
            <a:r>
              <a:rPr lang="en-US" altLang="zh-CN" sz="1600" dirty="0"/>
              <a:t>30</a:t>
            </a:r>
            <a:r>
              <a:rPr lang="zh-CN" altLang="zh-CN" sz="1600" dirty="0"/>
              <a:t>分钟到达机场、车站或码头。</a:t>
            </a:r>
            <a:endParaRPr lang="zh-CN" altLang="zh-CN" sz="1600" dirty="0"/>
          </a:p>
          <a:p>
            <a:r>
              <a:rPr lang="zh-CN" altLang="zh-CN" sz="1600" dirty="0"/>
              <a:t>②客人抵达后，导游员要主动持接站牌上前迎接，先自我介绍，再确认对方身份，寒暄问候，核对团号、实际抵达人数、名单及特殊要求等。</a:t>
            </a:r>
            <a:endParaRPr lang="zh-CN" altLang="zh-CN" sz="1600" dirty="0"/>
          </a:p>
          <a:p>
            <a:r>
              <a:rPr lang="zh-CN" altLang="zh-CN" sz="1600" dirty="0"/>
              <a:t>引导客人乘车。要尊重老人和女性，爱护儿童。</a:t>
            </a:r>
            <a:endParaRPr lang="zh-CN" altLang="zh-CN" sz="1600" dirty="0"/>
          </a:p>
          <a:p>
            <a:r>
              <a:rPr lang="zh-CN" altLang="zh-CN" sz="1600" dirty="0"/>
              <a:t>④导游协助客人上车就坐后，应礼貌地清点人数，注意不要用手指点数，待一切无误后请司机开车。</a:t>
            </a:r>
            <a:endParaRPr lang="zh-CN" altLang="zh-CN" sz="1600" dirty="0"/>
          </a:p>
          <a:p>
            <a:r>
              <a:rPr lang="zh-CN" altLang="zh-CN" sz="1600" dirty="0"/>
              <a:t>⑤在途中应代表组团社或地接社及个人致欢迎词。致辞应包括热情的欢迎、诚恳的介绍（导游和司机）、提供服务的真诚愿望以及预祝旅途愉快的祝愿等内容。</a:t>
            </a:r>
            <a:endParaRPr lang="zh-CN" altLang="zh-CN" sz="1600" dirty="0"/>
          </a:p>
          <a:p>
            <a:r>
              <a:rPr lang="zh-CN" altLang="zh-CN" sz="1600" dirty="0"/>
              <a:t>⑥在前往饭店的路上，导游要注意观察客人精神状况，如客人精神状况较好，可就沿途景观进行介绍，并向客人介绍日程安排、活动项目及停留时间等。 </a:t>
            </a:r>
            <a:endParaRPr lang="zh-CN" altLang="zh-CN" sz="1600" dirty="0"/>
          </a:p>
          <a:p>
            <a:r>
              <a:rPr lang="zh-CN" altLang="zh-CN" sz="1600" dirty="0"/>
              <a:t>⑦抵达饭店途中，导游要向客人介绍所住饭店的基本情况，包括饭店的历史、等级、建筑面积、客房数量、地理位置、各项设施及服务项目等有关情况。</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a:t>
            </a:r>
            <a:r>
              <a:rPr lang="en-US" altLang="zh-CN" sz="2000" b="1" dirty="0"/>
              <a:t>3</a:t>
            </a:r>
            <a:r>
              <a:rPr lang="zh-CN" altLang="zh-CN" sz="2000" b="1" dirty="0"/>
              <a:t>）入住服务</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416320"/>
          </a:xfrm>
          <a:prstGeom prst="rect">
            <a:avLst/>
          </a:prstGeom>
        </p:spPr>
        <p:txBody>
          <a:bodyPr wrap="square">
            <a:spAutoFit/>
          </a:bodyPr>
          <a:lstStyle/>
          <a:p>
            <a:r>
              <a:rPr lang="zh-CN" altLang="zh-CN" dirty="0"/>
              <a:t>①导游员要协助团队办理入住手续，协助领队分配住房。分发房号后，导游员要了解客人住房位置、安全通道等，记住领队房号，同时将自己房号、电话告之领队及游客。</a:t>
            </a:r>
            <a:r>
              <a:rPr lang="en-US" altLang="zh-CN" dirty="0"/>
              <a:t>   </a:t>
            </a:r>
            <a:endParaRPr lang="zh-CN" altLang="zh-CN" dirty="0"/>
          </a:p>
          <a:p>
            <a:r>
              <a:rPr lang="zh-CN" altLang="zh-CN" dirty="0"/>
              <a:t>②核对客人的行李件数，同时督促行李员把客人的行李送至客人房间。</a:t>
            </a:r>
            <a:endParaRPr lang="zh-CN" altLang="zh-CN" dirty="0"/>
          </a:p>
          <a:p>
            <a:r>
              <a:rPr lang="zh-CN" altLang="zh-CN" dirty="0"/>
              <a:t>③要了解客人的健康状况，以便给予适当的照顾和安排。</a:t>
            </a:r>
            <a:endParaRPr lang="zh-CN" altLang="zh-CN" dirty="0"/>
          </a:p>
          <a:p>
            <a:r>
              <a:rPr lang="zh-CN" altLang="zh-CN" dirty="0"/>
              <a:t>④客人进房前应先介绍就餐形式、地点、时间及有关规定（如酒水费用是否需要自付等），并简单介绍游程安排，宣布第二天日程细节。</a:t>
            </a:r>
            <a:endParaRPr lang="zh-CN" altLang="zh-CN" dirty="0"/>
          </a:p>
          <a:p>
            <a:r>
              <a:rPr lang="zh-CN" altLang="zh-CN" dirty="0"/>
              <a:t>⑤客人用第一餐时，导游员要亲自带领他们进入餐厅，介绍用餐的有关事项。</a:t>
            </a:r>
            <a:endParaRPr lang="zh-CN" altLang="zh-CN" dirty="0"/>
          </a:p>
          <a:p>
            <a:r>
              <a:rPr lang="zh-CN" altLang="zh-CN" dirty="0"/>
              <a:t>⑥及时处理客房存在的问题。客人进入客房后，导游员应对客人行李是否未到或发错，房间是否清洁卫生，门锁有无故障，热水供应、空调运转是否正常等问题再次核实。</a:t>
            </a:r>
            <a:endParaRPr lang="zh-CN" altLang="zh-CN" dirty="0"/>
          </a:p>
          <a:p>
            <a:r>
              <a:rPr lang="zh-CN" altLang="zh-CN" dirty="0"/>
              <a:t>⑦如有需要，安排好叫早服务。</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456128"/>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0" name="组合 9"/>
          <p:cNvGrpSpPr/>
          <p:nvPr/>
        </p:nvGrpSpPr>
        <p:grpSpPr>
          <a:xfrm>
            <a:off x="2051720" y="1258603"/>
            <a:ext cx="894210" cy="523220"/>
            <a:chOff x="2215144" y="1952311"/>
            <a:chExt cx="1244730" cy="959257"/>
          </a:xfrm>
        </p:grpSpPr>
        <p:sp>
          <p:nvSpPr>
            <p:cNvPr id="11" name="平行四边形 10"/>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2"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11</a:t>
              </a:r>
              <a:endParaRPr lang="zh-CN" altLang="en-US" sz="2800" dirty="0">
                <a:solidFill>
                  <a:schemeClr val="bg1"/>
                </a:solidFill>
                <a:cs typeface="+mn-ea"/>
                <a:sym typeface="+mn-lt"/>
              </a:endParaRPr>
            </a:p>
          </p:txBody>
        </p:sp>
      </p:grpSp>
      <p:grpSp>
        <p:nvGrpSpPr>
          <p:cNvPr id="13" name="组合 12"/>
          <p:cNvGrpSpPr/>
          <p:nvPr/>
        </p:nvGrpSpPr>
        <p:grpSpPr>
          <a:xfrm>
            <a:off x="2771800" y="1187830"/>
            <a:ext cx="4400193" cy="651376"/>
            <a:chOff x="3771965" y="1531715"/>
            <a:chExt cx="4400435" cy="765255"/>
          </a:xfrm>
        </p:grpSpPr>
        <p:sp>
          <p:nvSpPr>
            <p:cNvPr id="15" name="平行四边形 14"/>
            <p:cNvSpPr/>
            <p:nvPr/>
          </p:nvSpPr>
          <p:spPr>
            <a:xfrm>
              <a:off x="3771965" y="1647579"/>
              <a:ext cx="4400435" cy="540057"/>
            </a:xfrm>
            <a:prstGeom prst="parallelogram">
              <a:avLst>
                <a:gd name="adj" fmla="val 48207"/>
              </a:avLst>
            </a:prstGeom>
            <a:solidFill>
              <a:schemeClr val="accent3">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14" name="矩形 13"/>
            <p:cNvSpPr/>
            <p:nvPr/>
          </p:nvSpPr>
          <p:spPr>
            <a:xfrm>
              <a:off x="4060013" y="1531715"/>
              <a:ext cx="4112387" cy="765255"/>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项目十一  商贸服务礼仪</a:t>
              </a:r>
              <a:endParaRPr lang="en-GB" altLang="zh-CN" sz="2400" b="1" dirty="0">
                <a:solidFill>
                  <a:schemeClr val="bg1"/>
                </a:solidFill>
                <a:latin typeface="+mj-ea"/>
                <a:ea typeface="+mj-ea"/>
                <a:cs typeface="+mn-ea"/>
                <a:sym typeface="+mn-lt"/>
              </a:endParaRPr>
            </a:p>
          </p:txBody>
        </p:sp>
      </p:grpSp>
      <p:grpSp>
        <p:nvGrpSpPr>
          <p:cNvPr id="16" name="组合 15"/>
          <p:cNvGrpSpPr/>
          <p:nvPr/>
        </p:nvGrpSpPr>
        <p:grpSpPr>
          <a:xfrm>
            <a:off x="2051720" y="1940109"/>
            <a:ext cx="894210" cy="523220"/>
            <a:chOff x="2215144" y="1952311"/>
            <a:chExt cx="1244730" cy="959257"/>
          </a:xfrm>
        </p:grpSpPr>
        <p:sp>
          <p:nvSpPr>
            <p:cNvPr id="17" name="平行四边形 16"/>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12</a:t>
              </a:r>
              <a:endParaRPr lang="zh-CN" altLang="en-US" sz="2800" dirty="0">
                <a:solidFill>
                  <a:schemeClr val="bg1"/>
                </a:solidFill>
                <a:cs typeface="+mn-ea"/>
                <a:sym typeface="+mn-lt"/>
              </a:endParaRPr>
            </a:p>
          </p:txBody>
        </p:sp>
      </p:grpSp>
      <p:grpSp>
        <p:nvGrpSpPr>
          <p:cNvPr id="19" name="组合 18"/>
          <p:cNvGrpSpPr/>
          <p:nvPr/>
        </p:nvGrpSpPr>
        <p:grpSpPr>
          <a:xfrm>
            <a:off x="2771800" y="1879373"/>
            <a:ext cx="4400193" cy="586101"/>
            <a:chOff x="3771965" y="1543506"/>
            <a:chExt cx="4400435" cy="688568"/>
          </a:xfrm>
        </p:grpSpPr>
        <p:sp>
          <p:nvSpPr>
            <p:cNvPr id="20" name="矩形 19"/>
            <p:cNvSpPr/>
            <p:nvPr/>
          </p:nvSpPr>
          <p:spPr>
            <a:xfrm>
              <a:off x="4060013" y="1543506"/>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项目十二   商务洽谈礼仪</a:t>
              </a:r>
              <a:endParaRPr lang="en-GB" altLang="zh-CN" sz="2400" b="1" dirty="0">
                <a:latin typeface="+mj-ea"/>
                <a:ea typeface="+mj-ea"/>
                <a:cs typeface="+mn-ea"/>
                <a:sym typeface="+mn-lt"/>
              </a:endParaRPr>
            </a:p>
          </p:txBody>
        </p:sp>
        <p:sp>
          <p:nvSpPr>
            <p:cNvPr id="23" name="平行四边形 22"/>
            <p:cNvSpPr/>
            <p:nvPr/>
          </p:nvSpPr>
          <p:spPr>
            <a:xfrm>
              <a:off x="3771965" y="1647579"/>
              <a:ext cx="4400435"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grpSp>
      <p:grpSp>
        <p:nvGrpSpPr>
          <p:cNvPr id="36" name="组合 35"/>
          <p:cNvGrpSpPr/>
          <p:nvPr/>
        </p:nvGrpSpPr>
        <p:grpSpPr>
          <a:xfrm>
            <a:off x="2051720" y="2623451"/>
            <a:ext cx="894210" cy="523220"/>
            <a:chOff x="2215144" y="1952311"/>
            <a:chExt cx="1244730" cy="959257"/>
          </a:xfrm>
        </p:grpSpPr>
        <p:sp>
          <p:nvSpPr>
            <p:cNvPr id="37" name="平行四边形 36"/>
            <p:cNvSpPr/>
            <p:nvPr/>
          </p:nvSpPr>
          <p:spPr>
            <a:xfrm>
              <a:off x="2215144" y="2033848"/>
              <a:ext cx="1120898" cy="842781"/>
            </a:xfrm>
            <a:prstGeom prst="parallelogram">
              <a:avLst>
                <a:gd name="adj" fmla="val 4820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13</a:t>
              </a:r>
              <a:endParaRPr lang="zh-CN" altLang="en-US" sz="2800" dirty="0">
                <a:solidFill>
                  <a:schemeClr val="bg1"/>
                </a:solidFill>
                <a:cs typeface="+mn-ea"/>
                <a:sym typeface="+mn-lt"/>
              </a:endParaRPr>
            </a:p>
          </p:txBody>
        </p:sp>
      </p:grpSp>
      <p:grpSp>
        <p:nvGrpSpPr>
          <p:cNvPr id="39" name="组合 38"/>
          <p:cNvGrpSpPr/>
          <p:nvPr/>
        </p:nvGrpSpPr>
        <p:grpSpPr>
          <a:xfrm>
            <a:off x="2771800" y="2552678"/>
            <a:ext cx="5544616" cy="651376"/>
            <a:chOff x="3771965" y="1531715"/>
            <a:chExt cx="5544921" cy="765255"/>
          </a:xfrm>
        </p:grpSpPr>
        <p:sp>
          <p:nvSpPr>
            <p:cNvPr id="40" name="平行四边形 39"/>
            <p:cNvSpPr/>
            <p:nvPr/>
          </p:nvSpPr>
          <p:spPr>
            <a:xfrm>
              <a:off x="3771965" y="1647579"/>
              <a:ext cx="5544921" cy="540057"/>
            </a:xfrm>
            <a:prstGeom prst="parallelogram">
              <a:avLst>
                <a:gd name="adj" fmla="val 48207"/>
              </a:avLst>
            </a:prstGeom>
            <a:no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41" name="矩形 40"/>
            <p:cNvSpPr/>
            <p:nvPr/>
          </p:nvSpPr>
          <p:spPr>
            <a:xfrm>
              <a:off x="4060013" y="1531715"/>
              <a:ext cx="5040837" cy="765255"/>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项目十三   商业仪式和专题活动礼仪</a:t>
              </a:r>
              <a:endParaRPr lang="en-GB" altLang="zh-CN" sz="2400" b="1" dirty="0">
                <a:latin typeface="+mj-ea"/>
                <a:ea typeface="+mj-ea"/>
                <a:cs typeface="+mn-ea"/>
                <a:sym typeface="+mn-lt"/>
              </a:endParaRPr>
            </a:p>
          </p:txBody>
        </p:sp>
      </p:grpSp>
      <p:grpSp>
        <p:nvGrpSpPr>
          <p:cNvPr id="24" name="组合 23"/>
          <p:cNvGrpSpPr/>
          <p:nvPr/>
        </p:nvGrpSpPr>
        <p:grpSpPr>
          <a:xfrm>
            <a:off x="2051720" y="3293258"/>
            <a:ext cx="894210" cy="523220"/>
            <a:chOff x="2215144" y="1952311"/>
            <a:chExt cx="1244730" cy="959257"/>
          </a:xfrm>
        </p:grpSpPr>
        <p:sp>
          <p:nvSpPr>
            <p:cNvPr id="25" name="平行四边形 24"/>
            <p:cNvSpPr/>
            <p:nvPr/>
          </p:nvSpPr>
          <p:spPr>
            <a:xfrm>
              <a:off x="2215144" y="2033848"/>
              <a:ext cx="1120898" cy="842781"/>
            </a:xfrm>
            <a:prstGeom prst="parallelogram">
              <a:avLst>
                <a:gd name="adj" fmla="val 4820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6"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14</a:t>
              </a:r>
              <a:endParaRPr lang="zh-CN" altLang="en-US" sz="2800" dirty="0">
                <a:solidFill>
                  <a:schemeClr val="bg1"/>
                </a:solidFill>
                <a:cs typeface="+mn-ea"/>
                <a:sym typeface="+mn-lt"/>
              </a:endParaRPr>
            </a:p>
          </p:txBody>
        </p:sp>
      </p:grpSp>
      <p:grpSp>
        <p:nvGrpSpPr>
          <p:cNvPr id="27" name="组合 26"/>
          <p:cNvGrpSpPr/>
          <p:nvPr/>
        </p:nvGrpSpPr>
        <p:grpSpPr>
          <a:xfrm>
            <a:off x="2771800" y="3222485"/>
            <a:ext cx="4400193" cy="651376"/>
            <a:chOff x="3771965" y="1531715"/>
            <a:chExt cx="4400435" cy="765255"/>
          </a:xfrm>
        </p:grpSpPr>
        <p:sp>
          <p:nvSpPr>
            <p:cNvPr id="28" name="平行四边形 27"/>
            <p:cNvSpPr/>
            <p:nvPr/>
          </p:nvSpPr>
          <p:spPr>
            <a:xfrm>
              <a:off x="3771965" y="1647579"/>
              <a:ext cx="4400435" cy="540057"/>
            </a:xfrm>
            <a:prstGeom prst="parallelogram">
              <a:avLst>
                <a:gd name="adj" fmla="val 48207"/>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29" name="矩形 28"/>
            <p:cNvSpPr/>
            <p:nvPr/>
          </p:nvSpPr>
          <p:spPr>
            <a:xfrm>
              <a:off x="4060013" y="1531715"/>
              <a:ext cx="4112387" cy="765255"/>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项目十四   应聘礼仪</a:t>
              </a:r>
              <a:endParaRPr lang="en-GB" altLang="zh-CN" sz="2400" b="1" dirty="0">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1+#ppt_w/2"/>
                                          </p:val>
                                        </p:tav>
                                        <p:tav tm="100000">
                                          <p:val>
                                            <p:strVal val="#ppt_x"/>
                                          </p:val>
                                        </p:tav>
                                      </p:tavLst>
                                    </p:anim>
                                    <p:anim calcmode="lin" valueType="num">
                                      <p:cBhvr additive="base">
                                        <p:cTn id="39" dur="500" fill="hold"/>
                                        <p:tgtEl>
                                          <p:spTgt spid="39"/>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6" presetClass="emph" presetSubtype="0" fill="hold" nodeType="afterEffect">
                                  <p:stCondLst>
                                    <p:cond delay="0"/>
                                  </p:stCondLst>
                                  <p:childTnLst>
                                    <p:animEffect transition="out" filter="fade">
                                      <p:cBhvr>
                                        <p:cTn id="51" dur="500" tmFilter="0, 0; .2, .5; .8, .5; 1, 0"/>
                                        <p:tgtEl>
                                          <p:spTgt spid="13"/>
                                        </p:tgtEl>
                                      </p:cBhvr>
                                    </p:animEffect>
                                    <p:animScale>
                                      <p:cBhvr>
                                        <p:cTn id="52"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2</a:t>
            </a:r>
            <a:r>
              <a:rPr lang="zh-CN" altLang="zh-CN" sz="2000" b="1" dirty="0"/>
              <a:t>、送客礼仪 </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554819"/>
          </a:xfrm>
          <a:prstGeom prst="rect">
            <a:avLst/>
          </a:prstGeom>
        </p:spPr>
        <p:txBody>
          <a:bodyPr wrap="square">
            <a:spAutoFit/>
          </a:bodyPr>
          <a:lstStyle/>
          <a:p>
            <a:r>
              <a:rPr lang="zh-CN" altLang="zh-CN" sz="1500" dirty="0"/>
              <a:t>（</a:t>
            </a:r>
            <a:r>
              <a:rPr lang="en-US" altLang="zh-CN" sz="1500" dirty="0"/>
              <a:t>1</a:t>
            </a:r>
            <a:r>
              <a:rPr lang="zh-CN" altLang="zh-CN" sz="1500" dirty="0"/>
              <a:t>）旅游团离开本地之前，导游员应根据客人离去的时间，提前预订好下一站旅游或返回的机（车、船）票；客人乘坐的车厢、船舱尽量集中安排，以利于团队活动的统一协调。</a:t>
            </a:r>
            <a:endParaRPr lang="zh-CN" altLang="zh-CN" sz="1500" dirty="0"/>
          </a:p>
          <a:p>
            <a:r>
              <a:rPr lang="zh-CN" altLang="zh-CN" sz="1500" dirty="0"/>
              <a:t>（</a:t>
            </a:r>
            <a:r>
              <a:rPr lang="en-US" altLang="zh-CN" sz="1500" dirty="0"/>
              <a:t>2</a:t>
            </a:r>
            <a:r>
              <a:rPr lang="zh-CN" altLang="zh-CN" sz="1500" dirty="0"/>
              <a:t>）送客前安排好结算、赠送礼品、摄影留念、欢送宴会等事宜。赠送礼品应方便携带，突出地方特色，具有保存价值。</a:t>
            </a:r>
            <a:endParaRPr lang="zh-CN" altLang="zh-CN" sz="1500" dirty="0"/>
          </a:p>
          <a:p>
            <a:r>
              <a:rPr lang="zh-CN" altLang="zh-CN" sz="1500" dirty="0"/>
              <a:t>（</a:t>
            </a:r>
            <a:r>
              <a:rPr lang="en-US" altLang="zh-CN" sz="1500" dirty="0"/>
              <a:t>3</a:t>
            </a:r>
            <a:r>
              <a:rPr lang="zh-CN" altLang="zh-CN" sz="1500" dirty="0"/>
              <a:t>）协助办好行李交接。离开饭店前，导游员应提醒客人整理好自己的物品，打好托运的行李。</a:t>
            </a:r>
            <a:endParaRPr lang="zh-CN" altLang="zh-CN" sz="1500" dirty="0"/>
          </a:p>
          <a:p>
            <a:r>
              <a:rPr lang="zh-CN" altLang="zh-CN" sz="1500" dirty="0"/>
              <a:t>（</a:t>
            </a:r>
            <a:r>
              <a:rPr lang="en-US" altLang="zh-CN" sz="1500" dirty="0"/>
              <a:t>4</a:t>
            </a:r>
            <a:r>
              <a:rPr lang="zh-CN" altLang="zh-CN" sz="1500" dirty="0"/>
              <a:t>）出发前，要提醒客人不要遗忘自己的物品，不要带走房卡。上车后，仔细清点客人人数。要将客人的各种证件、护照等，亲手交给客人或领队。</a:t>
            </a:r>
            <a:endParaRPr lang="zh-CN" altLang="zh-CN" sz="1500" dirty="0"/>
          </a:p>
          <a:p>
            <a:r>
              <a:rPr lang="zh-CN" altLang="zh-CN" sz="1500" dirty="0"/>
              <a:t>（</a:t>
            </a:r>
            <a:r>
              <a:rPr lang="en-US" altLang="zh-CN" sz="1500" dirty="0"/>
              <a:t>5</a:t>
            </a:r>
            <a:r>
              <a:rPr lang="zh-CN" altLang="zh-CN" sz="1500" dirty="0"/>
              <a:t>）致欢送辞，应使对方感受到自己的热情、诚恳、有礼貌和有教养，祝大家旅途愉快</a:t>
            </a:r>
            <a:endParaRPr lang="zh-CN" altLang="zh-CN" sz="1500" dirty="0"/>
          </a:p>
          <a:p>
            <a:r>
              <a:rPr lang="zh-CN" altLang="zh-CN" sz="1500" dirty="0"/>
              <a:t>（</a:t>
            </a:r>
            <a:r>
              <a:rPr lang="en-US" altLang="zh-CN" sz="1500" dirty="0"/>
              <a:t>6</a:t>
            </a:r>
            <a:r>
              <a:rPr lang="zh-CN" altLang="zh-CN" sz="1500" dirty="0"/>
              <a:t>）按导游工作程序规定的时间要求到达机场（车站、码头）：送国内航班，应提前</a:t>
            </a:r>
            <a:r>
              <a:rPr lang="en-US" altLang="zh-CN" sz="1500" dirty="0"/>
              <a:t>90</a:t>
            </a:r>
            <a:r>
              <a:rPr lang="zh-CN" altLang="zh-CN" sz="1500" dirty="0"/>
              <a:t>分钟到达机场；送国际航班，应提前</a:t>
            </a:r>
            <a:r>
              <a:rPr lang="en-US" altLang="zh-CN" sz="1500" dirty="0"/>
              <a:t>2</a:t>
            </a:r>
            <a:r>
              <a:rPr lang="zh-CN" altLang="zh-CN" sz="1500" dirty="0"/>
              <a:t>小时抵达机场；送火车或轮船应提前</a:t>
            </a:r>
            <a:r>
              <a:rPr lang="en-US" altLang="zh-CN" sz="1500" dirty="0"/>
              <a:t>60</a:t>
            </a:r>
            <a:r>
              <a:rPr lang="zh-CN" altLang="zh-CN" sz="1500" dirty="0"/>
              <a:t>分钟到达车站或码头。</a:t>
            </a:r>
            <a:endParaRPr lang="zh-CN" altLang="zh-CN" sz="1500" dirty="0"/>
          </a:p>
          <a:p>
            <a:r>
              <a:rPr lang="zh-CN" altLang="zh-CN" sz="1500" dirty="0"/>
              <a:t>（</a:t>
            </a:r>
            <a:r>
              <a:rPr lang="en-US" altLang="zh-CN" sz="1500" dirty="0"/>
              <a:t>7</a:t>
            </a:r>
            <a:r>
              <a:rPr lang="zh-CN" altLang="zh-CN" sz="1500" dirty="0"/>
              <a:t>）火车、轮船开动或飞机起飞后，应向客人挥手致意，祝客人旅途一路顺风，然后再离开。若客人乘坐的车、船、飞机晚点，应主动关心客人，必要时须留下与领队共同处理有关事宜。</a:t>
            </a:r>
            <a:endParaRPr lang="zh-CN" altLang="zh-CN" sz="15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（二）带客游览服务礼仪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69332"/>
          </a:xfrm>
          <a:prstGeom prst="rect">
            <a:avLst/>
          </a:prstGeom>
        </p:spPr>
        <p:txBody>
          <a:bodyPr wrap="square">
            <a:spAutoFit/>
          </a:bodyPr>
          <a:lstStyle/>
          <a:p>
            <a:r>
              <a:rPr lang="en-US" altLang="zh-CN" b="1" dirty="0"/>
              <a:t>1</a:t>
            </a:r>
            <a:r>
              <a:rPr lang="zh-CN" altLang="zh-CN" b="1" dirty="0"/>
              <a:t>、出发前服务</a:t>
            </a:r>
            <a:endParaRPr lang="zh-CN" altLang="zh-CN" sz="1600" b="1" dirty="0"/>
          </a:p>
        </p:txBody>
      </p:sp>
      <p:sp>
        <p:nvSpPr>
          <p:cNvPr id="6" name="矩形 5"/>
          <p:cNvSpPr/>
          <p:nvPr/>
        </p:nvSpPr>
        <p:spPr>
          <a:xfrm>
            <a:off x="638472" y="1644938"/>
            <a:ext cx="7893968" cy="3139321"/>
          </a:xfrm>
          <a:prstGeom prst="rect">
            <a:avLst/>
          </a:prstGeom>
        </p:spPr>
        <p:txBody>
          <a:bodyPr wrap="square">
            <a:spAutoFit/>
          </a:bodyPr>
          <a:lstStyle/>
          <a:p>
            <a:r>
              <a:rPr lang="zh-CN" altLang="zh-CN" dirty="0"/>
              <a:t>（</a:t>
            </a:r>
            <a:r>
              <a:rPr lang="en-US" altLang="zh-CN" dirty="0"/>
              <a:t>1</a:t>
            </a:r>
            <a:r>
              <a:rPr lang="zh-CN" altLang="zh-CN" dirty="0"/>
              <a:t>）导游员应提前到达集合地点，并督促司机做好出发前的各项准备工作。</a:t>
            </a:r>
            <a:endParaRPr lang="zh-CN" altLang="zh-CN" dirty="0"/>
          </a:p>
          <a:p>
            <a:r>
              <a:rPr lang="zh-CN" altLang="zh-CN" dirty="0"/>
              <a:t>（</a:t>
            </a:r>
            <a:r>
              <a:rPr lang="en-US" altLang="zh-CN" dirty="0"/>
              <a:t>2</a:t>
            </a:r>
            <a:r>
              <a:rPr lang="zh-CN" altLang="zh-CN" dirty="0"/>
              <a:t>）核对、商定活动安排。在带客游览之前，导游员应与领队商定本地活动安排并及时通知客人。</a:t>
            </a:r>
            <a:endParaRPr lang="zh-CN" altLang="zh-CN" dirty="0"/>
          </a:p>
          <a:p>
            <a:r>
              <a:rPr lang="zh-CN" altLang="zh-CN" dirty="0"/>
              <a:t>（</a:t>
            </a:r>
            <a:r>
              <a:rPr lang="en-US" altLang="zh-CN" dirty="0"/>
              <a:t>3</a:t>
            </a:r>
            <a:r>
              <a:rPr lang="zh-CN" altLang="zh-CN" dirty="0"/>
              <a:t>）出发前，导游员应在客人就餐时向客人表示问候，向客人报告当天天气情况，并了解客人身体状况，重申出发时间，乘车或集合地点，提醒客人加带衣服、换鞋，带好必备用品如手提包、摄像机、照相机及贵重物品等。</a:t>
            </a:r>
            <a:endParaRPr lang="zh-CN" altLang="zh-CN" dirty="0"/>
          </a:p>
          <a:p>
            <a:r>
              <a:rPr lang="zh-CN" altLang="zh-CN" dirty="0"/>
              <a:t>（</a:t>
            </a:r>
            <a:r>
              <a:rPr lang="en-US" altLang="zh-CN" dirty="0"/>
              <a:t>4</a:t>
            </a:r>
            <a:r>
              <a:rPr lang="zh-CN" altLang="zh-CN" dirty="0"/>
              <a:t>）客人上车后，导游员应及时清点人数，若发现有人未到，应向领队或其他团员问清原因，并将不参加活动的客人人数、姓名、原因及房号通知旅行社；若有有病不能参加活动的客人，须交待清楚是否需要医生治疗等；若出发时间已过，又不知未到者在何处，则应征求领队意见决定是否继续等候，若决定不等，导游员必须将情况通知旅行社内勤处理。</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（二）带客游览服务礼仪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69332"/>
          </a:xfrm>
          <a:prstGeom prst="rect">
            <a:avLst/>
          </a:prstGeom>
        </p:spPr>
        <p:txBody>
          <a:bodyPr wrap="square">
            <a:spAutoFit/>
          </a:bodyPr>
          <a:lstStyle/>
          <a:p>
            <a:r>
              <a:rPr lang="en-US" altLang="zh-CN" b="1" dirty="0"/>
              <a:t>2</a:t>
            </a:r>
            <a:r>
              <a:rPr lang="zh-CN" altLang="zh-CN" b="1" dirty="0"/>
              <a:t>、乘车服务</a:t>
            </a:r>
            <a:endParaRPr lang="zh-CN" altLang="zh-CN" b="1" dirty="0"/>
          </a:p>
        </p:txBody>
      </p:sp>
      <p:sp>
        <p:nvSpPr>
          <p:cNvPr id="6" name="矩形 5"/>
          <p:cNvSpPr/>
          <p:nvPr/>
        </p:nvSpPr>
        <p:spPr>
          <a:xfrm>
            <a:off x="638472" y="1644938"/>
            <a:ext cx="7893968" cy="2585323"/>
          </a:xfrm>
          <a:prstGeom prst="rect">
            <a:avLst/>
          </a:prstGeom>
        </p:spPr>
        <p:txBody>
          <a:bodyPr wrap="square">
            <a:spAutoFit/>
          </a:bodyPr>
          <a:lstStyle/>
          <a:p>
            <a:r>
              <a:rPr lang="zh-CN" altLang="zh-CN" dirty="0"/>
              <a:t>（</a:t>
            </a:r>
            <a:r>
              <a:rPr lang="en-US" altLang="zh-CN" dirty="0"/>
              <a:t>1</a:t>
            </a:r>
            <a:r>
              <a:rPr lang="zh-CN" altLang="zh-CN" dirty="0"/>
              <a:t>）出发乘车时，导游员应站在车门口照顾好客人上车，要主动帮助客人提拿物品，并轻轻放在车上。对客人中的老幼弱残者，要特别细心地予以照顾，上下车时，应主动照顾搀一把或扶一程。客人中有男有女时，应照顾女士先上车。</a:t>
            </a:r>
            <a:endParaRPr lang="zh-CN" altLang="zh-CN" dirty="0"/>
          </a:p>
          <a:p>
            <a:r>
              <a:rPr lang="zh-CN" altLang="zh-CN" dirty="0"/>
              <a:t>（</a:t>
            </a:r>
            <a:r>
              <a:rPr lang="en-US" altLang="zh-CN" dirty="0"/>
              <a:t>2</a:t>
            </a:r>
            <a:r>
              <a:rPr lang="zh-CN" altLang="zh-CN" dirty="0"/>
              <a:t>）引导客人乘车，要注意位次。若乘小轿车，应安排年长或位尊者坐在车后排右边位置，导游员坐在后排左手位置或司机旁边。乘面包车，其座位，以司机之后车门开启处第一排座位为尊，后排次之，司机座位前排座位为小；中型或大型巴士，以司机座后第一排，即前排为尊，后排依次为小。其座位的尊卑大小，依每排右侧往左侧递减。 </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（二）带客游览服务礼仪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69332"/>
          </a:xfrm>
          <a:prstGeom prst="rect">
            <a:avLst/>
          </a:prstGeom>
        </p:spPr>
        <p:txBody>
          <a:bodyPr wrap="square">
            <a:spAutoFit/>
          </a:bodyPr>
          <a:lstStyle/>
          <a:p>
            <a:r>
              <a:rPr lang="en-US" altLang="zh-CN" b="1" dirty="0"/>
              <a:t>3</a:t>
            </a:r>
            <a:r>
              <a:rPr lang="zh-CN" altLang="zh-CN" b="1" dirty="0"/>
              <a:t>、途中服务</a:t>
            </a:r>
            <a:endParaRPr lang="zh-CN" altLang="zh-CN" b="1" dirty="0"/>
          </a:p>
        </p:txBody>
      </p:sp>
      <p:sp>
        <p:nvSpPr>
          <p:cNvPr id="6" name="矩形 5"/>
          <p:cNvSpPr/>
          <p:nvPr/>
        </p:nvSpPr>
        <p:spPr>
          <a:xfrm>
            <a:off x="638472" y="1644938"/>
            <a:ext cx="7893968" cy="2031325"/>
          </a:xfrm>
          <a:prstGeom prst="rect">
            <a:avLst/>
          </a:prstGeom>
        </p:spPr>
        <p:txBody>
          <a:bodyPr wrap="square">
            <a:spAutoFit/>
          </a:bodyPr>
          <a:lstStyle/>
          <a:p>
            <a:r>
              <a:rPr lang="zh-CN" altLang="zh-CN" dirty="0"/>
              <a:t>（</a:t>
            </a:r>
            <a:r>
              <a:rPr lang="en-US" altLang="zh-CN" dirty="0"/>
              <a:t>1</a:t>
            </a:r>
            <a:r>
              <a:rPr lang="zh-CN" altLang="zh-CN" dirty="0"/>
              <a:t>）在去旅游点的路上，导游员切忌沉默不语，要向客人介绍本地的风土人情、自然景观，特别是沿途的景象，回答客人提出的问题。</a:t>
            </a:r>
            <a:endParaRPr lang="zh-CN" altLang="zh-CN" dirty="0"/>
          </a:p>
          <a:p>
            <a:r>
              <a:rPr lang="zh-CN" altLang="zh-CN" dirty="0"/>
              <a:t>（</a:t>
            </a:r>
            <a:r>
              <a:rPr lang="en-US" altLang="zh-CN" dirty="0"/>
              <a:t>2</a:t>
            </a:r>
            <a:r>
              <a:rPr lang="zh-CN" altLang="zh-CN" dirty="0"/>
              <a:t>）抵达景点前，应向客人简要介绍景点的概况，尤其是景点的历史、价值和特色。还可根据客人特点、兴趣、要求穿插一些历史典故、社会风貌等，以增加客人的游兴。</a:t>
            </a:r>
            <a:endParaRPr lang="zh-CN" altLang="zh-CN" dirty="0"/>
          </a:p>
          <a:p>
            <a:r>
              <a:rPr lang="zh-CN" altLang="zh-CN" dirty="0"/>
              <a:t>（</a:t>
            </a:r>
            <a:r>
              <a:rPr lang="en-US" altLang="zh-CN" dirty="0"/>
              <a:t>3</a:t>
            </a:r>
            <a:r>
              <a:rPr lang="zh-CN" altLang="zh-CN" dirty="0"/>
              <a:t>）到达景点时，应告诉客人该景点停留的时间、集合的时间和地点以及有关注意事项，如卫生间位置、旅游车车号以及保管好钱物等。</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（二）带客游览服务礼仪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69332"/>
          </a:xfrm>
          <a:prstGeom prst="rect">
            <a:avLst/>
          </a:prstGeom>
        </p:spPr>
        <p:txBody>
          <a:bodyPr wrap="square">
            <a:spAutoFit/>
          </a:bodyPr>
          <a:lstStyle/>
          <a:p>
            <a:r>
              <a:rPr lang="en-US" altLang="zh-CN" b="1" dirty="0"/>
              <a:t>4</a:t>
            </a:r>
            <a:r>
              <a:rPr lang="zh-CN" altLang="zh-CN" b="1" dirty="0"/>
              <a:t>、游览服务</a:t>
            </a:r>
            <a:endParaRPr lang="zh-CN" altLang="zh-CN" b="1" dirty="0"/>
          </a:p>
        </p:txBody>
      </p:sp>
      <p:sp>
        <p:nvSpPr>
          <p:cNvPr id="6" name="矩形 5"/>
          <p:cNvSpPr/>
          <p:nvPr/>
        </p:nvSpPr>
        <p:spPr>
          <a:xfrm>
            <a:off x="638472" y="1644938"/>
            <a:ext cx="7893968" cy="3323987"/>
          </a:xfrm>
          <a:prstGeom prst="rect">
            <a:avLst/>
          </a:prstGeom>
        </p:spPr>
        <p:txBody>
          <a:bodyPr wrap="square">
            <a:spAutoFit/>
          </a:bodyPr>
          <a:lstStyle/>
          <a:p>
            <a:r>
              <a:rPr lang="zh-CN" altLang="zh-CN" sz="1400" dirty="0"/>
              <a:t>（</a:t>
            </a:r>
            <a:r>
              <a:rPr lang="en-US" altLang="zh-CN" sz="1400" dirty="0"/>
              <a:t>1</a:t>
            </a:r>
            <a:r>
              <a:rPr lang="zh-CN" altLang="zh-CN" sz="1400" dirty="0"/>
              <a:t>）带客游览过程中，导游员要认真组织好客人活动。应保证在计划的时间与费用内让客人充分地游览、观赏，做到讲解与引导游览相结合、适当集中与分散相结合、劳逸适度，并特别照顾老、弱、病、残的客人。导游过程中要照顾全体客人，不可只和一两个人说话而冷落了其他人。</a:t>
            </a:r>
            <a:endParaRPr lang="zh-CN" altLang="zh-CN" sz="1400" dirty="0"/>
          </a:p>
          <a:p>
            <a:r>
              <a:rPr lang="zh-CN" altLang="zh-CN" sz="1400" dirty="0"/>
              <a:t>（</a:t>
            </a:r>
            <a:r>
              <a:rPr lang="en-US" altLang="zh-CN" sz="1400" dirty="0"/>
              <a:t>2</a:t>
            </a:r>
            <a:r>
              <a:rPr lang="zh-CN" altLang="zh-CN" sz="1400" dirty="0"/>
              <a:t>）游览过程中，导游员的讲解要力求准确，应包括该景点的历史背景、特色、地位、价值等方面的内容，做到条理清楚、繁简适度。语言要生动形象，富于表现力。</a:t>
            </a:r>
            <a:endParaRPr lang="zh-CN" altLang="zh-CN" sz="1400" dirty="0"/>
          </a:p>
          <a:p>
            <a:r>
              <a:rPr lang="zh-CN" altLang="zh-CN" sz="1400" dirty="0"/>
              <a:t>（</a:t>
            </a:r>
            <a:r>
              <a:rPr lang="en-US" altLang="zh-CN" sz="1400" dirty="0"/>
              <a:t>3</a:t>
            </a:r>
            <a:r>
              <a:rPr lang="zh-CN" altLang="zh-CN" sz="1400" dirty="0"/>
              <a:t>）导游讲解时，表情要自然大方，声音大小要适中，使用话筒音量、距离要适当，讲解时可适当做些手势，但动作幅度不宜过大，不得手舞足蹈、指手画脚。</a:t>
            </a:r>
            <a:endParaRPr lang="zh-CN" altLang="zh-CN" sz="1400" dirty="0"/>
          </a:p>
          <a:p>
            <a:r>
              <a:rPr lang="zh-CN" altLang="zh-CN" sz="1400" dirty="0"/>
              <a:t>（</a:t>
            </a:r>
            <a:r>
              <a:rPr lang="en-US" altLang="zh-CN" sz="1400" dirty="0"/>
              <a:t>4</a:t>
            </a:r>
            <a:r>
              <a:rPr lang="zh-CN" altLang="zh-CN" sz="1400" dirty="0"/>
              <a:t>）游览途中，导游员要特别注意客人的安全，要自始至终与客人在一起并随时清点人数，以防客人走失。要提醒客人看管好所带财物，防止发生丢失、被盗现象。对于行走困难的地方，要陪伴照顾好年老体弱者，以防发生意外，客人提出要求需要帮助时，应尽可能使客人满意。</a:t>
            </a:r>
            <a:endParaRPr lang="zh-CN" altLang="zh-CN" sz="1400" dirty="0"/>
          </a:p>
          <a:p>
            <a:r>
              <a:rPr lang="zh-CN" altLang="zh-CN" sz="1400" dirty="0"/>
              <a:t>（</a:t>
            </a:r>
            <a:r>
              <a:rPr lang="en-US" altLang="zh-CN" sz="1400" dirty="0"/>
              <a:t>5</a:t>
            </a:r>
            <a:r>
              <a:rPr lang="zh-CN" altLang="zh-CN" sz="1400" dirty="0"/>
              <a:t>）与客人交谈时，一般不要涉及疾病、死亡等不愉快的话题；不谈荒诞离奇、耸人听闻、黄色淫秽的事情；对方不愿回答的问题，不要追问；遇到客人反感或回避的话题，应表示歉意，立即转移话题；与外宾交谈，一般不议论对方国家的内政；不批评、议论团内任何人；不随便议论宗教问题；与女宾交谈要谨慎，不要开玩笑；对宾客不要询问对方收入、婚姻状况、年龄、家庭、个人履历等私人问题。</a:t>
            </a:r>
            <a:endParaRPr lang="zh-CN" altLang="zh-CN"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（二）带客游览服务礼仪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2" name="矩形 1"/>
          <p:cNvSpPr/>
          <p:nvPr/>
        </p:nvSpPr>
        <p:spPr>
          <a:xfrm>
            <a:off x="638472" y="1275606"/>
            <a:ext cx="7893968" cy="369332"/>
          </a:xfrm>
          <a:prstGeom prst="rect">
            <a:avLst/>
          </a:prstGeom>
        </p:spPr>
        <p:txBody>
          <a:bodyPr wrap="square">
            <a:spAutoFit/>
          </a:bodyPr>
          <a:lstStyle/>
          <a:p>
            <a:r>
              <a:rPr lang="en-US" altLang="zh-CN" b="1" dirty="0"/>
              <a:t>5</a:t>
            </a:r>
            <a:r>
              <a:rPr lang="zh-CN" altLang="zh-CN" b="1" dirty="0"/>
              <a:t>、返回途中服务</a:t>
            </a:r>
            <a:endParaRPr lang="zh-CN" altLang="zh-CN" b="1" dirty="0"/>
          </a:p>
        </p:txBody>
      </p:sp>
      <p:sp>
        <p:nvSpPr>
          <p:cNvPr id="6" name="矩形 5"/>
          <p:cNvSpPr/>
          <p:nvPr/>
        </p:nvSpPr>
        <p:spPr>
          <a:xfrm>
            <a:off x="638472" y="1644938"/>
            <a:ext cx="7893968" cy="1754326"/>
          </a:xfrm>
          <a:prstGeom prst="rect">
            <a:avLst/>
          </a:prstGeom>
        </p:spPr>
        <p:txBody>
          <a:bodyPr wrap="square">
            <a:spAutoFit/>
          </a:bodyPr>
          <a:lstStyle/>
          <a:p>
            <a:r>
              <a:rPr lang="zh-CN" altLang="zh-CN" dirty="0"/>
              <a:t>（</a:t>
            </a:r>
            <a:r>
              <a:rPr lang="en-US" altLang="zh-CN" dirty="0"/>
              <a:t>1</a:t>
            </a:r>
            <a:r>
              <a:rPr lang="zh-CN" altLang="zh-CN" dirty="0"/>
              <a:t>）全天活动结束后，返回途中，导游员要向客人宣布第二天的活动日程，早餐的时间与地点以及出发时间、地点等。</a:t>
            </a:r>
            <a:endParaRPr lang="zh-CN" altLang="zh-CN" dirty="0"/>
          </a:p>
          <a:p>
            <a:r>
              <a:rPr lang="zh-CN" altLang="zh-CN" dirty="0"/>
              <a:t>（</a:t>
            </a:r>
            <a:r>
              <a:rPr lang="en-US" altLang="zh-CN" dirty="0"/>
              <a:t>2</a:t>
            </a:r>
            <a:r>
              <a:rPr lang="zh-CN" altLang="zh-CN" dirty="0"/>
              <a:t>）抵达饭店后，导游员要主动向领队征求意见，了解客人对当天活动安排的反应，对当天遇到的问题要与领队和客人共同协商解决。</a:t>
            </a:r>
            <a:endParaRPr lang="zh-CN" altLang="zh-CN" dirty="0"/>
          </a:p>
          <a:p>
            <a:r>
              <a:rPr lang="zh-CN" altLang="zh-CN" dirty="0"/>
              <a:t>（</a:t>
            </a:r>
            <a:r>
              <a:rPr lang="en-US" altLang="zh-CN" dirty="0"/>
              <a:t>3</a:t>
            </a:r>
            <a:r>
              <a:rPr lang="zh-CN" altLang="zh-CN" dirty="0"/>
              <a:t>）与客人告别时，要表达良好的祝愿。</a:t>
            </a:r>
            <a:endParaRPr lang="zh-CN" altLang="zh-CN" dirty="0"/>
          </a:p>
          <a:p>
            <a:r>
              <a:rPr lang="zh-CN" altLang="zh-CN" dirty="0"/>
              <a:t>（</a:t>
            </a:r>
            <a:r>
              <a:rPr lang="en-US" altLang="zh-CN" dirty="0"/>
              <a:t>4</a:t>
            </a:r>
            <a:r>
              <a:rPr lang="zh-CN" altLang="zh-CN" dirty="0"/>
              <a:t>）向饭店前台确认叫早服务时间。</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（三）带客购物服务礼仪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6" name="矩形 5"/>
          <p:cNvSpPr/>
          <p:nvPr/>
        </p:nvSpPr>
        <p:spPr>
          <a:xfrm>
            <a:off x="638472" y="1491630"/>
            <a:ext cx="7893968" cy="2862322"/>
          </a:xfrm>
          <a:prstGeom prst="rect">
            <a:avLst/>
          </a:prstGeom>
        </p:spPr>
        <p:txBody>
          <a:bodyPr wrap="square">
            <a:spAutoFit/>
          </a:bodyPr>
          <a:lstStyle/>
          <a:p>
            <a:r>
              <a:rPr lang="en-US" altLang="zh-CN" dirty="0"/>
              <a:t>1</a:t>
            </a:r>
            <a:r>
              <a:rPr lang="zh-CN" altLang="zh-CN" dirty="0"/>
              <a:t>、根据旅游团客人的要求，合理安排客人购物。如无此要求，不得强加于人。</a:t>
            </a:r>
            <a:endParaRPr lang="zh-CN" altLang="zh-CN" dirty="0"/>
          </a:p>
          <a:p>
            <a:r>
              <a:rPr lang="en-US" altLang="zh-CN" dirty="0"/>
              <a:t>2</a:t>
            </a:r>
            <a:r>
              <a:rPr lang="zh-CN" altLang="zh-CN" dirty="0"/>
              <a:t>、去购物途中，要向客人介绍本地商品的特色，教客人鉴别商品的知识，当好客人的购物顾问。下车前，要交代清楚停留时间及有关购物的注意事项。</a:t>
            </a:r>
            <a:endParaRPr lang="zh-CN" altLang="zh-CN" dirty="0"/>
          </a:p>
          <a:p>
            <a:r>
              <a:rPr lang="en-US" altLang="zh-CN" dirty="0"/>
              <a:t>3</a:t>
            </a:r>
            <a:r>
              <a:rPr lang="zh-CN" altLang="zh-CN" dirty="0"/>
              <a:t>、注意前后态度要一致，不能介绍景点时简单、敷衍，讲到购物就热情高涨，这样，会引起客人的猜疑和不信任。</a:t>
            </a:r>
            <a:endParaRPr lang="zh-CN" altLang="zh-CN" dirty="0"/>
          </a:p>
          <a:p>
            <a:r>
              <a:rPr lang="en-US" altLang="zh-CN" dirty="0"/>
              <a:t>4</a:t>
            </a:r>
            <a:r>
              <a:rPr lang="zh-CN" altLang="zh-CN" dirty="0"/>
              <a:t>、导游员应严格遵守导购职业道德，应将客人带到商品质量好、价格公平合理的商店，而不应该唯利是图，为了一点。好处费”，昧着良心违背职业道德，与不法经营者相互勾结，从而损害旅游者的利益。</a:t>
            </a:r>
            <a:endParaRPr lang="zh-CN" altLang="zh-CN" dirty="0"/>
          </a:p>
          <a:p>
            <a:r>
              <a:rPr lang="en-US" altLang="zh-CN" dirty="0"/>
              <a:t>5</a:t>
            </a:r>
            <a:r>
              <a:rPr lang="zh-CN" altLang="zh-CN" dirty="0"/>
              <a:t>、如遇小贩强拉强卖，导游员有责任提醒客人不要上当受骗，导游本人不得向客人直接销售商品，不能要求客人为自己选购商品。</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（四）导游语言服务礼仪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6" name="矩形 5"/>
          <p:cNvSpPr/>
          <p:nvPr/>
        </p:nvSpPr>
        <p:spPr>
          <a:xfrm>
            <a:off x="638472" y="1310036"/>
            <a:ext cx="7893968" cy="369332"/>
          </a:xfrm>
          <a:prstGeom prst="rect">
            <a:avLst/>
          </a:prstGeom>
        </p:spPr>
        <p:txBody>
          <a:bodyPr wrap="square">
            <a:spAutoFit/>
          </a:bodyPr>
          <a:lstStyle/>
          <a:p>
            <a:r>
              <a:rPr lang="zh-CN" altLang="zh-CN" b="1" dirty="0"/>
              <a:t>（</a:t>
            </a:r>
            <a:r>
              <a:rPr lang="en-US" altLang="zh-CN" b="1" dirty="0"/>
              <a:t>1</a:t>
            </a:r>
            <a:r>
              <a:rPr lang="zh-CN" altLang="zh-CN" b="1" dirty="0"/>
              <a:t>）导游语言的基本要求</a:t>
            </a:r>
            <a:endParaRPr lang="zh-CN" altLang="zh-CN" b="1" dirty="0"/>
          </a:p>
        </p:txBody>
      </p:sp>
      <p:sp>
        <p:nvSpPr>
          <p:cNvPr id="7" name="矩形 6"/>
          <p:cNvSpPr/>
          <p:nvPr/>
        </p:nvSpPr>
        <p:spPr>
          <a:xfrm>
            <a:off x="638472" y="1679368"/>
            <a:ext cx="7893968" cy="2862322"/>
          </a:xfrm>
          <a:prstGeom prst="rect">
            <a:avLst/>
          </a:prstGeom>
        </p:spPr>
        <p:txBody>
          <a:bodyPr wrap="square">
            <a:spAutoFit/>
          </a:bodyPr>
          <a:lstStyle/>
          <a:p>
            <a:r>
              <a:rPr lang="zh-CN" altLang="zh-CN" dirty="0"/>
              <a:t>①语音、语调要适度、优美。在讲解过程中，导游员的声音要适度，不高不低，以使在场的客人听清为宜。</a:t>
            </a:r>
            <a:endParaRPr lang="zh-CN" altLang="zh-CN" dirty="0"/>
          </a:p>
          <a:p>
            <a:r>
              <a:rPr lang="zh-CN" altLang="zh-CN" dirty="0"/>
              <a:t>②要正确掌握语言节奏。导游语言的节奏涉及说话的快慢、语句的停顿及声调的高低，节奏运用得当，不仅使旅游者听得清楚明了，而且可以使他们心领神会，情随意转，从而收到良好的信息传递效果。</a:t>
            </a:r>
            <a:endParaRPr lang="zh-CN" altLang="zh-CN" dirty="0"/>
          </a:p>
          <a:p>
            <a:r>
              <a:rPr lang="zh-CN" altLang="zh-CN" dirty="0"/>
              <a:t>③合理运用修辞手法和格言典故。导游员在导游讲解中运用比喻、拟人、夸张、排比等修辞手法，并恰当地使用旅游者所熟悉的谚语、俗语、歇后语、格言、典故等。</a:t>
            </a:r>
            <a:endParaRPr lang="zh-CN" altLang="zh-CN" dirty="0"/>
          </a:p>
          <a:p>
            <a:r>
              <a:rPr lang="zh-CN" altLang="zh-CN" dirty="0"/>
              <a:t>④善于察言观色，注意把握时机。导游员在与旅游者谈话时，要能听话听音，随机应变，就地取材引出新的话题。</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（四）导游语言服务礼仪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6" name="矩形 5"/>
          <p:cNvSpPr/>
          <p:nvPr/>
        </p:nvSpPr>
        <p:spPr>
          <a:xfrm>
            <a:off x="638472" y="1310036"/>
            <a:ext cx="7893968" cy="369332"/>
          </a:xfrm>
          <a:prstGeom prst="rect">
            <a:avLst/>
          </a:prstGeom>
        </p:spPr>
        <p:txBody>
          <a:bodyPr wrap="square">
            <a:spAutoFit/>
          </a:bodyPr>
          <a:lstStyle/>
          <a:p>
            <a:r>
              <a:rPr lang="zh-CN" altLang="zh-CN" b="1" dirty="0"/>
              <a:t>（</a:t>
            </a:r>
            <a:r>
              <a:rPr lang="en-US" altLang="zh-CN" b="1" dirty="0"/>
              <a:t>2</a:t>
            </a:r>
            <a:r>
              <a:rPr lang="zh-CN" altLang="zh-CN" b="1" dirty="0"/>
              <a:t>）导游语言的运用原则</a:t>
            </a:r>
            <a:endParaRPr lang="zh-CN" altLang="zh-CN" b="1" dirty="0"/>
          </a:p>
        </p:txBody>
      </p:sp>
      <p:sp>
        <p:nvSpPr>
          <p:cNvPr id="7" name="矩形 6"/>
          <p:cNvSpPr/>
          <p:nvPr/>
        </p:nvSpPr>
        <p:spPr>
          <a:xfrm>
            <a:off x="638472" y="1679368"/>
            <a:ext cx="7893968" cy="2862322"/>
          </a:xfrm>
          <a:prstGeom prst="rect">
            <a:avLst/>
          </a:prstGeom>
        </p:spPr>
        <p:txBody>
          <a:bodyPr wrap="square">
            <a:spAutoFit/>
          </a:bodyPr>
          <a:lstStyle/>
          <a:p>
            <a:r>
              <a:rPr lang="zh-CN" altLang="zh-CN" dirty="0"/>
              <a:t>①语音、语调要适度、优美。在讲解过程中，导游员的声音要适度，不高不低，以使在场的客人听清为宜。</a:t>
            </a:r>
            <a:endParaRPr lang="zh-CN" altLang="zh-CN" dirty="0"/>
          </a:p>
          <a:p>
            <a:r>
              <a:rPr lang="zh-CN" altLang="zh-CN" dirty="0"/>
              <a:t>②要正确掌握语言节奏。导游语言的节奏涉及说话的快慢、语句的停顿及声调的高低，节奏运用得当，不仅使旅游者听得清楚明了，而且可以使他们心领神会，情随意转，从而收到良好的信息传递效果。</a:t>
            </a:r>
            <a:endParaRPr lang="zh-CN" altLang="zh-CN" dirty="0"/>
          </a:p>
          <a:p>
            <a:r>
              <a:rPr lang="zh-CN" altLang="zh-CN" dirty="0"/>
              <a:t>③合理运用修辞手法和格言典故。导游员在导游讲解中运用比喻、拟人、夸张、排比等修辞手法，并恰当地使用旅游者所熟悉的谚语、俗语、歇后语、格言、典故等。</a:t>
            </a:r>
            <a:endParaRPr lang="zh-CN" altLang="zh-CN" dirty="0"/>
          </a:p>
          <a:p>
            <a:r>
              <a:rPr lang="zh-CN" altLang="zh-CN" dirty="0"/>
              <a:t>④善于察言观色，注意把握时机。导游员在与旅游者谈话时，要能听话听音，随机应变，就地取材引出新的话题。</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（四）导游语言服务礼仪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四、导游服务礼仪</a:t>
            </a:r>
            <a:endParaRPr lang="zh-CN" altLang="zh-CN" sz="2400" b="1" dirty="0">
              <a:latin typeface="+mn-ea"/>
              <a:ea typeface="+mn-ea"/>
            </a:endParaRPr>
          </a:p>
        </p:txBody>
      </p:sp>
      <p:sp>
        <p:nvSpPr>
          <p:cNvPr id="6" name="矩形 5"/>
          <p:cNvSpPr/>
          <p:nvPr/>
        </p:nvSpPr>
        <p:spPr>
          <a:xfrm>
            <a:off x="638472" y="1310036"/>
            <a:ext cx="7893968" cy="369332"/>
          </a:xfrm>
          <a:prstGeom prst="rect">
            <a:avLst/>
          </a:prstGeom>
        </p:spPr>
        <p:txBody>
          <a:bodyPr wrap="square">
            <a:spAutoFit/>
          </a:bodyPr>
          <a:lstStyle/>
          <a:p>
            <a:r>
              <a:rPr lang="en-US" altLang="zh-CN" b="1" dirty="0" smtClean="0"/>
              <a:t>2</a:t>
            </a:r>
            <a:r>
              <a:rPr lang="zh-CN" altLang="zh-CN" b="1" dirty="0" smtClean="0"/>
              <a:t>、致辞服务礼仪</a:t>
            </a:r>
            <a:endParaRPr lang="zh-CN" altLang="zh-CN" b="1" dirty="0"/>
          </a:p>
        </p:txBody>
      </p:sp>
      <p:sp>
        <p:nvSpPr>
          <p:cNvPr id="7" name="矩形 6"/>
          <p:cNvSpPr/>
          <p:nvPr/>
        </p:nvSpPr>
        <p:spPr>
          <a:xfrm>
            <a:off x="638472" y="1679368"/>
            <a:ext cx="7893968" cy="2862322"/>
          </a:xfrm>
          <a:prstGeom prst="rect">
            <a:avLst/>
          </a:prstGeom>
        </p:spPr>
        <p:txBody>
          <a:bodyPr wrap="square">
            <a:spAutoFit/>
          </a:bodyPr>
          <a:lstStyle/>
          <a:p>
            <a:r>
              <a:rPr lang="zh-CN" altLang="zh-CN" dirty="0"/>
              <a:t>（</a:t>
            </a:r>
            <a:r>
              <a:rPr lang="en-US" altLang="zh-CN" dirty="0"/>
              <a:t>2</a:t>
            </a:r>
            <a:r>
              <a:rPr lang="zh-CN" altLang="zh-CN" dirty="0"/>
              <a:t>）欢送辞</a:t>
            </a:r>
            <a:endParaRPr lang="zh-CN" altLang="zh-CN" dirty="0"/>
          </a:p>
          <a:p>
            <a:r>
              <a:rPr lang="zh-CN" altLang="zh-CN" dirty="0"/>
              <a:t>①表示惜别之情。不少游客在短短数天的游览中，已成了导游员的朋友，分别时依依不舍。</a:t>
            </a:r>
            <a:endParaRPr lang="zh-CN" altLang="zh-CN" dirty="0"/>
          </a:p>
          <a:p>
            <a:r>
              <a:rPr lang="zh-CN" altLang="zh-CN" dirty="0"/>
              <a:t>②对游客的配合与支持表示感谢。一次成功的旅游活动是旅游者与导游员双方共同合作、共同努力的结果。</a:t>
            </a:r>
            <a:endParaRPr lang="zh-CN" altLang="zh-CN" dirty="0"/>
          </a:p>
          <a:p>
            <a:r>
              <a:rPr lang="zh-CN" altLang="zh-CN" dirty="0"/>
              <a:t>③欢迎批评。在旅游接待过程中，难免在服务中有欠缺和言行不当的地方，通过欢送辞也可向旅游者表示歉意，以求得他们的谅解。同时，也应表示出“欢迎批评”的意思，征求意见、欢迎批评往往会给游客留下非常好的印象。</a:t>
            </a:r>
            <a:endParaRPr lang="zh-CN" altLang="zh-CN" dirty="0"/>
          </a:p>
          <a:p>
            <a:r>
              <a:rPr lang="en-US" altLang="zh-CN" dirty="0"/>
              <a:t> </a:t>
            </a:r>
            <a:r>
              <a:rPr lang="zh-CN" altLang="zh-CN" dirty="0"/>
              <a:t>④期待下一次重逢。可引用些名言、谚语等有文采的语言，表达一种“愿意再见”的情感，这是欢送辞的另一重要要素。</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（一）写字间礼仪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一、公司业务礼仪</a:t>
            </a:r>
            <a:endParaRPr lang="zh-CN" altLang="zh-CN" sz="2400" b="1" dirty="0">
              <a:latin typeface="+mn-ea"/>
              <a:ea typeface="+mn-ea"/>
            </a:endParaRPr>
          </a:p>
        </p:txBody>
      </p:sp>
      <p:sp>
        <p:nvSpPr>
          <p:cNvPr id="2" name="矩形 1"/>
          <p:cNvSpPr/>
          <p:nvPr/>
        </p:nvSpPr>
        <p:spPr>
          <a:xfrm>
            <a:off x="638472" y="1257859"/>
            <a:ext cx="7821960" cy="3447098"/>
          </a:xfrm>
          <a:prstGeom prst="rect">
            <a:avLst/>
          </a:prstGeom>
        </p:spPr>
        <p:txBody>
          <a:bodyPr wrap="square">
            <a:spAutoFit/>
          </a:bodyPr>
          <a:lstStyle/>
          <a:p>
            <a:r>
              <a:rPr lang="en-US" altLang="zh-CN" sz="2000" b="1" dirty="0"/>
              <a:t>1</a:t>
            </a:r>
            <a:r>
              <a:rPr lang="zh-CN" altLang="zh-CN" sz="2000" b="1" dirty="0"/>
              <a:t>、服饰规范</a:t>
            </a:r>
            <a:endParaRPr lang="zh-CN" altLang="zh-CN" sz="2000" b="1" dirty="0"/>
          </a:p>
          <a:p>
            <a:r>
              <a:rPr lang="zh-CN" altLang="zh-CN" sz="2000" dirty="0"/>
              <a:t>进入写字间上班的公司职员，应当衣着整洁。有条件的话，应由公司出面为其统一订制同一式样的工作装；如果没有条件，至少要求男职员穿深色西式套装、白衬衫，打素色领带，配深色皮鞋；女职员穿西装套裙、长简或连裤式肉色丝袜，配黑色高跟皮鞋或半高跟皮鞋。</a:t>
            </a:r>
            <a:endParaRPr lang="zh-CN" altLang="zh-CN" sz="2000" dirty="0"/>
          </a:p>
          <a:p>
            <a:r>
              <a:rPr lang="en-US" altLang="zh-CN" sz="2000" b="1" dirty="0"/>
              <a:t>2</a:t>
            </a:r>
            <a:r>
              <a:rPr lang="zh-CN" altLang="zh-CN" sz="2000" b="1" dirty="0"/>
              <a:t>、言谈适度</a:t>
            </a:r>
            <a:endParaRPr lang="zh-CN" altLang="zh-CN" sz="2000" b="1" dirty="0"/>
          </a:p>
          <a:p>
            <a:r>
              <a:rPr lang="zh-CN" altLang="zh-CN" sz="2000" dirty="0"/>
              <a:t>出入写字间，应礼貌地与同事打招呼，“您好”、“早安”、“再会”之类的问候语要常挂在嘴边。办公时，要注意保持安静。</a:t>
            </a:r>
            <a:endParaRPr lang="zh-CN" altLang="zh-CN" sz="2000" dirty="0"/>
          </a:p>
          <a:p>
            <a:r>
              <a:rPr lang="en-US" altLang="zh-CN" sz="2000" b="1" dirty="0"/>
              <a:t>3</a:t>
            </a:r>
            <a:r>
              <a:rPr lang="zh-CN" altLang="zh-CN" sz="2000" b="1" dirty="0"/>
              <a:t>、举止得体</a:t>
            </a:r>
            <a:endParaRPr lang="zh-CN" altLang="zh-CN" sz="2000" b="1" dirty="0"/>
          </a:p>
          <a:p>
            <a:r>
              <a:rPr lang="en-US" altLang="zh-CN" sz="2000" b="1" dirty="0"/>
              <a:t>4</a:t>
            </a:r>
            <a:r>
              <a:rPr lang="zh-CN" altLang="zh-CN" sz="2000" b="1" dirty="0"/>
              <a:t>、遵守制度</a:t>
            </a:r>
            <a:endParaRPr lang="zh-CN" altLang="zh-CN" sz="2000" b="1" dirty="0"/>
          </a:p>
          <a:p>
            <a:r>
              <a:rPr lang="zh-CN" altLang="zh-CN" sz="2000" dirty="0"/>
              <a:t>各公司都有自己的管理制度，这是公司工作正常进行的重要保证。</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实训十一</a:t>
            </a:r>
            <a:r>
              <a:rPr lang="en-US" altLang="zh-CN" sz="2400" b="1" dirty="0">
                <a:latin typeface="+mj-ea"/>
                <a:ea typeface="+mj-ea"/>
              </a:rPr>
              <a:t>  </a:t>
            </a:r>
            <a:r>
              <a:rPr lang="zh-CN" altLang="zh-CN" sz="2400" b="1" dirty="0">
                <a:latin typeface="+mj-ea"/>
                <a:ea typeface="+mj-ea"/>
              </a:rPr>
              <a:t>表情实训</a:t>
            </a:r>
            <a:endParaRPr lang="zh-CN" altLang="zh-CN" sz="2400" b="1" dirty="0">
              <a:latin typeface="+mj-ea"/>
              <a:ea typeface="+mj-ea"/>
            </a:endParaRPr>
          </a:p>
        </p:txBody>
      </p:sp>
      <p:sp>
        <p:nvSpPr>
          <p:cNvPr id="7" name="矩形 6"/>
          <p:cNvSpPr/>
          <p:nvPr/>
        </p:nvSpPr>
        <p:spPr>
          <a:xfrm>
            <a:off x="638472" y="915566"/>
            <a:ext cx="7893968" cy="4031873"/>
          </a:xfrm>
          <a:prstGeom prst="rect">
            <a:avLst/>
          </a:prstGeom>
        </p:spPr>
        <p:txBody>
          <a:bodyPr wrap="square">
            <a:spAutoFit/>
          </a:bodyPr>
          <a:lstStyle/>
          <a:p>
            <a:r>
              <a:rPr lang="zh-CN" altLang="zh-CN" sz="1600" dirty="0"/>
              <a:t>【实训目标】</a:t>
            </a:r>
            <a:endParaRPr lang="zh-CN" altLang="zh-CN" sz="1600" dirty="0"/>
          </a:p>
          <a:p>
            <a:r>
              <a:rPr lang="zh-CN" altLang="zh-CN" sz="1600" dirty="0"/>
              <a:t>通过实训，掌握掌握正确的微笑礼仪和眼神礼仪，熟练运用各种表情变化。</a:t>
            </a:r>
            <a:endParaRPr lang="zh-CN" altLang="zh-CN" sz="1600" dirty="0"/>
          </a:p>
          <a:p>
            <a:r>
              <a:rPr lang="zh-CN" altLang="zh-CN" sz="1600" dirty="0"/>
              <a:t>【实训要求】</a:t>
            </a:r>
            <a:endParaRPr lang="zh-CN" altLang="zh-CN" sz="1600" dirty="0"/>
          </a:p>
          <a:p>
            <a:r>
              <a:rPr lang="en-US" altLang="zh-CN" sz="1600" dirty="0"/>
              <a:t>1.</a:t>
            </a:r>
            <a:r>
              <a:rPr lang="zh-CN" altLang="zh-CN" sz="1600" dirty="0"/>
              <a:t>“三度”微笑及其运用</a:t>
            </a:r>
            <a:endParaRPr lang="zh-CN" altLang="zh-CN" sz="1600" dirty="0"/>
          </a:p>
          <a:p>
            <a:r>
              <a:rPr lang="zh-CN" altLang="zh-CN" sz="1600" dirty="0"/>
              <a:t>（</a:t>
            </a:r>
            <a:r>
              <a:rPr lang="en-US" altLang="zh-CN" sz="1600" dirty="0"/>
              <a:t>1</a:t>
            </a:r>
            <a:r>
              <a:rPr lang="zh-CN" altLang="zh-CN" sz="1600" dirty="0"/>
              <a:t>）“一度”微笑。只牵动嘴角肌，适于客人刚到时。</a:t>
            </a:r>
            <a:endParaRPr lang="zh-CN" altLang="zh-CN" sz="1600" dirty="0"/>
          </a:p>
          <a:p>
            <a:r>
              <a:rPr lang="zh-CN" altLang="zh-CN" sz="1600" dirty="0"/>
              <a:t>（</a:t>
            </a:r>
            <a:r>
              <a:rPr lang="en-US" altLang="zh-CN" sz="1600" dirty="0"/>
              <a:t>2</a:t>
            </a:r>
            <a:r>
              <a:rPr lang="zh-CN" altLang="zh-CN" sz="1600" dirty="0"/>
              <a:t>）“二度”微笑。嘴角肌、颧骨肌同时运动，适用于交谈进行中。</a:t>
            </a:r>
            <a:endParaRPr lang="zh-CN" altLang="zh-CN" sz="1600" dirty="0"/>
          </a:p>
          <a:p>
            <a:r>
              <a:rPr lang="zh-CN" altLang="zh-CN" sz="1600" dirty="0"/>
              <a:t>（</a:t>
            </a:r>
            <a:r>
              <a:rPr lang="en-US" altLang="zh-CN" sz="1600" dirty="0"/>
              <a:t>3</a:t>
            </a:r>
            <a:r>
              <a:rPr lang="zh-CN" altLang="zh-CN" sz="1600" dirty="0"/>
              <a:t>）“三度”微笑。嘴角肌、颧骨肌与其他笑肌同时运动，是一种会心的微笑，适用于生意成功或欢送宾客时，一般以露出“六</a:t>
            </a:r>
            <a:r>
              <a:rPr lang="en-US" altLang="zh-CN" sz="1600" dirty="0"/>
              <a:t>-</a:t>
            </a:r>
            <a:r>
              <a:rPr lang="zh-CN" altLang="zh-CN" sz="1600" dirty="0"/>
              <a:t>八颗牙”为宜。</a:t>
            </a:r>
            <a:endParaRPr lang="zh-CN" altLang="zh-CN" sz="1600" dirty="0"/>
          </a:p>
          <a:p>
            <a:r>
              <a:rPr lang="en-US" altLang="zh-CN" sz="1600" dirty="0"/>
              <a:t>2. </a:t>
            </a:r>
            <a:r>
              <a:rPr lang="zh-CN" altLang="zh-CN" sz="1600" dirty="0"/>
              <a:t>多种眼神的训练：</a:t>
            </a:r>
            <a:endParaRPr lang="zh-CN" altLang="zh-CN" sz="1600" dirty="0"/>
          </a:p>
          <a:p>
            <a:r>
              <a:rPr lang="en-US" altLang="zh-CN" sz="1600" dirty="0"/>
              <a:t>(1)</a:t>
            </a:r>
            <a:r>
              <a:rPr lang="zh-CN" altLang="zh-CN" sz="1600" dirty="0"/>
              <a:t>柔和、亲切的眼神。</a:t>
            </a:r>
            <a:endParaRPr lang="zh-CN" altLang="zh-CN" sz="1600" dirty="0"/>
          </a:p>
          <a:p>
            <a:r>
              <a:rPr lang="en-US" altLang="zh-CN" sz="1600" dirty="0"/>
              <a:t>(2)</a:t>
            </a:r>
            <a:r>
              <a:rPr lang="zh-CN" altLang="zh-CN" sz="1600" dirty="0"/>
              <a:t>困惑、烦恼的眼神。</a:t>
            </a:r>
            <a:endParaRPr lang="zh-CN" altLang="zh-CN" sz="1600" dirty="0"/>
          </a:p>
          <a:p>
            <a:r>
              <a:rPr lang="en-US" altLang="zh-CN" sz="1600" dirty="0"/>
              <a:t>(3)</a:t>
            </a:r>
            <a:r>
              <a:rPr lang="zh-CN" altLang="zh-CN" sz="1600" dirty="0"/>
              <a:t>激动、兴奋的眼神。</a:t>
            </a:r>
            <a:endParaRPr lang="zh-CN" altLang="zh-CN" sz="1600" dirty="0"/>
          </a:p>
          <a:p>
            <a:r>
              <a:rPr lang="en-US" altLang="zh-CN" sz="1600" dirty="0"/>
              <a:t>(4)</a:t>
            </a:r>
            <a:r>
              <a:rPr lang="zh-CN" altLang="zh-CN" sz="1600" dirty="0"/>
              <a:t>高兴、快乐的眼神。</a:t>
            </a:r>
            <a:endParaRPr lang="zh-CN" altLang="zh-CN" sz="1600" dirty="0"/>
          </a:p>
          <a:p>
            <a:r>
              <a:rPr lang="zh-CN" altLang="zh-CN" sz="1600" dirty="0"/>
              <a:t>【实训口号】</a:t>
            </a:r>
            <a:endParaRPr lang="zh-CN" altLang="zh-CN" sz="1600" dirty="0"/>
          </a:p>
          <a:p>
            <a:r>
              <a:rPr lang="zh-CN" altLang="zh-CN" sz="1600" dirty="0"/>
              <a:t>微笑是人际交往的通行证！</a:t>
            </a:r>
            <a:endParaRPr lang="zh-CN" altLang="zh-CN" sz="1600" dirty="0"/>
          </a:p>
          <a:p>
            <a:r>
              <a:rPr lang="zh-CN" altLang="zh-CN" sz="1600" dirty="0"/>
              <a:t>眼睛会说话</a:t>
            </a:r>
            <a:r>
              <a:rPr lang="zh-CN" altLang="zh-CN" sz="1600" dirty="0" smtClean="0"/>
              <a:t>！</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456128"/>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0" name="组合 9"/>
          <p:cNvGrpSpPr/>
          <p:nvPr/>
        </p:nvGrpSpPr>
        <p:grpSpPr>
          <a:xfrm>
            <a:off x="2051720" y="1258603"/>
            <a:ext cx="894210" cy="523220"/>
            <a:chOff x="2215144" y="1952311"/>
            <a:chExt cx="1244730" cy="959257"/>
          </a:xfrm>
        </p:grpSpPr>
        <p:sp>
          <p:nvSpPr>
            <p:cNvPr id="11" name="平行四边形 10"/>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2"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11</a:t>
              </a:r>
              <a:endParaRPr lang="zh-CN" altLang="en-US" sz="2800" dirty="0">
                <a:solidFill>
                  <a:schemeClr val="bg1"/>
                </a:solidFill>
                <a:cs typeface="+mn-ea"/>
                <a:sym typeface="+mn-lt"/>
              </a:endParaRPr>
            </a:p>
          </p:txBody>
        </p:sp>
      </p:grpSp>
      <p:grpSp>
        <p:nvGrpSpPr>
          <p:cNvPr id="13" name="组合 12"/>
          <p:cNvGrpSpPr/>
          <p:nvPr/>
        </p:nvGrpSpPr>
        <p:grpSpPr>
          <a:xfrm>
            <a:off x="2771800" y="1187830"/>
            <a:ext cx="4400193" cy="586101"/>
            <a:chOff x="3771965" y="1531715"/>
            <a:chExt cx="4400435" cy="688568"/>
          </a:xfrm>
        </p:grpSpPr>
        <p:sp>
          <p:nvSpPr>
            <p:cNvPr id="15" name="平行四边形 14"/>
            <p:cNvSpPr/>
            <p:nvPr/>
          </p:nvSpPr>
          <p:spPr>
            <a:xfrm>
              <a:off x="3771965" y="1647579"/>
              <a:ext cx="4400435" cy="540057"/>
            </a:xfrm>
            <a:prstGeom prst="parallelogram">
              <a:avLst>
                <a:gd name="adj" fmla="val 48207"/>
              </a:avLst>
            </a:prstGeom>
            <a:noFill/>
            <a:ln w="15875">
              <a:solidFill>
                <a:srgbClr val="F9BC46"/>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14" name="矩形 13"/>
            <p:cNvSpPr/>
            <p:nvPr/>
          </p:nvSpPr>
          <p:spPr>
            <a:xfrm>
              <a:off x="4060013" y="1531715"/>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项目十一  商贸服务礼仪</a:t>
              </a:r>
              <a:endParaRPr lang="en-GB" altLang="zh-CN" sz="2400" b="1" dirty="0">
                <a:latin typeface="+mj-ea"/>
                <a:ea typeface="+mj-ea"/>
                <a:cs typeface="+mn-ea"/>
                <a:sym typeface="+mn-lt"/>
              </a:endParaRPr>
            </a:p>
          </p:txBody>
        </p:sp>
      </p:grpSp>
      <p:grpSp>
        <p:nvGrpSpPr>
          <p:cNvPr id="16" name="组合 15"/>
          <p:cNvGrpSpPr/>
          <p:nvPr/>
        </p:nvGrpSpPr>
        <p:grpSpPr>
          <a:xfrm>
            <a:off x="2051720" y="1940109"/>
            <a:ext cx="894210" cy="523220"/>
            <a:chOff x="2215144" y="1952311"/>
            <a:chExt cx="1244730" cy="959257"/>
          </a:xfrm>
        </p:grpSpPr>
        <p:sp>
          <p:nvSpPr>
            <p:cNvPr id="17" name="平行四边形 16"/>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12</a:t>
              </a:r>
              <a:endParaRPr lang="zh-CN" altLang="en-US" sz="2800" dirty="0">
                <a:solidFill>
                  <a:schemeClr val="bg1"/>
                </a:solidFill>
                <a:cs typeface="+mn-ea"/>
                <a:sym typeface="+mn-lt"/>
              </a:endParaRPr>
            </a:p>
          </p:txBody>
        </p:sp>
      </p:grpSp>
      <p:grpSp>
        <p:nvGrpSpPr>
          <p:cNvPr id="19" name="组合 18"/>
          <p:cNvGrpSpPr/>
          <p:nvPr/>
        </p:nvGrpSpPr>
        <p:grpSpPr>
          <a:xfrm>
            <a:off x="2771800" y="1879373"/>
            <a:ext cx="4400193" cy="586101"/>
            <a:chOff x="3771965" y="1543506"/>
            <a:chExt cx="4400435" cy="688568"/>
          </a:xfrm>
        </p:grpSpPr>
        <p:sp>
          <p:nvSpPr>
            <p:cNvPr id="23" name="平行四边形 22"/>
            <p:cNvSpPr/>
            <p:nvPr/>
          </p:nvSpPr>
          <p:spPr>
            <a:xfrm>
              <a:off x="3771965" y="1647579"/>
              <a:ext cx="4400435" cy="540057"/>
            </a:xfrm>
            <a:prstGeom prst="parallelogram">
              <a:avLst>
                <a:gd name="adj" fmla="val 48207"/>
              </a:avLst>
            </a:prstGeom>
            <a:solidFill>
              <a:srgbClr val="B0120F"/>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sp>
          <p:nvSpPr>
            <p:cNvPr id="20" name="矩形 19"/>
            <p:cNvSpPr/>
            <p:nvPr/>
          </p:nvSpPr>
          <p:spPr>
            <a:xfrm>
              <a:off x="4060013" y="1543506"/>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项目十二   商务洽谈礼仪</a:t>
              </a:r>
              <a:endParaRPr lang="en-GB" altLang="zh-CN" sz="2400" b="1" dirty="0">
                <a:solidFill>
                  <a:schemeClr val="bg1"/>
                </a:solidFill>
                <a:latin typeface="+mj-ea"/>
                <a:ea typeface="+mj-ea"/>
                <a:cs typeface="+mn-ea"/>
                <a:sym typeface="+mn-lt"/>
              </a:endParaRPr>
            </a:p>
          </p:txBody>
        </p:sp>
      </p:grpSp>
      <p:grpSp>
        <p:nvGrpSpPr>
          <p:cNvPr id="36" name="组合 35"/>
          <p:cNvGrpSpPr/>
          <p:nvPr/>
        </p:nvGrpSpPr>
        <p:grpSpPr>
          <a:xfrm>
            <a:off x="2051720" y="2623451"/>
            <a:ext cx="894210" cy="523220"/>
            <a:chOff x="2215144" y="1952311"/>
            <a:chExt cx="1244730" cy="959257"/>
          </a:xfrm>
        </p:grpSpPr>
        <p:sp>
          <p:nvSpPr>
            <p:cNvPr id="37" name="平行四边形 36"/>
            <p:cNvSpPr/>
            <p:nvPr/>
          </p:nvSpPr>
          <p:spPr>
            <a:xfrm>
              <a:off x="2215144" y="2033848"/>
              <a:ext cx="1120898" cy="842781"/>
            </a:xfrm>
            <a:prstGeom prst="parallelogram">
              <a:avLst>
                <a:gd name="adj" fmla="val 4820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13</a:t>
              </a:r>
              <a:endParaRPr lang="zh-CN" altLang="en-US" sz="2800" dirty="0">
                <a:solidFill>
                  <a:schemeClr val="bg1"/>
                </a:solidFill>
                <a:cs typeface="+mn-ea"/>
                <a:sym typeface="+mn-lt"/>
              </a:endParaRPr>
            </a:p>
          </p:txBody>
        </p:sp>
      </p:grpSp>
      <p:grpSp>
        <p:nvGrpSpPr>
          <p:cNvPr id="39" name="组合 38"/>
          <p:cNvGrpSpPr/>
          <p:nvPr/>
        </p:nvGrpSpPr>
        <p:grpSpPr>
          <a:xfrm>
            <a:off x="2771800" y="2552678"/>
            <a:ext cx="5544616" cy="651376"/>
            <a:chOff x="3771965" y="1531715"/>
            <a:chExt cx="5544921" cy="765255"/>
          </a:xfrm>
        </p:grpSpPr>
        <p:sp>
          <p:nvSpPr>
            <p:cNvPr id="40" name="平行四边形 39"/>
            <p:cNvSpPr/>
            <p:nvPr/>
          </p:nvSpPr>
          <p:spPr>
            <a:xfrm>
              <a:off x="3771965" y="1647579"/>
              <a:ext cx="5544921" cy="540057"/>
            </a:xfrm>
            <a:prstGeom prst="parallelogram">
              <a:avLst>
                <a:gd name="adj" fmla="val 48207"/>
              </a:avLst>
            </a:prstGeom>
            <a:no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41" name="矩形 40"/>
            <p:cNvSpPr/>
            <p:nvPr/>
          </p:nvSpPr>
          <p:spPr>
            <a:xfrm>
              <a:off x="4060013" y="1531715"/>
              <a:ext cx="5040837" cy="765255"/>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项目十三   商业仪式和专题活动礼仪</a:t>
              </a:r>
              <a:endParaRPr lang="en-GB" altLang="zh-CN" sz="2400" b="1" dirty="0">
                <a:latin typeface="+mj-ea"/>
                <a:ea typeface="+mj-ea"/>
                <a:cs typeface="+mn-ea"/>
                <a:sym typeface="+mn-lt"/>
              </a:endParaRPr>
            </a:p>
          </p:txBody>
        </p:sp>
      </p:grpSp>
      <p:grpSp>
        <p:nvGrpSpPr>
          <p:cNvPr id="24" name="组合 23"/>
          <p:cNvGrpSpPr/>
          <p:nvPr/>
        </p:nvGrpSpPr>
        <p:grpSpPr>
          <a:xfrm>
            <a:off x="2051720" y="3293258"/>
            <a:ext cx="894210" cy="523220"/>
            <a:chOff x="2215144" y="1952311"/>
            <a:chExt cx="1244730" cy="959257"/>
          </a:xfrm>
        </p:grpSpPr>
        <p:sp>
          <p:nvSpPr>
            <p:cNvPr id="25" name="平行四边形 24"/>
            <p:cNvSpPr/>
            <p:nvPr/>
          </p:nvSpPr>
          <p:spPr>
            <a:xfrm>
              <a:off x="2215144" y="2033848"/>
              <a:ext cx="1120898" cy="842781"/>
            </a:xfrm>
            <a:prstGeom prst="parallelogram">
              <a:avLst>
                <a:gd name="adj" fmla="val 4820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6"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14</a:t>
              </a:r>
              <a:endParaRPr lang="zh-CN" altLang="en-US" sz="2800" dirty="0">
                <a:solidFill>
                  <a:schemeClr val="bg1"/>
                </a:solidFill>
                <a:cs typeface="+mn-ea"/>
                <a:sym typeface="+mn-lt"/>
              </a:endParaRPr>
            </a:p>
          </p:txBody>
        </p:sp>
      </p:grpSp>
      <p:grpSp>
        <p:nvGrpSpPr>
          <p:cNvPr id="27" name="组合 26"/>
          <p:cNvGrpSpPr/>
          <p:nvPr/>
        </p:nvGrpSpPr>
        <p:grpSpPr>
          <a:xfrm>
            <a:off x="2771800" y="3222485"/>
            <a:ext cx="4400193" cy="651376"/>
            <a:chOff x="3771965" y="1531715"/>
            <a:chExt cx="4400435" cy="765255"/>
          </a:xfrm>
        </p:grpSpPr>
        <p:sp>
          <p:nvSpPr>
            <p:cNvPr id="28" name="平行四边形 27"/>
            <p:cNvSpPr/>
            <p:nvPr/>
          </p:nvSpPr>
          <p:spPr>
            <a:xfrm>
              <a:off x="3771965" y="1647579"/>
              <a:ext cx="4400435" cy="540057"/>
            </a:xfrm>
            <a:prstGeom prst="parallelogram">
              <a:avLst>
                <a:gd name="adj" fmla="val 48207"/>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29" name="矩形 28"/>
            <p:cNvSpPr/>
            <p:nvPr/>
          </p:nvSpPr>
          <p:spPr>
            <a:xfrm>
              <a:off x="4060013" y="1531715"/>
              <a:ext cx="4112387" cy="765255"/>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项目十四   应聘礼仪</a:t>
              </a:r>
              <a:endParaRPr lang="en-GB" altLang="zh-CN" sz="2400" b="1" dirty="0">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1+#ppt_w/2"/>
                                          </p:val>
                                        </p:tav>
                                        <p:tav tm="100000">
                                          <p:val>
                                            <p:strVal val="#ppt_x"/>
                                          </p:val>
                                        </p:tav>
                                      </p:tavLst>
                                    </p:anim>
                                    <p:anim calcmode="lin" valueType="num">
                                      <p:cBhvr additive="base">
                                        <p:cTn id="39" dur="500" fill="hold"/>
                                        <p:tgtEl>
                                          <p:spTgt spid="39"/>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6" presetClass="emph" presetSubtype="0" fill="hold" nodeType="afterEffect">
                                  <p:stCondLst>
                                    <p:cond delay="0"/>
                                  </p:stCondLst>
                                  <p:childTnLst>
                                    <p:animEffect transition="out" filter="fade">
                                      <p:cBhvr>
                                        <p:cTn id="51" dur="500" tmFilter="0, 0; .2, .5; .8, .5; 1, 0"/>
                                        <p:tgtEl>
                                          <p:spTgt spid="19"/>
                                        </p:tgtEl>
                                      </p:cBhvr>
                                    </p:animEffect>
                                    <p:animScale>
                                      <p:cBhvr>
                                        <p:cTn id="52"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（一）会见与会谈的含义</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一、商务会见与会谈</a:t>
            </a:r>
            <a:endParaRPr lang="zh-CN" altLang="zh-CN" sz="2400" b="1" dirty="0">
              <a:latin typeface="+mj-ea"/>
              <a:ea typeface="+mj-ea"/>
            </a:endParaRPr>
          </a:p>
        </p:txBody>
      </p:sp>
      <p:sp>
        <p:nvSpPr>
          <p:cNvPr id="7" name="矩形 6"/>
          <p:cNvSpPr/>
          <p:nvPr/>
        </p:nvSpPr>
        <p:spPr>
          <a:xfrm>
            <a:off x="638472" y="1419622"/>
            <a:ext cx="7893968" cy="3170099"/>
          </a:xfrm>
          <a:prstGeom prst="rect">
            <a:avLst/>
          </a:prstGeom>
        </p:spPr>
        <p:txBody>
          <a:bodyPr wrap="square">
            <a:spAutoFit/>
          </a:bodyPr>
          <a:lstStyle/>
          <a:p>
            <a:r>
              <a:rPr lang="en-US" altLang="zh-CN" sz="2000" b="1" dirty="0"/>
              <a:t>1</a:t>
            </a:r>
            <a:r>
              <a:rPr lang="zh-CN" altLang="zh-CN" sz="2000" b="1" dirty="0"/>
              <a:t>、会见</a:t>
            </a:r>
            <a:endParaRPr lang="zh-CN" altLang="zh-CN" sz="2000" b="1" dirty="0"/>
          </a:p>
          <a:p>
            <a:r>
              <a:rPr lang="zh-CN" altLang="zh-CN" sz="2000" dirty="0"/>
              <a:t>会见在国际上一般称为接见或拜见。按国际惯例，凡身份高的人会见身份低申乎主士会见客人，称作接见或召见。凡身份低的人会见身份高的或是客人会见主人，称作拜会或拜见。拜见君主，又称渴见</a:t>
            </a:r>
            <a:r>
              <a:rPr lang="zh-CN" altLang="zh-CN" sz="2000" dirty="0" smtClean="0"/>
              <a:t>。</a:t>
            </a:r>
            <a:endParaRPr lang="en-US" altLang="zh-CN" sz="2000" dirty="0" smtClean="0"/>
          </a:p>
          <a:p>
            <a:endParaRPr lang="zh-CN" altLang="zh-CN" sz="2000" dirty="0"/>
          </a:p>
          <a:p>
            <a:r>
              <a:rPr lang="en-US" altLang="zh-CN" sz="2000" b="1" dirty="0"/>
              <a:t>2</a:t>
            </a:r>
            <a:r>
              <a:rPr lang="zh-CN" altLang="zh-CN" sz="2000" b="1" dirty="0"/>
              <a:t>、会谈</a:t>
            </a:r>
            <a:endParaRPr lang="zh-CN" altLang="zh-CN" sz="2000" b="1" dirty="0"/>
          </a:p>
          <a:p>
            <a:r>
              <a:rPr lang="zh-CN" altLang="zh-CN" sz="2000" dirty="0"/>
              <a:t>会谈是双方或多方就某些重大的政治、经济、文化、军事以及其他共同关心的实质性问题交换意见，进行讨论；或为求得某些具体问题的解决而进行的严肃的商谈。会谈内容较为正式，按会谈内容性质，可分为政治性的和专业性的两种。</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（二）会见与会谈的程序</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一、商务会见与会谈</a:t>
            </a:r>
            <a:endParaRPr lang="zh-CN" altLang="zh-CN" sz="2400" b="1" dirty="0">
              <a:latin typeface="+mj-ea"/>
              <a:ea typeface="+mj-ea"/>
            </a:endParaRPr>
          </a:p>
        </p:txBody>
      </p:sp>
      <p:sp>
        <p:nvSpPr>
          <p:cNvPr id="7" name="矩形 6"/>
          <p:cNvSpPr/>
          <p:nvPr/>
        </p:nvSpPr>
        <p:spPr>
          <a:xfrm>
            <a:off x="638472" y="1419622"/>
            <a:ext cx="7893968" cy="1938992"/>
          </a:xfrm>
          <a:prstGeom prst="rect">
            <a:avLst/>
          </a:prstGeom>
        </p:spPr>
        <p:txBody>
          <a:bodyPr wrap="square">
            <a:spAutoFit/>
          </a:bodyPr>
          <a:lstStyle/>
          <a:p>
            <a:r>
              <a:rPr lang="zh-CN" altLang="zh-CN" sz="2000" dirty="0"/>
              <a:t>会见一般是礼节性的交流较多，而会谈则往往要进行一些实质性的交流，虽然两者谈话的内容与时间长短不同，但程序大体上是一致的。具体程序如下所述。</a:t>
            </a:r>
            <a:endParaRPr lang="zh-CN" altLang="zh-CN" sz="2000" dirty="0"/>
          </a:p>
          <a:p>
            <a:r>
              <a:rPr lang="en-US" altLang="zh-CN" sz="2000" dirty="0"/>
              <a:t>1</a:t>
            </a:r>
            <a:r>
              <a:rPr lang="zh-CN" altLang="zh-CN" sz="2000" dirty="0"/>
              <a:t>、提出要求</a:t>
            </a:r>
            <a:endParaRPr lang="zh-CN" altLang="zh-CN" sz="2000" dirty="0"/>
          </a:p>
          <a:p>
            <a:r>
              <a:rPr lang="en-US" altLang="zh-CN" sz="2000" dirty="0"/>
              <a:t>2</a:t>
            </a:r>
            <a:r>
              <a:rPr lang="zh-CN" altLang="zh-CN" sz="2000" dirty="0"/>
              <a:t>、接受要求</a:t>
            </a:r>
            <a:endParaRPr lang="zh-CN" altLang="zh-CN" sz="2000" dirty="0"/>
          </a:p>
          <a:p>
            <a:r>
              <a:rPr lang="en-US" altLang="zh-CN" sz="2000" dirty="0"/>
              <a:t>3</a:t>
            </a:r>
            <a:r>
              <a:rPr lang="zh-CN" altLang="zh-CN" sz="2000" dirty="0"/>
              <a:t>、准备工作</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（三）场所布置与座次安排</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一、商务会见与会谈</a:t>
            </a:r>
            <a:endParaRPr lang="zh-CN" altLang="zh-CN" sz="2400" b="1" dirty="0">
              <a:latin typeface="+mj-ea"/>
              <a:ea typeface="+mj-ea"/>
            </a:endParaRPr>
          </a:p>
        </p:txBody>
      </p:sp>
      <p:sp>
        <p:nvSpPr>
          <p:cNvPr id="7" name="矩形 6"/>
          <p:cNvSpPr/>
          <p:nvPr/>
        </p:nvSpPr>
        <p:spPr>
          <a:xfrm>
            <a:off x="638472" y="1419622"/>
            <a:ext cx="7893968" cy="3170099"/>
          </a:xfrm>
          <a:prstGeom prst="rect">
            <a:avLst/>
          </a:prstGeom>
        </p:spPr>
        <p:txBody>
          <a:bodyPr wrap="square">
            <a:spAutoFit/>
          </a:bodyPr>
          <a:lstStyle/>
          <a:p>
            <a:r>
              <a:rPr lang="en-US" altLang="zh-CN" sz="2000" dirty="0"/>
              <a:t>1</a:t>
            </a:r>
            <a:r>
              <a:rPr lang="zh-CN" altLang="zh-CN" sz="2000" dirty="0"/>
              <a:t>、会见、会谈的场所布置</a:t>
            </a:r>
            <a:endParaRPr lang="zh-CN" altLang="zh-CN" sz="2000" dirty="0"/>
          </a:p>
          <a:p>
            <a:r>
              <a:rPr lang="zh-CN" altLang="zh-CN" sz="2000" dirty="0"/>
              <a:t>一般来说应考虑以下几个因素：</a:t>
            </a:r>
            <a:endParaRPr lang="zh-CN" altLang="zh-CN" sz="2000" dirty="0"/>
          </a:p>
          <a:p>
            <a:r>
              <a:rPr lang="zh-CN" altLang="zh-CN" sz="2000" dirty="0"/>
              <a:t>（</a:t>
            </a:r>
            <a:r>
              <a:rPr lang="en-US" altLang="zh-CN" sz="2000" dirty="0"/>
              <a:t>1</a:t>
            </a:r>
            <a:r>
              <a:rPr lang="zh-CN" altLang="zh-CN" sz="2000" dirty="0"/>
              <a:t>）会见、会谈场所应舒适明亮、整洁大方。</a:t>
            </a:r>
            <a:endParaRPr lang="zh-CN" altLang="zh-CN" sz="2000" dirty="0"/>
          </a:p>
          <a:p>
            <a:r>
              <a:rPr lang="zh-CN" altLang="zh-CN" sz="2000" dirty="0"/>
              <a:t>（</a:t>
            </a:r>
            <a:r>
              <a:rPr lang="en-US" altLang="zh-CN" sz="2000" dirty="0"/>
              <a:t>2</a:t>
            </a:r>
            <a:r>
              <a:rPr lang="zh-CN" altLang="zh-CN" sz="2000" dirty="0"/>
              <a:t>）会见、会谈场所的家具、门窗、墙壁的色彩要力求和谐一致，室内的陈设与装饰应简洁、实用、美观、整洁，并在室内安装类似黑板的视觉中心。</a:t>
            </a:r>
            <a:endParaRPr lang="zh-CN" altLang="zh-CN" sz="2000" dirty="0"/>
          </a:p>
          <a:p>
            <a:r>
              <a:rPr lang="zh-CN" altLang="zh-CN" sz="2000" dirty="0"/>
              <a:t>（</a:t>
            </a:r>
            <a:r>
              <a:rPr lang="en-US" altLang="zh-CN" sz="2000" dirty="0"/>
              <a:t>3</a:t>
            </a:r>
            <a:r>
              <a:rPr lang="zh-CN" altLang="zh-CN" sz="2000" dirty="0"/>
              <a:t>）会客室一般不设录音设备，除非双方都同意才能配备。</a:t>
            </a:r>
            <a:endParaRPr lang="zh-CN" altLang="zh-CN" sz="2000" dirty="0"/>
          </a:p>
          <a:p>
            <a:r>
              <a:rPr lang="zh-CN" altLang="zh-CN" sz="2000" dirty="0"/>
              <a:t>（</a:t>
            </a:r>
            <a:r>
              <a:rPr lang="en-US" altLang="zh-CN" sz="2000" dirty="0"/>
              <a:t>4</a:t>
            </a:r>
            <a:r>
              <a:rPr lang="zh-CN" altLang="zh-CN" sz="2000" dirty="0"/>
              <a:t>）场所周围应备有完好的通讯、传真、复印设备及必要的文具，以备临时急需。</a:t>
            </a:r>
            <a:endParaRPr lang="zh-CN" altLang="zh-CN" sz="2000" dirty="0"/>
          </a:p>
          <a:p>
            <a:r>
              <a:rPr lang="zh-CN" altLang="zh-CN" sz="2000" dirty="0"/>
              <a:t>（</a:t>
            </a:r>
            <a:r>
              <a:rPr lang="en-US" altLang="zh-CN" sz="2000" dirty="0"/>
              <a:t>5</a:t>
            </a:r>
            <a:r>
              <a:rPr lang="zh-CN" altLang="zh-CN" sz="2000" dirty="0"/>
              <a:t>）会见、会谈时还应备有招待用的饮料。</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（三）场所布置与座次安排</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一、商务会见与会谈</a:t>
            </a:r>
            <a:endParaRPr lang="zh-CN" altLang="zh-CN" sz="2400" b="1" dirty="0">
              <a:latin typeface="+mj-ea"/>
              <a:ea typeface="+mj-ea"/>
            </a:endParaRPr>
          </a:p>
        </p:txBody>
      </p:sp>
      <p:sp>
        <p:nvSpPr>
          <p:cNvPr id="7" name="矩形 6"/>
          <p:cNvSpPr/>
          <p:nvPr/>
        </p:nvSpPr>
        <p:spPr>
          <a:xfrm>
            <a:off x="638472" y="1419622"/>
            <a:ext cx="7893968" cy="3416320"/>
          </a:xfrm>
          <a:prstGeom prst="rect">
            <a:avLst/>
          </a:prstGeom>
        </p:spPr>
        <p:txBody>
          <a:bodyPr wrap="square">
            <a:spAutoFit/>
          </a:bodyPr>
          <a:lstStyle/>
          <a:p>
            <a:r>
              <a:rPr lang="en-US" altLang="zh-CN" dirty="0"/>
              <a:t>2</a:t>
            </a:r>
            <a:r>
              <a:rPr lang="zh-CN" altLang="zh-CN" dirty="0"/>
              <a:t>、会见、会谈的座次安排</a:t>
            </a:r>
            <a:endParaRPr lang="zh-CN" altLang="zh-CN" dirty="0"/>
          </a:p>
          <a:p>
            <a:r>
              <a:rPr lang="zh-CN" altLang="zh-CN" dirty="0"/>
              <a:t>会见的座次安排</a:t>
            </a:r>
            <a:endParaRPr lang="zh-CN" altLang="zh-CN" dirty="0"/>
          </a:p>
          <a:p>
            <a:r>
              <a:rPr lang="zh-CN" altLang="zh-CN" dirty="0"/>
              <a:t>按照商务礼仪，涉外商务会见的座次排列方法主要有以下几种：</a:t>
            </a:r>
            <a:endParaRPr lang="zh-CN" altLang="zh-CN" dirty="0"/>
          </a:p>
          <a:p>
            <a:r>
              <a:rPr lang="zh-CN" altLang="zh-CN" dirty="0"/>
              <a:t>（</a:t>
            </a:r>
            <a:r>
              <a:rPr lang="en-US" altLang="zh-CN" dirty="0"/>
              <a:t>1</a:t>
            </a:r>
            <a:r>
              <a:rPr lang="zh-CN" altLang="zh-CN" dirty="0"/>
              <a:t>）主宾相对式：宾主分别坐在桌子的两侧，双方的主谈者居中坐在平等而对的位子上，双方参与会见的其他人员根据身份高低按照右高左低的原则自近而分别坐在主谈者的左右两例。这种座位的安排显得正式、礼貌、尊重、平等。</a:t>
            </a:r>
            <a:endParaRPr lang="zh-CN" altLang="zh-CN" dirty="0"/>
          </a:p>
          <a:p>
            <a:r>
              <a:rPr lang="zh-CN" altLang="zh-CN" dirty="0"/>
              <a:t>（</a:t>
            </a:r>
            <a:r>
              <a:rPr lang="en-US" altLang="zh-CN" dirty="0"/>
              <a:t>2</a:t>
            </a:r>
            <a:r>
              <a:rPr lang="zh-CN" altLang="zh-CN" dirty="0"/>
              <a:t>）主宾分列式：宾主各坐一边，座位呈八字形或半圆形放置，主宾在侧，主人在左侧，译员与记录员坐在主人和主宾的后面。其他宾客按顺序坐在宾一例，主方其他人员坐在主人一例。座位不够时可在后排加座。</a:t>
            </a:r>
            <a:endParaRPr lang="zh-CN" altLang="zh-CN" dirty="0"/>
          </a:p>
          <a:p>
            <a:r>
              <a:rPr lang="zh-CN" altLang="zh-CN" dirty="0"/>
              <a:t>（</a:t>
            </a:r>
            <a:r>
              <a:rPr lang="en-US" altLang="zh-CN" dirty="0"/>
              <a:t>3</a:t>
            </a:r>
            <a:r>
              <a:rPr lang="zh-CN" altLang="zh-CN" dirty="0"/>
              <a:t>）主宾并列式：宾主并排而坐，客人居右侧，主人居左侧。这种方式适于小规模的双边会见。</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（三）场所布置与座次安排</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一、商务会见与会谈</a:t>
            </a:r>
            <a:endParaRPr lang="zh-CN" altLang="zh-CN" sz="2400" b="1" dirty="0">
              <a:latin typeface="+mj-ea"/>
              <a:ea typeface="+mj-ea"/>
            </a:endParaRPr>
          </a:p>
        </p:txBody>
      </p:sp>
      <p:sp>
        <p:nvSpPr>
          <p:cNvPr id="7" name="矩形 6"/>
          <p:cNvSpPr/>
          <p:nvPr/>
        </p:nvSpPr>
        <p:spPr>
          <a:xfrm>
            <a:off x="638472" y="1419622"/>
            <a:ext cx="7893968" cy="2308324"/>
          </a:xfrm>
          <a:prstGeom prst="rect">
            <a:avLst/>
          </a:prstGeom>
        </p:spPr>
        <p:txBody>
          <a:bodyPr wrap="square">
            <a:spAutoFit/>
          </a:bodyPr>
          <a:lstStyle/>
          <a:p>
            <a:r>
              <a:rPr lang="en-US" altLang="zh-CN" dirty="0" smtClean="0"/>
              <a:t>3</a:t>
            </a:r>
            <a:r>
              <a:rPr lang="zh-CN" altLang="en-US" dirty="0" smtClean="0"/>
              <a:t>、</a:t>
            </a:r>
            <a:r>
              <a:rPr lang="zh-CN" altLang="zh-CN" dirty="0" smtClean="0"/>
              <a:t>会谈</a:t>
            </a:r>
            <a:r>
              <a:rPr lang="zh-CN" altLang="zh-CN" dirty="0"/>
              <a:t>的座次</a:t>
            </a:r>
            <a:r>
              <a:rPr lang="zh-CN" altLang="zh-CN" dirty="0" smtClean="0"/>
              <a:t>安排</a:t>
            </a:r>
            <a:endParaRPr lang="en-US" altLang="zh-CN" dirty="0" smtClean="0"/>
          </a:p>
          <a:p>
            <a:r>
              <a:rPr lang="zh-CN" altLang="zh-CN" dirty="0"/>
              <a:t>（</a:t>
            </a:r>
            <a:r>
              <a:rPr lang="en-US" altLang="zh-CN" dirty="0"/>
              <a:t>1</a:t>
            </a:r>
            <a:r>
              <a:rPr lang="zh-CN" altLang="zh-CN" dirty="0"/>
              <a:t>）双边会谈。双边会谈的座次排列主要有两种形式：</a:t>
            </a:r>
            <a:endParaRPr lang="zh-CN" altLang="zh-CN" dirty="0"/>
          </a:p>
          <a:p>
            <a:r>
              <a:rPr lang="zh-CN" altLang="zh-CN" dirty="0"/>
              <a:t>其一是会谈桌横置式。是指在室内横放长方形桌，宾主相对而坐。面对正门侧为上，由客方就坐，背对正门一侧为下，由主方就坐。双方主谈者在自己一方．中就坐，其他人士则应依其具体身份的高低，先右后左、自近而远地分别坐在己一侧。双方主谈者的右侧，在涉外会谈中则应由翻译人员就坐。</a:t>
            </a:r>
            <a:endParaRPr lang="zh-CN" altLang="zh-CN" dirty="0"/>
          </a:p>
          <a:p>
            <a:r>
              <a:rPr lang="zh-CN" altLang="zh-CN" dirty="0"/>
              <a:t>其二是会谈桌竖置式。是指在室内竖放长方形桌，以进门时的方向为准，右侧为客方，左侧为主方。具体排列方式与会谈桌横置式排座相似</a:t>
            </a:r>
            <a:r>
              <a:rPr lang="zh-CN"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（三）场所布置与座次安排</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一、商务会见与会谈</a:t>
            </a:r>
            <a:endParaRPr lang="zh-CN" altLang="zh-CN" sz="2400" b="1" dirty="0">
              <a:latin typeface="+mj-ea"/>
              <a:ea typeface="+mj-ea"/>
            </a:endParaRPr>
          </a:p>
        </p:txBody>
      </p:sp>
      <p:sp>
        <p:nvSpPr>
          <p:cNvPr id="7" name="矩形 6"/>
          <p:cNvSpPr/>
          <p:nvPr/>
        </p:nvSpPr>
        <p:spPr>
          <a:xfrm>
            <a:off x="638472" y="1419622"/>
            <a:ext cx="7893968" cy="2308324"/>
          </a:xfrm>
          <a:prstGeom prst="rect">
            <a:avLst/>
          </a:prstGeom>
        </p:spPr>
        <p:txBody>
          <a:bodyPr wrap="square">
            <a:spAutoFit/>
          </a:bodyPr>
          <a:lstStyle/>
          <a:p>
            <a:r>
              <a:rPr lang="en-US" altLang="zh-CN" dirty="0" smtClean="0"/>
              <a:t>3</a:t>
            </a:r>
            <a:r>
              <a:rPr lang="zh-CN" altLang="en-US" dirty="0" smtClean="0"/>
              <a:t>、</a:t>
            </a:r>
            <a:r>
              <a:rPr lang="zh-CN" altLang="zh-CN" dirty="0" smtClean="0"/>
              <a:t>会谈</a:t>
            </a:r>
            <a:r>
              <a:rPr lang="zh-CN" altLang="zh-CN" dirty="0"/>
              <a:t>的座次</a:t>
            </a:r>
            <a:r>
              <a:rPr lang="zh-CN" altLang="zh-CN" dirty="0" smtClean="0"/>
              <a:t>安排</a:t>
            </a:r>
            <a:endParaRPr lang="en-US" altLang="zh-CN" dirty="0" smtClean="0"/>
          </a:p>
          <a:p>
            <a:r>
              <a:rPr lang="zh-CN" altLang="zh-CN" dirty="0"/>
              <a:t>（</a:t>
            </a:r>
            <a:r>
              <a:rPr lang="en-US" altLang="zh-CN" dirty="0"/>
              <a:t>2</a:t>
            </a:r>
            <a:r>
              <a:rPr lang="zh-CN" altLang="zh-CN" dirty="0"/>
              <a:t>）多边会谈。多边会谈的座次排列主要也可分为以下两种形式：</a:t>
            </a:r>
            <a:endParaRPr lang="zh-CN" altLang="zh-CN" dirty="0"/>
          </a:p>
          <a:p>
            <a:r>
              <a:rPr lang="zh-CN" altLang="zh-CN" dirty="0"/>
              <a:t>其一是主席式。是指在会谈室内面向正门设置一个主席台，由各方代表发言时使用，其他各方人士则一律背对正门、面对主席台就坐。各方代表发言后应下台就坐。这种形式适合于参加者较多、注重介绍讲解的大型会谈。</a:t>
            </a:r>
            <a:endParaRPr lang="zh-CN" altLang="zh-CN" dirty="0"/>
          </a:p>
          <a:p>
            <a:r>
              <a:rPr lang="zh-CN" altLang="zh-CN" dirty="0"/>
              <a:t>其二是自由式。即各方人士在谈判时自由就坐，甚至相互穿插地坐在一起无须事先正式安排座次。这种形式适合于参加者较少、会谈内容轻松的小互会谈。</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（一）商务谈判礼仪的基本原则</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二、商务谈判礼仪</a:t>
            </a:r>
            <a:endParaRPr lang="zh-CN" altLang="zh-CN" sz="2400" b="1" dirty="0">
              <a:latin typeface="+mj-ea"/>
              <a:ea typeface="+mj-ea"/>
            </a:endParaRPr>
          </a:p>
        </p:txBody>
      </p:sp>
      <p:sp>
        <p:nvSpPr>
          <p:cNvPr id="7" name="矩形 6"/>
          <p:cNvSpPr/>
          <p:nvPr/>
        </p:nvSpPr>
        <p:spPr>
          <a:xfrm>
            <a:off x="638472" y="1419622"/>
            <a:ext cx="7893968" cy="2246769"/>
          </a:xfrm>
          <a:prstGeom prst="rect">
            <a:avLst/>
          </a:prstGeom>
        </p:spPr>
        <p:txBody>
          <a:bodyPr wrap="square">
            <a:spAutoFit/>
          </a:bodyPr>
          <a:lstStyle/>
          <a:p>
            <a:r>
              <a:rPr lang="en-US" altLang="zh-CN" sz="2000" dirty="0" smtClean="0"/>
              <a:t>1</a:t>
            </a:r>
            <a:r>
              <a:rPr lang="zh-CN" altLang="zh-CN" sz="2000" dirty="0"/>
              <a:t>、知己知彼的原则</a:t>
            </a:r>
            <a:endParaRPr lang="zh-CN" altLang="zh-CN" sz="2000" dirty="0"/>
          </a:p>
          <a:p>
            <a:r>
              <a:rPr lang="en-US" altLang="zh-CN" sz="2000" dirty="0"/>
              <a:t>2</a:t>
            </a:r>
            <a:r>
              <a:rPr lang="zh-CN" altLang="zh-CN" sz="2000" dirty="0"/>
              <a:t>、互惠互利的原则</a:t>
            </a:r>
            <a:endParaRPr lang="zh-CN" altLang="zh-CN" sz="2000" dirty="0"/>
          </a:p>
          <a:p>
            <a:r>
              <a:rPr lang="en-US" altLang="zh-CN" sz="2000" dirty="0"/>
              <a:t>3</a:t>
            </a:r>
            <a:r>
              <a:rPr lang="zh-CN" altLang="zh-CN" sz="2000" dirty="0"/>
              <a:t>、平等协商的原则</a:t>
            </a:r>
            <a:endParaRPr lang="zh-CN" altLang="zh-CN" sz="2000" dirty="0"/>
          </a:p>
          <a:p>
            <a:r>
              <a:rPr lang="en-US" altLang="zh-CN" sz="2000" dirty="0"/>
              <a:t>4</a:t>
            </a:r>
            <a:r>
              <a:rPr lang="zh-CN" altLang="zh-CN" sz="2000" dirty="0"/>
              <a:t>、人与事分开的原则</a:t>
            </a:r>
            <a:endParaRPr lang="zh-CN" altLang="zh-CN" sz="2000" dirty="0"/>
          </a:p>
          <a:p>
            <a:r>
              <a:rPr lang="en-US" altLang="zh-CN" sz="2000" dirty="0"/>
              <a:t>5</a:t>
            </a:r>
            <a:r>
              <a:rPr lang="zh-CN" altLang="zh-CN" sz="2000" dirty="0"/>
              <a:t>、求同存异的原则</a:t>
            </a:r>
            <a:endParaRPr lang="zh-CN" altLang="zh-CN" sz="2000" dirty="0"/>
          </a:p>
          <a:p>
            <a:r>
              <a:rPr lang="en-US" altLang="zh-CN" sz="2000" dirty="0"/>
              <a:t>6</a:t>
            </a:r>
            <a:r>
              <a:rPr lang="zh-CN" altLang="zh-CN" sz="2000" dirty="0"/>
              <a:t>、礼敬对手的原则</a:t>
            </a:r>
            <a:endParaRPr lang="zh-CN" altLang="zh-CN" sz="2000" dirty="0"/>
          </a:p>
          <a:p>
            <a:r>
              <a:rPr lang="en-US" altLang="zh-CN" sz="2000" dirty="0"/>
              <a:t>7</a:t>
            </a:r>
            <a:r>
              <a:rPr lang="zh-CN" altLang="zh-CN" sz="2000" dirty="0"/>
              <a:t>、预审的原则</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（二）商务谈判的准备礼仪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二、商务谈判礼仪</a:t>
            </a:r>
            <a:endParaRPr lang="zh-CN" altLang="zh-CN" sz="2400" b="1" dirty="0">
              <a:latin typeface="+mj-ea"/>
              <a:ea typeface="+mj-ea"/>
            </a:endParaRPr>
          </a:p>
        </p:txBody>
      </p:sp>
      <p:sp>
        <p:nvSpPr>
          <p:cNvPr id="7" name="矩形 6"/>
          <p:cNvSpPr/>
          <p:nvPr/>
        </p:nvSpPr>
        <p:spPr>
          <a:xfrm>
            <a:off x="638472" y="1347614"/>
            <a:ext cx="7893968" cy="3693319"/>
          </a:xfrm>
          <a:prstGeom prst="rect">
            <a:avLst/>
          </a:prstGeom>
        </p:spPr>
        <p:txBody>
          <a:bodyPr wrap="square">
            <a:spAutoFit/>
          </a:bodyPr>
          <a:lstStyle/>
          <a:p>
            <a:r>
              <a:rPr lang="en-US" altLang="zh-CN" dirty="0"/>
              <a:t>1</a:t>
            </a:r>
            <a:r>
              <a:rPr lang="zh-CN" altLang="zh-CN" dirty="0"/>
              <a:t>、商务人员的准备礼仪</a:t>
            </a:r>
            <a:endParaRPr lang="zh-CN" altLang="zh-CN" dirty="0"/>
          </a:p>
          <a:p>
            <a:r>
              <a:rPr lang="zh-CN" altLang="zh-CN" dirty="0"/>
              <a:t>第一，语言以和为贵，在谈判中一定要满足对方获得尊重的需要，为未来的合作奠定基础。第二，幽默诙谐。第三，最好不要直接拒绝对方。</a:t>
            </a:r>
            <a:endParaRPr lang="zh-CN" altLang="zh-CN" dirty="0"/>
          </a:p>
          <a:p>
            <a:r>
              <a:rPr lang="en-US" altLang="zh-CN" dirty="0"/>
              <a:t>2</a:t>
            </a:r>
            <a:r>
              <a:rPr lang="zh-CN" altLang="zh-CN" dirty="0"/>
              <a:t>、商务谈判时的个人礼仪</a:t>
            </a:r>
            <a:endParaRPr lang="zh-CN" altLang="zh-CN" dirty="0"/>
          </a:p>
          <a:p>
            <a:r>
              <a:rPr lang="zh-CN" altLang="zh-CN" dirty="0"/>
              <a:t>（</a:t>
            </a:r>
            <a:r>
              <a:rPr lang="en-US" altLang="zh-CN" dirty="0"/>
              <a:t>1</a:t>
            </a:r>
            <a:r>
              <a:rPr lang="zh-CN" altLang="zh-CN" dirty="0"/>
              <a:t>）谈判人员的仪表礼仪</a:t>
            </a:r>
            <a:endParaRPr lang="zh-CN" altLang="zh-CN" dirty="0"/>
          </a:p>
          <a:p>
            <a:r>
              <a:rPr lang="zh-CN" altLang="zh-CN" dirty="0"/>
              <a:t>（</a:t>
            </a:r>
            <a:r>
              <a:rPr lang="en-US" altLang="zh-CN" dirty="0"/>
              <a:t>2</a:t>
            </a:r>
            <a:r>
              <a:rPr lang="zh-CN" altLang="zh-CN" dirty="0"/>
              <a:t>）谈判人员的仪态礼仪</a:t>
            </a:r>
            <a:endParaRPr lang="zh-CN" altLang="zh-CN" dirty="0"/>
          </a:p>
          <a:p>
            <a:r>
              <a:rPr lang="en-US" altLang="zh-CN" dirty="0"/>
              <a:t>3</a:t>
            </a:r>
            <a:r>
              <a:rPr lang="zh-CN" altLang="zh-CN" dirty="0"/>
              <a:t>、商务谈判的具体准备工作</a:t>
            </a:r>
            <a:endParaRPr lang="zh-CN" altLang="zh-CN" dirty="0"/>
          </a:p>
          <a:p>
            <a:r>
              <a:rPr lang="zh-CN" altLang="zh-CN" dirty="0"/>
              <a:t>（</a:t>
            </a:r>
            <a:r>
              <a:rPr lang="en-US" altLang="zh-CN" dirty="0"/>
              <a:t>1</a:t>
            </a:r>
            <a:r>
              <a:rPr lang="zh-CN" altLang="zh-CN" dirty="0"/>
              <a:t>）确定谈判人选，组建谈判小组</a:t>
            </a:r>
            <a:endParaRPr lang="zh-CN" altLang="zh-CN" dirty="0"/>
          </a:p>
          <a:p>
            <a:r>
              <a:rPr lang="zh-CN" altLang="zh-CN" dirty="0"/>
              <a:t>（</a:t>
            </a:r>
            <a:r>
              <a:rPr lang="en-US" altLang="zh-CN" dirty="0"/>
              <a:t>2</a:t>
            </a:r>
            <a:r>
              <a:rPr lang="zh-CN" altLang="zh-CN" dirty="0"/>
              <a:t>）制定谈判方案和进程</a:t>
            </a:r>
            <a:endParaRPr lang="zh-CN" altLang="zh-CN" dirty="0"/>
          </a:p>
          <a:p>
            <a:r>
              <a:rPr lang="zh-CN" altLang="zh-CN" dirty="0"/>
              <a:t>（</a:t>
            </a:r>
            <a:r>
              <a:rPr lang="en-US" altLang="zh-CN" dirty="0"/>
              <a:t>3</a:t>
            </a:r>
            <a:r>
              <a:rPr lang="zh-CN" altLang="zh-CN" dirty="0"/>
              <a:t>）谈判地点的选择</a:t>
            </a:r>
            <a:endParaRPr lang="zh-CN" altLang="zh-CN" dirty="0"/>
          </a:p>
          <a:p>
            <a:r>
              <a:rPr lang="zh-CN" altLang="zh-CN" dirty="0"/>
              <a:t>（</a:t>
            </a:r>
            <a:r>
              <a:rPr lang="en-US" altLang="zh-CN" dirty="0"/>
              <a:t>4</a:t>
            </a:r>
            <a:r>
              <a:rPr lang="zh-CN" altLang="zh-CN" dirty="0"/>
              <a:t>）接待、迎接等准备工作</a:t>
            </a:r>
            <a:endParaRPr lang="zh-CN" altLang="zh-CN" dirty="0"/>
          </a:p>
          <a:p>
            <a:r>
              <a:rPr lang="zh-CN" altLang="zh-CN" dirty="0"/>
              <a:t>（</a:t>
            </a:r>
            <a:r>
              <a:rPr lang="en-US" altLang="zh-CN" dirty="0"/>
              <a:t>5</a:t>
            </a:r>
            <a:r>
              <a:rPr lang="zh-CN" altLang="zh-CN" dirty="0"/>
              <a:t>）会场的准备与座次的安排</a:t>
            </a:r>
            <a:endParaRPr lang="zh-CN" altLang="zh-CN" dirty="0"/>
          </a:p>
          <a:p>
            <a:r>
              <a:rPr lang="zh-CN" altLang="zh-CN" dirty="0"/>
              <a:t>（</a:t>
            </a:r>
            <a:r>
              <a:rPr lang="en-US" altLang="zh-CN" dirty="0"/>
              <a:t>6</a:t>
            </a:r>
            <a:r>
              <a:rPr lang="zh-CN" altLang="zh-CN" dirty="0"/>
              <a:t>）其他准备</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（一）写字间礼仪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一、公司业务礼仪</a:t>
            </a:r>
            <a:endParaRPr lang="zh-CN" altLang="zh-CN" sz="2400" b="1" dirty="0">
              <a:latin typeface="+mn-ea"/>
              <a:ea typeface="+mn-ea"/>
            </a:endParaRPr>
          </a:p>
        </p:txBody>
      </p:sp>
      <p:sp>
        <p:nvSpPr>
          <p:cNvPr id="2" name="矩形 1"/>
          <p:cNvSpPr/>
          <p:nvPr/>
        </p:nvSpPr>
        <p:spPr>
          <a:xfrm>
            <a:off x="638472" y="1203598"/>
            <a:ext cx="7821960" cy="3785652"/>
          </a:xfrm>
          <a:prstGeom prst="rect">
            <a:avLst/>
          </a:prstGeom>
        </p:spPr>
        <p:txBody>
          <a:bodyPr wrap="square">
            <a:spAutoFit/>
          </a:bodyPr>
          <a:lstStyle/>
          <a:p>
            <a:r>
              <a:rPr lang="en-US" altLang="zh-CN" sz="2000" b="1" dirty="0"/>
              <a:t>5</a:t>
            </a:r>
            <a:r>
              <a:rPr lang="zh-CN" altLang="zh-CN" sz="2000" b="1" dirty="0"/>
              <a:t>、专心工作</a:t>
            </a:r>
            <a:endParaRPr lang="zh-CN" altLang="zh-CN" sz="2000" b="1" dirty="0"/>
          </a:p>
          <a:p>
            <a:r>
              <a:rPr lang="zh-CN" altLang="zh-CN" sz="2000" dirty="0"/>
              <a:t>在写字间工作，在上班期间应当各负其责，首先做好本职工作。若非上级要求进行必要的合作，同事之间在写字间里不要说闲话、开玩笑。</a:t>
            </a:r>
            <a:endParaRPr lang="zh-CN" altLang="zh-CN" sz="2000" dirty="0"/>
          </a:p>
          <a:p>
            <a:r>
              <a:rPr lang="en-US" altLang="zh-CN" sz="2000" b="1" dirty="0"/>
              <a:t>6</a:t>
            </a:r>
            <a:r>
              <a:rPr lang="zh-CN" altLang="zh-CN" sz="2000" b="1" dirty="0"/>
              <a:t>、公私分明</a:t>
            </a:r>
            <a:endParaRPr lang="zh-CN" altLang="zh-CN" sz="2000" b="1" dirty="0"/>
          </a:p>
          <a:p>
            <a:r>
              <a:rPr lang="zh-CN" altLang="zh-CN" sz="2000" dirty="0"/>
              <a:t>写字间的基本规则之一，是不要在写字间办私事。</a:t>
            </a:r>
            <a:endParaRPr lang="zh-CN" altLang="zh-CN" sz="2000" dirty="0"/>
          </a:p>
          <a:p>
            <a:r>
              <a:rPr lang="en-US" altLang="zh-CN" sz="2000" b="1" dirty="0"/>
              <a:t>7</a:t>
            </a:r>
            <a:r>
              <a:rPr lang="zh-CN" altLang="zh-CN" sz="2000" b="1" dirty="0"/>
              <a:t>、清洁卫生</a:t>
            </a:r>
            <a:endParaRPr lang="zh-CN" altLang="zh-CN" sz="2000" b="1" dirty="0"/>
          </a:p>
          <a:p>
            <a:r>
              <a:rPr lang="zh-CN" altLang="zh-CN" sz="2000" dirty="0"/>
              <a:t>清洁卫生是写字间礼仪的第一要求。写字间不仅是工作的地方，还是接待来访的场所。整洁舒适的工作环境，不仅能使人心情舒畅、提高工作效率，也会给来访者带来宾至如归的感受，体现了对客人的尊重。</a:t>
            </a:r>
            <a:endParaRPr lang="zh-CN" altLang="zh-CN" sz="2000" dirty="0"/>
          </a:p>
          <a:p>
            <a:r>
              <a:rPr lang="en-US" altLang="zh-CN" sz="2000" b="1" dirty="0"/>
              <a:t>8</a:t>
            </a:r>
            <a:r>
              <a:rPr lang="zh-CN" altLang="zh-CN" sz="2000" b="1" dirty="0"/>
              <a:t>、整齐有序</a:t>
            </a:r>
            <a:endParaRPr lang="zh-CN" altLang="zh-CN" sz="2000" b="1" dirty="0"/>
          </a:p>
          <a:p>
            <a:r>
              <a:rPr lang="zh-CN" altLang="zh-CN" sz="2000" dirty="0"/>
              <a:t>办公室的设备如文件柜、办公桌、坐椅、电话、传真、计算机、复印机等，要放置有序、整齐合理。</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实训十二</a:t>
            </a:r>
            <a:r>
              <a:rPr lang="en-US" altLang="zh-CN" sz="2400" b="1" dirty="0">
                <a:latin typeface="+mj-ea"/>
                <a:ea typeface="+mj-ea"/>
              </a:rPr>
              <a:t>  </a:t>
            </a:r>
            <a:r>
              <a:rPr lang="zh-CN" altLang="zh-CN" sz="2400" b="1" dirty="0">
                <a:latin typeface="+mj-ea"/>
                <a:ea typeface="+mj-ea"/>
              </a:rPr>
              <a:t>商务谈判礼仪</a:t>
            </a:r>
            <a:endParaRPr lang="zh-CN" altLang="zh-CN" sz="2400" b="1" dirty="0">
              <a:latin typeface="+mj-ea"/>
              <a:ea typeface="+mj-ea"/>
            </a:endParaRPr>
          </a:p>
        </p:txBody>
      </p:sp>
      <p:sp>
        <p:nvSpPr>
          <p:cNvPr id="7" name="矩形 6"/>
          <p:cNvSpPr/>
          <p:nvPr/>
        </p:nvSpPr>
        <p:spPr>
          <a:xfrm>
            <a:off x="638472" y="915566"/>
            <a:ext cx="7893968" cy="3970318"/>
          </a:xfrm>
          <a:prstGeom prst="rect">
            <a:avLst/>
          </a:prstGeom>
        </p:spPr>
        <p:txBody>
          <a:bodyPr wrap="square">
            <a:spAutoFit/>
          </a:bodyPr>
          <a:lstStyle/>
          <a:p>
            <a:r>
              <a:rPr lang="zh-CN" altLang="zh-CN" dirty="0"/>
              <a:t>【实训目标】</a:t>
            </a:r>
            <a:endParaRPr lang="zh-CN" altLang="zh-CN" dirty="0"/>
          </a:p>
          <a:p>
            <a:r>
              <a:rPr lang="zh-CN" altLang="zh-CN" dirty="0"/>
              <a:t>通过实训，掌握商务谈判中的各种礼仪</a:t>
            </a:r>
            <a:endParaRPr lang="zh-CN" altLang="zh-CN" dirty="0"/>
          </a:p>
          <a:p>
            <a:r>
              <a:rPr lang="zh-CN" altLang="zh-CN" dirty="0"/>
              <a:t>【实训要求】</a:t>
            </a:r>
            <a:endParaRPr lang="zh-CN" altLang="zh-CN" dirty="0"/>
          </a:p>
          <a:p>
            <a:r>
              <a:rPr lang="zh-CN" altLang="zh-CN" dirty="0"/>
              <a:t>十六开本子</a:t>
            </a:r>
            <a:r>
              <a:rPr lang="en-US" altLang="zh-CN" dirty="0"/>
              <a:t>14</a:t>
            </a:r>
            <a:r>
              <a:rPr lang="zh-CN" altLang="zh-CN" dirty="0"/>
              <a:t>本，笔</a:t>
            </a:r>
            <a:r>
              <a:rPr lang="en-US" altLang="zh-CN" dirty="0"/>
              <a:t>14</a:t>
            </a:r>
            <a:r>
              <a:rPr lang="zh-CN" altLang="zh-CN" dirty="0"/>
              <a:t>支、杯子</a:t>
            </a:r>
            <a:r>
              <a:rPr lang="en-US" altLang="zh-CN" dirty="0"/>
              <a:t>14</a:t>
            </a:r>
            <a:r>
              <a:rPr lang="zh-CN" altLang="zh-CN" dirty="0"/>
              <a:t>只等；</a:t>
            </a:r>
            <a:endParaRPr lang="zh-CN" altLang="zh-CN" dirty="0"/>
          </a:p>
          <a:p>
            <a:r>
              <a:rPr lang="zh-CN" altLang="zh-CN" dirty="0"/>
              <a:t>每</a:t>
            </a:r>
            <a:r>
              <a:rPr lang="en-US" altLang="zh-CN" dirty="0"/>
              <a:t>4</a:t>
            </a:r>
            <a:r>
              <a:rPr lang="zh-CN" altLang="zh-CN" dirty="0"/>
              <a:t>人一组，每组选定主谈人及组长，配置好成员角色；</a:t>
            </a:r>
            <a:endParaRPr lang="zh-CN" altLang="zh-CN" dirty="0"/>
          </a:p>
          <a:p>
            <a:r>
              <a:rPr lang="zh-CN" altLang="zh-CN" dirty="0"/>
              <a:t>【实训口号】</a:t>
            </a:r>
            <a:endParaRPr lang="zh-CN" altLang="zh-CN" dirty="0"/>
          </a:p>
          <a:p>
            <a:r>
              <a:rPr lang="zh-CN" altLang="zh-CN" dirty="0"/>
              <a:t>没有不可能，谈判找双赢！</a:t>
            </a:r>
            <a:endParaRPr lang="zh-CN" altLang="zh-CN" dirty="0"/>
          </a:p>
          <a:p>
            <a:r>
              <a:rPr lang="zh-CN" altLang="zh-CN" dirty="0" smtClean="0"/>
              <a:t>【实训内容】</a:t>
            </a:r>
            <a:endParaRPr lang="en-US" altLang="zh-CN" dirty="0" smtClean="0"/>
          </a:p>
          <a:p>
            <a:r>
              <a:rPr lang="zh-CN" altLang="zh-CN" dirty="0"/>
              <a:t>中信银行总部需要购置空调</a:t>
            </a:r>
            <a:r>
              <a:rPr lang="en-US" altLang="zh-CN" dirty="0"/>
              <a:t>100</a:t>
            </a:r>
            <a:r>
              <a:rPr lang="zh-CN" altLang="zh-CN" dirty="0"/>
              <a:t>台，作为年终奖励。试就此项目的买卖洽谈进行策划，并组织面对面的模拟谈判。</a:t>
            </a:r>
            <a:endParaRPr lang="zh-CN" altLang="zh-CN" dirty="0"/>
          </a:p>
          <a:p>
            <a:r>
              <a:rPr lang="zh-CN" altLang="zh-CN" dirty="0"/>
              <a:t>准备：选定</a:t>
            </a:r>
            <a:r>
              <a:rPr lang="en-US" altLang="zh-CN" dirty="0"/>
              <a:t>7-8</a:t>
            </a:r>
            <a:r>
              <a:rPr lang="zh-CN" altLang="zh-CN" dirty="0"/>
              <a:t>家空调供应商进行调查。（格力、海信、松下、三菱、长虹、三星、日立、</a:t>
            </a:r>
            <a:r>
              <a:rPr lang="en-US" altLang="zh-CN" dirty="0"/>
              <a:t>LG</a:t>
            </a:r>
            <a:r>
              <a:rPr lang="zh-CN" altLang="zh-CN" dirty="0"/>
              <a:t>）</a:t>
            </a:r>
            <a:endParaRPr lang="zh-CN" altLang="zh-CN" dirty="0"/>
          </a:p>
          <a:p>
            <a:r>
              <a:rPr lang="zh-CN" altLang="zh-CN" dirty="0"/>
              <a:t>策划：拟定一份关于销售或购买空调的谈判方案。</a:t>
            </a:r>
            <a:endParaRPr lang="zh-CN" altLang="zh-CN" dirty="0"/>
          </a:p>
          <a:p>
            <a:r>
              <a:rPr lang="zh-CN" altLang="zh-CN" dirty="0"/>
              <a:t>布置：会议室布置（场地环境布置装饰、各类会议桌的摆放、双方席位安排</a:t>
            </a:r>
            <a:r>
              <a:rPr lang="zh-CN"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456128"/>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0" name="组合 9"/>
          <p:cNvGrpSpPr/>
          <p:nvPr/>
        </p:nvGrpSpPr>
        <p:grpSpPr>
          <a:xfrm>
            <a:off x="2051720" y="1258603"/>
            <a:ext cx="894210" cy="523220"/>
            <a:chOff x="2215144" y="1952311"/>
            <a:chExt cx="1244730" cy="959257"/>
          </a:xfrm>
        </p:grpSpPr>
        <p:sp>
          <p:nvSpPr>
            <p:cNvPr id="11" name="平行四边形 10"/>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2"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11</a:t>
              </a:r>
              <a:endParaRPr lang="zh-CN" altLang="en-US" sz="2800" dirty="0">
                <a:solidFill>
                  <a:schemeClr val="bg1"/>
                </a:solidFill>
                <a:cs typeface="+mn-ea"/>
                <a:sym typeface="+mn-lt"/>
              </a:endParaRPr>
            </a:p>
          </p:txBody>
        </p:sp>
      </p:grpSp>
      <p:grpSp>
        <p:nvGrpSpPr>
          <p:cNvPr id="13" name="组合 12"/>
          <p:cNvGrpSpPr/>
          <p:nvPr/>
        </p:nvGrpSpPr>
        <p:grpSpPr>
          <a:xfrm>
            <a:off x="2771800" y="1187830"/>
            <a:ext cx="4400193" cy="586101"/>
            <a:chOff x="3771965" y="1531715"/>
            <a:chExt cx="4400435" cy="688568"/>
          </a:xfrm>
        </p:grpSpPr>
        <p:sp>
          <p:nvSpPr>
            <p:cNvPr id="15" name="平行四边形 14"/>
            <p:cNvSpPr/>
            <p:nvPr/>
          </p:nvSpPr>
          <p:spPr>
            <a:xfrm>
              <a:off x="3771965" y="1647579"/>
              <a:ext cx="4400435" cy="540057"/>
            </a:xfrm>
            <a:prstGeom prst="parallelogram">
              <a:avLst>
                <a:gd name="adj" fmla="val 48207"/>
              </a:avLst>
            </a:prstGeom>
            <a:noFill/>
            <a:ln w="15875">
              <a:solidFill>
                <a:srgbClr val="F9BC46"/>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14" name="矩形 13"/>
            <p:cNvSpPr/>
            <p:nvPr/>
          </p:nvSpPr>
          <p:spPr>
            <a:xfrm>
              <a:off x="4060013" y="1531715"/>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项目十一  商贸服务礼仪</a:t>
              </a:r>
              <a:endParaRPr lang="en-GB" altLang="zh-CN" sz="2400" b="1" dirty="0">
                <a:latin typeface="+mj-ea"/>
                <a:ea typeface="+mj-ea"/>
                <a:cs typeface="+mn-ea"/>
                <a:sym typeface="+mn-lt"/>
              </a:endParaRPr>
            </a:p>
          </p:txBody>
        </p:sp>
      </p:grpSp>
      <p:grpSp>
        <p:nvGrpSpPr>
          <p:cNvPr id="16" name="组合 15"/>
          <p:cNvGrpSpPr/>
          <p:nvPr/>
        </p:nvGrpSpPr>
        <p:grpSpPr>
          <a:xfrm>
            <a:off x="2051720" y="1940109"/>
            <a:ext cx="894210" cy="523220"/>
            <a:chOff x="2215144" y="1952311"/>
            <a:chExt cx="1244730" cy="959257"/>
          </a:xfrm>
        </p:grpSpPr>
        <p:sp>
          <p:nvSpPr>
            <p:cNvPr id="17" name="平行四边形 16"/>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12</a:t>
              </a:r>
              <a:endParaRPr lang="zh-CN" altLang="en-US" sz="2800" dirty="0">
                <a:solidFill>
                  <a:schemeClr val="bg1"/>
                </a:solidFill>
                <a:cs typeface="+mn-ea"/>
                <a:sym typeface="+mn-lt"/>
              </a:endParaRPr>
            </a:p>
          </p:txBody>
        </p:sp>
      </p:grpSp>
      <p:grpSp>
        <p:nvGrpSpPr>
          <p:cNvPr id="19" name="组合 18"/>
          <p:cNvGrpSpPr/>
          <p:nvPr/>
        </p:nvGrpSpPr>
        <p:grpSpPr>
          <a:xfrm>
            <a:off x="2771800" y="1879373"/>
            <a:ext cx="4400193" cy="586101"/>
            <a:chOff x="3771965" y="1543506"/>
            <a:chExt cx="4400435" cy="688568"/>
          </a:xfrm>
        </p:grpSpPr>
        <p:sp>
          <p:nvSpPr>
            <p:cNvPr id="23" name="平行四边形 22"/>
            <p:cNvSpPr/>
            <p:nvPr/>
          </p:nvSpPr>
          <p:spPr>
            <a:xfrm>
              <a:off x="3771965" y="1647579"/>
              <a:ext cx="4400435" cy="540057"/>
            </a:xfrm>
            <a:prstGeom prst="parallelogram">
              <a:avLst>
                <a:gd name="adj" fmla="val 48207"/>
              </a:avLst>
            </a:prstGeom>
            <a:noFill/>
            <a:ln w="15875">
              <a:solidFill>
                <a:srgbClr val="B0120F"/>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sp>
          <p:nvSpPr>
            <p:cNvPr id="20" name="矩形 19"/>
            <p:cNvSpPr/>
            <p:nvPr/>
          </p:nvSpPr>
          <p:spPr>
            <a:xfrm>
              <a:off x="4060013" y="1543506"/>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项目十二   商务洽谈礼仪</a:t>
              </a:r>
              <a:endParaRPr lang="en-GB" altLang="zh-CN" sz="2400" b="1" dirty="0">
                <a:latin typeface="+mj-ea"/>
                <a:ea typeface="+mj-ea"/>
                <a:cs typeface="+mn-ea"/>
                <a:sym typeface="+mn-lt"/>
              </a:endParaRPr>
            </a:p>
          </p:txBody>
        </p:sp>
      </p:grpSp>
      <p:grpSp>
        <p:nvGrpSpPr>
          <p:cNvPr id="36" name="组合 35"/>
          <p:cNvGrpSpPr/>
          <p:nvPr/>
        </p:nvGrpSpPr>
        <p:grpSpPr>
          <a:xfrm>
            <a:off x="2051720" y="2623451"/>
            <a:ext cx="894210" cy="523220"/>
            <a:chOff x="2215144" y="1952311"/>
            <a:chExt cx="1244730" cy="959257"/>
          </a:xfrm>
        </p:grpSpPr>
        <p:sp>
          <p:nvSpPr>
            <p:cNvPr id="37" name="平行四边形 36"/>
            <p:cNvSpPr/>
            <p:nvPr/>
          </p:nvSpPr>
          <p:spPr>
            <a:xfrm>
              <a:off x="2215144" y="2033848"/>
              <a:ext cx="1120898" cy="842781"/>
            </a:xfrm>
            <a:prstGeom prst="parallelogram">
              <a:avLst>
                <a:gd name="adj" fmla="val 4820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13</a:t>
              </a:r>
              <a:endParaRPr lang="zh-CN" altLang="en-US" sz="2800" dirty="0">
                <a:solidFill>
                  <a:schemeClr val="bg1"/>
                </a:solidFill>
                <a:cs typeface="+mn-ea"/>
                <a:sym typeface="+mn-lt"/>
              </a:endParaRPr>
            </a:p>
          </p:txBody>
        </p:sp>
      </p:grpSp>
      <p:grpSp>
        <p:nvGrpSpPr>
          <p:cNvPr id="39" name="组合 38"/>
          <p:cNvGrpSpPr/>
          <p:nvPr/>
        </p:nvGrpSpPr>
        <p:grpSpPr>
          <a:xfrm>
            <a:off x="2771800" y="2552678"/>
            <a:ext cx="5544616" cy="586101"/>
            <a:chOff x="3771965" y="1531715"/>
            <a:chExt cx="5544921" cy="688568"/>
          </a:xfrm>
        </p:grpSpPr>
        <p:sp>
          <p:nvSpPr>
            <p:cNvPr id="40" name="平行四边形 39"/>
            <p:cNvSpPr/>
            <p:nvPr/>
          </p:nvSpPr>
          <p:spPr>
            <a:xfrm>
              <a:off x="3771965" y="1647579"/>
              <a:ext cx="5544921" cy="540057"/>
            </a:xfrm>
            <a:prstGeom prst="parallelogram">
              <a:avLst>
                <a:gd name="adj" fmla="val 48207"/>
              </a:avLst>
            </a:prstGeom>
            <a:solidFill>
              <a:srgbClr val="00B050"/>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41" name="矩形 40"/>
            <p:cNvSpPr/>
            <p:nvPr/>
          </p:nvSpPr>
          <p:spPr>
            <a:xfrm>
              <a:off x="4060013" y="1531715"/>
              <a:ext cx="504083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项目十三   商业仪式和专题活动礼仪</a:t>
              </a:r>
              <a:endParaRPr lang="en-GB" altLang="zh-CN" sz="2400" b="1" dirty="0">
                <a:solidFill>
                  <a:schemeClr val="bg1"/>
                </a:solidFill>
                <a:latin typeface="+mj-ea"/>
                <a:ea typeface="+mj-ea"/>
                <a:cs typeface="+mn-ea"/>
                <a:sym typeface="+mn-lt"/>
              </a:endParaRPr>
            </a:p>
          </p:txBody>
        </p:sp>
      </p:grpSp>
      <p:grpSp>
        <p:nvGrpSpPr>
          <p:cNvPr id="24" name="组合 23"/>
          <p:cNvGrpSpPr/>
          <p:nvPr/>
        </p:nvGrpSpPr>
        <p:grpSpPr>
          <a:xfrm>
            <a:off x="2051720" y="3293258"/>
            <a:ext cx="894210" cy="523220"/>
            <a:chOff x="2215144" y="1952311"/>
            <a:chExt cx="1244730" cy="959257"/>
          </a:xfrm>
        </p:grpSpPr>
        <p:sp>
          <p:nvSpPr>
            <p:cNvPr id="25" name="平行四边形 24"/>
            <p:cNvSpPr/>
            <p:nvPr/>
          </p:nvSpPr>
          <p:spPr>
            <a:xfrm>
              <a:off x="2215144" y="2033848"/>
              <a:ext cx="1120898" cy="842781"/>
            </a:xfrm>
            <a:prstGeom prst="parallelogram">
              <a:avLst>
                <a:gd name="adj" fmla="val 4820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6"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14</a:t>
              </a:r>
              <a:endParaRPr lang="zh-CN" altLang="en-US" sz="2800" dirty="0">
                <a:solidFill>
                  <a:schemeClr val="bg1"/>
                </a:solidFill>
                <a:cs typeface="+mn-ea"/>
                <a:sym typeface="+mn-lt"/>
              </a:endParaRPr>
            </a:p>
          </p:txBody>
        </p:sp>
      </p:grpSp>
      <p:grpSp>
        <p:nvGrpSpPr>
          <p:cNvPr id="27" name="组合 26"/>
          <p:cNvGrpSpPr/>
          <p:nvPr/>
        </p:nvGrpSpPr>
        <p:grpSpPr>
          <a:xfrm>
            <a:off x="2771800" y="3222485"/>
            <a:ext cx="4400193" cy="651376"/>
            <a:chOff x="3771965" y="1531715"/>
            <a:chExt cx="4400435" cy="765255"/>
          </a:xfrm>
        </p:grpSpPr>
        <p:sp>
          <p:nvSpPr>
            <p:cNvPr id="28" name="平行四边形 27"/>
            <p:cNvSpPr/>
            <p:nvPr/>
          </p:nvSpPr>
          <p:spPr>
            <a:xfrm>
              <a:off x="3771965" y="1647579"/>
              <a:ext cx="4400435" cy="540057"/>
            </a:xfrm>
            <a:prstGeom prst="parallelogram">
              <a:avLst>
                <a:gd name="adj" fmla="val 48207"/>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29" name="矩形 28"/>
            <p:cNvSpPr/>
            <p:nvPr/>
          </p:nvSpPr>
          <p:spPr>
            <a:xfrm>
              <a:off x="4060013" y="1531715"/>
              <a:ext cx="4112387" cy="765255"/>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项目十四   应聘礼仪</a:t>
              </a:r>
              <a:endParaRPr lang="en-GB" altLang="zh-CN" sz="2400" b="1" dirty="0">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1+#ppt_w/2"/>
                                          </p:val>
                                        </p:tav>
                                        <p:tav tm="100000">
                                          <p:val>
                                            <p:strVal val="#ppt_x"/>
                                          </p:val>
                                        </p:tav>
                                      </p:tavLst>
                                    </p:anim>
                                    <p:anim calcmode="lin" valueType="num">
                                      <p:cBhvr additive="base">
                                        <p:cTn id="39" dur="500" fill="hold"/>
                                        <p:tgtEl>
                                          <p:spTgt spid="39"/>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6" presetClass="emph" presetSubtype="0" fill="hold" nodeType="afterEffect">
                                  <p:stCondLst>
                                    <p:cond delay="0"/>
                                  </p:stCondLst>
                                  <p:childTnLst>
                                    <p:animEffect transition="out" filter="fade">
                                      <p:cBhvr>
                                        <p:cTn id="51" dur="500" tmFilter="0, 0; .2, .5; .8, .5; 1, 0"/>
                                        <p:tgtEl>
                                          <p:spTgt spid="39"/>
                                        </p:tgtEl>
                                      </p:cBhvr>
                                    </p:animEffect>
                                    <p:animScale>
                                      <p:cBhvr>
                                        <p:cTn id="52"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（一）开业仪式礼仪的准备</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一、开业仪式</a:t>
            </a:r>
            <a:endParaRPr lang="zh-CN" altLang="zh-CN" sz="2400" b="1" dirty="0">
              <a:latin typeface="+mn-ea"/>
              <a:ea typeface="+mn-ea"/>
            </a:endParaRPr>
          </a:p>
        </p:txBody>
      </p:sp>
      <p:sp>
        <p:nvSpPr>
          <p:cNvPr id="7" name="矩形 6"/>
          <p:cNvSpPr/>
          <p:nvPr/>
        </p:nvSpPr>
        <p:spPr>
          <a:xfrm>
            <a:off x="638472" y="1275606"/>
            <a:ext cx="7893968" cy="3816429"/>
          </a:xfrm>
          <a:prstGeom prst="rect">
            <a:avLst/>
          </a:prstGeom>
        </p:spPr>
        <p:txBody>
          <a:bodyPr wrap="square">
            <a:spAutoFit/>
          </a:bodyPr>
          <a:lstStyle/>
          <a:p>
            <a:r>
              <a:rPr lang="en-US" altLang="zh-CN" sz="1600" dirty="0"/>
              <a:t>1</a:t>
            </a:r>
            <a:r>
              <a:rPr lang="zh-CN" altLang="zh-CN" sz="1600" dirty="0"/>
              <a:t>、舆论宣传</a:t>
            </a:r>
            <a:endParaRPr lang="zh-CN" altLang="zh-CN" sz="1600" dirty="0"/>
          </a:p>
          <a:p>
            <a:r>
              <a:rPr lang="zh-CN" altLang="zh-CN" sz="1600" dirty="0"/>
              <a:t>（</a:t>
            </a:r>
            <a:r>
              <a:rPr lang="en-US" altLang="zh-CN" sz="1600" dirty="0"/>
              <a:t>1</a:t>
            </a:r>
            <a:r>
              <a:rPr lang="zh-CN" altLang="zh-CN" sz="1600" dirty="0"/>
              <a:t>）运用传播媒体，广泛刊登广告，以引起公众的关注，营造气氛。</a:t>
            </a:r>
            <a:endParaRPr lang="zh-CN" altLang="zh-CN" sz="1600" dirty="0"/>
          </a:p>
          <a:p>
            <a:r>
              <a:rPr lang="zh-CN" altLang="zh-CN" sz="1600" dirty="0"/>
              <a:t>（</a:t>
            </a:r>
            <a:r>
              <a:rPr lang="en-US" altLang="zh-CN" sz="1600" dirty="0"/>
              <a:t>2</a:t>
            </a:r>
            <a:r>
              <a:rPr lang="zh-CN" altLang="zh-CN" sz="1600" dirty="0"/>
              <a:t>）邀请有关的传播媒体人士在开业仪式举行之时到场进行采访、报道，引导他们对本单位进行正面宣传。</a:t>
            </a:r>
            <a:endParaRPr lang="zh-CN" altLang="zh-CN" sz="1600" dirty="0"/>
          </a:p>
          <a:p>
            <a:r>
              <a:rPr lang="en-US" altLang="zh-CN" sz="1600" dirty="0"/>
              <a:t>2</a:t>
            </a:r>
            <a:r>
              <a:rPr lang="zh-CN" altLang="zh-CN" sz="1600" dirty="0"/>
              <a:t>、邀请来宾</a:t>
            </a:r>
            <a:endParaRPr lang="zh-CN" altLang="zh-CN" sz="1600" dirty="0"/>
          </a:p>
          <a:p>
            <a:r>
              <a:rPr lang="zh-CN" altLang="zh-CN" sz="1600" dirty="0"/>
              <a:t>来宾身份的高低与其数量的多少是直接影响开业典礼效果的重要因素，因此，要尽量多邀请一些来宾参加开业仪式。</a:t>
            </a:r>
            <a:endParaRPr lang="zh-CN" altLang="zh-CN" sz="1600" dirty="0"/>
          </a:p>
          <a:p>
            <a:r>
              <a:rPr lang="en-US" altLang="zh-CN" sz="1600" dirty="0"/>
              <a:t>3</a:t>
            </a:r>
            <a:r>
              <a:rPr lang="zh-CN" altLang="zh-CN" sz="1600" dirty="0"/>
              <a:t>、现场布置</a:t>
            </a:r>
            <a:endParaRPr lang="zh-CN" altLang="zh-CN" sz="1600" dirty="0"/>
          </a:p>
          <a:p>
            <a:r>
              <a:rPr lang="zh-CN" altLang="zh-CN" sz="1600" dirty="0"/>
              <a:t>开业仪式多在开业现场举行，其场地可以是正门之外的广场，也可以是正门之内的大</a:t>
            </a:r>
            <a:endParaRPr lang="zh-CN" altLang="zh-CN" sz="1600" dirty="0"/>
          </a:p>
          <a:p>
            <a:r>
              <a:rPr lang="en-US" altLang="zh-CN" sz="1600" dirty="0"/>
              <a:t>4</a:t>
            </a:r>
            <a:r>
              <a:rPr lang="zh-CN" altLang="zh-CN" sz="1600" dirty="0"/>
              <a:t>、接待服务</a:t>
            </a:r>
            <a:endParaRPr lang="zh-CN" altLang="zh-CN" sz="1600" dirty="0"/>
          </a:p>
          <a:p>
            <a:r>
              <a:rPr lang="zh-CN" altLang="zh-CN" sz="1600" dirty="0"/>
              <a:t>在举行开业仪式的现场，一定要有专人负责来宾的接待服务工作。</a:t>
            </a:r>
            <a:endParaRPr lang="zh-CN" altLang="zh-CN" sz="1600" dirty="0"/>
          </a:p>
          <a:p>
            <a:r>
              <a:rPr lang="en-US" altLang="zh-CN" sz="1600" dirty="0"/>
              <a:t>5</a:t>
            </a:r>
            <a:r>
              <a:rPr lang="zh-CN" altLang="zh-CN" sz="1600" dirty="0"/>
              <a:t>、礼品馈赠</a:t>
            </a:r>
            <a:endParaRPr lang="zh-CN" altLang="zh-CN" sz="1600" dirty="0"/>
          </a:p>
          <a:p>
            <a:r>
              <a:rPr lang="zh-CN" altLang="zh-CN" sz="1600" dirty="0"/>
              <a:t>举行开业仪式时赠予来宾的礼品，一般属于宣传性传播媒介的范畴之内。</a:t>
            </a:r>
            <a:endParaRPr lang="zh-CN" altLang="zh-CN" sz="1600" dirty="0"/>
          </a:p>
          <a:p>
            <a:r>
              <a:rPr lang="en-US" altLang="zh-CN" sz="1600" dirty="0"/>
              <a:t>6</a:t>
            </a:r>
            <a:r>
              <a:rPr lang="zh-CN" altLang="zh-CN" sz="1600" dirty="0"/>
              <a:t>、程序拟定</a:t>
            </a:r>
            <a:endParaRPr lang="zh-CN" altLang="zh-CN" sz="1600" dirty="0"/>
          </a:p>
          <a:p>
            <a:r>
              <a:rPr lang="zh-CN" altLang="zh-CN" sz="1600" dirty="0"/>
              <a:t>从总体上来看，开业仪式大都由开场、过程、结局三大基本程序所构成。</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（二）开业典礼的程序及礼仪要求</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一、开业仪式</a:t>
            </a:r>
            <a:endParaRPr lang="zh-CN" altLang="zh-CN" sz="2400" b="1" dirty="0">
              <a:latin typeface="+mn-ea"/>
              <a:ea typeface="+mn-ea"/>
            </a:endParaRPr>
          </a:p>
        </p:txBody>
      </p:sp>
      <p:sp>
        <p:nvSpPr>
          <p:cNvPr id="7" name="矩形 6"/>
          <p:cNvSpPr/>
          <p:nvPr/>
        </p:nvSpPr>
        <p:spPr>
          <a:xfrm>
            <a:off x="638472" y="1275606"/>
            <a:ext cx="3069432" cy="2308324"/>
          </a:xfrm>
          <a:prstGeom prst="rect">
            <a:avLst/>
          </a:prstGeom>
        </p:spPr>
        <p:txBody>
          <a:bodyPr wrap="square">
            <a:spAutoFit/>
          </a:bodyPr>
          <a:lstStyle/>
          <a:p>
            <a:r>
              <a:rPr lang="en-US" altLang="zh-CN" dirty="0"/>
              <a:t>1</a:t>
            </a:r>
            <a:r>
              <a:rPr lang="zh-CN" altLang="zh-CN" dirty="0"/>
              <a:t>、开业典礼的</a:t>
            </a:r>
            <a:r>
              <a:rPr lang="zh-CN" altLang="zh-CN" dirty="0" smtClean="0"/>
              <a:t>程序</a:t>
            </a:r>
            <a:endParaRPr lang="en-US" altLang="zh-CN" dirty="0" smtClean="0"/>
          </a:p>
          <a:p>
            <a:r>
              <a:rPr lang="zh-CN" altLang="zh-CN" dirty="0"/>
              <a:t>（</a:t>
            </a:r>
            <a:r>
              <a:rPr lang="en-US" altLang="zh-CN" dirty="0"/>
              <a:t>1</a:t>
            </a:r>
            <a:r>
              <a:rPr lang="zh-CN" altLang="zh-CN" dirty="0"/>
              <a:t>）迎宾</a:t>
            </a:r>
            <a:endParaRPr lang="zh-CN" altLang="zh-CN" dirty="0"/>
          </a:p>
          <a:p>
            <a:r>
              <a:rPr lang="zh-CN" altLang="zh-CN" dirty="0"/>
              <a:t>（</a:t>
            </a:r>
            <a:r>
              <a:rPr lang="en-US" altLang="zh-CN" dirty="0"/>
              <a:t>2</a:t>
            </a:r>
            <a:r>
              <a:rPr lang="zh-CN" altLang="zh-CN" dirty="0"/>
              <a:t>）典礼</a:t>
            </a:r>
            <a:endParaRPr lang="zh-CN" altLang="zh-CN" dirty="0"/>
          </a:p>
          <a:p>
            <a:r>
              <a:rPr lang="zh-CN" altLang="zh-CN" dirty="0"/>
              <a:t>（</a:t>
            </a:r>
            <a:r>
              <a:rPr lang="en-US" altLang="zh-CN" dirty="0"/>
              <a:t>3</a:t>
            </a:r>
            <a:r>
              <a:rPr lang="zh-CN" altLang="zh-CN" dirty="0"/>
              <a:t>）致贺词</a:t>
            </a:r>
            <a:endParaRPr lang="zh-CN" altLang="zh-CN" dirty="0"/>
          </a:p>
          <a:p>
            <a:r>
              <a:rPr lang="zh-CN" altLang="zh-CN" dirty="0"/>
              <a:t>（</a:t>
            </a:r>
            <a:r>
              <a:rPr lang="en-US" altLang="zh-CN" dirty="0"/>
              <a:t>4</a:t>
            </a:r>
            <a:r>
              <a:rPr lang="zh-CN" altLang="zh-CN" dirty="0"/>
              <a:t>）致答词</a:t>
            </a:r>
            <a:endParaRPr lang="zh-CN" altLang="zh-CN" dirty="0"/>
          </a:p>
          <a:p>
            <a:r>
              <a:rPr lang="zh-CN" altLang="zh-CN" dirty="0"/>
              <a:t>（</a:t>
            </a:r>
            <a:r>
              <a:rPr lang="en-US" altLang="zh-CN" dirty="0"/>
              <a:t>5</a:t>
            </a:r>
            <a:r>
              <a:rPr lang="zh-CN" altLang="zh-CN" dirty="0"/>
              <a:t>）揭幕或揭牌</a:t>
            </a:r>
            <a:endParaRPr lang="zh-CN" altLang="zh-CN" dirty="0"/>
          </a:p>
          <a:p>
            <a:r>
              <a:rPr lang="zh-CN" altLang="zh-CN" dirty="0"/>
              <a:t>（</a:t>
            </a:r>
            <a:r>
              <a:rPr lang="en-US" altLang="zh-CN" dirty="0"/>
              <a:t>6</a:t>
            </a:r>
            <a:r>
              <a:rPr lang="zh-CN" altLang="zh-CN" dirty="0"/>
              <a:t>）参观</a:t>
            </a:r>
            <a:endParaRPr lang="zh-CN" altLang="zh-CN" dirty="0"/>
          </a:p>
          <a:p>
            <a:r>
              <a:rPr lang="zh-CN" altLang="zh-CN" dirty="0"/>
              <a:t>（</a:t>
            </a:r>
            <a:r>
              <a:rPr lang="en-US" altLang="zh-CN" dirty="0"/>
              <a:t>7</a:t>
            </a:r>
            <a:r>
              <a:rPr lang="zh-CN" altLang="zh-CN" dirty="0"/>
              <a:t>）迎接首批</a:t>
            </a:r>
            <a:r>
              <a:rPr lang="zh-CN" altLang="zh-CN" dirty="0" smtClean="0"/>
              <a:t>顾客</a:t>
            </a:r>
            <a:endParaRPr lang="zh-CN" altLang="zh-CN" dirty="0"/>
          </a:p>
        </p:txBody>
      </p:sp>
      <p:sp>
        <p:nvSpPr>
          <p:cNvPr id="6" name="矩形 5"/>
          <p:cNvSpPr/>
          <p:nvPr/>
        </p:nvSpPr>
        <p:spPr>
          <a:xfrm>
            <a:off x="3361016" y="1275606"/>
            <a:ext cx="5171424" cy="3293209"/>
          </a:xfrm>
          <a:prstGeom prst="rect">
            <a:avLst/>
          </a:prstGeom>
        </p:spPr>
        <p:txBody>
          <a:bodyPr wrap="square">
            <a:spAutoFit/>
          </a:bodyPr>
          <a:lstStyle/>
          <a:p>
            <a:r>
              <a:rPr lang="en-US" altLang="zh-CN" dirty="0"/>
              <a:t>2</a:t>
            </a:r>
            <a:r>
              <a:rPr lang="zh-CN" altLang="zh-CN" dirty="0"/>
              <a:t>、参加开业典礼的礼仪</a:t>
            </a:r>
            <a:r>
              <a:rPr lang="zh-CN" altLang="zh-CN" dirty="0" smtClean="0"/>
              <a:t>要求</a:t>
            </a:r>
            <a:endParaRPr lang="en-US" altLang="zh-CN" dirty="0" smtClean="0"/>
          </a:p>
          <a:p>
            <a:r>
              <a:rPr lang="zh-CN" altLang="zh-CN" dirty="0"/>
              <a:t>（</a:t>
            </a:r>
            <a:r>
              <a:rPr lang="en-US" altLang="zh-CN" dirty="0"/>
              <a:t>1</a:t>
            </a:r>
            <a:r>
              <a:rPr lang="zh-CN" altLang="zh-CN" dirty="0"/>
              <a:t>）主办方礼仪</a:t>
            </a:r>
            <a:endParaRPr lang="zh-CN" altLang="zh-CN" dirty="0"/>
          </a:p>
          <a:p>
            <a:r>
              <a:rPr lang="zh-CN" altLang="zh-CN" dirty="0"/>
              <a:t>（</a:t>
            </a:r>
            <a:r>
              <a:rPr lang="en-US" altLang="zh-CN" dirty="0"/>
              <a:t>2</a:t>
            </a:r>
            <a:r>
              <a:rPr lang="zh-CN" altLang="zh-CN" dirty="0"/>
              <a:t>）宾客礼仪</a:t>
            </a:r>
            <a:endParaRPr lang="zh-CN" altLang="zh-CN" dirty="0"/>
          </a:p>
          <a:p>
            <a:r>
              <a:rPr lang="zh-CN" altLang="zh-CN" sz="1400" dirty="0"/>
              <a:t>第一，要守时。</a:t>
            </a:r>
            <a:endParaRPr lang="zh-CN" altLang="zh-CN" sz="1400" dirty="0"/>
          </a:p>
          <a:p>
            <a:r>
              <a:rPr lang="zh-CN" altLang="zh-CN" sz="1400" dirty="0"/>
              <a:t>第二，宾客应在开业典礼前或开业典礼时送些贺礼，如花篮、楹联等，并在贺礼上写明庆贺对象、庆贺原由、贺词及祝贺单位。</a:t>
            </a:r>
            <a:endParaRPr lang="zh-CN" altLang="zh-CN" sz="1400" dirty="0"/>
          </a:p>
          <a:p>
            <a:r>
              <a:rPr lang="zh-CN" altLang="zh-CN" sz="1400" dirty="0"/>
              <a:t>第三，见到主人应向其表示祝贺，并说祝顺利、发财、兴旺的吉利话，入座后应礼貌地与邻座打招呼，可通过自我介绍、互换名片等方式结识更多的朋友。</a:t>
            </a:r>
            <a:endParaRPr lang="zh-CN" altLang="zh-CN" sz="1400" dirty="0"/>
          </a:p>
          <a:p>
            <a:r>
              <a:rPr lang="zh-CN" altLang="zh-CN" sz="1400" dirty="0"/>
              <a:t>第四，在典礼上祝贺词时，应简短精炼，不能随意发挥，拖延时间。</a:t>
            </a:r>
            <a:endParaRPr lang="zh-CN" altLang="zh-CN" sz="1400" dirty="0"/>
          </a:p>
          <a:p>
            <a:r>
              <a:rPr lang="zh-CN" altLang="zh-CN" sz="1400" dirty="0"/>
              <a:t>第五，在典礼的进行过程中，宾客要做一些礼节性的附和。 </a:t>
            </a:r>
            <a:endParaRPr lang="zh-CN" altLang="zh-CN" sz="1400" dirty="0"/>
          </a:p>
          <a:p>
            <a:r>
              <a:rPr lang="zh-CN" altLang="zh-CN" sz="1400" dirty="0"/>
              <a:t>第六，宾客离开时要与主办单位领导、主持人、服务人员等握手告别，并致谢意</a:t>
            </a:r>
            <a:r>
              <a:rPr lang="zh-CN" altLang="zh-CN" sz="1400" dirty="0" smtClean="0"/>
              <a:t>。</a:t>
            </a:r>
            <a:endParaRPr lang="zh-CN" altLang="zh-CN"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（一）剪彩仪式的准备</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二、剪彩仪式</a:t>
            </a:r>
            <a:endParaRPr lang="zh-CN" altLang="zh-CN" sz="2400" b="1" dirty="0">
              <a:latin typeface="+mj-ea"/>
              <a:ea typeface="+mj-ea"/>
            </a:endParaRPr>
          </a:p>
        </p:txBody>
      </p:sp>
      <p:sp>
        <p:nvSpPr>
          <p:cNvPr id="7" name="矩形 6"/>
          <p:cNvSpPr/>
          <p:nvPr/>
        </p:nvSpPr>
        <p:spPr>
          <a:xfrm>
            <a:off x="638472" y="1275606"/>
            <a:ext cx="7893968" cy="2862322"/>
          </a:xfrm>
          <a:prstGeom prst="rect">
            <a:avLst/>
          </a:prstGeom>
        </p:spPr>
        <p:txBody>
          <a:bodyPr wrap="square">
            <a:spAutoFit/>
          </a:bodyPr>
          <a:lstStyle/>
          <a:p>
            <a:r>
              <a:rPr lang="en-US" altLang="zh-CN" dirty="0"/>
              <a:t>1</a:t>
            </a:r>
            <a:r>
              <a:rPr lang="zh-CN" altLang="zh-CN" dirty="0"/>
              <a:t>、剪彩用具的准备</a:t>
            </a:r>
            <a:endParaRPr lang="zh-CN" altLang="zh-CN" dirty="0"/>
          </a:p>
          <a:p>
            <a:r>
              <a:rPr lang="zh-CN" altLang="zh-CN" dirty="0"/>
              <a:t>（</a:t>
            </a:r>
            <a:r>
              <a:rPr lang="en-US" altLang="zh-CN" dirty="0"/>
              <a:t>1</a:t>
            </a:r>
            <a:r>
              <a:rPr lang="zh-CN" altLang="zh-CN" dirty="0"/>
              <a:t>）红色</a:t>
            </a:r>
            <a:r>
              <a:rPr lang="zh-CN" altLang="zh-CN" dirty="0" smtClean="0"/>
              <a:t>缎带。</a:t>
            </a:r>
            <a:endParaRPr lang="zh-CN" altLang="zh-CN" dirty="0"/>
          </a:p>
          <a:p>
            <a:r>
              <a:rPr lang="zh-CN" altLang="zh-CN" dirty="0"/>
              <a:t>（</a:t>
            </a:r>
            <a:r>
              <a:rPr lang="en-US" altLang="zh-CN" dirty="0"/>
              <a:t>2</a:t>
            </a:r>
            <a:r>
              <a:rPr lang="zh-CN" altLang="zh-CN" dirty="0"/>
              <a:t>）新剪刀。</a:t>
            </a:r>
            <a:endParaRPr lang="zh-CN" altLang="zh-CN" dirty="0"/>
          </a:p>
          <a:p>
            <a:r>
              <a:rPr lang="zh-CN" altLang="zh-CN" dirty="0"/>
              <a:t>（</a:t>
            </a:r>
            <a:r>
              <a:rPr lang="en-US" altLang="zh-CN" dirty="0"/>
              <a:t>3</a:t>
            </a:r>
            <a:r>
              <a:rPr lang="zh-CN" altLang="zh-CN" dirty="0"/>
              <a:t>）白色薄纱手套。</a:t>
            </a:r>
            <a:endParaRPr lang="zh-CN" altLang="zh-CN" dirty="0"/>
          </a:p>
          <a:p>
            <a:r>
              <a:rPr lang="zh-CN" altLang="zh-CN" dirty="0"/>
              <a:t>（</a:t>
            </a:r>
            <a:r>
              <a:rPr lang="en-US" altLang="zh-CN" dirty="0"/>
              <a:t>4</a:t>
            </a:r>
            <a:r>
              <a:rPr lang="zh-CN" altLang="zh-CN" dirty="0"/>
              <a:t>）托盘。</a:t>
            </a:r>
            <a:endParaRPr lang="zh-CN" altLang="zh-CN" dirty="0"/>
          </a:p>
          <a:p>
            <a:r>
              <a:rPr lang="zh-CN" altLang="zh-CN" dirty="0"/>
              <a:t>（</a:t>
            </a:r>
            <a:r>
              <a:rPr lang="en-US" altLang="zh-CN" dirty="0"/>
              <a:t>5</a:t>
            </a:r>
            <a:r>
              <a:rPr lang="zh-CN" altLang="zh-CN" dirty="0"/>
              <a:t>）红色地毯。</a:t>
            </a:r>
            <a:endParaRPr lang="zh-CN" altLang="zh-CN" dirty="0"/>
          </a:p>
          <a:p>
            <a:r>
              <a:rPr lang="en-US" altLang="zh-CN" dirty="0"/>
              <a:t>2</a:t>
            </a:r>
            <a:r>
              <a:rPr lang="zh-CN" altLang="zh-CN" dirty="0"/>
              <a:t>、剪彩的人员必须审慎选定</a:t>
            </a:r>
            <a:endParaRPr lang="zh-CN" altLang="zh-CN" dirty="0"/>
          </a:p>
          <a:p>
            <a:r>
              <a:rPr lang="zh-CN" altLang="zh-CN" dirty="0"/>
              <a:t>在剪彩仪式上，除主持人之外，剪彩的人员主要是由剪彩者和礼仪员组成。</a:t>
            </a:r>
            <a:endParaRPr lang="zh-CN" altLang="zh-CN" dirty="0"/>
          </a:p>
          <a:p>
            <a:r>
              <a:rPr lang="zh-CN" altLang="zh-CN" dirty="0"/>
              <a:t>（</a:t>
            </a:r>
            <a:r>
              <a:rPr lang="en-US" altLang="zh-CN" dirty="0"/>
              <a:t>1</a:t>
            </a:r>
            <a:r>
              <a:rPr lang="zh-CN" altLang="zh-CN" dirty="0"/>
              <a:t>）剪彩者。</a:t>
            </a:r>
            <a:endParaRPr lang="zh-CN" altLang="zh-CN" dirty="0"/>
          </a:p>
          <a:p>
            <a:r>
              <a:rPr lang="zh-CN" altLang="zh-CN" dirty="0"/>
              <a:t>（</a:t>
            </a:r>
            <a:r>
              <a:rPr lang="en-US" altLang="zh-CN" dirty="0"/>
              <a:t>2</a:t>
            </a:r>
            <a:r>
              <a:rPr lang="zh-CN" altLang="zh-CN" dirty="0"/>
              <a:t>）礼仪员的选定</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（一）剪彩仪式的准备</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二、剪彩仪式</a:t>
            </a:r>
            <a:endParaRPr lang="zh-CN" altLang="zh-CN" sz="2400" b="1" dirty="0">
              <a:latin typeface="+mj-ea"/>
              <a:ea typeface="+mj-ea"/>
            </a:endParaRPr>
          </a:p>
        </p:txBody>
      </p:sp>
      <p:sp>
        <p:nvSpPr>
          <p:cNvPr id="7" name="矩形 6"/>
          <p:cNvSpPr/>
          <p:nvPr/>
        </p:nvSpPr>
        <p:spPr>
          <a:xfrm>
            <a:off x="638472" y="1275606"/>
            <a:ext cx="7893968" cy="1477328"/>
          </a:xfrm>
          <a:prstGeom prst="rect">
            <a:avLst/>
          </a:prstGeom>
        </p:spPr>
        <p:txBody>
          <a:bodyPr wrap="square">
            <a:spAutoFit/>
          </a:bodyPr>
          <a:lstStyle/>
          <a:p>
            <a:r>
              <a:rPr lang="en-US" altLang="zh-CN" dirty="0"/>
              <a:t>3</a:t>
            </a:r>
            <a:r>
              <a:rPr lang="zh-CN" altLang="zh-CN" dirty="0"/>
              <a:t>、场地的</a:t>
            </a:r>
            <a:r>
              <a:rPr lang="zh-CN" altLang="zh-CN" dirty="0" smtClean="0"/>
              <a:t>选定</a:t>
            </a:r>
            <a:endParaRPr lang="en-US" altLang="zh-CN" dirty="0" smtClean="0"/>
          </a:p>
          <a:p>
            <a:r>
              <a:rPr lang="zh-CN" altLang="zh-CN" dirty="0"/>
              <a:t>在正常情况下，剪彩仪式应在行将启用的建筑、工程或者展销会、博览会的现场举行。正门外的广场、正门内的大厅，都予以优先考虑。活动现场，应简单装饰以烘托气氛。在剪彩之处悬挂写有剪彩仪式的具体名称的大幅的标语，更是必不可少</a:t>
            </a:r>
            <a:r>
              <a:rPr lang="zh-CN" altLang="zh-CN" dirty="0" smtClean="0"/>
              <a:t>。</a:t>
            </a:r>
            <a:endParaRPr lang="zh-CN" altLang="zh-CN" dirty="0"/>
          </a:p>
        </p:txBody>
      </p:sp>
      <p:sp>
        <p:nvSpPr>
          <p:cNvPr id="6" name="Text Placeholder 3"/>
          <p:cNvSpPr txBox="1"/>
          <p:nvPr/>
        </p:nvSpPr>
        <p:spPr>
          <a:xfrm>
            <a:off x="1115616" y="2755824"/>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（二）剪彩的程序</a:t>
            </a:r>
            <a:endParaRPr lang="zh-CN" altLang="zh-CN" sz="2000" b="1" dirty="0"/>
          </a:p>
        </p:txBody>
      </p:sp>
      <p:sp>
        <p:nvSpPr>
          <p:cNvPr id="8" name="Freeform 45"/>
          <p:cNvSpPr>
            <a:spLocks noEditPoints="1"/>
          </p:cNvSpPr>
          <p:nvPr/>
        </p:nvSpPr>
        <p:spPr bwMode="auto">
          <a:xfrm>
            <a:off x="703923" y="2752633"/>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638472" y="3088452"/>
            <a:ext cx="7893968" cy="1477328"/>
          </a:xfrm>
          <a:prstGeom prst="rect">
            <a:avLst/>
          </a:prstGeom>
        </p:spPr>
        <p:txBody>
          <a:bodyPr wrap="square">
            <a:spAutoFit/>
          </a:bodyPr>
          <a:lstStyle/>
          <a:p>
            <a:r>
              <a:rPr lang="zh-CN" altLang="zh-CN" dirty="0" smtClean="0"/>
              <a:t>剪彩</a:t>
            </a:r>
            <a:r>
              <a:rPr lang="zh-CN" altLang="zh-CN" dirty="0"/>
              <a:t>既可以是开业仪式中的一项具体程序，也可以独立出来。独立举行的剪彩仪式，通常应包含如下五项基本的程序：</a:t>
            </a:r>
            <a:endParaRPr lang="zh-CN" altLang="zh-CN" dirty="0"/>
          </a:p>
          <a:p>
            <a:r>
              <a:rPr lang="en-US" altLang="zh-CN" dirty="0"/>
              <a:t>1</a:t>
            </a:r>
            <a:r>
              <a:rPr lang="zh-CN" altLang="zh-CN" dirty="0"/>
              <a:t>、来宾</a:t>
            </a:r>
            <a:r>
              <a:rPr lang="zh-CN" altLang="zh-CN" dirty="0" smtClean="0"/>
              <a:t>就座</a:t>
            </a:r>
            <a:r>
              <a:rPr lang="en-US" altLang="zh-CN" dirty="0" smtClean="0"/>
              <a:t>                          2</a:t>
            </a:r>
            <a:r>
              <a:rPr lang="zh-CN" altLang="zh-CN" dirty="0"/>
              <a:t>、仪式开始</a:t>
            </a:r>
            <a:endParaRPr lang="zh-CN" altLang="zh-CN" dirty="0"/>
          </a:p>
          <a:p>
            <a:r>
              <a:rPr lang="en-US" altLang="zh-CN" dirty="0"/>
              <a:t>3</a:t>
            </a:r>
            <a:r>
              <a:rPr lang="zh-CN" altLang="zh-CN" dirty="0"/>
              <a:t>、讲话与</a:t>
            </a:r>
            <a:r>
              <a:rPr lang="zh-CN" altLang="zh-CN" dirty="0" smtClean="0"/>
              <a:t>发言</a:t>
            </a:r>
            <a:r>
              <a:rPr lang="en-US" altLang="zh-CN" dirty="0" smtClean="0"/>
              <a:t>                      4</a:t>
            </a:r>
            <a:r>
              <a:rPr lang="zh-CN" altLang="zh-CN" dirty="0"/>
              <a:t>、剪彩开始</a:t>
            </a:r>
            <a:endParaRPr lang="zh-CN" altLang="zh-CN" dirty="0"/>
          </a:p>
          <a:p>
            <a:r>
              <a:rPr lang="en-US" altLang="zh-CN" dirty="0"/>
              <a:t>5</a:t>
            </a:r>
            <a:r>
              <a:rPr lang="zh-CN" altLang="zh-CN" dirty="0"/>
              <a:t>、参观现场。</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（一）签字仪式的准备</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三、签字仪式</a:t>
            </a:r>
            <a:endParaRPr lang="zh-CN" altLang="zh-CN" sz="2400" b="1" dirty="0">
              <a:latin typeface="+mn-ea"/>
              <a:ea typeface="+mn-ea"/>
            </a:endParaRPr>
          </a:p>
        </p:txBody>
      </p:sp>
      <p:sp>
        <p:nvSpPr>
          <p:cNvPr id="7" name="矩形 6"/>
          <p:cNvSpPr/>
          <p:nvPr/>
        </p:nvSpPr>
        <p:spPr>
          <a:xfrm>
            <a:off x="638472" y="1275606"/>
            <a:ext cx="7893968" cy="1477328"/>
          </a:xfrm>
          <a:prstGeom prst="rect">
            <a:avLst/>
          </a:prstGeom>
        </p:spPr>
        <p:txBody>
          <a:bodyPr wrap="square">
            <a:spAutoFit/>
          </a:bodyPr>
          <a:lstStyle/>
          <a:p>
            <a:r>
              <a:rPr lang="zh-CN" altLang="zh-CN" dirty="0"/>
              <a:t>签字仪式是组织具有“里程碑”意义的大事，组织应予以充分准备，做到万无一失。</a:t>
            </a:r>
            <a:endParaRPr lang="zh-CN" altLang="zh-CN" dirty="0"/>
          </a:p>
          <a:p>
            <a:r>
              <a:rPr lang="en-US" altLang="zh-CN" dirty="0"/>
              <a:t>1</a:t>
            </a:r>
            <a:r>
              <a:rPr lang="zh-CN" altLang="zh-CN" dirty="0"/>
              <a:t>、准备待签文本</a:t>
            </a:r>
            <a:endParaRPr lang="zh-CN" altLang="zh-CN" dirty="0"/>
          </a:p>
          <a:p>
            <a:r>
              <a:rPr lang="en-US" altLang="zh-CN" dirty="0"/>
              <a:t>2</a:t>
            </a:r>
            <a:r>
              <a:rPr lang="zh-CN" altLang="zh-CN" dirty="0"/>
              <a:t>、布置签字场地</a:t>
            </a:r>
            <a:endParaRPr lang="zh-CN" altLang="zh-CN" dirty="0"/>
          </a:p>
          <a:p>
            <a:r>
              <a:rPr lang="en-US" altLang="zh-CN" dirty="0"/>
              <a:t>3</a:t>
            </a:r>
            <a:r>
              <a:rPr lang="zh-CN" altLang="zh-CN" dirty="0"/>
              <a:t>、安排签字人员</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（二）签字仪式的程序</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三、签字仪式</a:t>
            </a:r>
            <a:endParaRPr lang="zh-CN" altLang="zh-CN" sz="2400" b="1" dirty="0">
              <a:latin typeface="+mn-ea"/>
              <a:ea typeface="+mn-ea"/>
            </a:endParaRPr>
          </a:p>
        </p:txBody>
      </p:sp>
      <p:sp>
        <p:nvSpPr>
          <p:cNvPr id="7" name="矩形 6"/>
          <p:cNvSpPr/>
          <p:nvPr/>
        </p:nvSpPr>
        <p:spPr>
          <a:xfrm>
            <a:off x="638472" y="1275606"/>
            <a:ext cx="7893968" cy="2031325"/>
          </a:xfrm>
          <a:prstGeom prst="rect">
            <a:avLst/>
          </a:prstGeom>
        </p:spPr>
        <p:txBody>
          <a:bodyPr wrap="square">
            <a:spAutoFit/>
          </a:bodyPr>
          <a:lstStyle/>
          <a:p>
            <a:r>
              <a:rPr lang="zh-CN" altLang="zh-CN" dirty="0"/>
              <a:t>虽然签字仪式的时间不长，但它是合同、协议签署的高潮，其程序规范、庄重而热烈。主要有以下几项。</a:t>
            </a:r>
            <a:endParaRPr lang="zh-CN" altLang="zh-CN" dirty="0"/>
          </a:p>
          <a:p>
            <a:r>
              <a:rPr lang="en-US" altLang="zh-CN" dirty="0"/>
              <a:t>1</a:t>
            </a:r>
            <a:r>
              <a:rPr lang="zh-CN" altLang="zh-CN" dirty="0"/>
              <a:t>、签字仪式开始</a:t>
            </a:r>
            <a:endParaRPr lang="zh-CN" altLang="zh-CN" dirty="0"/>
          </a:p>
          <a:p>
            <a:r>
              <a:rPr lang="en-US" altLang="zh-CN" dirty="0"/>
              <a:t>2</a:t>
            </a:r>
            <a:r>
              <a:rPr lang="zh-CN" altLang="zh-CN" dirty="0"/>
              <a:t>、签字人签署文本</a:t>
            </a:r>
            <a:endParaRPr lang="zh-CN" altLang="zh-CN" dirty="0"/>
          </a:p>
          <a:p>
            <a:r>
              <a:rPr lang="en-US" altLang="zh-CN" dirty="0"/>
              <a:t>3</a:t>
            </a:r>
            <a:r>
              <a:rPr lang="zh-CN" altLang="zh-CN" dirty="0"/>
              <a:t>、交换合同文本</a:t>
            </a:r>
            <a:endParaRPr lang="zh-CN" altLang="zh-CN" dirty="0"/>
          </a:p>
          <a:p>
            <a:r>
              <a:rPr lang="en-US" altLang="zh-CN" dirty="0"/>
              <a:t>4</a:t>
            </a:r>
            <a:r>
              <a:rPr lang="zh-CN" altLang="zh-CN" dirty="0"/>
              <a:t>、共同举杯庆贺</a:t>
            </a:r>
            <a:endParaRPr lang="zh-CN" altLang="zh-CN" dirty="0"/>
          </a:p>
          <a:p>
            <a:r>
              <a:rPr lang="en-US" altLang="zh-CN" dirty="0"/>
              <a:t>5</a:t>
            </a:r>
            <a:r>
              <a:rPr lang="zh-CN" altLang="zh-CN" dirty="0"/>
              <a:t>、有秩序退场</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四、展览会</a:t>
            </a:r>
            <a:endParaRPr lang="zh-CN" altLang="zh-CN" sz="2400" b="1" dirty="0">
              <a:latin typeface="+mj-ea"/>
              <a:ea typeface="+mj-ea"/>
            </a:endParaRPr>
          </a:p>
        </p:txBody>
      </p:sp>
      <p:sp>
        <p:nvSpPr>
          <p:cNvPr id="7" name="矩形 6"/>
          <p:cNvSpPr/>
          <p:nvPr/>
        </p:nvSpPr>
        <p:spPr>
          <a:xfrm>
            <a:off x="638472" y="1059582"/>
            <a:ext cx="7893968" cy="1631216"/>
          </a:xfrm>
          <a:prstGeom prst="rect">
            <a:avLst/>
          </a:prstGeom>
        </p:spPr>
        <p:txBody>
          <a:bodyPr wrap="square">
            <a:spAutoFit/>
          </a:bodyPr>
          <a:lstStyle/>
          <a:p>
            <a:r>
              <a:rPr lang="zh-CN" altLang="zh-CN" sz="2000" dirty="0"/>
              <a:t>展览会，简称为展览，或称之为展示、展示会。展览同时又进行销售的会议叫展销会。对商界而言，主要是指有关单位和行业组织，甚至是政府所组织的推广介绍商业产品和技术、促进商品宣传和流通的商业性聚会。展览会礼仪，主要是指有关单位在组织、参加展览会时，应当遵循的规范与惯例。</a:t>
            </a:r>
            <a:endParaRPr lang="zh-CN" altLang="zh-CN" sz="2000" dirty="0"/>
          </a:p>
        </p:txBody>
      </p:sp>
      <p:sp>
        <p:nvSpPr>
          <p:cNvPr id="2" name="矩形 1"/>
          <p:cNvSpPr/>
          <p:nvPr/>
        </p:nvSpPr>
        <p:spPr>
          <a:xfrm>
            <a:off x="1187624" y="2859782"/>
            <a:ext cx="7344816" cy="1015663"/>
          </a:xfrm>
          <a:prstGeom prst="rect">
            <a:avLst/>
          </a:prstGeom>
        </p:spPr>
        <p:txBody>
          <a:bodyPr wrap="square">
            <a:spAutoFit/>
          </a:bodyPr>
          <a:lstStyle/>
          <a:p>
            <a:r>
              <a:rPr lang="zh-CN" altLang="zh-CN" sz="2000" dirty="0"/>
              <a:t>（一）组织展览会的礼仪展览会的组织者需要确定参展单位，确定展览场所，分配展示位置，进行展览内容宣传，做好安全保卫，提供辅助服务等后勤工作。</a:t>
            </a:r>
            <a:endParaRPr lang="zh-CN" altLang="zh-CN" sz="2000" dirty="0"/>
          </a:p>
        </p:txBody>
      </p:sp>
      <p:sp>
        <p:nvSpPr>
          <p:cNvPr id="8" name="Freeform 45"/>
          <p:cNvSpPr>
            <a:spLocks noEditPoints="1"/>
          </p:cNvSpPr>
          <p:nvPr/>
        </p:nvSpPr>
        <p:spPr bwMode="auto">
          <a:xfrm>
            <a:off x="703923" y="2908854"/>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1</a:t>
            </a:r>
            <a:r>
              <a:rPr lang="zh-CN" altLang="zh-CN" sz="2000" b="1" dirty="0"/>
              <a:t>、努力提高展位访问率</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四、展览会</a:t>
            </a:r>
            <a:endParaRPr lang="zh-CN" altLang="zh-CN" sz="2400" b="1" dirty="0">
              <a:latin typeface="+mj-ea"/>
              <a:ea typeface="+mj-ea"/>
            </a:endParaRPr>
          </a:p>
        </p:txBody>
      </p:sp>
      <p:sp>
        <p:nvSpPr>
          <p:cNvPr id="7" name="矩形 6"/>
          <p:cNvSpPr/>
          <p:nvPr/>
        </p:nvSpPr>
        <p:spPr>
          <a:xfrm>
            <a:off x="638472" y="1275606"/>
            <a:ext cx="7893968" cy="2031325"/>
          </a:xfrm>
          <a:prstGeom prst="rect">
            <a:avLst/>
          </a:prstGeom>
        </p:spPr>
        <p:txBody>
          <a:bodyPr wrap="square">
            <a:spAutoFit/>
          </a:bodyPr>
          <a:lstStyle/>
          <a:p>
            <a:r>
              <a:rPr lang="zh-CN" altLang="zh-CN" dirty="0" smtClean="0"/>
              <a:t>如何</a:t>
            </a:r>
            <a:r>
              <a:rPr lang="zh-CN" altLang="zh-CN" dirty="0"/>
              <a:t>提高自己展位的访问率是参展单位最关心的。所以，应围绕这个宗旨来设计和安排一些注意事项：</a:t>
            </a:r>
            <a:endParaRPr lang="zh-CN" altLang="zh-CN" dirty="0"/>
          </a:p>
          <a:p>
            <a:r>
              <a:rPr lang="zh-CN" altLang="zh-CN" dirty="0"/>
              <a:t>（</a:t>
            </a:r>
            <a:r>
              <a:rPr lang="en-US" altLang="zh-CN" dirty="0"/>
              <a:t>1</a:t>
            </a:r>
            <a:r>
              <a:rPr lang="zh-CN" altLang="zh-CN" dirty="0"/>
              <a:t>）事先向可能来参观的单位和个人发出邀请函，并注明有礼物发放，这样被参观的概率就会更高。</a:t>
            </a:r>
            <a:endParaRPr lang="zh-CN" altLang="zh-CN" dirty="0"/>
          </a:p>
          <a:p>
            <a:r>
              <a:rPr lang="zh-CN" altLang="zh-CN" dirty="0"/>
              <a:t>（</a:t>
            </a:r>
            <a:r>
              <a:rPr lang="en-US" altLang="zh-CN" dirty="0"/>
              <a:t>2</a:t>
            </a:r>
            <a:r>
              <a:rPr lang="zh-CN" altLang="zh-CN" dirty="0"/>
              <a:t>）参展单位应突出自己展位的新颖性，在展板的设计、产品的摆放等外观设计上要力求完美无缺，要既整齐美观又讲究主次，布置上要兼顾主题的突出与观众的注意力。</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（二）商品推销礼仪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一、公司业务礼仪</a:t>
            </a:r>
            <a:endParaRPr lang="zh-CN" altLang="zh-CN" sz="2400" b="1" dirty="0">
              <a:latin typeface="+mn-ea"/>
              <a:ea typeface="+mn-ea"/>
            </a:endParaRPr>
          </a:p>
        </p:txBody>
      </p:sp>
      <p:sp>
        <p:nvSpPr>
          <p:cNvPr id="2" name="矩形 1"/>
          <p:cNvSpPr/>
          <p:nvPr/>
        </p:nvSpPr>
        <p:spPr>
          <a:xfrm>
            <a:off x="638472" y="1257859"/>
            <a:ext cx="2997424" cy="3693319"/>
          </a:xfrm>
          <a:prstGeom prst="rect">
            <a:avLst/>
          </a:prstGeom>
        </p:spPr>
        <p:txBody>
          <a:bodyPr wrap="square">
            <a:spAutoFit/>
          </a:bodyPr>
          <a:lstStyle/>
          <a:p>
            <a:r>
              <a:rPr lang="en-US" altLang="zh-CN" dirty="0"/>
              <a:t>1</a:t>
            </a:r>
            <a:r>
              <a:rPr lang="zh-CN" altLang="zh-CN" dirty="0"/>
              <a:t>、接近顾客</a:t>
            </a:r>
            <a:endParaRPr lang="zh-CN" altLang="zh-CN" dirty="0"/>
          </a:p>
          <a:p>
            <a:r>
              <a:rPr lang="zh-CN" altLang="zh-CN" dirty="0"/>
              <a:t>（</a:t>
            </a:r>
            <a:r>
              <a:rPr lang="en-US" altLang="zh-CN" dirty="0"/>
              <a:t>1</a:t>
            </a:r>
            <a:r>
              <a:rPr lang="zh-CN" altLang="zh-CN" dirty="0"/>
              <a:t>）讲究仪表。</a:t>
            </a:r>
            <a:endParaRPr lang="zh-CN" altLang="zh-CN" dirty="0"/>
          </a:p>
          <a:p>
            <a:r>
              <a:rPr lang="zh-CN" altLang="zh-CN" dirty="0"/>
              <a:t>（</a:t>
            </a:r>
            <a:r>
              <a:rPr lang="en-US" altLang="zh-CN" dirty="0"/>
              <a:t>2</a:t>
            </a:r>
            <a:r>
              <a:rPr lang="zh-CN" altLang="zh-CN" dirty="0"/>
              <a:t>）坦诚相待。</a:t>
            </a:r>
            <a:endParaRPr lang="zh-CN" altLang="zh-CN" dirty="0"/>
          </a:p>
          <a:p>
            <a:r>
              <a:rPr lang="en-US" altLang="zh-CN" dirty="0"/>
              <a:t>2</a:t>
            </a:r>
            <a:r>
              <a:rPr lang="zh-CN" altLang="zh-CN" dirty="0"/>
              <a:t>、约见顾客</a:t>
            </a:r>
            <a:endParaRPr lang="zh-CN" altLang="zh-CN" dirty="0"/>
          </a:p>
          <a:p>
            <a:r>
              <a:rPr lang="zh-CN" altLang="zh-CN" dirty="0"/>
              <a:t>（</a:t>
            </a:r>
            <a:r>
              <a:rPr lang="en-US" altLang="zh-CN" dirty="0"/>
              <a:t>1</a:t>
            </a:r>
            <a:r>
              <a:rPr lang="zh-CN" altLang="zh-CN" dirty="0"/>
              <a:t>）时间适宜。</a:t>
            </a:r>
            <a:endParaRPr lang="zh-CN" altLang="zh-CN" dirty="0"/>
          </a:p>
          <a:p>
            <a:r>
              <a:rPr lang="zh-CN" altLang="zh-CN" dirty="0"/>
              <a:t>（</a:t>
            </a:r>
            <a:r>
              <a:rPr lang="en-US" altLang="zh-CN" dirty="0"/>
              <a:t>2</a:t>
            </a:r>
            <a:r>
              <a:rPr lang="zh-CN" altLang="zh-CN" dirty="0"/>
              <a:t>）地点方便。</a:t>
            </a:r>
            <a:endParaRPr lang="zh-CN" altLang="zh-CN" dirty="0"/>
          </a:p>
          <a:p>
            <a:r>
              <a:rPr lang="zh-CN" altLang="zh-CN" dirty="0"/>
              <a:t>（</a:t>
            </a:r>
            <a:r>
              <a:rPr lang="en-US" altLang="zh-CN" dirty="0"/>
              <a:t>3</a:t>
            </a:r>
            <a:r>
              <a:rPr lang="zh-CN" altLang="zh-CN" dirty="0"/>
              <a:t>）方式得当</a:t>
            </a:r>
            <a:r>
              <a:rPr lang="zh-CN" altLang="zh-CN" dirty="0" smtClean="0"/>
              <a:t>。</a:t>
            </a:r>
            <a:endParaRPr lang="en-US" altLang="zh-CN" dirty="0" smtClean="0"/>
          </a:p>
          <a:p>
            <a:r>
              <a:rPr lang="en-US" altLang="zh-CN" dirty="0"/>
              <a:t>3</a:t>
            </a:r>
            <a:r>
              <a:rPr lang="zh-CN" altLang="zh-CN" dirty="0"/>
              <a:t>、推荐产品</a:t>
            </a:r>
            <a:endParaRPr lang="zh-CN" altLang="zh-CN" dirty="0"/>
          </a:p>
          <a:p>
            <a:r>
              <a:rPr lang="zh-CN" altLang="zh-CN" dirty="0"/>
              <a:t>（</a:t>
            </a:r>
            <a:r>
              <a:rPr lang="en-US" altLang="zh-CN" dirty="0"/>
              <a:t>1</a:t>
            </a:r>
            <a:r>
              <a:rPr lang="zh-CN" altLang="zh-CN" dirty="0"/>
              <a:t>）尊重顾客。</a:t>
            </a:r>
            <a:endParaRPr lang="zh-CN" altLang="zh-CN" dirty="0"/>
          </a:p>
          <a:p>
            <a:r>
              <a:rPr lang="zh-CN" altLang="zh-CN" dirty="0"/>
              <a:t>（</a:t>
            </a:r>
            <a:r>
              <a:rPr lang="en-US" altLang="zh-CN" dirty="0"/>
              <a:t>2</a:t>
            </a:r>
            <a:r>
              <a:rPr lang="zh-CN" altLang="zh-CN" dirty="0"/>
              <a:t>）诚实客观。</a:t>
            </a:r>
            <a:endParaRPr lang="zh-CN" altLang="zh-CN" dirty="0"/>
          </a:p>
          <a:p>
            <a:r>
              <a:rPr lang="zh-CN" altLang="zh-CN" dirty="0"/>
              <a:t>（</a:t>
            </a:r>
            <a:r>
              <a:rPr lang="en-US" altLang="zh-CN" dirty="0"/>
              <a:t>3</a:t>
            </a:r>
            <a:r>
              <a:rPr lang="zh-CN" altLang="zh-CN" dirty="0"/>
              <a:t>）耐心讲解。</a:t>
            </a:r>
            <a:endParaRPr lang="zh-CN" altLang="zh-CN" dirty="0"/>
          </a:p>
          <a:p>
            <a:r>
              <a:rPr lang="zh-CN" altLang="zh-CN" dirty="0"/>
              <a:t>（</a:t>
            </a:r>
            <a:r>
              <a:rPr lang="en-US" altLang="zh-CN" dirty="0"/>
              <a:t>4</a:t>
            </a:r>
            <a:r>
              <a:rPr lang="zh-CN" altLang="zh-CN" dirty="0"/>
              <a:t>）择机应对。</a:t>
            </a:r>
            <a:endParaRPr lang="zh-CN" altLang="zh-CN" dirty="0"/>
          </a:p>
          <a:p>
            <a:r>
              <a:rPr lang="zh-CN" altLang="zh-CN" dirty="0"/>
              <a:t>（</a:t>
            </a:r>
            <a:r>
              <a:rPr lang="en-US" altLang="zh-CN" dirty="0"/>
              <a:t>5</a:t>
            </a:r>
            <a:r>
              <a:rPr lang="zh-CN" altLang="zh-CN" dirty="0"/>
              <a:t>）热情适度</a:t>
            </a:r>
            <a:r>
              <a:rPr lang="zh-CN" altLang="zh-CN" dirty="0" smtClean="0"/>
              <a:t>。</a:t>
            </a:r>
            <a:endParaRPr lang="zh-CN" altLang="zh-CN" dirty="0"/>
          </a:p>
        </p:txBody>
      </p:sp>
      <p:sp>
        <p:nvSpPr>
          <p:cNvPr id="7" name="矩形 6"/>
          <p:cNvSpPr/>
          <p:nvPr/>
        </p:nvSpPr>
        <p:spPr>
          <a:xfrm>
            <a:off x="3114462" y="2211710"/>
            <a:ext cx="5616624" cy="2585323"/>
          </a:xfrm>
          <a:prstGeom prst="rect">
            <a:avLst/>
          </a:prstGeom>
        </p:spPr>
        <p:txBody>
          <a:bodyPr wrap="square">
            <a:spAutoFit/>
          </a:bodyPr>
          <a:lstStyle/>
          <a:p>
            <a:r>
              <a:rPr lang="en-US" altLang="zh-CN" dirty="0"/>
              <a:t>4</a:t>
            </a:r>
            <a:r>
              <a:rPr lang="zh-CN" altLang="zh-CN" dirty="0"/>
              <a:t>、达成交易</a:t>
            </a:r>
            <a:endParaRPr lang="zh-CN" altLang="zh-CN" dirty="0"/>
          </a:p>
          <a:p>
            <a:r>
              <a:rPr lang="zh-CN" altLang="zh-CN" dirty="0"/>
              <a:t>成交是推销基本获得成功的标志，但并非意味着推销工作的结束，因为即使达成交易，对方也会更改意见，这时礼仪的表现显得尤为重要。</a:t>
            </a:r>
            <a:endParaRPr lang="zh-CN" altLang="zh-CN" dirty="0"/>
          </a:p>
          <a:p>
            <a:r>
              <a:rPr lang="zh-CN" altLang="zh-CN" dirty="0"/>
              <a:t>（</a:t>
            </a:r>
            <a:r>
              <a:rPr lang="en-US" altLang="zh-CN" dirty="0"/>
              <a:t>1</a:t>
            </a:r>
            <a:r>
              <a:rPr lang="zh-CN" altLang="zh-CN" dirty="0"/>
              <a:t>）保持常态。</a:t>
            </a:r>
            <a:endParaRPr lang="zh-CN" altLang="zh-CN" dirty="0"/>
          </a:p>
          <a:p>
            <a:r>
              <a:rPr lang="zh-CN" altLang="zh-CN" dirty="0"/>
              <a:t>（</a:t>
            </a:r>
            <a:r>
              <a:rPr lang="en-US" altLang="zh-CN" dirty="0"/>
              <a:t>2</a:t>
            </a:r>
            <a:r>
              <a:rPr lang="zh-CN" altLang="zh-CN" dirty="0"/>
              <a:t>）赞美顾客。</a:t>
            </a:r>
            <a:endParaRPr lang="zh-CN" altLang="zh-CN" dirty="0"/>
          </a:p>
          <a:p>
            <a:r>
              <a:rPr lang="zh-CN" altLang="zh-CN" dirty="0"/>
              <a:t>（</a:t>
            </a:r>
            <a:r>
              <a:rPr lang="en-US" altLang="zh-CN" dirty="0"/>
              <a:t>3</a:t>
            </a:r>
            <a:r>
              <a:rPr lang="zh-CN" altLang="zh-CN" dirty="0"/>
              <a:t>）少言慎词。</a:t>
            </a:r>
            <a:endParaRPr lang="zh-CN" altLang="zh-CN" dirty="0"/>
          </a:p>
          <a:p>
            <a:r>
              <a:rPr lang="zh-CN" altLang="zh-CN" dirty="0"/>
              <a:t>（</a:t>
            </a:r>
            <a:r>
              <a:rPr lang="en-US" altLang="zh-CN" dirty="0"/>
              <a:t>4</a:t>
            </a:r>
            <a:r>
              <a:rPr lang="zh-CN" altLang="zh-CN" dirty="0"/>
              <a:t>）热情告别。</a:t>
            </a:r>
            <a:endParaRPr lang="zh-CN" altLang="zh-CN" dirty="0"/>
          </a:p>
          <a:p>
            <a:r>
              <a:rPr lang="zh-CN" altLang="zh-CN" dirty="0"/>
              <a:t>（</a:t>
            </a:r>
            <a:r>
              <a:rPr lang="en-US" altLang="zh-CN" dirty="0"/>
              <a:t>5</a:t>
            </a:r>
            <a:r>
              <a:rPr lang="zh-CN" altLang="zh-CN" dirty="0"/>
              <a:t>）善始善终。</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2</a:t>
            </a:r>
            <a:r>
              <a:rPr lang="zh-CN" altLang="zh-CN" sz="2000" b="1" dirty="0"/>
              <a:t>、积极传播参展信息</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四、展览会</a:t>
            </a:r>
            <a:endParaRPr lang="zh-CN" altLang="zh-CN" sz="2400" b="1" dirty="0">
              <a:latin typeface="+mj-ea"/>
              <a:ea typeface="+mj-ea"/>
            </a:endParaRPr>
          </a:p>
        </p:txBody>
      </p:sp>
      <p:sp>
        <p:nvSpPr>
          <p:cNvPr id="7" name="矩形 6"/>
          <p:cNvSpPr/>
          <p:nvPr/>
        </p:nvSpPr>
        <p:spPr>
          <a:xfrm>
            <a:off x="638472" y="1275606"/>
            <a:ext cx="7893968" cy="646331"/>
          </a:xfrm>
          <a:prstGeom prst="rect">
            <a:avLst/>
          </a:prstGeom>
        </p:spPr>
        <p:txBody>
          <a:bodyPr wrap="square">
            <a:spAutoFit/>
          </a:bodyPr>
          <a:lstStyle/>
          <a:p>
            <a:r>
              <a:rPr lang="zh-CN" altLang="zh-CN" dirty="0"/>
              <a:t>在展览会上向观众直接散发的有关资料，要印刷精美、图文并茂、内容丰富，并且注有参展单位的主要联络方法。</a:t>
            </a:r>
            <a:endParaRPr lang="zh-CN" altLang="zh-CN" dirty="0"/>
          </a:p>
        </p:txBody>
      </p:sp>
      <p:sp>
        <p:nvSpPr>
          <p:cNvPr id="6" name="Text Placeholder 3"/>
          <p:cNvSpPr txBox="1"/>
          <p:nvPr/>
        </p:nvSpPr>
        <p:spPr>
          <a:xfrm>
            <a:off x="1115616" y="1942506"/>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3</a:t>
            </a:r>
            <a:r>
              <a:rPr lang="zh-CN" altLang="zh-CN" sz="2000" b="1" dirty="0"/>
              <a:t>、参展单位服务人员的礼仪</a:t>
            </a:r>
            <a:endParaRPr lang="zh-CN" altLang="zh-CN" sz="2000" b="1" dirty="0"/>
          </a:p>
        </p:txBody>
      </p:sp>
      <p:sp>
        <p:nvSpPr>
          <p:cNvPr id="8" name="Freeform 45"/>
          <p:cNvSpPr>
            <a:spLocks noEditPoints="1"/>
          </p:cNvSpPr>
          <p:nvPr/>
        </p:nvSpPr>
        <p:spPr bwMode="auto">
          <a:xfrm>
            <a:off x="703923" y="1939315"/>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638472" y="2275134"/>
            <a:ext cx="7893968" cy="2893100"/>
          </a:xfrm>
          <a:prstGeom prst="rect">
            <a:avLst/>
          </a:prstGeom>
        </p:spPr>
        <p:txBody>
          <a:bodyPr wrap="square">
            <a:spAutoFit/>
          </a:bodyPr>
          <a:lstStyle/>
          <a:p>
            <a:r>
              <a:rPr lang="zh-CN" altLang="zh-CN" sz="1600" dirty="0"/>
              <a:t>（</a:t>
            </a:r>
            <a:r>
              <a:rPr lang="en-US" altLang="zh-CN" sz="1600" dirty="0"/>
              <a:t>1</a:t>
            </a:r>
            <a:r>
              <a:rPr lang="zh-CN" altLang="zh-CN" sz="1600" dirty="0"/>
              <a:t>）在展位上工作的人员应当统一着装。</a:t>
            </a:r>
            <a:endParaRPr lang="zh-CN" altLang="zh-CN" sz="1600" dirty="0"/>
          </a:p>
          <a:p>
            <a:r>
              <a:rPr lang="zh-CN" altLang="zh-CN" sz="1600" dirty="0"/>
              <a:t>（</a:t>
            </a:r>
            <a:r>
              <a:rPr lang="en-US" altLang="zh-CN" sz="1600" dirty="0"/>
              <a:t>2</a:t>
            </a:r>
            <a:r>
              <a:rPr lang="zh-CN" altLang="zh-CN" sz="1600" dirty="0"/>
              <a:t>）要努力维护整体形象。</a:t>
            </a:r>
            <a:endParaRPr lang="zh-CN" altLang="zh-CN" sz="1600" dirty="0"/>
          </a:p>
          <a:p>
            <a:r>
              <a:rPr lang="zh-CN" altLang="zh-CN" sz="1600" dirty="0"/>
              <a:t>（</a:t>
            </a:r>
            <a:r>
              <a:rPr lang="en-US" altLang="zh-CN" sz="1600" dirty="0"/>
              <a:t>3</a:t>
            </a:r>
            <a:r>
              <a:rPr lang="zh-CN" altLang="zh-CN" sz="1600" dirty="0"/>
              <a:t>）当观众走近自己的展位时，不管对方是否向自己打了招呼，工作人员都要面含微笑。</a:t>
            </a:r>
            <a:endParaRPr lang="zh-CN" altLang="zh-CN" sz="1600" dirty="0"/>
          </a:p>
          <a:p>
            <a:r>
              <a:rPr lang="zh-CN" altLang="zh-CN" sz="1600" dirty="0"/>
              <a:t>（</a:t>
            </a:r>
            <a:r>
              <a:rPr lang="en-US" altLang="zh-CN" sz="1600" dirty="0"/>
              <a:t>4</a:t>
            </a:r>
            <a:r>
              <a:rPr lang="zh-CN" altLang="zh-CN" sz="1600" dirty="0"/>
              <a:t>）解说人员要训练有素，熟悉有关单位和产品的基本情况，熟悉有关资料，在解说的时候能够应对自如。</a:t>
            </a:r>
            <a:endParaRPr lang="zh-CN" altLang="zh-CN" sz="1600" dirty="0"/>
          </a:p>
          <a:p>
            <a:r>
              <a:rPr lang="zh-CN" altLang="zh-CN" sz="1600" dirty="0"/>
              <a:t>（</a:t>
            </a:r>
            <a:r>
              <a:rPr lang="en-US" altLang="zh-CN" sz="1600" dirty="0"/>
              <a:t>5</a:t>
            </a:r>
            <a:r>
              <a:rPr lang="zh-CN" altLang="zh-CN" sz="1600" dirty="0"/>
              <a:t>）当观众在本单位的展位上进行参观时，工作人员可随行于其后，以备对方向自己进行咨询。</a:t>
            </a:r>
            <a:endParaRPr lang="zh-CN" altLang="zh-CN" sz="1600" dirty="0"/>
          </a:p>
          <a:p>
            <a:r>
              <a:rPr lang="zh-CN" altLang="zh-CN" sz="1600" dirty="0"/>
              <a:t>（</a:t>
            </a:r>
            <a:r>
              <a:rPr lang="en-US" altLang="zh-CN" sz="1600" dirty="0"/>
              <a:t>6</a:t>
            </a:r>
            <a:r>
              <a:rPr lang="zh-CN" altLang="zh-CN" sz="1600" dirty="0"/>
              <a:t>）当观众离去时，工作人员应当真诚地向对方欠身施礼，并道以“谢谢光临”，或是“再见！”</a:t>
            </a:r>
            <a:endParaRPr lang="zh-CN" altLang="zh-CN" sz="1600" dirty="0"/>
          </a:p>
          <a:p>
            <a:r>
              <a:rPr lang="zh-CN" altLang="zh-CN" sz="1600" dirty="0"/>
              <a:t>（</a:t>
            </a:r>
            <a:r>
              <a:rPr lang="en-US" altLang="zh-CN" sz="1600" dirty="0"/>
              <a:t>7</a:t>
            </a:r>
            <a:r>
              <a:rPr lang="zh-CN" altLang="zh-CN" sz="1600" dirty="0"/>
              <a:t>）在任何情况下，工作人员均不得对观众恶语相加或讥讽嘲弄。</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实训十三</a:t>
            </a:r>
            <a:r>
              <a:rPr lang="en-US" altLang="zh-CN" sz="2400" b="1" dirty="0">
                <a:latin typeface="+mj-ea"/>
                <a:ea typeface="+mj-ea"/>
              </a:rPr>
              <a:t>  </a:t>
            </a:r>
            <a:r>
              <a:rPr lang="zh-CN" altLang="zh-CN" sz="2400" b="1" dirty="0">
                <a:latin typeface="+mj-ea"/>
                <a:ea typeface="+mj-ea"/>
              </a:rPr>
              <a:t>签字、剪彩仪式实训</a:t>
            </a:r>
            <a:endParaRPr lang="zh-CN" altLang="zh-CN" sz="2400" b="1" dirty="0">
              <a:latin typeface="+mj-ea"/>
              <a:ea typeface="+mj-ea"/>
            </a:endParaRPr>
          </a:p>
        </p:txBody>
      </p:sp>
      <p:sp>
        <p:nvSpPr>
          <p:cNvPr id="7" name="矩形 6"/>
          <p:cNvSpPr/>
          <p:nvPr/>
        </p:nvSpPr>
        <p:spPr>
          <a:xfrm>
            <a:off x="638472" y="843558"/>
            <a:ext cx="7893968" cy="4154984"/>
          </a:xfrm>
          <a:prstGeom prst="rect">
            <a:avLst/>
          </a:prstGeom>
        </p:spPr>
        <p:txBody>
          <a:bodyPr wrap="square">
            <a:spAutoFit/>
          </a:bodyPr>
          <a:lstStyle/>
          <a:p>
            <a:r>
              <a:rPr lang="zh-CN" altLang="zh-CN" dirty="0"/>
              <a:t>【实训目标】</a:t>
            </a:r>
            <a:endParaRPr lang="zh-CN" altLang="zh-CN" dirty="0"/>
          </a:p>
          <a:p>
            <a:r>
              <a:rPr lang="zh-CN" altLang="zh-CN" dirty="0"/>
              <a:t>通过实训，掌握并熟练运用签约、剪彩、交接、庆典四种常见意识的流程和礼仪规范，为学生日后走上工作岗位参加各种仪式打下必要的礼仪基础。</a:t>
            </a:r>
            <a:endParaRPr lang="zh-CN" altLang="zh-CN" dirty="0"/>
          </a:p>
          <a:p>
            <a:r>
              <a:rPr lang="zh-CN" altLang="zh-CN" dirty="0"/>
              <a:t>【实训要求】</a:t>
            </a:r>
            <a:endParaRPr lang="zh-CN" altLang="zh-CN" dirty="0"/>
          </a:p>
          <a:p>
            <a:r>
              <a:rPr lang="zh-CN" altLang="zh-CN" dirty="0"/>
              <a:t>每</a:t>
            </a:r>
            <a:r>
              <a:rPr lang="en-US" altLang="zh-CN" dirty="0"/>
              <a:t>4</a:t>
            </a:r>
            <a:r>
              <a:rPr lang="zh-CN" altLang="zh-CN" dirty="0"/>
              <a:t>人一组，</a:t>
            </a:r>
            <a:endParaRPr lang="zh-CN" altLang="zh-CN" dirty="0"/>
          </a:p>
          <a:p>
            <a:r>
              <a:rPr lang="zh-CN" altLang="zh-CN" dirty="0"/>
              <a:t>【实训口号】</a:t>
            </a:r>
            <a:endParaRPr lang="zh-CN" altLang="zh-CN" dirty="0"/>
          </a:p>
          <a:p>
            <a:r>
              <a:rPr lang="zh-CN" altLang="zh-CN" dirty="0"/>
              <a:t>开业大吉——打响第一炮！</a:t>
            </a:r>
            <a:endParaRPr lang="zh-CN" altLang="zh-CN" dirty="0"/>
          </a:p>
          <a:p>
            <a:r>
              <a:rPr lang="zh-CN" altLang="zh-CN" dirty="0" smtClean="0"/>
              <a:t>【实训内容】</a:t>
            </a:r>
            <a:endParaRPr lang="en-US" altLang="zh-CN" dirty="0" smtClean="0"/>
          </a:p>
          <a:p>
            <a:r>
              <a:rPr lang="en-US" altLang="zh-CN" sz="1200" dirty="0"/>
              <a:t>1. </a:t>
            </a:r>
            <a:r>
              <a:rPr lang="zh-CN" altLang="zh-CN" sz="1200" dirty="0"/>
              <a:t>分别收集一段签字、剪彩、交接和庆典仪式的场景，运用现代化的教学手段，和讲解相结合，让学生生动、直观地学习各项仪式的规范礼仪。</a:t>
            </a:r>
            <a:endParaRPr lang="zh-CN" altLang="zh-CN" sz="1200" dirty="0"/>
          </a:p>
          <a:p>
            <a:r>
              <a:rPr lang="en-US" altLang="zh-CN" sz="1200" dirty="0"/>
              <a:t>2. </a:t>
            </a:r>
            <a:r>
              <a:rPr lang="zh-CN" altLang="zh-CN" sz="1200" dirty="0"/>
              <a:t>将学生分成四人一组，按照相应的规则和程序选择设计一个模拟的仪式场景，以熟悉整个仪式的流程和重点，再进行课堂讨论，互相交流和点评。</a:t>
            </a:r>
            <a:endParaRPr lang="zh-CN" altLang="zh-CN" sz="1200" dirty="0"/>
          </a:p>
          <a:p>
            <a:r>
              <a:rPr lang="en-US" altLang="zh-CN" sz="1200" dirty="0"/>
              <a:t>3. </a:t>
            </a:r>
            <a:r>
              <a:rPr lang="zh-CN" altLang="zh-CN" sz="1200" dirty="0"/>
              <a:t>请学生按照拟好的仪式方案，模拟进行表演，并由学生代表和老师组成评审小组进行评比，以更充分地调动起学生的积极性和参与性，更投人到表演中，使训练达到最佳的效果。</a:t>
            </a:r>
            <a:endParaRPr lang="zh-CN" altLang="zh-CN" sz="1200" dirty="0"/>
          </a:p>
          <a:p>
            <a:r>
              <a:rPr lang="en-US" altLang="zh-CN" sz="1200" dirty="0"/>
              <a:t>4. </a:t>
            </a:r>
            <a:r>
              <a:rPr lang="zh-CN" altLang="zh-CN" sz="1200" dirty="0"/>
              <a:t>收集信息，组织学生参加</a:t>
            </a:r>
            <a:r>
              <a:rPr lang="en-US" altLang="zh-CN" sz="1200" dirty="0"/>
              <a:t>1-2</a:t>
            </a:r>
            <a:r>
              <a:rPr lang="zh-CN" altLang="zh-CN" sz="1200" dirty="0"/>
              <a:t>次校外的仪式活动，采用学习</a:t>
            </a:r>
            <a:r>
              <a:rPr lang="en-US" altLang="zh-CN" sz="1200" dirty="0"/>
              <a:t>-</a:t>
            </a:r>
            <a:r>
              <a:rPr lang="zh-CN" altLang="zh-CN" sz="1200" dirty="0"/>
              <a:t>练习</a:t>
            </a:r>
            <a:r>
              <a:rPr lang="en-US" altLang="zh-CN" sz="1200" dirty="0"/>
              <a:t>-</a:t>
            </a:r>
            <a:r>
              <a:rPr lang="zh-CN" altLang="zh-CN" sz="1200" dirty="0"/>
              <a:t>再学习</a:t>
            </a:r>
            <a:r>
              <a:rPr lang="en-US" altLang="zh-CN" sz="1200" dirty="0"/>
              <a:t>-</a:t>
            </a:r>
            <a:r>
              <a:rPr lang="zh-CN" altLang="zh-CN" sz="1200" dirty="0"/>
              <a:t>再实践的方式，起到巩固的作用。</a:t>
            </a:r>
            <a:endParaRPr lang="zh-CN" altLang="zh-CN" sz="1200" dirty="0"/>
          </a:p>
          <a:p>
            <a:r>
              <a:rPr lang="en-US" altLang="zh-CN" sz="1200" dirty="0"/>
              <a:t>5. </a:t>
            </a:r>
            <a:r>
              <a:rPr lang="zh-CN" altLang="zh-CN" sz="1200" dirty="0"/>
              <a:t>举行仪式礼仪大赛或相关的主题班会。</a:t>
            </a:r>
            <a:endParaRPr lang="zh-CN" altLang="zh-CN" sz="1200" dirty="0"/>
          </a:p>
          <a:p>
            <a:r>
              <a:rPr lang="en-US" altLang="zh-CN" sz="1200" dirty="0"/>
              <a:t>6. </a:t>
            </a:r>
            <a:r>
              <a:rPr lang="zh-CN" altLang="zh-CN" sz="1200" dirty="0"/>
              <a:t>将学校有关的颁奖、签字、典礼或授牌仪式等规范化，让学生参与设计仪式的有关程序，并将仪式礼仪规范运用于这些活动中</a:t>
            </a:r>
            <a:r>
              <a:rPr lang="zh-CN" altLang="zh-CN" sz="1200" dirty="0" smtClean="0"/>
              <a:t>。</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456128"/>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0" name="组合 9"/>
          <p:cNvGrpSpPr/>
          <p:nvPr/>
        </p:nvGrpSpPr>
        <p:grpSpPr>
          <a:xfrm>
            <a:off x="2051720" y="1258603"/>
            <a:ext cx="894210" cy="523220"/>
            <a:chOff x="2215144" y="1952311"/>
            <a:chExt cx="1244730" cy="959257"/>
          </a:xfrm>
        </p:grpSpPr>
        <p:sp>
          <p:nvSpPr>
            <p:cNvPr id="11" name="平行四边形 10"/>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2"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11</a:t>
              </a:r>
              <a:endParaRPr lang="zh-CN" altLang="en-US" sz="2800" dirty="0">
                <a:solidFill>
                  <a:schemeClr val="bg1"/>
                </a:solidFill>
                <a:cs typeface="+mn-ea"/>
                <a:sym typeface="+mn-lt"/>
              </a:endParaRPr>
            </a:p>
          </p:txBody>
        </p:sp>
      </p:grpSp>
      <p:grpSp>
        <p:nvGrpSpPr>
          <p:cNvPr id="13" name="组合 12"/>
          <p:cNvGrpSpPr/>
          <p:nvPr/>
        </p:nvGrpSpPr>
        <p:grpSpPr>
          <a:xfrm>
            <a:off x="2771800" y="1187830"/>
            <a:ext cx="4400193" cy="586101"/>
            <a:chOff x="3771965" y="1531715"/>
            <a:chExt cx="4400435" cy="688568"/>
          </a:xfrm>
        </p:grpSpPr>
        <p:sp>
          <p:nvSpPr>
            <p:cNvPr id="15" name="平行四边形 14"/>
            <p:cNvSpPr/>
            <p:nvPr/>
          </p:nvSpPr>
          <p:spPr>
            <a:xfrm>
              <a:off x="3771965" y="1647579"/>
              <a:ext cx="4400435" cy="540057"/>
            </a:xfrm>
            <a:prstGeom prst="parallelogram">
              <a:avLst>
                <a:gd name="adj" fmla="val 48207"/>
              </a:avLst>
            </a:prstGeom>
            <a:noFill/>
            <a:ln w="15875">
              <a:solidFill>
                <a:srgbClr val="F9BC46"/>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14" name="矩形 13"/>
            <p:cNvSpPr/>
            <p:nvPr/>
          </p:nvSpPr>
          <p:spPr>
            <a:xfrm>
              <a:off x="4060013" y="1531715"/>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项目十一  商贸服务礼仪</a:t>
              </a:r>
              <a:endParaRPr lang="en-GB" altLang="zh-CN" sz="2400" b="1" dirty="0">
                <a:latin typeface="+mj-ea"/>
                <a:ea typeface="+mj-ea"/>
                <a:cs typeface="+mn-ea"/>
                <a:sym typeface="+mn-lt"/>
              </a:endParaRPr>
            </a:p>
          </p:txBody>
        </p:sp>
      </p:grpSp>
      <p:grpSp>
        <p:nvGrpSpPr>
          <p:cNvPr id="16" name="组合 15"/>
          <p:cNvGrpSpPr/>
          <p:nvPr/>
        </p:nvGrpSpPr>
        <p:grpSpPr>
          <a:xfrm>
            <a:off x="2051720" y="1940109"/>
            <a:ext cx="894210" cy="523220"/>
            <a:chOff x="2215144" y="1952311"/>
            <a:chExt cx="1244730" cy="959257"/>
          </a:xfrm>
        </p:grpSpPr>
        <p:sp>
          <p:nvSpPr>
            <p:cNvPr id="17" name="平行四边形 16"/>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12</a:t>
              </a:r>
              <a:endParaRPr lang="zh-CN" altLang="en-US" sz="2800" dirty="0">
                <a:solidFill>
                  <a:schemeClr val="bg1"/>
                </a:solidFill>
                <a:cs typeface="+mn-ea"/>
                <a:sym typeface="+mn-lt"/>
              </a:endParaRPr>
            </a:p>
          </p:txBody>
        </p:sp>
      </p:grpSp>
      <p:grpSp>
        <p:nvGrpSpPr>
          <p:cNvPr id="19" name="组合 18"/>
          <p:cNvGrpSpPr/>
          <p:nvPr/>
        </p:nvGrpSpPr>
        <p:grpSpPr>
          <a:xfrm>
            <a:off x="2771800" y="1879373"/>
            <a:ext cx="4400193" cy="586101"/>
            <a:chOff x="3771965" y="1543506"/>
            <a:chExt cx="4400435" cy="688568"/>
          </a:xfrm>
        </p:grpSpPr>
        <p:sp>
          <p:nvSpPr>
            <p:cNvPr id="23" name="平行四边形 22"/>
            <p:cNvSpPr/>
            <p:nvPr/>
          </p:nvSpPr>
          <p:spPr>
            <a:xfrm>
              <a:off x="3771965" y="1647579"/>
              <a:ext cx="4400435" cy="540057"/>
            </a:xfrm>
            <a:prstGeom prst="parallelogram">
              <a:avLst>
                <a:gd name="adj" fmla="val 48207"/>
              </a:avLst>
            </a:prstGeom>
            <a:noFill/>
            <a:ln w="15875">
              <a:solidFill>
                <a:srgbClr val="B0120F"/>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tx1"/>
                </a:solidFill>
                <a:latin typeface="+mj-ea"/>
                <a:ea typeface="+mj-ea"/>
                <a:cs typeface="+mn-ea"/>
                <a:sym typeface="+mn-lt"/>
              </a:endParaRPr>
            </a:p>
          </p:txBody>
        </p:sp>
        <p:sp>
          <p:nvSpPr>
            <p:cNvPr id="20" name="矩形 19"/>
            <p:cNvSpPr/>
            <p:nvPr/>
          </p:nvSpPr>
          <p:spPr>
            <a:xfrm>
              <a:off x="4060013" y="1543506"/>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项目十二   商务洽谈礼仪</a:t>
              </a:r>
              <a:endParaRPr lang="en-GB" altLang="zh-CN" sz="2400" b="1" dirty="0">
                <a:latin typeface="+mj-ea"/>
                <a:ea typeface="+mj-ea"/>
                <a:cs typeface="+mn-ea"/>
                <a:sym typeface="+mn-lt"/>
              </a:endParaRPr>
            </a:p>
          </p:txBody>
        </p:sp>
      </p:grpSp>
      <p:grpSp>
        <p:nvGrpSpPr>
          <p:cNvPr id="36" name="组合 35"/>
          <p:cNvGrpSpPr/>
          <p:nvPr/>
        </p:nvGrpSpPr>
        <p:grpSpPr>
          <a:xfrm>
            <a:off x="2051720" y="2623451"/>
            <a:ext cx="894210" cy="523220"/>
            <a:chOff x="2215144" y="1952311"/>
            <a:chExt cx="1244730" cy="959257"/>
          </a:xfrm>
        </p:grpSpPr>
        <p:sp>
          <p:nvSpPr>
            <p:cNvPr id="37" name="平行四边形 36"/>
            <p:cNvSpPr/>
            <p:nvPr/>
          </p:nvSpPr>
          <p:spPr>
            <a:xfrm>
              <a:off x="2215144" y="2033848"/>
              <a:ext cx="1120898" cy="842781"/>
            </a:xfrm>
            <a:prstGeom prst="parallelogram">
              <a:avLst>
                <a:gd name="adj" fmla="val 4820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8"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13</a:t>
              </a:r>
              <a:endParaRPr lang="zh-CN" altLang="en-US" sz="2800" dirty="0">
                <a:solidFill>
                  <a:schemeClr val="bg1"/>
                </a:solidFill>
                <a:cs typeface="+mn-ea"/>
                <a:sym typeface="+mn-lt"/>
              </a:endParaRPr>
            </a:p>
          </p:txBody>
        </p:sp>
      </p:grpSp>
      <p:grpSp>
        <p:nvGrpSpPr>
          <p:cNvPr id="39" name="组合 38"/>
          <p:cNvGrpSpPr/>
          <p:nvPr/>
        </p:nvGrpSpPr>
        <p:grpSpPr>
          <a:xfrm>
            <a:off x="2771800" y="2552678"/>
            <a:ext cx="5544616" cy="586101"/>
            <a:chOff x="3771965" y="1531715"/>
            <a:chExt cx="5544921" cy="688568"/>
          </a:xfrm>
        </p:grpSpPr>
        <p:sp>
          <p:nvSpPr>
            <p:cNvPr id="40" name="平行四边形 39"/>
            <p:cNvSpPr/>
            <p:nvPr/>
          </p:nvSpPr>
          <p:spPr>
            <a:xfrm>
              <a:off x="3771965" y="1647579"/>
              <a:ext cx="5544921" cy="540057"/>
            </a:xfrm>
            <a:prstGeom prst="parallelogram">
              <a:avLst>
                <a:gd name="adj" fmla="val 48207"/>
              </a:avLst>
            </a:prstGeom>
            <a:no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41" name="矩形 40"/>
            <p:cNvSpPr/>
            <p:nvPr/>
          </p:nvSpPr>
          <p:spPr>
            <a:xfrm>
              <a:off x="4060013" y="1531715"/>
              <a:ext cx="504083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latin typeface="+mj-ea"/>
                  <a:ea typeface="+mj-ea"/>
                  <a:cs typeface="+mn-ea"/>
                  <a:sym typeface="+mn-lt"/>
                </a:rPr>
                <a:t>项目十三   商业仪式和专题活动礼仪</a:t>
              </a:r>
              <a:endParaRPr lang="en-GB" altLang="zh-CN" sz="2400" b="1" dirty="0">
                <a:latin typeface="+mj-ea"/>
                <a:ea typeface="+mj-ea"/>
                <a:cs typeface="+mn-ea"/>
                <a:sym typeface="+mn-lt"/>
              </a:endParaRPr>
            </a:p>
          </p:txBody>
        </p:sp>
      </p:grpSp>
      <p:grpSp>
        <p:nvGrpSpPr>
          <p:cNvPr id="24" name="组合 23"/>
          <p:cNvGrpSpPr/>
          <p:nvPr/>
        </p:nvGrpSpPr>
        <p:grpSpPr>
          <a:xfrm>
            <a:off x="2051720" y="3293258"/>
            <a:ext cx="894210" cy="523220"/>
            <a:chOff x="2215144" y="1952311"/>
            <a:chExt cx="1244730" cy="959257"/>
          </a:xfrm>
        </p:grpSpPr>
        <p:sp>
          <p:nvSpPr>
            <p:cNvPr id="25" name="平行四边形 24"/>
            <p:cNvSpPr/>
            <p:nvPr/>
          </p:nvSpPr>
          <p:spPr>
            <a:xfrm>
              <a:off x="2215144" y="2033848"/>
              <a:ext cx="1120898" cy="842781"/>
            </a:xfrm>
            <a:prstGeom prst="parallelogram">
              <a:avLst>
                <a:gd name="adj" fmla="val 4820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6"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14</a:t>
              </a:r>
              <a:endParaRPr lang="zh-CN" altLang="en-US" sz="2800" dirty="0">
                <a:solidFill>
                  <a:schemeClr val="bg1"/>
                </a:solidFill>
                <a:cs typeface="+mn-ea"/>
                <a:sym typeface="+mn-lt"/>
              </a:endParaRPr>
            </a:p>
          </p:txBody>
        </p:sp>
      </p:grpSp>
      <p:grpSp>
        <p:nvGrpSpPr>
          <p:cNvPr id="27" name="组合 26"/>
          <p:cNvGrpSpPr/>
          <p:nvPr/>
        </p:nvGrpSpPr>
        <p:grpSpPr>
          <a:xfrm>
            <a:off x="2771800" y="3222485"/>
            <a:ext cx="4400193" cy="586101"/>
            <a:chOff x="3771965" y="1531715"/>
            <a:chExt cx="4400435" cy="688568"/>
          </a:xfrm>
        </p:grpSpPr>
        <p:sp>
          <p:nvSpPr>
            <p:cNvPr id="28" name="平行四边形 27"/>
            <p:cNvSpPr/>
            <p:nvPr/>
          </p:nvSpPr>
          <p:spPr>
            <a:xfrm>
              <a:off x="3771965" y="1647579"/>
              <a:ext cx="4400435" cy="540057"/>
            </a:xfrm>
            <a:prstGeom prst="parallelogram">
              <a:avLst>
                <a:gd name="adj" fmla="val 48207"/>
              </a:avLst>
            </a:prstGeom>
            <a:solidFill>
              <a:srgbClr val="00B0F0"/>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29" name="矩形 28"/>
            <p:cNvSpPr/>
            <p:nvPr/>
          </p:nvSpPr>
          <p:spPr>
            <a:xfrm>
              <a:off x="4060013" y="1531715"/>
              <a:ext cx="4112387" cy="688568"/>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项目十四   应聘礼仪</a:t>
              </a:r>
              <a:endParaRPr lang="en-GB" altLang="zh-CN" sz="2400" b="1" dirty="0">
                <a:solidFill>
                  <a:schemeClr val="bg1"/>
                </a:solidFill>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1+#ppt_w/2"/>
                                          </p:val>
                                        </p:tav>
                                        <p:tav tm="100000">
                                          <p:val>
                                            <p:strVal val="#ppt_x"/>
                                          </p:val>
                                        </p:tav>
                                      </p:tavLst>
                                    </p:anim>
                                    <p:anim calcmode="lin" valueType="num">
                                      <p:cBhvr additive="base">
                                        <p:cTn id="39" dur="500" fill="hold"/>
                                        <p:tgtEl>
                                          <p:spTgt spid="39"/>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6" presetClass="emph" presetSubtype="0" fill="hold" nodeType="afterEffect">
                                  <p:stCondLst>
                                    <p:cond delay="0"/>
                                  </p:stCondLst>
                                  <p:childTnLst>
                                    <p:animEffect transition="out" filter="fade">
                                      <p:cBhvr>
                                        <p:cTn id="51" dur="500" tmFilter="0, 0; .2, .5; .8, .5; 1, 0"/>
                                        <p:tgtEl>
                                          <p:spTgt spid="27"/>
                                        </p:tgtEl>
                                      </p:cBhvr>
                                    </p:animEffect>
                                    <p:animScale>
                                      <p:cBhvr>
                                        <p:cTn id="52"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（一）择业应聘前应做的准备</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一、求职前的准备</a:t>
            </a:r>
            <a:endParaRPr lang="zh-CN" altLang="zh-CN" sz="2400" b="1" dirty="0">
              <a:latin typeface="+mn-ea"/>
              <a:ea typeface="+mn-ea"/>
            </a:endParaRPr>
          </a:p>
        </p:txBody>
      </p:sp>
      <p:sp>
        <p:nvSpPr>
          <p:cNvPr id="7" name="矩形 6"/>
          <p:cNvSpPr/>
          <p:nvPr/>
        </p:nvSpPr>
        <p:spPr>
          <a:xfrm>
            <a:off x="638472" y="1275606"/>
            <a:ext cx="7893968" cy="3539430"/>
          </a:xfrm>
          <a:prstGeom prst="rect">
            <a:avLst/>
          </a:prstGeom>
        </p:spPr>
        <p:txBody>
          <a:bodyPr wrap="square">
            <a:spAutoFit/>
          </a:bodyPr>
          <a:lstStyle/>
          <a:p>
            <a:r>
              <a:rPr lang="en-US" altLang="zh-CN" sz="1600" b="1" dirty="0"/>
              <a:t>1</a:t>
            </a:r>
            <a:r>
              <a:rPr lang="zh-CN" altLang="zh-CN" sz="1600" b="1" dirty="0"/>
              <a:t>、进行职业规划</a:t>
            </a:r>
            <a:endParaRPr lang="zh-CN" altLang="zh-CN" sz="1600" b="1" dirty="0"/>
          </a:p>
          <a:p>
            <a:r>
              <a:rPr lang="zh-CN" altLang="zh-CN" sz="1600" dirty="0"/>
              <a:t>（</a:t>
            </a:r>
            <a:r>
              <a:rPr lang="en-US" altLang="zh-CN" sz="1600" dirty="0"/>
              <a:t>1</a:t>
            </a:r>
            <a:r>
              <a:rPr lang="zh-CN" altLang="zh-CN" sz="1600" dirty="0"/>
              <a:t>）分析自己，把握自己，为自己准确定位。</a:t>
            </a:r>
            <a:endParaRPr lang="zh-CN" altLang="zh-CN" sz="1600" dirty="0"/>
          </a:p>
          <a:p>
            <a:r>
              <a:rPr lang="zh-CN" altLang="zh-CN" sz="1600" dirty="0"/>
              <a:t>（</a:t>
            </a:r>
            <a:r>
              <a:rPr lang="en-US" altLang="zh-CN" sz="1600" dirty="0"/>
              <a:t>2</a:t>
            </a:r>
            <a:r>
              <a:rPr lang="zh-CN" altLang="zh-CN" sz="1600" dirty="0"/>
              <a:t>）选择单位要考虑的因素还有单位是否在走上坡路，应把发展态势较好的单位作为首选，而不要投身于正在萎缩、没落的单位；另外要考虑用人单位的岗位，看哪一个单位能给自己一个施展才能、拓展事业的空间，发展是最重要的</a:t>
            </a:r>
            <a:r>
              <a:rPr lang="zh-CN" altLang="zh-CN" sz="1600" dirty="0" smtClean="0"/>
              <a:t>。</a:t>
            </a:r>
            <a:endParaRPr lang="en-US" altLang="zh-CN" sz="1600" dirty="0" smtClean="0"/>
          </a:p>
          <a:p>
            <a:r>
              <a:rPr lang="en-US" altLang="zh-CN" sz="1600" b="1" dirty="0"/>
              <a:t>2</a:t>
            </a:r>
            <a:r>
              <a:rPr lang="zh-CN" altLang="zh-CN" sz="1600" b="1" dirty="0"/>
              <a:t>、利用机会建立人际关系</a:t>
            </a:r>
            <a:endParaRPr lang="zh-CN" altLang="zh-CN" sz="1600" b="1" dirty="0"/>
          </a:p>
          <a:p>
            <a:r>
              <a:rPr lang="zh-CN" altLang="zh-CN" sz="1600" dirty="0"/>
              <a:t>任何一个单位都愿意要一个能够与大家和睦相处的人。社会的发展对一个人的合作精神和人际交往能力提出了越来越高的要求。</a:t>
            </a:r>
            <a:endParaRPr lang="zh-CN" altLang="zh-CN" sz="1600" dirty="0"/>
          </a:p>
          <a:p>
            <a:r>
              <a:rPr lang="en-US" altLang="zh-CN" sz="1600" b="1" dirty="0"/>
              <a:t>3</a:t>
            </a:r>
            <a:r>
              <a:rPr lang="zh-CN" altLang="zh-CN" sz="1600" b="1" dirty="0"/>
              <a:t>、了解用人单位需求及用人单位情况</a:t>
            </a:r>
            <a:endParaRPr lang="zh-CN" altLang="zh-CN" sz="1600" b="1" dirty="0"/>
          </a:p>
          <a:p>
            <a:r>
              <a:rPr lang="en-US" altLang="zh-CN" sz="1600" b="1" dirty="0"/>
              <a:t>4</a:t>
            </a:r>
            <a:r>
              <a:rPr lang="zh-CN" altLang="zh-CN" sz="1600" b="1" dirty="0"/>
              <a:t>、努力增强竞争</a:t>
            </a:r>
            <a:r>
              <a:rPr lang="zh-CN" altLang="zh-CN" sz="1600" b="1" dirty="0" smtClean="0"/>
              <a:t>实力</a:t>
            </a:r>
            <a:endParaRPr lang="en-US" altLang="zh-CN" sz="1600" b="1" dirty="0" smtClean="0"/>
          </a:p>
          <a:p>
            <a:endParaRPr lang="zh-CN" altLang="zh-CN" sz="1600" b="1" dirty="0"/>
          </a:p>
          <a:p>
            <a:r>
              <a:rPr lang="zh-CN" altLang="zh-CN" sz="1600" b="1" dirty="0"/>
              <a:t>（二）想离开原单位的人应做的准备</a:t>
            </a:r>
            <a:endParaRPr lang="zh-CN" altLang="zh-CN" sz="1600" b="1" dirty="0"/>
          </a:p>
          <a:p>
            <a:r>
              <a:rPr lang="en-US" altLang="zh-CN" sz="1600" dirty="0"/>
              <a:t>1</a:t>
            </a:r>
            <a:r>
              <a:rPr lang="zh-CN" altLang="zh-CN" sz="1600" dirty="0"/>
              <a:t>、判断该不该离开</a:t>
            </a:r>
            <a:endParaRPr lang="zh-CN" altLang="zh-CN" sz="1600" dirty="0"/>
          </a:p>
          <a:p>
            <a:r>
              <a:rPr lang="en-US" altLang="zh-CN" sz="1600" dirty="0"/>
              <a:t>2</a:t>
            </a:r>
            <a:r>
              <a:rPr lang="zh-CN" altLang="zh-CN" sz="1600" dirty="0"/>
              <a:t>、欲离开原单位的人应注意的</a:t>
            </a:r>
            <a:r>
              <a:rPr lang="zh-CN" altLang="zh-CN" sz="1600" dirty="0" smtClean="0"/>
              <a:t>礼仪</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（一）求职信的礼仪要求</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二、求职礼仪</a:t>
            </a:r>
            <a:endParaRPr lang="zh-CN" altLang="zh-CN" sz="2400" b="1" dirty="0">
              <a:latin typeface="+mj-ea"/>
              <a:ea typeface="+mj-ea"/>
            </a:endParaRPr>
          </a:p>
        </p:txBody>
      </p:sp>
      <p:sp>
        <p:nvSpPr>
          <p:cNvPr id="7" name="矩形 6"/>
          <p:cNvSpPr/>
          <p:nvPr/>
        </p:nvSpPr>
        <p:spPr>
          <a:xfrm>
            <a:off x="638472" y="1275606"/>
            <a:ext cx="7893968" cy="2308324"/>
          </a:xfrm>
          <a:prstGeom prst="rect">
            <a:avLst/>
          </a:prstGeom>
        </p:spPr>
        <p:txBody>
          <a:bodyPr wrap="square">
            <a:spAutoFit/>
          </a:bodyPr>
          <a:lstStyle/>
          <a:p>
            <a:r>
              <a:rPr lang="en-US" altLang="zh-CN" dirty="0"/>
              <a:t>1</a:t>
            </a:r>
            <a:r>
              <a:rPr lang="zh-CN" altLang="zh-CN" dirty="0"/>
              <a:t>、求职信的内容</a:t>
            </a:r>
            <a:endParaRPr lang="zh-CN" altLang="zh-CN" dirty="0"/>
          </a:p>
          <a:p>
            <a:r>
              <a:rPr lang="zh-CN" altLang="zh-CN" dirty="0"/>
              <a:t>（</a:t>
            </a:r>
            <a:r>
              <a:rPr lang="en-US" altLang="zh-CN" dirty="0"/>
              <a:t>1</a:t>
            </a:r>
            <a:r>
              <a:rPr lang="zh-CN" altLang="zh-CN" dirty="0"/>
              <a:t>）个人情况和用人消息。个人信息里最重要的是你的能力的表现，你曾经做过什么工作，其结果怎样。这里体现了你的领导能力和你的聪明程度等。将你的学位证书、培训经历和其他证书都列在简历里。</a:t>
            </a:r>
            <a:endParaRPr lang="zh-CN" altLang="zh-CN" dirty="0"/>
          </a:p>
          <a:p>
            <a:r>
              <a:rPr lang="zh-CN" altLang="zh-CN" dirty="0"/>
              <a:t>（</a:t>
            </a:r>
            <a:r>
              <a:rPr lang="en-US" altLang="zh-CN" dirty="0"/>
              <a:t>2</a:t>
            </a:r>
            <a:r>
              <a:rPr lang="zh-CN" altLang="zh-CN" dirty="0"/>
              <a:t>）申请的工作单位。</a:t>
            </a:r>
            <a:endParaRPr lang="zh-CN" altLang="zh-CN" dirty="0"/>
          </a:p>
          <a:p>
            <a:r>
              <a:rPr lang="zh-CN" altLang="zh-CN" dirty="0"/>
              <a:t>（</a:t>
            </a:r>
            <a:r>
              <a:rPr lang="en-US" altLang="zh-CN" dirty="0"/>
              <a:t>3</a:t>
            </a:r>
            <a:r>
              <a:rPr lang="zh-CN" altLang="zh-CN" dirty="0"/>
              <a:t>）胜任工作的条件。你在什么方面能够胜任你申请的工作。你曾经做过这方面的工作，有什么样的经验。</a:t>
            </a:r>
            <a:endParaRPr lang="zh-CN" altLang="zh-CN" dirty="0"/>
          </a:p>
          <a:p>
            <a:r>
              <a:rPr lang="zh-CN" altLang="zh-CN" dirty="0"/>
              <a:t>（</a:t>
            </a:r>
            <a:r>
              <a:rPr lang="en-US" altLang="zh-CN" dirty="0"/>
              <a:t>4</a:t>
            </a:r>
            <a:r>
              <a:rPr lang="zh-CN" altLang="zh-CN" dirty="0"/>
              <a:t>）附上精心选择自己满意的照片。</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（一）求职信的礼仪要求</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二、求职礼仪</a:t>
            </a:r>
            <a:endParaRPr lang="zh-CN" altLang="zh-CN" sz="2400" b="1" dirty="0">
              <a:latin typeface="+mj-ea"/>
              <a:ea typeface="+mj-ea"/>
            </a:endParaRPr>
          </a:p>
        </p:txBody>
      </p:sp>
      <p:sp>
        <p:nvSpPr>
          <p:cNvPr id="7" name="矩形 6"/>
          <p:cNvSpPr/>
          <p:nvPr/>
        </p:nvSpPr>
        <p:spPr>
          <a:xfrm>
            <a:off x="638472" y="1275606"/>
            <a:ext cx="7893968" cy="3693319"/>
          </a:xfrm>
          <a:prstGeom prst="rect">
            <a:avLst/>
          </a:prstGeom>
        </p:spPr>
        <p:txBody>
          <a:bodyPr wrap="square">
            <a:spAutoFit/>
          </a:bodyPr>
          <a:lstStyle/>
          <a:p>
            <a:r>
              <a:rPr lang="en-US" altLang="zh-CN" dirty="0"/>
              <a:t>2</a:t>
            </a:r>
            <a:r>
              <a:rPr lang="zh-CN" altLang="zh-CN" dirty="0"/>
              <a:t>、写求职信时应注意的礼仪</a:t>
            </a:r>
            <a:endParaRPr lang="zh-CN" altLang="zh-CN" dirty="0"/>
          </a:p>
          <a:p>
            <a:r>
              <a:rPr lang="zh-CN" altLang="zh-CN" dirty="0"/>
              <a:t>（</a:t>
            </a:r>
            <a:r>
              <a:rPr lang="en-US" altLang="zh-CN" dirty="0"/>
              <a:t>1</a:t>
            </a:r>
            <a:r>
              <a:rPr lang="zh-CN" altLang="zh-CN" dirty="0"/>
              <a:t>）全面、真实地介绍自己的情况。</a:t>
            </a:r>
            <a:endParaRPr lang="zh-CN" altLang="zh-CN" dirty="0"/>
          </a:p>
          <a:p>
            <a:r>
              <a:rPr lang="zh-CN" altLang="zh-CN" dirty="0"/>
              <a:t>（</a:t>
            </a:r>
            <a:r>
              <a:rPr lang="en-US" altLang="zh-CN" dirty="0"/>
              <a:t>2</a:t>
            </a:r>
            <a:r>
              <a:rPr lang="zh-CN" altLang="zh-CN" dirty="0"/>
              <a:t>）反复斟酌字句，不要写错字。</a:t>
            </a:r>
            <a:endParaRPr lang="zh-CN" altLang="zh-CN" dirty="0"/>
          </a:p>
          <a:p>
            <a:r>
              <a:rPr lang="zh-CN" altLang="zh-CN" dirty="0"/>
              <a:t>（</a:t>
            </a:r>
            <a:r>
              <a:rPr lang="en-US" altLang="zh-CN" dirty="0"/>
              <a:t>3</a:t>
            </a:r>
            <a:r>
              <a:rPr lang="zh-CN" altLang="zh-CN" dirty="0"/>
              <a:t>）书写简明扼要，重点突出。</a:t>
            </a:r>
            <a:endParaRPr lang="zh-CN" altLang="zh-CN" dirty="0"/>
          </a:p>
          <a:p>
            <a:r>
              <a:rPr lang="zh-CN" altLang="zh-CN" dirty="0"/>
              <a:t>（</a:t>
            </a:r>
            <a:r>
              <a:rPr lang="en-US" altLang="zh-CN" dirty="0"/>
              <a:t>4</a:t>
            </a:r>
            <a:r>
              <a:rPr lang="zh-CN" altLang="zh-CN" dirty="0"/>
              <a:t>）不要过分强调学习成绩，应多强调自己完成工作的能力。</a:t>
            </a:r>
            <a:endParaRPr lang="zh-CN" altLang="zh-CN" dirty="0"/>
          </a:p>
          <a:p>
            <a:r>
              <a:rPr lang="zh-CN" altLang="zh-CN" dirty="0"/>
              <a:t>（</a:t>
            </a:r>
            <a:r>
              <a:rPr lang="en-US" altLang="zh-CN" dirty="0"/>
              <a:t>5</a:t>
            </a:r>
            <a:r>
              <a:rPr lang="zh-CN" altLang="zh-CN" dirty="0"/>
              <a:t>）介绍特长时应真实、具体，不要泛泛而谈。</a:t>
            </a:r>
            <a:endParaRPr lang="zh-CN" altLang="zh-CN" dirty="0"/>
          </a:p>
          <a:p>
            <a:r>
              <a:rPr lang="zh-CN" altLang="zh-CN" dirty="0"/>
              <a:t>（</a:t>
            </a:r>
            <a:r>
              <a:rPr lang="en-US" altLang="zh-CN" dirty="0"/>
              <a:t>6</a:t>
            </a:r>
            <a:r>
              <a:rPr lang="zh-CN" altLang="zh-CN" dirty="0"/>
              <a:t>）书写纸张应用质地好的信纸，用钢笔书写或用电脑打印。</a:t>
            </a:r>
            <a:endParaRPr lang="zh-CN" altLang="zh-CN" dirty="0"/>
          </a:p>
          <a:p>
            <a:r>
              <a:rPr lang="zh-CN" altLang="zh-CN" dirty="0"/>
              <a:t>（</a:t>
            </a:r>
            <a:r>
              <a:rPr lang="en-US" altLang="zh-CN" dirty="0"/>
              <a:t>7</a:t>
            </a:r>
            <a:r>
              <a:rPr lang="zh-CN" altLang="zh-CN" dirty="0"/>
              <a:t>）书写篇幅在二页以内。太长了，对方没时间看，太短了也不行，自己情况介绍不详细，不易吸引人。</a:t>
            </a:r>
            <a:endParaRPr lang="zh-CN" altLang="zh-CN" dirty="0"/>
          </a:p>
          <a:p>
            <a:r>
              <a:rPr lang="zh-CN" altLang="zh-CN" dirty="0"/>
              <a:t>（</a:t>
            </a:r>
            <a:r>
              <a:rPr lang="en-US" altLang="zh-CN" dirty="0"/>
              <a:t>8</a:t>
            </a:r>
            <a:r>
              <a:rPr lang="zh-CN" altLang="zh-CN" dirty="0"/>
              <a:t>）如打印，应用漂亮的字体，讲究格式。</a:t>
            </a:r>
            <a:endParaRPr lang="zh-CN" altLang="zh-CN" dirty="0"/>
          </a:p>
          <a:p>
            <a:r>
              <a:rPr lang="zh-CN" altLang="zh-CN" dirty="0"/>
              <a:t>（</a:t>
            </a:r>
            <a:r>
              <a:rPr lang="en-US" altLang="zh-CN" dirty="0"/>
              <a:t>9</a:t>
            </a:r>
            <a:r>
              <a:rPr lang="zh-CN" altLang="zh-CN" dirty="0"/>
              <a:t>）附有关证书的复印件。</a:t>
            </a:r>
            <a:endParaRPr lang="zh-CN" altLang="zh-CN" dirty="0"/>
          </a:p>
          <a:p>
            <a:r>
              <a:rPr lang="zh-CN" altLang="zh-CN" dirty="0"/>
              <a:t>（</a:t>
            </a:r>
            <a:r>
              <a:rPr lang="en-US" altLang="zh-CN" dirty="0"/>
              <a:t>10</a:t>
            </a:r>
            <a:r>
              <a:rPr lang="zh-CN" altLang="zh-CN" dirty="0"/>
              <a:t>）将对方面试前能够找到你的联系方式尽可能写详细。将电子信箱、传真号码、电话号码和居住详细地址等尽量列上。</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（二）求职电话的礼仪要求</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二、求职礼仪</a:t>
            </a:r>
            <a:endParaRPr lang="zh-CN" altLang="zh-CN" sz="2400" b="1" dirty="0">
              <a:latin typeface="+mj-ea"/>
              <a:ea typeface="+mj-ea"/>
            </a:endParaRPr>
          </a:p>
        </p:txBody>
      </p:sp>
      <p:sp>
        <p:nvSpPr>
          <p:cNvPr id="7" name="矩形 6"/>
          <p:cNvSpPr/>
          <p:nvPr/>
        </p:nvSpPr>
        <p:spPr>
          <a:xfrm>
            <a:off x="638472" y="1275606"/>
            <a:ext cx="7893968" cy="2031325"/>
          </a:xfrm>
          <a:prstGeom prst="rect">
            <a:avLst/>
          </a:prstGeom>
        </p:spPr>
        <p:txBody>
          <a:bodyPr wrap="square">
            <a:spAutoFit/>
          </a:bodyPr>
          <a:lstStyle/>
          <a:p>
            <a:r>
              <a:rPr lang="en-US" altLang="zh-CN" dirty="0"/>
              <a:t>1</a:t>
            </a:r>
            <a:r>
              <a:rPr lang="zh-CN" altLang="zh-CN" dirty="0"/>
              <a:t>、选择好通话时间，一般宜在上午或下午的工作时间打。临下班前半小时不宜打电话，午休、晚上</a:t>
            </a:r>
            <a:r>
              <a:rPr lang="en-US" altLang="zh-CN" dirty="0"/>
              <a:t>10 </a:t>
            </a:r>
            <a:r>
              <a:rPr lang="zh-CN" altLang="zh-CN" dirty="0"/>
              <a:t>点半以后，早上</a:t>
            </a:r>
            <a:r>
              <a:rPr lang="en-US" altLang="zh-CN" dirty="0"/>
              <a:t>7 </a:t>
            </a:r>
            <a:r>
              <a:rPr lang="zh-CN" altLang="zh-CN" dirty="0"/>
              <a:t>点钟之前，三餐时间不宜打电话。</a:t>
            </a:r>
            <a:endParaRPr lang="zh-CN" altLang="zh-CN" dirty="0"/>
          </a:p>
          <a:p>
            <a:r>
              <a:rPr lang="en-US" altLang="zh-CN" dirty="0"/>
              <a:t>2</a:t>
            </a:r>
            <a:r>
              <a:rPr lang="zh-CN" altLang="zh-CN" dirty="0"/>
              <a:t>、接通后，应礼貌地问对方单位、姓名，提出要找人的姓名</a:t>
            </a:r>
            <a:r>
              <a:rPr lang="en-US" altLang="zh-CN" dirty="0"/>
              <a:t>,</a:t>
            </a:r>
            <a:r>
              <a:rPr lang="zh-CN" altLang="zh-CN" dirty="0"/>
              <a:t>对方去找人或表示转告应致谢。</a:t>
            </a:r>
            <a:endParaRPr lang="zh-CN" altLang="zh-CN" dirty="0"/>
          </a:p>
          <a:p>
            <a:r>
              <a:rPr lang="en-US" altLang="zh-CN" dirty="0"/>
              <a:t>3</a:t>
            </a:r>
            <a:r>
              <a:rPr lang="zh-CN" altLang="zh-CN" dirty="0"/>
              <a:t>、应简明扼要地叙述，不要啰嗦，应记清楚与对方约好见面的时间、地点。</a:t>
            </a:r>
            <a:endParaRPr lang="zh-CN" altLang="zh-CN" dirty="0"/>
          </a:p>
          <a:p>
            <a:r>
              <a:rPr lang="en-US" altLang="zh-CN" dirty="0"/>
              <a:t>4</a:t>
            </a:r>
            <a:r>
              <a:rPr lang="zh-CN" altLang="zh-CN" dirty="0"/>
              <a:t>、语速不急不缓，语气、声调不要太大或太小，语言顺畅，不要结巴。</a:t>
            </a:r>
            <a:endParaRPr lang="zh-CN" altLang="zh-CN" dirty="0"/>
          </a:p>
          <a:p>
            <a:r>
              <a:rPr lang="en-US" altLang="zh-CN" dirty="0"/>
              <a:t>5</a:t>
            </a:r>
            <a:r>
              <a:rPr lang="zh-CN" altLang="zh-CN" dirty="0"/>
              <a:t>、打完电话应致谢并说再见，轻轻放下话筒。</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（三）面试的礼仪要求</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二、求职礼仪</a:t>
            </a:r>
            <a:endParaRPr lang="zh-CN" altLang="zh-CN" sz="2400" b="1" dirty="0">
              <a:latin typeface="+mj-ea"/>
              <a:ea typeface="+mj-ea"/>
            </a:endParaRPr>
          </a:p>
        </p:txBody>
      </p:sp>
      <p:sp>
        <p:nvSpPr>
          <p:cNvPr id="7" name="矩形 6"/>
          <p:cNvSpPr/>
          <p:nvPr/>
        </p:nvSpPr>
        <p:spPr>
          <a:xfrm>
            <a:off x="638472" y="1275606"/>
            <a:ext cx="7893968" cy="3754874"/>
          </a:xfrm>
          <a:prstGeom prst="rect">
            <a:avLst/>
          </a:prstGeom>
        </p:spPr>
        <p:txBody>
          <a:bodyPr wrap="square">
            <a:spAutoFit/>
          </a:bodyPr>
          <a:lstStyle/>
          <a:p>
            <a:r>
              <a:rPr lang="en-US" altLang="zh-CN" sz="1400" dirty="0"/>
              <a:t>1</a:t>
            </a:r>
            <a:r>
              <a:rPr lang="zh-CN" altLang="zh-CN" sz="1400" dirty="0"/>
              <a:t>、面试前的准备</a:t>
            </a:r>
            <a:endParaRPr lang="zh-CN" altLang="zh-CN" sz="1400" dirty="0"/>
          </a:p>
          <a:p>
            <a:r>
              <a:rPr lang="zh-CN" altLang="zh-CN" sz="1400" dirty="0"/>
              <a:t>（</a:t>
            </a:r>
            <a:r>
              <a:rPr lang="en-US" altLang="zh-CN" sz="1400" dirty="0"/>
              <a:t>1</a:t>
            </a:r>
            <a:r>
              <a:rPr lang="zh-CN" altLang="zh-CN" sz="1400" dirty="0"/>
              <a:t>）外表修饰</a:t>
            </a:r>
            <a:endParaRPr lang="zh-CN" altLang="zh-CN" sz="1400" dirty="0"/>
          </a:p>
          <a:p>
            <a:r>
              <a:rPr lang="zh-CN" altLang="zh-CN" sz="1400" dirty="0"/>
              <a:t>（</a:t>
            </a:r>
            <a:r>
              <a:rPr lang="en-US" altLang="zh-CN" sz="1400" dirty="0"/>
              <a:t>2</a:t>
            </a:r>
            <a:r>
              <a:rPr lang="zh-CN" altLang="zh-CN" sz="1400" dirty="0"/>
              <a:t>）面试前的心理准备</a:t>
            </a:r>
            <a:endParaRPr lang="zh-CN" altLang="zh-CN" sz="1400" dirty="0"/>
          </a:p>
          <a:p>
            <a:r>
              <a:rPr lang="en-US" altLang="zh-CN" sz="1400" dirty="0"/>
              <a:t>2</a:t>
            </a:r>
            <a:r>
              <a:rPr lang="zh-CN" altLang="zh-CN" sz="1400" dirty="0"/>
              <a:t>、面试礼节</a:t>
            </a:r>
            <a:endParaRPr lang="zh-CN" altLang="zh-CN" sz="1400" dirty="0"/>
          </a:p>
          <a:p>
            <a:r>
              <a:rPr lang="zh-CN" altLang="zh-CN" sz="1400" dirty="0"/>
              <a:t>（</a:t>
            </a:r>
            <a:r>
              <a:rPr lang="en-US" altLang="zh-CN" sz="1400" dirty="0"/>
              <a:t>1</a:t>
            </a:r>
            <a:r>
              <a:rPr lang="zh-CN" altLang="zh-CN" sz="1400" dirty="0"/>
              <a:t>）提前</a:t>
            </a:r>
            <a:r>
              <a:rPr lang="en-US" altLang="zh-CN" sz="1400" dirty="0"/>
              <a:t>10</a:t>
            </a:r>
            <a:r>
              <a:rPr lang="zh-CN" altLang="zh-CN" sz="1400" dirty="0"/>
              <a:t>分钟赶到。</a:t>
            </a:r>
            <a:endParaRPr lang="zh-CN" altLang="zh-CN" sz="1400" dirty="0"/>
          </a:p>
          <a:p>
            <a:r>
              <a:rPr lang="zh-CN" altLang="zh-CN" sz="1400" dirty="0"/>
              <a:t>（</a:t>
            </a:r>
            <a:r>
              <a:rPr lang="en-US" altLang="zh-CN" sz="1400" dirty="0"/>
              <a:t>2</a:t>
            </a:r>
            <a:r>
              <a:rPr lang="zh-CN" altLang="zh-CN" sz="1400" dirty="0"/>
              <a:t>）进入室内时，应先敲两下门，等对方答应“请进”时方可进入，然后向对方行点头礼或鞠躬礼后，再关上门。</a:t>
            </a:r>
            <a:endParaRPr lang="zh-CN" altLang="zh-CN" sz="1400" dirty="0"/>
          </a:p>
          <a:p>
            <a:r>
              <a:rPr lang="zh-CN" altLang="zh-CN" sz="1400" dirty="0"/>
              <a:t>（</a:t>
            </a:r>
            <a:r>
              <a:rPr lang="en-US" altLang="zh-CN" sz="1400" dirty="0"/>
              <a:t>3</a:t>
            </a:r>
            <a:r>
              <a:rPr lang="zh-CN" altLang="zh-CN" sz="1400" dirty="0"/>
              <a:t>）走到椅子旁边时，应恭敬地自我介绍：“我是某某”。</a:t>
            </a:r>
            <a:endParaRPr lang="zh-CN" altLang="zh-CN" sz="1400" dirty="0"/>
          </a:p>
          <a:p>
            <a:r>
              <a:rPr lang="zh-CN" altLang="zh-CN" sz="1400" dirty="0"/>
              <a:t>（</a:t>
            </a:r>
            <a:r>
              <a:rPr lang="en-US" altLang="zh-CN" sz="1400" dirty="0"/>
              <a:t>4</a:t>
            </a:r>
            <a:r>
              <a:rPr lang="zh-CN" altLang="zh-CN" sz="1400" dirty="0"/>
              <a:t>）如果有指定座位，则坐上指定的位子，若无指定位置时，可以选择主考官对面的位子采取桌角座次，和主考官成桌角位落座。</a:t>
            </a:r>
            <a:endParaRPr lang="zh-CN" altLang="zh-CN" sz="1400" dirty="0"/>
          </a:p>
          <a:p>
            <a:r>
              <a:rPr lang="zh-CN" altLang="zh-CN" sz="1400" dirty="0"/>
              <a:t>（</a:t>
            </a:r>
            <a:r>
              <a:rPr lang="en-US" altLang="zh-CN" sz="1400" dirty="0"/>
              <a:t>5</a:t>
            </a:r>
            <a:r>
              <a:rPr lang="zh-CN" altLang="zh-CN" sz="1400" dirty="0"/>
              <a:t>）当对方请你坐下时，说声“ 谢谢”再坐下。</a:t>
            </a:r>
            <a:endParaRPr lang="zh-CN" altLang="zh-CN" sz="1400" dirty="0"/>
          </a:p>
          <a:p>
            <a:r>
              <a:rPr lang="zh-CN" altLang="zh-CN" sz="1400" dirty="0"/>
              <a:t>（</a:t>
            </a:r>
            <a:r>
              <a:rPr lang="en-US" altLang="zh-CN" sz="1400" dirty="0"/>
              <a:t>6</a:t>
            </a:r>
            <a:r>
              <a:rPr lang="zh-CN" altLang="zh-CN" sz="1400" dirty="0"/>
              <a:t>）坐姿端正。</a:t>
            </a:r>
            <a:endParaRPr lang="zh-CN" altLang="zh-CN" sz="1400" dirty="0"/>
          </a:p>
          <a:p>
            <a:r>
              <a:rPr lang="zh-CN" altLang="zh-CN" sz="1400" dirty="0"/>
              <a:t>（</a:t>
            </a:r>
            <a:r>
              <a:rPr lang="en-US" altLang="zh-CN" sz="1400" dirty="0"/>
              <a:t>7</a:t>
            </a:r>
            <a:r>
              <a:rPr lang="zh-CN" altLang="zh-CN" sz="1400" dirty="0"/>
              <a:t>）简明扼要地回答一切问题。</a:t>
            </a:r>
            <a:endParaRPr lang="zh-CN" altLang="zh-CN" sz="1400" dirty="0"/>
          </a:p>
          <a:p>
            <a:r>
              <a:rPr lang="zh-CN" altLang="zh-CN" sz="1400" dirty="0"/>
              <a:t>（</a:t>
            </a:r>
            <a:r>
              <a:rPr lang="en-US" altLang="zh-CN" sz="1400" dirty="0"/>
              <a:t>8</a:t>
            </a:r>
            <a:r>
              <a:rPr lang="zh-CN" altLang="zh-CN" sz="1400" dirty="0"/>
              <a:t>）面带微笑，举止得体，不要紧张。</a:t>
            </a:r>
            <a:endParaRPr lang="zh-CN" altLang="zh-CN" sz="1400" dirty="0"/>
          </a:p>
          <a:p>
            <a:r>
              <a:rPr lang="zh-CN" altLang="zh-CN" sz="1400" dirty="0"/>
              <a:t>（</a:t>
            </a:r>
            <a:r>
              <a:rPr lang="en-US" altLang="zh-CN" sz="1400" dirty="0"/>
              <a:t>9</a:t>
            </a:r>
            <a:r>
              <a:rPr lang="zh-CN" altLang="zh-CN" sz="1400" dirty="0"/>
              <a:t>）称呼准确。“小姐、先生、女士”之类称呼在公司里普遍使用。</a:t>
            </a:r>
            <a:endParaRPr lang="zh-CN" altLang="zh-CN" sz="1400" dirty="0"/>
          </a:p>
          <a:p>
            <a:r>
              <a:rPr lang="zh-CN" altLang="zh-CN" sz="1400" dirty="0"/>
              <a:t>（</a:t>
            </a:r>
            <a:r>
              <a:rPr lang="en-US" altLang="zh-CN" sz="1400" dirty="0"/>
              <a:t>10</a:t>
            </a:r>
            <a:r>
              <a:rPr lang="zh-CN" altLang="zh-CN" sz="1400" dirty="0"/>
              <a:t>）面谈结束后，行礼、握手后再离开，离开时要先采用“后退步”的走法，然后离开。走出考场之前，再次站在门前行礼才出去。</a:t>
            </a:r>
            <a:endParaRPr lang="zh-CN" altLang="zh-CN"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4</a:t>
            </a:r>
            <a:r>
              <a:rPr lang="zh-CN" altLang="zh-CN" sz="2000" b="1" dirty="0"/>
              <a:t>、应聘时需注意的问题</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二、求职礼仪</a:t>
            </a:r>
            <a:endParaRPr lang="zh-CN" altLang="zh-CN" sz="2400" b="1" dirty="0">
              <a:latin typeface="+mj-ea"/>
              <a:ea typeface="+mj-ea"/>
            </a:endParaRPr>
          </a:p>
        </p:txBody>
      </p:sp>
      <p:sp>
        <p:nvSpPr>
          <p:cNvPr id="7" name="矩形 6"/>
          <p:cNvSpPr/>
          <p:nvPr/>
        </p:nvSpPr>
        <p:spPr>
          <a:xfrm>
            <a:off x="638472" y="1275606"/>
            <a:ext cx="7893968" cy="2308324"/>
          </a:xfrm>
          <a:prstGeom prst="rect">
            <a:avLst/>
          </a:prstGeom>
        </p:spPr>
        <p:txBody>
          <a:bodyPr wrap="square">
            <a:spAutoFit/>
          </a:bodyPr>
          <a:lstStyle/>
          <a:p>
            <a:r>
              <a:rPr lang="zh-CN" altLang="zh-CN" dirty="0"/>
              <a:t>（</a:t>
            </a:r>
            <a:r>
              <a:rPr lang="en-US" altLang="zh-CN" dirty="0"/>
              <a:t>1</a:t>
            </a:r>
            <a:r>
              <a:rPr lang="zh-CN" altLang="zh-CN" dirty="0"/>
              <a:t>）应聘前不喝酒、不吃辛辣味的食物</a:t>
            </a:r>
            <a:endParaRPr lang="zh-CN" altLang="zh-CN" dirty="0"/>
          </a:p>
          <a:p>
            <a:r>
              <a:rPr lang="zh-CN" altLang="zh-CN" dirty="0"/>
              <a:t>（</a:t>
            </a:r>
            <a:r>
              <a:rPr lang="en-US" altLang="zh-CN" dirty="0"/>
              <a:t>2</a:t>
            </a:r>
            <a:r>
              <a:rPr lang="zh-CN" altLang="zh-CN" dirty="0"/>
              <a:t>）应聘时应提前</a:t>
            </a:r>
            <a:r>
              <a:rPr lang="en-US" altLang="zh-CN" dirty="0"/>
              <a:t>10</a:t>
            </a:r>
            <a:r>
              <a:rPr lang="zh-CN" altLang="zh-CN" dirty="0"/>
              <a:t>分钟赶到，不要迟到</a:t>
            </a:r>
            <a:endParaRPr lang="zh-CN" altLang="zh-CN" dirty="0"/>
          </a:p>
          <a:p>
            <a:r>
              <a:rPr lang="zh-CN" altLang="zh-CN" dirty="0"/>
              <a:t>（</a:t>
            </a:r>
            <a:r>
              <a:rPr lang="en-US" altLang="zh-CN" dirty="0"/>
              <a:t>3</a:t>
            </a:r>
            <a:r>
              <a:rPr lang="zh-CN" altLang="zh-CN" dirty="0"/>
              <a:t>）应聘时不要带陪伴，带陪伴说明你缺乏自信。</a:t>
            </a:r>
            <a:endParaRPr lang="zh-CN" altLang="zh-CN" dirty="0"/>
          </a:p>
          <a:p>
            <a:r>
              <a:rPr lang="zh-CN" altLang="zh-CN" dirty="0"/>
              <a:t>（</a:t>
            </a:r>
            <a:r>
              <a:rPr lang="en-US" altLang="zh-CN" dirty="0"/>
              <a:t>4</a:t>
            </a:r>
            <a:r>
              <a:rPr lang="zh-CN" altLang="zh-CN" dirty="0"/>
              <a:t>）不要带过多的物品</a:t>
            </a:r>
            <a:endParaRPr lang="zh-CN" altLang="zh-CN" dirty="0"/>
          </a:p>
          <a:p>
            <a:r>
              <a:rPr lang="zh-CN" altLang="zh-CN" dirty="0"/>
              <a:t>（</a:t>
            </a:r>
            <a:r>
              <a:rPr lang="en-US" altLang="zh-CN" dirty="0"/>
              <a:t>5</a:t>
            </a:r>
            <a:r>
              <a:rPr lang="zh-CN" altLang="zh-CN" dirty="0"/>
              <a:t>）应聘时不要抽烟，不要嚼口香糖</a:t>
            </a:r>
            <a:endParaRPr lang="zh-CN" altLang="zh-CN" dirty="0"/>
          </a:p>
          <a:p>
            <a:r>
              <a:rPr lang="zh-CN" altLang="zh-CN" dirty="0"/>
              <a:t>（</a:t>
            </a:r>
            <a:r>
              <a:rPr lang="en-US" altLang="zh-CN" dirty="0"/>
              <a:t>6</a:t>
            </a:r>
            <a:r>
              <a:rPr lang="zh-CN" altLang="zh-CN" dirty="0"/>
              <a:t>）注意精神面貌</a:t>
            </a:r>
            <a:endParaRPr lang="zh-CN" altLang="zh-CN" dirty="0"/>
          </a:p>
          <a:p>
            <a:r>
              <a:rPr lang="zh-CN" altLang="zh-CN" dirty="0"/>
              <a:t>（</a:t>
            </a:r>
            <a:r>
              <a:rPr lang="en-US" altLang="zh-CN" dirty="0"/>
              <a:t>7</a:t>
            </a:r>
            <a:r>
              <a:rPr lang="zh-CN" altLang="zh-CN" dirty="0"/>
              <a:t>）注意谈话的礼貌</a:t>
            </a:r>
            <a:endParaRPr lang="zh-CN" altLang="zh-CN" dirty="0"/>
          </a:p>
          <a:p>
            <a:r>
              <a:rPr lang="zh-CN" altLang="zh-CN" dirty="0"/>
              <a:t>（</a:t>
            </a:r>
            <a:r>
              <a:rPr lang="en-US" altLang="zh-CN" dirty="0"/>
              <a:t>8</a:t>
            </a:r>
            <a:r>
              <a:rPr lang="zh-CN" altLang="zh-CN" dirty="0"/>
              <a:t>）不可要求茶点，除非咳嗽或需要一杯水来镇定自己。</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115616" y="942978"/>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5</a:t>
            </a:r>
            <a:r>
              <a:rPr lang="zh-CN" altLang="zh-CN" sz="2000" b="1" dirty="0"/>
              <a:t>、讨价技巧</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二、求职礼仪</a:t>
            </a:r>
            <a:endParaRPr lang="zh-CN" altLang="zh-CN" sz="2400" b="1" dirty="0">
              <a:latin typeface="+mj-ea"/>
              <a:ea typeface="+mj-ea"/>
            </a:endParaRPr>
          </a:p>
        </p:txBody>
      </p:sp>
      <p:sp>
        <p:nvSpPr>
          <p:cNvPr id="7" name="矩形 6"/>
          <p:cNvSpPr/>
          <p:nvPr/>
        </p:nvSpPr>
        <p:spPr>
          <a:xfrm>
            <a:off x="638472" y="1275606"/>
            <a:ext cx="7893968" cy="1200329"/>
          </a:xfrm>
          <a:prstGeom prst="rect">
            <a:avLst/>
          </a:prstGeom>
        </p:spPr>
        <p:txBody>
          <a:bodyPr wrap="square">
            <a:spAutoFit/>
          </a:bodyPr>
          <a:lstStyle/>
          <a:p>
            <a:r>
              <a:rPr lang="zh-CN" altLang="zh-CN" dirty="0"/>
              <a:t>（</a:t>
            </a:r>
            <a:r>
              <a:rPr lang="en-US" altLang="zh-CN" dirty="0"/>
              <a:t>1</a:t>
            </a:r>
            <a:r>
              <a:rPr lang="zh-CN" altLang="zh-CN" dirty="0"/>
              <a:t>）了解对方基本的报酬制度</a:t>
            </a:r>
            <a:endParaRPr lang="zh-CN" altLang="zh-CN" dirty="0"/>
          </a:p>
          <a:p>
            <a:r>
              <a:rPr lang="zh-CN" altLang="zh-CN" dirty="0"/>
              <a:t>（</a:t>
            </a:r>
            <a:r>
              <a:rPr lang="en-US" altLang="zh-CN" dirty="0"/>
              <a:t>2</a:t>
            </a:r>
            <a:r>
              <a:rPr lang="zh-CN" altLang="zh-CN" dirty="0"/>
              <a:t>）选择适当的询问时机</a:t>
            </a:r>
            <a:endParaRPr lang="zh-CN" altLang="zh-CN" dirty="0"/>
          </a:p>
          <a:p>
            <a:r>
              <a:rPr lang="zh-CN" altLang="zh-CN" dirty="0"/>
              <a:t>（</a:t>
            </a:r>
            <a:r>
              <a:rPr lang="en-US" altLang="zh-CN" dirty="0"/>
              <a:t>3</a:t>
            </a:r>
            <a:r>
              <a:rPr lang="zh-CN" altLang="zh-CN" dirty="0"/>
              <a:t>）降薪求职</a:t>
            </a:r>
            <a:endParaRPr lang="zh-CN" altLang="zh-CN" dirty="0"/>
          </a:p>
          <a:p>
            <a:r>
              <a:rPr lang="zh-CN" altLang="zh-CN" dirty="0"/>
              <a:t>（</a:t>
            </a:r>
            <a:r>
              <a:rPr lang="en-US" altLang="zh-CN" dirty="0"/>
              <a:t>4</a:t>
            </a:r>
            <a:r>
              <a:rPr lang="zh-CN" altLang="zh-CN" dirty="0"/>
              <a:t>）不要耻于谈薪金</a:t>
            </a:r>
            <a:endParaRPr lang="zh-CN" altLang="zh-CN" dirty="0"/>
          </a:p>
        </p:txBody>
      </p:sp>
      <p:sp>
        <p:nvSpPr>
          <p:cNvPr id="6" name="Text Placeholder 3"/>
          <p:cNvSpPr txBox="1"/>
          <p:nvPr/>
        </p:nvSpPr>
        <p:spPr>
          <a:xfrm>
            <a:off x="1115616" y="2475239"/>
            <a:ext cx="741682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6</a:t>
            </a:r>
            <a:r>
              <a:rPr lang="zh-CN" altLang="zh-CN" sz="2000" b="1" dirty="0"/>
              <a:t>、面试后续礼仪</a:t>
            </a:r>
            <a:endParaRPr lang="zh-CN" altLang="zh-CN" sz="2000" b="1" dirty="0"/>
          </a:p>
        </p:txBody>
      </p:sp>
      <p:sp>
        <p:nvSpPr>
          <p:cNvPr id="8" name="Freeform 45"/>
          <p:cNvSpPr>
            <a:spLocks noEditPoints="1"/>
          </p:cNvSpPr>
          <p:nvPr/>
        </p:nvSpPr>
        <p:spPr bwMode="auto">
          <a:xfrm>
            <a:off x="703923" y="2472048"/>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638472" y="2807867"/>
            <a:ext cx="7893968" cy="1477328"/>
          </a:xfrm>
          <a:prstGeom prst="rect">
            <a:avLst/>
          </a:prstGeom>
        </p:spPr>
        <p:txBody>
          <a:bodyPr wrap="square">
            <a:spAutoFit/>
          </a:bodyPr>
          <a:lstStyle/>
          <a:p>
            <a:r>
              <a:rPr lang="zh-CN" altLang="zh-CN" dirty="0"/>
              <a:t>当面试结束以后，什么时候是询问对方结果的最佳时机，什么样的礼仪会使双方更愉快，是需要注意的问题。</a:t>
            </a:r>
            <a:endParaRPr lang="zh-CN" altLang="zh-CN" dirty="0"/>
          </a:p>
          <a:p>
            <a:r>
              <a:rPr lang="zh-CN" altLang="zh-CN" dirty="0"/>
              <a:t>（</a:t>
            </a:r>
            <a:r>
              <a:rPr lang="en-US" altLang="zh-CN" dirty="0"/>
              <a:t>1</a:t>
            </a:r>
            <a:r>
              <a:rPr lang="zh-CN" altLang="zh-CN" dirty="0"/>
              <a:t>）感谢主考官</a:t>
            </a:r>
            <a:endParaRPr lang="zh-CN" altLang="zh-CN" dirty="0"/>
          </a:p>
          <a:p>
            <a:r>
              <a:rPr lang="zh-CN" altLang="zh-CN" dirty="0"/>
              <a:t>（</a:t>
            </a:r>
            <a:r>
              <a:rPr lang="en-US" altLang="zh-CN" dirty="0"/>
              <a:t>2</a:t>
            </a:r>
            <a:r>
              <a:rPr lang="zh-CN" altLang="zh-CN" dirty="0"/>
              <a:t>）打电话询问</a:t>
            </a:r>
            <a:endParaRPr lang="zh-CN" altLang="zh-CN" dirty="0"/>
          </a:p>
          <a:p>
            <a:r>
              <a:rPr lang="zh-CN" altLang="zh-CN" dirty="0"/>
              <a:t>（</a:t>
            </a:r>
            <a:r>
              <a:rPr lang="en-US" altLang="zh-CN" dirty="0"/>
              <a:t>3</a:t>
            </a:r>
            <a:r>
              <a:rPr lang="zh-CN" altLang="zh-CN" dirty="0"/>
              <a:t>）写感谢函给被你拒绝的公司</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（一）柜台服务礼仪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二、商场服务礼仪</a:t>
            </a:r>
            <a:endParaRPr lang="zh-CN" altLang="zh-CN" sz="2400" b="1" dirty="0">
              <a:latin typeface="+mn-ea"/>
              <a:ea typeface="+mn-ea"/>
            </a:endParaRPr>
          </a:p>
        </p:txBody>
      </p:sp>
      <p:sp>
        <p:nvSpPr>
          <p:cNvPr id="2" name="矩形 1"/>
          <p:cNvSpPr/>
          <p:nvPr/>
        </p:nvSpPr>
        <p:spPr>
          <a:xfrm>
            <a:off x="638472" y="1257859"/>
            <a:ext cx="7893968" cy="3416320"/>
          </a:xfrm>
          <a:prstGeom prst="rect">
            <a:avLst/>
          </a:prstGeom>
        </p:spPr>
        <p:txBody>
          <a:bodyPr wrap="square">
            <a:spAutoFit/>
          </a:bodyPr>
          <a:lstStyle/>
          <a:p>
            <a:r>
              <a:rPr lang="en-US" altLang="zh-CN" dirty="0"/>
              <a:t>1</a:t>
            </a:r>
            <a:r>
              <a:rPr lang="zh-CN" altLang="zh-CN" dirty="0"/>
              <a:t>、主动迎客</a:t>
            </a:r>
            <a:endParaRPr lang="zh-CN" altLang="zh-CN" dirty="0"/>
          </a:p>
          <a:p>
            <a:r>
              <a:rPr lang="zh-CN" altLang="zh-CN" dirty="0"/>
              <a:t>迎接顾客，是商场营业员为顾客服务的第一步。</a:t>
            </a:r>
            <a:endParaRPr lang="zh-CN" altLang="zh-CN" dirty="0"/>
          </a:p>
          <a:p>
            <a:r>
              <a:rPr lang="en-US" altLang="zh-CN" dirty="0"/>
              <a:t>2</a:t>
            </a:r>
            <a:r>
              <a:rPr lang="zh-CN" altLang="zh-CN" dirty="0"/>
              <a:t>、服务周到</a:t>
            </a:r>
            <a:endParaRPr lang="zh-CN" altLang="zh-CN" dirty="0"/>
          </a:p>
          <a:p>
            <a:r>
              <a:rPr lang="zh-CN" altLang="zh-CN" dirty="0"/>
              <a:t>从广义上讲，顾客进入商场，就意味着服务开始，但具体服务，是从顾客挑选商品时开始的，营业员应礼貌周到、热情耐心地接待每一位顾客，优质完成商品的销售工作。</a:t>
            </a:r>
            <a:endParaRPr lang="zh-CN" altLang="zh-CN" dirty="0"/>
          </a:p>
          <a:p>
            <a:r>
              <a:rPr lang="zh-CN" altLang="zh-CN" dirty="0"/>
              <a:t>（</a:t>
            </a:r>
            <a:r>
              <a:rPr lang="en-US" altLang="zh-CN" dirty="0"/>
              <a:t>1</a:t>
            </a:r>
            <a:r>
              <a:rPr lang="zh-CN" altLang="zh-CN" dirty="0"/>
              <a:t>）接待有序。</a:t>
            </a:r>
            <a:endParaRPr lang="zh-CN" altLang="zh-CN" dirty="0"/>
          </a:p>
          <a:p>
            <a:r>
              <a:rPr lang="zh-CN" altLang="zh-CN" dirty="0"/>
              <a:t>（</a:t>
            </a:r>
            <a:r>
              <a:rPr lang="en-US" altLang="zh-CN" dirty="0"/>
              <a:t>2</a:t>
            </a:r>
            <a:r>
              <a:rPr lang="zh-CN" altLang="zh-CN" dirty="0"/>
              <a:t>）一视同仁。</a:t>
            </a:r>
            <a:endParaRPr lang="zh-CN" altLang="zh-CN" dirty="0"/>
          </a:p>
          <a:p>
            <a:r>
              <a:rPr lang="zh-CN" altLang="zh-CN" dirty="0"/>
              <a:t>（</a:t>
            </a:r>
            <a:r>
              <a:rPr lang="en-US" altLang="zh-CN" dirty="0"/>
              <a:t>3</a:t>
            </a:r>
            <a:r>
              <a:rPr lang="zh-CN" altLang="zh-CN" dirty="0"/>
              <a:t>）为客参谋。</a:t>
            </a:r>
            <a:endParaRPr lang="zh-CN" altLang="zh-CN" dirty="0"/>
          </a:p>
          <a:p>
            <a:r>
              <a:rPr lang="zh-CN" altLang="zh-CN" dirty="0"/>
              <a:t>（</a:t>
            </a:r>
            <a:r>
              <a:rPr lang="en-US" altLang="zh-CN" dirty="0"/>
              <a:t>4</a:t>
            </a:r>
            <a:r>
              <a:rPr lang="zh-CN" altLang="zh-CN" dirty="0"/>
              <a:t>）百挑不厌</a:t>
            </a:r>
            <a:r>
              <a:rPr lang="zh-CN" altLang="zh-CN" dirty="0" smtClean="0"/>
              <a:t>。</a:t>
            </a:r>
            <a:endParaRPr lang="en-US" altLang="zh-CN" dirty="0" smtClean="0"/>
          </a:p>
          <a:p>
            <a:r>
              <a:rPr lang="en-US" altLang="zh-CN" dirty="0"/>
              <a:t>3</a:t>
            </a:r>
            <a:r>
              <a:rPr lang="zh-CN" altLang="zh-CN" dirty="0"/>
              <a:t>、热情送客</a:t>
            </a:r>
            <a:endParaRPr lang="zh-CN" altLang="zh-CN" dirty="0"/>
          </a:p>
          <a:p>
            <a:r>
              <a:rPr lang="zh-CN" altLang="zh-CN" dirty="0"/>
              <a:t>当顾客离柜、离店时，要彬彬有礼地致谢道别，如“欢迎您再次光临”</a:t>
            </a:r>
            <a:r>
              <a:rPr lang="zh-CN" altLang="zh-CN" dirty="0" smtClean="0"/>
              <a:t>。</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实训十四</a:t>
            </a:r>
            <a:r>
              <a:rPr lang="en-US" altLang="zh-CN" sz="2400" b="1" dirty="0">
                <a:latin typeface="+mj-ea"/>
                <a:ea typeface="+mj-ea"/>
              </a:rPr>
              <a:t>   </a:t>
            </a:r>
            <a:r>
              <a:rPr lang="zh-CN" altLang="zh-CN" sz="2400" b="1" dirty="0">
                <a:latin typeface="+mj-ea"/>
                <a:ea typeface="+mj-ea"/>
              </a:rPr>
              <a:t>应聘礼仪实训</a:t>
            </a:r>
            <a:endParaRPr lang="zh-CN" altLang="zh-CN" sz="2400" b="1" dirty="0">
              <a:latin typeface="+mj-ea"/>
              <a:ea typeface="+mj-ea"/>
            </a:endParaRPr>
          </a:p>
        </p:txBody>
      </p:sp>
      <p:sp>
        <p:nvSpPr>
          <p:cNvPr id="2" name="矩形 1"/>
          <p:cNvSpPr/>
          <p:nvPr/>
        </p:nvSpPr>
        <p:spPr>
          <a:xfrm>
            <a:off x="755576" y="843558"/>
            <a:ext cx="7848872" cy="3970318"/>
          </a:xfrm>
          <a:prstGeom prst="rect">
            <a:avLst/>
          </a:prstGeom>
        </p:spPr>
        <p:txBody>
          <a:bodyPr wrap="square">
            <a:spAutoFit/>
          </a:bodyPr>
          <a:lstStyle/>
          <a:p>
            <a:r>
              <a:rPr lang="zh-CN" altLang="zh-CN" dirty="0"/>
              <a:t>【实训目标】</a:t>
            </a:r>
            <a:endParaRPr lang="zh-CN" altLang="zh-CN" dirty="0"/>
          </a:p>
          <a:p>
            <a:r>
              <a:rPr lang="zh-CN" altLang="zh-CN" dirty="0"/>
              <a:t>通过实训，掌握应聘时的礼仪要求。</a:t>
            </a:r>
            <a:endParaRPr lang="zh-CN" altLang="zh-CN" dirty="0"/>
          </a:p>
          <a:p>
            <a:r>
              <a:rPr lang="zh-CN" altLang="zh-CN" dirty="0"/>
              <a:t>【实训要求】</a:t>
            </a:r>
            <a:endParaRPr lang="zh-CN" altLang="zh-CN" dirty="0"/>
          </a:p>
          <a:p>
            <a:r>
              <a:rPr lang="zh-CN" altLang="zh-CN" dirty="0"/>
              <a:t>每</a:t>
            </a:r>
            <a:r>
              <a:rPr lang="en-US" altLang="zh-CN" dirty="0"/>
              <a:t>3</a:t>
            </a:r>
            <a:r>
              <a:rPr lang="zh-CN" altLang="zh-CN" dirty="0"/>
              <a:t>人一组，根据演员表安排角色，选择一个场景进行表演；</a:t>
            </a:r>
            <a:endParaRPr lang="zh-CN" altLang="zh-CN" dirty="0"/>
          </a:p>
          <a:p>
            <a:r>
              <a:rPr lang="zh-CN" altLang="zh-CN" dirty="0"/>
              <a:t>教师及时进行评价；</a:t>
            </a:r>
            <a:endParaRPr lang="zh-CN" altLang="zh-CN" dirty="0"/>
          </a:p>
          <a:p>
            <a:r>
              <a:rPr lang="zh-CN" altLang="zh-CN" dirty="0"/>
              <a:t>演员表</a:t>
            </a:r>
            <a:endParaRPr lang="zh-CN" altLang="zh-CN" dirty="0"/>
          </a:p>
          <a:p>
            <a:r>
              <a:rPr lang="zh-CN" altLang="zh-CN" dirty="0"/>
              <a:t>格林大酒店人事部经理</a:t>
            </a:r>
            <a:r>
              <a:rPr lang="en-US" altLang="zh-CN" dirty="0"/>
              <a:t>:</a:t>
            </a:r>
            <a:r>
              <a:rPr lang="zh-CN" altLang="zh-CN" dirty="0"/>
              <a:t>黄小姐</a:t>
            </a:r>
            <a:endParaRPr lang="zh-CN" altLang="zh-CN" dirty="0"/>
          </a:p>
          <a:p>
            <a:r>
              <a:rPr lang="zh-CN" altLang="zh-CN" dirty="0"/>
              <a:t>场景一之应聘者</a:t>
            </a:r>
            <a:r>
              <a:rPr lang="en-US" altLang="zh-CN" dirty="0"/>
              <a:t>:</a:t>
            </a:r>
            <a:r>
              <a:rPr lang="zh-CN" altLang="zh-CN" dirty="0"/>
              <a:t>严</a:t>
            </a:r>
            <a:r>
              <a:rPr lang="en-US" altLang="zh-CN" dirty="0"/>
              <a:t>XX</a:t>
            </a:r>
            <a:endParaRPr lang="zh-CN" altLang="zh-CN" dirty="0"/>
          </a:p>
          <a:p>
            <a:r>
              <a:rPr lang="zh-CN" altLang="zh-CN" dirty="0"/>
              <a:t>场景二之应聘者</a:t>
            </a:r>
            <a:r>
              <a:rPr lang="en-US" altLang="zh-CN" dirty="0"/>
              <a:t>:</a:t>
            </a:r>
            <a:r>
              <a:rPr lang="zh-CN" altLang="zh-CN" dirty="0"/>
              <a:t>蒋</a:t>
            </a:r>
            <a:r>
              <a:rPr lang="en-US" altLang="zh-CN" dirty="0"/>
              <a:t>XX</a:t>
            </a:r>
            <a:endParaRPr lang="zh-CN" altLang="zh-CN" dirty="0"/>
          </a:p>
          <a:p>
            <a:r>
              <a:rPr lang="zh-CN" altLang="zh-CN" dirty="0"/>
              <a:t>场景三之应聘者</a:t>
            </a:r>
            <a:r>
              <a:rPr lang="en-US" altLang="zh-CN" dirty="0"/>
              <a:t>:</a:t>
            </a:r>
            <a:r>
              <a:rPr lang="zh-CN" altLang="zh-CN" dirty="0"/>
              <a:t>胡</a:t>
            </a:r>
            <a:r>
              <a:rPr lang="en-US" altLang="zh-CN" dirty="0"/>
              <a:t>XX</a:t>
            </a:r>
            <a:endParaRPr lang="zh-CN" altLang="zh-CN" dirty="0"/>
          </a:p>
          <a:p>
            <a:r>
              <a:rPr lang="zh-CN" altLang="zh-CN" dirty="0"/>
              <a:t>地点：人事部经理办公室</a:t>
            </a:r>
            <a:endParaRPr lang="zh-CN" altLang="zh-CN" dirty="0"/>
          </a:p>
          <a:p>
            <a:r>
              <a:rPr lang="zh-CN" altLang="zh-CN" dirty="0"/>
              <a:t>【实训口号】</a:t>
            </a:r>
            <a:endParaRPr lang="zh-CN" altLang="zh-CN" dirty="0"/>
          </a:p>
          <a:p>
            <a:r>
              <a:rPr lang="zh-CN" altLang="zh-CN" dirty="0"/>
              <a:t>展现最好的自己！</a:t>
            </a:r>
            <a:endParaRPr lang="zh-CN" altLang="zh-CN" dirty="0"/>
          </a:p>
          <a:p>
            <a:r>
              <a:rPr lang="zh-CN" altLang="zh-CN" dirty="0" smtClean="0"/>
              <a:t>【实训内容】</a:t>
            </a:r>
            <a:r>
              <a:rPr lang="zh-CN" altLang="zh-CN" b="1" dirty="0"/>
              <a:t>格林大酒店招聘会</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dirty="0"/>
          </a:p>
        </p:txBody>
      </p:sp>
      <p:sp>
        <p:nvSpPr>
          <p:cNvPr id="3" name="矩形 2"/>
          <p:cNvSpPr/>
          <p:nvPr/>
        </p:nvSpPr>
        <p:spPr>
          <a:xfrm>
            <a:off x="0" y="1547580"/>
            <a:ext cx="9144000" cy="1485046"/>
          </a:xfrm>
          <a:prstGeom prst="rect">
            <a:avLst/>
          </a:prstGeom>
          <a:solidFill>
            <a:srgbClr val="B012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Box 10"/>
          <p:cNvSpPr txBox="1"/>
          <p:nvPr/>
        </p:nvSpPr>
        <p:spPr>
          <a:xfrm>
            <a:off x="3695606" y="1906040"/>
            <a:ext cx="1752786" cy="710964"/>
          </a:xfrm>
          <a:prstGeom prst="rect">
            <a:avLst/>
          </a:prstGeom>
          <a:noFill/>
        </p:spPr>
        <p:txBody>
          <a:bodyPr wrap="none" lIns="48767" tIns="24384" rIns="48767" bIns="24384">
            <a:spAutoFit/>
          </a:bodyPr>
          <a:lstStyle/>
          <a:p>
            <a:pPr algn="ctr">
              <a:buNone/>
            </a:pPr>
            <a:r>
              <a:rPr lang="zh-CN" altLang="en-US" sz="4300" b="1" cap="all"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谢谢！</a:t>
            </a:r>
            <a:endParaRPr lang="zh-CN" altLang="en-US" sz="43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14:presetBounceEnd="21000">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14:bounceEnd="21000">
                                          <p:cBhvr additive="base">
                                            <p:cTn id="11" dur="800" fill="hold"/>
                                            <p:tgtEl>
                                              <p:spTgt spid="5"/>
                                            </p:tgtEl>
                                            <p:attrNameLst>
                                              <p:attrName>ppt_x</p:attrName>
                                            </p:attrNameLst>
                                          </p:cBhvr>
                                          <p:tavLst>
                                            <p:tav tm="0">
                                              <p:val>
                                                <p:strVal val="1+#ppt_w/2"/>
                                              </p:val>
                                            </p:tav>
                                            <p:tav tm="100000">
                                              <p:val>
                                                <p:strVal val="#ppt_x"/>
                                              </p:val>
                                            </p:tav>
                                          </p:tavLst>
                                        </p:anim>
                                        <p:anim calcmode="lin" valueType="num" p14:bounceEnd="21000">
                                          <p:cBhvr additive="base">
                                            <p:cTn id="12"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00" fill="hold"/>
                                            <p:tgtEl>
                                              <p:spTgt spid="5"/>
                                            </p:tgtEl>
                                            <p:attrNameLst>
                                              <p:attrName>ppt_x</p:attrName>
                                            </p:attrNameLst>
                                          </p:cBhvr>
                                          <p:tavLst>
                                            <p:tav tm="0">
                                              <p:val>
                                                <p:strVal val="1+#ppt_w/2"/>
                                              </p:val>
                                            </p:tav>
                                            <p:tav tm="100000">
                                              <p:val>
                                                <p:strVal val="#ppt_x"/>
                                              </p:val>
                                            </p:tav>
                                          </p:tavLst>
                                        </p:anim>
                                        <p:anim calcmode="lin" valueType="num">
                                          <p:cBhvr additive="base">
                                            <p:cTn id="12"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（二）超市售货礼仪</a:t>
            </a:r>
            <a:endParaRPr lang="zh-CN" altLang="zh-CN" sz="2000" b="1"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二、商场服务礼仪</a:t>
            </a:r>
            <a:endParaRPr lang="zh-CN" altLang="zh-CN" sz="2400" b="1" dirty="0">
              <a:latin typeface="+mn-ea"/>
              <a:ea typeface="+mn-ea"/>
            </a:endParaRPr>
          </a:p>
        </p:txBody>
      </p:sp>
      <p:sp>
        <p:nvSpPr>
          <p:cNvPr id="2" name="矩形 1"/>
          <p:cNvSpPr/>
          <p:nvPr/>
        </p:nvSpPr>
        <p:spPr>
          <a:xfrm>
            <a:off x="638472" y="1257859"/>
            <a:ext cx="7461920" cy="3693319"/>
          </a:xfrm>
          <a:prstGeom prst="rect">
            <a:avLst/>
          </a:prstGeom>
        </p:spPr>
        <p:txBody>
          <a:bodyPr wrap="square">
            <a:spAutoFit/>
          </a:bodyPr>
          <a:lstStyle/>
          <a:p>
            <a:r>
              <a:rPr lang="zh-CN" altLang="zh-CN" dirty="0"/>
              <a:t>由于超市售货不设柜台，营业员和顾客接触更为直接，距离更为接近，在服务礼仪方面也有了新的要求。</a:t>
            </a:r>
            <a:endParaRPr lang="zh-CN" altLang="zh-CN" dirty="0"/>
          </a:p>
          <a:p>
            <a:r>
              <a:rPr lang="en-US" altLang="zh-CN" dirty="0"/>
              <a:t>1</a:t>
            </a:r>
            <a:r>
              <a:rPr lang="zh-CN" altLang="zh-CN" dirty="0"/>
              <a:t>、用语规范</a:t>
            </a:r>
            <a:endParaRPr lang="zh-CN" altLang="zh-CN" dirty="0"/>
          </a:p>
          <a:p>
            <a:r>
              <a:rPr lang="zh-CN" altLang="zh-CN" dirty="0"/>
              <a:t>使用普通话，使用行业文明用语；重视语言修养，说话语气要和蔼可亲、语言要简单明确、用语要得体大方。</a:t>
            </a:r>
            <a:endParaRPr lang="zh-CN" altLang="zh-CN" dirty="0"/>
          </a:p>
          <a:p>
            <a:r>
              <a:rPr lang="en-US" altLang="zh-CN" dirty="0"/>
              <a:t>2</a:t>
            </a:r>
            <a:r>
              <a:rPr lang="zh-CN" altLang="zh-CN" dirty="0"/>
              <a:t>、姿态规范</a:t>
            </a:r>
            <a:endParaRPr lang="zh-CN" altLang="zh-CN" dirty="0"/>
          </a:p>
          <a:p>
            <a:r>
              <a:rPr lang="zh-CN" altLang="zh-CN" dirty="0"/>
              <a:t>站立端庄，或适当地走动于货架之间。站姿、走姿以及介绍商品时的手势、动作，都应规范到位，比对柜台售货员的要求更高。</a:t>
            </a:r>
            <a:endParaRPr lang="zh-CN" altLang="zh-CN" dirty="0"/>
          </a:p>
          <a:p>
            <a:r>
              <a:rPr lang="en-US" altLang="zh-CN" dirty="0"/>
              <a:t>3</a:t>
            </a:r>
            <a:r>
              <a:rPr lang="zh-CN" altLang="zh-CN" dirty="0"/>
              <a:t>、商品陈列规范</a:t>
            </a:r>
            <a:endParaRPr lang="zh-CN" altLang="zh-CN" dirty="0"/>
          </a:p>
          <a:p>
            <a:r>
              <a:rPr lang="zh-CN" altLang="zh-CN" dirty="0"/>
              <a:t>货真价实。</a:t>
            </a:r>
            <a:endParaRPr lang="zh-CN" altLang="zh-CN" dirty="0"/>
          </a:p>
          <a:p>
            <a:r>
              <a:rPr lang="zh-CN" altLang="zh-CN" dirty="0"/>
              <a:t>陈列整齐。</a:t>
            </a:r>
            <a:endParaRPr lang="zh-CN" altLang="zh-CN" dirty="0"/>
          </a:p>
          <a:p>
            <a:r>
              <a:rPr lang="zh-CN" altLang="zh-CN" dirty="0"/>
              <a:t>方便顾客。 </a:t>
            </a:r>
            <a:endParaRPr lang="zh-CN" altLang="zh-CN" dirty="0"/>
          </a:p>
          <a:p>
            <a:r>
              <a:rPr lang="en-US" altLang="zh-CN" dirty="0"/>
              <a:t>4</a:t>
            </a:r>
            <a:r>
              <a:rPr lang="zh-CN" altLang="zh-CN" dirty="0"/>
              <a:t>、清点结账规范</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（一）前厅服务</a:t>
            </a:r>
            <a:r>
              <a:rPr lang="zh-CN" altLang="zh-CN" sz="2000" b="1" dirty="0" smtClean="0"/>
              <a:t>礼仪</a:t>
            </a:r>
            <a:endParaRPr lang="zh-CN" altLang="zh-CN" sz="2000"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707654"/>
            <a:ext cx="7893968" cy="2031325"/>
          </a:xfrm>
          <a:prstGeom prst="rect">
            <a:avLst/>
          </a:prstGeom>
        </p:spPr>
        <p:txBody>
          <a:bodyPr wrap="square">
            <a:spAutoFit/>
          </a:bodyPr>
          <a:lstStyle/>
          <a:p>
            <a:r>
              <a:rPr lang="zh-CN" altLang="zh-CN" dirty="0"/>
              <a:t>（</a:t>
            </a:r>
            <a:r>
              <a:rPr lang="en-US" altLang="zh-CN" dirty="0"/>
              <a:t>1</a:t>
            </a:r>
            <a:r>
              <a:rPr lang="zh-CN" altLang="zh-CN" dirty="0"/>
              <a:t>）见到宾客光临，应面带微笑，主动表示热情欢迎，问候客人：“您好！欢迎光临！”并致</a:t>
            </a:r>
            <a:r>
              <a:rPr lang="en-US" altLang="zh-CN" dirty="0"/>
              <a:t>15</a:t>
            </a:r>
            <a:r>
              <a:rPr lang="zh-CN" altLang="zh-CN" dirty="0"/>
              <a:t>度鞠躬礼。</a:t>
            </a:r>
            <a:endParaRPr lang="zh-CN" altLang="zh-CN" dirty="0"/>
          </a:p>
          <a:p>
            <a:r>
              <a:rPr lang="zh-CN" altLang="zh-CN" dirty="0"/>
              <a:t>（</a:t>
            </a:r>
            <a:r>
              <a:rPr lang="en-US" altLang="zh-CN" dirty="0"/>
              <a:t>2</a:t>
            </a:r>
            <a:r>
              <a:rPr lang="zh-CN" altLang="zh-CN" dirty="0"/>
              <a:t>）对常住客人应称呼他（她）的姓氏，以表达对客人的礼貌和重视。</a:t>
            </a:r>
            <a:endParaRPr lang="zh-CN" altLang="zh-CN" dirty="0"/>
          </a:p>
          <a:p>
            <a:r>
              <a:rPr lang="zh-CN" altLang="zh-CN" dirty="0"/>
              <a:t>（</a:t>
            </a:r>
            <a:r>
              <a:rPr lang="en-US" altLang="zh-CN" dirty="0"/>
              <a:t>3</a:t>
            </a:r>
            <a:r>
              <a:rPr lang="zh-CN" altLang="zh-CN" dirty="0"/>
              <a:t>）当宾客较集中到达时，要尽可能让每一位宾客都能看到热情的笑容和听到亲切的问候声。</a:t>
            </a:r>
            <a:endParaRPr lang="zh-CN" altLang="zh-CN" dirty="0"/>
          </a:p>
          <a:p>
            <a:r>
              <a:rPr lang="zh-CN" altLang="zh-CN" dirty="0"/>
              <a:t>（</a:t>
            </a:r>
            <a:r>
              <a:rPr lang="en-US" altLang="zh-CN" dirty="0"/>
              <a:t>4</a:t>
            </a:r>
            <a:r>
              <a:rPr lang="zh-CN" altLang="zh-CN" dirty="0"/>
              <a:t>）宾客乘车抵达时，应立即主动迎上，引导车辆停妥，接着一手拉开车门，一手挡住车门框的上沿，以免客人碰头。</a:t>
            </a:r>
            <a:endParaRPr lang="zh-CN" altLang="zh-CN" dirty="0"/>
          </a:p>
        </p:txBody>
      </p:sp>
      <p:sp>
        <p:nvSpPr>
          <p:cNvPr id="6" name="Text Placeholder 3"/>
          <p:cNvSpPr txBox="1"/>
          <p:nvPr/>
        </p:nvSpPr>
        <p:spPr>
          <a:xfrm>
            <a:off x="1014874" y="1268133"/>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altLang="zh-CN" sz="2000" b="1" dirty="0"/>
              <a:t>1</a:t>
            </a:r>
            <a:r>
              <a:rPr lang="zh-CN" altLang="zh-CN" sz="2000" b="1" dirty="0"/>
              <a:t>、门厅迎送服务礼仪</a:t>
            </a:r>
            <a:endParaRPr lang="zh-CN" altLang="zh-CN" sz="2000" b="1"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Placeholder 3"/>
          <p:cNvSpPr txBox="1"/>
          <p:nvPr/>
        </p:nvSpPr>
        <p:spPr>
          <a:xfrm>
            <a:off x="1014874" y="942978"/>
            <a:ext cx="7517566"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zh-CN" sz="2000" b="1" dirty="0"/>
              <a:t>（一）前厅服务</a:t>
            </a:r>
            <a:r>
              <a:rPr lang="zh-CN" altLang="zh-CN" sz="2000" b="1" dirty="0" smtClean="0"/>
              <a:t>礼仪</a:t>
            </a:r>
            <a:endParaRPr lang="zh-CN" altLang="zh-CN" sz="2000" dirty="0"/>
          </a:p>
        </p:txBody>
      </p:sp>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三、宾馆服务礼仪</a:t>
            </a:r>
            <a:endParaRPr lang="zh-CN" altLang="zh-CN" sz="2400" b="1" dirty="0">
              <a:latin typeface="+mn-ea"/>
              <a:ea typeface="+mn-ea"/>
            </a:endParaRPr>
          </a:p>
        </p:txBody>
      </p:sp>
      <p:sp>
        <p:nvSpPr>
          <p:cNvPr id="2" name="矩形 1"/>
          <p:cNvSpPr/>
          <p:nvPr/>
        </p:nvSpPr>
        <p:spPr>
          <a:xfrm>
            <a:off x="638472" y="1347614"/>
            <a:ext cx="7461920" cy="3416320"/>
          </a:xfrm>
          <a:prstGeom prst="rect">
            <a:avLst/>
          </a:prstGeom>
        </p:spPr>
        <p:txBody>
          <a:bodyPr wrap="square">
            <a:spAutoFit/>
          </a:bodyPr>
          <a:lstStyle/>
          <a:p>
            <a:r>
              <a:rPr lang="zh-CN" altLang="zh-CN" dirty="0"/>
              <a:t>（</a:t>
            </a:r>
            <a:r>
              <a:rPr lang="en-US" altLang="zh-CN" dirty="0"/>
              <a:t>5</a:t>
            </a:r>
            <a:r>
              <a:rPr lang="zh-CN" altLang="zh-CN" dirty="0"/>
              <a:t>）如遇下雨天，要撑伞迎接，以防宾客被淋湿。若宾客带伞，应为宾客提供保管服务，将雨伞放在专设的伞架上。</a:t>
            </a:r>
            <a:endParaRPr lang="zh-CN" altLang="zh-CN" dirty="0"/>
          </a:p>
          <a:p>
            <a:r>
              <a:rPr lang="zh-CN" altLang="zh-CN" dirty="0"/>
              <a:t>（</a:t>
            </a:r>
            <a:r>
              <a:rPr lang="en-US" altLang="zh-CN" dirty="0"/>
              <a:t>6</a:t>
            </a:r>
            <a:r>
              <a:rPr lang="zh-CN" altLang="zh-CN" dirty="0"/>
              <a:t>）对老人、儿童、残疾客人，应先问候，征得同意后予以必要的扶助，以示关心照顾。</a:t>
            </a:r>
            <a:endParaRPr lang="zh-CN" altLang="zh-CN" dirty="0"/>
          </a:p>
          <a:p>
            <a:r>
              <a:rPr lang="zh-CN" altLang="zh-CN" dirty="0"/>
              <a:t>（</a:t>
            </a:r>
            <a:r>
              <a:rPr lang="en-US" altLang="zh-CN" dirty="0"/>
              <a:t>7</a:t>
            </a:r>
            <a:r>
              <a:rPr lang="zh-CN" altLang="zh-CN" dirty="0"/>
              <a:t>）宾客下车后，要注意车座上是否有遗落的物品，如发现，要及时提醒宾客或帮助取出。</a:t>
            </a:r>
            <a:endParaRPr lang="zh-CN" altLang="zh-CN" dirty="0"/>
          </a:p>
          <a:p>
            <a:r>
              <a:rPr lang="zh-CN" altLang="zh-CN" dirty="0"/>
              <a:t>（</a:t>
            </a:r>
            <a:r>
              <a:rPr lang="en-US" altLang="zh-CN" dirty="0"/>
              <a:t>8</a:t>
            </a:r>
            <a:r>
              <a:rPr lang="zh-CN" altLang="zh-CN" dirty="0"/>
              <a:t>）如遇出租车司机“宰客”现象，应维护宾客利益，机智处理。</a:t>
            </a:r>
            <a:r>
              <a:rPr lang="en-US" altLang="zh-CN" dirty="0"/>
              <a:t>    </a:t>
            </a:r>
            <a:endParaRPr lang="zh-CN" altLang="zh-CN" dirty="0"/>
          </a:p>
          <a:p>
            <a:r>
              <a:rPr lang="zh-CN" altLang="zh-CN" dirty="0"/>
              <a:t>（</a:t>
            </a:r>
            <a:r>
              <a:rPr lang="en-US" altLang="zh-CN" dirty="0"/>
              <a:t>9</a:t>
            </a:r>
            <a:r>
              <a:rPr lang="zh-CN" altLang="zh-CN" dirty="0"/>
              <a:t>）客人离店时，要把车子引导到客人容易上车的位置，并为客人拉车门请客上车。</a:t>
            </a:r>
            <a:endParaRPr lang="zh-CN" altLang="zh-CN" dirty="0"/>
          </a:p>
          <a:p>
            <a:r>
              <a:rPr lang="zh-CN" altLang="zh-CN" dirty="0"/>
              <a:t>（</a:t>
            </a:r>
            <a:r>
              <a:rPr lang="en-US" altLang="zh-CN" dirty="0"/>
              <a:t>10</a:t>
            </a:r>
            <a:r>
              <a:rPr lang="zh-CN" altLang="zh-CN" dirty="0"/>
              <a:t>）主动、热情、认真地做好日常值勤工作。尽量当着客人的面主动引导或打电话为其联系出租车。礼貌地按规定接待来访者，做到热情接待，乐于助人，认真负责，不能置之不理。</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a:themeElements>
    <a:clrScheme name="自定义 34">
      <a:dk1>
        <a:sysClr val="windowText" lastClr="000000"/>
      </a:dk1>
      <a:lt1>
        <a:sysClr val="window" lastClr="FFFFFF"/>
      </a:lt1>
      <a:dk2>
        <a:srgbClr val="44546A"/>
      </a:dk2>
      <a:lt2>
        <a:srgbClr val="E7E6E6"/>
      </a:lt2>
      <a:accent1>
        <a:srgbClr val="F9BC46"/>
      </a:accent1>
      <a:accent2>
        <a:srgbClr val="B0120F"/>
      </a:accent2>
      <a:accent3>
        <a:srgbClr val="F9BC46"/>
      </a:accent3>
      <a:accent4>
        <a:srgbClr val="B0120F"/>
      </a:accent4>
      <a:accent5>
        <a:srgbClr val="F9BC46"/>
      </a:accent5>
      <a:accent6>
        <a:srgbClr val="B0120F"/>
      </a:accent6>
      <a:hlink>
        <a:srgbClr val="F9BC46"/>
      </a:hlink>
      <a:folHlink>
        <a:srgbClr val="B0120F"/>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14161</Words>
  <Application>WPS 演示</Application>
  <PresentationFormat>全屏显示(16:9)</PresentationFormat>
  <Paragraphs>767</Paragraphs>
  <Slides>61</Slides>
  <Notes>61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61</vt:i4>
      </vt:variant>
    </vt:vector>
  </HeadingPairs>
  <TitlesOfParts>
    <vt:vector size="76" baseType="lpstr">
      <vt:lpstr>Arial</vt:lpstr>
      <vt:lpstr>宋体</vt:lpstr>
      <vt:lpstr>Wingdings</vt:lpstr>
      <vt:lpstr>Calibri</vt:lpstr>
      <vt:lpstr>微软雅黑</vt:lpstr>
      <vt:lpstr>Open Sans</vt:lpstr>
      <vt:lpstr>冬青黑体简体中文 W3</vt:lpstr>
      <vt:lpstr>Verdana</vt:lpstr>
      <vt:lpstr>MingLiU</vt:lpstr>
      <vt:lpstr>Arial Unicode MS</vt:lpstr>
      <vt:lpstr>Segoe UI</vt:lpstr>
      <vt:lpstr>Symbol</vt:lpstr>
      <vt:lpstr>Tahoma</vt:lpstr>
      <vt:lpstr>黑体</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
  <cp:lastModifiedBy>Administrator</cp:lastModifiedBy>
  <cp:revision>2</cp:revision>
  <dcterms:created xsi:type="dcterms:W3CDTF">2016-09-19T14:56:00Z</dcterms:created>
  <dcterms:modified xsi:type="dcterms:W3CDTF">2017-08-22T08:59:58Z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