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095" r:id="rId3"/>
    <p:sldId id="3137" r:id="rId5"/>
    <p:sldId id="3100" r:id="rId6"/>
    <p:sldId id="3130" r:id="rId7"/>
    <p:sldId id="3131" r:id="rId8"/>
    <p:sldId id="3132" r:id="rId9"/>
    <p:sldId id="3133" r:id="rId10"/>
    <p:sldId id="3134" r:id="rId11"/>
    <p:sldId id="3135" r:id="rId12"/>
    <p:sldId id="3136" r:id="rId13"/>
    <p:sldId id="3138" r:id="rId14"/>
    <p:sldId id="3139" r:id="rId15"/>
    <p:sldId id="3140" r:id="rId16"/>
    <p:sldId id="3141" r:id="rId17"/>
    <p:sldId id="3142" r:id="rId18"/>
    <p:sldId id="3129" r:id="rId1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660"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1860"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060" indent="-3937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260" indent="-5257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096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C46"/>
    <a:srgbClr val="B0120F"/>
    <a:srgbClr val="D40419"/>
    <a:srgbClr val="8E2818"/>
    <a:srgbClr val="CE3184"/>
    <a:srgbClr val="87AE1F"/>
    <a:srgbClr val="02B8CD"/>
    <a:srgbClr val="2E7438"/>
    <a:srgbClr val="063A3C"/>
    <a:srgbClr val="0E1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2" autoAdjust="0"/>
    <p:restoredTop sz="92986" autoAdjust="0"/>
  </p:normalViewPr>
  <p:slideViewPr>
    <p:cSldViewPr>
      <p:cViewPr>
        <p:scale>
          <a:sx n="90" d="100"/>
          <a:sy n="90" d="100"/>
        </p:scale>
        <p:origin x="-1212" y="-570"/>
      </p:cViewPr>
      <p:guideLst>
        <p:guide orient="horz" pos="265"/>
        <p:guide orient="horz" pos="2975"/>
        <p:guide pos="2880"/>
        <p:guide pos="364"/>
        <p:guide pos="5396"/>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4965" algn="l" defTabSz="649605" rtl="0" eaLnBrk="1" latinLnBrk="0" hangingPunct="1">
      <a:defRPr sz="900" kern="1200">
        <a:solidFill>
          <a:schemeClr val="tx1"/>
        </a:solidFill>
        <a:latin typeface="+mn-lt"/>
        <a:ea typeface="+mn-ea"/>
        <a:cs typeface="+mn-cs"/>
      </a:defRPr>
    </a:lvl6pPr>
    <a:lvl7pPr marL="1950085" algn="l" defTabSz="649605" rtl="0" eaLnBrk="1" latinLnBrk="0" hangingPunct="1">
      <a:defRPr sz="900" kern="1200">
        <a:solidFill>
          <a:schemeClr val="tx1"/>
        </a:solidFill>
        <a:latin typeface="+mn-lt"/>
        <a:ea typeface="+mn-ea"/>
        <a:cs typeface="+mn-cs"/>
      </a:defRPr>
    </a:lvl7pPr>
    <a:lvl8pPr marL="2275205" algn="l" defTabSz="649605" rtl="0" eaLnBrk="1" latinLnBrk="0" hangingPunct="1">
      <a:defRPr sz="900" kern="1200">
        <a:solidFill>
          <a:schemeClr val="tx1"/>
        </a:solidFill>
        <a:latin typeface="+mn-lt"/>
        <a:ea typeface="+mn-ea"/>
        <a:cs typeface="+mn-cs"/>
      </a:defRPr>
    </a:lvl8pPr>
    <a:lvl9pPr marL="2600325"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cxnSp>
        <p:nvCxnSpPr>
          <p:cNvPr id="5" name="直接连接符 4"/>
          <p:cNvCxnSpPr/>
          <p:nvPr userDrawn="1"/>
        </p:nvCxnSpPr>
        <p:spPr>
          <a:xfrm>
            <a:off x="-14036" y="4939903"/>
            <a:ext cx="915778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3"/>
          <p:cNvGrpSpPr/>
          <p:nvPr userDrawn="1"/>
        </p:nvGrpSpPr>
        <p:grpSpPr bwMode="auto">
          <a:xfrm flipH="1">
            <a:off x="-14035" y="254794"/>
            <a:ext cx="821105" cy="507206"/>
            <a:chOff x="3533690" y="533400"/>
            <a:chExt cx="1637426" cy="675969"/>
          </a:xfrm>
          <a:solidFill>
            <a:srgbClr val="EE1C39"/>
          </a:solidFill>
        </p:grpSpPr>
        <p:sp>
          <p:nvSpPr>
            <p:cNvPr id="7" name="矩形 6"/>
            <p:cNvSpPr/>
            <p:nvPr/>
          </p:nvSpPr>
          <p:spPr>
            <a:xfrm>
              <a:off x="3806724" y="533400"/>
              <a:ext cx="1364392" cy="6759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sp>
          <p:nvSpPr>
            <p:cNvPr id="8" name="椭圆 7"/>
            <p:cNvSpPr/>
            <p:nvPr/>
          </p:nvSpPr>
          <p:spPr>
            <a:xfrm>
              <a:off x="3533690" y="533400"/>
              <a:ext cx="623734" cy="675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792" y="274335"/>
            <a:ext cx="7886418" cy="993477"/>
          </a:xfrm>
          <a:prstGeom prst="rect">
            <a:avLst/>
          </a:prstGeom>
        </p:spPr>
        <p:txBody>
          <a:bodyPr vert="horz" lIns="65023" tIns="32511" rIns="65023" bIns="3251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792" y="1369417"/>
            <a:ext cx="7886418" cy="3263797"/>
          </a:xfrm>
          <a:prstGeom prst="rect">
            <a:avLst/>
          </a:prstGeom>
        </p:spPr>
        <p:txBody>
          <a:bodyPr vert="horz" lIns="65023" tIns="32511" rIns="65023" bIns="32511"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792" y="4767560"/>
            <a:ext cx="2056836" cy="273206"/>
          </a:xfrm>
          <a:prstGeom prst="rect">
            <a:avLst/>
          </a:prstGeom>
        </p:spPr>
        <p:txBody>
          <a:bodyPr vert="horz" lIns="65023" tIns="32511" rIns="65023" bIns="32511" rtlCol="0" anchor="ctr"/>
          <a:lstStyle>
            <a:lvl1pPr algn="l">
              <a:defRPr sz="900">
                <a:solidFill>
                  <a:schemeClr val="tx1">
                    <a:tint val="75000"/>
                  </a:schemeClr>
                </a:solidFill>
              </a:defRPr>
            </a:lvl1pPr>
          </a:lstStyle>
          <a:p>
            <a:fld id="{E2ED2086-314E-4DC4-9FE7-4EBF9E101EC4}" type="datetime1">
              <a:rPr lang="zh-CN" altLang="en-US" smtClean="0"/>
            </a:fld>
            <a:endParaRPr lang="zh-CN" altLang="en-US"/>
          </a:p>
        </p:txBody>
      </p:sp>
      <p:sp>
        <p:nvSpPr>
          <p:cNvPr id="5" name="页脚占位符 4"/>
          <p:cNvSpPr>
            <a:spLocks noGrp="1"/>
          </p:cNvSpPr>
          <p:nvPr>
            <p:ph type="ftr" sz="quarter" idx="3"/>
          </p:nvPr>
        </p:nvSpPr>
        <p:spPr>
          <a:xfrm>
            <a:off x="3028810" y="4767560"/>
            <a:ext cx="3086382" cy="273206"/>
          </a:xfrm>
          <a:prstGeom prst="rect">
            <a:avLst/>
          </a:prstGeom>
        </p:spPr>
        <p:txBody>
          <a:bodyPr vert="horz" lIns="65023" tIns="32511" rIns="65023" bIns="3251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8374" y="4767560"/>
            <a:ext cx="2056836" cy="273206"/>
          </a:xfrm>
          <a:prstGeom prst="rect">
            <a:avLst/>
          </a:prstGeom>
        </p:spPr>
        <p:txBody>
          <a:bodyPr vert="horz" lIns="65023" tIns="32511" rIns="65023" bIns="32511" rtlCol="0" anchor="ctr"/>
          <a:lstStyle>
            <a:lvl1pPr algn="r">
              <a:defRPr sz="900">
                <a:solidFill>
                  <a:schemeClr val="tx1">
                    <a:tint val="75000"/>
                  </a:schemeClr>
                </a:solidFill>
              </a:defRPr>
            </a:lvl1pPr>
          </a:lstStyle>
          <a:p>
            <a:fld id="{DB1C3CEF-B625-4558-9E75-934060632C1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l" defTabSz="649605"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60" indent="-162560" algn="l" defTabSz="649605" rtl="0" eaLnBrk="1" latinLnBrk="0" hangingPunct="1">
        <a:lnSpc>
          <a:spcPct val="90000"/>
        </a:lnSpc>
        <a:spcBef>
          <a:spcPts val="710"/>
        </a:spcBef>
        <a:buFont typeface="Arial" panose="020B0604020202020204" pitchFamily="34" charset="0"/>
        <a:buChar char="•"/>
        <a:defRPr sz="2000" kern="1200">
          <a:solidFill>
            <a:schemeClr val="tx1"/>
          </a:solidFill>
          <a:latin typeface="+mn-lt"/>
          <a:ea typeface="+mn-ea"/>
          <a:cs typeface="+mn-cs"/>
        </a:defRPr>
      </a:lvl1pPr>
      <a:lvl2pPr marL="487680" indent="-162560" algn="l" defTabSz="649605" rtl="0" eaLnBrk="1" latinLnBrk="0" hangingPunct="1">
        <a:lnSpc>
          <a:spcPct val="90000"/>
        </a:lnSpc>
        <a:spcBef>
          <a:spcPts val="355"/>
        </a:spcBef>
        <a:buFont typeface="Arial" panose="020B0604020202020204" pitchFamily="34" charset="0"/>
        <a:buChar char="•"/>
        <a:defRPr sz="1700" kern="1200">
          <a:solidFill>
            <a:schemeClr val="tx1"/>
          </a:solidFill>
          <a:latin typeface="+mn-lt"/>
          <a:ea typeface="+mn-ea"/>
          <a:cs typeface="+mn-cs"/>
        </a:defRPr>
      </a:lvl2pPr>
      <a:lvl3pPr marL="812800" indent="-162560" algn="l" defTabSz="649605" rtl="0" eaLnBrk="1" latinLnBrk="0" hangingPunct="1">
        <a:lnSpc>
          <a:spcPct val="90000"/>
        </a:lnSpc>
        <a:spcBef>
          <a:spcPts val="355"/>
        </a:spcBef>
        <a:buFont typeface="Arial" panose="020B0604020202020204" pitchFamily="34" charset="0"/>
        <a:buChar char="•"/>
        <a:defRPr sz="1400" kern="1200">
          <a:solidFill>
            <a:schemeClr val="tx1"/>
          </a:solidFill>
          <a:latin typeface="+mn-lt"/>
          <a:ea typeface="+mn-ea"/>
          <a:cs typeface="+mn-cs"/>
        </a:defRPr>
      </a:lvl3pPr>
      <a:lvl4pPr marL="11379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4pPr>
      <a:lvl5pPr marL="146304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49605" rtl="0" eaLnBrk="1" latinLnBrk="0" hangingPunct="1">
        <a:defRPr sz="1300" kern="1200">
          <a:solidFill>
            <a:schemeClr val="tx1"/>
          </a:solidFill>
          <a:latin typeface="+mn-lt"/>
          <a:ea typeface="+mn-ea"/>
          <a:cs typeface="+mn-cs"/>
        </a:defRPr>
      </a:lvl1pPr>
      <a:lvl2pPr marL="325120" algn="l" defTabSz="649605" rtl="0" eaLnBrk="1" latinLnBrk="0" hangingPunct="1">
        <a:defRPr sz="1300" kern="1200">
          <a:solidFill>
            <a:schemeClr val="tx1"/>
          </a:solidFill>
          <a:latin typeface="+mn-lt"/>
          <a:ea typeface="+mn-ea"/>
          <a:cs typeface="+mn-cs"/>
        </a:defRPr>
      </a:lvl2pPr>
      <a:lvl3pPr marL="650240" algn="l" defTabSz="649605" rtl="0" eaLnBrk="1" latinLnBrk="0" hangingPunct="1">
        <a:defRPr sz="1300" kern="1200">
          <a:solidFill>
            <a:schemeClr val="tx1"/>
          </a:solidFill>
          <a:latin typeface="+mn-lt"/>
          <a:ea typeface="+mn-ea"/>
          <a:cs typeface="+mn-cs"/>
        </a:defRPr>
      </a:lvl3pPr>
      <a:lvl4pPr marL="975360" algn="l" defTabSz="649605" rtl="0" eaLnBrk="1" latinLnBrk="0" hangingPunct="1">
        <a:defRPr sz="1300" kern="1200">
          <a:solidFill>
            <a:schemeClr val="tx1"/>
          </a:solidFill>
          <a:latin typeface="+mn-lt"/>
          <a:ea typeface="+mn-ea"/>
          <a:cs typeface="+mn-cs"/>
        </a:defRPr>
      </a:lvl4pPr>
      <a:lvl5pPr marL="1300480" algn="l" defTabSz="649605" rtl="0" eaLnBrk="1" latinLnBrk="0" hangingPunct="1">
        <a:defRPr sz="1300" kern="1200">
          <a:solidFill>
            <a:schemeClr val="tx1"/>
          </a:solidFill>
          <a:latin typeface="+mn-lt"/>
          <a:ea typeface="+mn-ea"/>
          <a:cs typeface="+mn-cs"/>
        </a:defRPr>
      </a:lvl5pPr>
      <a:lvl6pPr marL="1625600" algn="l" defTabSz="649605" rtl="0" eaLnBrk="1" latinLnBrk="0" hangingPunct="1">
        <a:defRPr sz="1300" kern="1200">
          <a:solidFill>
            <a:schemeClr val="tx1"/>
          </a:solidFill>
          <a:latin typeface="+mn-lt"/>
          <a:ea typeface="+mn-ea"/>
          <a:cs typeface="+mn-cs"/>
        </a:defRPr>
      </a:lvl6pPr>
      <a:lvl7pPr marL="1950720" algn="l" defTabSz="649605" rtl="0" eaLnBrk="1" latinLnBrk="0" hangingPunct="1">
        <a:defRPr sz="1300" kern="1200">
          <a:solidFill>
            <a:schemeClr val="tx1"/>
          </a:solidFill>
          <a:latin typeface="+mn-lt"/>
          <a:ea typeface="+mn-ea"/>
          <a:cs typeface="+mn-cs"/>
        </a:defRPr>
      </a:lvl7pPr>
      <a:lvl8pPr marL="2275840" algn="l" defTabSz="649605" rtl="0" eaLnBrk="1" latinLnBrk="0" hangingPunct="1">
        <a:defRPr sz="1300" kern="1200">
          <a:solidFill>
            <a:schemeClr val="tx1"/>
          </a:solidFill>
          <a:latin typeface="+mn-lt"/>
          <a:ea typeface="+mn-ea"/>
          <a:cs typeface="+mn-cs"/>
        </a:defRPr>
      </a:lvl8pPr>
      <a:lvl9pPr marL="2600960" algn="l" defTabSz="64960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2560683" y="1906040"/>
            <a:ext cx="4022638" cy="834074"/>
          </a:xfrm>
          <a:prstGeom prst="rect">
            <a:avLst/>
          </a:prstGeom>
          <a:noFill/>
        </p:spPr>
        <p:txBody>
          <a:bodyPr wrap="none" lIns="48767" tIns="24384" rIns="48767" bIns="24384">
            <a:spAutoFit/>
          </a:bodyPr>
          <a:lstStyle/>
          <a:p>
            <a:pPr algn="ctr">
              <a:buNone/>
            </a:pPr>
            <a:r>
              <a:rPr lang="zh-CN" altLang="en-US" sz="5100" b="1"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现代商务礼仪</a:t>
            </a:r>
            <a:endParaRPr lang="zh-CN" altLang="en-US" sz="51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14:presetBounceEnd="21000">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14:bounceEnd="21000">
                                          <p:cBhvr additive="base">
                                            <p:cTn id="13"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800" fill="hold"/>
                                            <p:tgtEl>
                                              <p:spTgt spid="5"/>
                                            </p:tgtEl>
                                            <p:attrNameLst>
                                              <p:attrName>ppt_x</p:attrName>
                                            </p:attrNameLst>
                                          </p:cBhvr>
                                          <p:tavLst>
                                            <p:tav tm="0">
                                              <p:val>
                                                <p:strVal val="1+#ppt_w/2"/>
                                              </p:val>
                                            </p:tav>
                                            <p:tav tm="100000">
                                              <p:val>
                                                <p:strVal val="#ppt_x"/>
                                              </p:val>
                                            </p:tav>
                                          </p:tavLst>
                                        </p:anim>
                                        <p:anim calcmode="lin" valueType="num">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949605"/>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6" name="组合 15"/>
          <p:cNvGrpSpPr/>
          <p:nvPr/>
        </p:nvGrpSpPr>
        <p:grpSpPr>
          <a:xfrm>
            <a:off x="2555776" y="1768390"/>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01</a:t>
              </a:r>
              <a:endParaRPr lang="zh-CN" altLang="en-US" sz="2800" dirty="0">
                <a:solidFill>
                  <a:schemeClr val="bg1"/>
                </a:solidFill>
                <a:cs typeface="+mn-ea"/>
                <a:sym typeface="+mn-lt"/>
              </a:endParaRPr>
            </a:p>
          </p:txBody>
        </p:sp>
      </p:grpSp>
      <p:grpSp>
        <p:nvGrpSpPr>
          <p:cNvPr id="19" name="组合 18"/>
          <p:cNvGrpSpPr/>
          <p:nvPr/>
        </p:nvGrpSpPr>
        <p:grpSpPr>
          <a:xfrm>
            <a:off x="3275856" y="1697617"/>
            <a:ext cx="4400193" cy="586101"/>
            <a:chOff x="3771965" y="1531715"/>
            <a:chExt cx="4400435" cy="688568"/>
          </a:xfrm>
        </p:grpSpPr>
        <p:sp>
          <p:nvSpPr>
            <p:cNvPr id="20" name="矩形 19"/>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项目一 　 礼仪概述</a:t>
              </a:r>
              <a:endParaRPr lang="en-GB" altLang="zh-CN" sz="2400" b="1" dirty="0">
                <a:latin typeface="+mj-ea"/>
                <a:ea typeface="+mj-ea"/>
                <a:cs typeface="+mn-ea"/>
                <a:sym typeface="+mn-lt"/>
              </a:endParaRPr>
            </a:p>
          </p:txBody>
        </p:sp>
        <p:sp>
          <p:nvSpPr>
            <p:cNvPr id="26" name="平行四边形 25"/>
            <p:cNvSpPr/>
            <p:nvPr/>
          </p:nvSpPr>
          <p:spPr>
            <a:xfrm>
              <a:off x="3771965" y="1647579"/>
              <a:ext cx="4400435" cy="540057"/>
            </a:xfrm>
            <a:prstGeom prst="parallelogram">
              <a:avLst>
                <a:gd name="adj" fmla="val 48207"/>
              </a:avLst>
            </a:prstGeom>
            <a:noFill/>
            <a:ln w="15875">
              <a:solidFill>
                <a:srgbClr val="F9BC46"/>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grpSp>
      <p:grpSp>
        <p:nvGrpSpPr>
          <p:cNvPr id="27" name="组合 26"/>
          <p:cNvGrpSpPr/>
          <p:nvPr/>
        </p:nvGrpSpPr>
        <p:grpSpPr>
          <a:xfrm>
            <a:off x="2555776" y="2449896"/>
            <a:ext cx="894210" cy="523220"/>
            <a:chOff x="2215144" y="1952311"/>
            <a:chExt cx="1244730" cy="959257"/>
          </a:xfrm>
        </p:grpSpPr>
        <p:sp>
          <p:nvSpPr>
            <p:cNvPr id="28" name="平行四边形 27"/>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9" name="文本框 10"/>
            <p:cNvSpPr txBox="1"/>
            <p:nvPr/>
          </p:nvSpPr>
          <p:spPr>
            <a:xfrm>
              <a:off x="2393075" y="1952311"/>
              <a:ext cx="1066799" cy="959257"/>
            </a:xfrm>
            <a:prstGeom prst="rect">
              <a:avLst/>
            </a:prstGeom>
            <a:noFill/>
          </p:spPr>
          <p:txBody>
            <a:bodyPr wrap="square" rtlCol="0">
              <a:spAutoFit/>
            </a:bodyPr>
            <a:lstStyle/>
            <a:p>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grpSp>
        <p:nvGrpSpPr>
          <p:cNvPr id="30" name="组合 29"/>
          <p:cNvGrpSpPr/>
          <p:nvPr/>
        </p:nvGrpSpPr>
        <p:grpSpPr>
          <a:xfrm>
            <a:off x="3275856" y="2389160"/>
            <a:ext cx="4400193" cy="586101"/>
            <a:chOff x="3771965" y="1543506"/>
            <a:chExt cx="4400435" cy="688568"/>
          </a:xfrm>
        </p:grpSpPr>
        <p:sp>
          <p:nvSpPr>
            <p:cNvPr id="32" name="平行四边形 31"/>
            <p:cNvSpPr/>
            <p:nvPr/>
          </p:nvSpPr>
          <p:spPr>
            <a:xfrm>
              <a:off x="3771965" y="1647579"/>
              <a:ext cx="4400435" cy="540057"/>
            </a:xfrm>
            <a:prstGeom prst="parallelogram">
              <a:avLst>
                <a:gd name="adj" fmla="val 48207"/>
              </a:avLst>
            </a:prstGeom>
            <a:solidFill>
              <a:srgbClr val="B0120F"/>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sp>
          <p:nvSpPr>
            <p:cNvPr id="31" name="矩形 30"/>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项目二 　 商务礼仪概述</a:t>
              </a:r>
              <a:endParaRPr lang="en-GB" altLang="zh-CN" sz="2400" b="1" dirty="0">
                <a:solidFill>
                  <a:schemeClr val="bg1"/>
                </a:solidFill>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1+#ppt_w/2"/>
                                          </p:val>
                                        </p:tav>
                                        <p:tav tm="100000">
                                          <p:val>
                                            <p:strVal val="#ppt_x"/>
                                          </p:val>
                                        </p:tav>
                                      </p:tavLst>
                                    </p:anim>
                                    <p:anim calcmode="lin" valueType="num">
                                      <p:cBhvr additive="base">
                                        <p:cTn id="21" dur="50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6" presetClass="emph" presetSubtype="0" fill="hold" nodeType="afterEffect">
                                  <p:stCondLst>
                                    <p:cond delay="0"/>
                                  </p:stCondLst>
                                  <p:childTnLst>
                                    <p:animEffect transition="out" filter="fade">
                                      <p:cBhvr>
                                        <p:cTn id="33" dur="500" tmFilter="0, 0; .2, .5; .8, .5; 1, 0"/>
                                        <p:tgtEl>
                                          <p:spTgt spid="30"/>
                                        </p:tgtEl>
                                      </p:cBhvr>
                                    </p:animEffect>
                                    <p:animScale>
                                      <p:cBhvr>
                                        <p:cTn id="34"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3485118"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（一）商务礼仪的特点</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一、商务礼仪特点及作用</a:t>
            </a:r>
            <a:endParaRPr lang="zh-CN" altLang="zh-CN" sz="2400" b="1" dirty="0">
              <a:latin typeface="+mj-ea"/>
              <a:ea typeface="+mj-ea"/>
            </a:endParaRPr>
          </a:p>
        </p:txBody>
      </p:sp>
      <p:sp>
        <p:nvSpPr>
          <p:cNvPr id="2" name="矩形 1"/>
          <p:cNvSpPr/>
          <p:nvPr/>
        </p:nvSpPr>
        <p:spPr>
          <a:xfrm>
            <a:off x="638472" y="1527560"/>
            <a:ext cx="7893968" cy="2862322"/>
          </a:xfrm>
          <a:prstGeom prst="rect">
            <a:avLst/>
          </a:prstGeom>
        </p:spPr>
        <p:txBody>
          <a:bodyPr wrap="square">
            <a:spAutoFit/>
          </a:bodyPr>
          <a:lstStyle/>
          <a:p>
            <a:r>
              <a:rPr lang="zh-CN" altLang="zh-CN" sz="2000" dirty="0"/>
              <a:t>随着知识经济和信息技术的快速发展，经济全球化趋势不断增强，现代商务环境的变化越来越大，商务交流的手段和方法越来越多，商务礼仪也出现了一些不同于以往的新特点。掌握这些新特点无疑会为我们的商务活动提供正确的理念和规范。</a:t>
            </a:r>
            <a:endParaRPr lang="zh-CN" altLang="zh-CN" sz="2000" dirty="0"/>
          </a:p>
          <a:p>
            <a:r>
              <a:rPr lang="en-US" altLang="zh-CN" sz="2000" dirty="0"/>
              <a:t>1</a:t>
            </a:r>
            <a:r>
              <a:rPr lang="zh-CN" altLang="zh-CN" sz="2000" dirty="0"/>
              <a:t>、不断地发展变化是现代商务礼仪的一个重要特色</a:t>
            </a:r>
            <a:endParaRPr lang="zh-CN" altLang="zh-CN" sz="2000" dirty="0"/>
          </a:p>
          <a:p>
            <a:r>
              <a:rPr lang="en-US" altLang="zh-CN" sz="2000" dirty="0"/>
              <a:t>2</a:t>
            </a:r>
            <a:r>
              <a:rPr lang="zh-CN" altLang="zh-CN" sz="2000" dirty="0"/>
              <a:t>、商务礼仪有自身的特点和规律</a:t>
            </a:r>
            <a:endParaRPr lang="zh-CN" altLang="zh-CN" sz="2000" dirty="0"/>
          </a:p>
          <a:p>
            <a:r>
              <a:rPr lang="en-US" altLang="zh-CN" sz="2000" dirty="0"/>
              <a:t>3</a:t>
            </a:r>
            <a:r>
              <a:rPr lang="zh-CN" altLang="zh-CN" sz="2000" dirty="0"/>
              <a:t>、商务礼仪的发展趋势是越来越实用化</a:t>
            </a:r>
            <a:endParaRPr lang="zh-CN" altLang="zh-CN" sz="2000" dirty="0"/>
          </a:p>
          <a:p>
            <a:r>
              <a:rPr lang="en-US" altLang="zh-CN" sz="2000" dirty="0"/>
              <a:t>4</a:t>
            </a:r>
            <a:r>
              <a:rPr lang="zh-CN" altLang="zh-CN" sz="2000" dirty="0"/>
              <a:t>、商务礼仪逐渐向着趋同化方向发展</a:t>
            </a:r>
            <a:endParaRPr lang="zh-CN" altLang="zh-CN" sz="2000" dirty="0"/>
          </a:p>
          <a:p>
            <a:r>
              <a:rPr lang="en-US" altLang="zh-CN" sz="2000" dirty="0"/>
              <a:t>5</a:t>
            </a:r>
            <a:r>
              <a:rPr lang="zh-CN" altLang="zh-CN" sz="2000" dirty="0"/>
              <a:t>、商务礼仪具有严肃性和规范性</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3485118"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（二）商务礼仪的作用</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一、商务礼仪特点及作用</a:t>
            </a:r>
            <a:endParaRPr lang="zh-CN" altLang="zh-CN" sz="2400" b="1" dirty="0">
              <a:latin typeface="+mj-ea"/>
              <a:ea typeface="+mj-ea"/>
            </a:endParaRPr>
          </a:p>
        </p:txBody>
      </p:sp>
      <p:sp>
        <p:nvSpPr>
          <p:cNvPr id="2" name="矩形 1"/>
          <p:cNvSpPr/>
          <p:nvPr/>
        </p:nvSpPr>
        <p:spPr>
          <a:xfrm>
            <a:off x="638472" y="1527560"/>
            <a:ext cx="7893968" cy="2554545"/>
          </a:xfrm>
          <a:prstGeom prst="rect">
            <a:avLst/>
          </a:prstGeom>
        </p:spPr>
        <p:txBody>
          <a:bodyPr wrap="square">
            <a:spAutoFit/>
          </a:bodyPr>
          <a:lstStyle/>
          <a:p>
            <a:r>
              <a:rPr lang="zh-CN" altLang="zh-CN" sz="2000" dirty="0"/>
              <a:t>礼</a:t>
            </a:r>
            <a:r>
              <a:rPr lang="en-US" altLang="zh-CN" sz="2000" dirty="0"/>
              <a:t>,</a:t>
            </a:r>
            <a:r>
              <a:rPr lang="zh-CN" altLang="zh-CN" sz="2000" dirty="0"/>
              <a:t>就是尊重别人；仪，就是通过一定的规范形式将尊重的意思表达出来。商务礼仪是指商务人员在从事商务活动的过程中（即履行以买卖方式使商品流通或提供某种服务获取报酬职能的过程中）应使用的礼仪规范。具体地说，商务礼仪具有以下作用：</a:t>
            </a:r>
            <a:endParaRPr lang="zh-CN" altLang="zh-CN" sz="2000" dirty="0"/>
          </a:p>
          <a:p>
            <a:r>
              <a:rPr lang="en-US" altLang="zh-CN" sz="2000" dirty="0"/>
              <a:t>1</a:t>
            </a:r>
            <a:r>
              <a:rPr lang="zh-CN" altLang="zh-CN" sz="2000" dirty="0"/>
              <a:t>、沟通作用</a:t>
            </a:r>
            <a:endParaRPr lang="zh-CN" altLang="zh-CN" sz="2000" dirty="0"/>
          </a:p>
          <a:p>
            <a:r>
              <a:rPr lang="en-US" altLang="zh-CN" sz="2000" dirty="0"/>
              <a:t>2</a:t>
            </a:r>
            <a:r>
              <a:rPr lang="zh-CN" altLang="zh-CN" sz="2000" dirty="0"/>
              <a:t>、形象作用</a:t>
            </a:r>
            <a:endParaRPr lang="zh-CN" altLang="zh-CN" sz="2000" dirty="0"/>
          </a:p>
          <a:p>
            <a:r>
              <a:rPr lang="en-US" altLang="zh-CN" sz="2000" dirty="0"/>
              <a:t>3</a:t>
            </a:r>
            <a:r>
              <a:rPr lang="zh-CN" altLang="zh-CN" sz="2000" dirty="0"/>
              <a:t>、协调作用</a:t>
            </a:r>
            <a:endParaRPr lang="zh-CN" altLang="zh-CN" sz="2000" dirty="0"/>
          </a:p>
          <a:p>
            <a:r>
              <a:rPr lang="en-US" altLang="zh-CN" sz="2000" dirty="0"/>
              <a:t>4</a:t>
            </a:r>
            <a:r>
              <a:rPr lang="zh-CN" altLang="zh-CN" sz="2000" dirty="0"/>
              <a:t>、恰当的礼仪可以更多的赢得机会</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3485118"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（一）礼仪修养的内涵</a:t>
            </a:r>
            <a:endParaRPr lang="zh-CN" altLang="zh-CN" sz="2000"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二、商务礼仪的修养</a:t>
            </a:r>
            <a:endParaRPr lang="zh-CN" altLang="zh-CN" sz="2400" b="1" dirty="0">
              <a:latin typeface="+mj-ea"/>
              <a:ea typeface="+mj-ea"/>
            </a:endParaRPr>
          </a:p>
        </p:txBody>
      </p:sp>
      <p:sp>
        <p:nvSpPr>
          <p:cNvPr id="2" name="矩形 1"/>
          <p:cNvSpPr/>
          <p:nvPr/>
        </p:nvSpPr>
        <p:spPr>
          <a:xfrm>
            <a:off x="638472" y="1527560"/>
            <a:ext cx="7893968" cy="1938992"/>
          </a:xfrm>
          <a:prstGeom prst="rect">
            <a:avLst/>
          </a:prstGeom>
        </p:spPr>
        <p:txBody>
          <a:bodyPr wrap="square">
            <a:spAutoFit/>
          </a:bodyPr>
          <a:lstStyle/>
          <a:p>
            <a:r>
              <a:rPr lang="zh-CN" altLang="zh-CN" sz="2000" dirty="0"/>
              <a:t>礼仪修养是指人们为了达到社交目的，按照一定的礼仪规范要求，结合自己的实际情况，在礼仪品质、礼仪意识、礼仪实践等方面所进行的自我锻炼和自我改造。礼仪修养包括礼仪意识、礼仪品质、礼仪实践三个方面的内涵。礼仪不是简单的学习效仿，也不是一种讲究形式的例行公事，礼仪体现了个人的道德情操和文化修养，有助于个体的自我完善和修身养性。礼仪是道德的表现形式，道德是礼仪的基础。</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5861382"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（二）商务人员礼仪修养的提高</a:t>
            </a:r>
            <a:endParaRPr lang="zh-CN" altLang="zh-CN" sz="2000"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二、商务礼仪的修养</a:t>
            </a:r>
            <a:endParaRPr lang="zh-CN" altLang="zh-CN" sz="2400" b="1" dirty="0">
              <a:latin typeface="+mj-ea"/>
              <a:ea typeface="+mj-ea"/>
            </a:endParaRPr>
          </a:p>
        </p:txBody>
      </p:sp>
      <p:sp>
        <p:nvSpPr>
          <p:cNvPr id="2" name="矩形 1"/>
          <p:cNvSpPr/>
          <p:nvPr/>
        </p:nvSpPr>
        <p:spPr>
          <a:xfrm>
            <a:off x="638472" y="1419622"/>
            <a:ext cx="7893968" cy="3416320"/>
          </a:xfrm>
          <a:prstGeom prst="rect">
            <a:avLst/>
          </a:prstGeom>
        </p:spPr>
        <p:txBody>
          <a:bodyPr wrap="square">
            <a:spAutoFit/>
          </a:bodyPr>
          <a:lstStyle/>
          <a:p>
            <a:r>
              <a:rPr lang="en-US" altLang="zh-CN" sz="2000" b="1" dirty="0"/>
              <a:t>1</a:t>
            </a:r>
            <a:r>
              <a:rPr lang="zh-CN" altLang="zh-CN" sz="2000" b="1" dirty="0"/>
              <a:t>、加强个人道德修养</a:t>
            </a:r>
            <a:endParaRPr lang="zh-CN" altLang="zh-CN" sz="2000" b="1" dirty="0"/>
          </a:p>
          <a:p>
            <a:r>
              <a:rPr lang="zh-CN" altLang="zh-CN" sz="1600" dirty="0"/>
              <a:t>道德是礼仪的基础，是礼仪的内在灵魂；礼仪是道德的表现形式，是道德的外在表现。</a:t>
            </a:r>
            <a:r>
              <a:rPr lang="en-US" altLang="zh-CN" sz="2000" b="1" dirty="0"/>
              <a:t>2</a:t>
            </a:r>
            <a:r>
              <a:rPr lang="zh-CN" altLang="zh-CN" sz="2000" b="1" dirty="0"/>
              <a:t>、提高个人礼仪修养</a:t>
            </a:r>
            <a:endParaRPr lang="zh-CN" altLang="zh-CN" sz="2000" b="1" dirty="0"/>
          </a:p>
          <a:p>
            <a:r>
              <a:rPr lang="zh-CN" altLang="zh-CN" sz="1600" dirty="0"/>
              <a:t>个人礼仪修养源于良好的文化修养和内涵，因此，提高个人礼仪修养，首先要加强科学文化知识的学习。其次，要加强礼仪知识的学习</a:t>
            </a:r>
            <a:r>
              <a:rPr lang="en-US" altLang="zh-CN" sz="1600" dirty="0"/>
              <a:t>.</a:t>
            </a:r>
            <a:r>
              <a:rPr lang="zh-CN" altLang="zh-CN" sz="1600" dirty="0"/>
              <a:t>再次，要加强礼仪实践，知礼、懂礼，还需熟练运用不同礼仪</a:t>
            </a:r>
            <a:r>
              <a:rPr lang="en-US" altLang="zh-CN" sz="1600" dirty="0"/>
              <a:t>.</a:t>
            </a:r>
            <a:endParaRPr lang="zh-CN" altLang="zh-CN" sz="1600" dirty="0"/>
          </a:p>
          <a:p>
            <a:r>
              <a:rPr lang="zh-CN" altLang="zh-CN" sz="1600" dirty="0"/>
              <a:t>英国学者大卫</a:t>
            </a:r>
            <a:r>
              <a:rPr lang="en-US" altLang="zh-CN" sz="1600" dirty="0"/>
              <a:t>.</a:t>
            </a:r>
            <a:r>
              <a:rPr lang="zh-CN" altLang="zh-CN" sz="1600" dirty="0"/>
              <a:t>罗宾逊（</a:t>
            </a:r>
            <a:r>
              <a:rPr lang="en-US" altLang="zh-CN" sz="1600" dirty="0"/>
              <a:t>David Robinson</a:t>
            </a:r>
            <a:r>
              <a:rPr lang="zh-CN" altLang="zh-CN" sz="1600" dirty="0"/>
              <a:t>）概括出了从事商务活动的黄金规则。</a:t>
            </a:r>
            <a:endParaRPr lang="zh-CN" altLang="zh-CN" sz="1600" dirty="0"/>
          </a:p>
          <a:p>
            <a:r>
              <a:rPr lang="zh-CN" altLang="zh-CN" sz="1600" dirty="0"/>
              <a:t>（</a:t>
            </a:r>
            <a:r>
              <a:rPr lang="en-US" altLang="zh-CN" sz="1600" dirty="0"/>
              <a:t>1</a:t>
            </a:r>
            <a:r>
              <a:rPr lang="zh-CN" altLang="zh-CN" sz="1600" dirty="0"/>
              <a:t>）</a:t>
            </a:r>
            <a:r>
              <a:rPr lang="en-US" altLang="zh-CN" sz="1600" dirty="0"/>
              <a:t>Integrity</a:t>
            </a:r>
            <a:r>
              <a:rPr lang="zh-CN" altLang="zh-CN" sz="1600" dirty="0"/>
              <a:t>（正直）</a:t>
            </a:r>
            <a:r>
              <a:rPr lang="en-US" altLang="zh-CN" sz="1600" dirty="0"/>
              <a:t>  </a:t>
            </a:r>
            <a:endParaRPr lang="zh-CN" altLang="zh-CN" sz="1600" dirty="0"/>
          </a:p>
          <a:p>
            <a:r>
              <a:rPr lang="zh-CN" altLang="zh-CN" sz="1600" dirty="0"/>
              <a:t>（</a:t>
            </a:r>
            <a:r>
              <a:rPr lang="en-US" altLang="zh-CN" sz="1600" dirty="0"/>
              <a:t>2</a:t>
            </a:r>
            <a:r>
              <a:rPr lang="zh-CN" altLang="zh-CN" sz="1600" dirty="0"/>
              <a:t>）</a:t>
            </a:r>
            <a:r>
              <a:rPr lang="en-US" altLang="zh-CN" sz="1600" dirty="0"/>
              <a:t>Manner</a:t>
            </a:r>
            <a:r>
              <a:rPr lang="zh-CN" altLang="zh-CN" sz="1600" dirty="0"/>
              <a:t>（礼貌）</a:t>
            </a:r>
            <a:endParaRPr lang="zh-CN" altLang="zh-CN" sz="1600" dirty="0"/>
          </a:p>
          <a:p>
            <a:r>
              <a:rPr lang="zh-CN" altLang="zh-CN" sz="1600" dirty="0"/>
              <a:t>（</a:t>
            </a:r>
            <a:r>
              <a:rPr lang="en-US" altLang="zh-CN" sz="1600" dirty="0"/>
              <a:t>3</a:t>
            </a:r>
            <a:r>
              <a:rPr lang="zh-CN" altLang="zh-CN" sz="1600" dirty="0"/>
              <a:t>）</a:t>
            </a:r>
            <a:r>
              <a:rPr lang="en-US" altLang="zh-CN" sz="1600" dirty="0"/>
              <a:t>Personality</a:t>
            </a:r>
            <a:r>
              <a:rPr lang="zh-CN" altLang="zh-CN" sz="1600" dirty="0"/>
              <a:t>（个性）</a:t>
            </a:r>
            <a:endParaRPr lang="zh-CN" altLang="zh-CN" sz="1600" dirty="0"/>
          </a:p>
          <a:p>
            <a:r>
              <a:rPr lang="zh-CN" altLang="zh-CN" sz="1600" dirty="0"/>
              <a:t>（</a:t>
            </a:r>
            <a:r>
              <a:rPr lang="en-US" altLang="zh-CN" sz="1600" dirty="0"/>
              <a:t>4</a:t>
            </a:r>
            <a:r>
              <a:rPr lang="zh-CN" altLang="zh-CN" sz="1600" dirty="0"/>
              <a:t>）</a:t>
            </a:r>
            <a:r>
              <a:rPr lang="en-US" altLang="zh-CN" sz="1600" dirty="0"/>
              <a:t>Appearance</a:t>
            </a:r>
            <a:r>
              <a:rPr lang="zh-CN" altLang="zh-CN" sz="1600" dirty="0"/>
              <a:t>（仪表）</a:t>
            </a:r>
            <a:endParaRPr lang="zh-CN" altLang="zh-CN" sz="1600" dirty="0"/>
          </a:p>
          <a:p>
            <a:r>
              <a:rPr lang="zh-CN" altLang="zh-CN" sz="1600" dirty="0"/>
              <a:t>（</a:t>
            </a:r>
            <a:r>
              <a:rPr lang="en-US" altLang="zh-CN" sz="1600" dirty="0"/>
              <a:t>5</a:t>
            </a:r>
            <a:r>
              <a:rPr lang="zh-CN" altLang="zh-CN" sz="1600" dirty="0"/>
              <a:t>）</a:t>
            </a:r>
            <a:r>
              <a:rPr lang="en-US" altLang="zh-CN" sz="1600" dirty="0"/>
              <a:t>Consideration</a:t>
            </a:r>
            <a:r>
              <a:rPr lang="zh-CN" altLang="zh-CN" sz="1600" dirty="0"/>
              <a:t>（善解人意）</a:t>
            </a:r>
            <a:endParaRPr lang="zh-CN" altLang="zh-CN" sz="1600" dirty="0"/>
          </a:p>
          <a:p>
            <a:r>
              <a:rPr lang="zh-CN" altLang="zh-CN" sz="1600" dirty="0"/>
              <a:t>（</a:t>
            </a:r>
            <a:r>
              <a:rPr lang="en-US" altLang="zh-CN" sz="1600" dirty="0"/>
              <a:t>6</a:t>
            </a:r>
            <a:r>
              <a:rPr lang="zh-CN" altLang="zh-CN" sz="1600" dirty="0"/>
              <a:t>）</a:t>
            </a:r>
            <a:r>
              <a:rPr lang="en-US" altLang="zh-CN" sz="1600" dirty="0"/>
              <a:t>Tact</a:t>
            </a:r>
            <a:r>
              <a:rPr lang="zh-CN" altLang="zh-CN" sz="1600" dirty="0"/>
              <a:t>（机智）</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实训二</a:t>
            </a:r>
            <a:r>
              <a:rPr lang="en-US" altLang="zh-CN" sz="2400" b="1" dirty="0">
                <a:latin typeface="+mj-ea"/>
                <a:ea typeface="+mj-ea"/>
              </a:rPr>
              <a:t>  </a:t>
            </a:r>
            <a:r>
              <a:rPr lang="zh-CN" altLang="zh-CN" sz="2400" b="1" dirty="0">
                <a:latin typeface="+mj-ea"/>
                <a:ea typeface="+mj-ea"/>
              </a:rPr>
              <a:t>商务礼仪</a:t>
            </a:r>
            <a:endParaRPr lang="zh-CN" altLang="zh-CN" sz="2400" b="1" dirty="0">
              <a:latin typeface="+mj-ea"/>
              <a:ea typeface="+mj-ea"/>
            </a:endParaRPr>
          </a:p>
        </p:txBody>
      </p:sp>
      <p:sp>
        <p:nvSpPr>
          <p:cNvPr id="2" name="矩形 1"/>
          <p:cNvSpPr/>
          <p:nvPr/>
        </p:nvSpPr>
        <p:spPr>
          <a:xfrm>
            <a:off x="638472" y="987574"/>
            <a:ext cx="7893968" cy="3322955"/>
          </a:xfrm>
          <a:prstGeom prst="rect">
            <a:avLst/>
          </a:prstGeom>
        </p:spPr>
        <p:txBody>
          <a:bodyPr wrap="square">
            <a:spAutoFit/>
          </a:bodyPr>
          <a:lstStyle/>
          <a:p>
            <a:r>
              <a:rPr lang="zh-CN" altLang="zh-CN" sz="1400" dirty="0"/>
              <a:t>【实训目标】</a:t>
            </a:r>
            <a:endParaRPr lang="zh-CN" altLang="zh-CN" sz="1400" dirty="0"/>
          </a:p>
          <a:p>
            <a:r>
              <a:rPr lang="zh-CN" altLang="zh-CN" sz="1400" dirty="0"/>
              <a:t>通过实训，了解商务礼仪基本技能和基本规范要求，提高学生商务礼仪素养和基本的文明素质。</a:t>
            </a:r>
            <a:endParaRPr lang="zh-CN" altLang="zh-CN" sz="1400" dirty="0"/>
          </a:p>
          <a:p>
            <a:r>
              <a:rPr lang="zh-CN" altLang="zh-CN" sz="1400" dirty="0"/>
              <a:t>【实训要求】</a:t>
            </a:r>
            <a:endParaRPr lang="zh-CN" altLang="zh-CN" sz="1400" dirty="0"/>
          </a:p>
          <a:p>
            <a:r>
              <a:rPr lang="zh-CN" altLang="zh-CN" sz="1400" dirty="0"/>
              <a:t>每五人一组，选定组长；每组选一个题目，不能与其他组重复；严格按照小组拟定题目操作；每人独立完成小组中分配的任务；进行实训参观，写实训总结</a:t>
            </a:r>
            <a:endParaRPr lang="zh-CN" altLang="zh-CN" sz="1400" dirty="0"/>
          </a:p>
          <a:p>
            <a:r>
              <a:rPr lang="zh-CN" altLang="zh-CN" sz="1400" dirty="0"/>
              <a:t>【实训口号】</a:t>
            </a:r>
            <a:endParaRPr lang="zh-CN" altLang="zh-CN" sz="1400" dirty="0"/>
          </a:p>
          <a:p>
            <a:r>
              <a:rPr lang="zh-CN" altLang="zh-CN" sz="1400" dirty="0"/>
              <a:t>礼仪是成功的钥匙</a:t>
            </a:r>
            <a:endParaRPr lang="zh-CN" altLang="zh-CN" sz="1400" dirty="0"/>
          </a:p>
          <a:p>
            <a:r>
              <a:rPr lang="zh-CN" altLang="zh-CN" sz="1400" dirty="0"/>
              <a:t>【实训内容】</a:t>
            </a:r>
            <a:endParaRPr lang="zh-CN" altLang="zh-CN" sz="1400" dirty="0"/>
          </a:p>
          <a:p>
            <a:r>
              <a:rPr lang="en-US" altLang="zh-CN" sz="1400" dirty="0"/>
              <a:t>1</a:t>
            </a:r>
            <a:r>
              <a:rPr lang="zh-CN" altLang="zh-CN" sz="1400" dirty="0"/>
              <a:t>．教师给定题目：如商务活动中所涉及的商务仪容仪表礼仪、着装礼仪、商务往来礼仪、商务沟通礼仪、商务会谈和开业庆典礼仪等。</a:t>
            </a:r>
            <a:endParaRPr lang="zh-CN" altLang="zh-CN" sz="1400" dirty="0"/>
          </a:p>
          <a:p>
            <a:r>
              <a:rPr lang="en-US" altLang="zh-CN" sz="1400" dirty="0"/>
              <a:t>2</a:t>
            </a:r>
            <a:r>
              <a:rPr lang="zh-CN" altLang="zh-CN" sz="1400" dirty="0"/>
              <a:t>．各小组选定题目后，和市内宾馆酒店商场等联系参观。</a:t>
            </a:r>
            <a:endParaRPr lang="zh-CN" altLang="zh-CN" sz="1400" dirty="0"/>
          </a:p>
          <a:p>
            <a:r>
              <a:rPr lang="en-US" altLang="zh-CN" sz="1400" dirty="0"/>
              <a:t>3</a:t>
            </a:r>
            <a:r>
              <a:rPr lang="zh-CN" altLang="zh-CN" sz="1400" dirty="0"/>
              <a:t>．各小组写出商务礼仪实训总结，并在班上宣讲。</a:t>
            </a:r>
            <a:endParaRPr lang="zh-CN" altLang="zh-CN" sz="1400" dirty="0"/>
          </a:p>
          <a:p>
            <a:r>
              <a:rPr lang="zh-CN" altLang="zh-CN" sz="1400" dirty="0"/>
              <a:t>【模拟演练】</a:t>
            </a:r>
            <a:endParaRPr lang="zh-CN" altLang="zh-CN" sz="1400" dirty="0"/>
          </a:p>
          <a:p>
            <a:r>
              <a:rPr lang="zh-CN" altLang="zh-CN" sz="1400" dirty="0"/>
              <a:t>假如你即将毕业，请为你自己就参加工作时的礼仪设计一个方案（内容包括外表着装、谈吐及个人修养等事项）。</a:t>
            </a:r>
            <a:endParaRPr lang="zh-CN" altLang="zh-CN"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3695606" y="1906040"/>
            <a:ext cx="1752786" cy="710964"/>
          </a:xfrm>
          <a:prstGeom prst="rect">
            <a:avLst/>
          </a:prstGeom>
          <a:noFill/>
        </p:spPr>
        <p:txBody>
          <a:bodyPr wrap="none" lIns="48767" tIns="24384" rIns="48767" bIns="24384">
            <a:spAutoFit/>
          </a:bodyPr>
          <a:lstStyle/>
          <a:p>
            <a:pPr algn="ctr">
              <a:buNone/>
            </a:pPr>
            <a:r>
              <a:rPr lang="zh-CN" altLang="en-US" sz="4300"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谢谢！</a:t>
            </a:r>
            <a:endParaRPr lang="zh-CN" altLang="en-US" sz="4300"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childTnLst>
                              </p:cTn>
                            </p:par>
                            <p:par>
                              <p:cTn id="11" fill="hold">
                                <p:stCondLst>
                                  <p:cond delay="2500"/>
                                </p:stCondLst>
                                <p:childTnLst>
                                  <p:par>
                                    <p:cTn id="12" presetID="2" presetClass="entr" presetSubtype="2" fill="hold" grpId="0" nodeType="afterEffect" p14:presetBounceEnd="21000">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14:bounceEnd="21000">
                                          <p:cBhvr additive="base">
                                            <p:cTn id="14"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5"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childTnLst>
                              </p:cTn>
                            </p:par>
                            <p:par>
                              <p:cTn id="11" fill="hold">
                                <p:stCondLst>
                                  <p:cond delay="2500"/>
                                </p:stCondLst>
                                <p:childTnLst>
                                  <p:par>
                                    <p:cTn id="12" presetID="2" presetClass="entr" presetSubtype="2"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additive="base">
                                            <p:cTn id="14" dur="800" fill="hold"/>
                                            <p:tgtEl>
                                              <p:spTgt spid="5"/>
                                            </p:tgtEl>
                                            <p:attrNameLst>
                                              <p:attrName>ppt_x</p:attrName>
                                            </p:attrNameLst>
                                          </p:cBhvr>
                                          <p:tavLst>
                                            <p:tav tm="0">
                                              <p:val>
                                                <p:strVal val="1+#ppt_w/2"/>
                                              </p:val>
                                            </p:tav>
                                            <p:tav tm="100000">
                                              <p:val>
                                                <p:strVal val="#ppt_x"/>
                                              </p:val>
                                            </p:tav>
                                          </p:tavLst>
                                        </p:anim>
                                        <p:anim calcmode="lin" valueType="num">
                                          <p:cBhvr additive="base">
                                            <p:cTn id="15"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949605"/>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555776" y="1768390"/>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01</a:t>
              </a:r>
              <a:endParaRPr lang="zh-CN" altLang="en-US" sz="2800" dirty="0">
                <a:solidFill>
                  <a:schemeClr val="bg1"/>
                </a:solidFill>
                <a:cs typeface="+mn-ea"/>
                <a:sym typeface="+mn-lt"/>
              </a:endParaRPr>
            </a:p>
          </p:txBody>
        </p:sp>
      </p:grpSp>
      <p:grpSp>
        <p:nvGrpSpPr>
          <p:cNvPr id="13" name="组合 12"/>
          <p:cNvGrpSpPr/>
          <p:nvPr/>
        </p:nvGrpSpPr>
        <p:grpSpPr>
          <a:xfrm>
            <a:off x="3275856" y="1697617"/>
            <a:ext cx="4400193" cy="586101"/>
            <a:chOff x="3771965" y="1531715"/>
            <a:chExt cx="4400435" cy="688568"/>
          </a:xfrm>
        </p:grpSpPr>
        <p:sp>
          <p:nvSpPr>
            <p:cNvPr id="15" name="平行四边形 14"/>
            <p:cNvSpPr/>
            <p:nvPr/>
          </p:nvSpPr>
          <p:spPr>
            <a:xfrm>
              <a:off x="3771965" y="1647579"/>
              <a:ext cx="4400435" cy="540057"/>
            </a:xfrm>
            <a:prstGeom prst="parallelogram">
              <a:avLst>
                <a:gd name="adj" fmla="val 48207"/>
              </a:avLst>
            </a:prstGeom>
            <a:solidFill>
              <a:schemeClr val="accent3">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项目一 　 礼仪概述</a:t>
              </a:r>
              <a:endParaRPr lang="en-GB" altLang="zh-CN" sz="2400" b="1" dirty="0">
                <a:solidFill>
                  <a:schemeClr val="bg1"/>
                </a:solidFill>
                <a:latin typeface="+mj-ea"/>
                <a:ea typeface="+mj-ea"/>
                <a:cs typeface="+mn-ea"/>
                <a:sym typeface="+mn-lt"/>
              </a:endParaRPr>
            </a:p>
          </p:txBody>
        </p:sp>
      </p:grpSp>
      <p:grpSp>
        <p:nvGrpSpPr>
          <p:cNvPr id="16" name="组合 15"/>
          <p:cNvGrpSpPr/>
          <p:nvPr/>
        </p:nvGrpSpPr>
        <p:grpSpPr>
          <a:xfrm>
            <a:off x="2555776" y="2449896"/>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grpSp>
        <p:nvGrpSpPr>
          <p:cNvPr id="19" name="组合 18"/>
          <p:cNvGrpSpPr/>
          <p:nvPr/>
        </p:nvGrpSpPr>
        <p:grpSpPr>
          <a:xfrm>
            <a:off x="3275856" y="2389160"/>
            <a:ext cx="4400193" cy="586101"/>
            <a:chOff x="3771965" y="1543506"/>
            <a:chExt cx="4400435" cy="688568"/>
          </a:xfrm>
        </p:grpSpPr>
        <p:sp>
          <p:nvSpPr>
            <p:cNvPr id="20" name="矩形 19"/>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项目二 　 商务礼仪概述</a:t>
              </a:r>
              <a:endParaRPr lang="en-GB" altLang="zh-CN" sz="2400" b="1" dirty="0">
                <a:latin typeface="+mj-ea"/>
                <a:ea typeface="+mj-ea"/>
                <a:cs typeface="+mn-ea"/>
                <a:sym typeface="+mn-lt"/>
              </a:endParaRPr>
            </a:p>
          </p:txBody>
        </p:sp>
        <p:sp>
          <p:nvSpPr>
            <p:cNvPr id="23" name="平行四边形 22"/>
            <p:cNvSpPr/>
            <p:nvPr/>
          </p:nvSpPr>
          <p:spPr>
            <a:xfrm>
              <a:off x="3771965" y="1647579"/>
              <a:ext cx="4400435"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6" presetClass="emph" presetSubtype="0" fill="hold" nodeType="afterEffect">
                                  <p:stCondLst>
                                    <p:cond delay="0"/>
                                  </p:stCondLst>
                                  <p:childTnLst>
                                    <p:animEffect transition="out" filter="fade">
                                      <p:cBhvr>
                                        <p:cTn id="33" dur="500" tmFilter="0, 0; .2, .5; .8, .5; 1, 0"/>
                                        <p:tgtEl>
                                          <p:spTgt spid="13"/>
                                        </p:tgtEl>
                                      </p:cBhvr>
                                    </p:animEffect>
                                    <p:animScale>
                                      <p:cBhvr>
                                        <p:cTn id="34"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（一）礼仪概述</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一、礼仪及其特征</a:t>
            </a:r>
            <a:endParaRPr lang="zh-CN" altLang="zh-CN" sz="2400" b="1" dirty="0">
              <a:latin typeface="+mn-ea"/>
              <a:ea typeface="+mn-ea"/>
            </a:endParaRPr>
          </a:p>
        </p:txBody>
      </p:sp>
      <p:sp>
        <p:nvSpPr>
          <p:cNvPr id="2" name="矩形 1"/>
          <p:cNvSpPr/>
          <p:nvPr/>
        </p:nvSpPr>
        <p:spPr>
          <a:xfrm>
            <a:off x="638472" y="1527560"/>
            <a:ext cx="7893968" cy="2862322"/>
          </a:xfrm>
          <a:prstGeom prst="rect">
            <a:avLst/>
          </a:prstGeom>
        </p:spPr>
        <p:txBody>
          <a:bodyPr wrap="square">
            <a:spAutoFit/>
          </a:bodyPr>
          <a:lstStyle/>
          <a:p>
            <a:r>
              <a:rPr lang="en-US" altLang="zh-CN" sz="2000" b="1" dirty="0"/>
              <a:t>1</a:t>
            </a:r>
            <a:r>
              <a:rPr lang="zh-CN" altLang="zh-CN" sz="2000" b="1" dirty="0"/>
              <a:t>、礼仪的含义</a:t>
            </a:r>
            <a:endParaRPr lang="zh-CN" altLang="zh-CN" sz="2000" b="1" dirty="0"/>
          </a:p>
          <a:p>
            <a:r>
              <a:rPr lang="zh-CN" altLang="zh-CN" sz="2000" dirty="0"/>
              <a:t>要真正了解礼仪，有必要先来明确礼仪的基本含义。 在一般人的表述之中，与</a:t>
            </a:r>
            <a:r>
              <a:rPr lang="en-US" altLang="zh-CN" sz="2000" dirty="0"/>
              <a:t>“</a:t>
            </a:r>
            <a:r>
              <a:rPr lang="zh-CN" altLang="zh-CN" sz="2000" dirty="0"/>
              <a:t>礼</a:t>
            </a:r>
            <a:r>
              <a:rPr lang="en-US" altLang="zh-CN" sz="2000" dirty="0"/>
              <a:t>”</a:t>
            </a:r>
            <a:r>
              <a:rPr lang="zh-CN" altLang="zh-CN" sz="2000" dirty="0"/>
              <a:t>相关的词最常见的有三个，即礼仪、礼节、礼貌。 </a:t>
            </a:r>
            <a:endParaRPr lang="zh-CN" altLang="zh-CN" sz="2000" dirty="0"/>
          </a:p>
          <a:p>
            <a:r>
              <a:rPr lang="zh-CN" altLang="zh-CN" sz="2000" dirty="0"/>
              <a:t>礼貌，一般是指在人际交往中，通过言语、动作向交往对象表示谦虚和恭敬。它侧重于表现人的品质与素养。</a:t>
            </a:r>
            <a:endParaRPr lang="zh-CN" altLang="zh-CN" sz="2000" dirty="0"/>
          </a:p>
          <a:p>
            <a:r>
              <a:rPr lang="zh-CN" altLang="zh-CN" sz="2000" dirty="0"/>
              <a:t>礼节，通常是指人们在交际场合，相互表示尊重、友好的惯用形式。</a:t>
            </a:r>
            <a:endParaRPr lang="zh-CN" altLang="zh-CN" sz="2000" dirty="0"/>
          </a:p>
          <a:p>
            <a:r>
              <a:rPr lang="zh-CN" altLang="zh-CN" sz="2000" dirty="0"/>
              <a:t>礼仪，则是对礼节、仪式的统称。它是指的在人际交往之中，自始至终地以一定的、约定俗成的程序、方式来表现的律己、敬人的完整行为。显而易见，礼貌是礼仪的基础，礼节是礼仪的基本组成部分。</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（二）礼仪的特征</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一、礼仪及其特征</a:t>
            </a:r>
            <a:endParaRPr lang="zh-CN" altLang="zh-CN" sz="2400" b="1" dirty="0">
              <a:latin typeface="+mn-ea"/>
              <a:ea typeface="+mn-ea"/>
            </a:endParaRPr>
          </a:p>
        </p:txBody>
      </p:sp>
      <p:sp>
        <p:nvSpPr>
          <p:cNvPr id="2" name="矩形 1"/>
          <p:cNvSpPr/>
          <p:nvPr/>
        </p:nvSpPr>
        <p:spPr>
          <a:xfrm>
            <a:off x="638472" y="1419622"/>
            <a:ext cx="7893968" cy="3170099"/>
          </a:xfrm>
          <a:prstGeom prst="rect">
            <a:avLst/>
          </a:prstGeom>
        </p:spPr>
        <p:txBody>
          <a:bodyPr wrap="square">
            <a:spAutoFit/>
          </a:bodyPr>
          <a:lstStyle/>
          <a:p>
            <a:r>
              <a:rPr lang="zh-CN" altLang="zh-CN" sz="2000" dirty="0"/>
              <a:t>第一，规范性。礼仪，指的就是人们在交际场合待人接物时必须遵守的行为规范。 </a:t>
            </a:r>
            <a:endParaRPr lang="zh-CN" altLang="zh-CN" sz="2000" dirty="0"/>
          </a:p>
          <a:p>
            <a:r>
              <a:rPr lang="zh-CN" altLang="zh-CN" sz="2000" dirty="0"/>
              <a:t>第二，限定性。礼仪，顾名思义，主要适用于交际场合，适用于普通情况之下的、一般的人际交往与应酬。</a:t>
            </a:r>
            <a:endParaRPr lang="zh-CN" altLang="zh-CN" sz="2000" dirty="0"/>
          </a:p>
          <a:p>
            <a:r>
              <a:rPr lang="zh-CN" altLang="zh-CN" sz="2000" dirty="0"/>
              <a:t>第三，可操作性。切实有效，实用可行，规则简明，易学易会，便于操作，是礼仪的一大特征。</a:t>
            </a:r>
            <a:endParaRPr lang="zh-CN" altLang="zh-CN" sz="2000" dirty="0"/>
          </a:p>
          <a:p>
            <a:r>
              <a:rPr lang="zh-CN" altLang="zh-CN" sz="2000" dirty="0"/>
              <a:t>第四，传承性。任何国家的礼仪都具有自己鲜明的民族特色，任何国家的当代礼仪都是在本国古代礼仪的基础上继承、发展起来的。</a:t>
            </a:r>
            <a:endParaRPr lang="zh-CN" altLang="zh-CN" sz="2000" dirty="0"/>
          </a:p>
          <a:p>
            <a:r>
              <a:rPr lang="zh-CN" altLang="zh-CN" sz="2000" dirty="0"/>
              <a:t>第五，变动性。从本质上讲，礼仪可以说是一种社会历史发展的产物，并具有鲜明的时代特点。</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（一）礼仪的功能 </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二、礼仪的功能与原则</a:t>
            </a:r>
            <a:endParaRPr lang="zh-CN" altLang="zh-CN" sz="2400" b="1" dirty="0">
              <a:latin typeface="+mj-ea"/>
              <a:ea typeface="+mj-ea"/>
            </a:endParaRPr>
          </a:p>
        </p:txBody>
      </p:sp>
      <p:sp>
        <p:nvSpPr>
          <p:cNvPr id="2" name="矩形 1"/>
          <p:cNvSpPr/>
          <p:nvPr/>
        </p:nvSpPr>
        <p:spPr>
          <a:xfrm>
            <a:off x="638472" y="1419622"/>
            <a:ext cx="7893968" cy="1323439"/>
          </a:xfrm>
          <a:prstGeom prst="rect">
            <a:avLst/>
          </a:prstGeom>
        </p:spPr>
        <p:txBody>
          <a:bodyPr wrap="square">
            <a:spAutoFit/>
          </a:bodyPr>
          <a:lstStyle/>
          <a:p>
            <a:r>
              <a:rPr lang="en-US" altLang="zh-CN" sz="2000" dirty="0"/>
              <a:t>1. </a:t>
            </a:r>
            <a:r>
              <a:rPr lang="zh-CN" altLang="zh-CN" sz="2000" dirty="0"/>
              <a:t>礼仪有助于提高人们的自身修养。 </a:t>
            </a:r>
            <a:endParaRPr lang="zh-CN" altLang="zh-CN" sz="2000" dirty="0"/>
          </a:p>
          <a:p>
            <a:r>
              <a:rPr lang="en-US" altLang="zh-CN" sz="2000" dirty="0"/>
              <a:t>2. </a:t>
            </a:r>
            <a:r>
              <a:rPr lang="zh-CN" altLang="zh-CN" sz="2000" dirty="0"/>
              <a:t>礼仪有助于人们美化自身，美化生活。 </a:t>
            </a:r>
            <a:endParaRPr lang="zh-CN" altLang="zh-CN" sz="2000" dirty="0"/>
          </a:p>
          <a:p>
            <a:r>
              <a:rPr lang="en-US" altLang="zh-CN" sz="2000" dirty="0"/>
              <a:t>3. </a:t>
            </a:r>
            <a:r>
              <a:rPr lang="zh-CN" altLang="zh-CN" sz="2000" dirty="0"/>
              <a:t>礼仪有助于促进人们的社会交往，改善人们的人际关系。 </a:t>
            </a:r>
            <a:endParaRPr lang="zh-CN" altLang="zh-CN" sz="2000" dirty="0"/>
          </a:p>
          <a:p>
            <a:r>
              <a:rPr lang="en-US" altLang="zh-CN" sz="2000" dirty="0"/>
              <a:t>4. </a:t>
            </a:r>
            <a:r>
              <a:rPr lang="zh-CN" altLang="zh-CN" sz="2000" dirty="0"/>
              <a:t>礼仪有助于净化社会风气，推进社会主义精神文明的建设。</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8472" y="1419622"/>
            <a:ext cx="7893968" cy="3170099"/>
          </a:xfrm>
          <a:prstGeom prst="rect">
            <a:avLst/>
          </a:prstGeom>
        </p:spPr>
        <p:txBody>
          <a:bodyPr wrap="square">
            <a:spAutoFit/>
          </a:bodyPr>
          <a:lstStyle/>
          <a:p>
            <a:r>
              <a:rPr lang="zh-CN" altLang="zh-CN" sz="2000" dirty="0"/>
              <a:t>在日常生活之中，学习、应用礼仪，有必要在宏观上掌握一些具有普遍性、共同性、指导性的礼仪规律。这些礼仪规律，即礼仪的原则。 </a:t>
            </a:r>
            <a:endParaRPr lang="zh-CN" altLang="zh-CN" sz="2000" dirty="0"/>
          </a:p>
          <a:p>
            <a:r>
              <a:rPr lang="en-US" altLang="zh-CN" sz="2000" dirty="0"/>
              <a:t>1. </a:t>
            </a:r>
            <a:r>
              <a:rPr lang="zh-CN" altLang="zh-CN" sz="2000" dirty="0"/>
              <a:t>遵守的原则。 </a:t>
            </a:r>
            <a:endParaRPr lang="zh-CN" altLang="zh-CN" sz="2000" dirty="0"/>
          </a:p>
          <a:p>
            <a:r>
              <a:rPr lang="en-US" altLang="zh-CN" sz="2000" dirty="0"/>
              <a:t>2. </a:t>
            </a:r>
            <a:r>
              <a:rPr lang="zh-CN" altLang="zh-CN" sz="2000" dirty="0"/>
              <a:t>自律的原则。 </a:t>
            </a:r>
            <a:endParaRPr lang="zh-CN" altLang="zh-CN" sz="2000" dirty="0"/>
          </a:p>
          <a:p>
            <a:r>
              <a:rPr lang="en-US" altLang="zh-CN" sz="2000" dirty="0"/>
              <a:t>3. </a:t>
            </a:r>
            <a:r>
              <a:rPr lang="zh-CN" altLang="zh-CN" sz="2000" dirty="0"/>
              <a:t>敬人的原则。 </a:t>
            </a:r>
            <a:endParaRPr lang="zh-CN" altLang="zh-CN" sz="2000" dirty="0"/>
          </a:p>
          <a:p>
            <a:r>
              <a:rPr lang="en-US" altLang="zh-CN" sz="2000" dirty="0"/>
              <a:t>4. </a:t>
            </a:r>
            <a:r>
              <a:rPr lang="zh-CN" altLang="zh-CN" sz="2000" dirty="0"/>
              <a:t>宽容的原则。 </a:t>
            </a:r>
            <a:endParaRPr lang="zh-CN" altLang="zh-CN" sz="2000" dirty="0"/>
          </a:p>
          <a:p>
            <a:r>
              <a:rPr lang="en-US" altLang="zh-CN" sz="2000" dirty="0"/>
              <a:t>5. </a:t>
            </a:r>
            <a:r>
              <a:rPr lang="zh-CN" altLang="zh-CN" sz="2000" dirty="0"/>
              <a:t>平等的原则。</a:t>
            </a:r>
            <a:endParaRPr lang="zh-CN" altLang="zh-CN" sz="2000" dirty="0"/>
          </a:p>
          <a:p>
            <a:r>
              <a:rPr lang="en-US" altLang="zh-CN" sz="2000" dirty="0"/>
              <a:t>6. </a:t>
            </a:r>
            <a:r>
              <a:rPr lang="zh-CN" altLang="zh-CN" sz="2000" dirty="0"/>
              <a:t>从俗的原则。 </a:t>
            </a:r>
            <a:endParaRPr lang="zh-CN" altLang="zh-CN" sz="2000" dirty="0"/>
          </a:p>
          <a:p>
            <a:r>
              <a:rPr lang="en-US" altLang="zh-CN" sz="2000" dirty="0"/>
              <a:t>7. </a:t>
            </a:r>
            <a:r>
              <a:rPr lang="zh-CN" altLang="zh-CN" sz="2000" dirty="0"/>
              <a:t>真诚的原则。</a:t>
            </a:r>
            <a:endParaRPr lang="zh-CN" altLang="zh-CN" sz="2000" dirty="0"/>
          </a:p>
          <a:p>
            <a:r>
              <a:rPr lang="en-US" altLang="zh-CN" sz="2000" dirty="0"/>
              <a:t>8. </a:t>
            </a:r>
            <a:r>
              <a:rPr lang="zh-CN" altLang="zh-CN" sz="2000" dirty="0"/>
              <a:t>适度的原则。</a:t>
            </a:r>
            <a:endParaRPr lang="zh-CN" altLang="zh-CN" sz="2000" dirty="0"/>
          </a:p>
        </p:txBody>
      </p:sp>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（二）礼仪的原则</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二、礼仪的功能与原则</a:t>
            </a:r>
            <a:endParaRPr lang="zh-CN" altLang="zh-CN" sz="2400" b="1" dirty="0">
              <a:latin typeface="+mj-ea"/>
              <a:ea typeface="+mj-ea"/>
            </a:endParaRPr>
          </a:p>
        </p:txBody>
      </p:sp>
      <p:grpSp>
        <p:nvGrpSpPr>
          <p:cNvPr id="6" name="Group 3"/>
          <p:cNvGrpSpPr/>
          <p:nvPr/>
        </p:nvGrpSpPr>
        <p:grpSpPr>
          <a:xfrm rot="2700000">
            <a:off x="6100295" y="1999566"/>
            <a:ext cx="638785" cy="3132800"/>
            <a:chOff x="5529181" y="1323332"/>
            <a:chExt cx="1082945" cy="5311388"/>
          </a:xfrm>
        </p:grpSpPr>
        <p:sp>
          <p:nvSpPr>
            <p:cNvPr id="7" name="Rectangle 4"/>
            <p:cNvSpPr/>
            <p:nvPr/>
          </p:nvSpPr>
          <p:spPr>
            <a:xfrm>
              <a:off x="5674859" y="1469010"/>
              <a:ext cx="769258" cy="3872246"/>
            </a:xfrm>
            <a:prstGeom prst="rect">
              <a:avLst/>
            </a:prstGeom>
            <a:noFill/>
            <a:ln w="19050">
              <a:solidFill>
                <a:schemeClr val="accent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5"/>
            <p:cNvGrpSpPr/>
            <p:nvPr/>
          </p:nvGrpSpPr>
          <p:grpSpPr>
            <a:xfrm>
              <a:off x="5674859" y="5586622"/>
              <a:ext cx="769258" cy="1048098"/>
              <a:chOff x="5674859" y="5586622"/>
              <a:chExt cx="769258" cy="1048098"/>
            </a:xfrm>
          </p:grpSpPr>
          <p:sp>
            <p:nvSpPr>
              <p:cNvPr id="45" name="Isosceles Triangle 41"/>
              <p:cNvSpPr/>
              <p:nvPr/>
            </p:nvSpPr>
            <p:spPr>
              <a:xfrm flipV="1">
                <a:off x="5674859" y="5586622"/>
                <a:ext cx="769258" cy="104809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Isosceles Triangle 7"/>
              <p:cNvSpPr/>
              <p:nvPr/>
            </p:nvSpPr>
            <p:spPr>
              <a:xfrm flipV="1">
                <a:off x="5882403" y="6097350"/>
                <a:ext cx="354170" cy="537369"/>
              </a:xfrm>
              <a:custGeom>
                <a:avLst/>
                <a:gdLst>
                  <a:gd name="connsiteX0" fmla="*/ 0 w 354170"/>
                  <a:gd name="connsiteY0" fmla="*/ 479252 h 479252"/>
                  <a:gd name="connsiteX1" fmla="*/ 177085 w 354170"/>
                  <a:gd name="connsiteY1" fmla="*/ 0 h 479252"/>
                  <a:gd name="connsiteX2" fmla="*/ 354170 w 354170"/>
                  <a:gd name="connsiteY2" fmla="*/ 479252 h 479252"/>
                  <a:gd name="connsiteX3" fmla="*/ 0 w 354170"/>
                  <a:gd name="connsiteY3" fmla="*/ 479252 h 479252"/>
                  <a:gd name="connsiteX0-1" fmla="*/ 0 w 354170"/>
                  <a:gd name="connsiteY0-2" fmla="*/ 479252 h 537369"/>
                  <a:gd name="connsiteX1-3" fmla="*/ 177085 w 354170"/>
                  <a:gd name="connsiteY1-4" fmla="*/ 0 h 537369"/>
                  <a:gd name="connsiteX2-5" fmla="*/ 354170 w 354170"/>
                  <a:gd name="connsiteY2-6" fmla="*/ 479252 h 537369"/>
                  <a:gd name="connsiteX3-7" fmla="*/ 173116 w 354170"/>
                  <a:gd name="connsiteY3-8" fmla="*/ 537369 h 537369"/>
                  <a:gd name="connsiteX4" fmla="*/ 0 w 354170"/>
                  <a:gd name="connsiteY4" fmla="*/ 479252 h 537369"/>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54170" h="537369">
                    <a:moveTo>
                      <a:pt x="0" y="479252"/>
                    </a:moveTo>
                    <a:lnTo>
                      <a:pt x="177085" y="0"/>
                    </a:lnTo>
                    <a:lnTo>
                      <a:pt x="354170" y="479252"/>
                    </a:lnTo>
                    <a:cubicBezTo>
                      <a:pt x="289056" y="480368"/>
                      <a:pt x="238230" y="536253"/>
                      <a:pt x="173116" y="537369"/>
                    </a:cubicBezTo>
                    <a:lnTo>
                      <a:pt x="0" y="47925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 name="Oval 6"/>
            <p:cNvSpPr/>
            <p:nvPr/>
          </p:nvSpPr>
          <p:spPr>
            <a:xfrm>
              <a:off x="5966215" y="5245359"/>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Straight Connector 7"/>
            <p:cNvCxnSpPr>
              <a:endCxn id="29" idx="7"/>
            </p:cNvCxnSpPr>
            <p:nvPr/>
          </p:nvCxnSpPr>
          <p:spPr>
            <a:xfrm flipH="1">
              <a:off x="5745363" y="1501892"/>
              <a:ext cx="648320" cy="43399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1" name="Straight Connector 8"/>
            <p:cNvCxnSpPr>
              <a:endCxn id="33" idx="7"/>
            </p:cNvCxnSpPr>
            <p:nvPr/>
          </p:nvCxnSpPr>
          <p:spPr>
            <a:xfrm flipH="1">
              <a:off x="6131091" y="1960955"/>
              <a:ext cx="225981" cy="20602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2" name="Straight Connector 9"/>
            <p:cNvCxnSpPr>
              <a:endCxn id="33" idx="5"/>
            </p:cNvCxnSpPr>
            <p:nvPr/>
          </p:nvCxnSpPr>
          <p:spPr>
            <a:xfrm flipH="1" flipV="1">
              <a:off x="6131091" y="2372995"/>
              <a:ext cx="218473" cy="261112"/>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3" name="Straight Connector 10"/>
            <p:cNvCxnSpPr>
              <a:stCxn id="33" idx="1"/>
            </p:cNvCxnSpPr>
            <p:nvPr/>
          </p:nvCxnSpPr>
          <p:spPr>
            <a:xfrm flipH="1" flipV="1">
              <a:off x="5674860" y="1974065"/>
              <a:ext cx="250211" cy="19291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4" name="Straight Connector 11"/>
            <p:cNvCxnSpPr>
              <a:stCxn id="37" idx="7"/>
            </p:cNvCxnSpPr>
            <p:nvPr/>
          </p:nvCxnSpPr>
          <p:spPr>
            <a:xfrm flipV="1">
              <a:off x="5745363" y="2308332"/>
              <a:ext cx="233620" cy="365764"/>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12"/>
            <p:cNvCxnSpPr>
              <a:stCxn id="35" idx="1"/>
            </p:cNvCxnSpPr>
            <p:nvPr/>
          </p:nvCxnSpPr>
          <p:spPr>
            <a:xfrm flipH="1" flipV="1">
              <a:off x="6007136" y="3077187"/>
              <a:ext cx="350523" cy="11408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13"/>
            <p:cNvCxnSpPr>
              <a:stCxn id="34" idx="7"/>
            </p:cNvCxnSpPr>
            <p:nvPr/>
          </p:nvCxnSpPr>
          <p:spPr>
            <a:xfrm flipV="1">
              <a:off x="5761616" y="3091254"/>
              <a:ext cx="202309" cy="41195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7" name="Straight Connector 14"/>
            <p:cNvCxnSpPr/>
            <p:nvPr/>
          </p:nvCxnSpPr>
          <p:spPr>
            <a:xfrm flipH="1" flipV="1">
              <a:off x="5659729" y="2786494"/>
              <a:ext cx="336895" cy="27833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8" name="Straight Connector 15"/>
            <p:cNvCxnSpPr/>
            <p:nvPr/>
          </p:nvCxnSpPr>
          <p:spPr>
            <a:xfrm flipV="1">
              <a:off x="6028081" y="2655938"/>
              <a:ext cx="416280" cy="36494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9" name="Straight Connector 16"/>
            <p:cNvCxnSpPr>
              <a:stCxn id="34" idx="6"/>
            </p:cNvCxnSpPr>
            <p:nvPr/>
          </p:nvCxnSpPr>
          <p:spPr>
            <a:xfrm flipV="1">
              <a:off x="5800405" y="3322550"/>
              <a:ext cx="673799" cy="27430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0" name="Straight Connector 17"/>
            <p:cNvCxnSpPr>
              <a:stCxn id="43" idx="1"/>
            </p:cNvCxnSpPr>
            <p:nvPr/>
          </p:nvCxnSpPr>
          <p:spPr>
            <a:xfrm flipH="1" flipV="1">
              <a:off x="5703418" y="3660075"/>
              <a:ext cx="155908" cy="35394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1" name="Straight Connector 18"/>
            <p:cNvCxnSpPr>
              <a:stCxn id="43" idx="3"/>
            </p:cNvCxnSpPr>
            <p:nvPr/>
          </p:nvCxnSpPr>
          <p:spPr>
            <a:xfrm flipV="1">
              <a:off x="5859326" y="3828930"/>
              <a:ext cx="555891" cy="37237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2" name="Straight Connector 19"/>
            <p:cNvCxnSpPr>
              <a:stCxn id="40" idx="1"/>
            </p:cNvCxnSpPr>
            <p:nvPr/>
          </p:nvCxnSpPr>
          <p:spPr>
            <a:xfrm flipH="1" flipV="1">
              <a:off x="6051555" y="4670502"/>
              <a:ext cx="322205" cy="4867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3" name="Straight Connector 20"/>
            <p:cNvCxnSpPr/>
            <p:nvPr/>
          </p:nvCxnSpPr>
          <p:spPr>
            <a:xfrm flipH="1">
              <a:off x="5734273" y="4644686"/>
              <a:ext cx="231941" cy="62087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flipH="1" flipV="1">
              <a:off x="6036673" y="4731339"/>
              <a:ext cx="378544" cy="54852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5" name="Straight Connector 22"/>
            <p:cNvCxnSpPr/>
            <p:nvPr/>
          </p:nvCxnSpPr>
          <p:spPr>
            <a:xfrm flipV="1">
              <a:off x="5997660" y="3903674"/>
              <a:ext cx="358924" cy="73650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sp>
          <p:nvSpPr>
            <p:cNvPr id="26" name="Oval 23"/>
            <p:cNvSpPr/>
            <p:nvPr/>
          </p:nvSpPr>
          <p:spPr>
            <a:xfrm>
              <a:off x="5529181" y="1323332"/>
              <a:ext cx="291356" cy="2913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24"/>
            <p:cNvSpPr/>
            <p:nvPr/>
          </p:nvSpPr>
          <p:spPr>
            <a:xfrm>
              <a:off x="6284233" y="1326934"/>
              <a:ext cx="291356" cy="2913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Oval 25"/>
            <p:cNvSpPr/>
            <p:nvPr/>
          </p:nvSpPr>
          <p:spPr>
            <a:xfrm>
              <a:off x="6320461" y="1794381"/>
              <a:ext cx="218900" cy="218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6"/>
            <p:cNvSpPr/>
            <p:nvPr/>
          </p:nvSpPr>
          <p:spPr>
            <a:xfrm>
              <a:off x="5558520" y="1903831"/>
              <a:ext cx="218900" cy="2189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27"/>
            <p:cNvSpPr/>
            <p:nvPr/>
          </p:nvSpPr>
          <p:spPr>
            <a:xfrm>
              <a:off x="5959988" y="1363160"/>
              <a:ext cx="199000" cy="199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28"/>
            <p:cNvSpPr/>
            <p:nvPr/>
          </p:nvSpPr>
          <p:spPr>
            <a:xfrm>
              <a:off x="5529181" y="5137946"/>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29"/>
            <p:cNvSpPr/>
            <p:nvPr/>
          </p:nvSpPr>
          <p:spPr>
            <a:xfrm>
              <a:off x="6270027" y="5137945"/>
              <a:ext cx="291356" cy="2913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Oval 30"/>
            <p:cNvSpPr/>
            <p:nvPr/>
          </p:nvSpPr>
          <p:spPr>
            <a:xfrm>
              <a:off x="5882403" y="2124307"/>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31"/>
            <p:cNvSpPr/>
            <p:nvPr/>
          </p:nvSpPr>
          <p:spPr>
            <a:xfrm>
              <a:off x="5535536" y="3464421"/>
              <a:ext cx="264869" cy="2648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2"/>
            <p:cNvSpPr/>
            <p:nvPr/>
          </p:nvSpPr>
          <p:spPr>
            <a:xfrm>
              <a:off x="6325602" y="3159217"/>
              <a:ext cx="218900" cy="218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33"/>
            <p:cNvSpPr/>
            <p:nvPr/>
          </p:nvSpPr>
          <p:spPr>
            <a:xfrm>
              <a:off x="5558520" y="2642039"/>
              <a:ext cx="218900" cy="21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4"/>
            <p:cNvSpPr/>
            <p:nvPr/>
          </p:nvSpPr>
          <p:spPr>
            <a:xfrm>
              <a:off x="6299057" y="3706305"/>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35"/>
            <p:cNvSpPr/>
            <p:nvPr/>
          </p:nvSpPr>
          <p:spPr>
            <a:xfrm>
              <a:off x="6320770" y="2480618"/>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36"/>
            <p:cNvSpPr/>
            <p:nvPr/>
          </p:nvSpPr>
          <p:spPr>
            <a:xfrm>
              <a:off x="6344617" y="4690038"/>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37"/>
            <p:cNvSpPr/>
            <p:nvPr/>
          </p:nvSpPr>
          <p:spPr>
            <a:xfrm>
              <a:off x="5589565" y="4269595"/>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Oval 38"/>
            <p:cNvSpPr/>
            <p:nvPr/>
          </p:nvSpPr>
          <p:spPr>
            <a:xfrm>
              <a:off x="5820537" y="4436997"/>
              <a:ext cx="352541" cy="3525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Oval 39"/>
            <p:cNvSpPr/>
            <p:nvPr/>
          </p:nvSpPr>
          <p:spPr>
            <a:xfrm>
              <a:off x="5820537" y="3975227"/>
              <a:ext cx="264869" cy="26486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Oval 40"/>
            <p:cNvSpPr/>
            <p:nvPr/>
          </p:nvSpPr>
          <p:spPr>
            <a:xfrm>
              <a:off x="5854553" y="2904089"/>
              <a:ext cx="291356" cy="2913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Freeform 43"/>
          <p:cNvSpPr/>
          <p:nvPr/>
        </p:nvSpPr>
        <p:spPr>
          <a:xfrm rot="2700000">
            <a:off x="3480364" y="3845337"/>
            <a:ext cx="1691595" cy="981830"/>
          </a:xfrm>
          <a:custGeom>
            <a:avLst/>
            <a:gdLst>
              <a:gd name="connsiteX0" fmla="*/ 3878334 w 3878334"/>
              <a:gd name="connsiteY0" fmla="*/ 88371 h 1501535"/>
              <a:gd name="connsiteX1" fmla="*/ 3448843 w 3878334"/>
              <a:gd name="connsiteY1" fmla="*/ 19098 h 1501535"/>
              <a:gd name="connsiteX2" fmla="*/ 3656661 w 3878334"/>
              <a:gd name="connsiteY2" fmla="*/ 393171 h 1501535"/>
              <a:gd name="connsiteX3" fmla="*/ 2908516 w 3878334"/>
              <a:gd name="connsiteY3" fmla="*/ 199207 h 1501535"/>
              <a:gd name="connsiteX4" fmla="*/ 2382043 w 3878334"/>
              <a:gd name="connsiteY4" fmla="*/ 171498 h 1501535"/>
              <a:gd name="connsiteX5" fmla="*/ 2963934 w 3878334"/>
              <a:gd name="connsiteY5" fmla="*/ 794953 h 1501535"/>
              <a:gd name="connsiteX6" fmla="*/ 1315243 w 3878334"/>
              <a:gd name="connsiteY6" fmla="*/ 365462 h 1501535"/>
              <a:gd name="connsiteX7" fmla="*/ 1869425 w 3878334"/>
              <a:gd name="connsiteY7" fmla="*/ 1501535 h 1501535"/>
              <a:gd name="connsiteX8" fmla="*/ 206879 w 3878334"/>
              <a:gd name="connsiteY8" fmla="*/ 822662 h 1501535"/>
              <a:gd name="connsiteX9" fmla="*/ 82188 w 3878334"/>
              <a:gd name="connsiteY9" fmla="*/ 767244 h 1501535"/>
              <a:gd name="connsiteX0-1" fmla="*/ 3671455 w 3671455"/>
              <a:gd name="connsiteY0-2" fmla="*/ 88371 h 1501535"/>
              <a:gd name="connsiteX1-3" fmla="*/ 3241964 w 3671455"/>
              <a:gd name="connsiteY1-4" fmla="*/ 19098 h 1501535"/>
              <a:gd name="connsiteX2-5" fmla="*/ 3449782 w 3671455"/>
              <a:gd name="connsiteY2-6" fmla="*/ 393171 h 1501535"/>
              <a:gd name="connsiteX3-7" fmla="*/ 2701637 w 3671455"/>
              <a:gd name="connsiteY3-8" fmla="*/ 199207 h 1501535"/>
              <a:gd name="connsiteX4-9" fmla="*/ 2175164 w 3671455"/>
              <a:gd name="connsiteY4-10" fmla="*/ 171498 h 1501535"/>
              <a:gd name="connsiteX5-11" fmla="*/ 2757055 w 3671455"/>
              <a:gd name="connsiteY5-12" fmla="*/ 794953 h 1501535"/>
              <a:gd name="connsiteX6-13" fmla="*/ 1108364 w 3671455"/>
              <a:gd name="connsiteY6-14" fmla="*/ 365462 h 1501535"/>
              <a:gd name="connsiteX7-15" fmla="*/ 1662546 w 3671455"/>
              <a:gd name="connsiteY7-16" fmla="*/ 1501535 h 1501535"/>
              <a:gd name="connsiteX8-17" fmla="*/ 0 w 3671455"/>
              <a:gd name="connsiteY8-18" fmla="*/ 822662 h 1501535"/>
              <a:gd name="connsiteX0-19" fmla="*/ 2587137 w 2587137"/>
              <a:gd name="connsiteY0-20" fmla="*/ 88371 h 1501535"/>
              <a:gd name="connsiteX1-21" fmla="*/ 2157646 w 2587137"/>
              <a:gd name="connsiteY1-22" fmla="*/ 19098 h 1501535"/>
              <a:gd name="connsiteX2-23" fmla="*/ 2365464 w 2587137"/>
              <a:gd name="connsiteY2-24" fmla="*/ 393171 h 1501535"/>
              <a:gd name="connsiteX3-25" fmla="*/ 1617319 w 2587137"/>
              <a:gd name="connsiteY3-26" fmla="*/ 199207 h 1501535"/>
              <a:gd name="connsiteX4-27" fmla="*/ 1090846 w 2587137"/>
              <a:gd name="connsiteY4-28" fmla="*/ 171498 h 1501535"/>
              <a:gd name="connsiteX5-29" fmla="*/ 1672737 w 2587137"/>
              <a:gd name="connsiteY5-30" fmla="*/ 794953 h 1501535"/>
              <a:gd name="connsiteX6-31" fmla="*/ 24046 w 2587137"/>
              <a:gd name="connsiteY6-32" fmla="*/ 365462 h 1501535"/>
              <a:gd name="connsiteX7-33" fmla="*/ 578228 w 2587137"/>
              <a:gd name="connsiteY7-34" fmla="*/ 1501535 h 15015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587137" h="1501535">
                <a:moveTo>
                  <a:pt x="2587137" y="88371"/>
                </a:moveTo>
                <a:cubicBezTo>
                  <a:pt x="2390864" y="28334"/>
                  <a:pt x="2194591" y="-31702"/>
                  <a:pt x="2157646" y="19098"/>
                </a:cubicBezTo>
                <a:cubicBezTo>
                  <a:pt x="2120701" y="69898"/>
                  <a:pt x="2455518" y="363153"/>
                  <a:pt x="2365464" y="393171"/>
                </a:cubicBezTo>
                <a:cubicBezTo>
                  <a:pt x="2275409" y="423189"/>
                  <a:pt x="1829755" y="236153"/>
                  <a:pt x="1617319" y="199207"/>
                </a:cubicBezTo>
                <a:cubicBezTo>
                  <a:pt x="1404883" y="162262"/>
                  <a:pt x="1081610" y="72207"/>
                  <a:pt x="1090846" y="171498"/>
                </a:cubicBezTo>
                <a:cubicBezTo>
                  <a:pt x="1100082" y="270789"/>
                  <a:pt x="1850537" y="762626"/>
                  <a:pt x="1672737" y="794953"/>
                </a:cubicBezTo>
                <a:cubicBezTo>
                  <a:pt x="1494937" y="827280"/>
                  <a:pt x="206464" y="247698"/>
                  <a:pt x="24046" y="365462"/>
                </a:cubicBezTo>
                <a:cubicBezTo>
                  <a:pt x="-158372" y="483226"/>
                  <a:pt x="762955" y="1425335"/>
                  <a:pt x="578228" y="1501535"/>
                </a:cubicBezTo>
              </a:path>
            </a:pathLst>
          </a:custGeom>
          <a:noFill/>
          <a:ln w="57150" cap="rnd" cmpd="sng">
            <a:solidFill>
              <a:schemeClr val="tx1"/>
            </a:solidFill>
            <a:prstDash val="solid"/>
            <a:round/>
            <a:tailEnd w="sm" len="med"/>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just">
              <a:lnSpc>
                <a:spcPct val="120000"/>
              </a:lnSpc>
              <a:spcBef>
                <a:spcPts val="0"/>
              </a:spcBef>
              <a:spcAft>
                <a:spcPts val="0"/>
              </a:spcAft>
            </a:pPr>
            <a:endParaRPr lang="en-GB" sz="60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 presetClass="entr" presetSubtype="3"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2000" b="1" dirty="0"/>
              <a:t>(</a:t>
            </a:r>
            <a:r>
              <a:rPr lang="zh-CN" altLang="zh-CN" sz="2000" b="1" dirty="0"/>
              <a:t>一</a:t>
            </a:r>
            <a:r>
              <a:rPr lang="en-US" altLang="zh-CN" sz="2000" b="1" dirty="0"/>
              <a:t>)</a:t>
            </a:r>
            <a:r>
              <a:rPr lang="zh-CN" altLang="zh-CN" sz="2000" b="1" dirty="0"/>
              <a:t>中国礼仪的形成</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三、中国礼仪的形成与发展</a:t>
            </a:r>
            <a:endParaRPr lang="zh-CN" altLang="zh-CN" sz="2400" b="1" dirty="0">
              <a:latin typeface="+mj-ea"/>
              <a:ea typeface="+mj-ea"/>
            </a:endParaRPr>
          </a:p>
        </p:txBody>
      </p:sp>
      <p:sp>
        <p:nvSpPr>
          <p:cNvPr id="2" name="矩形 1"/>
          <p:cNvSpPr/>
          <p:nvPr/>
        </p:nvSpPr>
        <p:spPr>
          <a:xfrm>
            <a:off x="638472" y="1419622"/>
            <a:ext cx="7893968" cy="1323439"/>
          </a:xfrm>
          <a:prstGeom prst="rect">
            <a:avLst/>
          </a:prstGeom>
        </p:spPr>
        <p:txBody>
          <a:bodyPr wrap="square">
            <a:spAutoFit/>
          </a:bodyPr>
          <a:lstStyle/>
          <a:p>
            <a:r>
              <a:rPr lang="zh-CN" altLang="zh-CN" sz="2000" dirty="0"/>
              <a:t>中国礼仪文化历史悠久，源远流长。关于礼仪的起源，说法不一。归纳起来有五种起源说：一是天神生礼仪；二是礼为天地人的统一体；三是礼产生于人的自然本性；四是礼为人性和环境矛盾的产物；五是礼生于理，起源于俗。人们普遍认为礼源于俗。</a:t>
            </a:r>
            <a:endParaRPr lang="zh-CN" altLang="zh-CN" sz="2000" dirty="0"/>
          </a:p>
        </p:txBody>
      </p:sp>
      <p:sp>
        <p:nvSpPr>
          <p:cNvPr id="7" name="Isosceles Triangle 2"/>
          <p:cNvSpPr/>
          <p:nvPr/>
        </p:nvSpPr>
        <p:spPr>
          <a:xfrm>
            <a:off x="2454616" y="3651130"/>
            <a:ext cx="2274881" cy="116692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Isosceles Triangle 2"/>
          <p:cNvSpPr/>
          <p:nvPr/>
        </p:nvSpPr>
        <p:spPr>
          <a:xfrm>
            <a:off x="3361543" y="3034238"/>
            <a:ext cx="2274881" cy="178381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Isosceles Triangle 2"/>
          <p:cNvSpPr/>
          <p:nvPr/>
        </p:nvSpPr>
        <p:spPr>
          <a:xfrm>
            <a:off x="4464706" y="3458560"/>
            <a:ext cx="2092333" cy="135949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Isosceles Triangle 2"/>
          <p:cNvSpPr/>
          <p:nvPr/>
        </p:nvSpPr>
        <p:spPr>
          <a:xfrm>
            <a:off x="5581496" y="3879825"/>
            <a:ext cx="1951086" cy="93822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
          <p:cNvSpPr/>
          <p:nvPr/>
        </p:nvSpPr>
        <p:spPr>
          <a:xfrm>
            <a:off x="1619672" y="4138309"/>
            <a:ext cx="1972384" cy="679747"/>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235514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2000" b="1" dirty="0"/>
              <a:t> (</a:t>
            </a:r>
            <a:r>
              <a:rPr lang="zh-CN" altLang="zh-CN" sz="2000" b="1" dirty="0"/>
              <a:t>二</a:t>
            </a:r>
            <a:r>
              <a:rPr lang="en-US" altLang="zh-CN" sz="2000" b="1" dirty="0"/>
              <a:t>)</a:t>
            </a:r>
            <a:r>
              <a:rPr lang="zh-CN" altLang="zh-CN" sz="2000" b="1" dirty="0"/>
              <a:t>中国礼仪的发展</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三、中国礼仪的形成与发展</a:t>
            </a:r>
            <a:endParaRPr lang="zh-CN" altLang="zh-CN" sz="2400" b="1" dirty="0">
              <a:latin typeface="+mj-ea"/>
              <a:ea typeface="+mj-ea"/>
            </a:endParaRPr>
          </a:p>
        </p:txBody>
      </p:sp>
      <p:sp>
        <p:nvSpPr>
          <p:cNvPr id="2" name="矩形 1"/>
          <p:cNvSpPr/>
          <p:nvPr/>
        </p:nvSpPr>
        <p:spPr>
          <a:xfrm>
            <a:off x="638472" y="1419622"/>
            <a:ext cx="7893968" cy="2554545"/>
          </a:xfrm>
          <a:prstGeom prst="rect">
            <a:avLst/>
          </a:prstGeom>
        </p:spPr>
        <p:txBody>
          <a:bodyPr wrap="square">
            <a:spAutoFit/>
          </a:bodyPr>
          <a:lstStyle/>
          <a:p>
            <a:r>
              <a:rPr lang="zh-CN" altLang="zh-CN" sz="2000" dirty="0"/>
              <a:t>礼仪在其传承沿袭的过程中不断发生着变革。从历史发展的角度来看，其演变过程可以分四个阶段。</a:t>
            </a:r>
            <a:endParaRPr lang="zh-CN" altLang="zh-CN" sz="2000" dirty="0"/>
          </a:p>
          <a:p>
            <a:r>
              <a:rPr lang="en-US" altLang="zh-CN" sz="2000" dirty="0"/>
              <a:t>1</a:t>
            </a:r>
            <a:r>
              <a:rPr lang="zh-CN" altLang="zh-CN" sz="2000" dirty="0"/>
              <a:t>．礼仪的起源时期：夏朝以前</a:t>
            </a:r>
            <a:r>
              <a:rPr lang="en-US" altLang="zh-CN" sz="2000" dirty="0"/>
              <a:t>(</a:t>
            </a:r>
            <a:r>
              <a:rPr lang="zh-CN" altLang="zh-CN" sz="2000" dirty="0"/>
              <a:t>公元前</a:t>
            </a:r>
            <a:r>
              <a:rPr lang="en-US" altLang="zh-CN" sz="2000" dirty="0"/>
              <a:t>21</a:t>
            </a:r>
            <a:r>
              <a:rPr lang="zh-CN" altLang="zh-CN" sz="2000" dirty="0"/>
              <a:t>世纪前</a:t>
            </a:r>
            <a:r>
              <a:rPr lang="en-US" altLang="zh-CN" sz="2000" dirty="0"/>
              <a:t>)</a:t>
            </a:r>
            <a:endParaRPr lang="zh-CN" altLang="zh-CN" sz="2000" dirty="0"/>
          </a:p>
          <a:p>
            <a:r>
              <a:rPr lang="en-US" altLang="zh-CN" sz="2000" dirty="0"/>
              <a:t>2</a:t>
            </a:r>
            <a:r>
              <a:rPr lang="zh-CN" altLang="zh-CN" sz="2000" dirty="0"/>
              <a:t>．礼仪的形成时期：夏、商、西周三代</a:t>
            </a:r>
            <a:r>
              <a:rPr lang="en-US" altLang="zh-CN" sz="2000" dirty="0"/>
              <a:t>(</a:t>
            </a:r>
            <a:r>
              <a:rPr lang="zh-CN" altLang="zh-CN" sz="2000" dirty="0"/>
              <a:t>公元前</a:t>
            </a:r>
            <a:r>
              <a:rPr lang="en-US" altLang="zh-CN" sz="2000" dirty="0"/>
              <a:t>21</a:t>
            </a:r>
            <a:r>
              <a:rPr lang="zh-CN" altLang="zh-CN" sz="2000" dirty="0"/>
              <a:t>世纪～前</a:t>
            </a:r>
            <a:r>
              <a:rPr lang="en-US" altLang="zh-CN" sz="2000" dirty="0"/>
              <a:t>771</a:t>
            </a:r>
            <a:r>
              <a:rPr lang="zh-CN" altLang="zh-CN" sz="2000" dirty="0"/>
              <a:t>年</a:t>
            </a:r>
            <a:r>
              <a:rPr lang="en-US" altLang="zh-CN" sz="2000" dirty="0"/>
              <a:t>)</a:t>
            </a:r>
            <a:endParaRPr lang="zh-CN" altLang="zh-CN" sz="2000" dirty="0"/>
          </a:p>
          <a:p>
            <a:r>
              <a:rPr lang="en-US" altLang="zh-CN" sz="2000" dirty="0"/>
              <a:t>3</a:t>
            </a:r>
            <a:r>
              <a:rPr lang="zh-CN" altLang="zh-CN" sz="2000" dirty="0"/>
              <a:t>．礼仪的变革时期：春秋战国时期</a:t>
            </a:r>
            <a:r>
              <a:rPr lang="en-US" altLang="zh-CN" sz="2000" dirty="0"/>
              <a:t>(</a:t>
            </a:r>
            <a:r>
              <a:rPr lang="zh-CN" altLang="zh-CN" sz="2000" dirty="0"/>
              <a:t>公元前</a:t>
            </a:r>
            <a:r>
              <a:rPr lang="en-US" altLang="zh-CN" sz="2000" dirty="0"/>
              <a:t>771</a:t>
            </a:r>
            <a:r>
              <a:rPr lang="zh-CN" altLang="zh-CN" sz="2000" dirty="0"/>
              <a:t>～前</a:t>
            </a:r>
            <a:r>
              <a:rPr lang="en-US" altLang="zh-CN" sz="2000" dirty="0"/>
              <a:t>221</a:t>
            </a:r>
            <a:r>
              <a:rPr lang="zh-CN" altLang="zh-CN" sz="2000" dirty="0"/>
              <a:t>年</a:t>
            </a:r>
            <a:r>
              <a:rPr lang="en-US" altLang="zh-CN" sz="2000" dirty="0"/>
              <a:t>)</a:t>
            </a:r>
            <a:endParaRPr lang="zh-CN" altLang="zh-CN" sz="2000" dirty="0"/>
          </a:p>
          <a:p>
            <a:r>
              <a:rPr lang="en-US" altLang="zh-CN" sz="2000" dirty="0"/>
              <a:t>4</a:t>
            </a:r>
            <a:r>
              <a:rPr lang="zh-CN" altLang="zh-CN" sz="2000" dirty="0"/>
              <a:t>．封建礼仪的形成、强化和衰落阶段：秦汉到清末</a:t>
            </a:r>
            <a:r>
              <a:rPr lang="en-US" altLang="zh-CN" sz="2000" dirty="0"/>
              <a:t>(</a:t>
            </a:r>
            <a:r>
              <a:rPr lang="zh-CN" altLang="zh-CN" sz="2000" dirty="0"/>
              <a:t>公元前</a:t>
            </a:r>
            <a:r>
              <a:rPr lang="en-US" altLang="zh-CN" sz="2000" dirty="0"/>
              <a:t>221</a:t>
            </a:r>
            <a:r>
              <a:rPr lang="zh-CN" altLang="zh-CN" sz="2000" dirty="0"/>
              <a:t>～公元</a:t>
            </a:r>
            <a:r>
              <a:rPr lang="en-US" altLang="zh-CN" sz="2000" dirty="0"/>
              <a:t>1911</a:t>
            </a:r>
            <a:r>
              <a:rPr lang="zh-CN" altLang="zh-CN" sz="2000" dirty="0"/>
              <a:t>年</a:t>
            </a:r>
            <a:r>
              <a:rPr lang="en-US" altLang="zh-CN" sz="2000" dirty="0"/>
              <a:t>)</a:t>
            </a:r>
            <a:endParaRPr lang="zh-CN" altLang="zh-CN" sz="2000" dirty="0"/>
          </a:p>
          <a:p>
            <a:r>
              <a:rPr lang="en-US" altLang="zh-CN" sz="2000" dirty="0"/>
              <a:t>5</a:t>
            </a:r>
            <a:r>
              <a:rPr lang="zh-CN" altLang="zh-CN" sz="2000" dirty="0"/>
              <a:t>．现代礼仪的发展</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a:t>
            </a:r>
            <a:r>
              <a:rPr lang="zh-CN" altLang="zh-CN" sz="2400" b="1" dirty="0" smtClean="0">
                <a:latin typeface="+mj-ea"/>
                <a:ea typeface="+mj-ea"/>
              </a:rPr>
              <a:t>一</a:t>
            </a:r>
            <a:r>
              <a:rPr lang="en-US" altLang="zh-CN" sz="2400" b="1" dirty="0" smtClean="0">
                <a:latin typeface="+mj-ea"/>
                <a:ea typeface="+mj-ea"/>
              </a:rPr>
              <a:t> </a:t>
            </a:r>
            <a:r>
              <a:rPr lang="zh-CN" altLang="zh-CN" sz="2400" b="1" dirty="0" smtClean="0">
                <a:latin typeface="+mj-ea"/>
                <a:ea typeface="+mj-ea"/>
              </a:rPr>
              <a:t>熟悉</a:t>
            </a:r>
            <a:r>
              <a:rPr lang="zh-CN" altLang="zh-CN" sz="2400" b="1" dirty="0">
                <a:latin typeface="+mj-ea"/>
                <a:ea typeface="+mj-ea"/>
              </a:rPr>
              <a:t>基本礼仪</a:t>
            </a:r>
            <a:endParaRPr lang="zh-CN" altLang="zh-CN" sz="2400" b="1" dirty="0">
              <a:latin typeface="+mj-ea"/>
              <a:ea typeface="+mj-ea"/>
            </a:endParaRPr>
          </a:p>
        </p:txBody>
      </p:sp>
      <p:sp>
        <p:nvSpPr>
          <p:cNvPr id="2" name="矩形 1"/>
          <p:cNvSpPr/>
          <p:nvPr/>
        </p:nvSpPr>
        <p:spPr>
          <a:xfrm>
            <a:off x="323528" y="884834"/>
            <a:ext cx="8352928" cy="3970318"/>
          </a:xfrm>
          <a:prstGeom prst="rect">
            <a:avLst/>
          </a:prstGeom>
        </p:spPr>
        <p:txBody>
          <a:bodyPr wrap="square">
            <a:spAutoFit/>
          </a:bodyPr>
          <a:lstStyle/>
          <a:p>
            <a:r>
              <a:rPr lang="zh-CN" altLang="zh-CN" sz="1400" dirty="0"/>
              <a:t>【实训目标】</a:t>
            </a:r>
            <a:endParaRPr lang="zh-CN" altLang="zh-CN" sz="1400" dirty="0"/>
          </a:p>
          <a:p>
            <a:r>
              <a:rPr lang="zh-CN" altLang="zh-CN" sz="1400" dirty="0"/>
              <a:t>通过实训，熟悉银行、商务、宾馆、旅游、民航、商场、政务等行业从业人员在工作中的基本礼仪要求。</a:t>
            </a:r>
            <a:endParaRPr lang="zh-CN" altLang="zh-CN" sz="1400" dirty="0"/>
          </a:p>
          <a:p>
            <a:r>
              <a:rPr lang="zh-CN" altLang="zh-CN" sz="1400" dirty="0"/>
              <a:t>【实训要求】</a:t>
            </a:r>
            <a:endParaRPr lang="zh-CN" altLang="zh-CN" sz="1400" dirty="0"/>
          </a:p>
          <a:p>
            <a:r>
              <a:rPr lang="zh-CN" altLang="zh-CN" sz="1400" dirty="0"/>
              <a:t>服务岗位规范手册、分组模拟角色扮演</a:t>
            </a:r>
            <a:endParaRPr lang="zh-CN" altLang="zh-CN" sz="1400" dirty="0"/>
          </a:p>
          <a:p>
            <a:r>
              <a:rPr lang="zh-CN" altLang="zh-CN" sz="1400" dirty="0"/>
              <a:t>【实训口号】</a:t>
            </a:r>
            <a:endParaRPr lang="zh-CN" altLang="zh-CN" sz="1400" dirty="0"/>
          </a:p>
          <a:p>
            <a:r>
              <a:rPr lang="zh-CN" altLang="zh-CN" sz="1400" dirty="0"/>
              <a:t>不学礼，无以立</a:t>
            </a:r>
            <a:endParaRPr lang="zh-CN" altLang="zh-CN" sz="1400" dirty="0"/>
          </a:p>
          <a:p>
            <a:r>
              <a:rPr lang="zh-CN" altLang="zh-CN" sz="1400" dirty="0"/>
              <a:t>【实训内容】</a:t>
            </a:r>
            <a:endParaRPr lang="zh-CN" altLang="zh-CN" sz="1400" dirty="0"/>
          </a:p>
          <a:p>
            <a:r>
              <a:rPr lang="zh-CN" altLang="zh-CN" sz="1400" dirty="0"/>
              <a:t>一、请学生到各行业去实地观察其工作人员的言行举止，反馈信息并相互进行交流，对照各行业的礼仪标准，加深对各行业礼仪规范要求的了解。 </a:t>
            </a:r>
            <a:endParaRPr lang="zh-CN" altLang="zh-CN" sz="1400" dirty="0"/>
          </a:p>
          <a:p>
            <a:r>
              <a:rPr lang="zh-CN" altLang="zh-CN" sz="1400" dirty="0"/>
              <a:t>二、通过观看各行业人员的工作录像，重点学习其各行业的礼貌文明用语，并反复学习和练习，以锻炼其语言表达力和规范性。 </a:t>
            </a:r>
            <a:endParaRPr lang="zh-CN" altLang="zh-CN" sz="1400" dirty="0"/>
          </a:p>
          <a:p>
            <a:r>
              <a:rPr lang="zh-CN" altLang="zh-CN" sz="1400" dirty="0"/>
              <a:t>三、开展形式多样化的模拟情景训练，可通过多人组合自创式情景模拟训练，即兴式情景模拟训练，或者是教师指定题目进行模拟训练，设置各行业的各种场合，如银行柜台、宾馆前台、景点解说、空组迎客、商场柜台等，从表情、服饰、姿态、礼貌用语、热情接待服务等多面考察和训练，并分组互相点评、教师点评，纠正其不足之处并演示正确做法，以区别错误和不规范的做法，进一步感受行业气氛，熟悉其礼仪规范。 </a:t>
            </a:r>
            <a:endParaRPr lang="zh-CN" altLang="zh-CN" sz="1400" dirty="0"/>
          </a:p>
          <a:p>
            <a:r>
              <a:rPr lang="zh-CN" altLang="zh-CN" sz="1400" dirty="0"/>
              <a:t>四、组织开展行业礼仪比赛，以调动学生的积极性和发挥他们的创造性，并在竞争和娱乐中更加熟练地掌握各行业的礼仪要求，以向更多的同学展示自己的风彩和宣传其行业礼仪的重要性。</a:t>
            </a:r>
            <a:endParaRPr lang="zh-CN" altLang="zh-CN"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a:themeElements>
    <a:clrScheme name="自定义 34">
      <a:dk1>
        <a:sysClr val="windowText" lastClr="000000"/>
      </a:dk1>
      <a:lt1>
        <a:sysClr val="window" lastClr="FFFFFF"/>
      </a:lt1>
      <a:dk2>
        <a:srgbClr val="44546A"/>
      </a:dk2>
      <a:lt2>
        <a:srgbClr val="E7E6E6"/>
      </a:lt2>
      <a:accent1>
        <a:srgbClr val="F9BC46"/>
      </a:accent1>
      <a:accent2>
        <a:srgbClr val="B0120F"/>
      </a:accent2>
      <a:accent3>
        <a:srgbClr val="F9BC46"/>
      </a:accent3>
      <a:accent4>
        <a:srgbClr val="B0120F"/>
      </a:accent4>
      <a:accent5>
        <a:srgbClr val="F9BC46"/>
      </a:accent5>
      <a:accent6>
        <a:srgbClr val="B0120F"/>
      </a:accent6>
      <a:hlink>
        <a:srgbClr val="F9BC46"/>
      </a:hlink>
      <a:folHlink>
        <a:srgbClr val="B0120F"/>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2887</Words>
  <Application>WPS 演示</Application>
  <PresentationFormat>全屏显示(16:9)</PresentationFormat>
  <Paragraphs>155</Paragraphs>
  <Slides>16</Slides>
  <Notes>16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Calibri</vt:lpstr>
      <vt:lpstr>微软雅黑</vt:lpstr>
      <vt:lpstr>Open Sans</vt:lpstr>
      <vt:lpstr>冬青黑体简体中文 W3</vt:lpstr>
      <vt:lpstr>Verdana</vt:lpstr>
      <vt:lpstr>MingLiU</vt:lpstr>
      <vt:lpstr>Arial Unicode MS</vt:lpstr>
      <vt:lpstr>Segoe UI</vt:lpstr>
      <vt:lpstr>Symbol</vt:lpstr>
      <vt:lpstr>Tahoma</vt:lpstr>
      <vt:lpstr>黑体</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
  <cp:lastModifiedBy>Administrator</cp:lastModifiedBy>
  <cp:revision>2</cp:revision>
  <dcterms:created xsi:type="dcterms:W3CDTF">2016-09-19T14:56:00Z</dcterms:created>
  <dcterms:modified xsi:type="dcterms:W3CDTF">2017-08-18T07:57:22Z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