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p:sldMasterIdLst>
    <p:sldMasterId id="2147483648" r:id="rId1"/>
  </p:sldMasterIdLst>
  <p:notesMasterIdLst>
    <p:notesMasterId r:id="rId4"/>
  </p:notesMasterIdLst>
  <p:sldIdLst>
    <p:sldId id="3095" r:id="rId3"/>
    <p:sldId id="3137" r:id="rId5"/>
    <p:sldId id="3100" r:id="rId6"/>
    <p:sldId id="3138" r:id="rId7"/>
    <p:sldId id="3139" r:id="rId8"/>
    <p:sldId id="3140" r:id="rId9"/>
    <p:sldId id="3141" r:id="rId10"/>
    <p:sldId id="3142" r:id="rId11"/>
    <p:sldId id="3143" r:id="rId12"/>
    <p:sldId id="3144" r:id="rId13"/>
    <p:sldId id="3145" r:id="rId14"/>
    <p:sldId id="3146" r:id="rId15"/>
    <p:sldId id="3147" r:id="rId16"/>
    <p:sldId id="3148" r:id="rId17"/>
    <p:sldId id="3149" r:id="rId18"/>
    <p:sldId id="3150" r:id="rId19"/>
    <p:sldId id="3151" r:id="rId20"/>
    <p:sldId id="3152" r:id="rId21"/>
    <p:sldId id="3153" r:id="rId22"/>
    <p:sldId id="3154" r:id="rId23"/>
    <p:sldId id="3155" r:id="rId24"/>
    <p:sldId id="3156" r:id="rId25"/>
    <p:sldId id="3157" r:id="rId26"/>
    <p:sldId id="3158" r:id="rId27"/>
    <p:sldId id="3159" r:id="rId28"/>
    <p:sldId id="3129" r:id="rId29"/>
  </p:sldIdLst>
  <p:sldSz cx="9144000" cy="5143500" type="screen16x9"/>
  <p:notesSz cx="6858000" cy="9144000"/>
  <p:defaultTex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4660" indent="-12954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1860" indent="-26162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69060" indent="-3937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6260" indent="-52578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1625600" algn="l" defTabSz="649605"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1950720" algn="l" defTabSz="649605"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2275840" algn="l" defTabSz="649605"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2600960" algn="l" defTabSz="649605" rtl="0" eaLnBrk="1" latinLnBrk="0" hangingPunct="1">
      <a:defRPr kern="1200">
        <a:solidFill>
          <a:schemeClr val="tx1"/>
        </a:solidFill>
        <a:latin typeface="Calibri" panose="020F050202020403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B0120F"/>
    <a:srgbClr val="F9BC46"/>
    <a:srgbClr val="2E7438"/>
    <a:srgbClr val="8E2818"/>
    <a:srgbClr val="D40419"/>
    <a:srgbClr val="CE3184"/>
    <a:srgbClr val="87AE1F"/>
    <a:srgbClr val="02B8CD"/>
    <a:srgbClr val="063A3C"/>
    <a:srgbClr val="0E1F0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0762" autoAdjust="0"/>
    <p:restoredTop sz="92986" autoAdjust="0"/>
  </p:normalViewPr>
  <p:slideViewPr>
    <p:cSldViewPr>
      <p:cViewPr>
        <p:scale>
          <a:sx n="90" d="100"/>
          <a:sy n="90" d="100"/>
        </p:scale>
        <p:origin x="-618" y="-570"/>
      </p:cViewPr>
      <p:guideLst>
        <p:guide orient="horz" pos="265"/>
        <p:guide orient="horz" pos="2975"/>
        <p:guide pos="2880"/>
        <p:guide pos="364"/>
        <p:guide pos="5396"/>
      </p:guideLst>
    </p:cSldViewPr>
  </p:slideViewPr>
  <p:outlineViewPr>
    <p:cViewPr>
      <p:scale>
        <a:sx n="100" d="100"/>
        <a:sy n="100" d="100"/>
      </p:scale>
      <p:origin x="0" y="-14412"/>
    </p:cViewPr>
  </p:outlin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2" Type="http://schemas.openxmlformats.org/officeDocument/2006/relationships/tableStyles" Target="tableStyles.xml"/><Relationship Id="rId31" Type="http://schemas.openxmlformats.org/officeDocument/2006/relationships/viewProps" Target="viewProps.xml"/><Relationship Id="rId30" Type="http://schemas.openxmlformats.org/officeDocument/2006/relationships/presProps" Target="presProps.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pPr>
              <a:defRPr/>
            </a:pPr>
            <a:fld id="{06024D97-E667-405D-B634-E583E2108D71}" type="datetimeFigureOut">
              <a:rPr lang="zh-CN" altLang="en-US"/>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pPr lvl="0"/>
            <a:endParaRPr lang="zh-CN" altLang="en-US" noProof="0" smtClean="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noProof="0" smtClean="0"/>
              <a:t>单击此处编辑母版文本样式</a:t>
            </a:r>
            <a:endParaRPr lang="zh-CN" altLang="en-US" noProof="0" smtClean="0"/>
          </a:p>
          <a:p>
            <a:pPr lvl="1"/>
            <a:r>
              <a:rPr lang="zh-CN" altLang="en-US" noProof="0" smtClean="0"/>
              <a:t>第二级</a:t>
            </a:r>
            <a:endParaRPr lang="zh-CN" altLang="en-US" noProof="0" smtClean="0"/>
          </a:p>
          <a:p>
            <a:pPr lvl="2"/>
            <a:r>
              <a:rPr lang="zh-CN" altLang="en-US" noProof="0" smtClean="0"/>
              <a:t>第三级</a:t>
            </a:r>
            <a:endParaRPr lang="zh-CN" altLang="en-US" noProof="0" smtClean="0"/>
          </a:p>
          <a:p>
            <a:pPr lvl="3"/>
            <a:r>
              <a:rPr lang="zh-CN" altLang="en-US" noProof="0" smtClean="0"/>
              <a:t>第四级</a:t>
            </a:r>
            <a:endParaRPr lang="zh-CN" altLang="en-US" noProof="0" smtClean="0"/>
          </a:p>
          <a:p>
            <a:pPr lvl="4"/>
            <a:r>
              <a:rPr lang="zh-CN" altLang="en-US" noProof="0" smtClean="0"/>
              <a:t>第五级</a:t>
            </a:r>
            <a:endParaRPr lang="zh-CN" altLang="en-US" noProof="0" smtClean="0"/>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lstStyle>
            <a:lvl1pPr algn="r">
              <a:defRPr sz="1200"/>
            </a:lvl1pPr>
          </a:lstStyle>
          <a:p>
            <a:fld id="{418F03C3-53C1-4F10-8DAF-D1F318E96C6E}" type="slidenum">
              <a:rPr lang="zh-CN" altLang="en-US"/>
            </a:fld>
            <a:endParaRPr lang="zh-CN"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900" kern="1200">
        <a:solidFill>
          <a:schemeClr val="tx1"/>
        </a:solidFill>
        <a:latin typeface="+mn-lt"/>
        <a:ea typeface="+mn-ea"/>
        <a:cs typeface="+mn-cs"/>
      </a:defRPr>
    </a:lvl1pPr>
    <a:lvl2pPr marL="323850" algn="l" rtl="0" eaLnBrk="0" fontAlgn="base" hangingPunct="0">
      <a:spcBef>
        <a:spcPct val="30000"/>
      </a:spcBef>
      <a:spcAft>
        <a:spcPct val="0"/>
      </a:spcAft>
      <a:defRPr sz="900" kern="1200">
        <a:solidFill>
          <a:schemeClr val="tx1"/>
        </a:solidFill>
        <a:latin typeface="+mn-lt"/>
        <a:ea typeface="+mn-ea"/>
        <a:cs typeface="+mn-cs"/>
      </a:defRPr>
    </a:lvl2pPr>
    <a:lvl3pPr marL="648970" algn="l" rtl="0" eaLnBrk="0" fontAlgn="base" hangingPunct="0">
      <a:spcBef>
        <a:spcPct val="30000"/>
      </a:spcBef>
      <a:spcAft>
        <a:spcPct val="0"/>
      </a:spcAft>
      <a:defRPr sz="900" kern="1200">
        <a:solidFill>
          <a:schemeClr val="tx1"/>
        </a:solidFill>
        <a:latin typeface="+mn-lt"/>
        <a:ea typeface="+mn-ea"/>
        <a:cs typeface="+mn-cs"/>
      </a:defRPr>
    </a:lvl3pPr>
    <a:lvl4pPr marL="974090" algn="l" rtl="0" eaLnBrk="0" fontAlgn="base" hangingPunct="0">
      <a:spcBef>
        <a:spcPct val="30000"/>
      </a:spcBef>
      <a:spcAft>
        <a:spcPct val="0"/>
      </a:spcAft>
      <a:defRPr sz="900" kern="1200">
        <a:solidFill>
          <a:schemeClr val="tx1"/>
        </a:solidFill>
        <a:latin typeface="+mn-lt"/>
        <a:ea typeface="+mn-ea"/>
        <a:cs typeface="+mn-cs"/>
      </a:defRPr>
    </a:lvl4pPr>
    <a:lvl5pPr marL="1299210" algn="l" rtl="0" eaLnBrk="0" fontAlgn="base" hangingPunct="0">
      <a:spcBef>
        <a:spcPct val="30000"/>
      </a:spcBef>
      <a:spcAft>
        <a:spcPct val="0"/>
      </a:spcAft>
      <a:defRPr sz="900" kern="1200">
        <a:solidFill>
          <a:schemeClr val="tx1"/>
        </a:solidFill>
        <a:latin typeface="+mn-lt"/>
        <a:ea typeface="+mn-ea"/>
        <a:cs typeface="+mn-cs"/>
      </a:defRPr>
    </a:lvl5pPr>
    <a:lvl6pPr marL="1624965" algn="l" defTabSz="649605" rtl="0" eaLnBrk="1" latinLnBrk="0" hangingPunct="1">
      <a:defRPr sz="900" kern="1200">
        <a:solidFill>
          <a:schemeClr val="tx1"/>
        </a:solidFill>
        <a:latin typeface="+mn-lt"/>
        <a:ea typeface="+mn-ea"/>
        <a:cs typeface="+mn-cs"/>
      </a:defRPr>
    </a:lvl6pPr>
    <a:lvl7pPr marL="1950085" algn="l" defTabSz="649605" rtl="0" eaLnBrk="1" latinLnBrk="0" hangingPunct="1">
      <a:defRPr sz="900" kern="1200">
        <a:solidFill>
          <a:schemeClr val="tx1"/>
        </a:solidFill>
        <a:latin typeface="+mn-lt"/>
        <a:ea typeface="+mn-ea"/>
        <a:cs typeface="+mn-cs"/>
      </a:defRPr>
    </a:lvl7pPr>
    <a:lvl8pPr marL="2275205" algn="l" defTabSz="649605" rtl="0" eaLnBrk="1" latinLnBrk="0" hangingPunct="1">
      <a:defRPr sz="900" kern="1200">
        <a:solidFill>
          <a:schemeClr val="tx1"/>
        </a:solidFill>
        <a:latin typeface="+mn-lt"/>
        <a:ea typeface="+mn-ea"/>
        <a:cs typeface="+mn-cs"/>
      </a:defRPr>
    </a:lvl8pPr>
    <a:lvl9pPr marL="2600325" algn="l" defTabSz="649605"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F7EFFEE-2121-4C4A-AA6A-67396F874B34}"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dirty="0" smtClean="0"/>
              <a:t>My First Template</a:t>
            </a:r>
            <a:endParaRPr lang="en-US"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dirty="0" smtClean="0"/>
              <a:t>My First Template</a:t>
            </a:r>
            <a:endParaRPr lang="en-US"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dirty="0" smtClean="0"/>
              <a:t>My First Template</a:t>
            </a:r>
            <a:endParaRPr lang="en-US"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dirty="0" smtClean="0"/>
              <a:t>My First Template</a:t>
            </a:r>
            <a:endParaRPr lang="en-US"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dirty="0" smtClean="0"/>
              <a:t>My First Template</a:t>
            </a:r>
            <a:endParaRPr lang="en-US"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dirty="0" smtClean="0"/>
              <a:t>My First Template</a:t>
            </a:r>
            <a:endParaRPr lang="en-US"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dirty="0" smtClean="0"/>
              <a:t>My First Template</a:t>
            </a:r>
            <a:endParaRPr lang="en-US"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dirty="0" smtClean="0"/>
              <a:t>My First Template</a:t>
            </a:r>
            <a:endParaRPr lang="en-US"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dirty="0" smtClean="0"/>
              <a:t>My First Template</a:t>
            </a:r>
            <a:endParaRPr lang="en-US"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dirty="0" smtClean="0"/>
              <a:t>My First Template</a:t>
            </a:r>
            <a:endParaRPr 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F7EFFEE-2121-4C4A-AA6A-67396F874B34}"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dirty="0" smtClean="0"/>
              <a:t>My First Template</a:t>
            </a:r>
            <a:endParaRPr lang="en-US"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dirty="0" smtClean="0"/>
              <a:t>My First Template</a:t>
            </a:r>
            <a:endParaRPr lang="en-US"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dirty="0" smtClean="0"/>
              <a:t>My First Template</a:t>
            </a:r>
            <a:endParaRPr lang="en-US" dirty="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dirty="0" smtClean="0"/>
              <a:t>My First Template</a:t>
            </a:r>
            <a:endParaRPr lang="en-US" dirty="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dirty="0" smtClean="0"/>
              <a:t>My First Template</a:t>
            </a:r>
            <a:endParaRPr lang="en-US" dirty="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dirty="0" smtClean="0"/>
              <a:t>My First Template</a:t>
            </a:r>
            <a:endParaRPr lang="en-US" dirty="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F7EFFEE-2121-4C4A-AA6A-67396F874B34}"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dirty="0" smtClean="0"/>
              <a:t>My First Template</a:t>
            </a:r>
            <a:endParaRPr 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dirty="0" smtClean="0"/>
              <a:t>My First Template</a:t>
            </a:r>
            <a:endParaRPr 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dirty="0" smtClean="0"/>
              <a:t>My First Template</a:t>
            </a:r>
            <a:endParaRPr 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dirty="0" smtClean="0"/>
              <a:t>My First Template</a:t>
            </a:r>
            <a:endParaRPr 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dirty="0" smtClean="0"/>
              <a:t>My First Template</a:t>
            </a:r>
            <a:endParaRPr 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dirty="0" smtClean="0"/>
              <a:t>My First Template</a:t>
            </a:r>
            <a:endParaRPr 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dirty="0" smtClean="0"/>
              <a:t>My First Template</a:t>
            </a:r>
            <a:endParaRPr lang="en-US"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空白">
    <p:bg>
      <p:bgRef idx="1003">
        <a:schemeClr val="bg1"/>
      </p:bgRef>
    </p:bg>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1CA05BDE-D508-45B5-9004-3762139F8119}" type="datetime1">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DB1C3CEF-B625-4558-9E75-934060632C1B}" type="slidenum">
              <a:rPr lang="zh-CN" altLang="en-US" smtClean="0"/>
            </a:fld>
            <a:endParaRPr lang="zh-CN" altLang="en-US"/>
          </a:p>
        </p:txBody>
      </p:sp>
      <p:cxnSp>
        <p:nvCxnSpPr>
          <p:cNvPr id="5" name="直接连接符 4"/>
          <p:cNvCxnSpPr/>
          <p:nvPr userDrawn="1"/>
        </p:nvCxnSpPr>
        <p:spPr>
          <a:xfrm>
            <a:off x="-14036" y="4939903"/>
            <a:ext cx="9157785"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grpSp>
        <p:nvGrpSpPr>
          <p:cNvPr id="6" name="组合 3"/>
          <p:cNvGrpSpPr/>
          <p:nvPr userDrawn="1"/>
        </p:nvGrpSpPr>
        <p:grpSpPr bwMode="auto">
          <a:xfrm flipH="1">
            <a:off x="-14035" y="254794"/>
            <a:ext cx="821105" cy="507206"/>
            <a:chOff x="3533690" y="533400"/>
            <a:chExt cx="1637426" cy="675969"/>
          </a:xfrm>
          <a:solidFill>
            <a:srgbClr val="EE1C39"/>
          </a:solidFill>
        </p:grpSpPr>
        <p:sp>
          <p:nvSpPr>
            <p:cNvPr id="7" name="矩形 6"/>
            <p:cNvSpPr/>
            <p:nvPr/>
          </p:nvSpPr>
          <p:spPr>
            <a:xfrm>
              <a:off x="3806724" y="533400"/>
              <a:ext cx="1364392" cy="67596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400">
                <a:cs typeface="+mn-ea"/>
                <a:sym typeface="+mn-lt"/>
              </a:endParaRPr>
            </a:p>
          </p:txBody>
        </p:sp>
        <p:sp>
          <p:nvSpPr>
            <p:cNvPr id="8" name="椭圆 7"/>
            <p:cNvSpPr/>
            <p:nvPr/>
          </p:nvSpPr>
          <p:spPr>
            <a:xfrm>
              <a:off x="3533690" y="533400"/>
              <a:ext cx="623734" cy="675969"/>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400">
                <a:cs typeface="+mn-ea"/>
                <a:sym typeface="+mn-lt"/>
              </a:endParaRPr>
            </a:p>
          </p:txBody>
        </p:sp>
      </p:grpSp>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1_空白">
    <p:bg>
      <p:bgRef idx="1003">
        <a:schemeClr val="bg1"/>
      </p:bgRef>
    </p:bg>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1CA05BDE-D508-45B5-9004-3762139F8119}" type="datetime1">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DB1C3CEF-B625-4558-9E75-934060632C1B}" type="slidenum">
              <a:rPr lang="zh-CN" altLang="en-US" smtClean="0"/>
            </a:fld>
            <a:endParaRPr lang="zh-CN" altLang="en-US"/>
          </a:p>
        </p:txBody>
      </p:sp>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28792" y="274335"/>
            <a:ext cx="7886418" cy="993477"/>
          </a:xfrm>
          <a:prstGeom prst="rect">
            <a:avLst/>
          </a:prstGeom>
        </p:spPr>
        <p:txBody>
          <a:bodyPr vert="horz" lIns="65023" tIns="32511" rIns="65023" bIns="32511"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8792" y="1369417"/>
            <a:ext cx="7886418" cy="3263797"/>
          </a:xfrm>
          <a:prstGeom prst="rect">
            <a:avLst/>
          </a:prstGeom>
        </p:spPr>
        <p:txBody>
          <a:bodyPr vert="horz" lIns="65023" tIns="32511" rIns="65023" bIns="32511" rtlCol="0">
            <a:normAutofit/>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628792" y="4767560"/>
            <a:ext cx="2056836" cy="273206"/>
          </a:xfrm>
          <a:prstGeom prst="rect">
            <a:avLst/>
          </a:prstGeom>
        </p:spPr>
        <p:txBody>
          <a:bodyPr vert="horz" lIns="65023" tIns="32511" rIns="65023" bIns="32511" rtlCol="0" anchor="ctr"/>
          <a:lstStyle>
            <a:lvl1pPr algn="l">
              <a:defRPr sz="900">
                <a:solidFill>
                  <a:schemeClr val="tx1">
                    <a:tint val="75000"/>
                  </a:schemeClr>
                </a:solidFill>
              </a:defRPr>
            </a:lvl1pPr>
          </a:lstStyle>
          <a:p>
            <a:fld id="{E2ED2086-314E-4DC4-9FE7-4EBF9E101EC4}" type="datetime1">
              <a:rPr lang="zh-CN" altLang="en-US" smtClean="0"/>
            </a:fld>
            <a:endParaRPr lang="zh-CN" altLang="en-US"/>
          </a:p>
        </p:txBody>
      </p:sp>
      <p:sp>
        <p:nvSpPr>
          <p:cNvPr id="5" name="页脚占位符 4"/>
          <p:cNvSpPr>
            <a:spLocks noGrp="1"/>
          </p:cNvSpPr>
          <p:nvPr>
            <p:ph type="ftr" sz="quarter" idx="3"/>
          </p:nvPr>
        </p:nvSpPr>
        <p:spPr>
          <a:xfrm>
            <a:off x="3028810" y="4767560"/>
            <a:ext cx="3086382" cy="273206"/>
          </a:xfrm>
          <a:prstGeom prst="rect">
            <a:avLst/>
          </a:prstGeom>
        </p:spPr>
        <p:txBody>
          <a:bodyPr vert="horz" lIns="65023" tIns="32511" rIns="65023" bIns="32511" rtlCol="0" anchor="ctr"/>
          <a:lstStyle>
            <a:lvl1pPr algn="ctr">
              <a:defRPr sz="9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458374" y="4767560"/>
            <a:ext cx="2056836" cy="273206"/>
          </a:xfrm>
          <a:prstGeom prst="rect">
            <a:avLst/>
          </a:prstGeom>
        </p:spPr>
        <p:txBody>
          <a:bodyPr vert="horz" lIns="65023" tIns="32511" rIns="65023" bIns="32511" rtlCol="0" anchor="ctr"/>
          <a:lstStyle>
            <a:lvl1pPr algn="r">
              <a:defRPr sz="900">
                <a:solidFill>
                  <a:schemeClr val="tx1">
                    <a:tint val="75000"/>
                  </a:schemeClr>
                </a:solidFill>
              </a:defRPr>
            </a:lvl1pPr>
          </a:lstStyle>
          <a:p>
            <a:fld id="{DB1C3CEF-B625-4558-9E75-934060632C1B}"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Lst>
  <p:timing>
    <p:tnLst>
      <p:par>
        <p:cTn id="1" dur="indefinite" restart="never" nodeType="tmRoot"/>
      </p:par>
    </p:tnLst>
  </p:timing>
  <p:hf sldNum="0" hdr="0" ftr="0" dt="0"/>
  <p:txStyles>
    <p:titleStyle>
      <a:lvl1pPr algn="l" defTabSz="649605" rtl="0" eaLnBrk="1" latinLnBrk="0" hangingPunct="1">
        <a:lnSpc>
          <a:spcPct val="90000"/>
        </a:lnSpc>
        <a:spcBef>
          <a:spcPct val="0"/>
        </a:spcBef>
        <a:buNone/>
        <a:defRPr sz="3100" kern="1200">
          <a:solidFill>
            <a:schemeClr val="tx1"/>
          </a:solidFill>
          <a:latin typeface="+mj-lt"/>
          <a:ea typeface="+mj-ea"/>
          <a:cs typeface="+mj-cs"/>
        </a:defRPr>
      </a:lvl1pPr>
    </p:titleStyle>
    <p:bodyStyle>
      <a:lvl1pPr marL="162560" indent="-162560" algn="l" defTabSz="649605" rtl="0" eaLnBrk="1" latinLnBrk="0" hangingPunct="1">
        <a:lnSpc>
          <a:spcPct val="90000"/>
        </a:lnSpc>
        <a:spcBef>
          <a:spcPts val="710"/>
        </a:spcBef>
        <a:buFont typeface="Arial" panose="020B0604020202020204" pitchFamily="34" charset="0"/>
        <a:buChar char="•"/>
        <a:defRPr sz="2000" kern="1200">
          <a:solidFill>
            <a:schemeClr val="tx1"/>
          </a:solidFill>
          <a:latin typeface="+mn-lt"/>
          <a:ea typeface="+mn-ea"/>
          <a:cs typeface="+mn-cs"/>
        </a:defRPr>
      </a:lvl1pPr>
      <a:lvl2pPr marL="487680" indent="-162560" algn="l" defTabSz="649605" rtl="0" eaLnBrk="1" latinLnBrk="0" hangingPunct="1">
        <a:lnSpc>
          <a:spcPct val="90000"/>
        </a:lnSpc>
        <a:spcBef>
          <a:spcPts val="355"/>
        </a:spcBef>
        <a:buFont typeface="Arial" panose="020B0604020202020204" pitchFamily="34" charset="0"/>
        <a:buChar char="•"/>
        <a:defRPr sz="1700" kern="1200">
          <a:solidFill>
            <a:schemeClr val="tx1"/>
          </a:solidFill>
          <a:latin typeface="+mn-lt"/>
          <a:ea typeface="+mn-ea"/>
          <a:cs typeface="+mn-cs"/>
        </a:defRPr>
      </a:lvl2pPr>
      <a:lvl3pPr marL="812800" indent="-162560" algn="l" defTabSz="649605" rtl="0" eaLnBrk="1" latinLnBrk="0" hangingPunct="1">
        <a:lnSpc>
          <a:spcPct val="90000"/>
        </a:lnSpc>
        <a:spcBef>
          <a:spcPts val="355"/>
        </a:spcBef>
        <a:buFont typeface="Arial" panose="020B0604020202020204" pitchFamily="34" charset="0"/>
        <a:buChar char="•"/>
        <a:defRPr sz="1400" kern="1200">
          <a:solidFill>
            <a:schemeClr val="tx1"/>
          </a:solidFill>
          <a:latin typeface="+mn-lt"/>
          <a:ea typeface="+mn-ea"/>
          <a:cs typeface="+mn-cs"/>
        </a:defRPr>
      </a:lvl3pPr>
      <a:lvl4pPr marL="1137920" indent="-162560" algn="l" defTabSz="649605" rtl="0" eaLnBrk="1" latinLnBrk="0" hangingPunct="1">
        <a:lnSpc>
          <a:spcPct val="90000"/>
        </a:lnSpc>
        <a:spcBef>
          <a:spcPts val="355"/>
        </a:spcBef>
        <a:buFont typeface="Arial" panose="020B0604020202020204" pitchFamily="34" charset="0"/>
        <a:buChar char="•"/>
        <a:defRPr sz="1300" kern="1200">
          <a:solidFill>
            <a:schemeClr val="tx1"/>
          </a:solidFill>
          <a:latin typeface="+mn-lt"/>
          <a:ea typeface="+mn-ea"/>
          <a:cs typeface="+mn-cs"/>
        </a:defRPr>
      </a:lvl4pPr>
      <a:lvl5pPr marL="1463040" indent="-162560" algn="l" defTabSz="649605" rtl="0" eaLnBrk="1" latinLnBrk="0" hangingPunct="1">
        <a:lnSpc>
          <a:spcPct val="90000"/>
        </a:lnSpc>
        <a:spcBef>
          <a:spcPts val="355"/>
        </a:spcBef>
        <a:buFont typeface="Arial" panose="020B0604020202020204" pitchFamily="34" charset="0"/>
        <a:buChar char="•"/>
        <a:defRPr sz="1300" kern="1200">
          <a:solidFill>
            <a:schemeClr val="tx1"/>
          </a:solidFill>
          <a:latin typeface="+mn-lt"/>
          <a:ea typeface="+mn-ea"/>
          <a:cs typeface="+mn-cs"/>
        </a:defRPr>
      </a:lvl5pPr>
      <a:lvl6pPr marL="1788160" indent="-162560" algn="l" defTabSz="649605" rtl="0" eaLnBrk="1" latinLnBrk="0" hangingPunct="1">
        <a:lnSpc>
          <a:spcPct val="90000"/>
        </a:lnSpc>
        <a:spcBef>
          <a:spcPts val="355"/>
        </a:spcBef>
        <a:buFont typeface="Arial" panose="020B0604020202020204" pitchFamily="34" charset="0"/>
        <a:buChar char="•"/>
        <a:defRPr sz="1300" kern="1200">
          <a:solidFill>
            <a:schemeClr val="tx1"/>
          </a:solidFill>
          <a:latin typeface="+mn-lt"/>
          <a:ea typeface="+mn-ea"/>
          <a:cs typeface="+mn-cs"/>
        </a:defRPr>
      </a:lvl6pPr>
      <a:lvl7pPr marL="2113280" indent="-162560" algn="l" defTabSz="649605" rtl="0" eaLnBrk="1" latinLnBrk="0" hangingPunct="1">
        <a:lnSpc>
          <a:spcPct val="90000"/>
        </a:lnSpc>
        <a:spcBef>
          <a:spcPts val="355"/>
        </a:spcBef>
        <a:buFont typeface="Arial" panose="020B0604020202020204" pitchFamily="34" charset="0"/>
        <a:buChar char="•"/>
        <a:defRPr sz="1300" kern="1200">
          <a:solidFill>
            <a:schemeClr val="tx1"/>
          </a:solidFill>
          <a:latin typeface="+mn-lt"/>
          <a:ea typeface="+mn-ea"/>
          <a:cs typeface="+mn-cs"/>
        </a:defRPr>
      </a:lvl7pPr>
      <a:lvl8pPr marL="2438400" indent="-162560" algn="l" defTabSz="649605" rtl="0" eaLnBrk="1" latinLnBrk="0" hangingPunct="1">
        <a:lnSpc>
          <a:spcPct val="90000"/>
        </a:lnSpc>
        <a:spcBef>
          <a:spcPts val="355"/>
        </a:spcBef>
        <a:buFont typeface="Arial" panose="020B0604020202020204" pitchFamily="34" charset="0"/>
        <a:buChar char="•"/>
        <a:defRPr sz="1300" kern="1200">
          <a:solidFill>
            <a:schemeClr val="tx1"/>
          </a:solidFill>
          <a:latin typeface="+mn-lt"/>
          <a:ea typeface="+mn-ea"/>
          <a:cs typeface="+mn-cs"/>
        </a:defRPr>
      </a:lvl8pPr>
      <a:lvl9pPr marL="2763520" indent="-162560" algn="l" defTabSz="649605" rtl="0" eaLnBrk="1" latinLnBrk="0" hangingPunct="1">
        <a:lnSpc>
          <a:spcPct val="90000"/>
        </a:lnSpc>
        <a:spcBef>
          <a:spcPts val="355"/>
        </a:spcBef>
        <a:buFont typeface="Arial" panose="020B0604020202020204" pitchFamily="34" charset="0"/>
        <a:buChar char="•"/>
        <a:defRPr sz="1300" kern="1200">
          <a:solidFill>
            <a:schemeClr val="tx1"/>
          </a:solidFill>
          <a:latin typeface="+mn-lt"/>
          <a:ea typeface="+mn-ea"/>
          <a:cs typeface="+mn-cs"/>
        </a:defRPr>
      </a:lvl9pPr>
    </p:bodyStyle>
    <p:otherStyle>
      <a:defPPr>
        <a:defRPr lang="zh-CN"/>
      </a:defPPr>
      <a:lvl1pPr marL="0" algn="l" defTabSz="649605" rtl="0" eaLnBrk="1" latinLnBrk="0" hangingPunct="1">
        <a:defRPr sz="1300" kern="1200">
          <a:solidFill>
            <a:schemeClr val="tx1"/>
          </a:solidFill>
          <a:latin typeface="+mn-lt"/>
          <a:ea typeface="+mn-ea"/>
          <a:cs typeface="+mn-cs"/>
        </a:defRPr>
      </a:lvl1pPr>
      <a:lvl2pPr marL="325120" algn="l" defTabSz="649605" rtl="0" eaLnBrk="1" latinLnBrk="0" hangingPunct="1">
        <a:defRPr sz="1300" kern="1200">
          <a:solidFill>
            <a:schemeClr val="tx1"/>
          </a:solidFill>
          <a:latin typeface="+mn-lt"/>
          <a:ea typeface="+mn-ea"/>
          <a:cs typeface="+mn-cs"/>
        </a:defRPr>
      </a:lvl2pPr>
      <a:lvl3pPr marL="650240" algn="l" defTabSz="649605" rtl="0" eaLnBrk="1" latinLnBrk="0" hangingPunct="1">
        <a:defRPr sz="1300" kern="1200">
          <a:solidFill>
            <a:schemeClr val="tx1"/>
          </a:solidFill>
          <a:latin typeface="+mn-lt"/>
          <a:ea typeface="+mn-ea"/>
          <a:cs typeface="+mn-cs"/>
        </a:defRPr>
      </a:lvl3pPr>
      <a:lvl4pPr marL="975360" algn="l" defTabSz="649605" rtl="0" eaLnBrk="1" latinLnBrk="0" hangingPunct="1">
        <a:defRPr sz="1300" kern="1200">
          <a:solidFill>
            <a:schemeClr val="tx1"/>
          </a:solidFill>
          <a:latin typeface="+mn-lt"/>
          <a:ea typeface="+mn-ea"/>
          <a:cs typeface="+mn-cs"/>
        </a:defRPr>
      </a:lvl4pPr>
      <a:lvl5pPr marL="1300480" algn="l" defTabSz="649605" rtl="0" eaLnBrk="1" latinLnBrk="0" hangingPunct="1">
        <a:defRPr sz="1300" kern="1200">
          <a:solidFill>
            <a:schemeClr val="tx1"/>
          </a:solidFill>
          <a:latin typeface="+mn-lt"/>
          <a:ea typeface="+mn-ea"/>
          <a:cs typeface="+mn-cs"/>
        </a:defRPr>
      </a:lvl5pPr>
      <a:lvl6pPr marL="1625600" algn="l" defTabSz="649605" rtl="0" eaLnBrk="1" latinLnBrk="0" hangingPunct="1">
        <a:defRPr sz="1300" kern="1200">
          <a:solidFill>
            <a:schemeClr val="tx1"/>
          </a:solidFill>
          <a:latin typeface="+mn-lt"/>
          <a:ea typeface="+mn-ea"/>
          <a:cs typeface="+mn-cs"/>
        </a:defRPr>
      </a:lvl6pPr>
      <a:lvl7pPr marL="1950720" algn="l" defTabSz="649605" rtl="0" eaLnBrk="1" latinLnBrk="0" hangingPunct="1">
        <a:defRPr sz="1300" kern="1200">
          <a:solidFill>
            <a:schemeClr val="tx1"/>
          </a:solidFill>
          <a:latin typeface="+mn-lt"/>
          <a:ea typeface="+mn-ea"/>
          <a:cs typeface="+mn-cs"/>
        </a:defRPr>
      </a:lvl7pPr>
      <a:lvl8pPr marL="2275840" algn="l" defTabSz="649605" rtl="0" eaLnBrk="1" latinLnBrk="0" hangingPunct="1">
        <a:defRPr sz="1300" kern="1200">
          <a:solidFill>
            <a:schemeClr val="tx1"/>
          </a:solidFill>
          <a:latin typeface="+mn-lt"/>
          <a:ea typeface="+mn-ea"/>
          <a:cs typeface="+mn-cs"/>
        </a:defRPr>
      </a:lvl8pPr>
      <a:lvl9pPr marL="2600960" algn="l" defTabSz="649605" rtl="0" eaLnBrk="1" latinLnBrk="0" hangingPunct="1">
        <a:defRPr sz="13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image" Target="../media/image2.jpe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1.xml"/><Relationship Id="rId1" Type="http://schemas.openxmlformats.org/officeDocument/2006/relationships/image" Target="../media/image1.jpe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0"/>
            <a:ext cx="9144000" cy="5143500"/>
          </a:xfrm>
          <a:prstGeom prst="rect">
            <a:avLst/>
          </a:prstGeom>
          <a:blipFill dpi="0" rotWithShape="1">
            <a:blip r:embed="rId1" cstate="print"/>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65023" tIns="32511" rIns="65023" bIns="32511" rtlCol="0" anchor="ctr"/>
          <a:lstStyle/>
          <a:p>
            <a:pPr algn="ctr"/>
            <a:endParaRPr lang="zh-CN" altLang="en-US" dirty="0"/>
          </a:p>
        </p:txBody>
      </p:sp>
      <p:sp>
        <p:nvSpPr>
          <p:cNvPr id="3" name="矩形 2"/>
          <p:cNvSpPr/>
          <p:nvPr/>
        </p:nvSpPr>
        <p:spPr>
          <a:xfrm>
            <a:off x="0" y="1547580"/>
            <a:ext cx="9144000" cy="1485046"/>
          </a:xfrm>
          <a:prstGeom prst="rect">
            <a:avLst/>
          </a:prstGeom>
          <a:solidFill>
            <a:srgbClr val="B0120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65023" tIns="32511" rIns="65023" bIns="32511" rtlCol="0" anchor="ctr"/>
          <a:lstStyle/>
          <a:p>
            <a:pPr algn="ctr"/>
            <a:endParaRPr lang="zh-CN" altLang="en-US"/>
          </a:p>
        </p:txBody>
      </p:sp>
      <p:sp>
        <p:nvSpPr>
          <p:cNvPr id="5" name="TextBox 10"/>
          <p:cNvSpPr txBox="1"/>
          <p:nvPr/>
        </p:nvSpPr>
        <p:spPr>
          <a:xfrm>
            <a:off x="2560683" y="1906040"/>
            <a:ext cx="4022638" cy="834074"/>
          </a:xfrm>
          <a:prstGeom prst="rect">
            <a:avLst/>
          </a:prstGeom>
          <a:noFill/>
        </p:spPr>
        <p:txBody>
          <a:bodyPr wrap="none" lIns="48767" tIns="24384" rIns="48767" bIns="24384">
            <a:spAutoFit/>
          </a:bodyPr>
          <a:lstStyle/>
          <a:p>
            <a:pPr algn="ctr">
              <a:buNone/>
            </a:pPr>
            <a:r>
              <a:rPr lang="zh-CN" altLang="en-US" sz="5100" b="1" cap="all" dirty="0" smtClean="0">
                <a:solidFill>
                  <a:schemeClr val="bg1"/>
                </a:solidFill>
                <a:latin typeface="微软雅黑" panose="020B0503020204020204" pitchFamily="34" charset="-122"/>
                <a:ea typeface="微软雅黑" panose="020B0503020204020204" pitchFamily="34" charset="-122"/>
                <a:cs typeface="Arial" panose="020B0604020202020204" pitchFamily="34" charset="0"/>
              </a:rPr>
              <a:t>现代商务礼仪</a:t>
            </a:r>
            <a:endParaRPr lang="zh-CN" altLang="en-US" sz="5100" b="1" cap="all"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6" presetClass="emph" presetSubtype="0" fill="hold" grpId="1" nodeType="afterEffect">
                                      <p:stCondLst>
                                        <p:cond delay="0"/>
                                      </p:stCondLst>
                                      <p:childTnLst>
                                        <p:animScale>
                                          <p:cBhvr>
                                            <p:cTn id="10" dur="2000" fill="hold"/>
                                            <p:tgtEl>
                                              <p:spTgt spid="4"/>
                                            </p:tgtEl>
                                          </p:cBhvr>
                                          <p:by x="150000" y="150000"/>
                                        </p:animScale>
                                      </p:childTnLst>
                                    </p:cTn>
                                  </p:par>
                                  <p:par>
                                    <p:cTn id="11" presetID="2" presetClass="entr" presetSubtype="2" fill="hold" grpId="0" nodeType="withEffect" p14:presetBounceEnd="21000">
                                      <p:stCondLst>
                                        <p:cond delay="0"/>
                                      </p:stCondLst>
                                      <p:iterate type="lt">
                                        <p:tmPct val="10000"/>
                                      </p:iterate>
                                      <p:childTnLst>
                                        <p:set>
                                          <p:cBhvr>
                                            <p:cTn id="12" dur="1" fill="hold">
                                              <p:stCondLst>
                                                <p:cond delay="0"/>
                                              </p:stCondLst>
                                            </p:cTn>
                                            <p:tgtEl>
                                              <p:spTgt spid="5"/>
                                            </p:tgtEl>
                                            <p:attrNameLst>
                                              <p:attrName>style.visibility</p:attrName>
                                            </p:attrNameLst>
                                          </p:cBhvr>
                                          <p:to>
                                            <p:strVal val="visible"/>
                                          </p:to>
                                        </p:set>
                                        <p:anim calcmode="lin" valueType="num" p14:bounceEnd="21000">
                                          <p:cBhvr additive="base">
                                            <p:cTn id="13" dur="800" fill="hold"/>
                                            <p:tgtEl>
                                              <p:spTgt spid="5"/>
                                            </p:tgtEl>
                                            <p:attrNameLst>
                                              <p:attrName>ppt_x</p:attrName>
                                            </p:attrNameLst>
                                          </p:cBhvr>
                                          <p:tavLst>
                                            <p:tav tm="0">
                                              <p:val>
                                                <p:strVal val="1+#ppt_w/2"/>
                                              </p:val>
                                            </p:tav>
                                            <p:tav tm="100000">
                                              <p:val>
                                                <p:strVal val="#ppt_x"/>
                                              </p:val>
                                            </p:tav>
                                          </p:tavLst>
                                        </p:anim>
                                        <p:anim calcmode="lin" valueType="num" p14:bounceEnd="21000">
                                          <p:cBhvr additive="base">
                                            <p:cTn id="14" dur="8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 grpId="1" animBg="1"/>
          <p:bldP spid="5"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6" presetClass="emph" presetSubtype="0" fill="hold" grpId="1" nodeType="afterEffect">
                                      <p:stCondLst>
                                        <p:cond delay="0"/>
                                      </p:stCondLst>
                                      <p:childTnLst>
                                        <p:animScale>
                                          <p:cBhvr>
                                            <p:cTn id="10" dur="2000" fill="hold"/>
                                            <p:tgtEl>
                                              <p:spTgt spid="4"/>
                                            </p:tgtEl>
                                          </p:cBhvr>
                                          <p:by x="150000" y="150000"/>
                                        </p:animScale>
                                      </p:childTnLst>
                                    </p:cTn>
                                  </p:par>
                                  <p:par>
                                    <p:cTn id="11" presetID="2" presetClass="entr" presetSubtype="2" fill="hold" grpId="0" nodeType="withEffect">
                                      <p:stCondLst>
                                        <p:cond delay="0"/>
                                      </p:stCondLst>
                                      <p:iterate type="lt">
                                        <p:tmPct val="10000"/>
                                      </p:iterate>
                                      <p:childTnLst>
                                        <p:set>
                                          <p:cBhvr>
                                            <p:cTn id="12" dur="1" fill="hold">
                                              <p:stCondLst>
                                                <p:cond delay="0"/>
                                              </p:stCondLst>
                                            </p:cTn>
                                            <p:tgtEl>
                                              <p:spTgt spid="5"/>
                                            </p:tgtEl>
                                            <p:attrNameLst>
                                              <p:attrName>style.visibility</p:attrName>
                                            </p:attrNameLst>
                                          </p:cBhvr>
                                          <p:to>
                                            <p:strVal val="visible"/>
                                          </p:to>
                                        </p:set>
                                        <p:anim calcmode="lin" valueType="num">
                                          <p:cBhvr additive="base">
                                            <p:cTn id="13" dur="800" fill="hold"/>
                                            <p:tgtEl>
                                              <p:spTgt spid="5"/>
                                            </p:tgtEl>
                                            <p:attrNameLst>
                                              <p:attrName>ppt_x</p:attrName>
                                            </p:attrNameLst>
                                          </p:cBhvr>
                                          <p:tavLst>
                                            <p:tav tm="0">
                                              <p:val>
                                                <p:strVal val="1+#ppt_w/2"/>
                                              </p:val>
                                            </p:tav>
                                            <p:tav tm="100000">
                                              <p:val>
                                                <p:strVal val="#ppt_x"/>
                                              </p:val>
                                            </p:tav>
                                          </p:tavLst>
                                        </p:anim>
                                        <p:anim calcmode="lin" valueType="num">
                                          <p:cBhvr additive="base">
                                            <p:cTn id="14" dur="8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 grpId="1" animBg="1"/>
          <p:bldP spid="5" grpId="0"/>
        </p:bldLst>
      </p:timing>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 name="Freeform 45"/>
          <p:cNvSpPr>
            <a:spLocks noEditPoints="1"/>
          </p:cNvSpPr>
          <p:nvPr/>
        </p:nvSpPr>
        <p:spPr bwMode="auto">
          <a:xfrm>
            <a:off x="703923" y="939787"/>
            <a:ext cx="310951" cy="310968"/>
          </a:xfrm>
          <a:custGeom>
            <a:avLst/>
            <a:gdLst/>
            <a:ahLst/>
            <a:cxnLst>
              <a:cxn ang="0">
                <a:pos x="27" y="55"/>
              </a:cxn>
              <a:cxn ang="0">
                <a:pos x="0" y="27"/>
              </a:cxn>
              <a:cxn ang="0">
                <a:pos x="27" y="0"/>
              </a:cxn>
              <a:cxn ang="0">
                <a:pos x="55" y="27"/>
              </a:cxn>
              <a:cxn ang="0">
                <a:pos x="27" y="55"/>
              </a:cxn>
              <a:cxn ang="0">
                <a:pos x="45" y="20"/>
              </a:cxn>
              <a:cxn ang="0">
                <a:pos x="42" y="17"/>
              </a:cxn>
              <a:cxn ang="0">
                <a:pos x="40" y="16"/>
              </a:cxn>
              <a:cxn ang="0">
                <a:pos x="38" y="17"/>
              </a:cxn>
              <a:cxn ang="0">
                <a:pos x="24" y="31"/>
              </a:cxn>
              <a:cxn ang="0">
                <a:pos x="16" y="23"/>
              </a:cxn>
              <a:cxn ang="0">
                <a:pos x="14" y="22"/>
              </a:cxn>
              <a:cxn ang="0">
                <a:pos x="13" y="23"/>
              </a:cxn>
              <a:cxn ang="0">
                <a:pos x="9" y="26"/>
              </a:cxn>
              <a:cxn ang="0">
                <a:pos x="9" y="28"/>
              </a:cxn>
              <a:cxn ang="0">
                <a:pos x="9" y="30"/>
              </a:cxn>
              <a:cxn ang="0">
                <a:pos x="22" y="43"/>
              </a:cxn>
              <a:cxn ang="0">
                <a:pos x="24" y="43"/>
              </a:cxn>
              <a:cxn ang="0">
                <a:pos x="26" y="43"/>
              </a:cxn>
              <a:cxn ang="0">
                <a:pos x="45" y="23"/>
              </a:cxn>
              <a:cxn ang="0">
                <a:pos x="46" y="22"/>
              </a:cxn>
              <a:cxn ang="0">
                <a:pos x="45" y="20"/>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45" y="20"/>
                </a:moveTo>
                <a:cubicBezTo>
                  <a:pt x="42" y="17"/>
                  <a:pt x="42" y="17"/>
                  <a:pt x="42" y="17"/>
                </a:cubicBezTo>
                <a:cubicBezTo>
                  <a:pt x="41" y="16"/>
                  <a:pt x="41" y="16"/>
                  <a:pt x="40" y="16"/>
                </a:cubicBezTo>
                <a:cubicBezTo>
                  <a:pt x="39" y="16"/>
                  <a:pt x="39" y="16"/>
                  <a:pt x="38" y="17"/>
                </a:cubicBezTo>
                <a:cubicBezTo>
                  <a:pt x="24" y="31"/>
                  <a:pt x="24" y="31"/>
                  <a:pt x="24" y="31"/>
                </a:cubicBezTo>
                <a:cubicBezTo>
                  <a:pt x="16" y="23"/>
                  <a:pt x="16" y="23"/>
                  <a:pt x="16" y="23"/>
                </a:cubicBezTo>
                <a:cubicBezTo>
                  <a:pt x="15" y="23"/>
                  <a:pt x="15" y="22"/>
                  <a:pt x="14" y="22"/>
                </a:cubicBezTo>
                <a:cubicBezTo>
                  <a:pt x="14" y="22"/>
                  <a:pt x="13" y="23"/>
                  <a:pt x="13" y="23"/>
                </a:cubicBezTo>
                <a:cubicBezTo>
                  <a:pt x="9" y="26"/>
                  <a:pt x="9" y="26"/>
                  <a:pt x="9" y="26"/>
                </a:cubicBezTo>
                <a:cubicBezTo>
                  <a:pt x="9" y="27"/>
                  <a:pt x="9" y="27"/>
                  <a:pt x="9" y="28"/>
                </a:cubicBezTo>
                <a:cubicBezTo>
                  <a:pt x="9" y="29"/>
                  <a:pt x="9" y="29"/>
                  <a:pt x="9" y="30"/>
                </a:cubicBezTo>
                <a:cubicBezTo>
                  <a:pt x="22" y="43"/>
                  <a:pt x="22" y="43"/>
                  <a:pt x="22" y="43"/>
                </a:cubicBezTo>
                <a:cubicBezTo>
                  <a:pt x="23" y="43"/>
                  <a:pt x="23" y="43"/>
                  <a:pt x="24" y="43"/>
                </a:cubicBezTo>
                <a:cubicBezTo>
                  <a:pt x="25" y="43"/>
                  <a:pt x="25" y="43"/>
                  <a:pt x="26" y="43"/>
                </a:cubicBezTo>
                <a:cubicBezTo>
                  <a:pt x="45" y="23"/>
                  <a:pt x="45" y="23"/>
                  <a:pt x="45" y="23"/>
                </a:cubicBezTo>
                <a:cubicBezTo>
                  <a:pt x="45" y="23"/>
                  <a:pt x="46" y="22"/>
                  <a:pt x="46" y="22"/>
                </a:cubicBezTo>
                <a:cubicBezTo>
                  <a:pt x="46" y="21"/>
                  <a:pt x="45" y="20"/>
                  <a:pt x="45" y="20"/>
                </a:cubicBezTo>
                <a:close/>
              </a:path>
            </a:pathLst>
          </a:custGeom>
          <a:solidFill>
            <a:schemeClr val="accent1"/>
          </a:solidFill>
          <a:ln w="9525">
            <a:noFill/>
            <a:round/>
          </a:ln>
        </p:spPr>
        <p:txBody>
          <a:bodyPr vert="horz" wrap="square" lIns="91433" tIns="45717" rIns="91433" bIns="45717" numCol="1" anchor="t" anchorCtr="0" compatLnSpc="1"/>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6" name="文本框 12"/>
          <p:cNvSpPr txBox="1">
            <a:spLocks noChangeArrowheads="1"/>
          </p:cNvSpPr>
          <p:nvPr/>
        </p:nvSpPr>
        <p:spPr bwMode="auto">
          <a:xfrm>
            <a:off x="926688" y="302659"/>
            <a:ext cx="7330872" cy="4349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zh-CN" sz="2400" b="1" dirty="0">
                <a:latin typeface="+mn-ea"/>
                <a:ea typeface="+mn-ea"/>
              </a:rPr>
              <a:t>二、亚洲主要国家的礼俗与禁忌</a:t>
            </a:r>
            <a:endParaRPr lang="zh-CN" altLang="zh-CN" sz="2400" b="1" dirty="0">
              <a:latin typeface="+mn-ea"/>
              <a:ea typeface="+mn-ea"/>
            </a:endParaRPr>
          </a:p>
        </p:txBody>
      </p:sp>
      <p:sp>
        <p:nvSpPr>
          <p:cNvPr id="2" name="矩形 1"/>
          <p:cNvSpPr/>
          <p:nvPr/>
        </p:nvSpPr>
        <p:spPr>
          <a:xfrm>
            <a:off x="1115616" y="943004"/>
            <a:ext cx="7344816" cy="400110"/>
          </a:xfrm>
          <a:prstGeom prst="rect">
            <a:avLst/>
          </a:prstGeom>
        </p:spPr>
        <p:txBody>
          <a:bodyPr wrap="square">
            <a:spAutoFit/>
          </a:bodyPr>
          <a:lstStyle/>
          <a:p>
            <a:r>
              <a:rPr lang="zh-CN" altLang="zh-CN" sz="2000" b="1" dirty="0"/>
              <a:t>（六）印度</a:t>
            </a:r>
            <a:endParaRPr lang="zh-CN" altLang="zh-CN" sz="2000" b="1" dirty="0"/>
          </a:p>
        </p:txBody>
      </p:sp>
      <p:sp>
        <p:nvSpPr>
          <p:cNvPr id="3" name="矩形 2"/>
          <p:cNvSpPr/>
          <p:nvPr/>
        </p:nvSpPr>
        <p:spPr>
          <a:xfrm>
            <a:off x="1115616" y="1343114"/>
            <a:ext cx="7560840" cy="2585323"/>
          </a:xfrm>
          <a:prstGeom prst="rect">
            <a:avLst/>
          </a:prstGeom>
        </p:spPr>
        <p:txBody>
          <a:bodyPr wrap="square">
            <a:spAutoFit/>
          </a:bodyPr>
          <a:lstStyle/>
          <a:p>
            <a:r>
              <a:rPr lang="zh-CN" altLang="en-US" dirty="0"/>
              <a:t>一是贴面礼</a:t>
            </a:r>
            <a:r>
              <a:rPr lang="en-US" altLang="zh-CN" dirty="0" smtClean="0"/>
              <a:t>.</a:t>
            </a:r>
            <a:r>
              <a:rPr lang="zh-CN" altLang="en-US" dirty="0"/>
              <a:t>二是摸脚礼</a:t>
            </a:r>
            <a:r>
              <a:rPr lang="en-US" altLang="zh-CN" dirty="0" smtClean="0"/>
              <a:t>.</a:t>
            </a:r>
            <a:r>
              <a:rPr lang="zh-CN" altLang="en-US" dirty="0"/>
              <a:t>三是举手礼</a:t>
            </a:r>
            <a:r>
              <a:rPr lang="en-US" altLang="zh-CN" dirty="0"/>
              <a:t>.</a:t>
            </a:r>
            <a:r>
              <a:rPr lang="zh-CN" altLang="en-US" dirty="0"/>
              <a:t>它是合十礼的一种变通</a:t>
            </a:r>
            <a:r>
              <a:rPr lang="en-US" altLang="zh-CN" dirty="0" smtClean="0"/>
              <a:t>.</a:t>
            </a:r>
            <a:r>
              <a:rPr lang="zh-CN" altLang="en-US" dirty="0"/>
              <a:t>目前</a:t>
            </a:r>
            <a:r>
              <a:rPr lang="en-US" altLang="zh-CN" dirty="0"/>
              <a:t>,</a:t>
            </a:r>
            <a:r>
              <a:rPr lang="zh-CN" altLang="en-US" dirty="0"/>
              <a:t>印度也流行握手礼</a:t>
            </a:r>
            <a:r>
              <a:rPr lang="en-US" altLang="zh-CN" dirty="0"/>
              <a:t>.</a:t>
            </a:r>
            <a:r>
              <a:rPr lang="zh-CN" altLang="en-US" dirty="0"/>
              <a:t>但是</a:t>
            </a:r>
            <a:r>
              <a:rPr lang="en-US" altLang="zh-CN" dirty="0"/>
              <a:t>,</a:t>
            </a:r>
            <a:r>
              <a:rPr lang="zh-CN" altLang="en-US" dirty="0"/>
              <a:t>在一般情况下</a:t>
            </a:r>
            <a:r>
              <a:rPr lang="en-US" altLang="zh-CN" dirty="0"/>
              <a:t>,</a:t>
            </a:r>
            <a:r>
              <a:rPr lang="zh-CN" altLang="en-US" dirty="0"/>
              <a:t>印度妇女仍不习惯于同异性握手</a:t>
            </a:r>
            <a:r>
              <a:rPr lang="en-US" altLang="zh-CN" dirty="0" smtClean="0"/>
              <a:t>.</a:t>
            </a:r>
            <a:r>
              <a:rPr lang="zh-CN" altLang="en-US" dirty="0"/>
              <a:t>印度人的着装讲究朴素、清洁</a:t>
            </a:r>
            <a:r>
              <a:rPr lang="en-US" altLang="zh-CN" dirty="0"/>
              <a:t>.</a:t>
            </a:r>
            <a:r>
              <a:rPr lang="zh-CN" altLang="en-US" dirty="0"/>
              <a:t>在一般场合</a:t>
            </a:r>
            <a:r>
              <a:rPr lang="en-US" altLang="zh-CN" dirty="0"/>
              <a:t>,</a:t>
            </a:r>
            <a:r>
              <a:rPr lang="zh-CN" altLang="en-US" dirty="0"/>
              <a:t>印度男子的着装往往是</a:t>
            </a:r>
            <a:r>
              <a:rPr lang="en-US" altLang="zh-CN" dirty="0"/>
              <a:t>:</a:t>
            </a:r>
            <a:r>
              <a:rPr lang="zh-CN" altLang="en-US" dirty="0"/>
              <a:t>上身穿一件“吉尔</a:t>
            </a:r>
            <a:endParaRPr lang="zh-CN" altLang="en-US" dirty="0"/>
          </a:p>
          <a:p>
            <a:r>
              <a:rPr lang="zh-CN" altLang="en-US" dirty="0"/>
              <a:t>达”</a:t>
            </a:r>
            <a:r>
              <a:rPr lang="en-US" altLang="zh-CN" dirty="0" smtClean="0"/>
              <a:t>,</a:t>
            </a:r>
            <a:r>
              <a:rPr lang="zh-CN" altLang="en-US" dirty="0"/>
              <a:t>即一种宽松的圆领长衫</a:t>
            </a:r>
            <a:r>
              <a:rPr lang="en-US" altLang="zh-CN" dirty="0"/>
              <a:t>;</a:t>
            </a:r>
            <a:r>
              <a:rPr lang="zh-CN" altLang="en-US" dirty="0"/>
              <a:t>下身则穿一条“陀地”</a:t>
            </a:r>
            <a:r>
              <a:rPr lang="en-US" altLang="zh-CN" dirty="0"/>
              <a:t>,</a:t>
            </a:r>
            <a:r>
              <a:rPr lang="zh-CN" altLang="en-US" dirty="0"/>
              <a:t>即一种以一块白布缠绕在下身、垂至</a:t>
            </a:r>
            <a:r>
              <a:rPr lang="zh-CN" altLang="en-US" dirty="0" smtClean="0"/>
              <a:t>脚面</a:t>
            </a:r>
            <a:r>
              <a:rPr lang="zh-CN" altLang="en-US" dirty="0"/>
              <a:t>的围裤</a:t>
            </a:r>
            <a:r>
              <a:rPr lang="en-US" altLang="zh-CN" dirty="0" smtClean="0"/>
              <a:t>.</a:t>
            </a:r>
            <a:r>
              <a:rPr lang="zh-CN" altLang="en-US" dirty="0"/>
              <a:t>印度人主食为大米、面食</a:t>
            </a:r>
            <a:r>
              <a:rPr lang="en-US" altLang="zh-CN" dirty="0" smtClean="0"/>
              <a:t>.</a:t>
            </a:r>
            <a:r>
              <a:rPr lang="zh-CN" altLang="en-US" dirty="0"/>
              <a:t>印度人在饮食方面最大的特点</a:t>
            </a:r>
            <a:r>
              <a:rPr lang="en-US" altLang="zh-CN" dirty="0"/>
              <a:t>,</a:t>
            </a:r>
            <a:r>
              <a:rPr lang="zh-CN" altLang="en-US" dirty="0"/>
              <a:t>就是食素的人特别多</a:t>
            </a:r>
            <a:r>
              <a:rPr lang="en-US" altLang="zh-CN" dirty="0"/>
              <a:t>,</a:t>
            </a:r>
            <a:r>
              <a:rPr lang="zh-CN" altLang="en-US" dirty="0" smtClean="0"/>
              <a:t>而且</a:t>
            </a:r>
            <a:r>
              <a:rPr lang="zh-CN" altLang="en-US" dirty="0"/>
              <a:t>社会地位越高的人越忌荤食</a:t>
            </a:r>
            <a:r>
              <a:rPr lang="en-US" altLang="zh-CN" dirty="0" smtClean="0"/>
              <a:t>.</a:t>
            </a:r>
            <a:r>
              <a:rPr lang="zh-CN" altLang="en-US" dirty="0"/>
              <a:t>印度的节庆较多</a:t>
            </a:r>
            <a:r>
              <a:rPr lang="en-US" altLang="zh-CN" dirty="0"/>
              <a:t>.</a:t>
            </a:r>
            <a:r>
              <a:rPr lang="zh-CN" altLang="en-US" dirty="0"/>
              <a:t>国庆节在 １ 月 ２６ 日</a:t>
            </a:r>
            <a:r>
              <a:rPr lang="en-US" altLang="zh-CN" dirty="0"/>
              <a:t>.</a:t>
            </a:r>
            <a:r>
              <a:rPr lang="zh-CN" altLang="en-US" dirty="0"/>
              <a:t>独立节在 ８ 月 １５ 日</a:t>
            </a:r>
            <a:r>
              <a:rPr lang="en-US" altLang="zh-CN" dirty="0"/>
              <a:t>,</a:t>
            </a:r>
            <a:r>
              <a:rPr lang="zh-CN" altLang="en-US" dirty="0"/>
              <a:t>是为庆祝印度实现独立的节日。印度人忌讳白色</a:t>
            </a:r>
            <a:r>
              <a:rPr lang="en-US" altLang="zh-CN" dirty="0"/>
              <a:t>,</a:t>
            </a:r>
            <a:r>
              <a:rPr lang="zh-CN" altLang="en-US" dirty="0"/>
              <a:t>忌讳弯月图案</a:t>
            </a:r>
            <a:r>
              <a:rPr lang="en-US" altLang="zh-CN" dirty="0"/>
              <a:t>,</a:t>
            </a:r>
            <a:r>
              <a:rPr lang="zh-CN" altLang="en-US" dirty="0"/>
              <a:t>忌讳送人百合花</a:t>
            </a:r>
            <a:r>
              <a:rPr lang="en-US" altLang="zh-CN" dirty="0"/>
              <a:t>.</a:t>
            </a:r>
            <a:r>
              <a:rPr lang="zh-CN" altLang="en-US" dirty="0"/>
              <a:t>黑色亦被视为不祥的颜色</a:t>
            </a:r>
            <a:r>
              <a:rPr lang="en-US" altLang="zh-CN" dirty="0"/>
              <a:t>.</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 name="Freeform 45"/>
          <p:cNvSpPr>
            <a:spLocks noEditPoints="1"/>
          </p:cNvSpPr>
          <p:nvPr/>
        </p:nvSpPr>
        <p:spPr bwMode="auto">
          <a:xfrm>
            <a:off x="703923" y="939787"/>
            <a:ext cx="310951" cy="310968"/>
          </a:xfrm>
          <a:custGeom>
            <a:avLst/>
            <a:gdLst/>
            <a:ahLst/>
            <a:cxnLst>
              <a:cxn ang="0">
                <a:pos x="27" y="55"/>
              </a:cxn>
              <a:cxn ang="0">
                <a:pos x="0" y="27"/>
              </a:cxn>
              <a:cxn ang="0">
                <a:pos x="27" y="0"/>
              </a:cxn>
              <a:cxn ang="0">
                <a:pos x="55" y="27"/>
              </a:cxn>
              <a:cxn ang="0">
                <a:pos x="27" y="55"/>
              </a:cxn>
              <a:cxn ang="0">
                <a:pos x="45" y="20"/>
              </a:cxn>
              <a:cxn ang="0">
                <a:pos x="42" y="17"/>
              </a:cxn>
              <a:cxn ang="0">
                <a:pos x="40" y="16"/>
              </a:cxn>
              <a:cxn ang="0">
                <a:pos x="38" y="17"/>
              </a:cxn>
              <a:cxn ang="0">
                <a:pos x="24" y="31"/>
              </a:cxn>
              <a:cxn ang="0">
                <a:pos x="16" y="23"/>
              </a:cxn>
              <a:cxn ang="0">
                <a:pos x="14" y="22"/>
              </a:cxn>
              <a:cxn ang="0">
                <a:pos x="13" y="23"/>
              </a:cxn>
              <a:cxn ang="0">
                <a:pos x="9" y="26"/>
              </a:cxn>
              <a:cxn ang="0">
                <a:pos x="9" y="28"/>
              </a:cxn>
              <a:cxn ang="0">
                <a:pos x="9" y="30"/>
              </a:cxn>
              <a:cxn ang="0">
                <a:pos x="22" y="43"/>
              </a:cxn>
              <a:cxn ang="0">
                <a:pos x="24" y="43"/>
              </a:cxn>
              <a:cxn ang="0">
                <a:pos x="26" y="43"/>
              </a:cxn>
              <a:cxn ang="0">
                <a:pos x="45" y="23"/>
              </a:cxn>
              <a:cxn ang="0">
                <a:pos x="46" y="22"/>
              </a:cxn>
              <a:cxn ang="0">
                <a:pos x="45" y="20"/>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45" y="20"/>
                </a:moveTo>
                <a:cubicBezTo>
                  <a:pt x="42" y="17"/>
                  <a:pt x="42" y="17"/>
                  <a:pt x="42" y="17"/>
                </a:cubicBezTo>
                <a:cubicBezTo>
                  <a:pt x="41" y="16"/>
                  <a:pt x="41" y="16"/>
                  <a:pt x="40" y="16"/>
                </a:cubicBezTo>
                <a:cubicBezTo>
                  <a:pt x="39" y="16"/>
                  <a:pt x="39" y="16"/>
                  <a:pt x="38" y="17"/>
                </a:cubicBezTo>
                <a:cubicBezTo>
                  <a:pt x="24" y="31"/>
                  <a:pt x="24" y="31"/>
                  <a:pt x="24" y="31"/>
                </a:cubicBezTo>
                <a:cubicBezTo>
                  <a:pt x="16" y="23"/>
                  <a:pt x="16" y="23"/>
                  <a:pt x="16" y="23"/>
                </a:cubicBezTo>
                <a:cubicBezTo>
                  <a:pt x="15" y="23"/>
                  <a:pt x="15" y="22"/>
                  <a:pt x="14" y="22"/>
                </a:cubicBezTo>
                <a:cubicBezTo>
                  <a:pt x="14" y="22"/>
                  <a:pt x="13" y="23"/>
                  <a:pt x="13" y="23"/>
                </a:cubicBezTo>
                <a:cubicBezTo>
                  <a:pt x="9" y="26"/>
                  <a:pt x="9" y="26"/>
                  <a:pt x="9" y="26"/>
                </a:cubicBezTo>
                <a:cubicBezTo>
                  <a:pt x="9" y="27"/>
                  <a:pt x="9" y="27"/>
                  <a:pt x="9" y="28"/>
                </a:cubicBezTo>
                <a:cubicBezTo>
                  <a:pt x="9" y="29"/>
                  <a:pt x="9" y="29"/>
                  <a:pt x="9" y="30"/>
                </a:cubicBezTo>
                <a:cubicBezTo>
                  <a:pt x="22" y="43"/>
                  <a:pt x="22" y="43"/>
                  <a:pt x="22" y="43"/>
                </a:cubicBezTo>
                <a:cubicBezTo>
                  <a:pt x="23" y="43"/>
                  <a:pt x="23" y="43"/>
                  <a:pt x="24" y="43"/>
                </a:cubicBezTo>
                <a:cubicBezTo>
                  <a:pt x="25" y="43"/>
                  <a:pt x="25" y="43"/>
                  <a:pt x="26" y="43"/>
                </a:cubicBezTo>
                <a:cubicBezTo>
                  <a:pt x="45" y="23"/>
                  <a:pt x="45" y="23"/>
                  <a:pt x="45" y="23"/>
                </a:cubicBezTo>
                <a:cubicBezTo>
                  <a:pt x="45" y="23"/>
                  <a:pt x="46" y="22"/>
                  <a:pt x="46" y="22"/>
                </a:cubicBezTo>
                <a:cubicBezTo>
                  <a:pt x="46" y="21"/>
                  <a:pt x="45" y="20"/>
                  <a:pt x="45" y="20"/>
                </a:cubicBezTo>
                <a:close/>
              </a:path>
            </a:pathLst>
          </a:custGeom>
          <a:solidFill>
            <a:schemeClr val="accent1"/>
          </a:solidFill>
          <a:ln w="9525">
            <a:noFill/>
            <a:round/>
          </a:ln>
        </p:spPr>
        <p:txBody>
          <a:bodyPr vert="horz" wrap="square" lIns="91433" tIns="45717" rIns="91433" bIns="45717" numCol="1" anchor="t" anchorCtr="0" compatLnSpc="1"/>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6" name="文本框 12"/>
          <p:cNvSpPr txBox="1">
            <a:spLocks noChangeArrowheads="1"/>
          </p:cNvSpPr>
          <p:nvPr/>
        </p:nvSpPr>
        <p:spPr bwMode="auto">
          <a:xfrm>
            <a:off x="926688" y="302659"/>
            <a:ext cx="7330872" cy="4349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zh-CN" sz="2400" b="1" dirty="0">
                <a:latin typeface="+mn-ea"/>
                <a:ea typeface="+mn-ea"/>
              </a:rPr>
              <a:t>二、亚洲主要国家的礼俗与禁忌</a:t>
            </a:r>
            <a:endParaRPr lang="zh-CN" altLang="zh-CN" sz="2400" b="1" dirty="0">
              <a:latin typeface="+mn-ea"/>
              <a:ea typeface="+mn-ea"/>
            </a:endParaRPr>
          </a:p>
        </p:txBody>
      </p:sp>
      <p:sp>
        <p:nvSpPr>
          <p:cNvPr id="2" name="矩形 1"/>
          <p:cNvSpPr/>
          <p:nvPr/>
        </p:nvSpPr>
        <p:spPr>
          <a:xfrm>
            <a:off x="1115616" y="943004"/>
            <a:ext cx="7344816" cy="400110"/>
          </a:xfrm>
          <a:prstGeom prst="rect">
            <a:avLst/>
          </a:prstGeom>
        </p:spPr>
        <p:txBody>
          <a:bodyPr wrap="square">
            <a:spAutoFit/>
          </a:bodyPr>
          <a:lstStyle/>
          <a:p>
            <a:r>
              <a:rPr lang="zh-CN" altLang="zh-CN" sz="2000" b="1" dirty="0"/>
              <a:t>（七）缅甸</a:t>
            </a:r>
            <a:endParaRPr lang="zh-CN" altLang="zh-CN" sz="2000" b="1" dirty="0"/>
          </a:p>
        </p:txBody>
      </p:sp>
      <p:sp>
        <p:nvSpPr>
          <p:cNvPr id="3" name="矩形 2"/>
          <p:cNvSpPr/>
          <p:nvPr/>
        </p:nvSpPr>
        <p:spPr>
          <a:xfrm>
            <a:off x="1115616" y="1343114"/>
            <a:ext cx="7560840" cy="1477328"/>
          </a:xfrm>
          <a:prstGeom prst="rect">
            <a:avLst/>
          </a:prstGeom>
        </p:spPr>
        <p:txBody>
          <a:bodyPr wrap="square">
            <a:spAutoFit/>
          </a:bodyPr>
          <a:lstStyle/>
          <a:p>
            <a:r>
              <a:rPr lang="zh-CN" altLang="en-US" dirty="0"/>
              <a:t>缅甸人采用的见面礼节</a:t>
            </a:r>
            <a:r>
              <a:rPr lang="en-US" altLang="zh-CN" dirty="0"/>
              <a:t>,</a:t>
            </a:r>
            <a:r>
              <a:rPr lang="zh-CN" altLang="en-US" dirty="0"/>
              <a:t>主要有下述三种</a:t>
            </a:r>
            <a:r>
              <a:rPr lang="en-US" altLang="zh-CN" dirty="0"/>
              <a:t>:</a:t>
            </a:r>
            <a:r>
              <a:rPr lang="zh-CN" altLang="en-US" dirty="0"/>
              <a:t>合十礼、鞠躬礼、跪拜礼</a:t>
            </a:r>
            <a:r>
              <a:rPr lang="en-US" altLang="zh-CN" dirty="0" smtClean="0"/>
              <a:t>.</a:t>
            </a:r>
            <a:r>
              <a:rPr lang="zh-CN" altLang="en-US" dirty="0"/>
              <a:t>缅甸人在极为正式的场合会穿着西式的套装、套裙和皮鞋</a:t>
            </a:r>
            <a:r>
              <a:rPr lang="en-US" altLang="zh-CN" dirty="0" smtClean="0"/>
              <a:t>.</a:t>
            </a:r>
            <a:r>
              <a:rPr lang="zh-CN" altLang="en-US" dirty="0"/>
              <a:t>缅甸人以米饭为主食</a:t>
            </a:r>
            <a:r>
              <a:rPr lang="en-US" altLang="zh-CN" dirty="0"/>
              <a:t>,</a:t>
            </a:r>
            <a:r>
              <a:rPr lang="zh-CN" altLang="en-US" dirty="0"/>
              <a:t>喜食水产品</a:t>
            </a:r>
            <a:r>
              <a:rPr lang="en-US" altLang="zh-CN" dirty="0" smtClean="0"/>
              <a:t>.</a:t>
            </a:r>
            <a:r>
              <a:rPr lang="zh-CN" altLang="en-US" dirty="0"/>
              <a:t>泼水节也是缅甸人民的新年</a:t>
            </a:r>
            <a:r>
              <a:rPr lang="en-US" altLang="zh-CN" dirty="0"/>
              <a:t>,</a:t>
            </a:r>
            <a:r>
              <a:rPr lang="zh-CN" altLang="en-US" dirty="0"/>
              <a:t>每年公历 ４ 月中旬举行</a:t>
            </a:r>
            <a:r>
              <a:rPr lang="en-US" altLang="zh-CN" dirty="0"/>
              <a:t>.</a:t>
            </a:r>
            <a:r>
              <a:rPr lang="zh-CN" altLang="en-US" dirty="0"/>
              <a:t>点灯节又称光明节</a:t>
            </a:r>
            <a:r>
              <a:rPr lang="en-US" altLang="zh-CN" dirty="0"/>
              <a:t>,</a:t>
            </a:r>
            <a:r>
              <a:rPr lang="zh-CN" altLang="en-US" dirty="0"/>
              <a:t>在缅历 ７ </a:t>
            </a:r>
            <a:r>
              <a:rPr lang="zh-CN" altLang="en-US" dirty="0" smtClean="0"/>
              <a:t>月１５ </a:t>
            </a:r>
            <a:r>
              <a:rPr lang="zh-CN" altLang="en-US" dirty="0"/>
              <a:t>日前后三天举行</a:t>
            </a:r>
            <a:r>
              <a:rPr lang="en-US" altLang="zh-CN" dirty="0" smtClean="0"/>
              <a:t>.</a:t>
            </a:r>
            <a:r>
              <a:rPr lang="zh-CN" altLang="en-US" dirty="0"/>
              <a:t>拜访缅甸人时</a:t>
            </a:r>
            <a:r>
              <a:rPr lang="en-US" altLang="zh-CN" dirty="0"/>
              <a:t>,</a:t>
            </a:r>
            <a:r>
              <a:rPr lang="zh-CN" altLang="en-US" dirty="0"/>
              <a:t>进门前最好首先脱鞋</a:t>
            </a:r>
            <a:r>
              <a:rPr lang="en-US" altLang="zh-CN" dirty="0"/>
              <a:t>.</a:t>
            </a:r>
            <a:r>
              <a:rPr lang="zh-CN" altLang="en-US" dirty="0"/>
              <a:t>在参拜佛寺时</a:t>
            </a:r>
            <a:r>
              <a:rPr lang="en-US" altLang="zh-CN" dirty="0"/>
              <a:t>,</a:t>
            </a:r>
            <a:r>
              <a:rPr lang="zh-CN" altLang="en-US" dirty="0"/>
              <a:t>尤其要注意脱鞋</a:t>
            </a:r>
            <a:r>
              <a:rPr lang="en-US" altLang="zh-CN" dirty="0"/>
              <a:t>.</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 name="Freeform 45"/>
          <p:cNvSpPr>
            <a:spLocks noEditPoints="1"/>
          </p:cNvSpPr>
          <p:nvPr/>
        </p:nvSpPr>
        <p:spPr bwMode="auto">
          <a:xfrm>
            <a:off x="703923" y="939787"/>
            <a:ext cx="310951" cy="310968"/>
          </a:xfrm>
          <a:custGeom>
            <a:avLst/>
            <a:gdLst/>
            <a:ahLst/>
            <a:cxnLst>
              <a:cxn ang="0">
                <a:pos x="27" y="55"/>
              </a:cxn>
              <a:cxn ang="0">
                <a:pos x="0" y="27"/>
              </a:cxn>
              <a:cxn ang="0">
                <a:pos x="27" y="0"/>
              </a:cxn>
              <a:cxn ang="0">
                <a:pos x="55" y="27"/>
              </a:cxn>
              <a:cxn ang="0">
                <a:pos x="27" y="55"/>
              </a:cxn>
              <a:cxn ang="0">
                <a:pos x="45" y="20"/>
              </a:cxn>
              <a:cxn ang="0">
                <a:pos x="42" y="17"/>
              </a:cxn>
              <a:cxn ang="0">
                <a:pos x="40" y="16"/>
              </a:cxn>
              <a:cxn ang="0">
                <a:pos x="38" y="17"/>
              </a:cxn>
              <a:cxn ang="0">
                <a:pos x="24" y="31"/>
              </a:cxn>
              <a:cxn ang="0">
                <a:pos x="16" y="23"/>
              </a:cxn>
              <a:cxn ang="0">
                <a:pos x="14" y="22"/>
              </a:cxn>
              <a:cxn ang="0">
                <a:pos x="13" y="23"/>
              </a:cxn>
              <a:cxn ang="0">
                <a:pos x="9" y="26"/>
              </a:cxn>
              <a:cxn ang="0">
                <a:pos x="9" y="28"/>
              </a:cxn>
              <a:cxn ang="0">
                <a:pos x="9" y="30"/>
              </a:cxn>
              <a:cxn ang="0">
                <a:pos x="22" y="43"/>
              </a:cxn>
              <a:cxn ang="0">
                <a:pos x="24" y="43"/>
              </a:cxn>
              <a:cxn ang="0">
                <a:pos x="26" y="43"/>
              </a:cxn>
              <a:cxn ang="0">
                <a:pos x="45" y="23"/>
              </a:cxn>
              <a:cxn ang="0">
                <a:pos x="46" y="22"/>
              </a:cxn>
              <a:cxn ang="0">
                <a:pos x="45" y="20"/>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45" y="20"/>
                </a:moveTo>
                <a:cubicBezTo>
                  <a:pt x="42" y="17"/>
                  <a:pt x="42" y="17"/>
                  <a:pt x="42" y="17"/>
                </a:cubicBezTo>
                <a:cubicBezTo>
                  <a:pt x="41" y="16"/>
                  <a:pt x="41" y="16"/>
                  <a:pt x="40" y="16"/>
                </a:cubicBezTo>
                <a:cubicBezTo>
                  <a:pt x="39" y="16"/>
                  <a:pt x="39" y="16"/>
                  <a:pt x="38" y="17"/>
                </a:cubicBezTo>
                <a:cubicBezTo>
                  <a:pt x="24" y="31"/>
                  <a:pt x="24" y="31"/>
                  <a:pt x="24" y="31"/>
                </a:cubicBezTo>
                <a:cubicBezTo>
                  <a:pt x="16" y="23"/>
                  <a:pt x="16" y="23"/>
                  <a:pt x="16" y="23"/>
                </a:cubicBezTo>
                <a:cubicBezTo>
                  <a:pt x="15" y="23"/>
                  <a:pt x="15" y="22"/>
                  <a:pt x="14" y="22"/>
                </a:cubicBezTo>
                <a:cubicBezTo>
                  <a:pt x="14" y="22"/>
                  <a:pt x="13" y="23"/>
                  <a:pt x="13" y="23"/>
                </a:cubicBezTo>
                <a:cubicBezTo>
                  <a:pt x="9" y="26"/>
                  <a:pt x="9" y="26"/>
                  <a:pt x="9" y="26"/>
                </a:cubicBezTo>
                <a:cubicBezTo>
                  <a:pt x="9" y="27"/>
                  <a:pt x="9" y="27"/>
                  <a:pt x="9" y="28"/>
                </a:cubicBezTo>
                <a:cubicBezTo>
                  <a:pt x="9" y="29"/>
                  <a:pt x="9" y="29"/>
                  <a:pt x="9" y="30"/>
                </a:cubicBezTo>
                <a:cubicBezTo>
                  <a:pt x="22" y="43"/>
                  <a:pt x="22" y="43"/>
                  <a:pt x="22" y="43"/>
                </a:cubicBezTo>
                <a:cubicBezTo>
                  <a:pt x="23" y="43"/>
                  <a:pt x="23" y="43"/>
                  <a:pt x="24" y="43"/>
                </a:cubicBezTo>
                <a:cubicBezTo>
                  <a:pt x="25" y="43"/>
                  <a:pt x="25" y="43"/>
                  <a:pt x="26" y="43"/>
                </a:cubicBezTo>
                <a:cubicBezTo>
                  <a:pt x="45" y="23"/>
                  <a:pt x="45" y="23"/>
                  <a:pt x="45" y="23"/>
                </a:cubicBezTo>
                <a:cubicBezTo>
                  <a:pt x="45" y="23"/>
                  <a:pt x="46" y="22"/>
                  <a:pt x="46" y="22"/>
                </a:cubicBezTo>
                <a:cubicBezTo>
                  <a:pt x="46" y="21"/>
                  <a:pt x="45" y="20"/>
                  <a:pt x="45" y="20"/>
                </a:cubicBezTo>
                <a:close/>
              </a:path>
            </a:pathLst>
          </a:custGeom>
          <a:solidFill>
            <a:schemeClr val="accent1"/>
          </a:solidFill>
          <a:ln w="9525">
            <a:noFill/>
            <a:round/>
          </a:ln>
        </p:spPr>
        <p:txBody>
          <a:bodyPr vert="horz" wrap="square" lIns="91433" tIns="45717" rIns="91433" bIns="45717" numCol="1" anchor="t" anchorCtr="0" compatLnSpc="1"/>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6" name="文本框 12"/>
          <p:cNvSpPr txBox="1">
            <a:spLocks noChangeArrowheads="1"/>
          </p:cNvSpPr>
          <p:nvPr/>
        </p:nvSpPr>
        <p:spPr bwMode="auto">
          <a:xfrm>
            <a:off x="926688" y="302659"/>
            <a:ext cx="7330872" cy="4349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zh-CN" sz="2400" b="1" dirty="0">
                <a:latin typeface="+mj-ea"/>
                <a:ea typeface="+mj-ea"/>
              </a:rPr>
              <a:t>三、欧洲、美洲主要国家的礼俗与禁忌</a:t>
            </a:r>
            <a:endParaRPr lang="zh-CN" altLang="zh-CN" sz="2400" b="1" dirty="0">
              <a:latin typeface="+mj-ea"/>
              <a:ea typeface="+mj-ea"/>
            </a:endParaRPr>
          </a:p>
        </p:txBody>
      </p:sp>
      <p:sp>
        <p:nvSpPr>
          <p:cNvPr id="2" name="矩形 1"/>
          <p:cNvSpPr/>
          <p:nvPr/>
        </p:nvSpPr>
        <p:spPr>
          <a:xfrm>
            <a:off x="1115616" y="943004"/>
            <a:ext cx="7344816" cy="400110"/>
          </a:xfrm>
          <a:prstGeom prst="rect">
            <a:avLst/>
          </a:prstGeom>
        </p:spPr>
        <p:txBody>
          <a:bodyPr wrap="square">
            <a:spAutoFit/>
          </a:bodyPr>
          <a:lstStyle/>
          <a:p>
            <a:r>
              <a:rPr lang="zh-CN" altLang="zh-CN" sz="2000" b="1" dirty="0"/>
              <a:t>（一）英国</a:t>
            </a:r>
            <a:endParaRPr lang="zh-CN" altLang="zh-CN" sz="2000" b="1" dirty="0"/>
          </a:p>
        </p:txBody>
      </p:sp>
      <p:sp>
        <p:nvSpPr>
          <p:cNvPr id="3" name="矩形 2"/>
          <p:cNvSpPr/>
          <p:nvPr/>
        </p:nvSpPr>
        <p:spPr>
          <a:xfrm>
            <a:off x="1115616" y="1343114"/>
            <a:ext cx="7560840" cy="1754326"/>
          </a:xfrm>
          <a:prstGeom prst="rect">
            <a:avLst/>
          </a:prstGeom>
        </p:spPr>
        <p:txBody>
          <a:bodyPr wrap="square">
            <a:spAutoFit/>
          </a:bodyPr>
          <a:lstStyle/>
          <a:p>
            <a:r>
              <a:rPr lang="zh-CN" altLang="en-US" dirty="0"/>
              <a:t>英国人十分重视个人的教养</a:t>
            </a:r>
            <a:r>
              <a:rPr lang="en-US" altLang="zh-CN" dirty="0"/>
              <a:t>,</a:t>
            </a:r>
            <a:r>
              <a:rPr lang="zh-CN" altLang="en-US" dirty="0"/>
              <a:t>极其强调所谓的“绅士风度”</a:t>
            </a:r>
            <a:r>
              <a:rPr lang="en-US" altLang="zh-CN" dirty="0" smtClean="0"/>
              <a:t>.</a:t>
            </a:r>
            <a:r>
              <a:rPr lang="zh-CN" altLang="en-US" dirty="0"/>
              <a:t>主要表现在对妇女的</a:t>
            </a:r>
            <a:r>
              <a:rPr lang="zh-CN" altLang="en-US" dirty="0" smtClean="0"/>
              <a:t>尊重与</a:t>
            </a:r>
            <a:r>
              <a:rPr lang="zh-CN" altLang="en-US" dirty="0"/>
              <a:t>照顾、仪表整洁、服饰得体和举止有方</a:t>
            </a:r>
            <a:r>
              <a:rPr lang="en-US" altLang="zh-CN" dirty="0"/>
              <a:t>.</a:t>
            </a:r>
            <a:r>
              <a:rPr lang="zh-CN" altLang="en-US" dirty="0"/>
              <a:t>握手礼是英国人使用最多的见面礼节</a:t>
            </a:r>
            <a:r>
              <a:rPr lang="en-US" altLang="zh-CN" dirty="0" smtClean="0"/>
              <a:t>.</a:t>
            </a:r>
            <a:r>
              <a:rPr lang="zh-CN" altLang="en-US" dirty="0"/>
              <a:t>英国人的饮食具有“轻食重饮”的特点</a:t>
            </a:r>
            <a:r>
              <a:rPr lang="en-US" altLang="zh-CN" dirty="0"/>
              <a:t>.“</a:t>
            </a:r>
            <a:r>
              <a:rPr lang="zh-CN" altLang="en-US" dirty="0"/>
              <a:t>轻食</a:t>
            </a:r>
            <a:r>
              <a:rPr lang="zh-CN" altLang="en-US" dirty="0" smtClean="0"/>
              <a:t>”</a:t>
            </a:r>
            <a:r>
              <a:rPr lang="en-US" altLang="zh-CN" dirty="0" smtClean="0"/>
              <a:t> </a:t>
            </a:r>
            <a:r>
              <a:rPr lang="zh-CN" altLang="en-US" dirty="0"/>
              <a:t>。英国除了宗教节日外还有不少全国性和地方性的节日</a:t>
            </a:r>
            <a:r>
              <a:rPr lang="en-US" altLang="zh-CN" dirty="0"/>
              <a:t>.</a:t>
            </a:r>
            <a:r>
              <a:rPr lang="zh-CN" altLang="en-US" dirty="0"/>
              <a:t>在全国性的节日中</a:t>
            </a:r>
            <a:r>
              <a:rPr lang="en-US" altLang="zh-CN" dirty="0"/>
              <a:t>,</a:t>
            </a:r>
            <a:r>
              <a:rPr lang="zh-CN" altLang="en-US" dirty="0"/>
              <a:t>国庆和</a:t>
            </a:r>
            <a:r>
              <a:rPr lang="zh-CN" altLang="en-US" dirty="0" smtClean="0"/>
              <a:t>除夕</a:t>
            </a:r>
            <a:r>
              <a:rPr lang="zh-CN" altLang="en-US" dirty="0"/>
              <a:t>之夜是最热闹的</a:t>
            </a:r>
            <a:r>
              <a:rPr lang="en-US" altLang="zh-CN" dirty="0" smtClean="0"/>
              <a:t>.</a:t>
            </a:r>
            <a:r>
              <a:rPr lang="zh-CN" altLang="en-US" dirty="0"/>
              <a:t>英国人十分忌讳被视为死亡象征的百合花和菊花</a:t>
            </a:r>
            <a:r>
              <a:rPr lang="en-US" altLang="zh-CN" dirty="0"/>
              <a:t>,</a:t>
            </a:r>
            <a:r>
              <a:rPr lang="zh-CN" altLang="en-US" dirty="0"/>
              <a:t>不喜欢大象、孔雀与猫头鹰</a:t>
            </a:r>
            <a:r>
              <a:rPr lang="en-US" altLang="zh-CN" dirty="0"/>
              <a:t>,</a:t>
            </a:r>
            <a:r>
              <a:rPr lang="zh-CN" altLang="en-US" dirty="0"/>
              <a:t>厌恶黑色的猫</a:t>
            </a:r>
            <a:r>
              <a:rPr lang="en-US" altLang="zh-CN" dirty="0"/>
              <a:t>.</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 name="Freeform 45"/>
          <p:cNvSpPr>
            <a:spLocks noEditPoints="1"/>
          </p:cNvSpPr>
          <p:nvPr/>
        </p:nvSpPr>
        <p:spPr bwMode="auto">
          <a:xfrm>
            <a:off x="703923" y="939787"/>
            <a:ext cx="310951" cy="310968"/>
          </a:xfrm>
          <a:custGeom>
            <a:avLst/>
            <a:gdLst/>
            <a:ahLst/>
            <a:cxnLst>
              <a:cxn ang="0">
                <a:pos x="27" y="55"/>
              </a:cxn>
              <a:cxn ang="0">
                <a:pos x="0" y="27"/>
              </a:cxn>
              <a:cxn ang="0">
                <a:pos x="27" y="0"/>
              </a:cxn>
              <a:cxn ang="0">
                <a:pos x="55" y="27"/>
              </a:cxn>
              <a:cxn ang="0">
                <a:pos x="27" y="55"/>
              </a:cxn>
              <a:cxn ang="0">
                <a:pos x="45" y="20"/>
              </a:cxn>
              <a:cxn ang="0">
                <a:pos x="42" y="17"/>
              </a:cxn>
              <a:cxn ang="0">
                <a:pos x="40" y="16"/>
              </a:cxn>
              <a:cxn ang="0">
                <a:pos x="38" y="17"/>
              </a:cxn>
              <a:cxn ang="0">
                <a:pos x="24" y="31"/>
              </a:cxn>
              <a:cxn ang="0">
                <a:pos x="16" y="23"/>
              </a:cxn>
              <a:cxn ang="0">
                <a:pos x="14" y="22"/>
              </a:cxn>
              <a:cxn ang="0">
                <a:pos x="13" y="23"/>
              </a:cxn>
              <a:cxn ang="0">
                <a:pos x="9" y="26"/>
              </a:cxn>
              <a:cxn ang="0">
                <a:pos x="9" y="28"/>
              </a:cxn>
              <a:cxn ang="0">
                <a:pos x="9" y="30"/>
              </a:cxn>
              <a:cxn ang="0">
                <a:pos x="22" y="43"/>
              </a:cxn>
              <a:cxn ang="0">
                <a:pos x="24" y="43"/>
              </a:cxn>
              <a:cxn ang="0">
                <a:pos x="26" y="43"/>
              </a:cxn>
              <a:cxn ang="0">
                <a:pos x="45" y="23"/>
              </a:cxn>
              <a:cxn ang="0">
                <a:pos x="46" y="22"/>
              </a:cxn>
              <a:cxn ang="0">
                <a:pos x="45" y="20"/>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45" y="20"/>
                </a:moveTo>
                <a:cubicBezTo>
                  <a:pt x="42" y="17"/>
                  <a:pt x="42" y="17"/>
                  <a:pt x="42" y="17"/>
                </a:cubicBezTo>
                <a:cubicBezTo>
                  <a:pt x="41" y="16"/>
                  <a:pt x="41" y="16"/>
                  <a:pt x="40" y="16"/>
                </a:cubicBezTo>
                <a:cubicBezTo>
                  <a:pt x="39" y="16"/>
                  <a:pt x="39" y="16"/>
                  <a:pt x="38" y="17"/>
                </a:cubicBezTo>
                <a:cubicBezTo>
                  <a:pt x="24" y="31"/>
                  <a:pt x="24" y="31"/>
                  <a:pt x="24" y="31"/>
                </a:cubicBezTo>
                <a:cubicBezTo>
                  <a:pt x="16" y="23"/>
                  <a:pt x="16" y="23"/>
                  <a:pt x="16" y="23"/>
                </a:cubicBezTo>
                <a:cubicBezTo>
                  <a:pt x="15" y="23"/>
                  <a:pt x="15" y="22"/>
                  <a:pt x="14" y="22"/>
                </a:cubicBezTo>
                <a:cubicBezTo>
                  <a:pt x="14" y="22"/>
                  <a:pt x="13" y="23"/>
                  <a:pt x="13" y="23"/>
                </a:cubicBezTo>
                <a:cubicBezTo>
                  <a:pt x="9" y="26"/>
                  <a:pt x="9" y="26"/>
                  <a:pt x="9" y="26"/>
                </a:cubicBezTo>
                <a:cubicBezTo>
                  <a:pt x="9" y="27"/>
                  <a:pt x="9" y="27"/>
                  <a:pt x="9" y="28"/>
                </a:cubicBezTo>
                <a:cubicBezTo>
                  <a:pt x="9" y="29"/>
                  <a:pt x="9" y="29"/>
                  <a:pt x="9" y="30"/>
                </a:cubicBezTo>
                <a:cubicBezTo>
                  <a:pt x="22" y="43"/>
                  <a:pt x="22" y="43"/>
                  <a:pt x="22" y="43"/>
                </a:cubicBezTo>
                <a:cubicBezTo>
                  <a:pt x="23" y="43"/>
                  <a:pt x="23" y="43"/>
                  <a:pt x="24" y="43"/>
                </a:cubicBezTo>
                <a:cubicBezTo>
                  <a:pt x="25" y="43"/>
                  <a:pt x="25" y="43"/>
                  <a:pt x="26" y="43"/>
                </a:cubicBezTo>
                <a:cubicBezTo>
                  <a:pt x="45" y="23"/>
                  <a:pt x="45" y="23"/>
                  <a:pt x="45" y="23"/>
                </a:cubicBezTo>
                <a:cubicBezTo>
                  <a:pt x="45" y="23"/>
                  <a:pt x="46" y="22"/>
                  <a:pt x="46" y="22"/>
                </a:cubicBezTo>
                <a:cubicBezTo>
                  <a:pt x="46" y="21"/>
                  <a:pt x="45" y="20"/>
                  <a:pt x="45" y="20"/>
                </a:cubicBezTo>
                <a:close/>
              </a:path>
            </a:pathLst>
          </a:custGeom>
          <a:solidFill>
            <a:schemeClr val="accent1"/>
          </a:solidFill>
          <a:ln w="9525">
            <a:noFill/>
            <a:round/>
          </a:ln>
        </p:spPr>
        <p:txBody>
          <a:bodyPr vert="horz" wrap="square" lIns="91433" tIns="45717" rIns="91433" bIns="45717" numCol="1" anchor="t" anchorCtr="0" compatLnSpc="1"/>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6" name="文本框 12"/>
          <p:cNvSpPr txBox="1">
            <a:spLocks noChangeArrowheads="1"/>
          </p:cNvSpPr>
          <p:nvPr/>
        </p:nvSpPr>
        <p:spPr bwMode="auto">
          <a:xfrm>
            <a:off x="926688" y="302659"/>
            <a:ext cx="7330872" cy="4349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zh-CN" sz="2400" b="1" dirty="0">
                <a:latin typeface="+mj-ea"/>
                <a:ea typeface="+mj-ea"/>
              </a:rPr>
              <a:t>三、欧洲、美洲主要国家的礼俗与禁忌</a:t>
            </a:r>
            <a:endParaRPr lang="zh-CN" altLang="zh-CN" sz="2400" b="1" dirty="0">
              <a:latin typeface="+mj-ea"/>
              <a:ea typeface="+mj-ea"/>
            </a:endParaRPr>
          </a:p>
        </p:txBody>
      </p:sp>
      <p:sp>
        <p:nvSpPr>
          <p:cNvPr id="2" name="矩形 1"/>
          <p:cNvSpPr/>
          <p:nvPr/>
        </p:nvSpPr>
        <p:spPr>
          <a:xfrm>
            <a:off x="1115616" y="943004"/>
            <a:ext cx="7344816" cy="400110"/>
          </a:xfrm>
          <a:prstGeom prst="rect">
            <a:avLst/>
          </a:prstGeom>
        </p:spPr>
        <p:txBody>
          <a:bodyPr wrap="square">
            <a:spAutoFit/>
          </a:bodyPr>
          <a:lstStyle/>
          <a:p>
            <a:r>
              <a:rPr lang="zh-CN" altLang="zh-CN" sz="2000" b="1" dirty="0"/>
              <a:t>（二）法国</a:t>
            </a:r>
            <a:endParaRPr lang="zh-CN" altLang="zh-CN" sz="2000" b="1" dirty="0"/>
          </a:p>
        </p:txBody>
      </p:sp>
      <p:sp>
        <p:nvSpPr>
          <p:cNvPr id="3" name="矩形 2"/>
          <p:cNvSpPr/>
          <p:nvPr/>
        </p:nvSpPr>
        <p:spPr>
          <a:xfrm>
            <a:off x="1115616" y="1343114"/>
            <a:ext cx="7560840" cy="2308324"/>
          </a:xfrm>
          <a:prstGeom prst="rect">
            <a:avLst/>
          </a:prstGeom>
        </p:spPr>
        <p:txBody>
          <a:bodyPr wrap="square">
            <a:spAutoFit/>
          </a:bodyPr>
          <a:lstStyle/>
          <a:p>
            <a:r>
              <a:rPr lang="zh-CN" altLang="en-US" dirty="0"/>
              <a:t>法国人所采用的见面礼节</a:t>
            </a:r>
            <a:r>
              <a:rPr lang="en-US" altLang="zh-CN" dirty="0"/>
              <a:t>,</a:t>
            </a:r>
            <a:r>
              <a:rPr lang="zh-CN" altLang="en-US" dirty="0"/>
              <a:t>主要有握手礼、拥抱礼和</a:t>
            </a:r>
            <a:r>
              <a:rPr lang="zh-CN" altLang="en-US" dirty="0" smtClean="0"/>
              <a:t>吻面</a:t>
            </a:r>
            <a:r>
              <a:rPr lang="zh-CN" altLang="en-US" dirty="0"/>
              <a:t>礼</a:t>
            </a:r>
            <a:r>
              <a:rPr lang="en-US" altLang="zh-CN" dirty="0" smtClean="0"/>
              <a:t>.</a:t>
            </a:r>
            <a:endParaRPr lang="en-US" altLang="zh-CN" dirty="0" smtClean="0"/>
          </a:p>
          <a:p>
            <a:r>
              <a:rPr lang="zh-CN" altLang="en-US" dirty="0"/>
              <a:t>在正式场合</a:t>
            </a:r>
            <a:r>
              <a:rPr lang="en-US" altLang="zh-CN" dirty="0"/>
              <a:t>,</a:t>
            </a:r>
            <a:r>
              <a:rPr lang="zh-CN" altLang="en-US" dirty="0"/>
              <a:t>法国人通常要穿西装、套裙或连衣裙</a:t>
            </a:r>
            <a:r>
              <a:rPr lang="en-US" altLang="zh-CN" dirty="0"/>
              <a:t>.</a:t>
            </a:r>
            <a:r>
              <a:rPr lang="zh-CN" altLang="en-US" dirty="0"/>
              <a:t>法国人所穿的西装或套裙多为</a:t>
            </a:r>
            <a:r>
              <a:rPr lang="zh-CN" altLang="en-US" dirty="0" smtClean="0"/>
              <a:t>蓝色</a:t>
            </a:r>
            <a:r>
              <a:rPr lang="zh-CN" altLang="en-US" dirty="0"/>
              <a:t>、灰色或黑色</a:t>
            </a:r>
            <a:r>
              <a:rPr lang="en-US" altLang="zh-CN" dirty="0"/>
              <a:t>,</a:t>
            </a:r>
            <a:r>
              <a:rPr lang="zh-CN" altLang="en-US" dirty="0"/>
              <a:t>质地则多为纯毛</a:t>
            </a:r>
            <a:r>
              <a:rPr lang="en-US" altLang="zh-CN" dirty="0" smtClean="0"/>
              <a:t>.</a:t>
            </a:r>
            <a:endParaRPr lang="en-US" altLang="zh-CN" dirty="0" smtClean="0"/>
          </a:p>
          <a:p>
            <a:r>
              <a:rPr lang="zh-CN" altLang="en-US" dirty="0"/>
              <a:t>在西餐之中</a:t>
            </a:r>
            <a:r>
              <a:rPr lang="en-US" altLang="zh-CN" dirty="0"/>
              <a:t>,</a:t>
            </a:r>
            <a:r>
              <a:rPr lang="zh-CN" altLang="en-US" dirty="0"/>
              <a:t>法国菜可以说是最讲究的</a:t>
            </a:r>
            <a:r>
              <a:rPr lang="en-US" altLang="zh-CN" dirty="0"/>
              <a:t>.</a:t>
            </a:r>
            <a:r>
              <a:rPr lang="zh-CN" altLang="en-US" dirty="0"/>
              <a:t>平时</a:t>
            </a:r>
            <a:r>
              <a:rPr lang="en-US" altLang="zh-CN" dirty="0"/>
              <a:t>,</a:t>
            </a:r>
            <a:r>
              <a:rPr lang="zh-CN" altLang="en-US" dirty="0"/>
              <a:t>法国人爱吃面食</a:t>
            </a:r>
            <a:r>
              <a:rPr lang="en-US" altLang="zh-CN" dirty="0" smtClean="0"/>
              <a:t>.</a:t>
            </a:r>
            <a:endParaRPr lang="en-US" altLang="zh-CN" dirty="0" smtClean="0"/>
          </a:p>
          <a:p>
            <a:r>
              <a:rPr lang="zh-CN" altLang="en-US" dirty="0"/>
              <a:t>法国节日以宗教节日为主</a:t>
            </a:r>
            <a:r>
              <a:rPr lang="en-US" altLang="zh-CN" dirty="0"/>
              <a:t>,</a:t>
            </a:r>
            <a:r>
              <a:rPr lang="zh-CN" altLang="en-US" dirty="0"/>
              <a:t>每天都是纪念某一圣徒之日</a:t>
            </a:r>
            <a:r>
              <a:rPr lang="en-US" altLang="zh-CN" dirty="0" smtClean="0"/>
              <a:t>.</a:t>
            </a:r>
            <a:endParaRPr lang="en-US" altLang="zh-CN" dirty="0" smtClean="0"/>
          </a:p>
          <a:p>
            <a:r>
              <a:rPr lang="zh-CN" altLang="en-US" dirty="0"/>
              <a:t>菊花、牡丹、玫瑰、杜鹃、水仙、金盏花和纸花</a:t>
            </a:r>
            <a:r>
              <a:rPr lang="en-US" altLang="zh-CN" dirty="0"/>
              <a:t>,</a:t>
            </a:r>
            <a:r>
              <a:rPr lang="zh-CN" altLang="en-US" dirty="0"/>
              <a:t>一般不宜随意送给法国人</a:t>
            </a:r>
            <a:r>
              <a:rPr lang="en-US" altLang="zh-CN" dirty="0"/>
              <a:t>.</a:t>
            </a:r>
            <a:r>
              <a:rPr lang="zh-CN" altLang="en-US" dirty="0"/>
              <a:t>仙鹤被视为</a:t>
            </a:r>
            <a:r>
              <a:rPr lang="zh-CN" altLang="en-US" dirty="0" smtClean="0"/>
              <a:t>淫妇</a:t>
            </a:r>
            <a:r>
              <a:rPr lang="zh-CN" altLang="en-US" dirty="0"/>
              <a:t>的化身</a:t>
            </a:r>
            <a:r>
              <a:rPr lang="en-US" altLang="zh-CN" dirty="0"/>
              <a:t>,</a:t>
            </a:r>
            <a:r>
              <a:rPr lang="zh-CN" altLang="en-US" dirty="0"/>
              <a:t>孔雀被看作是祸鸟</a:t>
            </a:r>
            <a:r>
              <a:rPr lang="en-US" altLang="zh-CN" dirty="0"/>
              <a:t>,</a:t>
            </a:r>
            <a:r>
              <a:rPr lang="zh-CN" altLang="en-US" dirty="0"/>
              <a:t>大象象征着笨汉</a:t>
            </a:r>
            <a:r>
              <a:rPr lang="en-US" altLang="zh-CN" dirty="0"/>
              <a:t>,</a:t>
            </a:r>
            <a:r>
              <a:rPr lang="zh-CN" altLang="en-US" dirty="0"/>
              <a:t>它们都是法国人反感的动物</a:t>
            </a:r>
            <a:r>
              <a:rPr lang="en-US" altLang="zh-CN" dirty="0"/>
              <a:t>.</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 name="Freeform 45"/>
          <p:cNvSpPr>
            <a:spLocks noEditPoints="1"/>
          </p:cNvSpPr>
          <p:nvPr/>
        </p:nvSpPr>
        <p:spPr bwMode="auto">
          <a:xfrm>
            <a:off x="703923" y="939787"/>
            <a:ext cx="310951" cy="310968"/>
          </a:xfrm>
          <a:custGeom>
            <a:avLst/>
            <a:gdLst/>
            <a:ahLst/>
            <a:cxnLst>
              <a:cxn ang="0">
                <a:pos x="27" y="55"/>
              </a:cxn>
              <a:cxn ang="0">
                <a:pos x="0" y="27"/>
              </a:cxn>
              <a:cxn ang="0">
                <a:pos x="27" y="0"/>
              </a:cxn>
              <a:cxn ang="0">
                <a:pos x="55" y="27"/>
              </a:cxn>
              <a:cxn ang="0">
                <a:pos x="27" y="55"/>
              </a:cxn>
              <a:cxn ang="0">
                <a:pos x="45" y="20"/>
              </a:cxn>
              <a:cxn ang="0">
                <a:pos x="42" y="17"/>
              </a:cxn>
              <a:cxn ang="0">
                <a:pos x="40" y="16"/>
              </a:cxn>
              <a:cxn ang="0">
                <a:pos x="38" y="17"/>
              </a:cxn>
              <a:cxn ang="0">
                <a:pos x="24" y="31"/>
              </a:cxn>
              <a:cxn ang="0">
                <a:pos x="16" y="23"/>
              </a:cxn>
              <a:cxn ang="0">
                <a:pos x="14" y="22"/>
              </a:cxn>
              <a:cxn ang="0">
                <a:pos x="13" y="23"/>
              </a:cxn>
              <a:cxn ang="0">
                <a:pos x="9" y="26"/>
              </a:cxn>
              <a:cxn ang="0">
                <a:pos x="9" y="28"/>
              </a:cxn>
              <a:cxn ang="0">
                <a:pos x="9" y="30"/>
              </a:cxn>
              <a:cxn ang="0">
                <a:pos x="22" y="43"/>
              </a:cxn>
              <a:cxn ang="0">
                <a:pos x="24" y="43"/>
              </a:cxn>
              <a:cxn ang="0">
                <a:pos x="26" y="43"/>
              </a:cxn>
              <a:cxn ang="0">
                <a:pos x="45" y="23"/>
              </a:cxn>
              <a:cxn ang="0">
                <a:pos x="46" y="22"/>
              </a:cxn>
              <a:cxn ang="0">
                <a:pos x="45" y="20"/>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45" y="20"/>
                </a:moveTo>
                <a:cubicBezTo>
                  <a:pt x="42" y="17"/>
                  <a:pt x="42" y="17"/>
                  <a:pt x="42" y="17"/>
                </a:cubicBezTo>
                <a:cubicBezTo>
                  <a:pt x="41" y="16"/>
                  <a:pt x="41" y="16"/>
                  <a:pt x="40" y="16"/>
                </a:cubicBezTo>
                <a:cubicBezTo>
                  <a:pt x="39" y="16"/>
                  <a:pt x="39" y="16"/>
                  <a:pt x="38" y="17"/>
                </a:cubicBezTo>
                <a:cubicBezTo>
                  <a:pt x="24" y="31"/>
                  <a:pt x="24" y="31"/>
                  <a:pt x="24" y="31"/>
                </a:cubicBezTo>
                <a:cubicBezTo>
                  <a:pt x="16" y="23"/>
                  <a:pt x="16" y="23"/>
                  <a:pt x="16" y="23"/>
                </a:cubicBezTo>
                <a:cubicBezTo>
                  <a:pt x="15" y="23"/>
                  <a:pt x="15" y="22"/>
                  <a:pt x="14" y="22"/>
                </a:cubicBezTo>
                <a:cubicBezTo>
                  <a:pt x="14" y="22"/>
                  <a:pt x="13" y="23"/>
                  <a:pt x="13" y="23"/>
                </a:cubicBezTo>
                <a:cubicBezTo>
                  <a:pt x="9" y="26"/>
                  <a:pt x="9" y="26"/>
                  <a:pt x="9" y="26"/>
                </a:cubicBezTo>
                <a:cubicBezTo>
                  <a:pt x="9" y="27"/>
                  <a:pt x="9" y="27"/>
                  <a:pt x="9" y="28"/>
                </a:cubicBezTo>
                <a:cubicBezTo>
                  <a:pt x="9" y="29"/>
                  <a:pt x="9" y="29"/>
                  <a:pt x="9" y="30"/>
                </a:cubicBezTo>
                <a:cubicBezTo>
                  <a:pt x="22" y="43"/>
                  <a:pt x="22" y="43"/>
                  <a:pt x="22" y="43"/>
                </a:cubicBezTo>
                <a:cubicBezTo>
                  <a:pt x="23" y="43"/>
                  <a:pt x="23" y="43"/>
                  <a:pt x="24" y="43"/>
                </a:cubicBezTo>
                <a:cubicBezTo>
                  <a:pt x="25" y="43"/>
                  <a:pt x="25" y="43"/>
                  <a:pt x="26" y="43"/>
                </a:cubicBezTo>
                <a:cubicBezTo>
                  <a:pt x="45" y="23"/>
                  <a:pt x="45" y="23"/>
                  <a:pt x="45" y="23"/>
                </a:cubicBezTo>
                <a:cubicBezTo>
                  <a:pt x="45" y="23"/>
                  <a:pt x="46" y="22"/>
                  <a:pt x="46" y="22"/>
                </a:cubicBezTo>
                <a:cubicBezTo>
                  <a:pt x="46" y="21"/>
                  <a:pt x="45" y="20"/>
                  <a:pt x="45" y="20"/>
                </a:cubicBezTo>
                <a:close/>
              </a:path>
            </a:pathLst>
          </a:custGeom>
          <a:solidFill>
            <a:schemeClr val="accent1"/>
          </a:solidFill>
          <a:ln w="9525">
            <a:noFill/>
            <a:round/>
          </a:ln>
        </p:spPr>
        <p:txBody>
          <a:bodyPr vert="horz" wrap="square" lIns="91433" tIns="45717" rIns="91433" bIns="45717" numCol="1" anchor="t" anchorCtr="0" compatLnSpc="1"/>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6" name="文本框 12"/>
          <p:cNvSpPr txBox="1">
            <a:spLocks noChangeArrowheads="1"/>
          </p:cNvSpPr>
          <p:nvPr/>
        </p:nvSpPr>
        <p:spPr bwMode="auto">
          <a:xfrm>
            <a:off x="926688" y="302659"/>
            <a:ext cx="7330872" cy="4349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zh-CN" sz="2400" b="1" dirty="0">
                <a:latin typeface="+mj-ea"/>
                <a:ea typeface="+mj-ea"/>
              </a:rPr>
              <a:t>三、欧洲、美洲主要国家的礼俗与禁忌</a:t>
            </a:r>
            <a:endParaRPr lang="zh-CN" altLang="zh-CN" sz="2400" b="1" dirty="0">
              <a:latin typeface="+mj-ea"/>
              <a:ea typeface="+mj-ea"/>
            </a:endParaRPr>
          </a:p>
        </p:txBody>
      </p:sp>
      <p:sp>
        <p:nvSpPr>
          <p:cNvPr id="2" name="矩形 1"/>
          <p:cNvSpPr/>
          <p:nvPr/>
        </p:nvSpPr>
        <p:spPr>
          <a:xfrm>
            <a:off x="1115616" y="943004"/>
            <a:ext cx="7344816" cy="400110"/>
          </a:xfrm>
          <a:prstGeom prst="rect">
            <a:avLst/>
          </a:prstGeom>
        </p:spPr>
        <p:txBody>
          <a:bodyPr wrap="square">
            <a:spAutoFit/>
          </a:bodyPr>
          <a:lstStyle/>
          <a:p>
            <a:r>
              <a:rPr lang="zh-CN" altLang="zh-CN" sz="2000" b="1" dirty="0"/>
              <a:t>（三）德国</a:t>
            </a:r>
            <a:endParaRPr lang="zh-CN" altLang="zh-CN" sz="2000" b="1" dirty="0"/>
          </a:p>
        </p:txBody>
      </p:sp>
      <p:sp>
        <p:nvSpPr>
          <p:cNvPr id="3" name="矩形 2"/>
          <p:cNvSpPr/>
          <p:nvPr/>
        </p:nvSpPr>
        <p:spPr>
          <a:xfrm>
            <a:off x="1115616" y="1343114"/>
            <a:ext cx="7560840" cy="2585323"/>
          </a:xfrm>
          <a:prstGeom prst="rect">
            <a:avLst/>
          </a:prstGeom>
        </p:spPr>
        <p:txBody>
          <a:bodyPr wrap="square">
            <a:spAutoFit/>
          </a:bodyPr>
          <a:lstStyle/>
          <a:p>
            <a:r>
              <a:rPr lang="zh-CN" altLang="en-US" dirty="0"/>
              <a:t>在人际交往中</a:t>
            </a:r>
            <a:r>
              <a:rPr lang="en-US" altLang="zh-CN" dirty="0"/>
              <a:t>,</a:t>
            </a:r>
            <a:r>
              <a:rPr lang="zh-CN" altLang="en-US" dirty="0"/>
              <a:t>准时赴约被看得很重</a:t>
            </a:r>
            <a:r>
              <a:rPr lang="en-US" altLang="zh-CN" dirty="0"/>
              <a:t>.</a:t>
            </a:r>
            <a:r>
              <a:rPr lang="zh-CN" altLang="en-US" dirty="0"/>
              <a:t>在社交场合</a:t>
            </a:r>
            <a:r>
              <a:rPr lang="en-US" altLang="zh-CN" dirty="0"/>
              <a:t>,</a:t>
            </a:r>
            <a:r>
              <a:rPr lang="zh-CN" altLang="en-US" dirty="0"/>
              <a:t>德国人通常都采用握手礼作为</a:t>
            </a:r>
            <a:r>
              <a:rPr lang="zh-CN" altLang="en-US" dirty="0" smtClean="0"/>
              <a:t>见面礼节</a:t>
            </a:r>
            <a:r>
              <a:rPr lang="en-US" altLang="zh-CN" dirty="0" smtClean="0"/>
              <a:t>.</a:t>
            </a:r>
            <a:r>
              <a:rPr lang="zh-CN" altLang="en-US" dirty="0"/>
              <a:t> </a:t>
            </a:r>
            <a:r>
              <a:rPr lang="en-US" altLang="zh-CN" dirty="0"/>
              <a:t>.</a:t>
            </a:r>
            <a:r>
              <a:rPr lang="zh-CN" altLang="en-US" dirty="0"/>
              <a:t>一是握手时务必要坦然地注视对方</a:t>
            </a:r>
            <a:r>
              <a:rPr lang="en-US" altLang="zh-CN" dirty="0"/>
              <a:t>;</a:t>
            </a:r>
            <a:r>
              <a:rPr lang="zh-CN" altLang="en-US" dirty="0" smtClean="0"/>
              <a:t>二是</a:t>
            </a:r>
            <a:r>
              <a:rPr lang="zh-CN" altLang="en-US" dirty="0"/>
              <a:t>握手的时间宜稍长一些</a:t>
            </a:r>
            <a:r>
              <a:rPr lang="en-US" altLang="zh-CN" dirty="0"/>
              <a:t>,</a:t>
            </a:r>
            <a:r>
              <a:rPr lang="zh-CN" altLang="en-US" dirty="0"/>
              <a:t>晃动的次数宜稍多一些</a:t>
            </a:r>
            <a:r>
              <a:rPr lang="en-US" altLang="zh-CN" dirty="0"/>
              <a:t>,</a:t>
            </a:r>
            <a:r>
              <a:rPr lang="zh-CN" altLang="en-US" dirty="0"/>
              <a:t>握手时所用的力量宜稍大一些</a:t>
            </a:r>
            <a:r>
              <a:rPr lang="en-US" altLang="zh-CN" dirty="0" smtClean="0"/>
              <a:t>.</a:t>
            </a:r>
            <a:endParaRPr lang="en-US" altLang="zh-CN" dirty="0" smtClean="0"/>
          </a:p>
          <a:p>
            <a:r>
              <a:rPr lang="zh-CN" altLang="en-US" dirty="0"/>
              <a:t>德国人的餐桌上主角是肉食</a:t>
            </a:r>
            <a:r>
              <a:rPr lang="en-US" altLang="zh-CN" dirty="0"/>
              <a:t>.</a:t>
            </a:r>
            <a:r>
              <a:rPr lang="zh-CN" altLang="en-US" dirty="0"/>
              <a:t>最爱吃猪肉</a:t>
            </a:r>
            <a:r>
              <a:rPr lang="en-US" altLang="zh-CN" dirty="0"/>
              <a:t>,</a:t>
            </a:r>
            <a:r>
              <a:rPr lang="zh-CN" altLang="en-US" dirty="0"/>
              <a:t>其次是牛肉</a:t>
            </a:r>
            <a:r>
              <a:rPr lang="en-US" altLang="zh-CN" dirty="0" smtClean="0"/>
              <a:t>.</a:t>
            </a:r>
            <a:endParaRPr lang="en-US" altLang="zh-CN" dirty="0" smtClean="0"/>
          </a:p>
          <a:p>
            <a:r>
              <a:rPr lang="zh-CN" altLang="en-US" dirty="0"/>
              <a:t>除传统的宗教节日外</a:t>
            </a:r>
            <a:r>
              <a:rPr lang="en-US" altLang="zh-CN" dirty="0"/>
              <a:t>,</a:t>
            </a:r>
            <a:r>
              <a:rPr lang="zh-CN" altLang="en-US" dirty="0"/>
              <a:t>因为德国人是世界上最爱喝啤酒的</a:t>
            </a:r>
            <a:r>
              <a:rPr lang="en-US" altLang="zh-CN" dirty="0"/>
              <a:t>,</a:t>
            </a:r>
            <a:r>
              <a:rPr lang="zh-CN" altLang="en-US" dirty="0"/>
              <a:t>所以还有举世闻名的 </a:t>
            </a:r>
            <a:r>
              <a:rPr lang="zh-CN" altLang="en-US" dirty="0" smtClean="0"/>
              <a:t>“慕尼黑啤酒节”</a:t>
            </a:r>
            <a:endParaRPr lang="en-US" altLang="zh-CN" dirty="0" smtClean="0"/>
          </a:p>
          <a:p>
            <a:r>
              <a:rPr lang="zh-CN" altLang="en-US" dirty="0"/>
              <a:t>忌用玫瑰或蔷薇送人</a:t>
            </a:r>
            <a:r>
              <a:rPr lang="en-US" altLang="zh-CN" dirty="0"/>
              <a:t>,</a:t>
            </a:r>
            <a:r>
              <a:rPr lang="zh-CN" altLang="en-US" dirty="0"/>
              <a:t>前者表示求爱</a:t>
            </a:r>
            <a:r>
              <a:rPr lang="en-US" altLang="zh-CN" dirty="0"/>
              <a:t>,</a:t>
            </a:r>
            <a:r>
              <a:rPr lang="zh-CN" altLang="en-US" dirty="0"/>
              <a:t>后者则专用于悼亡</a:t>
            </a:r>
            <a:r>
              <a:rPr lang="en-US" altLang="zh-CN" dirty="0" smtClean="0"/>
              <a:t>.</a:t>
            </a:r>
            <a:endParaRPr lang="en-US" altLang="zh-CN" dirty="0" smtClean="0"/>
          </a:p>
          <a:p>
            <a:r>
              <a:rPr lang="zh-CN" altLang="en-US" dirty="0"/>
              <a:t>德国人对黑色、灰色比较喜欢</a:t>
            </a:r>
            <a:r>
              <a:rPr lang="en-US" altLang="zh-CN" dirty="0"/>
              <a:t>,</a:t>
            </a:r>
            <a:r>
              <a:rPr lang="zh-CN" altLang="en-US" dirty="0"/>
              <a:t>对于红色以及渗有红色或红、黑相间之色</a:t>
            </a:r>
            <a:r>
              <a:rPr lang="en-US" altLang="zh-CN" dirty="0"/>
              <a:t>,</a:t>
            </a:r>
            <a:r>
              <a:rPr lang="zh-CN" altLang="en-US" dirty="0"/>
              <a:t>则不感兴趣</a:t>
            </a:r>
            <a:r>
              <a:rPr lang="en-US" altLang="zh-CN" dirty="0"/>
              <a:t>.</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 name="Freeform 45"/>
          <p:cNvSpPr>
            <a:spLocks noEditPoints="1"/>
          </p:cNvSpPr>
          <p:nvPr/>
        </p:nvSpPr>
        <p:spPr bwMode="auto">
          <a:xfrm>
            <a:off x="703923" y="939787"/>
            <a:ext cx="310951" cy="310968"/>
          </a:xfrm>
          <a:custGeom>
            <a:avLst/>
            <a:gdLst/>
            <a:ahLst/>
            <a:cxnLst>
              <a:cxn ang="0">
                <a:pos x="27" y="55"/>
              </a:cxn>
              <a:cxn ang="0">
                <a:pos x="0" y="27"/>
              </a:cxn>
              <a:cxn ang="0">
                <a:pos x="27" y="0"/>
              </a:cxn>
              <a:cxn ang="0">
                <a:pos x="55" y="27"/>
              </a:cxn>
              <a:cxn ang="0">
                <a:pos x="27" y="55"/>
              </a:cxn>
              <a:cxn ang="0">
                <a:pos x="45" y="20"/>
              </a:cxn>
              <a:cxn ang="0">
                <a:pos x="42" y="17"/>
              </a:cxn>
              <a:cxn ang="0">
                <a:pos x="40" y="16"/>
              </a:cxn>
              <a:cxn ang="0">
                <a:pos x="38" y="17"/>
              </a:cxn>
              <a:cxn ang="0">
                <a:pos x="24" y="31"/>
              </a:cxn>
              <a:cxn ang="0">
                <a:pos x="16" y="23"/>
              </a:cxn>
              <a:cxn ang="0">
                <a:pos x="14" y="22"/>
              </a:cxn>
              <a:cxn ang="0">
                <a:pos x="13" y="23"/>
              </a:cxn>
              <a:cxn ang="0">
                <a:pos x="9" y="26"/>
              </a:cxn>
              <a:cxn ang="0">
                <a:pos x="9" y="28"/>
              </a:cxn>
              <a:cxn ang="0">
                <a:pos x="9" y="30"/>
              </a:cxn>
              <a:cxn ang="0">
                <a:pos x="22" y="43"/>
              </a:cxn>
              <a:cxn ang="0">
                <a:pos x="24" y="43"/>
              </a:cxn>
              <a:cxn ang="0">
                <a:pos x="26" y="43"/>
              </a:cxn>
              <a:cxn ang="0">
                <a:pos x="45" y="23"/>
              </a:cxn>
              <a:cxn ang="0">
                <a:pos x="46" y="22"/>
              </a:cxn>
              <a:cxn ang="0">
                <a:pos x="45" y="20"/>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45" y="20"/>
                </a:moveTo>
                <a:cubicBezTo>
                  <a:pt x="42" y="17"/>
                  <a:pt x="42" y="17"/>
                  <a:pt x="42" y="17"/>
                </a:cubicBezTo>
                <a:cubicBezTo>
                  <a:pt x="41" y="16"/>
                  <a:pt x="41" y="16"/>
                  <a:pt x="40" y="16"/>
                </a:cubicBezTo>
                <a:cubicBezTo>
                  <a:pt x="39" y="16"/>
                  <a:pt x="39" y="16"/>
                  <a:pt x="38" y="17"/>
                </a:cubicBezTo>
                <a:cubicBezTo>
                  <a:pt x="24" y="31"/>
                  <a:pt x="24" y="31"/>
                  <a:pt x="24" y="31"/>
                </a:cubicBezTo>
                <a:cubicBezTo>
                  <a:pt x="16" y="23"/>
                  <a:pt x="16" y="23"/>
                  <a:pt x="16" y="23"/>
                </a:cubicBezTo>
                <a:cubicBezTo>
                  <a:pt x="15" y="23"/>
                  <a:pt x="15" y="22"/>
                  <a:pt x="14" y="22"/>
                </a:cubicBezTo>
                <a:cubicBezTo>
                  <a:pt x="14" y="22"/>
                  <a:pt x="13" y="23"/>
                  <a:pt x="13" y="23"/>
                </a:cubicBezTo>
                <a:cubicBezTo>
                  <a:pt x="9" y="26"/>
                  <a:pt x="9" y="26"/>
                  <a:pt x="9" y="26"/>
                </a:cubicBezTo>
                <a:cubicBezTo>
                  <a:pt x="9" y="27"/>
                  <a:pt x="9" y="27"/>
                  <a:pt x="9" y="28"/>
                </a:cubicBezTo>
                <a:cubicBezTo>
                  <a:pt x="9" y="29"/>
                  <a:pt x="9" y="29"/>
                  <a:pt x="9" y="30"/>
                </a:cubicBezTo>
                <a:cubicBezTo>
                  <a:pt x="22" y="43"/>
                  <a:pt x="22" y="43"/>
                  <a:pt x="22" y="43"/>
                </a:cubicBezTo>
                <a:cubicBezTo>
                  <a:pt x="23" y="43"/>
                  <a:pt x="23" y="43"/>
                  <a:pt x="24" y="43"/>
                </a:cubicBezTo>
                <a:cubicBezTo>
                  <a:pt x="25" y="43"/>
                  <a:pt x="25" y="43"/>
                  <a:pt x="26" y="43"/>
                </a:cubicBezTo>
                <a:cubicBezTo>
                  <a:pt x="45" y="23"/>
                  <a:pt x="45" y="23"/>
                  <a:pt x="45" y="23"/>
                </a:cubicBezTo>
                <a:cubicBezTo>
                  <a:pt x="45" y="23"/>
                  <a:pt x="46" y="22"/>
                  <a:pt x="46" y="22"/>
                </a:cubicBezTo>
                <a:cubicBezTo>
                  <a:pt x="46" y="21"/>
                  <a:pt x="45" y="20"/>
                  <a:pt x="45" y="20"/>
                </a:cubicBezTo>
                <a:close/>
              </a:path>
            </a:pathLst>
          </a:custGeom>
          <a:solidFill>
            <a:schemeClr val="accent1"/>
          </a:solidFill>
          <a:ln w="9525">
            <a:noFill/>
            <a:round/>
          </a:ln>
        </p:spPr>
        <p:txBody>
          <a:bodyPr vert="horz" wrap="square" lIns="91433" tIns="45717" rIns="91433" bIns="45717" numCol="1" anchor="t" anchorCtr="0" compatLnSpc="1"/>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6" name="文本框 12"/>
          <p:cNvSpPr txBox="1">
            <a:spLocks noChangeArrowheads="1"/>
          </p:cNvSpPr>
          <p:nvPr/>
        </p:nvSpPr>
        <p:spPr bwMode="auto">
          <a:xfrm>
            <a:off x="926688" y="302659"/>
            <a:ext cx="7330872" cy="4349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zh-CN" sz="2400" b="1" dirty="0">
                <a:latin typeface="+mj-ea"/>
                <a:ea typeface="+mj-ea"/>
              </a:rPr>
              <a:t>三、欧洲、美洲主要国家的礼俗与禁忌</a:t>
            </a:r>
            <a:endParaRPr lang="zh-CN" altLang="zh-CN" sz="2400" b="1" dirty="0">
              <a:latin typeface="+mj-ea"/>
              <a:ea typeface="+mj-ea"/>
            </a:endParaRPr>
          </a:p>
        </p:txBody>
      </p:sp>
      <p:sp>
        <p:nvSpPr>
          <p:cNvPr id="2" name="矩形 1"/>
          <p:cNvSpPr/>
          <p:nvPr/>
        </p:nvSpPr>
        <p:spPr>
          <a:xfrm>
            <a:off x="1115616" y="943004"/>
            <a:ext cx="7344816" cy="400110"/>
          </a:xfrm>
          <a:prstGeom prst="rect">
            <a:avLst/>
          </a:prstGeom>
        </p:spPr>
        <p:txBody>
          <a:bodyPr wrap="square">
            <a:spAutoFit/>
          </a:bodyPr>
          <a:lstStyle/>
          <a:p>
            <a:r>
              <a:rPr lang="zh-CN" altLang="zh-CN" sz="2000" b="1" dirty="0"/>
              <a:t>（四）意大利</a:t>
            </a:r>
            <a:endParaRPr lang="zh-CN" altLang="zh-CN" sz="2000" b="1" dirty="0"/>
          </a:p>
        </p:txBody>
      </p:sp>
      <p:sp>
        <p:nvSpPr>
          <p:cNvPr id="3" name="矩形 2"/>
          <p:cNvSpPr/>
          <p:nvPr/>
        </p:nvSpPr>
        <p:spPr>
          <a:xfrm>
            <a:off x="1115616" y="1343114"/>
            <a:ext cx="7560840" cy="2308324"/>
          </a:xfrm>
          <a:prstGeom prst="rect">
            <a:avLst/>
          </a:prstGeom>
        </p:spPr>
        <p:txBody>
          <a:bodyPr wrap="square">
            <a:spAutoFit/>
          </a:bodyPr>
          <a:lstStyle/>
          <a:p>
            <a:r>
              <a:rPr lang="zh-CN" altLang="en-US" dirty="0"/>
              <a:t>在熟人之间</a:t>
            </a:r>
            <a:r>
              <a:rPr lang="en-US" altLang="zh-CN" dirty="0"/>
              <a:t>,</a:t>
            </a:r>
            <a:r>
              <a:rPr lang="zh-CN" altLang="en-US" dirty="0"/>
              <a:t>举手礼、拥抱礼、亲吻礼也比较常用</a:t>
            </a:r>
            <a:r>
              <a:rPr lang="en-US" altLang="zh-CN" dirty="0" smtClean="0"/>
              <a:t>.</a:t>
            </a:r>
            <a:endParaRPr lang="en-US" altLang="zh-CN" dirty="0" smtClean="0"/>
          </a:p>
          <a:p>
            <a:r>
              <a:rPr lang="zh-CN" altLang="en-US" dirty="0"/>
              <a:t>意大利人爱吃炒米饭、通心粉</a:t>
            </a:r>
            <a:r>
              <a:rPr lang="en-US" altLang="zh-CN" dirty="0"/>
              <a:t>.</a:t>
            </a:r>
            <a:r>
              <a:rPr lang="zh-CN" altLang="en-US" dirty="0"/>
              <a:t>通心粉又叫意大利面条</a:t>
            </a:r>
            <a:r>
              <a:rPr lang="en-US" altLang="zh-CN" dirty="0"/>
              <a:t>,</a:t>
            </a:r>
            <a:r>
              <a:rPr lang="zh-CN" altLang="en-US" dirty="0"/>
              <a:t>或者根据其音译可叫做</a:t>
            </a:r>
            <a:r>
              <a:rPr lang="zh-CN" altLang="en-US" dirty="0" smtClean="0"/>
              <a:t>“帕斯塔”</a:t>
            </a:r>
            <a:r>
              <a:rPr lang="en-US" altLang="zh-CN" dirty="0" smtClean="0"/>
              <a:t>.</a:t>
            </a:r>
            <a:endParaRPr lang="en-US" altLang="zh-CN" dirty="0" smtClean="0"/>
          </a:p>
          <a:p>
            <a:r>
              <a:rPr lang="zh-CN" altLang="en-US" dirty="0"/>
              <a:t>意大利的节日比较多</a:t>
            </a:r>
            <a:r>
              <a:rPr lang="en-US" altLang="zh-CN" dirty="0"/>
              <a:t>,</a:t>
            </a:r>
            <a:r>
              <a:rPr lang="zh-CN" altLang="en-US" dirty="0"/>
              <a:t>全国性节日有 １９ 个</a:t>
            </a:r>
            <a:r>
              <a:rPr lang="en-US" altLang="zh-CN" dirty="0" smtClean="0"/>
              <a:t>.</a:t>
            </a:r>
            <a:endParaRPr lang="en-US" altLang="zh-CN" dirty="0" smtClean="0"/>
          </a:p>
          <a:p>
            <a:r>
              <a:rPr lang="zh-CN" altLang="en-US" dirty="0"/>
              <a:t>意大利</a:t>
            </a:r>
            <a:r>
              <a:rPr lang="en-US" altLang="zh-CN" dirty="0"/>
              <a:t>,</a:t>
            </a:r>
            <a:r>
              <a:rPr lang="zh-CN" altLang="en-US" dirty="0"/>
              <a:t>玫瑰一般用以示爱</a:t>
            </a:r>
            <a:r>
              <a:rPr lang="en-US" altLang="zh-CN" dirty="0"/>
              <a:t>,</a:t>
            </a:r>
            <a:r>
              <a:rPr lang="zh-CN" altLang="en-US" dirty="0"/>
              <a:t>菊花则专门用于丧葬之事</a:t>
            </a:r>
            <a:r>
              <a:rPr lang="en-US" altLang="zh-CN" dirty="0"/>
              <a:t>,</a:t>
            </a:r>
            <a:r>
              <a:rPr lang="zh-CN" altLang="en-US" dirty="0"/>
              <a:t>因此这两种花不可以用来送人</a:t>
            </a:r>
            <a:r>
              <a:rPr lang="en-US" altLang="zh-CN" dirty="0" smtClean="0"/>
              <a:t>.</a:t>
            </a:r>
            <a:endParaRPr lang="en-US" altLang="zh-CN" dirty="0" smtClean="0"/>
          </a:p>
          <a:p>
            <a:r>
              <a:rPr lang="zh-CN" altLang="en-US" dirty="0" smtClean="0"/>
              <a:t>他们</a:t>
            </a:r>
            <a:r>
              <a:rPr lang="zh-CN" altLang="en-US" dirty="0"/>
              <a:t>对于</a:t>
            </a:r>
            <a:r>
              <a:rPr lang="zh-CN" altLang="en-US" dirty="0" smtClean="0"/>
              <a:t>“３ ”</a:t>
            </a:r>
            <a:r>
              <a:rPr lang="zh-CN" altLang="en-US" dirty="0"/>
              <a:t>这一数字也不太有好感</a:t>
            </a:r>
            <a:r>
              <a:rPr lang="en-US" altLang="zh-CN" dirty="0"/>
              <a:t>.</a:t>
            </a:r>
            <a:r>
              <a:rPr lang="zh-CN" altLang="en-US" dirty="0"/>
              <a:t>切勿将手帕、丝织品和亚麻织品送给意大利人</a:t>
            </a:r>
            <a:r>
              <a:rPr lang="en-US" altLang="zh-CN" dirty="0"/>
              <a:t>.</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 name="Freeform 45"/>
          <p:cNvSpPr>
            <a:spLocks noEditPoints="1"/>
          </p:cNvSpPr>
          <p:nvPr/>
        </p:nvSpPr>
        <p:spPr bwMode="auto">
          <a:xfrm>
            <a:off x="703923" y="939787"/>
            <a:ext cx="310951" cy="310968"/>
          </a:xfrm>
          <a:custGeom>
            <a:avLst/>
            <a:gdLst/>
            <a:ahLst/>
            <a:cxnLst>
              <a:cxn ang="0">
                <a:pos x="27" y="55"/>
              </a:cxn>
              <a:cxn ang="0">
                <a:pos x="0" y="27"/>
              </a:cxn>
              <a:cxn ang="0">
                <a:pos x="27" y="0"/>
              </a:cxn>
              <a:cxn ang="0">
                <a:pos x="55" y="27"/>
              </a:cxn>
              <a:cxn ang="0">
                <a:pos x="27" y="55"/>
              </a:cxn>
              <a:cxn ang="0">
                <a:pos x="45" y="20"/>
              </a:cxn>
              <a:cxn ang="0">
                <a:pos x="42" y="17"/>
              </a:cxn>
              <a:cxn ang="0">
                <a:pos x="40" y="16"/>
              </a:cxn>
              <a:cxn ang="0">
                <a:pos x="38" y="17"/>
              </a:cxn>
              <a:cxn ang="0">
                <a:pos x="24" y="31"/>
              </a:cxn>
              <a:cxn ang="0">
                <a:pos x="16" y="23"/>
              </a:cxn>
              <a:cxn ang="0">
                <a:pos x="14" y="22"/>
              </a:cxn>
              <a:cxn ang="0">
                <a:pos x="13" y="23"/>
              </a:cxn>
              <a:cxn ang="0">
                <a:pos x="9" y="26"/>
              </a:cxn>
              <a:cxn ang="0">
                <a:pos x="9" y="28"/>
              </a:cxn>
              <a:cxn ang="0">
                <a:pos x="9" y="30"/>
              </a:cxn>
              <a:cxn ang="0">
                <a:pos x="22" y="43"/>
              </a:cxn>
              <a:cxn ang="0">
                <a:pos x="24" y="43"/>
              </a:cxn>
              <a:cxn ang="0">
                <a:pos x="26" y="43"/>
              </a:cxn>
              <a:cxn ang="0">
                <a:pos x="45" y="23"/>
              </a:cxn>
              <a:cxn ang="0">
                <a:pos x="46" y="22"/>
              </a:cxn>
              <a:cxn ang="0">
                <a:pos x="45" y="20"/>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45" y="20"/>
                </a:moveTo>
                <a:cubicBezTo>
                  <a:pt x="42" y="17"/>
                  <a:pt x="42" y="17"/>
                  <a:pt x="42" y="17"/>
                </a:cubicBezTo>
                <a:cubicBezTo>
                  <a:pt x="41" y="16"/>
                  <a:pt x="41" y="16"/>
                  <a:pt x="40" y="16"/>
                </a:cubicBezTo>
                <a:cubicBezTo>
                  <a:pt x="39" y="16"/>
                  <a:pt x="39" y="16"/>
                  <a:pt x="38" y="17"/>
                </a:cubicBezTo>
                <a:cubicBezTo>
                  <a:pt x="24" y="31"/>
                  <a:pt x="24" y="31"/>
                  <a:pt x="24" y="31"/>
                </a:cubicBezTo>
                <a:cubicBezTo>
                  <a:pt x="16" y="23"/>
                  <a:pt x="16" y="23"/>
                  <a:pt x="16" y="23"/>
                </a:cubicBezTo>
                <a:cubicBezTo>
                  <a:pt x="15" y="23"/>
                  <a:pt x="15" y="22"/>
                  <a:pt x="14" y="22"/>
                </a:cubicBezTo>
                <a:cubicBezTo>
                  <a:pt x="14" y="22"/>
                  <a:pt x="13" y="23"/>
                  <a:pt x="13" y="23"/>
                </a:cubicBezTo>
                <a:cubicBezTo>
                  <a:pt x="9" y="26"/>
                  <a:pt x="9" y="26"/>
                  <a:pt x="9" y="26"/>
                </a:cubicBezTo>
                <a:cubicBezTo>
                  <a:pt x="9" y="27"/>
                  <a:pt x="9" y="27"/>
                  <a:pt x="9" y="28"/>
                </a:cubicBezTo>
                <a:cubicBezTo>
                  <a:pt x="9" y="29"/>
                  <a:pt x="9" y="29"/>
                  <a:pt x="9" y="30"/>
                </a:cubicBezTo>
                <a:cubicBezTo>
                  <a:pt x="22" y="43"/>
                  <a:pt x="22" y="43"/>
                  <a:pt x="22" y="43"/>
                </a:cubicBezTo>
                <a:cubicBezTo>
                  <a:pt x="23" y="43"/>
                  <a:pt x="23" y="43"/>
                  <a:pt x="24" y="43"/>
                </a:cubicBezTo>
                <a:cubicBezTo>
                  <a:pt x="25" y="43"/>
                  <a:pt x="25" y="43"/>
                  <a:pt x="26" y="43"/>
                </a:cubicBezTo>
                <a:cubicBezTo>
                  <a:pt x="45" y="23"/>
                  <a:pt x="45" y="23"/>
                  <a:pt x="45" y="23"/>
                </a:cubicBezTo>
                <a:cubicBezTo>
                  <a:pt x="45" y="23"/>
                  <a:pt x="46" y="22"/>
                  <a:pt x="46" y="22"/>
                </a:cubicBezTo>
                <a:cubicBezTo>
                  <a:pt x="46" y="21"/>
                  <a:pt x="45" y="20"/>
                  <a:pt x="45" y="20"/>
                </a:cubicBezTo>
                <a:close/>
              </a:path>
            </a:pathLst>
          </a:custGeom>
          <a:solidFill>
            <a:schemeClr val="accent1"/>
          </a:solidFill>
          <a:ln w="9525">
            <a:noFill/>
            <a:round/>
          </a:ln>
        </p:spPr>
        <p:txBody>
          <a:bodyPr vert="horz" wrap="square" lIns="91433" tIns="45717" rIns="91433" bIns="45717" numCol="1" anchor="t" anchorCtr="0" compatLnSpc="1"/>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6" name="文本框 12"/>
          <p:cNvSpPr txBox="1">
            <a:spLocks noChangeArrowheads="1"/>
          </p:cNvSpPr>
          <p:nvPr/>
        </p:nvSpPr>
        <p:spPr bwMode="auto">
          <a:xfrm>
            <a:off x="926688" y="302659"/>
            <a:ext cx="7330872" cy="4349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zh-CN" sz="2400" b="1" dirty="0">
                <a:latin typeface="+mj-ea"/>
                <a:ea typeface="+mj-ea"/>
              </a:rPr>
              <a:t>三、欧洲、美洲主要国家的礼俗与禁忌</a:t>
            </a:r>
            <a:endParaRPr lang="zh-CN" altLang="zh-CN" sz="2400" b="1" dirty="0">
              <a:latin typeface="+mj-ea"/>
              <a:ea typeface="+mj-ea"/>
            </a:endParaRPr>
          </a:p>
        </p:txBody>
      </p:sp>
      <p:sp>
        <p:nvSpPr>
          <p:cNvPr id="2" name="矩形 1"/>
          <p:cNvSpPr/>
          <p:nvPr/>
        </p:nvSpPr>
        <p:spPr>
          <a:xfrm>
            <a:off x="1115616" y="943004"/>
            <a:ext cx="7344816" cy="400110"/>
          </a:xfrm>
          <a:prstGeom prst="rect">
            <a:avLst/>
          </a:prstGeom>
        </p:spPr>
        <p:txBody>
          <a:bodyPr wrap="square">
            <a:spAutoFit/>
          </a:bodyPr>
          <a:lstStyle/>
          <a:p>
            <a:r>
              <a:rPr lang="zh-CN" altLang="zh-CN" sz="2000" b="1" dirty="0"/>
              <a:t>（五）俄罗斯</a:t>
            </a:r>
            <a:endParaRPr lang="zh-CN" altLang="zh-CN" sz="2000" b="1" dirty="0"/>
          </a:p>
        </p:txBody>
      </p:sp>
      <p:sp>
        <p:nvSpPr>
          <p:cNvPr id="3" name="矩形 2"/>
          <p:cNvSpPr/>
          <p:nvPr/>
        </p:nvSpPr>
        <p:spPr>
          <a:xfrm>
            <a:off x="1115616" y="1343114"/>
            <a:ext cx="7560840" cy="2585323"/>
          </a:xfrm>
          <a:prstGeom prst="rect">
            <a:avLst/>
          </a:prstGeom>
        </p:spPr>
        <p:txBody>
          <a:bodyPr wrap="square">
            <a:spAutoFit/>
          </a:bodyPr>
          <a:lstStyle/>
          <a:p>
            <a:r>
              <a:rPr lang="zh-CN" altLang="en-US" dirty="0"/>
              <a:t>俄罗斯人惯于和初次会面的人行握手礼</a:t>
            </a:r>
            <a:r>
              <a:rPr lang="en-US" altLang="zh-CN" dirty="0"/>
              <a:t>.</a:t>
            </a:r>
            <a:r>
              <a:rPr lang="zh-CN" altLang="en-US" dirty="0"/>
              <a:t>对于熟悉的人</a:t>
            </a:r>
            <a:r>
              <a:rPr lang="en-US" altLang="zh-CN" dirty="0"/>
              <a:t>,</a:t>
            </a:r>
            <a:r>
              <a:rPr lang="zh-CN" altLang="en-US" dirty="0"/>
              <a:t>尤其是在久别重逢时</a:t>
            </a:r>
            <a:r>
              <a:rPr lang="en-US" altLang="zh-CN" dirty="0"/>
              <a:t>,</a:t>
            </a:r>
            <a:r>
              <a:rPr lang="zh-CN" altLang="en-US" dirty="0"/>
              <a:t>他们</a:t>
            </a:r>
            <a:r>
              <a:rPr lang="zh-CN" altLang="en-US" dirty="0" smtClean="0"/>
              <a:t>则大多</a:t>
            </a:r>
            <a:r>
              <a:rPr lang="zh-CN" altLang="en-US" dirty="0"/>
              <a:t>要与对方热情拥抱</a:t>
            </a:r>
            <a:r>
              <a:rPr lang="en-US" altLang="zh-CN" dirty="0"/>
              <a:t>.</a:t>
            </a:r>
            <a:r>
              <a:rPr lang="zh-CN" altLang="en-US" dirty="0"/>
              <a:t>有时</a:t>
            </a:r>
            <a:r>
              <a:rPr lang="en-US" altLang="zh-CN" dirty="0"/>
              <a:t>,</a:t>
            </a:r>
            <a:r>
              <a:rPr lang="zh-CN" altLang="en-US" dirty="0"/>
              <a:t>还会与对方互吻双颊</a:t>
            </a:r>
            <a:r>
              <a:rPr lang="en-US" altLang="zh-CN" dirty="0" smtClean="0"/>
              <a:t>.</a:t>
            </a:r>
            <a:endParaRPr lang="en-US" altLang="zh-CN" dirty="0" smtClean="0"/>
          </a:p>
          <a:p>
            <a:r>
              <a:rPr lang="zh-CN" altLang="en-US" dirty="0"/>
              <a:t>在饮食习惯上</a:t>
            </a:r>
            <a:r>
              <a:rPr lang="en-US" altLang="zh-CN" dirty="0"/>
              <a:t>,</a:t>
            </a:r>
            <a:r>
              <a:rPr lang="zh-CN" altLang="en-US" dirty="0"/>
              <a:t>俄罗斯人讲究量大实惠</a:t>
            </a:r>
            <a:r>
              <a:rPr lang="en-US" altLang="zh-CN" dirty="0"/>
              <a:t>,</a:t>
            </a:r>
            <a:r>
              <a:rPr lang="zh-CN" altLang="en-US" dirty="0"/>
              <a:t>油大味厚</a:t>
            </a:r>
            <a:r>
              <a:rPr lang="en-US" altLang="zh-CN" dirty="0"/>
              <a:t>.</a:t>
            </a:r>
            <a:r>
              <a:rPr lang="zh-CN" altLang="en-US" dirty="0"/>
              <a:t>他们喜欢酸、辣味</a:t>
            </a:r>
            <a:r>
              <a:rPr lang="en-US" altLang="zh-CN" dirty="0"/>
              <a:t>,</a:t>
            </a:r>
            <a:r>
              <a:rPr lang="zh-CN" altLang="en-US" dirty="0"/>
              <a:t>偏爱炸、煎、烤</a:t>
            </a:r>
            <a:r>
              <a:rPr lang="zh-CN" altLang="en-US" dirty="0" smtClean="0"/>
              <a:t>、炒</a:t>
            </a:r>
            <a:r>
              <a:rPr lang="zh-CN" altLang="en-US" dirty="0"/>
              <a:t>的食物</a:t>
            </a:r>
            <a:r>
              <a:rPr lang="en-US" altLang="zh-CN" dirty="0"/>
              <a:t>,</a:t>
            </a:r>
            <a:r>
              <a:rPr lang="zh-CN" altLang="en-US" dirty="0"/>
              <a:t>尤其爱吃冷菜</a:t>
            </a:r>
            <a:r>
              <a:rPr lang="en-US" altLang="zh-CN" dirty="0"/>
              <a:t>.</a:t>
            </a:r>
            <a:r>
              <a:rPr lang="zh-CN" altLang="en-US" dirty="0"/>
              <a:t>食物在制作上较为粗糙</a:t>
            </a:r>
            <a:r>
              <a:rPr lang="en-US" altLang="zh-CN" dirty="0" smtClean="0"/>
              <a:t>.</a:t>
            </a:r>
            <a:endParaRPr lang="en-US" altLang="zh-CN" dirty="0" smtClean="0"/>
          </a:p>
          <a:p>
            <a:r>
              <a:rPr lang="zh-CN" altLang="en-US" dirty="0"/>
              <a:t>俄罗斯人除根据信仰过宗教节日</a:t>
            </a:r>
            <a:r>
              <a:rPr lang="en-US" altLang="zh-CN" dirty="0"/>
              <a:t>,</a:t>
            </a:r>
            <a:r>
              <a:rPr lang="zh-CN" altLang="en-US" dirty="0"/>
              <a:t>如俄罗斯人的圣诞节、洗礼节、谢肉节 </a:t>
            </a:r>
            <a:r>
              <a:rPr lang="en-US" altLang="zh-CN" dirty="0"/>
              <a:t>(</a:t>
            </a:r>
            <a:r>
              <a:rPr lang="zh-CN" altLang="en-US" dirty="0"/>
              <a:t>送冬节</a:t>
            </a:r>
            <a:r>
              <a:rPr lang="en-US" altLang="zh-CN" dirty="0"/>
              <a:t>)</a:t>
            </a:r>
            <a:r>
              <a:rPr lang="zh-CN" altLang="en-US" dirty="0"/>
              <a:t>、</a:t>
            </a:r>
            <a:r>
              <a:rPr lang="zh-CN" altLang="en-US" dirty="0" smtClean="0"/>
              <a:t>清明节</a:t>
            </a:r>
            <a:r>
              <a:rPr lang="zh-CN" altLang="en-US" dirty="0"/>
              <a:t>、旧历年等</a:t>
            </a:r>
            <a:r>
              <a:rPr lang="en-US" altLang="zh-CN" dirty="0"/>
              <a:t>,</a:t>
            </a:r>
            <a:r>
              <a:rPr lang="zh-CN" altLang="en-US" dirty="0"/>
              <a:t>还把圣诞节的传统习俗与过新年结合起来</a:t>
            </a:r>
            <a:r>
              <a:rPr lang="en-US" altLang="zh-CN" dirty="0" smtClean="0"/>
              <a:t>.</a:t>
            </a:r>
            <a:endParaRPr lang="en-US" altLang="zh-CN" dirty="0" smtClean="0"/>
          </a:p>
          <a:p>
            <a:r>
              <a:rPr lang="zh-CN" altLang="en-US" dirty="0"/>
              <a:t>拜访俄罗斯人时</a:t>
            </a:r>
            <a:r>
              <a:rPr lang="en-US" altLang="zh-CN" dirty="0"/>
              <a:t>,</a:t>
            </a:r>
            <a:r>
              <a:rPr lang="zh-CN" altLang="en-US" dirty="0"/>
              <a:t>赠以鲜花最佳</a:t>
            </a:r>
            <a:r>
              <a:rPr lang="en-US" altLang="zh-CN" dirty="0"/>
              <a:t>,</a:t>
            </a:r>
            <a:r>
              <a:rPr lang="zh-CN" altLang="en-US" dirty="0"/>
              <a:t>但送给女士的鲜花宜为单数</a:t>
            </a:r>
            <a:r>
              <a:rPr lang="en-US" altLang="zh-CN" dirty="0"/>
              <a:t>.</a:t>
            </a:r>
            <a:r>
              <a:rPr lang="zh-CN" altLang="en-US" dirty="0"/>
              <a:t>俄罗斯人讨厌黑色</a:t>
            </a:r>
            <a:r>
              <a:rPr lang="en-US" altLang="zh-CN" dirty="0"/>
              <a:t>,</a:t>
            </a:r>
            <a:r>
              <a:rPr lang="zh-CN" altLang="en-US" dirty="0" smtClean="0"/>
              <a:t>因为</a:t>
            </a:r>
            <a:r>
              <a:rPr lang="zh-CN" altLang="en-US" dirty="0"/>
              <a:t>它仅能用于丧葬活动</a:t>
            </a:r>
            <a:r>
              <a:rPr lang="en-US" altLang="zh-CN" dirty="0"/>
              <a:t>.</a:t>
            </a:r>
            <a:r>
              <a:rPr lang="zh-CN" altLang="en-US" dirty="0"/>
              <a:t>在数目方面</a:t>
            </a:r>
            <a:r>
              <a:rPr lang="en-US" altLang="zh-CN" dirty="0"/>
              <a:t>,</a:t>
            </a:r>
            <a:r>
              <a:rPr lang="zh-CN" altLang="en-US" dirty="0"/>
              <a:t>俄罗斯人最偏爱</a:t>
            </a:r>
            <a:r>
              <a:rPr lang="zh-CN" altLang="en-US" dirty="0" smtClean="0"/>
              <a:t>“７ ”</a:t>
            </a:r>
            <a:r>
              <a:rPr lang="en-US" altLang="zh-CN" dirty="0"/>
              <a:t>,</a:t>
            </a:r>
            <a:r>
              <a:rPr lang="zh-CN" altLang="en-US" dirty="0"/>
              <a:t>认为它是成功、美满的预兆</a:t>
            </a:r>
            <a:r>
              <a:rPr lang="en-US" altLang="zh-CN" dirty="0"/>
              <a:t>.</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 name="Freeform 45"/>
          <p:cNvSpPr>
            <a:spLocks noEditPoints="1"/>
          </p:cNvSpPr>
          <p:nvPr/>
        </p:nvSpPr>
        <p:spPr bwMode="auto">
          <a:xfrm>
            <a:off x="703923" y="939787"/>
            <a:ext cx="310951" cy="310968"/>
          </a:xfrm>
          <a:custGeom>
            <a:avLst/>
            <a:gdLst/>
            <a:ahLst/>
            <a:cxnLst>
              <a:cxn ang="0">
                <a:pos x="27" y="55"/>
              </a:cxn>
              <a:cxn ang="0">
                <a:pos x="0" y="27"/>
              </a:cxn>
              <a:cxn ang="0">
                <a:pos x="27" y="0"/>
              </a:cxn>
              <a:cxn ang="0">
                <a:pos x="55" y="27"/>
              </a:cxn>
              <a:cxn ang="0">
                <a:pos x="27" y="55"/>
              </a:cxn>
              <a:cxn ang="0">
                <a:pos x="45" y="20"/>
              </a:cxn>
              <a:cxn ang="0">
                <a:pos x="42" y="17"/>
              </a:cxn>
              <a:cxn ang="0">
                <a:pos x="40" y="16"/>
              </a:cxn>
              <a:cxn ang="0">
                <a:pos x="38" y="17"/>
              </a:cxn>
              <a:cxn ang="0">
                <a:pos x="24" y="31"/>
              </a:cxn>
              <a:cxn ang="0">
                <a:pos x="16" y="23"/>
              </a:cxn>
              <a:cxn ang="0">
                <a:pos x="14" y="22"/>
              </a:cxn>
              <a:cxn ang="0">
                <a:pos x="13" y="23"/>
              </a:cxn>
              <a:cxn ang="0">
                <a:pos x="9" y="26"/>
              </a:cxn>
              <a:cxn ang="0">
                <a:pos x="9" y="28"/>
              </a:cxn>
              <a:cxn ang="0">
                <a:pos x="9" y="30"/>
              </a:cxn>
              <a:cxn ang="0">
                <a:pos x="22" y="43"/>
              </a:cxn>
              <a:cxn ang="0">
                <a:pos x="24" y="43"/>
              </a:cxn>
              <a:cxn ang="0">
                <a:pos x="26" y="43"/>
              </a:cxn>
              <a:cxn ang="0">
                <a:pos x="45" y="23"/>
              </a:cxn>
              <a:cxn ang="0">
                <a:pos x="46" y="22"/>
              </a:cxn>
              <a:cxn ang="0">
                <a:pos x="45" y="20"/>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45" y="20"/>
                </a:moveTo>
                <a:cubicBezTo>
                  <a:pt x="42" y="17"/>
                  <a:pt x="42" y="17"/>
                  <a:pt x="42" y="17"/>
                </a:cubicBezTo>
                <a:cubicBezTo>
                  <a:pt x="41" y="16"/>
                  <a:pt x="41" y="16"/>
                  <a:pt x="40" y="16"/>
                </a:cubicBezTo>
                <a:cubicBezTo>
                  <a:pt x="39" y="16"/>
                  <a:pt x="39" y="16"/>
                  <a:pt x="38" y="17"/>
                </a:cubicBezTo>
                <a:cubicBezTo>
                  <a:pt x="24" y="31"/>
                  <a:pt x="24" y="31"/>
                  <a:pt x="24" y="31"/>
                </a:cubicBezTo>
                <a:cubicBezTo>
                  <a:pt x="16" y="23"/>
                  <a:pt x="16" y="23"/>
                  <a:pt x="16" y="23"/>
                </a:cubicBezTo>
                <a:cubicBezTo>
                  <a:pt x="15" y="23"/>
                  <a:pt x="15" y="22"/>
                  <a:pt x="14" y="22"/>
                </a:cubicBezTo>
                <a:cubicBezTo>
                  <a:pt x="14" y="22"/>
                  <a:pt x="13" y="23"/>
                  <a:pt x="13" y="23"/>
                </a:cubicBezTo>
                <a:cubicBezTo>
                  <a:pt x="9" y="26"/>
                  <a:pt x="9" y="26"/>
                  <a:pt x="9" y="26"/>
                </a:cubicBezTo>
                <a:cubicBezTo>
                  <a:pt x="9" y="27"/>
                  <a:pt x="9" y="27"/>
                  <a:pt x="9" y="28"/>
                </a:cubicBezTo>
                <a:cubicBezTo>
                  <a:pt x="9" y="29"/>
                  <a:pt x="9" y="29"/>
                  <a:pt x="9" y="30"/>
                </a:cubicBezTo>
                <a:cubicBezTo>
                  <a:pt x="22" y="43"/>
                  <a:pt x="22" y="43"/>
                  <a:pt x="22" y="43"/>
                </a:cubicBezTo>
                <a:cubicBezTo>
                  <a:pt x="23" y="43"/>
                  <a:pt x="23" y="43"/>
                  <a:pt x="24" y="43"/>
                </a:cubicBezTo>
                <a:cubicBezTo>
                  <a:pt x="25" y="43"/>
                  <a:pt x="25" y="43"/>
                  <a:pt x="26" y="43"/>
                </a:cubicBezTo>
                <a:cubicBezTo>
                  <a:pt x="45" y="23"/>
                  <a:pt x="45" y="23"/>
                  <a:pt x="45" y="23"/>
                </a:cubicBezTo>
                <a:cubicBezTo>
                  <a:pt x="45" y="23"/>
                  <a:pt x="46" y="22"/>
                  <a:pt x="46" y="22"/>
                </a:cubicBezTo>
                <a:cubicBezTo>
                  <a:pt x="46" y="21"/>
                  <a:pt x="45" y="20"/>
                  <a:pt x="45" y="20"/>
                </a:cubicBezTo>
                <a:close/>
              </a:path>
            </a:pathLst>
          </a:custGeom>
          <a:solidFill>
            <a:schemeClr val="accent1"/>
          </a:solidFill>
          <a:ln w="9525">
            <a:noFill/>
            <a:round/>
          </a:ln>
        </p:spPr>
        <p:txBody>
          <a:bodyPr vert="horz" wrap="square" lIns="91433" tIns="45717" rIns="91433" bIns="45717" numCol="1" anchor="t" anchorCtr="0" compatLnSpc="1"/>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6" name="文本框 12"/>
          <p:cNvSpPr txBox="1">
            <a:spLocks noChangeArrowheads="1"/>
          </p:cNvSpPr>
          <p:nvPr/>
        </p:nvSpPr>
        <p:spPr bwMode="auto">
          <a:xfrm>
            <a:off x="926688" y="302659"/>
            <a:ext cx="7330872" cy="4349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zh-CN" sz="2400" b="1" dirty="0">
                <a:latin typeface="+mj-ea"/>
                <a:ea typeface="+mj-ea"/>
              </a:rPr>
              <a:t>三、欧洲、美洲主要国家的礼俗与禁忌</a:t>
            </a:r>
            <a:endParaRPr lang="zh-CN" altLang="zh-CN" sz="2400" b="1" dirty="0">
              <a:latin typeface="+mj-ea"/>
              <a:ea typeface="+mj-ea"/>
            </a:endParaRPr>
          </a:p>
        </p:txBody>
      </p:sp>
      <p:sp>
        <p:nvSpPr>
          <p:cNvPr id="2" name="矩形 1"/>
          <p:cNvSpPr/>
          <p:nvPr/>
        </p:nvSpPr>
        <p:spPr>
          <a:xfrm>
            <a:off x="1115616" y="943004"/>
            <a:ext cx="7344816" cy="400110"/>
          </a:xfrm>
          <a:prstGeom prst="rect">
            <a:avLst/>
          </a:prstGeom>
        </p:spPr>
        <p:txBody>
          <a:bodyPr wrap="square">
            <a:spAutoFit/>
          </a:bodyPr>
          <a:lstStyle/>
          <a:p>
            <a:r>
              <a:rPr lang="zh-CN" altLang="zh-CN" sz="2000" b="1" dirty="0"/>
              <a:t>（六）美国</a:t>
            </a:r>
            <a:endParaRPr lang="zh-CN" altLang="zh-CN" sz="2000" b="1" dirty="0"/>
          </a:p>
        </p:txBody>
      </p:sp>
      <p:sp>
        <p:nvSpPr>
          <p:cNvPr id="3" name="矩形 2"/>
          <p:cNvSpPr/>
          <p:nvPr/>
        </p:nvSpPr>
        <p:spPr>
          <a:xfrm>
            <a:off x="1115616" y="1343114"/>
            <a:ext cx="7560840" cy="2862322"/>
          </a:xfrm>
          <a:prstGeom prst="rect">
            <a:avLst/>
          </a:prstGeom>
        </p:spPr>
        <p:txBody>
          <a:bodyPr wrap="square">
            <a:spAutoFit/>
          </a:bodyPr>
          <a:lstStyle/>
          <a:p>
            <a:r>
              <a:rPr lang="zh-CN" altLang="en-US" dirty="0"/>
              <a:t>在一般情况下</a:t>
            </a:r>
            <a:r>
              <a:rPr lang="en-US" altLang="zh-CN" dirty="0"/>
              <a:t>,</a:t>
            </a:r>
            <a:r>
              <a:rPr lang="zh-CN" altLang="en-US" dirty="0"/>
              <a:t>同外人见面时</a:t>
            </a:r>
            <a:r>
              <a:rPr lang="en-US" altLang="zh-CN" dirty="0"/>
              <a:t>,</a:t>
            </a:r>
            <a:r>
              <a:rPr lang="zh-CN" altLang="en-US" dirty="0"/>
              <a:t>美国人往往以点头、微笑为礼</a:t>
            </a:r>
            <a:r>
              <a:rPr lang="en-US" altLang="zh-CN" dirty="0"/>
              <a:t>,</a:t>
            </a:r>
            <a:r>
              <a:rPr lang="zh-CN" altLang="en-US" dirty="0"/>
              <a:t>或者只是向对方“嗨”上</a:t>
            </a:r>
            <a:r>
              <a:rPr lang="zh-CN" altLang="en-US" dirty="0" smtClean="0"/>
              <a:t>一声</a:t>
            </a:r>
            <a:r>
              <a:rPr lang="zh-CN" altLang="en-US" dirty="0"/>
              <a:t>作罢</a:t>
            </a:r>
            <a:r>
              <a:rPr lang="en-US" altLang="zh-CN" dirty="0" smtClean="0"/>
              <a:t>.</a:t>
            </a:r>
            <a:endParaRPr lang="en-US" altLang="zh-CN" dirty="0" smtClean="0"/>
          </a:p>
          <a:p>
            <a:r>
              <a:rPr lang="zh-CN" altLang="en-US" dirty="0"/>
              <a:t>美国人穿着打扮的基本特征是尊尚自然</a:t>
            </a:r>
            <a:r>
              <a:rPr lang="en-US" altLang="zh-CN" dirty="0"/>
              <a:t>,</a:t>
            </a:r>
            <a:r>
              <a:rPr lang="zh-CN" altLang="en-US" dirty="0"/>
              <a:t>偏爱宽松</a:t>
            </a:r>
            <a:r>
              <a:rPr lang="en-US" altLang="zh-CN" dirty="0"/>
              <a:t>,</a:t>
            </a:r>
            <a:r>
              <a:rPr lang="zh-CN" altLang="en-US" dirty="0"/>
              <a:t>讲究着装体现个性</a:t>
            </a:r>
            <a:r>
              <a:rPr lang="en-US" altLang="zh-CN" dirty="0" smtClean="0"/>
              <a:t>.</a:t>
            </a:r>
            <a:endParaRPr lang="en-US" altLang="zh-CN" dirty="0" smtClean="0"/>
          </a:p>
          <a:p>
            <a:r>
              <a:rPr lang="zh-CN" altLang="en-US" dirty="0"/>
              <a:t>美国人的饮食日趋简便与快捷</a:t>
            </a:r>
            <a:r>
              <a:rPr lang="en-US" altLang="zh-CN" dirty="0"/>
              <a:t>,</a:t>
            </a:r>
            <a:r>
              <a:rPr lang="zh-CN" altLang="en-US" dirty="0"/>
              <a:t>热狗、炸鸡、土豆片、三明治、汉堡包、面包圈、比萨饼、</a:t>
            </a:r>
            <a:r>
              <a:rPr lang="zh-CN" altLang="en-US" dirty="0" smtClean="0"/>
              <a:t>冰淇淋</a:t>
            </a:r>
            <a:r>
              <a:rPr lang="zh-CN" altLang="en-US" dirty="0"/>
              <a:t>等等</a:t>
            </a:r>
            <a:r>
              <a:rPr lang="en-US" altLang="zh-CN" dirty="0"/>
              <a:t>,</a:t>
            </a:r>
            <a:r>
              <a:rPr lang="zh-CN" altLang="en-US" dirty="0"/>
              <a:t>老少咸宜</a:t>
            </a:r>
            <a:r>
              <a:rPr lang="en-US" altLang="zh-CN" dirty="0"/>
              <a:t>,</a:t>
            </a:r>
            <a:r>
              <a:rPr lang="zh-CN" altLang="en-US" dirty="0"/>
              <a:t>是其平日餐桌上的主角</a:t>
            </a:r>
            <a:r>
              <a:rPr lang="en-US" altLang="zh-CN" dirty="0" smtClean="0"/>
              <a:t>.</a:t>
            </a:r>
            <a:endParaRPr lang="en-US" altLang="zh-CN" dirty="0" smtClean="0"/>
          </a:p>
          <a:p>
            <a:r>
              <a:rPr lang="zh-CN" altLang="en-US" dirty="0"/>
              <a:t>美国的节日比较多</a:t>
            </a:r>
            <a:r>
              <a:rPr lang="en-US" altLang="zh-CN" dirty="0"/>
              <a:t>. </a:t>
            </a:r>
            <a:r>
              <a:rPr lang="zh-CN" altLang="en-US" dirty="0"/>
              <a:t>７ 月 ４ 日为美国独立日</a:t>
            </a:r>
            <a:r>
              <a:rPr lang="en-US" altLang="zh-CN" dirty="0"/>
              <a:t>.</a:t>
            </a:r>
            <a:r>
              <a:rPr lang="zh-CN" altLang="en-US" dirty="0"/>
              <a:t>美国的政治性节日还有国旗日、华盛顿</a:t>
            </a:r>
            <a:r>
              <a:rPr lang="zh-CN" altLang="en-US" dirty="0" smtClean="0"/>
              <a:t>诞辰</a:t>
            </a:r>
            <a:r>
              <a:rPr lang="zh-CN" altLang="en-US" dirty="0"/>
              <a:t>纪念日、林肯诞辰纪念日、阵亡将士纪念日等</a:t>
            </a:r>
            <a:r>
              <a:rPr lang="en-US" altLang="zh-CN" dirty="0" smtClean="0"/>
              <a:t>.</a:t>
            </a:r>
            <a:endParaRPr lang="en-US" altLang="zh-CN" dirty="0" smtClean="0"/>
          </a:p>
          <a:p>
            <a:r>
              <a:rPr lang="zh-CN" altLang="en-US" dirty="0"/>
              <a:t>蝙蝠被视为吸血鬼与凶神</a:t>
            </a:r>
            <a:r>
              <a:rPr lang="en-US" altLang="zh-CN" dirty="0"/>
              <a:t>,</a:t>
            </a:r>
            <a:r>
              <a:rPr lang="zh-CN" altLang="en-US" dirty="0"/>
              <a:t>忌讳黑色</a:t>
            </a:r>
            <a:r>
              <a:rPr lang="en-US" altLang="zh-CN" dirty="0"/>
              <a:t>,</a:t>
            </a:r>
            <a:r>
              <a:rPr lang="zh-CN" altLang="en-US" dirty="0"/>
              <a:t>最讨厌的数字是</a:t>
            </a:r>
            <a:r>
              <a:rPr lang="zh-CN" altLang="en-US" dirty="0" smtClean="0"/>
              <a:t>“１３ ”</a:t>
            </a:r>
            <a:r>
              <a:rPr lang="zh-CN" altLang="en-US" dirty="0"/>
              <a:t>和“ ３ ”</a:t>
            </a:r>
            <a:r>
              <a:rPr lang="en-US" altLang="zh-CN" dirty="0"/>
              <a:t>.</a:t>
            </a:r>
            <a:r>
              <a:rPr lang="zh-CN" altLang="en-US" dirty="0"/>
              <a:t>他们不喜欢的</a:t>
            </a:r>
            <a:r>
              <a:rPr lang="zh-CN" altLang="en-US" dirty="0" smtClean="0"/>
              <a:t>日期则</a:t>
            </a:r>
            <a:r>
              <a:rPr lang="zh-CN" altLang="en-US" dirty="0"/>
              <a:t>是星期五</a:t>
            </a:r>
            <a:r>
              <a:rPr lang="en-US" altLang="zh-CN" dirty="0"/>
              <a:t>.</a:t>
            </a:r>
            <a:r>
              <a:rPr lang="zh-CN" altLang="en-US" dirty="0"/>
              <a:t>忌讳在公共场合和他人面前</a:t>
            </a:r>
            <a:r>
              <a:rPr lang="en-US" altLang="zh-CN" dirty="0"/>
              <a:t>,</a:t>
            </a:r>
            <a:r>
              <a:rPr lang="zh-CN" altLang="en-US" dirty="0"/>
              <a:t>蹲在地上</a:t>
            </a:r>
            <a:r>
              <a:rPr lang="en-US" altLang="zh-CN" dirty="0"/>
              <a:t>,</a:t>
            </a:r>
            <a:r>
              <a:rPr lang="zh-CN" altLang="en-US" dirty="0"/>
              <a:t>或是双腿叉开而坐</a:t>
            </a:r>
            <a:r>
              <a:rPr lang="en-US" altLang="zh-CN" dirty="0"/>
              <a:t>.</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 name="Freeform 45"/>
          <p:cNvSpPr>
            <a:spLocks noEditPoints="1"/>
          </p:cNvSpPr>
          <p:nvPr/>
        </p:nvSpPr>
        <p:spPr bwMode="auto">
          <a:xfrm>
            <a:off x="703923" y="939787"/>
            <a:ext cx="310951" cy="310968"/>
          </a:xfrm>
          <a:custGeom>
            <a:avLst/>
            <a:gdLst/>
            <a:ahLst/>
            <a:cxnLst>
              <a:cxn ang="0">
                <a:pos x="27" y="55"/>
              </a:cxn>
              <a:cxn ang="0">
                <a:pos x="0" y="27"/>
              </a:cxn>
              <a:cxn ang="0">
                <a:pos x="27" y="0"/>
              </a:cxn>
              <a:cxn ang="0">
                <a:pos x="55" y="27"/>
              </a:cxn>
              <a:cxn ang="0">
                <a:pos x="27" y="55"/>
              </a:cxn>
              <a:cxn ang="0">
                <a:pos x="45" y="20"/>
              </a:cxn>
              <a:cxn ang="0">
                <a:pos x="42" y="17"/>
              </a:cxn>
              <a:cxn ang="0">
                <a:pos x="40" y="16"/>
              </a:cxn>
              <a:cxn ang="0">
                <a:pos x="38" y="17"/>
              </a:cxn>
              <a:cxn ang="0">
                <a:pos x="24" y="31"/>
              </a:cxn>
              <a:cxn ang="0">
                <a:pos x="16" y="23"/>
              </a:cxn>
              <a:cxn ang="0">
                <a:pos x="14" y="22"/>
              </a:cxn>
              <a:cxn ang="0">
                <a:pos x="13" y="23"/>
              </a:cxn>
              <a:cxn ang="0">
                <a:pos x="9" y="26"/>
              </a:cxn>
              <a:cxn ang="0">
                <a:pos x="9" y="28"/>
              </a:cxn>
              <a:cxn ang="0">
                <a:pos x="9" y="30"/>
              </a:cxn>
              <a:cxn ang="0">
                <a:pos x="22" y="43"/>
              </a:cxn>
              <a:cxn ang="0">
                <a:pos x="24" y="43"/>
              </a:cxn>
              <a:cxn ang="0">
                <a:pos x="26" y="43"/>
              </a:cxn>
              <a:cxn ang="0">
                <a:pos x="45" y="23"/>
              </a:cxn>
              <a:cxn ang="0">
                <a:pos x="46" y="22"/>
              </a:cxn>
              <a:cxn ang="0">
                <a:pos x="45" y="20"/>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45" y="20"/>
                </a:moveTo>
                <a:cubicBezTo>
                  <a:pt x="42" y="17"/>
                  <a:pt x="42" y="17"/>
                  <a:pt x="42" y="17"/>
                </a:cubicBezTo>
                <a:cubicBezTo>
                  <a:pt x="41" y="16"/>
                  <a:pt x="41" y="16"/>
                  <a:pt x="40" y="16"/>
                </a:cubicBezTo>
                <a:cubicBezTo>
                  <a:pt x="39" y="16"/>
                  <a:pt x="39" y="16"/>
                  <a:pt x="38" y="17"/>
                </a:cubicBezTo>
                <a:cubicBezTo>
                  <a:pt x="24" y="31"/>
                  <a:pt x="24" y="31"/>
                  <a:pt x="24" y="31"/>
                </a:cubicBezTo>
                <a:cubicBezTo>
                  <a:pt x="16" y="23"/>
                  <a:pt x="16" y="23"/>
                  <a:pt x="16" y="23"/>
                </a:cubicBezTo>
                <a:cubicBezTo>
                  <a:pt x="15" y="23"/>
                  <a:pt x="15" y="22"/>
                  <a:pt x="14" y="22"/>
                </a:cubicBezTo>
                <a:cubicBezTo>
                  <a:pt x="14" y="22"/>
                  <a:pt x="13" y="23"/>
                  <a:pt x="13" y="23"/>
                </a:cubicBezTo>
                <a:cubicBezTo>
                  <a:pt x="9" y="26"/>
                  <a:pt x="9" y="26"/>
                  <a:pt x="9" y="26"/>
                </a:cubicBezTo>
                <a:cubicBezTo>
                  <a:pt x="9" y="27"/>
                  <a:pt x="9" y="27"/>
                  <a:pt x="9" y="28"/>
                </a:cubicBezTo>
                <a:cubicBezTo>
                  <a:pt x="9" y="29"/>
                  <a:pt x="9" y="29"/>
                  <a:pt x="9" y="30"/>
                </a:cubicBezTo>
                <a:cubicBezTo>
                  <a:pt x="22" y="43"/>
                  <a:pt x="22" y="43"/>
                  <a:pt x="22" y="43"/>
                </a:cubicBezTo>
                <a:cubicBezTo>
                  <a:pt x="23" y="43"/>
                  <a:pt x="23" y="43"/>
                  <a:pt x="24" y="43"/>
                </a:cubicBezTo>
                <a:cubicBezTo>
                  <a:pt x="25" y="43"/>
                  <a:pt x="25" y="43"/>
                  <a:pt x="26" y="43"/>
                </a:cubicBezTo>
                <a:cubicBezTo>
                  <a:pt x="45" y="23"/>
                  <a:pt x="45" y="23"/>
                  <a:pt x="45" y="23"/>
                </a:cubicBezTo>
                <a:cubicBezTo>
                  <a:pt x="45" y="23"/>
                  <a:pt x="46" y="22"/>
                  <a:pt x="46" y="22"/>
                </a:cubicBezTo>
                <a:cubicBezTo>
                  <a:pt x="46" y="21"/>
                  <a:pt x="45" y="20"/>
                  <a:pt x="45" y="20"/>
                </a:cubicBezTo>
                <a:close/>
              </a:path>
            </a:pathLst>
          </a:custGeom>
          <a:solidFill>
            <a:schemeClr val="accent1"/>
          </a:solidFill>
          <a:ln w="9525">
            <a:noFill/>
            <a:round/>
          </a:ln>
        </p:spPr>
        <p:txBody>
          <a:bodyPr vert="horz" wrap="square" lIns="91433" tIns="45717" rIns="91433" bIns="45717" numCol="1" anchor="t" anchorCtr="0" compatLnSpc="1"/>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6" name="文本框 12"/>
          <p:cNvSpPr txBox="1">
            <a:spLocks noChangeArrowheads="1"/>
          </p:cNvSpPr>
          <p:nvPr/>
        </p:nvSpPr>
        <p:spPr bwMode="auto">
          <a:xfrm>
            <a:off x="926688" y="302659"/>
            <a:ext cx="7330872" cy="4349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zh-CN" sz="2400" b="1" dirty="0">
                <a:latin typeface="+mj-ea"/>
                <a:ea typeface="+mj-ea"/>
              </a:rPr>
              <a:t>三、欧洲、美洲主要国家的礼俗与禁忌</a:t>
            </a:r>
            <a:endParaRPr lang="zh-CN" altLang="zh-CN" sz="2400" b="1" dirty="0">
              <a:latin typeface="+mj-ea"/>
              <a:ea typeface="+mj-ea"/>
            </a:endParaRPr>
          </a:p>
        </p:txBody>
      </p:sp>
      <p:sp>
        <p:nvSpPr>
          <p:cNvPr id="2" name="矩形 1"/>
          <p:cNvSpPr/>
          <p:nvPr/>
        </p:nvSpPr>
        <p:spPr>
          <a:xfrm>
            <a:off x="1115616" y="943004"/>
            <a:ext cx="7344816" cy="400110"/>
          </a:xfrm>
          <a:prstGeom prst="rect">
            <a:avLst/>
          </a:prstGeom>
        </p:spPr>
        <p:txBody>
          <a:bodyPr wrap="square">
            <a:spAutoFit/>
          </a:bodyPr>
          <a:lstStyle/>
          <a:p>
            <a:r>
              <a:rPr lang="zh-CN" altLang="zh-CN" sz="2000" b="1" dirty="0"/>
              <a:t>（七）加拿大</a:t>
            </a:r>
            <a:endParaRPr lang="zh-CN" altLang="zh-CN" sz="2000" b="1" dirty="0"/>
          </a:p>
        </p:txBody>
      </p:sp>
      <p:sp>
        <p:nvSpPr>
          <p:cNvPr id="3" name="矩形 2"/>
          <p:cNvSpPr/>
          <p:nvPr/>
        </p:nvSpPr>
        <p:spPr>
          <a:xfrm>
            <a:off x="1115616" y="1343114"/>
            <a:ext cx="7560840" cy="2585323"/>
          </a:xfrm>
          <a:prstGeom prst="rect">
            <a:avLst/>
          </a:prstGeom>
        </p:spPr>
        <p:txBody>
          <a:bodyPr wrap="square">
            <a:spAutoFit/>
          </a:bodyPr>
          <a:lstStyle/>
          <a:p>
            <a:r>
              <a:rPr lang="zh-CN" altLang="en-US" dirty="0"/>
              <a:t>对关系普通者</a:t>
            </a:r>
            <a:r>
              <a:rPr lang="en-US" altLang="zh-CN" dirty="0"/>
              <a:t>,</a:t>
            </a:r>
            <a:r>
              <a:rPr lang="zh-CN" altLang="en-US" dirty="0"/>
              <a:t>一般握手致意作为见面礼节</a:t>
            </a:r>
            <a:r>
              <a:rPr lang="en-US" altLang="zh-CN" dirty="0"/>
              <a:t>.</a:t>
            </a:r>
            <a:r>
              <a:rPr lang="zh-CN" altLang="en-US" dirty="0"/>
              <a:t>亲友、熟人、恋人或夫妻之间以拥抱或</a:t>
            </a:r>
            <a:r>
              <a:rPr lang="zh-CN" altLang="en-US" dirty="0" smtClean="0"/>
              <a:t>亲吻</a:t>
            </a:r>
            <a:r>
              <a:rPr lang="zh-CN" altLang="en-US" dirty="0"/>
              <a:t>作为见面礼节</a:t>
            </a:r>
            <a:r>
              <a:rPr lang="en-US" altLang="zh-CN" dirty="0"/>
              <a:t>.</a:t>
            </a:r>
            <a:r>
              <a:rPr lang="zh-CN" altLang="en-US" dirty="0"/>
              <a:t>分手时也行握手礼</a:t>
            </a:r>
            <a:r>
              <a:rPr lang="en-US" altLang="zh-CN" dirty="0" smtClean="0"/>
              <a:t>.</a:t>
            </a:r>
            <a:endParaRPr lang="en-US" altLang="zh-CN" dirty="0" smtClean="0"/>
          </a:p>
          <a:p>
            <a:r>
              <a:rPr lang="zh-CN" altLang="en-US" dirty="0"/>
              <a:t>加拿大人的着装以欧式为主</a:t>
            </a:r>
            <a:r>
              <a:rPr lang="en-US" altLang="zh-CN" dirty="0"/>
              <a:t>.</a:t>
            </a:r>
            <a:r>
              <a:rPr lang="zh-CN" altLang="en-US" dirty="0"/>
              <a:t>上班的时间</a:t>
            </a:r>
            <a:r>
              <a:rPr lang="en-US" altLang="zh-CN" dirty="0"/>
              <a:t>,</a:t>
            </a:r>
            <a:r>
              <a:rPr lang="zh-CN" altLang="en-US" dirty="0"/>
              <a:t>他们一般要穿西服、套裙</a:t>
            </a:r>
            <a:r>
              <a:rPr lang="en-US" altLang="zh-CN" dirty="0"/>
              <a:t>.</a:t>
            </a:r>
            <a:r>
              <a:rPr lang="zh-CN" altLang="en-US" dirty="0"/>
              <a:t>参加社交</a:t>
            </a:r>
            <a:r>
              <a:rPr lang="zh-CN" altLang="en-US" dirty="0" smtClean="0"/>
              <a:t>活动时</a:t>
            </a:r>
            <a:r>
              <a:rPr lang="en-US" altLang="zh-CN" dirty="0"/>
              <a:t>,</a:t>
            </a:r>
            <a:r>
              <a:rPr lang="zh-CN" altLang="en-US" dirty="0"/>
              <a:t>他们往往要穿礼服或时装</a:t>
            </a:r>
            <a:r>
              <a:rPr lang="en-US" altLang="zh-CN" dirty="0" smtClean="0"/>
              <a:t>.</a:t>
            </a:r>
            <a:endParaRPr lang="en-US" altLang="zh-CN" dirty="0" smtClean="0"/>
          </a:p>
          <a:p>
            <a:r>
              <a:rPr lang="zh-CN" altLang="en-US" dirty="0"/>
              <a:t>加拿大人对法式菜肴较为偏爱</a:t>
            </a:r>
            <a:r>
              <a:rPr lang="en-US" altLang="zh-CN" dirty="0"/>
              <a:t>,</a:t>
            </a:r>
            <a:r>
              <a:rPr lang="zh-CN" altLang="en-US" dirty="0"/>
              <a:t>并且以面包、牛肉、鸡肉、鸡蛋、土豆、西红柿等物为</a:t>
            </a:r>
            <a:r>
              <a:rPr lang="zh-CN" altLang="en-US" dirty="0" smtClean="0"/>
              <a:t>日常之</a:t>
            </a:r>
            <a:r>
              <a:rPr lang="zh-CN" altLang="en-US" dirty="0"/>
              <a:t>食</a:t>
            </a:r>
            <a:r>
              <a:rPr lang="en-US" altLang="zh-CN" dirty="0" smtClean="0"/>
              <a:t>.</a:t>
            </a:r>
            <a:endParaRPr lang="en-US" altLang="zh-CN" dirty="0" smtClean="0"/>
          </a:p>
          <a:p>
            <a:r>
              <a:rPr lang="zh-CN" altLang="en-US" dirty="0"/>
              <a:t>加拿大的主要节日有</a:t>
            </a:r>
            <a:r>
              <a:rPr lang="en-US" altLang="zh-CN" dirty="0"/>
              <a:t>:</a:t>
            </a:r>
            <a:r>
              <a:rPr lang="zh-CN" altLang="en-US" dirty="0"/>
              <a:t>国庆日 ７ 月 １ 日</a:t>
            </a:r>
            <a:r>
              <a:rPr lang="en-US" altLang="zh-CN" dirty="0"/>
              <a:t>.</a:t>
            </a:r>
            <a:r>
              <a:rPr lang="zh-CN" altLang="en-US" dirty="0"/>
              <a:t>元旦</a:t>
            </a:r>
            <a:r>
              <a:rPr lang="en-US" altLang="zh-CN" dirty="0"/>
              <a:t>,</a:t>
            </a:r>
            <a:r>
              <a:rPr lang="zh-CN" altLang="en-US" dirty="0"/>
              <a:t>人们将瑞雪作为吉祥的征兆</a:t>
            </a:r>
            <a:r>
              <a:rPr lang="en-US" altLang="zh-CN" dirty="0"/>
              <a:t>,</a:t>
            </a:r>
            <a:r>
              <a:rPr lang="zh-CN" altLang="en-US" dirty="0"/>
              <a:t>哈德孙</a:t>
            </a:r>
            <a:r>
              <a:rPr lang="zh-CN" altLang="en-US" dirty="0" smtClean="0"/>
              <a:t>湾的</a:t>
            </a:r>
            <a:r>
              <a:rPr lang="zh-CN" altLang="en-US" dirty="0"/>
              <a:t>居民在新年期间</a:t>
            </a:r>
            <a:r>
              <a:rPr lang="en-US" altLang="zh-CN" dirty="0"/>
              <a:t>,</a:t>
            </a:r>
            <a:r>
              <a:rPr lang="zh-CN" altLang="en-US" dirty="0"/>
              <a:t>不但不铲平阻塞交通的积雪</a:t>
            </a:r>
            <a:r>
              <a:rPr lang="en-US" altLang="zh-CN" dirty="0"/>
              <a:t>,</a:t>
            </a:r>
            <a:r>
              <a:rPr lang="zh-CN" altLang="en-US" dirty="0"/>
              <a:t>还将雪堆积在住宅四周</a:t>
            </a:r>
            <a:r>
              <a:rPr lang="en-US" altLang="zh-CN" dirty="0"/>
              <a:t>,</a:t>
            </a:r>
            <a:r>
              <a:rPr lang="zh-CN" altLang="en-US" dirty="0"/>
              <a:t>筑成雪岭</a:t>
            </a:r>
            <a:r>
              <a:rPr lang="en-US" altLang="zh-CN" dirty="0"/>
              <a:t>.</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 name="Freeform 45"/>
          <p:cNvSpPr>
            <a:spLocks noEditPoints="1"/>
          </p:cNvSpPr>
          <p:nvPr/>
        </p:nvSpPr>
        <p:spPr bwMode="auto">
          <a:xfrm>
            <a:off x="703923" y="939787"/>
            <a:ext cx="310951" cy="310968"/>
          </a:xfrm>
          <a:custGeom>
            <a:avLst/>
            <a:gdLst/>
            <a:ahLst/>
            <a:cxnLst>
              <a:cxn ang="0">
                <a:pos x="27" y="55"/>
              </a:cxn>
              <a:cxn ang="0">
                <a:pos x="0" y="27"/>
              </a:cxn>
              <a:cxn ang="0">
                <a:pos x="27" y="0"/>
              </a:cxn>
              <a:cxn ang="0">
                <a:pos x="55" y="27"/>
              </a:cxn>
              <a:cxn ang="0">
                <a:pos x="27" y="55"/>
              </a:cxn>
              <a:cxn ang="0">
                <a:pos x="45" y="20"/>
              </a:cxn>
              <a:cxn ang="0">
                <a:pos x="42" y="17"/>
              </a:cxn>
              <a:cxn ang="0">
                <a:pos x="40" y="16"/>
              </a:cxn>
              <a:cxn ang="0">
                <a:pos x="38" y="17"/>
              </a:cxn>
              <a:cxn ang="0">
                <a:pos x="24" y="31"/>
              </a:cxn>
              <a:cxn ang="0">
                <a:pos x="16" y="23"/>
              </a:cxn>
              <a:cxn ang="0">
                <a:pos x="14" y="22"/>
              </a:cxn>
              <a:cxn ang="0">
                <a:pos x="13" y="23"/>
              </a:cxn>
              <a:cxn ang="0">
                <a:pos x="9" y="26"/>
              </a:cxn>
              <a:cxn ang="0">
                <a:pos x="9" y="28"/>
              </a:cxn>
              <a:cxn ang="0">
                <a:pos x="9" y="30"/>
              </a:cxn>
              <a:cxn ang="0">
                <a:pos x="22" y="43"/>
              </a:cxn>
              <a:cxn ang="0">
                <a:pos x="24" y="43"/>
              </a:cxn>
              <a:cxn ang="0">
                <a:pos x="26" y="43"/>
              </a:cxn>
              <a:cxn ang="0">
                <a:pos x="45" y="23"/>
              </a:cxn>
              <a:cxn ang="0">
                <a:pos x="46" y="22"/>
              </a:cxn>
              <a:cxn ang="0">
                <a:pos x="45" y="20"/>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45" y="20"/>
                </a:moveTo>
                <a:cubicBezTo>
                  <a:pt x="42" y="17"/>
                  <a:pt x="42" y="17"/>
                  <a:pt x="42" y="17"/>
                </a:cubicBezTo>
                <a:cubicBezTo>
                  <a:pt x="41" y="16"/>
                  <a:pt x="41" y="16"/>
                  <a:pt x="40" y="16"/>
                </a:cubicBezTo>
                <a:cubicBezTo>
                  <a:pt x="39" y="16"/>
                  <a:pt x="39" y="16"/>
                  <a:pt x="38" y="17"/>
                </a:cubicBezTo>
                <a:cubicBezTo>
                  <a:pt x="24" y="31"/>
                  <a:pt x="24" y="31"/>
                  <a:pt x="24" y="31"/>
                </a:cubicBezTo>
                <a:cubicBezTo>
                  <a:pt x="16" y="23"/>
                  <a:pt x="16" y="23"/>
                  <a:pt x="16" y="23"/>
                </a:cubicBezTo>
                <a:cubicBezTo>
                  <a:pt x="15" y="23"/>
                  <a:pt x="15" y="22"/>
                  <a:pt x="14" y="22"/>
                </a:cubicBezTo>
                <a:cubicBezTo>
                  <a:pt x="14" y="22"/>
                  <a:pt x="13" y="23"/>
                  <a:pt x="13" y="23"/>
                </a:cubicBezTo>
                <a:cubicBezTo>
                  <a:pt x="9" y="26"/>
                  <a:pt x="9" y="26"/>
                  <a:pt x="9" y="26"/>
                </a:cubicBezTo>
                <a:cubicBezTo>
                  <a:pt x="9" y="27"/>
                  <a:pt x="9" y="27"/>
                  <a:pt x="9" y="28"/>
                </a:cubicBezTo>
                <a:cubicBezTo>
                  <a:pt x="9" y="29"/>
                  <a:pt x="9" y="29"/>
                  <a:pt x="9" y="30"/>
                </a:cubicBezTo>
                <a:cubicBezTo>
                  <a:pt x="22" y="43"/>
                  <a:pt x="22" y="43"/>
                  <a:pt x="22" y="43"/>
                </a:cubicBezTo>
                <a:cubicBezTo>
                  <a:pt x="23" y="43"/>
                  <a:pt x="23" y="43"/>
                  <a:pt x="24" y="43"/>
                </a:cubicBezTo>
                <a:cubicBezTo>
                  <a:pt x="25" y="43"/>
                  <a:pt x="25" y="43"/>
                  <a:pt x="26" y="43"/>
                </a:cubicBezTo>
                <a:cubicBezTo>
                  <a:pt x="45" y="23"/>
                  <a:pt x="45" y="23"/>
                  <a:pt x="45" y="23"/>
                </a:cubicBezTo>
                <a:cubicBezTo>
                  <a:pt x="45" y="23"/>
                  <a:pt x="46" y="22"/>
                  <a:pt x="46" y="22"/>
                </a:cubicBezTo>
                <a:cubicBezTo>
                  <a:pt x="46" y="21"/>
                  <a:pt x="45" y="20"/>
                  <a:pt x="45" y="20"/>
                </a:cubicBezTo>
                <a:close/>
              </a:path>
            </a:pathLst>
          </a:custGeom>
          <a:solidFill>
            <a:schemeClr val="accent1"/>
          </a:solidFill>
          <a:ln w="9525">
            <a:noFill/>
            <a:round/>
          </a:ln>
        </p:spPr>
        <p:txBody>
          <a:bodyPr vert="horz" wrap="square" lIns="91433" tIns="45717" rIns="91433" bIns="45717" numCol="1" anchor="t" anchorCtr="0" compatLnSpc="1"/>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6" name="文本框 12"/>
          <p:cNvSpPr txBox="1">
            <a:spLocks noChangeArrowheads="1"/>
          </p:cNvSpPr>
          <p:nvPr/>
        </p:nvSpPr>
        <p:spPr bwMode="auto">
          <a:xfrm>
            <a:off x="926688" y="302659"/>
            <a:ext cx="7330872" cy="4349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zh-CN" sz="2400" b="1" dirty="0">
                <a:latin typeface="+mj-ea"/>
                <a:ea typeface="+mj-ea"/>
              </a:rPr>
              <a:t>三、欧洲、美洲主要国家的礼俗与禁忌</a:t>
            </a:r>
            <a:endParaRPr lang="zh-CN" altLang="zh-CN" sz="2400" b="1" dirty="0">
              <a:latin typeface="+mj-ea"/>
              <a:ea typeface="+mj-ea"/>
            </a:endParaRPr>
          </a:p>
        </p:txBody>
      </p:sp>
      <p:sp>
        <p:nvSpPr>
          <p:cNvPr id="2" name="矩形 1"/>
          <p:cNvSpPr/>
          <p:nvPr/>
        </p:nvSpPr>
        <p:spPr>
          <a:xfrm>
            <a:off x="1115616" y="943004"/>
            <a:ext cx="7344816" cy="400110"/>
          </a:xfrm>
          <a:prstGeom prst="rect">
            <a:avLst/>
          </a:prstGeom>
        </p:spPr>
        <p:txBody>
          <a:bodyPr wrap="square">
            <a:spAutoFit/>
          </a:bodyPr>
          <a:lstStyle/>
          <a:p>
            <a:r>
              <a:rPr lang="zh-CN" altLang="zh-CN" sz="2000" b="1" dirty="0"/>
              <a:t>（八）墨西哥</a:t>
            </a:r>
            <a:endParaRPr lang="zh-CN" altLang="zh-CN" sz="2000" b="1" dirty="0"/>
          </a:p>
        </p:txBody>
      </p:sp>
      <p:sp>
        <p:nvSpPr>
          <p:cNvPr id="3" name="矩形 2"/>
          <p:cNvSpPr/>
          <p:nvPr/>
        </p:nvSpPr>
        <p:spPr>
          <a:xfrm>
            <a:off x="1115616" y="1343114"/>
            <a:ext cx="7560840" cy="2031325"/>
          </a:xfrm>
          <a:prstGeom prst="rect">
            <a:avLst/>
          </a:prstGeom>
        </p:spPr>
        <p:txBody>
          <a:bodyPr wrap="square">
            <a:spAutoFit/>
          </a:bodyPr>
          <a:lstStyle/>
          <a:p>
            <a:r>
              <a:rPr lang="zh-CN" altLang="en-US" dirty="0"/>
              <a:t>在墨西哥</a:t>
            </a:r>
            <a:r>
              <a:rPr lang="en-US" altLang="zh-CN" dirty="0"/>
              <a:t>,</a:t>
            </a:r>
            <a:r>
              <a:rPr lang="zh-CN" altLang="en-US" dirty="0"/>
              <a:t>熟人相见之时所采用的见面礼节</a:t>
            </a:r>
            <a:r>
              <a:rPr lang="en-US" altLang="zh-CN" dirty="0"/>
              <a:t>,</a:t>
            </a:r>
            <a:r>
              <a:rPr lang="zh-CN" altLang="en-US" dirty="0"/>
              <a:t>主要是拥抱礼与亲吻礼</a:t>
            </a:r>
            <a:r>
              <a:rPr lang="en-US" altLang="zh-CN" dirty="0" smtClean="0"/>
              <a:t>.</a:t>
            </a:r>
            <a:endParaRPr lang="en-US" altLang="zh-CN" dirty="0" smtClean="0"/>
          </a:p>
          <a:p>
            <a:r>
              <a:rPr lang="zh-CN" altLang="en-US" dirty="0"/>
              <a:t>传统服装之中</a:t>
            </a:r>
            <a:r>
              <a:rPr lang="en-US" altLang="zh-CN" dirty="0"/>
              <a:t>,</a:t>
            </a:r>
            <a:r>
              <a:rPr lang="zh-CN" altLang="en-US" dirty="0"/>
              <a:t>名气最大的是“恰鲁”和“支那波婆兰那”</a:t>
            </a:r>
            <a:r>
              <a:rPr lang="en-US" altLang="zh-CN" dirty="0" smtClean="0"/>
              <a:t>.</a:t>
            </a:r>
            <a:endParaRPr lang="en-US" altLang="zh-CN" dirty="0" smtClean="0"/>
          </a:p>
          <a:p>
            <a:r>
              <a:rPr lang="zh-CN" altLang="en-US" dirty="0"/>
              <a:t>在十分正规的场合</a:t>
            </a:r>
            <a:r>
              <a:rPr lang="en-US" altLang="zh-CN" dirty="0"/>
              <a:t>,</a:t>
            </a:r>
            <a:r>
              <a:rPr lang="zh-CN" altLang="en-US" dirty="0"/>
              <a:t>墨西哥人才讲究穿西服套装或西式套裙</a:t>
            </a:r>
            <a:r>
              <a:rPr lang="en-US" altLang="zh-CN" dirty="0" smtClean="0"/>
              <a:t>.</a:t>
            </a:r>
            <a:endParaRPr lang="en-US" altLang="zh-CN" dirty="0" smtClean="0"/>
          </a:p>
          <a:p>
            <a:r>
              <a:rPr lang="zh-CN" altLang="en-US" dirty="0"/>
              <a:t>墨西哥人的传统食物主要是玉米、菜豆和辣椒</a:t>
            </a:r>
            <a:r>
              <a:rPr lang="en-US" altLang="zh-CN" dirty="0"/>
              <a:t>.</a:t>
            </a:r>
            <a:r>
              <a:rPr lang="zh-CN" altLang="en-US" dirty="0"/>
              <a:t>墨西哥乃是玉米之乡</a:t>
            </a:r>
            <a:r>
              <a:rPr lang="en-US" altLang="zh-CN" dirty="0" smtClean="0"/>
              <a:t>.</a:t>
            </a:r>
            <a:endParaRPr lang="en-US" altLang="zh-CN" dirty="0" smtClean="0"/>
          </a:p>
          <a:p>
            <a:r>
              <a:rPr lang="zh-CN" altLang="en-US" dirty="0"/>
              <a:t>墨西哥人喜爱仙人掌</a:t>
            </a:r>
            <a:r>
              <a:rPr lang="en-US" altLang="zh-CN" dirty="0"/>
              <a:t>,</a:t>
            </a:r>
            <a:r>
              <a:rPr lang="zh-CN" altLang="en-US" dirty="0"/>
              <a:t>每年的仙人掌展览会总是盛况空前</a:t>
            </a:r>
            <a:r>
              <a:rPr lang="en-US" altLang="zh-CN" dirty="0" smtClean="0"/>
              <a:t>.</a:t>
            </a:r>
            <a:endParaRPr lang="en-US" altLang="zh-CN" dirty="0" smtClean="0"/>
          </a:p>
          <a:p>
            <a:r>
              <a:rPr lang="zh-CN" altLang="en-US" dirty="0"/>
              <a:t>墨西哥人忌讳将黄色或红色的花送人</a:t>
            </a:r>
            <a:r>
              <a:rPr lang="en-US" altLang="zh-CN" dirty="0"/>
              <a:t>.</a:t>
            </a:r>
            <a:r>
              <a:rPr lang="zh-CN" altLang="en-US" dirty="0"/>
              <a:t>他们认为</a:t>
            </a:r>
            <a:r>
              <a:rPr lang="en-US" altLang="zh-CN" dirty="0"/>
              <a:t>,</a:t>
            </a:r>
            <a:r>
              <a:rPr lang="zh-CN" altLang="en-US" dirty="0"/>
              <a:t>前者意味着死亡</a:t>
            </a:r>
            <a:r>
              <a:rPr lang="en-US" altLang="zh-CN" dirty="0"/>
              <a:t>,</a:t>
            </a:r>
            <a:r>
              <a:rPr lang="zh-CN" altLang="en-US" dirty="0"/>
              <a:t>后者则会带给</a:t>
            </a:r>
            <a:r>
              <a:rPr lang="zh-CN" altLang="en-US" dirty="0" smtClean="0"/>
              <a:t>他人晦气</a:t>
            </a:r>
            <a:r>
              <a:rPr lang="en-US" altLang="zh-CN" dirty="0"/>
              <a:t>.</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0"/>
            <a:ext cx="9144000" cy="5143500"/>
          </a:xfrm>
          <a:prstGeom prst="rect">
            <a:avLst/>
          </a:prstGeom>
          <a:blipFill dpi="0" rotWithShape="1">
            <a:blip r:embed="rId1" cstate="print"/>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65023" tIns="32511" rIns="65023" bIns="32511" rtlCol="0" anchor="ctr"/>
          <a:lstStyle/>
          <a:p>
            <a:pPr algn="ctr"/>
            <a:endParaRPr lang="zh-CN" altLang="en-US"/>
          </a:p>
        </p:txBody>
      </p:sp>
      <p:sp>
        <p:nvSpPr>
          <p:cNvPr id="5" name="Text Placeholder 4"/>
          <p:cNvSpPr txBox="1"/>
          <p:nvPr/>
        </p:nvSpPr>
        <p:spPr>
          <a:xfrm>
            <a:off x="1187624" y="456128"/>
            <a:ext cx="2950538" cy="496784"/>
          </a:xfrm>
          <a:prstGeom prst="rect">
            <a:avLst/>
          </a:prstGeom>
        </p:spPr>
        <p:txBody>
          <a:bodyPr lIns="65023" tIns="32511" rIns="65023" bIns="32511"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zh-CN" altLang="en-US" sz="2400" b="1" dirty="0">
                <a:solidFill>
                  <a:schemeClr val="bg1"/>
                </a:solidFill>
                <a:cs typeface="+mn-ea"/>
                <a:sym typeface="+mn-lt"/>
              </a:rPr>
              <a:t>目录</a:t>
            </a:r>
            <a:r>
              <a:rPr lang="en-US" altLang="zh-CN" sz="2400" b="1" dirty="0">
                <a:solidFill>
                  <a:schemeClr val="bg1"/>
                </a:solidFill>
                <a:cs typeface="+mn-ea"/>
                <a:sym typeface="+mn-lt"/>
              </a:rPr>
              <a:t>/Contents</a:t>
            </a:r>
            <a:endParaRPr lang="en-GB" sz="2400" b="1" dirty="0">
              <a:solidFill>
                <a:schemeClr val="bg1"/>
              </a:solidFill>
              <a:cs typeface="+mn-ea"/>
              <a:sym typeface="+mn-lt"/>
            </a:endParaRPr>
          </a:p>
        </p:txBody>
      </p:sp>
      <p:grpSp>
        <p:nvGrpSpPr>
          <p:cNvPr id="10" name="组合 9"/>
          <p:cNvGrpSpPr/>
          <p:nvPr/>
        </p:nvGrpSpPr>
        <p:grpSpPr>
          <a:xfrm>
            <a:off x="2051720" y="1373850"/>
            <a:ext cx="894210" cy="523220"/>
            <a:chOff x="2215144" y="1952311"/>
            <a:chExt cx="1244730" cy="959257"/>
          </a:xfrm>
        </p:grpSpPr>
        <p:sp>
          <p:nvSpPr>
            <p:cNvPr id="11" name="平行四边形 10"/>
            <p:cNvSpPr/>
            <p:nvPr/>
          </p:nvSpPr>
          <p:spPr>
            <a:xfrm>
              <a:off x="2215144" y="2033848"/>
              <a:ext cx="1120898" cy="842781"/>
            </a:xfrm>
            <a:prstGeom prst="parallelogram">
              <a:avLst>
                <a:gd name="adj" fmla="val 48207"/>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cs typeface="+mn-ea"/>
                <a:sym typeface="+mn-lt"/>
              </a:endParaRPr>
            </a:p>
          </p:txBody>
        </p:sp>
        <p:sp>
          <p:nvSpPr>
            <p:cNvPr id="12" name="文本框 10"/>
            <p:cNvSpPr txBox="1"/>
            <p:nvPr/>
          </p:nvSpPr>
          <p:spPr>
            <a:xfrm>
              <a:off x="2393075" y="1952311"/>
              <a:ext cx="1066799" cy="959257"/>
            </a:xfrm>
            <a:prstGeom prst="rect">
              <a:avLst/>
            </a:prstGeom>
            <a:noFill/>
          </p:spPr>
          <p:txBody>
            <a:bodyPr wrap="square" rtlCol="0">
              <a:spAutoFit/>
            </a:bodyPr>
            <a:lstStyle/>
            <a:p>
              <a:r>
                <a:rPr lang="en-US" altLang="zh-CN" sz="2800" dirty="0" smtClean="0">
                  <a:solidFill>
                    <a:schemeClr val="bg1"/>
                  </a:solidFill>
                  <a:cs typeface="+mn-ea"/>
                  <a:sym typeface="+mn-lt"/>
                </a:rPr>
                <a:t>15</a:t>
              </a:r>
              <a:endParaRPr lang="zh-CN" altLang="en-US" sz="2800" dirty="0">
                <a:solidFill>
                  <a:schemeClr val="bg1"/>
                </a:solidFill>
                <a:cs typeface="+mn-ea"/>
                <a:sym typeface="+mn-lt"/>
              </a:endParaRPr>
            </a:p>
          </p:txBody>
        </p:sp>
      </p:grpSp>
      <p:grpSp>
        <p:nvGrpSpPr>
          <p:cNvPr id="13" name="组合 12"/>
          <p:cNvGrpSpPr/>
          <p:nvPr/>
        </p:nvGrpSpPr>
        <p:grpSpPr>
          <a:xfrm>
            <a:off x="2677185" y="1307522"/>
            <a:ext cx="5185410" cy="1202690"/>
            <a:chOff x="3677345" y="1531715"/>
            <a:chExt cx="5185695" cy="1412954"/>
          </a:xfrm>
        </p:grpSpPr>
        <p:sp>
          <p:nvSpPr>
            <p:cNvPr id="15" name="平行四边形 14"/>
            <p:cNvSpPr/>
            <p:nvPr/>
          </p:nvSpPr>
          <p:spPr>
            <a:xfrm>
              <a:off x="3677345" y="1684648"/>
              <a:ext cx="5185695" cy="540116"/>
            </a:xfrm>
            <a:prstGeom prst="parallelogram">
              <a:avLst>
                <a:gd name="adj" fmla="val 48207"/>
              </a:avLst>
            </a:prstGeom>
            <a:solidFill>
              <a:schemeClr val="accent3">
                <a:lumMod val="75000"/>
              </a:schemeClr>
            </a:solidFill>
            <a:ln w="15875">
              <a:noFill/>
            </a:ln>
          </p:spPr>
          <p:style>
            <a:lnRef idx="2">
              <a:schemeClr val="accent1">
                <a:shade val="50000"/>
              </a:schemeClr>
            </a:lnRef>
            <a:fillRef idx="1">
              <a:schemeClr val="accent1"/>
            </a:fillRef>
            <a:effectRef idx="0">
              <a:schemeClr val="accent1"/>
            </a:effectRef>
            <a:fontRef idx="minor">
              <a:schemeClr val="lt1"/>
            </a:fontRef>
          </p:style>
          <p:txBody>
            <a:bodyPr lIns="96435" tIns="48218" rIns="96435" bIns="48218" rtlCol="0" anchor="ctr"/>
            <a:lstStyle/>
            <a:p>
              <a:pPr algn="ctr">
                <a:lnSpc>
                  <a:spcPct val="150000"/>
                </a:lnSpc>
              </a:pPr>
              <a:endParaRPr lang="zh-CN" altLang="en-US" sz="1600" b="1">
                <a:solidFill>
                  <a:schemeClr val="bg1"/>
                </a:solidFill>
                <a:latin typeface="+mj-ea"/>
                <a:ea typeface="+mj-ea"/>
                <a:cs typeface="+mn-ea"/>
                <a:sym typeface="+mn-lt"/>
              </a:endParaRPr>
            </a:p>
          </p:txBody>
        </p:sp>
        <p:sp>
          <p:nvSpPr>
            <p:cNvPr id="14" name="矩形 13"/>
            <p:cNvSpPr/>
            <p:nvPr/>
          </p:nvSpPr>
          <p:spPr>
            <a:xfrm>
              <a:off x="4060013" y="1531715"/>
              <a:ext cx="4112387" cy="1412954"/>
            </a:xfrm>
            <a:prstGeom prst="rect">
              <a:avLst/>
            </a:prstGeom>
            <a:ln w="15875">
              <a:noFill/>
            </a:ln>
          </p:spPr>
          <p:txBody>
            <a:bodyPr wrap="square" lIns="96435" tIns="48218" rIns="96435" bIns="48218">
              <a:spAutoFit/>
            </a:bodyPr>
            <a:lstStyle/>
            <a:p>
              <a:pPr>
                <a:lnSpc>
                  <a:spcPct val="150000"/>
                </a:lnSpc>
              </a:pPr>
              <a:r>
                <a:rPr lang="zh-CN" altLang="en-US" sz="2400" b="1" dirty="0" smtClean="0">
                  <a:solidFill>
                    <a:schemeClr val="bg1"/>
                  </a:solidFill>
                  <a:latin typeface="+mj-ea"/>
                  <a:ea typeface="+mj-ea"/>
                  <a:cs typeface="+mn-ea"/>
                  <a:sym typeface="+mn-lt"/>
                </a:rPr>
                <a:t>项目十一   港、澳、台及涉外外外</a:t>
              </a:r>
              <a:r>
                <a:rPr lang="zh-CN" altLang="en-US" sz="2400" b="1" dirty="0" smtClean="0">
                  <a:solidFill>
                    <a:schemeClr val="bg1"/>
                  </a:solidFill>
                  <a:latin typeface="+mj-ea"/>
                  <a:ea typeface="+mj-ea"/>
                  <a:cs typeface="+mn-ea"/>
                  <a:sym typeface="+mn-lt"/>
                </a:rPr>
                <a:t>外</a:t>
              </a:r>
              <a:endParaRPr lang="en-GB" altLang="zh-CN" sz="2400" b="1" dirty="0">
                <a:solidFill>
                  <a:schemeClr val="bg1"/>
                </a:solidFill>
                <a:latin typeface="+mj-ea"/>
                <a:ea typeface="+mj-ea"/>
                <a:cs typeface="+mn-ea"/>
                <a:sym typeface="+mn-lt"/>
              </a:endParaRPr>
            </a:p>
          </p:txBody>
        </p:sp>
      </p:grpSp>
      <p:sp>
        <p:nvSpPr>
          <p:cNvPr id="2" name="平行四边形 1"/>
          <p:cNvSpPr/>
          <p:nvPr/>
        </p:nvSpPr>
        <p:spPr>
          <a:xfrm>
            <a:off x="2450465" y="1971675"/>
            <a:ext cx="5182870" cy="459740"/>
          </a:xfrm>
          <a:prstGeom prst="parallelogram">
            <a:avLst>
              <a:gd name="adj" fmla="val 48207"/>
            </a:avLst>
          </a:prstGeom>
          <a:solidFill>
            <a:schemeClr val="accent3">
              <a:lumMod val="75000"/>
            </a:schemeClr>
          </a:solidFill>
          <a:ln w="15875">
            <a:noFill/>
          </a:ln>
        </p:spPr>
        <p:style>
          <a:lnRef idx="2">
            <a:schemeClr val="accent1">
              <a:shade val="50000"/>
            </a:schemeClr>
          </a:lnRef>
          <a:fillRef idx="1">
            <a:schemeClr val="accent1"/>
          </a:fillRef>
          <a:effectRef idx="0">
            <a:schemeClr val="accent1"/>
          </a:effectRef>
          <a:fontRef idx="minor">
            <a:schemeClr val="lt1"/>
          </a:fontRef>
        </p:style>
        <p:txBody>
          <a:bodyPr lIns="96435" tIns="48218" rIns="96435" bIns="48218" rtlCol="0" anchor="ctr"/>
          <a:p>
            <a:pPr>
              <a:lnSpc>
                <a:spcPct val="150000"/>
              </a:lnSpc>
            </a:pPr>
            <a:r>
              <a:rPr lang="en-US" altLang="zh-CN" sz="2400" b="1" dirty="0" smtClean="0">
                <a:solidFill>
                  <a:schemeClr val="bg1"/>
                </a:solidFill>
                <a:latin typeface="+mj-ea"/>
                <a:ea typeface="+mj-ea"/>
                <a:cs typeface="+mn-ea"/>
                <a:sym typeface="+mn-lt"/>
              </a:rPr>
              <a:t>      </a:t>
            </a:r>
            <a:r>
              <a:rPr lang="zh-CN" altLang="en-US" sz="2400" b="1" dirty="0" smtClean="0">
                <a:solidFill>
                  <a:schemeClr val="bg1"/>
                </a:solidFill>
                <a:latin typeface="+mj-ea"/>
                <a:ea typeface="+mj-ea"/>
                <a:cs typeface="+mn-ea"/>
                <a:sym typeface="+mn-lt"/>
              </a:rPr>
              <a:t>外商务礼俗涉外商务礼俗</a:t>
            </a:r>
            <a:endParaRPr lang="zh-CN" altLang="en-US" sz="2400" b="1">
              <a:solidFill>
                <a:schemeClr val="bg1"/>
              </a:solidFill>
              <a:latin typeface="+mj-ea"/>
              <a:ea typeface="+mj-ea"/>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2"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strVal val="4*#ppt_w"/>
                                          </p:val>
                                        </p:tav>
                                        <p:tav tm="100000">
                                          <p:val>
                                            <p:strVal val="#ppt_w"/>
                                          </p:val>
                                        </p:tav>
                                      </p:tavLst>
                                    </p:anim>
                                    <p:anim calcmode="lin" valueType="num">
                                      <p:cBhvr>
                                        <p:cTn id="8" dur="500" fill="hold"/>
                                        <p:tgtEl>
                                          <p:spTgt spid="4"/>
                                        </p:tgtEl>
                                        <p:attrNameLst>
                                          <p:attrName>ppt_h</p:attrName>
                                        </p:attrNameLst>
                                      </p:cBhvr>
                                      <p:tavLst>
                                        <p:tav tm="0">
                                          <p:val>
                                            <p:strVal val="4*#ppt_h"/>
                                          </p:val>
                                        </p:tav>
                                        <p:tav tm="100000">
                                          <p:val>
                                            <p:strVal val="#ppt_h"/>
                                          </p:val>
                                        </p:tav>
                                      </p:tavLst>
                                    </p:anim>
                                  </p:childTnLst>
                                </p:cTn>
                              </p:par>
                            </p:childTnLst>
                          </p:cTn>
                        </p:par>
                        <p:par>
                          <p:cTn id="9" fill="hold">
                            <p:stCondLst>
                              <p:cond delay="500"/>
                            </p:stCondLst>
                            <p:childTnLst>
                              <p:par>
                                <p:cTn id="10" presetID="9" presetClass="entr" presetSubtype="0" fill="hold" grpId="0" nodeType="afterEffect">
                                  <p:stCondLst>
                                    <p:cond delay="0"/>
                                  </p:stCondLst>
                                  <p:childTnLst>
                                    <p:set>
                                      <p:cBhvr>
                                        <p:cTn id="11" dur="1" fill="hold">
                                          <p:stCondLst>
                                            <p:cond delay="0"/>
                                          </p:stCondLst>
                                        </p:cTn>
                                        <p:tgtEl>
                                          <p:spTgt spid="5">
                                            <p:txEl>
                                              <p:pRg st="0" end="0"/>
                                            </p:txEl>
                                          </p:spTgt>
                                        </p:tgtEl>
                                        <p:attrNameLst>
                                          <p:attrName>style.visibility</p:attrName>
                                        </p:attrNameLst>
                                      </p:cBhvr>
                                      <p:to>
                                        <p:strVal val="visible"/>
                                      </p:to>
                                    </p:set>
                                    <p:animEffect transition="in" filter="dissolve">
                                      <p:cBhvr>
                                        <p:cTn id="12" dur="500"/>
                                        <p:tgtEl>
                                          <p:spTgt spid="5">
                                            <p:txEl>
                                              <p:pRg st="0" end="0"/>
                                            </p:txEl>
                                          </p:spTgt>
                                        </p:tgtEl>
                                      </p:cBhvr>
                                    </p:animEffect>
                                  </p:childTnLst>
                                </p:cTn>
                              </p:par>
                            </p:childTnLst>
                          </p:cTn>
                        </p:par>
                        <p:par>
                          <p:cTn id="13" fill="hold">
                            <p:stCondLst>
                              <p:cond delay="1000"/>
                            </p:stCondLst>
                            <p:childTnLst>
                              <p:par>
                                <p:cTn id="14" presetID="2" presetClass="entr" presetSubtype="8" fill="hold" nodeType="afterEffect">
                                  <p:stCondLst>
                                    <p:cond delay="0"/>
                                  </p:stCondLst>
                                  <p:childTnLst>
                                    <p:set>
                                      <p:cBhvr>
                                        <p:cTn id="15" dur="1" fill="hold">
                                          <p:stCondLst>
                                            <p:cond delay="0"/>
                                          </p:stCondLst>
                                        </p:cTn>
                                        <p:tgtEl>
                                          <p:spTgt spid="10"/>
                                        </p:tgtEl>
                                        <p:attrNameLst>
                                          <p:attrName>style.visibility</p:attrName>
                                        </p:attrNameLst>
                                      </p:cBhvr>
                                      <p:to>
                                        <p:strVal val="visible"/>
                                      </p:to>
                                    </p:set>
                                    <p:anim calcmode="lin" valueType="num">
                                      <p:cBhvr additive="base">
                                        <p:cTn id="16" dur="500" fill="hold"/>
                                        <p:tgtEl>
                                          <p:spTgt spid="10"/>
                                        </p:tgtEl>
                                        <p:attrNameLst>
                                          <p:attrName>ppt_x</p:attrName>
                                        </p:attrNameLst>
                                      </p:cBhvr>
                                      <p:tavLst>
                                        <p:tav tm="0">
                                          <p:val>
                                            <p:strVal val="0-#ppt_w/2"/>
                                          </p:val>
                                        </p:tav>
                                        <p:tav tm="100000">
                                          <p:val>
                                            <p:strVal val="#ppt_x"/>
                                          </p:val>
                                        </p:tav>
                                      </p:tavLst>
                                    </p:anim>
                                    <p:anim calcmode="lin" valueType="num">
                                      <p:cBhvr additive="base">
                                        <p:cTn id="17" dur="500" fill="hold"/>
                                        <p:tgtEl>
                                          <p:spTgt spid="10"/>
                                        </p:tgtEl>
                                        <p:attrNameLst>
                                          <p:attrName>ppt_y</p:attrName>
                                        </p:attrNameLst>
                                      </p:cBhvr>
                                      <p:tavLst>
                                        <p:tav tm="0">
                                          <p:val>
                                            <p:strVal val="#ppt_y"/>
                                          </p:val>
                                        </p:tav>
                                        <p:tav tm="100000">
                                          <p:val>
                                            <p:strVal val="#ppt_y"/>
                                          </p:val>
                                        </p:tav>
                                      </p:tavLst>
                                    </p:anim>
                                  </p:childTnLst>
                                </p:cTn>
                              </p:par>
                              <p:par>
                                <p:cTn id="18" presetID="2" presetClass="entr" presetSubtype="2" fill="hold" nodeType="withEffect">
                                  <p:stCondLst>
                                    <p:cond delay="0"/>
                                  </p:stCondLst>
                                  <p:childTnLst>
                                    <p:set>
                                      <p:cBhvr>
                                        <p:cTn id="19" dur="1" fill="hold">
                                          <p:stCondLst>
                                            <p:cond delay="0"/>
                                          </p:stCondLst>
                                        </p:cTn>
                                        <p:tgtEl>
                                          <p:spTgt spid="13"/>
                                        </p:tgtEl>
                                        <p:attrNameLst>
                                          <p:attrName>style.visibility</p:attrName>
                                        </p:attrNameLst>
                                      </p:cBhvr>
                                      <p:to>
                                        <p:strVal val="visible"/>
                                      </p:to>
                                    </p:set>
                                    <p:anim calcmode="lin" valueType="num">
                                      <p:cBhvr additive="base">
                                        <p:cTn id="20" dur="500" fill="hold"/>
                                        <p:tgtEl>
                                          <p:spTgt spid="13"/>
                                        </p:tgtEl>
                                        <p:attrNameLst>
                                          <p:attrName>ppt_x</p:attrName>
                                        </p:attrNameLst>
                                      </p:cBhvr>
                                      <p:tavLst>
                                        <p:tav tm="0">
                                          <p:val>
                                            <p:strVal val="1+#ppt_w/2"/>
                                          </p:val>
                                        </p:tav>
                                        <p:tav tm="100000">
                                          <p:val>
                                            <p:strVal val="#ppt_x"/>
                                          </p:val>
                                        </p:tav>
                                      </p:tavLst>
                                    </p:anim>
                                    <p:anim calcmode="lin" valueType="num">
                                      <p:cBhvr additive="base">
                                        <p:cTn id="21" dur="500" fill="hold"/>
                                        <p:tgtEl>
                                          <p:spTgt spid="13"/>
                                        </p:tgtEl>
                                        <p:attrNameLst>
                                          <p:attrName>ppt_y</p:attrName>
                                        </p:attrNameLst>
                                      </p:cBhvr>
                                      <p:tavLst>
                                        <p:tav tm="0">
                                          <p:val>
                                            <p:strVal val="#ppt_y"/>
                                          </p:val>
                                        </p:tav>
                                        <p:tav tm="100000">
                                          <p:val>
                                            <p:strVal val="#ppt_y"/>
                                          </p:val>
                                        </p:tav>
                                      </p:tavLst>
                                    </p:anim>
                                  </p:childTnLst>
                                </p:cTn>
                              </p:par>
                            </p:childTnLst>
                          </p:cTn>
                        </p:par>
                        <p:par>
                          <p:cTn id="22" fill="hold">
                            <p:stCondLst>
                              <p:cond delay="1500"/>
                            </p:stCondLst>
                            <p:childTnLst>
                              <p:par>
                                <p:cTn id="23" presetID="26" presetClass="emph" presetSubtype="0" fill="hold" nodeType="afterEffect">
                                  <p:stCondLst>
                                    <p:cond delay="0"/>
                                  </p:stCondLst>
                                  <p:childTnLst>
                                    <p:animEffect transition="out" filter="fade">
                                      <p:cBhvr>
                                        <p:cTn id="24" dur="500" tmFilter="0, 0; .2, .5; .8, .5; 1, 0"/>
                                        <p:tgtEl>
                                          <p:spTgt spid="13"/>
                                        </p:tgtEl>
                                      </p:cBhvr>
                                    </p:animEffect>
                                    <p:animScale>
                                      <p:cBhvr>
                                        <p:cTn id="25" dur="250" autoRev="1" fill="hold"/>
                                        <p:tgtEl>
                                          <p:spTgt spid="13"/>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5" grpId="0" build="p"/>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 name="Freeform 45"/>
          <p:cNvSpPr>
            <a:spLocks noEditPoints="1"/>
          </p:cNvSpPr>
          <p:nvPr/>
        </p:nvSpPr>
        <p:spPr bwMode="auto">
          <a:xfrm>
            <a:off x="703923" y="939787"/>
            <a:ext cx="310951" cy="310968"/>
          </a:xfrm>
          <a:custGeom>
            <a:avLst/>
            <a:gdLst/>
            <a:ahLst/>
            <a:cxnLst>
              <a:cxn ang="0">
                <a:pos x="27" y="55"/>
              </a:cxn>
              <a:cxn ang="0">
                <a:pos x="0" y="27"/>
              </a:cxn>
              <a:cxn ang="0">
                <a:pos x="27" y="0"/>
              </a:cxn>
              <a:cxn ang="0">
                <a:pos x="55" y="27"/>
              </a:cxn>
              <a:cxn ang="0">
                <a:pos x="27" y="55"/>
              </a:cxn>
              <a:cxn ang="0">
                <a:pos x="45" y="20"/>
              </a:cxn>
              <a:cxn ang="0">
                <a:pos x="42" y="17"/>
              </a:cxn>
              <a:cxn ang="0">
                <a:pos x="40" y="16"/>
              </a:cxn>
              <a:cxn ang="0">
                <a:pos x="38" y="17"/>
              </a:cxn>
              <a:cxn ang="0">
                <a:pos x="24" y="31"/>
              </a:cxn>
              <a:cxn ang="0">
                <a:pos x="16" y="23"/>
              </a:cxn>
              <a:cxn ang="0">
                <a:pos x="14" y="22"/>
              </a:cxn>
              <a:cxn ang="0">
                <a:pos x="13" y="23"/>
              </a:cxn>
              <a:cxn ang="0">
                <a:pos x="9" y="26"/>
              </a:cxn>
              <a:cxn ang="0">
                <a:pos x="9" y="28"/>
              </a:cxn>
              <a:cxn ang="0">
                <a:pos x="9" y="30"/>
              </a:cxn>
              <a:cxn ang="0">
                <a:pos x="22" y="43"/>
              </a:cxn>
              <a:cxn ang="0">
                <a:pos x="24" y="43"/>
              </a:cxn>
              <a:cxn ang="0">
                <a:pos x="26" y="43"/>
              </a:cxn>
              <a:cxn ang="0">
                <a:pos x="45" y="23"/>
              </a:cxn>
              <a:cxn ang="0">
                <a:pos x="46" y="22"/>
              </a:cxn>
              <a:cxn ang="0">
                <a:pos x="45" y="20"/>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45" y="20"/>
                </a:moveTo>
                <a:cubicBezTo>
                  <a:pt x="42" y="17"/>
                  <a:pt x="42" y="17"/>
                  <a:pt x="42" y="17"/>
                </a:cubicBezTo>
                <a:cubicBezTo>
                  <a:pt x="41" y="16"/>
                  <a:pt x="41" y="16"/>
                  <a:pt x="40" y="16"/>
                </a:cubicBezTo>
                <a:cubicBezTo>
                  <a:pt x="39" y="16"/>
                  <a:pt x="39" y="16"/>
                  <a:pt x="38" y="17"/>
                </a:cubicBezTo>
                <a:cubicBezTo>
                  <a:pt x="24" y="31"/>
                  <a:pt x="24" y="31"/>
                  <a:pt x="24" y="31"/>
                </a:cubicBezTo>
                <a:cubicBezTo>
                  <a:pt x="16" y="23"/>
                  <a:pt x="16" y="23"/>
                  <a:pt x="16" y="23"/>
                </a:cubicBezTo>
                <a:cubicBezTo>
                  <a:pt x="15" y="23"/>
                  <a:pt x="15" y="22"/>
                  <a:pt x="14" y="22"/>
                </a:cubicBezTo>
                <a:cubicBezTo>
                  <a:pt x="14" y="22"/>
                  <a:pt x="13" y="23"/>
                  <a:pt x="13" y="23"/>
                </a:cubicBezTo>
                <a:cubicBezTo>
                  <a:pt x="9" y="26"/>
                  <a:pt x="9" y="26"/>
                  <a:pt x="9" y="26"/>
                </a:cubicBezTo>
                <a:cubicBezTo>
                  <a:pt x="9" y="27"/>
                  <a:pt x="9" y="27"/>
                  <a:pt x="9" y="28"/>
                </a:cubicBezTo>
                <a:cubicBezTo>
                  <a:pt x="9" y="29"/>
                  <a:pt x="9" y="29"/>
                  <a:pt x="9" y="30"/>
                </a:cubicBezTo>
                <a:cubicBezTo>
                  <a:pt x="22" y="43"/>
                  <a:pt x="22" y="43"/>
                  <a:pt x="22" y="43"/>
                </a:cubicBezTo>
                <a:cubicBezTo>
                  <a:pt x="23" y="43"/>
                  <a:pt x="23" y="43"/>
                  <a:pt x="24" y="43"/>
                </a:cubicBezTo>
                <a:cubicBezTo>
                  <a:pt x="25" y="43"/>
                  <a:pt x="25" y="43"/>
                  <a:pt x="26" y="43"/>
                </a:cubicBezTo>
                <a:cubicBezTo>
                  <a:pt x="45" y="23"/>
                  <a:pt x="45" y="23"/>
                  <a:pt x="45" y="23"/>
                </a:cubicBezTo>
                <a:cubicBezTo>
                  <a:pt x="45" y="23"/>
                  <a:pt x="46" y="22"/>
                  <a:pt x="46" y="22"/>
                </a:cubicBezTo>
                <a:cubicBezTo>
                  <a:pt x="46" y="21"/>
                  <a:pt x="45" y="20"/>
                  <a:pt x="45" y="20"/>
                </a:cubicBezTo>
                <a:close/>
              </a:path>
            </a:pathLst>
          </a:custGeom>
          <a:solidFill>
            <a:schemeClr val="accent1"/>
          </a:solidFill>
          <a:ln w="9525">
            <a:noFill/>
            <a:round/>
          </a:ln>
        </p:spPr>
        <p:txBody>
          <a:bodyPr vert="horz" wrap="square" lIns="91433" tIns="45717" rIns="91433" bIns="45717" numCol="1" anchor="t" anchorCtr="0" compatLnSpc="1"/>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6" name="文本框 12"/>
          <p:cNvSpPr txBox="1">
            <a:spLocks noChangeArrowheads="1"/>
          </p:cNvSpPr>
          <p:nvPr/>
        </p:nvSpPr>
        <p:spPr bwMode="auto">
          <a:xfrm>
            <a:off x="926688" y="302659"/>
            <a:ext cx="7330872" cy="4349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zh-CN" sz="2400" b="1" dirty="0">
                <a:latin typeface="+mj-ea"/>
                <a:ea typeface="+mj-ea"/>
              </a:rPr>
              <a:t>三、欧洲、美洲主要国家的礼俗与禁忌</a:t>
            </a:r>
            <a:endParaRPr lang="zh-CN" altLang="zh-CN" sz="2400" b="1" dirty="0">
              <a:latin typeface="+mj-ea"/>
              <a:ea typeface="+mj-ea"/>
            </a:endParaRPr>
          </a:p>
        </p:txBody>
      </p:sp>
      <p:sp>
        <p:nvSpPr>
          <p:cNvPr id="2" name="矩形 1"/>
          <p:cNvSpPr/>
          <p:nvPr/>
        </p:nvSpPr>
        <p:spPr>
          <a:xfrm>
            <a:off x="1115616" y="943004"/>
            <a:ext cx="7344816" cy="400110"/>
          </a:xfrm>
          <a:prstGeom prst="rect">
            <a:avLst/>
          </a:prstGeom>
        </p:spPr>
        <p:txBody>
          <a:bodyPr wrap="square">
            <a:spAutoFit/>
          </a:bodyPr>
          <a:lstStyle/>
          <a:p>
            <a:r>
              <a:rPr lang="zh-CN" altLang="zh-CN" sz="2000" b="1" dirty="0"/>
              <a:t>（九）巴西</a:t>
            </a:r>
            <a:endParaRPr lang="zh-CN" altLang="zh-CN" sz="2000" b="1" dirty="0"/>
          </a:p>
        </p:txBody>
      </p:sp>
      <p:sp>
        <p:nvSpPr>
          <p:cNvPr id="3" name="矩形 2"/>
          <p:cNvSpPr/>
          <p:nvPr/>
        </p:nvSpPr>
        <p:spPr>
          <a:xfrm>
            <a:off x="1115616" y="1343114"/>
            <a:ext cx="7560840" cy="2308324"/>
          </a:xfrm>
          <a:prstGeom prst="rect">
            <a:avLst/>
          </a:prstGeom>
        </p:spPr>
        <p:txBody>
          <a:bodyPr wrap="square">
            <a:spAutoFit/>
          </a:bodyPr>
          <a:lstStyle/>
          <a:p>
            <a:r>
              <a:rPr lang="zh-CN" altLang="en-US" dirty="0"/>
              <a:t>通常以拥抱或者亲吻作为见面礼节</a:t>
            </a:r>
            <a:r>
              <a:rPr lang="en-US" altLang="zh-CN" dirty="0"/>
              <a:t>.</a:t>
            </a:r>
            <a:r>
              <a:rPr lang="zh-CN" altLang="en-US" dirty="0"/>
              <a:t>只有在十分正式的活动中</a:t>
            </a:r>
            <a:r>
              <a:rPr lang="en-US" altLang="zh-CN" dirty="0"/>
              <a:t>,</a:t>
            </a:r>
            <a:r>
              <a:rPr lang="zh-CN" altLang="en-US" dirty="0"/>
              <a:t>他们才相互握手为礼</a:t>
            </a:r>
            <a:r>
              <a:rPr lang="en-US" altLang="zh-CN" dirty="0" smtClean="0"/>
              <a:t>.</a:t>
            </a:r>
            <a:r>
              <a:rPr lang="zh-CN" altLang="en-US" dirty="0" smtClean="0"/>
              <a:t>巴西</a:t>
            </a:r>
            <a:r>
              <a:rPr lang="zh-CN" altLang="en-US" dirty="0"/>
              <a:t>民间流行着一些较为独特的见面礼节</a:t>
            </a:r>
            <a:r>
              <a:rPr lang="en-US" altLang="zh-CN" dirty="0"/>
              <a:t>.</a:t>
            </a:r>
            <a:r>
              <a:rPr lang="zh-CN" altLang="en-US" dirty="0"/>
              <a:t>其一</a:t>
            </a:r>
            <a:r>
              <a:rPr lang="en-US" altLang="zh-CN" dirty="0"/>
              <a:t>,</a:t>
            </a:r>
            <a:r>
              <a:rPr lang="zh-CN" altLang="en-US" dirty="0"/>
              <a:t>是握拳礼</a:t>
            </a:r>
            <a:r>
              <a:rPr lang="en-US" altLang="zh-CN" dirty="0"/>
              <a:t>.</a:t>
            </a:r>
            <a:r>
              <a:rPr lang="zh-CN" altLang="en-US" dirty="0"/>
              <a:t>主要用于问安或致敬</a:t>
            </a:r>
            <a:r>
              <a:rPr lang="en-US" altLang="zh-CN" dirty="0" smtClean="0"/>
              <a:t>.</a:t>
            </a:r>
            <a:endParaRPr lang="en-US" altLang="zh-CN" dirty="0" smtClean="0"/>
          </a:p>
          <a:p>
            <a:r>
              <a:rPr lang="zh-CN" altLang="en-US" dirty="0"/>
              <a:t>巴西人平常主要是吃欧式西餐</a:t>
            </a:r>
            <a:r>
              <a:rPr lang="en-US" altLang="zh-CN" dirty="0" smtClean="0"/>
              <a:t>.</a:t>
            </a:r>
            <a:endParaRPr lang="en-US" altLang="zh-CN" dirty="0" smtClean="0"/>
          </a:p>
          <a:p>
            <a:r>
              <a:rPr lang="zh-CN" altLang="en-US" dirty="0"/>
              <a:t>巴西人的主要节日为元旦节</a:t>
            </a:r>
            <a:r>
              <a:rPr lang="en-US" altLang="zh-CN" dirty="0"/>
              <a:t>.</a:t>
            </a:r>
            <a:r>
              <a:rPr lang="zh-CN" altLang="en-US" dirty="0"/>
              <a:t>巴西人视“金桦果”为幸福的象征</a:t>
            </a:r>
            <a:r>
              <a:rPr lang="en-US" altLang="zh-CN" dirty="0"/>
              <a:t>.</a:t>
            </a:r>
            <a:r>
              <a:rPr lang="zh-CN" altLang="en-US" dirty="0"/>
              <a:t>在新年来临之际</a:t>
            </a:r>
            <a:r>
              <a:rPr lang="en-US" altLang="zh-CN" dirty="0"/>
              <a:t>,</a:t>
            </a:r>
            <a:r>
              <a:rPr lang="zh-CN" altLang="en-US" dirty="0" smtClean="0"/>
              <a:t>人们</a:t>
            </a:r>
            <a:r>
              <a:rPr lang="zh-CN" altLang="en-US" dirty="0"/>
              <a:t>倾家而出</a:t>
            </a:r>
            <a:r>
              <a:rPr lang="en-US" altLang="zh-CN" dirty="0"/>
              <a:t>,</a:t>
            </a:r>
            <a:r>
              <a:rPr lang="zh-CN" altLang="en-US" dirty="0"/>
              <a:t>高举火把</a:t>
            </a:r>
            <a:r>
              <a:rPr lang="en-US" altLang="zh-CN" dirty="0"/>
              <a:t>,</a:t>
            </a:r>
            <a:r>
              <a:rPr lang="zh-CN" altLang="en-US" dirty="0"/>
              <a:t>拥入山林去寻找“金桦果”</a:t>
            </a:r>
            <a:r>
              <a:rPr lang="en-US" altLang="zh-CN" dirty="0" smtClean="0"/>
              <a:t>.</a:t>
            </a:r>
            <a:endParaRPr lang="en-US" altLang="zh-CN" dirty="0" smtClean="0"/>
          </a:p>
          <a:p>
            <a:r>
              <a:rPr lang="zh-CN" altLang="en-US" dirty="0"/>
              <a:t>出于宗教方面的原因</a:t>
            </a:r>
            <a:r>
              <a:rPr lang="en-US" altLang="zh-CN" dirty="0"/>
              <a:t>,</a:t>
            </a:r>
            <a:r>
              <a:rPr lang="zh-CN" altLang="en-US" dirty="0"/>
              <a:t>巴西人忌讳</a:t>
            </a:r>
            <a:r>
              <a:rPr lang="zh-CN" altLang="en-US" dirty="0" smtClean="0"/>
              <a:t>“１３ ”</a:t>
            </a:r>
            <a:r>
              <a:rPr lang="zh-CN" altLang="en-US" dirty="0"/>
              <a:t>这一数字</a:t>
            </a:r>
            <a:r>
              <a:rPr lang="en-US" altLang="zh-CN" dirty="0"/>
              <a:t>.</a:t>
            </a:r>
            <a:r>
              <a:rPr lang="zh-CN" altLang="en-US" dirty="0"/>
              <a:t>他们所忌讳的色彩</a:t>
            </a:r>
            <a:r>
              <a:rPr lang="en-US" altLang="zh-CN" dirty="0"/>
              <a:t>,</a:t>
            </a:r>
            <a:r>
              <a:rPr lang="zh-CN" altLang="en-US" dirty="0"/>
              <a:t>则是被其视为</a:t>
            </a:r>
            <a:r>
              <a:rPr lang="zh-CN" altLang="en-US" dirty="0" smtClean="0"/>
              <a:t>象征</a:t>
            </a:r>
            <a:r>
              <a:rPr lang="zh-CN" altLang="en-US" dirty="0"/>
              <a:t>悲伤的紫色和代表凶丧的棕黄色</a:t>
            </a:r>
            <a:r>
              <a:rPr lang="en-US" altLang="zh-CN" dirty="0"/>
              <a:t>.</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 name="Freeform 45"/>
          <p:cNvSpPr>
            <a:spLocks noEditPoints="1"/>
          </p:cNvSpPr>
          <p:nvPr/>
        </p:nvSpPr>
        <p:spPr bwMode="auto">
          <a:xfrm>
            <a:off x="703923" y="939787"/>
            <a:ext cx="310951" cy="310968"/>
          </a:xfrm>
          <a:custGeom>
            <a:avLst/>
            <a:gdLst/>
            <a:ahLst/>
            <a:cxnLst>
              <a:cxn ang="0">
                <a:pos x="27" y="55"/>
              </a:cxn>
              <a:cxn ang="0">
                <a:pos x="0" y="27"/>
              </a:cxn>
              <a:cxn ang="0">
                <a:pos x="27" y="0"/>
              </a:cxn>
              <a:cxn ang="0">
                <a:pos x="55" y="27"/>
              </a:cxn>
              <a:cxn ang="0">
                <a:pos x="27" y="55"/>
              </a:cxn>
              <a:cxn ang="0">
                <a:pos x="45" y="20"/>
              </a:cxn>
              <a:cxn ang="0">
                <a:pos x="42" y="17"/>
              </a:cxn>
              <a:cxn ang="0">
                <a:pos x="40" y="16"/>
              </a:cxn>
              <a:cxn ang="0">
                <a:pos x="38" y="17"/>
              </a:cxn>
              <a:cxn ang="0">
                <a:pos x="24" y="31"/>
              </a:cxn>
              <a:cxn ang="0">
                <a:pos x="16" y="23"/>
              </a:cxn>
              <a:cxn ang="0">
                <a:pos x="14" y="22"/>
              </a:cxn>
              <a:cxn ang="0">
                <a:pos x="13" y="23"/>
              </a:cxn>
              <a:cxn ang="0">
                <a:pos x="9" y="26"/>
              </a:cxn>
              <a:cxn ang="0">
                <a:pos x="9" y="28"/>
              </a:cxn>
              <a:cxn ang="0">
                <a:pos x="9" y="30"/>
              </a:cxn>
              <a:cxn ang="0">
                <a:pos x="22" y="43"/>
              </a:cxn>
              <a:cxn ang="0">
                <a:pos x="24" y="43"/>
              </a:cxn>
              <a:cxn ang="0">
                <a:pos x="26" y="43"/>
              </a:cxn>
              <a:cxn ang="0">
                <a:pos x="45" y="23"/>
              </a:cxn>
              <a:cxn ang="0">
                <a:pos x="46" y="22"/>
              </a:cxn>
              <a:cxn ang="0">
                <a:pos x="45" y="20"/>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45" y="20"/>
                </a:moveTo>
                <a:cubicBezTo>
                  <a:pt x="42" y="17"/>
                  <a:pt x="42" y="17"/>
                  <a:pt x="42" y="17"/>
                </a:cubicBezTo>
                <a:cubicBezTo>
                  <a:pt x="41" y="16"/>
                  <a:pt x="41" y="16"/>
                  <a:pt x="40" y="16"/>
                </a:cubicBezTo>
                <a:cubicBezTo>
                  <a:pt x="39" y="16"/>
                  <a:pt x="39" y="16"/>
                  <a:pt x="38" y="17"/>
                </a:cubicBezTo>
                <a:cubicBezTo>
                  <a:pt x="24" y="31"/>
                  <a:pt x="24" y="31"/>
                  <a:pt x="24" y="31"/>
                </a:cubicBezTo>
                <a:cubicBezTo>
                  <a:pt x="16" y="23"/>
                  <a:pt x="16" y="23"/>
                  <a:pt x="16" y="23"/>
                </a:cubicBezTo>
                <a:cubicBezTo>
                  <a:pt x="15" y="23"/>
                  <a:pt x="15" y="22"/>
                  <a:pt x="14" y="22"/>
                </a:cubicBezTo>
                <a:cubicBezTo>
                  <a:pt x="14" y="22"/>
                  <a:pt x="13" y="23"/>
                  <a:pt x="13" y="23"/>
                </a:cubicBezTo>
                <a:cubicBezTo>
                  <a:pt x="9" y="26"/>
                  <a:pt x="9" y="26"/>
                  <a:pt x="9" y="26"/>
                </a:cubicBezTo>
                <a:cubicBezTo>
                  <a:pt x="9" y="27"/>
                  <a:pt x="9" y="27"/>
                  <a:pt x="9" y="28"/>
                </a:cubicBezTo>
                <a:cubicBezTo>
                  <a:pt x="9" y="29"/>
                  <a:pt x="9" y="29"/>
                  <a:pt x="9" y="30"/>
                </a:cubicBezTo>
                <a:cubicBezTo>
                  <a:pt x="22" y="43"/>
                  <a:pt x="22" y="43"/>
                  <a:pt x="22" y="43"/>
                </a:cubicBezTo>
                <a:cubicBezTo>
                  <a:pt x="23" y="43"/>
                  <a:pt x="23" y="43"/>
                  <a:pt x="24" y="43"/>
                </a:cubicBezTo>
                <a:cubicBezTo>
                  <a:pt x="25" y="43"/>
                  <a:pt x="25" y="43"/>
                  <a:pt x="26" y="43"/>
                </a:cubicBezTo>
                <a:cubicBezTo>
                  <a:pt x="45" y="23"/>
                  <a:pt x="45" y="23"/>
                  <a:pt x="45" y="23"/>
                </a:cubicBezTo>
                <a:cubicBezTo>
                  <a:pt x="45" y="23"/>
                  <a:pt x="46" y="22"/>
                  <a:pt x="46" y="22"/>
                </a:cubicBezTo>
                <a:cubicBezTo>
                  <a:pt x="46" y="21"/>
                  <a:pt x="45" y="20"/>
                  <a:pt x="45" y="20"/>
                </a:cubicBezTo>
                <a:close/>
              </a:path>
            </a:pathLst>
          </a:custGeom>
          <a:solidFill>
            <a:schemeClr val="accent1"/>
          </a:solidFill>
          <a:ln w="9525">
            <a:noFill/>
            <a:round/>
          </a:ln>
        </p:spPr>
        <p:txBody>
          <a:bodyPr vert="horz" wrap="square" lIns="91433" tIns="45717" rIns="91433" bIns="45717" numCol="1" anchor="t" anchorCtr="0" compatLnSpc="1"/>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6" name="文本框 12"/>
          <p:cNvSpPr txBox="1">
            <a:spLocks noChangeArrowheads="1"/>
          </p:cNvSpPr>
          <p:nvPr/>
        </p:nvSpPr>
        <p:spPr bwMode="auto">
          <a:xfrm>
            <a:off x="926688" y="302659"/>
            <a:ext cx="7330872" cy="4349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zh-CN" sz="2400" b="1" dirty="0">
                <a:latin typeface="+mn-ea"/>
                <a:ea typeface="+mn-ea"/>
              </a:rPr>
              <a:t>四、大洋洲及非洲主要国家的礼俗与禁忌</a:t>
            </a:r>
            <a:endParaRPr lang="zh-CN" altLang="zh-CN" sz="2400" b="1" dirty="0">
              <a:latin typeface="+mn-ea"/>
              <a:ea typeface="+mn-ea"/>
            </a:endParaRPr>
          </a:p>
        </p:txBody>
      </p:sp>
      <p:sp>
        <p:nvSpPr>
          <p:cNvPr id="2" name="矩形 1"/>
          <p:cNvSpPr/>
          <p:nvPr/>
        </p:nvSpPr>
        <p:spPr>
          <a:xfrm>
            <a:off x="1115616" y="943004"/>
            <a:ext cx="7344816" cy="400110"/>
          </a:xfrm>
          <a:prstGeom prst="rect">
            <a:avLst/>
          </a:prstGeom>
        </p:spPr>
        <p:txBody>
          <a:bodyPr wrap="square">
            <a:spAutoFit/>
          </a:bodyPr>
          <a:lstStyle/>
          <a:p>
            <a:r>
              <a:rPr lang="zh-CN" altLang="zh-CN" sz="2000" b="1" dirty="0"/>
              <a:t>（一）澳大利亚</a:t>
            </a:r>
            <a:endParaRPr lang="zh-CN" altLang="zh-CN" sz="2000" b="1" dirty="0"/>
          </a:p>
        </p:txBody>
      </p:sp>
      <p:sp>
        <p:nvSpPr>
          <p:cNvPr id="3" name="矩形 2"/>
          <p:cNvSpPr/>
          <p:nvPr/>
        </p:nvSpPr>
        <p:spPr>
          <a:xfrm>
            <a:off x="1115616" y="1343114"/>
            <a:ext cx="7560840" cy="3416320"/>
          </a:xfrm>
          <a:prstGeom prst="rect">
            <a:avLst/>
          </a:prstGeom>
        </p:spPr>
        <p:txBody>
          <a:bodyPr wrap="square">
            <a:spAutoFit/>
          </a:bodyPr>
          <a:lstStyle/>
          <a:p>
            <a:r>
              <a:rPr lang="zh-CN" altLang="en-US" dirty="0"/>
              <a:t>他们时间观念强</a:t>
            </a:r>
            <a:r>
              <a:rPr lang="en-US" altLang="zh-CN" dirty="0"/>
              <a:t>,</a:t>
            </a:r>
            <a:r>
              <a:rPr lang="zh-CN" altLang="en-US" dirty="0"/>
              <a:t>女性较保守</a:t>
            </a:r>
            <a:r>
              <a:rPr lang="en-US" altLang="zh-CN" dirty="0"/>
              <a:t>,</a:t>
            </a:r>
            <a:r>
              <a:rPr lang="zh-CN" altLang="en-US" dirty="0"/>
              <a:t>接触时要谨慎</a:t>
            </a:r>
            <a:r>
              <a:rPr lang="en-US" altLang="zh-CN" dirty="0"/>
              <a:t>.</a:t>
            </a:r>
            <a:r>
              <a:rPr lang="zh-CN" altLang="en-US" dirty="0"/>
              <a:t>见面礼节</a:t>
            </a:r>
            <a:r>
              <a:rPr lang="en-US" altLang="zh-CN" dirty="0"/>
              <a:t>,</a:t>
            </a:r>
            <a:r>
              <a:rPr lang="zh-CN" altLang="en-US" dirty="0"/>
              <a:t>既有拥抱礼、亲吻礼</a:t>
            </a:r>
            <a:r>
              <a:rPr lang="en-US" altLang="zh-CN" dirty="0"/>
              <a:t>,</a:t>
            </a:r>
            <a:r>
              <a:rPr lang="zh-CN" altLang="en-US" dirty="0"/>
              <a:t>也有</a:t>
            </a:r>
            <a:r>
              <a:rPr lang="zh-CN" altLang="en-US" dirty="0" smtClean="0"/>
              <a:t>合十</a:t>
            </a:r>
            <a:r>
              <a:rPr lang="zh-CN" altLang="en-US" dirty="0"/>
              <a:t>礼、鞠躬礼、握手礼、拱手礼、点头礼</a:t>
            </a:r>
            <a:r>
              <a:rPr lang="en-US" altLang="zh-CN" dirty="0" smtClean="0"/>
              <a:t>.</a:t>
            </a:r>
            <a:endParaRPr lang="en-US" altLang="zh-CN" dirty="0" smtClean="0"/>
          </a:p>
          <a:p>
            <a:r>
              <a:rPr lang="zh-CN" altLang="en-US" dirty="0"/>
              <a:t>人们一般喜欢英式西餐</a:t>
            </a:r>
            <a:r>
              <a:rPr lang="en-US" altLang="zh-CN" dirty="0" smtClean="0"/>
              <a:t>.</a:t>
            </a:r>
            <a:r>
              <a:rPr lang="zh-CN" altLang="en-US" dirty="0"/>
              <a:t>他们的主食是面包</a:t>
            </a:r>
            <a:r>
              <a:rPr lang="en-US" altLang="zh-CN" dirty="0"/>
              <a:t>,</a:t>
            </a:r>
            <a:r>
              <a:rPr lang="zh-CN" altLang="en-US" dirty="0"/>
              <a:t>爱喝的饮料则有牛奶、咖</a:t>
            </a:r>
            <a:endParaRPr lang="zh-CN" altLang="en-US" dirty="0"/>
          </a:p>
          <a:p>
            <a:r>
              <a:rPr lang="zh-CN" altLang="en-US" dirty="0"/>
              <a:t>啡、啤酒与矿泉水等等</a:t>
            </a:r>
            <a:r>
              <a:rPr lang="en-US" altLang="zh-CN" dirty="0" smtClean="0"/>
              <a:t>.</a:t>
            </a:r>
            <a:endParaRPr lang="en-US" altLang="zh-CN" dirty="0" smtClean="0"/>
          </a:p>
          <a:p>
            <a:r>
              <a:rPr lang="zh-CN" altLang="en-US" dirty="0"/>
              <a:t>国庆日是 １ 月 ２６ 日</a:t>
            </a:r>
            <a:r>
              <a:rPr lang="en-US" altLang="zh-CN" dirty="0" smtClean="0"/>
              <a:t>.</a:t>
            </a:r>
            <a:r>
              <a:rPr lang="zh-CN" altLang="en-US" dirty="0"/>
              <a:t>南太平洋艺术节</a:t>
            </a:r>
            <a:r>
              <a:rPr lang="en-US" altLang="zh-CN" dirty="0"/>
              <a:t>(</a:t>
            </a:r>
            <a:r>
              <a:rPr lang="zh-CN" altLang="en-US" dirty="0"/>
              <a:t>每隔四年举行一次</a:t>
            </a:r>
            <a:r>
              <a:rPr lang="en-US" altLang="zh-CN" dirty="0"/>
              <a:t>),</a:t>
            </a:r>
            <a:r>
              <a:rPr lang="zh-CN" altLang="en-US" dirty="0"/>
              <a:t>是南太平洋</a:t>
            </a:r>
            <a:r>
              <a:rPr lang="zh-CN" altLang="en-US" dirty="0" smtClean="0"/>
              <a:t>地区的</a:t>
            </a:r>
            <a:r>
              <a:rPr lang="zh-CN" altLang="en-US" dirty="0"/>
              <a:t>国家为“庆祝太平洋的觉醒”</a:t>
            </a:r>
            <a:r>
              <a:rPr lang="en-US" altLang="zh-CN" dirty="0"/>
              <a:t>,“</a:t>
            </a:r>
            <a:r>
              <a:rPr lang="zh-CN" altLang="en-US" dirty="0"/>
              <a:t>鼓励太平洋传统文化的保持和新生”</a:t>
            </a:r>
            <a:r>
              <a:rPr lang="en-US" altLang="zh-CN" dirty="0"/>
              <a:t>,</a:t>
            </a:r>
            <a:r>
              <a:rPr lang="zh-CN" altLang="en-US" dirty="0"/>
              <a:t>并在“整个太平洋</a:t>
            </a:r>
            <a:r>
              <a:rPr lang="zh-CN" altLang="en-US" dirty="0" smtClean="0"/>
              <a:t>地区</a:t>
            </a:r>
            <a:r>
              <a:rPr lang="zh-CN" altLang="en-US" dirty="0"/>
              <a:t>加强团结”的口号下举行的具有浓厚地方色彩的节日</a:t>
            </a:r>
            <a:r>
              <a:rPr lang="en-US" altLang="zh-CN" dirty="0" smtClean="0"/>
              <a:t>.</a:t>
            </a:r>
            <a:endParaRPr lang="en-US" altLang="zh-CN" dirty="0" smtClean="0"/>
          </a:p>
          <a:p>
            <a:r>
              <a:rPr lang="zh-CN" altLang="en-US" dirty="0"/>
              <a:t>在澳大利亚人眼里</a:t>
            </a:r>
            <a:r>
              <a:rPr lang="en-US" altLang="zh-CN" dirty="0"/>
              <a:t>,</a:t>
            </a:r>
            <a:r>
              <a:rPr lang="zh-CN" altLang="en-US" dirty="0"/>
              <a:t>兔子是一种不吉利的动物</a:t>
            </a:r>
            <a:r>
              <a:rPr lang="en-US" altLang="zh-CN" dirty="0" smtClean="0"/>
              <a:t>.</a:t>
            </a:r>
            <a:r>
              <a:rPr lang="zh-CN" altLang="en-US" dirty="0"/>
              <a:t>澳大利亚人不喜欢将本国与英国处处联系在一起</a:t>
            </a:r>
            <a:r>
              <a:rPr lang="en-US" altLang="zh-CN" dirty="0" smtClean="0"/>
              <a:t>.</a:t>
            </a:r>
            <a:r>
              <a:rPr lang="zh-CN" altLang="en-US" dirty="0" smtClean="0"/>
              <a:t>不</a:t>
            </a:r>
            <a:r>
              <a:rPr lang="zh-CN" altLang="en-US" dirty="0"/>
              <a:t>喜欢听“外国”或“外国人”这一称呼</a:t>
            </a:r>
            <a:r>
              <a:rPr lang="en-US" altLang="zh-CN" dirty="0"/>
              <a:t>.</a:t>
            </a:r>
            <a:r>
              <a:rPr lang="zh-CN" altLang="en-US" dirty="0"/>
              <a:t>对公共场合的噪声极其厌恶</a:t>
            </a:r>
            <a:r>
              <a:rPr lang="en-US" altLang="zh-CN" dirty="0"/>
              <a:t>.</a:t>
            </a:r>
            <a:r>
              <a:rPr lang="zh-CN" altLang="en-US" dirty="0"/>
              <a:t>在公共场所大声</a:t>
            </a:r>
            <a:r>
              <a:rPr lang="zh-CN" altLang="en-US" dirty="0" smtClean="0"/>
              <a:t>喧哗者</a:t>
            </a:r>
            <a:r>
              <a:rPr lang="en-US" altLang="zh-CN" dirty="0"/>
              <a:t>,</a:t>
            </a:r>
            <a:r>
              <a:rPr lang="zh-CN" altLang="en-US" dirty="0"/>
              <a:t>尤其是门外高声喊人的人</a:t>
            </a:r>
            <a:r>
              <a:rPr lang="en-US" altLang="zh-CN" dirty="0"/>
              <a:t>,</a:t>
            </a:r>
            <a:r>
              <a:rPr lang="zh-CN" altLang="en-US" dirty="0"/>
              <a:t>是他们最看不起的</a:t>
            </a:r>
            <a:r>
              <a:rPr lang="en-US" altLang="zh-CN" dirty="0"/>
              <a:t>.</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 name="Freeform 45"/>
          <p:cNvSpPr>
            <a:spLocks noEditPoints="1"/>
          </p:cNvSpPr>
          <p:nvPr/>
        </p:nvSpPr>
        <p:spPr bwMode="auto">
          <a:xfrm>
            <a:off x="703923" y="939787"/>
            <a:ext cx="310951" cy="310968"/>
          </a:xfrm>
          <a:custGeom>
            <a:avLst/>
            <a:gdLst/>
            <a:ahLst/>
            <a:cxnLst>
              <a:cxn ang="0">
                <a:pos x="27" y="55"/>
              </a:cxn>
              <a:cxn ang="0">
                <a:pos x="0" y="27"/>
              </a:cxn>
              <a:cxn ang="0">
                <a:pos x="27" y="0"/>
              </a:cxn>
              <a:cxn ang="0">
                <a:pos x="55" y="27"/>
              </a:cxn>
              <a:cxn ang="0">
                <a:pos x="27" y="55"/>
              </a:cxn>
              <a:cxn ang="0">
                <a:pos x="45" y="20"/>
              </a:cxn>
              <a:cxn ang="0">
                <a:pos x="42" y="17"/>
              </a:cxn>
              <a:cxn ang="0">
                <a:pos x="40" y="16"/>
              </a:cxn>
              <a:cxn ang="0">
                <a:pos x="38" y="17"/>
              </a:cxn>
              <a:cxn ang="0">
                <a:pos x="24" y="31"/>
              </a:cxn>
              <a:cxn ang="0">
                <a:pos x="16" y="23"/>
              </a:cxn>
              <a:cxn ang="0">
                <a:pos x="14" y="22"/>
              </a:cxn>
              <a:cxn ang="0">
                <a:pos x="13" y="23"/>
              </a:cxn>
              <a:cxn ang="0">
                <a:pos x="9" y="26"/>
              </a:cxn>
              <a:cxn ang="0">
                <a:pos x="9" y="28"/>
              </a:cxn>
              <a:cxn ang="0">
                <a:pos x="9" y="30"/>
              </a:cxn>
              <a:cxn ang="0">
                <a:pos x="22" y="43"/>
              </a:cxn>
              <a:cxn ang="0">
                <a:pos x="24" y="43"/>
              </a:cxn>
              <a:cxn ang="0">
                <a:pos x="26" y="43"/>
              </a:cxn>
              <a:cxn ang="0">
                <a:pos x="45" y="23"/>
              </a:cxn>
              <a:cxn ang="0">
                <a:pos x="46" y="22"/>
              </a:cxn>
              <a:cxn ang="0">
                <a:pos x="45" y="20"/>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45" y="20"/>
                </a:moveTo>
                <a:cubicBezTo>
                  <a:pt x="42" y="17"/>
                  <a:pt x="42" y="17"/>
                  <a:pt x="42" y="17"/>
                </a:cubicBezTo>
                <a:cubicBezTo>
                  <a:pt x="41" y="16"/>
                  <a:pt x="41" y="16"/>
                  <a:pt x="40" y="16"/>
                </a:cubicBezTo>
                <a:cubicBezTo>
                  <a:pt x="39" y="16"/>
                  <a:pt x="39" y="16"/>
                  <a:pt x="38" y="17"/>
                </a:cubicBezTo>
                <a:cubicBezTo>
                  <a:pt x="24" y="31"/>
                  <a:pt x="24" y="31"/>
                  <a:pt x="24" y="31"/>
                </a:cubicBezTo>
                <a:cubicBezTo>
                  <a:pt x="16" y="23"/>
                  <a:pt x="16" y="23"/>
                  <a:pt x="16" y="23"/>
                </a:cubicBezTo>
                <a:cubicBezTo>
                  <a:pt x="15" y="23"/>
                  <a:pt x="15" y="22"/>
                  <a:pt x="14" y="22"/>
                </a:cubicBezTo>
                <a:cubicBezTo>
                  <a:pt x="14" y="22"/>
                  <a:pt x="13" y="23"/>
                  <a:pt x="13" y="23"/>
                </a:cubicBezTo>
                <a:cubicBezTo>
                  <a:pt x="9" y="26"/>
                  <a:pt x="9" y="26"/>
                  <a:pt x="9" y="26"/>
                </a:cubicBezTo>
                <a:cubicBezTo>
                  <a:pt x="9" y="27"/>
                  <a:pt x="9" y="27"/>
                  <a:pt x="9" y="28"/>
                </a:cubicBezTo>
                <a:cubicBezTo>
                  <a:pt x="9" y="29"/>
                  <a:pt x="9" y="29"/>
                  <a:pt x="9" y="30"/>
                </a:cubicBezTo>
                <a:cubicBezTo>
                  <a:pt x="22" y="43"/>
                  <a:pt x="22" y="43"/>
                  <a:pt x="22" y="43"/>
                </a:cubicBezTo>
                <a:cubicBezTo>
                  <a:pt x="23" y="43"/>
                  <a:pt x="23" y="43"/>
                  <a:pt x="24" y="43"/>
                </a:cubicBezTo>
                <a:cubicBezTo>
                  <a:pt x="25" y="43"/>
                  <a:pt x="25" y="43"/>
                  <a:pt x="26" y="43"/>
                </a:cubicBezTo>
                <a:cubicBezTo>
                  <a:pt x="45" y="23"/>
                  <a:pt x="45" y="23"/>
                  <a:pt x="45" y="23"/>
                </a:cubicBezTo>
                <a:cubicBezTo>
                  <a:pt x="45" y="23"/>
                  <a:pt x="46" y="22"/>
                  <a:pt x="46" y="22"/>
                </a:cubicBezTo>
                <a:cubicBezTo>
                  <a:pt x="46" y="21"/>
                  <a:pt x="45" y="20"/>
                  <a:pt x="45" y="20"/>
                </a:cubicBezTo>
                <a:close/>
              </a:path>
            </a:pathLst>
          </a:custGeom>
          <a:solidFill>
            <a:schemeClr val="accent1"/>
          </a:solidFill>
          <a:ln w="9525">
            <a:noFill/>
            <a:round/>
          </a:ln>
        </p:spPr>
        <p:txBody>
          <a:bodyPr vert="horz" wrap="square" lIns="91433" tIns="45717" rIns="91433" bIns="45717" numCol="1" anchor="t" anchorCtr="0" compatLnSpc="1"/>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6" name="文本框 12"/>
          <p:cNvSpPr txBox="1">
            <a:spLocks noChangeArrowheads="1"/>
          </p:cNvSpPr>
          <p:nvPr/>
        </p:nvSpPr>
        <p:spPr bwMode="auto">
          <a:xfrm>
            <a:off x="926688" y="302659"/>
            <a:ext cx="7330872" cy="4349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zh-CN" sz="2400" b="1" dirty="0">
                <a:latin typeface="+mn-ea"/>
                <a:ea typeface="+mn-ea"/>
              </a:rPr>
              <a:t>四、大洋洲及非洲主要国家的礼俗与禁忌</a:t>
            </a:r>
            <a:endParaRPr lang="zh-CN" altLang="zh-CN" sz="2400" b="1" dirty="0">
              <a:latin typeface="+mn-ea"/>
              <a:ea typeface="+mn-ea"/>
            </a:endParaRPr>
          </a:p>
        </p:txBody>
      </p:sp>
      <p:sp>
        <p:nvSpPr>
          <p:cNvPr id="2" name="矩形 1"/>
          <p:cNvSpPr/>
          <p:nvPr/>
        </p:nvSpPr>
        <p:spPr>
          <a:xfrm>
            <a:off x="1115616" y="943004"/>
            <a:ext cx="7344816" cy="400110"/>
          </a:xfrm>
          <a:prstGeom prst="rect">
            <a:avLst/>
          </a:prstGeom>
        </p:spPr>
        <p:txBody>
          <a:bodyPr wrap="square">
            <a:spAutoFit/>
          </a:bodyPr>
          <a:lstStyle/>
          <a:p>
            <a:r>
              <a:rPr lang="zh-CN" altLang="zh-CN" sz="2000" b="1" dirty="0"/>
              <a:t>（二）新西兰</a:t>
            </a:r>
            <a:endParaRPr lang="zh-CN" altLang="zh-CN" sz="2000" b="1" dirty="0"/>
          </a:p>
        </p:txBody>
      </p:sp>
      <p:sp>
        <p:nvSpPr>
          <p:cNvPr id="3" name="矩形 2"/>
          <p:cNvSpPr/>
          <p:nvPr/>
        </p:nvSpPr>
        <p:spPr>
          <a:xfrm>
            <a:off x="1115616" y="1343114"/>
            <a:ext cx="7560840" cy="2862322"/>
          </a:xfrm>
          <a:prstGeom prst="rect">
            <a:avLst/>
          </a:prstGeom>
        </p:spPr>
        <p:txBody>
          <a:bodyPr wrap="square">
            <a:spAutoFit/>
          </a:bodyPr>
          <a:lstStyle/>
          <a:p>
            <a:r>
              <a:rPr lang="zh-CN" altLang="en-US" dirty="0"/>
              <a:t>新西兰人的见面礼节主要有三种</a:t>
            </a:r>
            <a:r>
              <a:rPr lang="en-US" altLang="zh-CN" dirty="0"/>
              <a:t>.</a:t>
            </a:r>
            <a:r>
              <a:rPr lang="zh-CN" altLang="en-US" dirty="0"/>
              <a:t>其一是握手礼</a:t>
            </a:r>
            <a:r>
              <a:rPr lang="en-US" altLang="zh-CN" dirty="0"/>
              <a:t>.</a:t>
            </a:r>
            <a:r>
              <a:rPr lang="zh-CN" altLang="en-US" dirty="0"/>
              <a:t>其二是鞠躬礼</a:t>
            </a:r>
            <a:r>
              <a:rPr lang="en-US" altLang="zh-CN" dirty="0" smtClean="0"/>
              <a:t>.</a:t>
            </a:r>
            <a:r>
              <a:rPr lang="zh-CN" altLang="en-US" dirty="0"/>
              <a:t>其三是注目礼</a:t>
            </a:r>
            <a:r>
              <a:rPr lang="en-US" altLang="zh-CN" dirty="0" smtClean="0"/>
              <a:t>.</a:t>
            </a:r>
            <a:endParaRPr lang="en-US" altLang="zh-CN" dirty="0" smtClean="0"/>
          </a:p>
          <a:p>
            <a:r>
              <a:rPr lang="zh-CN" altLang="en-US" dirty="0"/>
              <a:t>新西兰欧洲移民的后裔</a:t>
            </a:r>
            <a:r>
              <a:rPr lang="en-US" altLang="zh-CN" dirty="0"/>
              <a:t>,</a:t>
            </a:r>
            <a:r>
              <a:rPr lang="zh-CN" altLang="en-US" dirty="0"/>
              <a:t>在日常生活里通常以穿着欧式服装为主</a:t>
            </a:r>
            <a:r>
              <a:rPr lang="en-US" altLang="zh-CN" dirty="0" smtClean="0"/>
              <a:t>.</a:t>
            </a:r>
            <a:endParaRPr lang="en-US" altLang="zh-CN" dirty="0" smtClean="0"/>
          </a:p>
          <a:p>
            <a:r>
              <a:rPr lang="zh-CN" altLang="en-US" dirty="0"/>
              <a:t>在新西兰</a:t>
            </a:r>
            <a:r>
              <a:rPr lang="en-US" altLang="zh-CN" dirty="0"/>
              <a:t>,</a:t>
            </a:r>
            <a:r>
              <a:rPr lang="zh-CN" altLang="en-US" dirty="0"/>
              <a:t>欧洲移民的后裔通常习惯于吃英式的西餐</a:t>
            </a:r>
            <a:r>
              <a:rPr lang="en-US" altLang="zh-CN" dirty="0" smtClean="0"/>
              <a:t>.</a:t>
            </a:r>
            <a:r>
              <a:rPr lang="zh-CN" altLang="en-US" dirty="0"/>
              <a:t>在用餐时</a:t>
            </a:r>
            <a:r>
              <a:rPr lang="en-US" altLang="zh-CN" dirty="0"/>
              <a:t>,</a:t>
            </a:r>
            <a:r>
              <a:rPr lang="zh-CN" altLang="en-US" dirty="0"/>
              <a:t>他们以刀</a:t>
            </a:r>
            <a:endParaRPr lang="zh-CN" altLang="en-US" dirty="0"/>
          </a:p>
          <a:p>
            <a:r>
              <a:rPr lang="zh-CN" altLang="en-US" dirty="0"/>
              <a:t>叉取食</a:t>
            </a:r>
            <a:r>
              <a:rPr lang="en-US" altLang="zh-CN" dirty="0"/>
              <a:t>,</a:t>
            </a:r>
            <a:r>
              <a:rPr lang="zh-CN" altLang="en-US" dirty="0"/>
              <a:t>忌讳吃饭时频频与人交谈</a:t>
            </a:r>
            <a:r>
              <a:rPr lang="en-US" altLang="zh-CN" dirty="0" smtClean="0"/>
              <a:t>.</a:t>
            </a:r>
            <a:endParaRPr lang="en-US" altLang="zh-CN" dirty="0" smtClean="0"/>
          </a:p>
          <a:p>
            <a:r>
              <a:rPr lang="zh-CN" altLang="en-US" dirty="0"/>
              <a:t>主要节日有</a:t>
            </a:r>
            <a:r>
              <a:rPr lang="en-US" altLang="zh-CN" dirty="0"/>
              <a:t>:</a:t>
            </a:r>
            <a:r>
              <a:rPr lang="zh-CN" altLang="en-US" dirty="0"/>
              <a:t>国庆日</a:t>
            </a:r>
            <a:r>
              <a:rPr lang="en-US" altLang="zh-CN" dirty="0"/>
              <a:t>(</a:t>
            </a:r>
            <a:r>
              <a:rPr lang="zh-CN" altLang="en-US" dirty="0"/>
              <a:t>怀坦吉日</a:t>
            </a:r>
            <a:r>
              <a:rPr lang="en-US" altLang="zh-CN" dirty="0"/>
              <a:t>)</a:t>
            </a:r>
            <a:r>
              <a:rPr lang="zh-CN" altLang="en-US" dirty="0"/>
              <a:t>是 ２ 月 ６ 日</a:t>
            </a:r>
            <a:r>
              <a:rPr lang="en-US" altLang="zh-CN" dirty="0"/>
              <a:t>,</a:t>
            </a:r>
            <a:r>
              <a:rPr lang="zh-CN" altLang="en-US" dirty="0"/>
              <a:t>为纪念 １８４０ 年签订怀坦吉条约</a:t>
            </a:r>
            <a:r>
              <a:rPr lang="en-US" altLang="zh-CN" dirty="0"/>
              <a:t>.</a:t>
            </a:r>
            <a:r>
              <a:rPr lang="zh-CN" altLang="en-US" dirty="0"/>
              <a:t>新年是 </a:t>
            </a:r>
            <a:r>
              <a:rPr lang="zh-CN" altLang="en-US" dirty="0" smtClean="0"/>
              <a:t>１月 </a:t>
            </a:r>
            <a:r>
              <a:rPr lang="zh-CN" altLang="en-US" dirty="0"/>
              <a:t>１ 日</a:t>
            </a:r>
            <a:r>
              <a:rPr lang="en-US" altLang="zh-CN" dirty="0"/>
              <a:t>.</a:t>
            </a:r>
            <a:r>
              <a:rPr lang="zh-CN" altLang="en-US" dirty="0"/>
              <a:t>复活节 ４ 月 １４ </a:t>
            </a:r>
            <a:r>
              <a:rPr lang="en-US" altLang="zh-CN" dirty="0"/>
              <a:t>— </a:t>
            </a:r>
            <a:r>
              <a:rPr lang="zh-CN" altLang="en-US" dirty="0"/>
              <a:t>１７ 日</a:t>
            </a:r>
            <a:r>
              <a:rPr lang="en-US" altLang="zh-CN" dirty="0"/>
              <a:t>.</a:t>
            </a:r>
            <a:r>
              <a:rPr lang="zh-CN" altLang="en-US" dirty="0"/>
              <a:t>澳新军团日是 ４ 月 ２５ 日</a:t>
            </a:r>
            <a:r>
              <a:rPr lang="en-US" altLang="zh-CN" dirty="0"/>
              <a:t>,</a:t>
            </a:r>
            <a:r>
              <a:rPr lang="zh-CN" altLang="en-US" dirty="0"/>
              <a:t>为纪念澳新军团在加利波利</a:t>
            </a:r>
            <a:r>
              <a:rPr lang="zh-CN" altLang="en-US" dirty="0" smtClean="0"/>
              <a:t>登陆</a:t>
            </a:r>
            <a:r>
              <a:rPr lang="zh-CN" altLang="en-US" dirty="0"/>
              <a:t>日</a:t>
            </a:r>
            <a:r>
              <a:rPr lang="en-US" altLang="zh-CN" dirty="0"/>
              <a:t>.</a:t>
            </a:r>
            <a:r>
              <a:rPr lang="zh-CN" altLang="en-US" dirty="0"/>
              <a:t>女王诞辰日是 ６ 月 ５ 日</a:t>
            </a:r>
            <a:r>
              <a:rPr lang="en-US" altLang="zh-CN" dirty="0"/>
              <a:t>.</a:t>
            </a:r>
            <a:r>
              <a:rPr lang="zh-CN" altLang="en-US" dirty="0"/>
              <a:t>劳动节是 １０ 月 ２５ 日</a:t>
            </a:r>
            <a:r>
              <a:rPr lang="en-US" altLang="zh-CN" dirty="0"/>
              <a:t>.</a:t>
            </a:r>
            <a:r>
              <a:rPr lang="zh-CN" altLang="en-US" dirty="0"/>
              <a:t>圣诞节是 １２ 月 ２５ 日</a:t>
            </a:r>
            <a:r>
              <a:rPr lang="en-US" altLang="zh-CN" dirty="0" smtClean="0"/>
              <a:t>.</a:t>
            </a:r>
            <a:endParaRPr lang="en-US" altLang="zh-CN" dirty="0" smtClean="0"/>
          </a:p>
          <a:p>
            <a:r>
              <a:rPr lang="zh-CN" altLang="en-US" dirty="0"/>
              <a:t>受基督教、天主教的影响</a:t>
            </a:r>
            <a:r>
              <a:rPr lang="en-US" altLang="zh-CN" dirty="0"/>
              <a:t>,</a:t>
            </a:r>
            <a:r>
              <a:rPr lang="zh-CN" altLang="en-US" dirty="0"/>
              <a:t>新西兰人讨厌</a:t>
            </a:r>
            <a:r>
              <a:rPr lang="zh-CN" altLang="en-US" dirty="0" smtClean="0"/>
              <a:t>“１３ ”</a:t>
            </a:r>
            <a:r>
              <a:rPr lang="zh-CN" altLang="en-US" dirty="0"/>
              <a:t>与“星期五”</a:t>
            </a:r>
            <a:r>
              <a:rPr lang="en-US" altLang="zh-CN" dirty="0"/>
              <a:t>.</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 name="Freeform 45"/>
          <p:cNvSpPr>
            <a:spLocks noEditPoints="1"/>
          </p:cNvSpPr>
          <p:nvPr/>
        </p:nvSpPr>
        <p:spPr bwMode="auto">
          <a:xfrm>
            <a:off x="703923" y="939787"/>
            <a:ext cx="310951" cy="310968"/>
          </a:xfrm>
          <a:custGeom>
            <a:avLst/>
            <a:gdLst/>
            <a:ahLst/>
            <a:cxnLst>
              <a:cxn ang="0">
                <a:pos x="27" y="55"/>
              </a:cxn>
              <a:cxn ang="0">
                <a:pos x="0" y="27"/>
              </a:cxn>
              <a:cxn ang="0">
                <a:pos x="27" y="0"/>
              </a:cxn>
              <a:cxn ang="0">
                <a:pos x="55" y="27"/>
              </a:cxn>
              <a:cxn ang="0">
                <a:pos x="27" y="55"/>
              </a:cxn>
              <a:cxn ang="0">
                <a:pos x="45" y="20"/>
              </a:cxn>
              <a:cxn ang="0">
                <a:pos x="42" y="17"/>
              </a:cxn>
              <a:cxn ang="0">
                <a:pos x="40" y="16"/>
              </a:cxn>
              <a:cxn ang="0">
                <a:pos x="38" y="17"/>
              </a:cxn>
              <a:cxn ang="0">
                <a:pos x="24" y="31"/>
              </a:cxn>
              <a:cxn ang="0">
                <a:pos x="16" y="23"/>
              </a:cxn>
              <a:cxn ang="0">
                <a:pos x="14" y="22"/>
              </a:cxn>
              <a:cxn ang="0">
                <a:pos x="13" y="23"/>
              </a:cxn>
              <a:cxn ang="0">
                <a:pos x="9" y="26"/>
              </a:cxn>
              <a:cxn ang="0">
                <a:pos x="9" y="28"/>
              </a:cxn>
              <a:cxn ang="0">
                <a:pos x="9" y="30"/>
              </a:cxn>
              <a:cxn ang="0">
                <a:pos x="22" y="43"/>
              </a:cxn>
              <a:cxn ang="0">
                <a:pos x="24" y="43"/>
              </a:cxn>
              <a:cxn ang="0">
                <a:pos x="26" y="43"/>
              </a:cxn>
              <a:cxn ang="0">
                <a:pos x="45" y="23"/>
              </a:cxn>
              <a:cxn ang="0">
                <a:pos x="46" y="22"/>
              </a:cxn>
              <a:cxn ang="0">
                <a:pos x="45" y="20"/>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45" y="20"/>
                </a:moveTo>
                <a:cubicBezTo>
                  <a:pt x="42" y="17"/>
                  <a:pt x="42" y="17"/>
                  <a:pt x="42" y="17"/>
                </a:cubicBezTo>
                <a:cubicBezTo>
                  <a:pt x="41" y="16"/>
                  <a:pt x="41" y="16"/>
                  <a:pt x="40" y="16"/>
                </a:cubicBezTo>
                <a:cubicBezTo>
                  <a:pt x="39" y="16"/>
                  <a:pt x="39" y="16"/>
                  <a:pt x="38" y="17"/>
                </a:cubicBezTo>
                <a:cubicBezTo>
                  <a:pt x="24" y="31"/>
                  <a:pt x="24" y="31"/>
                  <a:pt x="24" y="31"/>
                </a:cubicBezTo>
                <a:cubicBezTo>
                  <a:pt x="16" y="23"/>
                  <a:pt x="16" y="23"/>
                  <a:pt x="16" y="23"/>
                </a:cubicBezTo>
                <a:cubicBezTo>
                  <a:pt x="15" y="23"/>
                  <a:pt x="15" y="22"/>
                  <a:pt x="14" y="22"/>
                </a:cubicBezTo>
                <a:cubicBezTo>
                  <a:pt x="14" y="22"/>
                  <a:pt x="13" y="23"/>
                  <a:pt x="13" y="23"/>
                </a:cubicBezTo>
                <a:cubicBezTo>
                  <a:pt x="9" y="26"/>
                  <a:pt x="9" y="26"/>
                  <a:pt x="9" y="26"/>
                </a:cubicBezTo>
                <a:cubicBezTo>
                  <a:pt x="9" y="27"/>
                  <a:pt x="9" y="27"/>
                  <a:pt x="9" y="28"/>
                </a:cubicBezTo>
                <a:cubicBezTo>
                  <a:pt x="9" y="29"/>
                  <a:pt x="9" y="29"/>
                  <a:pt x="9" y="30"/>
                </a:cubicBezTo>
                <a:cubicBezTo>
                  <a:pt x="22" y="43"/>
                  <a:pt x="22" y="43"/>
                  <a:pt x="22" y="43"/>
                </a:cubicBezTo>
                <a:cubicBezTo>
                  <a:pt x="23" y="43"/>
                  <a:pt x="23" y="43"/>
                  <a:pt x="24" y="43"/>
                </a:cubicBezTo>
                <a:cubicBezTo>
                  <a:pt x="25" y="43"/>
                  <a:pt x="25" y="43"/>
                  <a:pt x="26" y="43"/>
                </a:cubicBezTo>
                <a:cubicBezTo>
                  <a:pt x="45" y="23"/>
                  <a:pt x="45" y="23"/>
                  <a:pt x="45" y="23"/>
                </a:cubicBezTo>
                <a:cubicBezTo>
                  <a:pt x="45" y="23"/>
                  <a:pt x="46" y="22"/>
                  <a:pt x="46" y="22"/>
                </a:cubicBezTo>
                <a:cubicBezTo>
                  <a:pt x="46" y="21"/>
                  <a:pt x="45" y="20"/>
                  <a:pt x="45" y="20"/>
                </a:cubicBezTo>
                <a:close/>
              </a:path>
            </a:pathLst>
          </a:custGeom>
          <a:solidFill>
            <a:schemeClr val="accent1"/>
          </a:solidFill>
          <a:ln w="9525">
            <a:noFill/>
            <a:round/>
          </a:ln>
        </p:spPr>
        <p:txBody>
          <a:bodyPr vert="horz" wrap="square" lIns="91433" tIns="45717" rIns="91433" bIns="45717" numCol="1" anchor="t" anchorCtr="0" compatLnSpc="1"/>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6" name="文本框 12"/>
          <p:cNvSpPr txBox="1">
            <a:spLocks noChangeArrowheads="1"/>
          </p:cNvSpPr>
          <p:nvPr/>
        </p:nvSpPr>
        <p:spPr bwMode="auto">
          <a:xfrm>
            <a:off x="926688" y="302659"/>
            <a:ext cx="7330872" cy="4349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zh-CN" sz="2400" b="1" dirty="0">
                <a:latin typeface="+mn-ea"/>
                <a:ea typeface="+mn-ea"/>
              </a:rPr>
              <a:t>四、大洋洲及非洲主要国家的礼俗与禁忌</a:t>
            </a:r>
            <a:endParaRPr lang="zh-CN" altLang="zh-CN" sz="2400" b="1" dirty="0">
              <a:latin typeface="+mn-ea"/>
              <a:ea typeface="+mn-ea"/>
            </a:endParaRPr>
          </a:p>
        </p:txBody>
      </p:sp>
      <p:sp>
        <p:nvSpPr>
          <p:cNvPr id="2" name="矩形 1"/>
          <p:cNvSpPr/>
          <p:nvPr/>
        </p:nvSpPr>
        <p:spPr>
          <a:xfrm>
            <a:off x="1115616" y="943004"/>
            <a:ext cx="7344816" cy="400110"/>
          </a:xfrm>
          <a:prstGeom prst="rect">
            <a:avLst/>
          </a:prstGeom>
        </p:spPr>
        <p:txBody>
          <a:bodyPr wrap="square">
            <a:spAutoFit/>
          </a:bodyPr>
          <a:lstStyle/>
          <a:p>
            <a:r>
              <a:rPr lang="zh-CN" altLang="zh-CN" sz="2000" b="1" dirty="0"/>
              <a:t>（三）埃及</a:t>
            </a:r>
            <a:endParaRPr lang="zh-CN" altLang="zh-CN" sz="2000" b="1" dirty="0"/>
          </a:p>
        </p:txBody>
      </p:sp>
      <p:sp>
        <p:nvSpPr>
          <p:cNvPr id="3" name="矩形 2"/>
          <p:cNvSpPr/>
          <p:nvPr/>
        </p:nvSpPr>
        <p:spPr>
          <a:xfrm>
            <a:off x="1115616" y="1343114"/>
            <a:ext cx="7560840" cy="3416320"/>
          </a:xfrm>
          <a:prstGeom prst="rect">
            <a:avLst/>
          </a:prstGeom>
        </p:spPr>
        <p:txBody>
          <a:bodyPr wrap="square">
            <a:spAutoFit/>
          </a:bodyPr>
          <a:lstStyle/>
          <a:p>
            <a:r>
              <a:rPr lang="zh-CN" altLang="en-US" dirty="0"/>
              <a:t>在人际交往中</a:t>
            </a:r>
            <a:r>
              <a:rPr lang="en-US" altLang="zh-CN" dirty="0"/>
              <a:t>,</a:t>
            </a:r>
            <a:r>
              <a:rPr lang="zh-CN" altLang="en-US" dirty="0"/>
              <a:t>埃及人所采用的见面礼节</a:t>
            </a:r>
            <a:r>
              <a:rPr lang="en-US" altLang="zh-CN" dirty="0"/>
              <a:t>,</a:t>
            </a:r>
            <a:r>
              <a:rPr lang="zh-CN" altLang="en-US" dirty="0"/>
              <a:t>主要是握手礼</a:t>
            </a:r>
            <a:r>
              <a:rPr lang="en-US" altLang="zh-CN" dirty="0" smtClean="0"/>
              <a:t>.</a:t>
            </a:r>
            <a:r>
              <a:rPr lang="zh-CN" altLang="en-US" dirty="0"/>
              <a:t>一是吻面礼</a:t>
            </a:r>
            <a:r>
              <a:rPr lang="en-US" altLang="zh-CN" dirty="0"/>
              <a:t>,</a:t>
            </a:r>
            <a:r>
              <a:rPr lang="zh-CN" altLang="en-US" dirty="0"/>
              <a:t>它一般用于亲友</a:t>
            </a:r>
            <a:r>
              <a:rPr lang="zh-CN" altLang="en-US" dirty="0" smtClean="0"/>
              <a:t>之间</a:t>
            </a:r>
            <a:r>
              <a:rPr lang="en-US" altLang="zh-CN" dirty="0"/>
              <a:t>,</a:t>
            </a:r>
            <a:r>
              <a:rPr lang="zh-CN" altLang="en-US" dirty="0"/>
              <a:t>尤其是女性之间</a:t>
            </a:r>
            <a:r>
              <a:rPr lang="en-US" altLang="zh-CN" dirty="0"/>
              <a:t>.</a:t>
            </a:r>
            <a:r>
              <a:rPr lang="zh-CN" altLang="en-US" dirty="0"/>
              <a:t>二是吻手礼</a:t>
            </a:r>
            <a:r>
              <a:rPr lang="en-US" altLang="zh-CN" dirty="0"/>
              <a:t>,</a:t>
            </a:r>
            <a:r>
              <a:rPr lang="zh-CN" altLang="en-US" dirty="0"/>
              <a:t>它是向尊长表示敬意或是向恩人致谢时所用的</a:t>
            </a:r>
            <a:r>
              <a:rPr lang="en-US" altLang="zh-CN" dirty="0"/>
              <a:t>.</a:t>
            </a:r>
            <a:r>
              <a:rPr lang="zh-CN" altLang="en-US" dirty="0"/>
              <a:t>三是</a:t>
            </a:r>
            <a:r>
              <a:rPr lang="zh-CN" altLang="en-US" dirty="0" smtClean="0"/>
              <a:t>飞吻</a:t>
            </a:r>
            <a:r>
              <a:rPr lang="zh-CN" altLang="en-US" dirty="0"/>
              <a:t>礼</a:t>
            </a:r>
            <a:r>
              <a:rPr lang="en-US" altLang="zh-CN" dirty="0"/>
              <a:t>,</a:t>
            </a:r>
            <a:r>
              <a:rPr lang="zh-CN" altLang="en-US" dirty="0"/>
              <a:t>它则多见于情侣之间</a:t>
            </a:r>
            <a:r>
              <a:rPr lang="en-US" altLang="zh-CN" dirty="0" smtClean="0"/>
              <a:t>.</a:t>
            </a:r>
            <a:endParaRPr lang="en-US" altLang="zh-CN" dirty="0" smtClean="0"/>
          </a:p>
          <a:p>
            <a:r>
              <a:rPr lang="zh-CN" altLang="en-US" dirty="0"/>
              <a:t>埃及人的穿着主要是长衣、长裤和长裙</a:t>
            </a:r>
            <a:r>
              <a:rPr lang="en-US" altLang="zh-CN" dirty="0" smtClean="0"/>
              <a:t>.</a:t>
            </a:r>
            <a:r>
              <a:rPr lang="zh-CN" altLang="en-US" dirty="0"/>
              <a:t>平时主要还是穿着阿拉伯民族的传统</a:t>
            </a:r>
            <a:r>
              <a:rPr lang="zh-CN" altLang="en-US" dirty="0" smtClean="0"/>
              <a:t>服装</a:t>
            </a:r>
            <a:r>
              <a:rPr lang="en-US" altLang="zh-CN" dirty="0"/>
              <a:t>———</a:t>
            </a:r>
            <a:r>
              <a:rPr lang="zh-CN" altLang="en-US" dirty="0"/>
              <a:t>阿拉伯大袍</a:t>
            </a:r>
            <a:r>
              <a:rPr lang="en-US" altLang="zh-CN" dirty="0" smtClean="0"/>
              <a:t>.</a:t>
            </a:r>
            <a:endParaRPr lang="en-US" altLang="zh-CN" dirty="0" smtClean="0"/>
          </a:p>
          <a:p>
            <a:r>
              <a:rPr lang="zh-CN" altLang="en-US" dirty="0"/>
              <a:t>在通常情况下</a:t>
            </a:r>
            <a:r>
              <a:rPr lang="en-US" altLang="zh-CN" dirty="0"/>
              <a:t>,</a:t>
            </a:r>
            <a:r>
              <a:rPr lang="zh-CN" altLang="en-US" dirty="0"/>
              <a:t>以一种称为“耶素”的不用酵母的平圆形面包为主食</a:t>
            </a:r>
            <a:r>
              <a:rPr lang="en-US" altLang="zh-CN" dirty="0"/>
              <a:t>,</a:t>
            </a:r>
            <a:r>
              <a:rPr lang="zh-CN" altLang="en-US" dirty="0"/>
              <a:t>并且喜欢将它</a:t>
            </a:r>
            <a:r>
              <a:rPr lang="zh-CN" altLang="en-US" dirty="0" smtClean="0"/>
              <a:t>同富尔”</a:t>
            </a:r>
            <a:r>
              <a:rPr lang="zh-CN" altLang="en-US" dirty="0"/>
              <a:t>“克布奈”“摩酪赫亚”一起食用</a:t>
            </a:r>
            <a:r>
              <a:rPr lang="en-US" altLang="zh-CN" dirty="0"/>
              <a:t>.“</a:t>
            </a:r>
            <a:r>
              <a:rPr lang="zh-CN" altLang="en-US" dirty="0"/>
              <a:t>富尔”即煮豆</a:t>
            </a:r>
            <a:r>
              <a:rPr lang="en-US" altLang="zh-CN" dirty="0"/>
              <a:t>,“</a:t>
            </a:r>
            <a:r>
              <a:rPr lang="zh-CN" altLang="en-US" dirty="0"/>
              <a:t>克布奈”即“白奶酪”</a:t>
            </a:r>
            <a:r>
              <a:rPr lang="en-US" altLang="zh-CN" dirty="0"/>
              <a:t>,“</a:t>
            </a:r>
            <a:r>
              <a:rPr lang="zh-CN" altLang="en-US" dirty="0"/>
              <a:t>摩酪赫亚”</a:t>
            </a:r>
            <a:r>
              <a:rPr lang="zh-CN" altLang="en-US" dirty="0" smtClean="0"/>
              <a:t>则为</a:t>
            </a:r>
            <a:r>
              <a:rPr lang="zh-CN" altLang="en-US" dirty="0"/>
              <a:t>汤类</a:t>
            </a:r>
            <a:r>
              <a:rPr lang="en-US" altLang="zh-CN" dirty="0" smtClean="0"/>
              <a:t>.</a:t>
            </a:r>
            <a:endParaRPr lang="en-US" altLang="zh-CN" dirty="0" smtClean="0"/>
          </a:p>
          <a:p>
            <a:r>
              <a:rPr lang="zh-CN" altLang="en-US" dirty="0"/>
              <a:t>埃及的国庆节为 ７ 月 ２３ 日</a:t>
            </a:r>
            <a:r>
              <a:rPr lang="en-US" altLang="zh-CN" dirty="0"/>
              <a:t>. </a:t>
            </a:r>
            <a:r>
              <a:rPr lang="zh-CN" altLang="en-US" dirty="0"/>
              <a:t>４ 月下旬</a:t>
            </a:r>
            <a:r>
              <a:rPr lang="en-US" altLang="zh-CN" dirty="0"/>
              <a:t>(</a:t>
            </a:r>
            <a:r>
              <a:rPr lang="zh-CN" altLang="en-US" dirty="0"/>
              <a:t>科普特历 ８ 月中旬</a:t>
            </a:r>
            <a:r>
              <a:rPr lang="en-US" altLang="zh-CN" dirty="0"/>
              <a:t>)</a:t>
            </a:r>
            <a:r>
              <a:rPr lang="zh-CN" altLang="en-US" dirty="0"/>
              <a:t>是埃及传统节日</a:t>
            </a:r>
            <a:r>
              <a:rPr lang="en-US" altLang="zh-CN" dirty="0"/>
              <a:t>———</a:t>
            </a:r>
            <a:r>
              <a:rPr lang="zh-CN" altLang="en-US" dirty="0" smtClean="0"/>
              <a:t>惠风节</a:t>
            </a:r>
            <a:r>
              <a:rPr lang="en-US" altLang="zh-CN" dirty="0"/>
              <a:t>,</a:t>
            </a:r>
            <a:r>
              <a:rPr lang="zh-CN" altLang="en-US" dirty="0"/>
              <a:t>人人都要吃象征春风绿地的生菜</a:t>
            </a:r>
            <a:r>
              <a:rPr lang="en-US" altLang="zh-CN" dirty="0"/>
              <a:t>,</a:t>
            </a:r>
            <a:r>
              <a:rPr lang="zh-CN" altLang="en-US" dirty="0"/>
              <a:t>象征生命开始的鸡蛋和有关崇拜的腌鱼</a:t>
            </a:r>
            <a:r>
              <a:rPr lang="en-US" altLang="zh-CN" dirty="0" smtClean="0"/>
              <a:t>.</a:t>
            </a:r>
            <a:r>
              <a:rPr lang="zh-CN" altLang="en-US" dirty="0"/>
              <a:t>讨厌猪之外</a:t>
            </a:r>
            <a:r>
              <a:rPr lang="en-US" altLang="zh-CN" dirty="0"/>
              <a:t>,</a:t>
            </a:r>
            <a:r>
              <a:rPr lang="zh-CN" altLang="en-US" dirty="0"/>
              <a:t>外形被认作与猪相近的大熊猫也为埃及人所反感</a:t>
            </a:r>
            <a:r>
              <a:rPr lang="en-US" altLang="zh-CN" dirty="0"/>
              <a:t>.</a:t>
            </a:r>
            <a:r>
              <a:rPr lang="zh-CN" altLang="en-US" dirty="0"/>
              <a:t>讨厌黑色、蓝色</a:t>
            </a:r>
            <a:r>
              <a:rPr lang="en-US" altLang="zh-CN" dirty="0"/>
              <a:t>.</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 name="Freeform 45"/>
          <p:cNvSpPr>
            <a:spLocks noEditPoints="1"/>
          </p:cNvSpPr>
          <p:nvPr/>
        </p:nvSpPr>
        <p:spPr bwMode="auto">
          <a:xfrm>
            <a:off x="703923" y="939787"/>
            <a:ext cx="310951" cy="310968"/>
          </a:xfrm>
          <a:custGeom>
            <a:avLst/>
            <a:gdLst/>
            <a:ahLst/>
            <a:cxnLst>
              <a:cxn ang="0">
                <a:pos x="27" y="55"/>
              </a:cxn>
              <a:cxn ang="0">
                <a:pos x="0" y="27"/>
              </a:cxn>
              <a:cxn ang="0">
                <a:pos x="27" y="0"/>
              </a:cxn>
              <a:cxn ang="0">
                <a:pos x="55" y="27"/>
              </a:cxn>
              <a:cxn ang="0">
                <a:pos x="27" y="55"/>
              </a:cxn>
              <a:cxn ang="0">
                <a:pos x="45" y="20"/>
              </a:cxn>
              <a:cxn ang="0">
                <a:pos x="42" y="17"/>
              </a:cxn>
              <a:cxn ang="0">
                <a:pos x="40" y="16"/>
              </a:cxn>
              <a:cxn ang="0">
                <a:pos x="38" y="17"/>
              </a:cxn>
              <a:cxn ang="0">
                <a:pos x="24" y="31"/>
              </a:cxn>
              <a:cxn ang="0">
                <a:pos x="16" y="23"/>
              </a:cxn>
              <a:cxn ang="0">
                <a:pos x="14" y="22"/>
              </a:cxn>
              <a:cxn ang="0">
                <a:pos x="13" y="23"/>
              </a:cxn>
              <a:cxn ang="0">
                <a:pos x="9" y="26"/>
              </a:cxn>
              <a:cxn ang="0">
                <a:pos x="9" y="28"/>
              </a:cxn>
              <a:cxn ang="0">
                <a:pos x="9" y="30"/>
              </a:cxn>
              <a:cxn ang="0">
                <a:pos x="22" y="43"/>
              </a:cxn>
              <a:cxn ang="0">
                <a:pos x="24" y="43"/>
              </a:cxn>
              <a:cxn ang="0">
                <a:pos x="26" y="43"/>
              </a:cxn>
              <a:cxn ang="0">
                <a:pos x="45" y="23"/>
              </a:cxn>
              <a:cxn ang="0">
                <a:pos x="46" y="22"/>
              </a:cxn>
              <a:cxn ang="0">
                <a:pos x="45" y="20"/>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45" y="20"/>
                </a:moveTo>
                <a:cubicBezTo>
                  <a:pt x="42" y="17"/>
                  <a:pt x="42" y="17"/>
                  <a:pt x="42" y="17"/>
                </a:cubicBezTo>
                <a:cubicBezTo>
                  <a:pt x="41" y="16"/>
                  <a:pt x="41" y="16"/>
                  <a:pt x="40" y="16"/>
                </a:cubicBezTo>
                <a:cubicBezTo>
                  <a:pt x="39" y="16"/>
                  <a:pt x="39" y="16"/>
                  <a:pt x="38" y="17"/>
                </a:cubicBezTo>
                <a:cubicBezTo>
                  <a:pt x="24" y="31"/>
                  <a:pt x="24" y="31"/>
                  <a:pt x="24" y="31"/>
                </a:cubicBezTo>
                <a:cubicBezTo>
                  <a:pt x="16" y="23"/>
                  <a:pt x="16" y="23"/>
                  <a:pt x="16" y="23"/>
                </a:cubicBezTo>
                <a:cubicBezTo>
                  <a:pt x="15" y="23"/>
                  <a:pt x="15" y="22"/>
                  <a:pt x="14" y="22"/>
                </a:cubicBezTo>
                <a:cubicBezTo>
                  <a:pt x="14" y="22"/>
                  <a:pt x="13" y="23"/>
                  <a:pt x="13" y="23"/>
                </a:cubicBezTo>
                <a:cubicBezTo>
                  <a:pt x="9" y="26"/>
                  <a:pt x="9" y="26"/>
                  <a:pt x="9" y="26"/>
                </a:cubicBezTo>
                <a:cubicBezTo>
                  <a:pt x="9" y="27"/>
                  <a:pt x="9" y="27"/>
                  <a:pt x="9" y="28"/>
                </a:cubicBezTo>
                <a:cubicBezTo>
                  <a:pt x="9" y="29"/>
                  <a:pt x="9" y="29"/>
                  <a:pt x="9" y="30"/>
                </a:cubicBezTo>
                <a:cubicBezTo>
                  <a:pt x="22" y="43"/>
                  <a:pt x="22" y="43"/>
                  <a:pt x="22" y="43"/>
                </a:cubicBezTo>
                <a:cubicBezTo>
                  <a:pt x="23" y="43"/>
                  <a:pt x="23" y="43"/>
                  <a:pt x="24" y="43"/>
                </a:cubicBezTo>
                <a:cubicBezTo>
                  <a:pt x="25" y="43"/>
                  <a:pt x="25" y="43"/>
                  <a:pt x="26" y="43"/>
                </a:cubicBezTo>
                <a:cubicBezTo>
                  <a:pt x="45" y="23"/>
                  <a:pt x="45" y="23"/>
                  <a:pt x="45" y="23"/>
                </a:cubicBezTo>
                <a:cubicBezTo>
                  <a:pt x="45" y="23"/>
                  <a:pt x="46" y="22"/>
                  <a:pt x="46" y="22"/>
                </a:cubicBezTo>
                <a:cubicBezTo>
                  <a:pt x="46" y="21"/>
                  <a:pt x="45" y="20"/>
                  <a:pt x="45" y="20"/>
                </a:cubicBezTo>
                <a:close/>
              </a:path>
            </a:pathLst>
          </a:custGeom>
          <a:solidFill>
            <a:schemeClr val="accent1"/>
          </a:solidFill>
          <a:ln w="9525">
            <a:noFill/>
            <a:round/>
          </a:ln>
        </p:spPr>
        <p:txBody>
          <a:bodyPr vert="horz" wrap="square" lIns="91433" tIns="45717" rIns="91433" bIns="45717" numCol="1" anchor="t" anchorCtr="0" compatLnSpc="1"/>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6" name="文本框 12"/>
          <p:cNvSpPr txBox="1">
            <a:spLocks noChangeArrowheads="1"/>
          </p:cNvSpPr>
          <p:nvPr/>
        </p:nvSpPr>
        <p:spPr bwMode="auto">
          <a:xfrm>
            <a:off x="926688" y="302659"/>
            <a:ext cx="7330872" cy="4349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zh-CN" sz="2400" b="1" dirty="0">
                <a:latin typeface="+mn-ea"/>
                <a:ea typeface="+mn-ea"/>
              </a:rPr>
              <a:t>四、大洋洲及非洲主要国家的礼俗与禁忌</a:t>
            </a:r>
            <a:endParaRPr lang="zh-CN" altLang="zh-CN" sz="2400" b="1" dirty="0">
              <a:latin typeface="+mn-ea"/>
              <a:ea typeface="+mn-ea"/>
            </a:endParaRPr>
          </a:p>
        </p:txBody>
      </p:sp>
      <p:sp>
        <p:nvSpPr>
          <p:cNvPr id="2" name="矩形 1"/>
          <p:cNvSpPr/>
          <p:nvPr/>
        </p:nvSpPr>
        <p:spPr>
          <a:xfrm>
            <a:off x="1115616" y="943004"/>
            <a:ext cx="7344816" cy="400110"/>
          </a:xfrm>
          <a:prstGeom prst="rect">
            <a:avLst/>
          </a:prstGeom>
        </p:spPr>
        <p:txBody>
          <a:bodyPr wrap="square">
            <a:spAutoFit/>
          </a:bodyPr>
          <a:lstStyle/>
          <a:p>
            <a:r>
              <a:rPr lang="zh-CN" altLang="zh-CN" sz="2000" b="1" dirty="0"/>
              <a:t>（四）南非</a:t>
            </a:r>
            <a:endParaRPr lang="zh-CN" altLang="zh-CN" sz="2000" b="1" dirty="0"/>
          </a:p>
        </p:txBody>
      </p:sp>
      <p:sp>
        <p:nvSpPr>
          <p:cNvPr id="3" name="矩形 2"/>
          <p:cNvSpPr/>
          <p:nvPr/>
        </p:nvSpPr>
        <p:spPr>
          <a:xfrm>
            <a:off x="1115616" y="1343114"/>
            <a:ext cx="7560840" cy="3139321"/>
          </a:xfrm>
          <a:prstGeom prst="rect">
            <a:avLst/>
          </a:prstGeom>
        </p:spPr>
        <p:txBody>
          <a:bodyPr wrap="square">
            <a:spAutoFit/>
          </a:bodyPr>
          <a:lstStyle/>
          <a:p>
            <a:r>
              <a:rPr lang="zh-CN" altLang="en-US" dirty="0"/>
              <a:t>见面礼节主要是握手礼</a:t>
            </a:r>
            <a:r>
              <a:rPr lang="en-US" altLang="zh-CN" dirty="0"/>
              <a:t>,</a:t>
            </a:r>
            <a:r>
              <a:rPr lang="zh-CN" altLang="en-US" dirty="0"/>
              <a:t>他们对交往对象的称呼则主要是“先生”“小姐”或“夫人”</a:t>
            </a:r>
            <a:r>
              <a:rPr lang="en-US" altLang="zh-CN" dirty="0" smtClean="0"/>
              <a:t>.</a:t>
            </a:r>
            <a:r>
              <a:rPr lang="zh-CN" altLang="en-US" dirty="0"/>
              <a:t>正式一些的场合</a:t>
            </a:r>
            <a:r>
              <a:rPr lang="en-US" altLang="zh-CN" dirty="0"/>
              <a:t>,</a:t>
            </a:r>
            <a:r>
              <a:rPr lang="zh-CN" altLang="en-US" dirty="0"/>
              <a:t>讲究着装端庄、严谨</a:t>
            </a:r>
            <a:r>
              <a:rPr lang="en-US" altLang="zh-CN" dirty="0"/>
              <a:t>.</a:t>
            </a:r>
            <a:r>
              <a:rPr lang="zh-CN" altLang="en-US" dirty="0"/>
              <a:t>进行官方交往或商务交往时</a:t>
            </a:r>
            <a:r>
              <a:rPr lang="en-US" altLang="zh-CN" dirty="0"/>
              <a:t>,</a:t>
            </a:r>
            <a:r>
              <a:rPr lang="zh-CN" altLang="en-US" dirty="0"/>
              <a:t>最好要穿样式</a:t>
            </a:r>
            <a:r>
              <a:rPr lang="zh-CN" altLang="en-US" dirty="0" smtClean="0"/>
              <a:t>保守</a:t>
            </a:r>
            <a:r>
              <a:rPr lang="zh-CN" altLang="en-US" dirty="0"/>
              <a:t>、色彩偏深的套装或裙装</a:t>
            </a:r>
            <a:r>
              <a:rPr lang="en-US" altLang="zh-CN" dirty="0"/>
              <a:t>,</a:t>
            </a:r>
            <a:r>
              <a:rPr lang="zh-CN" altLang="en-US" dirty="0"/>
              <a:t>不然就会被对方视作失礼</a:t>
            </a:r>
            <a:r>
              <a:rPr lang="en-US" altLang="zh-CN" dirty="0" smtClean="0"/>
              <a:t>.</a:t>
            </a:r>
            <a:endParaRPr lang="en-US" altLang="zh-CN" dirty="0" smtClean="0"/>
          </a:p>
          <a:p>
            <a:r>
              <a:rPr lang="zh-CN" altLang="en-US" dirty="0"/>
              <a:t>在饮食习惯上</a:t>
            </a:r>
            <a:r>
              <a:rPr lang="en-US" altLang="zh-CN" dirty="0"/>
              <a:t>,</a:t>
            </a:r>
            <a:r>
              <a:rPr lang="zh-CN" altLang="en-US" dirty="0"/>
              <a:t>当地的白人平日以吃西餐为主</a:t>
            </a:r>
            <a:r>
              <a:rPr lang="en-US" altLang="zh-CN" dirty="0"/>
              <a:t>,</a:t>
            </a:r>
            <a:r>
              <a:rPr lang="zh-CN" altLang="en-US" dirty="0"/>
              <a:t>经常吃牛肉、鸡肉、鸡蛋和面包</a:t>
            </a:r>
            <a:r>
              <a:rPr lang="en-US" altLang="zh-CN" dirty="0"/>
              <a:t>,</a:t>
            </a:r>
            <a:r>
              <a:rPr lang="zh-CN" altLang="en-US" dirty="0"/>
              <a:t>并且</a:t>
            </a:r>
            <a:r>
              <a:rPr lang="zh-CN" altLang="en-US" dirty="0" smtClean="0"/>
              <a:t>爱喝</a:t>
            </a:r>
            <a:r>
              <a:rPr lang="zh-CN" altLang="en-US" dirty="0"/>
              <a:t>咖啡与红茶</a:t>
            </a:r>
            <a:r>
              <a:rPr lang="en-US" altLang="zh-CN" dirty="0" smtClean="0"/>
              <a:t>.</a:t>
            </a:r>
            <a:endParaRPr lang="en-US" altLang="zh-CN" dirty="0" smtClean="0"/>
          </a:p>
          <a:p>
            <a:r>
              <a:rPr lang="zh-CN" altLang="en-US" dirty="0"/>
              <a:t>南非节庆活动较多</a:t>
            </a:r>
            <a:r>
              <a:rPr lang="en-US" altLang="zh-CN" dirty="0"/>
              <a:t>,</a:t>
            </a:r>
            <a:r>
              <a:rPr lang="zh-CN" altLang="en-US" dirty="0"/>
              <a:t>新年是 １ 月 １ 日</a:t>
            </a:r>
            <a:r>
              <a:rPr lang="en-US" altLang="zh-CN" dirty="0"/>
              <a:t>,</a:t>
            </a:r>
            <a:r>
              <a:rPr lang="zh-CN" altLang="en-US" dirty="0"/>
              <a:t>人权日是 ３ 月 ２１ 日</a:t>
            </a:r>
            <a:r>
              <a:rPr lang="en-US" altLang="zh-CN" dirty="0"/>
              <a:t>,</a:t>
            </a:r>
            <a:r>
              <a:rPr lang="zh-CN" altLang="en-US" dirty="0"/>
              <a:t>耶稣受难日为复活节前的</a:t>
            </a:r>
            <a:r>
              <a:rPr lang="zh-CN" altLang="en-US" dirty="0" smtClean="0"/>
              <a:t>星期五</a:t>
            </a:r>
            <a:r>
              <a:rPr lang="en-US" altLang="zh-CN" dirty="0"/>
              <a:t>,</a:t>
            </a:r>
            <a:r>
              <a:rPr lang="zh-CN" altLang="en-US" dirty="0"/>
              <a:t>家庭节为复活节后的第二天</a:t>
            </a:r>
            <a:r>
              <a:rPr lang="en-US" altLang="zh-CN" dirty="0" smtClean="0"/>
              <a:t>.</a:t>
            </a:r>
            <a:r>
              <a:rPr lang="zh-CN" altLang="en-US" dirty="0"/>
              <a:t>自由日是 ４ 月 ２７ 日</a:t>
            </a:r>
            <a:r>
              <a:rPr lang="en-US" altLang="zh-CN" dirty="0" smtClean="0"/>
              <a:t>,</a:t>
            </a:r>
            <a:r>
              <a:rPr lang="zh-CN" altLang="en-US" dirty="0"/>
              <a:t>劳动节是 ５ 月 １ 日</a:t>
            </a:r>
            <a:r>
              <a:rPr lang="en-US" altLang="zh-CN" dirty="0" smtClean="0"/>
              <a:t>,</a:t>
            </a:r>
            <a:r>
              <a:rPr lang="zh-CN" altLang="en-US" dirty="0"/>
              <a:t>青年节是 ６ 月 １６ </a:t>
            </a:r>
            <a:r>
              <a:rPr lang="zh-CN" altLang="en-US" dirty="0" smtClean="0"/>
              <a:t>日。</a:t>
            </a:r>
            <a:endParaRPr lang="en-US" altLang="zh-CN" dirty="0" smtClean="0"/>
          </a:p>
          <a:p>
            <a:r>
              <a:rPr lang="zh-CN" altLang="en-US" dirty="0"/>
              <a:t>信仰基督教的南非人</a:t>
            </a:r>
            <a:r>
              <a:rPr lang="en-US" altLang="zh-CN" dirty="0"/>
              <a:t>,</a:t>
            </a:r>
            <a:r>
              <a:rPr lang="zh-CN" altLang="en-US" dirty="0"/>
              <a:t>最为忌讳</a:t>
            </a:r>
            <a:r>
              <a:rPr lang="zh-CN" altLang="en-US" dirty="0" smtClean="0"/>
              <a:t>“１３ ”</a:t>
            </a:r>
            <a:r>
              <a:rPr lang="zh-CN" altLang="en-US" dirty="0"/>
              <a:t>这一数字</a:t>
            </a:r>
            <a:r>
              <a:rPr lang="en-US" altLang="zh-CN" dirty="0" smtClean="0"/>
              <a:t>.</a:t>
            </a:r>
            <a:r>
              <a:rPr lang="zh-CN" altLang="en-US" dirty="0"/>
              <a:t>南非人非常敬仰自己的祖先</a:t>
            </a:r>
            <a:r>
              <a:rPr lang="en-US" altLang="zh-CN" dirty="0"/>
              <a:t>,</a:t>
            </a:r>
            <a:r>
              <a:rPr lang="zh-CN" altLang="en-US" dirty="0" smtClean="0"/>
              <a:t>特别</a:t>
            </a:r>
            <a:r>
              <a:rPr lang="zh-CN" altLang="en-US" dirty="0"/>
              <a:t>忌讳外人对其祖先在言行举止上表现出失敬</a:t>
            </a:r>
            <a:r>
              <a:rPr lang="en-US" altLang="zh-CN" dirty="0"/>
              <a:t>.</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文本框 12"/>
          <p:cNvSpPr txBox="1">
            <a:spLocks noChangeArrowheads="1"/>
          </p:cNvSpPr>
          <p:nvPr/>
        </p:nvSpPr>
        <p:spPr bwMode="auto">
          <a:xfrm>
            <a:off x="926688" y="302659"/>
            <a:ext cx="7330872" cy="4349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zh-CN" sz="2400" b="1" dirty="0">
                <a:latin typeface="+mj-ea"/>
                <a:ea typeface="+mj-ea"/>
              </a:rPr>
              <a:t>实训十五</a:t>
            </a:r>
            <a:r>
              <a:rPr lang="en-US" altLang="zh-CN" sz="2400" b="1" dirty="0">
                <a:latin typeface="+mj-ea"/>
                <a:ea typeface="+mj-ea"/>
              </a:rPr>
              <a:t>  </a:t>
            </a:r>
            <a:r>
              <a:rPr lang="zh-CN" altLang="zh-CN" sz="2400" b="1" dirty="0">
                <a:latin typeface="+mj-ea"/>
                <a:ea typeface="+mj-ea"/>
              </a:rPr>
              <a:t>涉外就餐实训</a:t>
            </a:r>
            <a:endParaRPr lang="zh-CN" altLang="zh-CN" sz="2400" b="1" dirty="0">
              <a:latin typeface="+mj-ea"/>
              <a:ea typeface="+mj-ea"/>
            </a:endParaRPr>
          </a:p>
        </p:txBody>
      </p:sp>
      <p:sp>
        <p:nvSpPr>
          <p:cNvPr id="3" name="矩形 2"/>
          <p:cNvSpPr/>
          <p:nvPr/>
        </p:nvSpPr>
        <p:spPr>
          <a:xfrm>
            <a:off x="755576" y="843558"/>
            <a:ext cx="7920880" cy="3785652"/>
          </a:xfrm>
          <a:prstGeom prst="rect">
            <a:avLst/>
          </a:prstGeom>
        </p:spPr>
        <p:txBody>
          <a:bodyPr wrap="square">
            <a:spAutoFit/>
          </a:bodyPr>
          <a:lstStyle/>
          <a:p>
            <a:r>
              <a:rPr lang="zh-CN" altLang="zh-CN" dirty="0"/>
              <a:t>【实训目标】</a:t>
            </a:r>
            <a:endParaRPr lang="zh-CN" altLang="zh-CN" dirty="0"/>
          </a:p>
          <a:p>
            <a:r>
              <a:rPr lang="zh-CN" altLang="zh-CN" dirty="0"/>
              <a:t>通过实训，掌握涉外礼仪知识，寓教于乐，培养技能。</a:t>
            </a:r>
            <a:endParaRPr lang="zh-CN" altLang="zh-CN" dirty="0"/>
          </a:p>
          <a:p>
            <a:r>
              <a:rPr lang="zh-CN" altLang="zh-CN" dirty="0"/>
              <a:t>【实训要求】</a:t>
            </a:r>
            <a:endParaRPr lang="zh-CN" altLang="zh-CN" dirty="0"/>
          </a:p>
          <a:p>
            <a:r>
              <a:rPr lang="zh-CN" altLang="zh-CN" dirty="0"/>
              <a:t>每</a:t>
            </a:r>
            <a:r>
              <a:rPr lang="en-US" altLang="zh-CN" dirty="0"/>
              <a:t>5</a:t>
            </a:r>
            <a:r>
              <a:rPr lang="zh-CN" altLang="zh-CN" dirty="0"/>
              <a:t>人一组，自己创设涉外交际场景；</a:t>
            </a:r>
            <a:endParaRPr lang="zh-CN" altLang="zh-CN" dirty="0"/>
          </a:p>
          <a:p>
            <a:r>
              <a:rPr lang="zh-CN" altLang="zh-CN" dirty="0"/>
              <a:t>运用所学的有关世界各地的礼俗与禁忌方面的知识进行礼仪模拟表演；</a:t>
            </a:r>
            <a:endParaRPr lang="zh-CN" altLang="zh-CN" dirty="0"/>
          </a:p>
          <a:p>
            <a:r>
              <a:rPr lang="zh-CN" altLang="zh-CN" dirty="0"/>
              <a:t>【实训口号】</a:t>
            </a:r>
            <a:endParaRPr lang="zh-CN" altLang="zh-CN" dirty="0"/>
          </a:p>
          <a:p>
            <a:r>
              <a:rPr lang="zh-CN" altLang="zh-CN" dirty="0"/>
              <a:t>入乡随俗，不卑不亢！</a:t>
            </a:r>
            <a:endParaRPr lang="zh-CN" altLang="zh-CN" dirty="0"/>
          </a:p>
          <a:p>
            <a:r>
              <a:rPr lang="zh-CN" altLang="zh-CN" dirty="0" smtClean="0"/>
              <a:t>【实训内容】</a:t>
            </a:r>
            <a:endParaRPr lang="en-US" altLang="zh-CN" dirty="0" smtClean="0"/>
          </a:p>
          <a:p>
            <a:r>
              <a:rPr lang="en-US" altLang="zh-CN" sz="1600" dirty="0"/>
              <a:t>1</a:t>
            </a:r>
            <a:r>
              <a:rPr lang="zh-CN" altLang="zh-CN" sz="1600" dirty="0"/>
              <a:t>．参考涉外礼仪知识，创设外交情景，包括基本习俗，禁忌，文化，礼仪个性和风格。</a:t>
            </a:r>
            <a:endParaRPr lang="zh-CN" altLang="zh-CN" sz="1600" dirty="0"/>
          </a:p>
          <a:p>
            <a:r>
              <a:rPr lang="en-US" altLang="zh-CN" sz="1600" dirty="0"/>
              <a:t>2</a:t>
            </a:r>
            <a:r>
              <a:rPr lang="zh-CN" altLang="zh-CN" sz="1600" dirty="0"/>
              <a:t>．以小组为单位，涉外礼仪趣味表演，不能重复。</a:t>
            </a:r>
            <a:endParaRPr lang="zh-CN" altLang="zh-CN" sz="1600" dirty="0"/>
          </a:p>
          <a:p>
            <a:r>
              <a:rPr lang="en-US" altLang="zh-CN" sz="1600" dirty="0"/>
              <a:t>3</a:t>
            </a:r>
            <a:r>
              <a:rPr lang="zh-CN" altLang="zh-CN" sz="1600" dirty="0"/>
              <a:t>．要求服饰与国家相符。</a:t>
            </a:r>
            <a:endParaRPr lang="zh-CN" altLang="zh-CN" sz="1600" dirty="0"/>
          </a:p>
          <a:p>
            <a:r>
              <a:rPr lang="en-US" altLang="zh-CN" sz="1600" dirty="0"/>
              <a:t>4</a:t>
            </a:r>
            <a:r>
              <a:rPr lang="zh-CN" altLang="zh-CN" sz="1600" dirty="0"/>
              <a:t>．要求自编，自导，自演。</a:t>
            </a:r>
            <a:endParaRPr lang="zh-CN" altLang="zh-CN" sz="1600" dirty="0"/>
          </a:p>
          <a:p>
            <a:r>
              <a:rPr lang="en-US" altLang="zh-CN" sz="1600" dirty="0"/>
              <a:t>5</a:t>
            </a:r>
            <a:r>
              <a:rPr lang="zh-CN" altLang="zh-CN" sz="1600" dirty="0"/>
              <a:t>．不同小组互相猜，猜对有奖。</a:t>
            </a:r>
            <a:endParaRPr lang="zh-CN" altLang="zh-CN" sz="1600" dirty="0"/>
          </a:p>
          <a:p>
            <a:r>
              <a:rPr lang="en-US" altLang="zh-CN" sz="1600" dirty="0"/>
              <a:t>6</a:t>
            </a:r>
            <a:r>
              <a:rPr lang="zh-CN" altLang="zh-CN" sz="1600" dirty="0"/>
              <a:t>．个小组互相指出缺点和不足</a:t>
            </a:r>
            <a:r>
              <a:rPr lang="zh-CN" altLang="zh-CN" sz="1600" dirty="0" smtClean="0"/>
              <a:t>。</a:t>
            </a:r>
            <a:endParaRPr lang="zh-CN" altLang="zh-CN" sz="1600" dirty="0"/>
          </a:p>
        </p:txBody>
      </p:sp>
    </p:spTree>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0"/>
            <a:ext cx="9144000" cy="5143500"/>
          </a:xfrm>
          <a:prstGeom prst="rect">
            <a:avLst/>
          </a:prstGeom>
          <a:blipFill dpi="0" rotWithShape="1">
            <a:blip r:embed="rId1" cstate="print"/>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65023" tIns="32511" rIns="65023" bIns="32511" rtlCol="0" anchor="ctr"/>
          <a:lstStyle/>
          <a:p>
            <a:pPr algn="ctr"/>
            <a:endParaRPr lang="zh-CN" altLang="en-US" dirty="0"/>
          </a:p>
        </p:txBody>
      </p:sp>
      <p:sp>
        <p:nvSpPr>
          <p:cNvPr id="3" name="矩形 2"/>
          <p:cNvSpPr/>
          <p:nvPr/>
        </p:nvSpPr>
        <p:spPr>
          <a:xfrm>
            <a:off x="0" y="1547580"/>
            <a:ext cx="9144000" cy="1485046"/>
          </a:xfrm>
          <a:prstGeom prst="rect">
            <a:avLst/>
          </a:prstGeom>
          <a:solidFill>
            <a:srgbClr val="B0120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65023" tIns="32511" rIns="65023" bIns="32511" rtlCol="0" anchor="ctr"/>
          <a:lstStyle/>
          <a:p>
            <a:pPr algn="ctr"/>
            <a:endParaRPr lang="zh-CN" altLang="en-US"/>
          </a:p>
        </p:txBody>
      </p:sp>
      <p:sp>
        <p:nvSpPr>
          <p:cNvPr id="5" name="TextBox 10"/>
          <p:cNvSpPr txBox="1"/>
          <p:nvPr/>
        </p:nvSpPr>
        <p:spPr>
          <a:xfrm>
            <a:off x="3695606" y="1906040"/>
            <a:ext cx="1752786" cy="710964"/>
          </a:xfrm>
          <a:prstGeom prst="rect">
            <a:avLst/>
          </a:prstGeom>
          <a:noFill/>
        </p:spPr>
        <p:txBody>
          <a:bodyPr wrap="none" lIns="48767" tIns="24384" rIns="48767" bIns="24384">
            <a:spAutoFit/>
          </a:bodyPr>
          <a:lstStyle/>
          <a:p>
            <a:pPr algn="ctr">
              <a:buNone/>
            </a:pPr>
            <a:r>
              <a:rPr lang="zh-CN" altLang="en-US" sz="4300" b="1" cap="all" dirty="0" smtClean="0">
                <a:solidFill>
                  <a:schemeClr val="bg1"/>
                </a:solidFill>
                <a:latin typeface="微软雅黑" panose="020B0503020204020204" pitchFamily="34" charset="-122"/>
                <a:ea typeface="微软雅黑" panose="020B0503020204020204" pitchFamily="34" charset="-122"/>
                <a:cs typeface="Arial" panose="020B0604020202020204" pitchFamily="34" charset="0"/>
              </a:rPr>
              <a:t>谢谢！</a:t>
            </a:r>
            <a:endParaRPr lang="zh-CN" altLang="en-US" sz="4300" b="1" cap="all"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2" presetClass="entr" presetSubtype="2" fill="hold" grpId="0" nodeType="afterEffect" p14:presetBounceEnd="21000">
                                      <p:stCondLst>
                                        <p:cond delay="0"/>
                                      </p:stCondLst>
                                      <p:iterate type="lt">
                                        <p:tmPct val="10000"/>
                                      </p:iterate>
                                      <p:childTnLst>
                                        <p:set>
                                          <p:cBhvr>
                                            <p:cTn id="10" dur="1" fill="hold">
                                              <p:stCondLst>
                                                <p:cond delay="0"/>
                                              </p:stCondLst>
                                            </p:cTn>
                                            <p:tgtEl>
                                              <p:spTgt spid="5"/>
                                            </p:tgtEl>
                                            <p:attrNameLst>
                                              <p:attrName>style.visibility</p:attrName>
                                            </p:attrNameLst>
                                          </p:cBhvr>
                                          <p:to>
                                            <p:strVal val="visible"/>
                                          </p:to>
                                        </p:set>
                                        <p:anim calcmode="lin" valueType="num" p14:bounceEnd="21000">
                                          <p:cBhvr additive="base">
                                            <p:cTn id="11" dur="800" fill="hold"/>
                                            <p:tgtEl>
                                              <p:spTgt spid="5"/>
                                            </p:tgtEl>
                                            <p:attrNameLst>
                                              <p:attrName>ppt_x</p:attrName>
                                            </p:attrNameLst>
                                          </p:cBhvr>
                                          <p:tavLst>
                                            <p:tav tm="0">
                                              <p:val>
                                                <p:strVal val="1+#ppt_w/2"/>
                                              </p:val>
                                            </p:tav>
                                            <p:tav tm="100000">
                                              <p:val>
                                                <p:strVal val="#ppt_x"/>
                                              </p:val>
                                            </p:tav>
                                          </p:tavLst>
                                        </p:anim>
                                        <p:anim calcmode="lin" valueType="num" p14:bounceEnd="21000">
                                          <p:cBhvr additive="base">
                                            <p:cTn id="12" dur="8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2" presetClass="entr" presetSubtype="2" fill="hold" grpId="0" nodeType="afterEffect">
                                      <p:stCondLst>
                                        <p:cond delay="0"/>
                                      </p:stCondLst>
                                      <p:iterate type="lt">
                                        <p:tmPct val="10000"/>
                                      </p:iterate>
                                      <p:childTnLst>
                                        <p:set>
                                          <p:cBhvr>
                                            <p:cTn id="10" dur="1" fill="hold">
                                              <p:stCondLst>
                                                <p:cond delay="0"/>
                                              </p:stCondLst>
                                            </p:cTn>
                                            <p:tgtEl>
                                              <p:spTgt spid="5"/>
                                            </p:tgtEl>
                                            <p:attrNameLst>
                                              <p:attrName>style.visibility</p:attrName>
                                            </p:attrNameLst>
                                          </p:cBhvr>
                                          <p:to>
                                            <p:strVal val="visible"/>
                                          </p:to>
                                        </p:set>
                                        <p:anim calcmode="lin" valueType="num">
                                          <p:cBhvr additive="base">
                                            <p:cTn id="11" dur="800" fill="hold"/>
                                            <p:tgtEl>
                                              <p:spTgt spid="5"/>
                                            </p:tgtEl>
                                            <p:attrNameLst>
                                              <p:attrName>ppt_x</p:attrName>
                                            </p:attrNameLst>
                                          </p:cBhvr>
                                          <p:tavLst>
                                            <p:tav tm="0">
                                              <p:val>
                                                <p:strVal val="1+#ppt_w/2"/>
                                              </p:val>
                                            </p:tav>
                                            <p:tav tm="100000">
                                              <p:val>
                                                <p:strVal val="#ppt_x"/>
                                              </p:val>
                                            </p:tav>
                                          </p:tavLst>
                                        </p:anim>
                                        <p:anim calcmode="lin" valueType="num">
                                          <p:cBhvr additive="base">
                                            <p:cTn id="12" dur="8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Lst>
      </p:timing>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 name="Freeform 45"/>
          <p:cNvSpPr>
            <a:spLocks noEditPoints="1"/>
          </p:cNvSpPr>
          <p:nvPr/>
        </p:nvSpPr>
        <p:spPr bwMode="auto">
          <a:xfrm>
            <a:off x="703923" y="939787"/>
            <a:ext cx="310951" cy="310968"/>
          </a:xfrm>
          <a:custGeom>
            <a:avLst/>
            <a:gdLst/>
            <a:ahLst/>
            <a:cxnLst>
              <a:cxn ang="0">
                <a:pos x="27" y="55"/>
              </a:cxn>
              <a:cxn ang="0">
                <a:pos x="0" y="27"/>
              </a:cxn>
              <a:cxn ang="0">
                <a:pos x="27" y="0"/>
              </a:cxn>
              <a:cxn ang="0">
                <a:pos x="55" y="27"/>
              </a:cxn>
              <a:cxn ang="0">
                <a:pos x="27" y="55"/>
              </a:cxn>
              <a:cxn ang="0">
                <a:pos x="45" y="20"/>
              </a:cxn>
              <a:cxn ang="0">
                <a:pos x="42" y="17"/>
              </a:cxn>
              <a:cxn ang="0">
                <a:pos x="40" y="16"/>
              </a:cxn>
              <a:cxn ang="0">
                <a:pos x="38" y="17"/>
              </a:cxn>
              <a:cxn ang="0">
                <a:pos x="24" y="31"/>
              </a:cxn>
              <a:cxn ang="0">
                <a:pos x="16" y="23"/>
              </a:cxn>
              <a:cxn ang="0">
                <a:pos x="14" y="22"/>
              </a:cxn>
              <a:cxn ang="0">
                <a:pos x="13" y="23"/>
              </a:cxn>
              <a:cxn ang="0">
                <a:pos x="9" y="26"/>
              </a:cxn>
              <a:cxn ang="0">
                <a:pos x="9" y="28"/>
              </a:cxn>
              <a:cxn ang="0">
                <a:pos x="9" y="30"/>
              </a:cxn>
              <a:cxn ang="0">
                <a:pos x="22" y="43"/>
              </a:cxn>
              <a:cxn ang="0">
                <a:pos x="24" y="43"/>
              </a:cxn>
              <a:cxn ang="0">
                <a:pos x="26" y="43"/>
              </a:cxn>
              <a:cxn ang="0">
                <a:pos x="45" y="23"/>
              </a:cxn>
              <a:cxn ang="0">
                <a:pos x="46" y="22"/>
              </a:cxn>
              <a:cxn ang="0">
                <a:pos x="45" y="20"/>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45" y="20"/>
                </a:moveTo>
                <a:cubicBezTo>
                  <a:pt x="42" y="17"/>
                  <a:pt x="42" y="17"/>
                  <a:pt x="42" y="17"/>
                </a:cubicBezTo>
                <a:cubicBezTo>
                  <a:pt x="41" y="16"/>
                  <a:pt x="41" y="16"/>
                  <a:pt x="40" y="16"/>
                </a:cubicBezTo>
                <a:cubicBezTo>
                  <a:pt x="39" y="16"/>
                  <a:pt x="39" y="16"/>
                  <a:pt x="38" y="17"/>
                </a:cubicBezTo>
                <a:cubicBezTo>
                  <a:pt x="24" y="31"/>
                  <a:pt x="24" y="31"/>
                  <a:pt x="24" y="31"/>
                </a:cubicBezTo>
                <a:cubicBezTo>
                  <a:pt x="16" y="23"/>
                  <a:pt x="16" y="23"/>
                  <a:pt x="16" y="23"/>
                </a:cubicBezTo>
                <a:cubicBezTo>
                  <a:pt x="15" y="23"/>
                  <a:pt x="15" y="22"/>
                  <a:pt x="14" y="22"/>
                </a:cubicBezTo>
                <a:cubicBezTo>
                  <a:pt x="14" y="22"/>
                  <a:pt x="13" y="23"/>
                  <a:pt x="13" y="23"/>
                </a:cubicBezTo>
                <a:cubicBezTo>
                  <a:pt x="9" y="26"/>
                  <a:pt x="9" y="26"/>
                  <a:pt x="9" y="26"/>
                </a:cubicBezTo>
                <a:cubicBezTo>
                  <a:pt x="9" y="27"/>
                  <a:pt x="9" y="27"/>
                  <a:pt x="9" y="28"/>
                </a:cubicBezTo>
                <a:cubicBezTo>
                  <a:pt x="9" y="29"/>
                  <a:pt x="9" y="29"/>
                  <a:pt x="9" y="30"/>
                </a:cubicBezTo>
                <a:cubicBezTo>
                  <a:pt x="22" y="43"/>
                  <a:pt x="22" y="43"/>
                  <a:pt x="22" y="43"/>
                </a:cubicBezTo>
                <a:cubicBezTo>
                  <a:pt x="23" y="43"/>
                  <a:pt x="23" y="43"/>
                  <a:pt x="24" y="43"/>
                </a:cubicBezTo>
                <a:cubicBezTo>
                  <a:pt x="25" y="43"/>
                  <a:pt x="25" y="43"/>
                  <a:pt x="26" y="43"/>
                </a:cubicBezTo>
                <a:cubicBezTo>
                  <a:pt x="45" y="23"/>
                  <a:pt x="45" y="23"/>
                  <a:pt x="45" y="23"/>
                </a:cubicBezTo>
                <a:cubicBezTo>
                  <a:pt x="45" y="23"/>
                  <a:pt x="46" y="22"/>
                  <a:pt x="46" y="22"/>
                </a:cubicBezTo>
                <a:cubicBezTo>
                  <a:pt x="46" y="21"/>
                  <a:pt x="45" y="20"/>
                  <a:pt x="45" y="20"/>
                </a:cubicBezTo>
                <a:close/>
              </a:path>
            </a:pathLst>
          </a:custGeom>
          <a:solidFill>
            <a:schemeClr val="accent1"/>
          </a:solidFill>
          <a:ln w="9525">
            <a:noFill/>
            <a:round/>
          </a:ln>
        </p:spPr>
        <p:txBody>
          <a:bodyPr vert="horz" wrap="square" lIns="91433" tIns="45717" rIns="91433" bIns="45717" numCol="1" anchor="t" anchorCtr="0" compatLnSpc="1"/>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6" name="文本框 12"/>
          <p:cNvSpPr txBox="1">
            <a:spLocks noChangeArrowheads="1"/>
          </p:cNvSpPr>
          <p:nvPr/>
        </p:nvSpPr>
        <p:spPr bwMode="auto">
          <a:xfrm>
            <a:off x="926688" y="302659"/>
            <a:ext cx="7330872" cy="4349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zh-CN" sz="2400" b="1" dirty="0">
                <a:latin typeface="+mj-ea"/>
                <a:ea typeface="+mj-ea"/>
              </a:rPr>
              <a:t>一、我国港、澳、台地区的习俗</a:t>
            </a:r>
            <a:endParaRPr lang="zh-CN" altLang="zh-CN" sz="2400" b="1" dirty="0">
              <a:latin typeface="+mj-ea"/>
              <a:ea typeface="+mj-ea"/>
            </a:endParaRPr>
          </a:p>
        </p:txBody>
      </p:sp>
      <p:sp>
        <p:nvSpPr>
          <p:cNvPr id="2" name="矩形 1"/>
          <p:cNvSpPr/>
          <p:nvPr/>
        </p:nvSpPr>
        <p:spPr>
          <a:xfrm>
            <a:off x="1115616" y="943004"/>
            <a:ext cx="7344816" cy="1323439"/>
          </a:xfrm>
          <a:prstGeom prst="rect">
            <a:avLst/>
          </a:prstGeom>
        </p:spPr>
        <p:txBody>
          <a:bodyPr wrap="square">
            <a:spAutoFit/>
          </a:bodyPr>
          <a:lstStyle/>
          <a:p>
            <a:r>
              <a:rPr lang="zh-CN" altLang="zh-CN" sz="2000" b="1" dirty="0"/>
              <a:t>（一）礼节</a:t>
            </a:r>
            <a:r>
              <a:rPr lang="zh-CN" altLang="zh-CN" sz="2000" b="1" dirty="0" smtClean="0"/>
              <a:t>礼貌</a:t>
            </a:r>
            <a:endParaRPr lang="en-US" altLang="zh-CN" sz="2000" b="1" dirty="0" smtClean="0"/>
          </a:p>
          <a:p>
            <a:r>
              <a:rPr lang="zh-CN" altLang="en-US" sz="2000" dirty="0"/>
              <a:t>台、港、澳地区通行的礼节为握手礼</a:t>
            </a:r>
            <a:r>
              <a:rPr lang="en-US" altLang="zh-CN" sz="2000" dirty="0" smtClean="0"/>
              <a:t>.</a:t>
            </a:r>
            <a:r>
              <a:rPr lang="zh-CN" altLang="en-US" sz="2000" dirty="0"/>
              <a:t>台、港、澳同胞在接受饭店服务员斟酒、倒茶时行“叩指礼”</a:t>
            </a:r>
            <a:r>
              <a:rPr lang="en-US" altLang="zh-CN" sz="2000" dirty="0"/>
              <a:t>,</a:t>
            </a:r>
            <a:r>
              <a:rPr lang="zh-CN" altLang="en-US" sz="2000" dirty="0"/>
              <a:t>即把手弯曲</a:t>
            </a:r>
            <a:r>
              <a:rPr lang="en-US" altLang="zh-CN" sz="2000" dirty="0"/>
              <a:t>,</a:t>
            </a:r>
            <a:r>
              <a:rPr lang="zh-CN" altLang="en-US" sz="2000" dirty="0"/>
              <a:t>以</a:t>
            </a:r>
            <a:endParaRPr lang="zh-CN" altLang="en-US" sz="2000" dirty="0"/>
          </a:p>
          <a:p>
            <a:r>
              <a:rPr lang="zh-CN" altLang="en-US" sz="2000" dirty="0"/>
              <a:t>指尖轻轻叩打桌面以示对人的谢意</a:t>
            </a:r>
            <a:r>
              <a:rPr lang="en-US" altLang="zh-CN" sz="2000" dirty="0"/>
              <a:t>,</a:t>
            </a:r>
            <a:r>
              <a:rPr lang="zh-CN" altLang="en-US" sz="2000" dirty="0"/>
              <a:t>这种礼节源于“叩头”礼</a:t>
            </a:r>
            <a:r>
              <a:rPr lang="en-US" altLang="zh-CN" sz="2000" dirty="0"/>
              <a:t>.</a:t>
            </a:r>
            <a:endParaRPr lang="zh-CN" altLang="zh-CN" sz="2000" dirty="0"/>
          </a:p>
        </p:txBody>
      </p:sp>
      <p:sp>
        <p:nvSpPr>
          <p:cNvPr id="6" name="Freeform 45"/>
          <p:cNvSpPr>
            <a:spLocks noEditPoints="1"/>
          </p:cNvSpPr>
          <p:nvPr/>
        </p:nvSpPr>
        <p:spPr bwMode="auto">
          <a:xfrm>
            <a:off x="703923" y="2496525"/>
            <a:ext cx="310951" cy="310968"/>
          </a:xfrm>
          <a:custGeom>
            <a:avLst/>
            <a:gdLst/>
            <a:ahLst/>
            <a:cxnLst>
              <a:cxn ang="0">
                <a:pos x="27" y="55"/>
              </a:cxn>
              <a:cxn ang="0">
                <a:pos x="0" y="27"/>
              </a:cxn>
              <a:cxn ang="0">
                <a:pos x="27" y="0"/>
              </a:cxn>
              <a:cxn ang="0">
                <a:pos x="55" y="27"/>
              </a:cxn>
              <a:cxn ang="0">
                <a:pos x="27" y="55"/>
              </a:cxn>
              <a:cxn ang="0">
                <a:pos x="45" y="20"/>
              </a:cxn>
              <a:cxn ang="0">
                <a:pos x="42" y="17"/>
              </a:cxn>
              <a:cxn ang="0">
                <a:pos x="40" y="16"/>
              </a:cxn>
              <a:cxn ang="0">
                <a:pos x="38" y="17"/>
              </a:cxn>
              <a:cxn ang="0">
                <a:pos x="24" y="31"/>
              </a:cxn>
              <a:cxn ang="0">
                <a:pos x="16" y="23"/>
              </a:cxn>
              <a:cxn ang="0">
                <a:pos x="14" y="22"/>
              </a:cxn>
              <a:cxn ang="0">
                <a:pos x="13" y="23"/>
              </a:cxn>
              <a:cxn ang="0">
                <a:pos x="9" y="26"/>
              </a:cxn>
              <a:cxn ang="0">
                <a:pos x="9" y="28"/>
              </a:cxn>
              <a:cxn ang="0">
                <a:pos x="9" y="30"/>
              </a:cxn>
              <a:cxn ang="0">
                <a:pos x="22" y="43"/>
              </a:cxn>
              <a:cxn ang="0">
                <a:pos x="24" y="43"/>
              </a:cxn>
              <a:cxn ang="0">
                <a:pos x="26" y="43"/>
              </a:cxn>
              <a:cxn ang="0">
                <a:pos x="45" y="23"/>
              </a:cxn>
              <a:cxn ang="0">
                <a:pos x="46" y="22"/>
              </a:cxn>
              <a:cxn ang="0">
                <a:pos x="45" y="20"/>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45" y="20"/>
                </a:moveTo>
                <a:cubicBezTo>
                  <a:pt x="42" y="17"/>
                  <a:pt x="42" y="17"/>
                  <a:pt x="42" y="17"/>
                </a:cubicBezTo>
                <a:cubicBezTo>
                  <a:pt x="41" y="16"/>
                  <a:pt x="41" y="16"/>
                  <a:pt x="40" y="16"/>
                </a:cubicBezTo>
                <a:cubicBezTo>
                  <a:pt x="39" y="16"/>
                  <a:pt x="39" y="16"/>
                  <a:pt x="38" y="17"/>
                </a:cubicBezTo>
                <a:cubicBezTo>
                  <a:pt x="24" y="31"/>
                  <a:pt x="24" y="31"/>
                  <a:pt x="24" y="31"/>
                </a:cubicBezTo>
                <a:cubicBezTo>
                  <a:pt x="16" y="23"/>
                  <a:pt x="16" y="23"/>
                  <a:pt x="16" y="23"/>
                </a:cubicBezTo>
                <a:cubicBezTo>
                  <a:pt x="15" y="23"/>
                  <a:pt x="15" y="22"/>
                  <a:pt x="14" y="22"/>
                </a:cubicBezTo>
                <a:cubicBezTo>
                  <a:pt x="14" y="22"/>
                  <a:pt x="13" y="23"/>
                  <a:pt x="13" y="23"/>
                </a:cubicBezTo>
                <a:cubicBezTo>
                  <a:pt x="9" y="26"/>
                  <a:pt x="9" y="26"/>
                  <a:pt x="9" y="26"/>
                </a:cubicBezTo>
                <a:cubicBezTo>
                  <a:pt x="9" y="27"/>
                  <a:pt x="9" y="27"/>
                  <a:pt x="9" y="28"/>
                </a:cubicBezTo>
                <a:cubicBezTo>
                  <a:pt x="9" y="29"/>
                  <a:pt x="9" y="29"/>
                  <a:pt x="9" y="30"/>
                </a:cubicBezTo>
                <a:cubicBezTo>
                  <a:pt x="22" y="43"/>
                  <a:pt x="22" y="43"/>
                  <a:pt x="22" y="43"/>
                </a:cubicBezTo>
                <a:cubicBezTo>
                  <a:pt x="23" y="43"/>
                  <a:pt x="23" y="43"/>
                  <a:pt x="24" y="43"/>
                </a:cubicBezTo>
                <a:cubicBezTo>
                  <a:pt x="25" y="43"/>
                  <a:pt x="25" y="43"/>
                  <a:pt x="26" y="43"/>
                </a:cubicBezTo>
                <a:cubicBezTo>
                  <a:pt x="45" y="23"/>
                  <a:pt x="45" y="23"/>
                  <a:pt x="45" y="23"/>
                </a:cubicBezTo>
                <a:cubicBezTo>
                  <a:pt x="45" y="23"/>
                  <a:pt x="46" y="22"/>
                  <a:pt x="46" y="22"/>
                </a:cubicBezTo>
                <a:cubicBezTo>
                  <a:pt x="46" y="21"/>
                  <a:pt x="45" y="20"/>
                  <a:pt x="45" y="20"/>
                </a:cubicBezTo>
                <a:close/>
              </a:path>
            </a:pathLst>
          </a:custGeom>
          <a:solidFill>
            <a:schemeClr val="accent1"/>
          </a:solidFill>
          <a:ln w="9525">
            <a:noFill/>
            <a:round/>
          </a:ln>
        </p:spPr>
        <p:txBody>
          <a:bodyPr vert="horz" wrap="square" lIns="91433" tIns="45717" rIns="91433" bIns="45717" numCol="1" anchor="t" anchorCtr="0" compatLnSpc="1"/>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 name="矩形 6"/>
          <p:cNvSpPr/>
          <p:nvPr/>
        </p:nvSpPr>
        <p:spPr>
          <a:xfrm>
            <a:off x="1115616" y="2499742"/>
            <a:ext cx="7344816" cy="1938992"/>
          </a:xfrm>
          <a:prstGeom prst="rect">
            <a:avLst/>
          </a:prstGeom>
        </p:spPr>
        <p:txBody>
          <a:bodyPr wrap="square">
            <a:spAutoFit/>
          </a:bodyPr>
          <a:lstStyle/>
          <a:p>
            <a:r>
              <a:rPr lang="zh-CN" altLang="zh-CN" sz="2000" b="1" dirty="0"/>
              <a:t>（二）饮食习惯</a:t>
            </a:r>
            <a:endParaRPr lang="zh-CN" altLang="zh-CN" sz="2000" b="1" dirty="0"/>
          </a:p>
          <a:p>
            <a:r>
              <a:rPr lang="zh-CN" altLang="en-US" sz="2000" dirty="0"/>
              <a:t>香港人的饮食特点</a:t>
            </a:r>
            <a:r>
              <a:rPr lang="en-US" altLang="zh-CN" sz="2000" dirty="0"/>
              <a:t>:</a:t>
            </a:r>
            <a:r>
              <a:rPr lang="zh-CN" altLang="en-US" sz="2000" dirty="0"/>
              <a:t>讲究菜肴鲜、嫩、爽、骨</a:t>
            </a:r>
            <a:r>
              <a:rPr lang="en-US" altLang="zh-CN" sz="2000" dirty="0"/>
              <a:t>,</a:t>
            </a:r>
            <a:r>
              <a:rPr lang="zh-CN" altLang="en-US" sz="2000" dirty="0"/>
              <a:t>注重菜肴营养成分</a:t>
            </a:r>
            <a:r>
              <a:rPr lang="en-US" altLang="zh-CN" sz="2000" dirty="0" smtClean="0"/>
              <a:t>.</a:t>
            </a:r>
            <a:r>
              <a:rPr lang="zh-CN" altLang="en-US" sz="2000" dirty="0"/>
              <a:t>澳门人饮食方面</a:t>
            </a:r>
            <a:r>
              <a:rPr lang="en-US" altLang="zh-CN" sz="2000" dirty="0"/>
              <a:t>,“</a:t>
            </a:r>
            <a:r>
              <a:rPr lang="zh-CN" altLang="en-US" sz="2000" dirty="0"/>
              <a:t>以中为主</a:t>
            </a:r>
            <a:r>
              <a:rPr lang="en-US" altLang="zh-CN" sz="2000" dirty="0"/>
              <a:t>,</a:t>
            </a:r>
            <a:r>
              <a:rPr lang="zh-CN" altLang="en-US" sz="2000" dirty="0"/>
              <a:t>中葡结合”</a:t>
            </a:r>
            <a:r>
              <a:rPr lang="en-US" altLang="zh-CN" sz="2000" dirty="0"/>
              <a:t>.</a:t>
            </a:r>
            <a:r>
              <a:rPr lang="zh-CN" altLang="en-US" sz="2000" dirty="0"/>
              <a:t>澳门人与珠江三角洲一带的居民差别不大</a:t>
            </a:r>
            <a:r>
              <a:rPr lang="en-US" altLang="zh-CN" sz="2000" dirty="0" smtClean="0"/>
              <a:t>,</a:t>
            </a:r>
            <a:r>
              <a:rPr lang="zh-CN" altLang="en-US" sz="2000" dirty="0" smtClean="0"/>
              <a:t>也</a:t>
            </a:r>
            <a:r>
              <a:rPr lang="zh-CN" altLang="en-US" sz="2000" dirty="0"/>
              <a:t>由于澳门长期华洋杂处</a:t>
            </a:r>
            <a:r>
              <a:rPr lang="en-US" altLang="zh-CN" sz="2000" dirty="0"/>
              <a:t>,</a:t>
            </a:r>
            <a:r>
              <a:rPr lang="zh-CN" altLang="en-US" sz="2000" dirty="0"/>
              <a:t>其生活习俗在有些方面也是中西混合</a:t>
            </a:r>
            <a:r>
              <a:rPr lang="en-US" altLang="zh-CN" sz="2000" dirty="0" smtClean="0"/>
              <a:t>.</a:t>
            </a:r>
            <a:r>
              <a:rPr lang="zh-CN" altLang="en-US" sz="2000" dirty="0"/>
              <a:t>台湾人在吃上讲究清淡</a:t>
            </a:r>
            <a:r>
              <a:rPr lang="en-US" altLang="zh-CN" sz="2000" dirty="0"/>
              <a:t>,</a:t>
            </a:r>
            <a:r>
              <a:rPr lang="zh-CN" altLang="en-US" sz="2000" dirty="0"/>
              <a:t>喜甜味</a:t>
            </a:r>
            <a:r>
              <a:rPr lang="en-US" altLang="zh-CN" sz="2000" dirty="0"/>
              <a:t>,</a:t>
            </a:r>
            <a:r>
              <a:rPr lang="zh-CN" altLang="en-US" sz="2000" dirty="0"/>
              <a:t>与祖国大陆江浙一带口味相近</a:t>
            </a:r>
            <a:r>
              <a:rPr lang="en-US" altLang="zh-CN" sz="2000" dirty="0"/>
              <a:t>.</a:t>
            </a:r>
            <a:endParaRPr lang="zh-CN" altLang="zh-CN" sz="2000" dirty="0"/>
          </a:p>
        </p:txBody>
      </p:sp>
    </p:spTree>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 name="Freeform 45"/>
          <p:cNvSpPr>
            <a:spLocks noEditPoints="1"/>
          </p:cNvSpPr>
          <p:nvPr/>
        </p:nvSpPr>
        <p:spPr bwMode="auto">
          <a:xfrm>
            <a:off x="703923" y="939787"/>
            <a:ext cx="310951" cy="310968"/>
          </a:xfrm>
          <a:custGeom>
            <a:avLst/>
            <a:gdLst/>
            <a:ahLst/>
            <a:cxnLst>
              <a:cxn ang="0">
                <a:pos x="27" y="55"/>
              </a:cxn>
              <a:cxn ang="0">
                <a:pos x="0" y="27"/>
              </a:cxn>
              <a:cxn ang="0">
                <a:pos x="27" y="0"/>
              </a:cxn>
              <a:cxn ang="0">
                <a:pos x="55" y="27"/>
              </a:cxn>
              <a:cxn ang="0">
                <a:pos x="27" y="55"/>
              </a:cxn>
              <a:cxn ang="0">
                <a:pos x="45" y="20"/>
              </a:cxn>
              <a:cxn ang="0">
                <a:pos x="42" y="17"/>
              </a:cxn>
              <a:cxn ang="0">
                <a:pos x="40" y="16"/>
              </a:cxn>
              <a:cxn ang="0">
                <a:pos x="38" y="17"/>
              </a:cxn>
              <a:cxn ang="0">
                <a:pos x="24" y="31"/>
              </a:cxn>
              <a:cxn ang="0">
                <a:pos x="16" y="23"/>
              </a:cxn>
              <a:cxn ang="0">
                <a:pos x="14" y="22"/>
              </a:cxn>
              <a:cxn ang="0">
                <a:pos x="13" y="23"/>
              </a:cxn>
              <a:cxn ang="0">
                <a:pos x="9" y="26"/>
              </a:cxn>
              <a:cxn ang="0">
                <a:pos x="9" y="28"/>
              </a:cxn>
              <a:cxn ang="0">
                <a:pos x="9" y="30"/>
              </a:cxn>
              <a:cxn ang="0">
                <a:pos x="22" y="43"/>
              </a:cxn>
              <a:cxn ang="0">
                <a:pos x="24" y="43"/>
              </a:cxn>
              <a:cxn ang="0">
                <a:pos x="26" y="43"/>
              </a:cxn>
              <a:cxn ang="0">
                <a:pos x="45" y="23"/>
              </a:cxn>
              <a:cxn ang="0">
                <a:pos x="46" y="22"/>
              </a:cxn>
              <a:cxn ang="0">
                <a:pos x="45" y="20"/>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45" y="20"/>
                </a:moveTo>
                <a:cubicBezTo>
                  <a:pt x="42" y="17"/>
                  <a:pt x="42" y="17"/>
                  <a:pt x="42" y="17"/>
                </a:cubicBezTo>
                <a:cubicBezTo>
                  <a:pt x="41" y="16"/>
                  <a:pt x="41" y="16"/>
                  <a:pt x="40" y="16"/>
                </a:cubicBezTo>
                <a:cubicBezTo>
                  <a:pt x="39" y="16"/>
                  <a:pt x="39" y="16"/>
                  <a:pt x="38" y="17"/>
                </a:cubicBezTo>
                <a:cubicBezTo>
                  <a:pt x="24" y="31"/>
                  <a:pt x="24" y="31"/>
                  <a:pt x="24" y="31"/>
                </a:cubicBezTo>
                <a:cubicBezTo>
                  <a:pt x="16" y="23"/>
                  <a:pt x="16" y="23"/>
                  <a:pt x="16" y="23"/>
                </a:cubicBezTo>
                <a:cubicBezTo>
                  <a:pt x="15" y="23"/>
                  <a:pt x="15" y="22"/>
                  <a:pt x="14" y="22"/>
                </a:cubicBezTo>
                <a:cubicBezTo>
                  <a:pt x="14" y="22"/>
                  <a:pt x="13" y="23"/>
                  <a:pt x="13" y="23"/>
                </a:cubicBezTo>
                <a:cubicBezTo>
                  <a:pt x="9" y="26"/>
                  <a:pt x="9" y="26"/>
                  <a:pt x="9" y="26"/>
                </a:cubicBezTo>
                <a:cubicBezTo>
                  <a:pt x="9" y="27"/>
                  <a:pt x="9" y="27"/>
                  <a:pt x="9" y="28"/>
                </a:cubicBezTo>
                <a:cubicBezTo>
                  <a:pt x="9" y="29"/>
                  <a:pt x="9" y="29"/>
                  <a:pt x="9" y="30"/>
                </a:cubicBezTo>
                <a:cubicBezTo>
                  <a:pt x="22" y="43"/>
                  <a:pt x="22" y="43"/>
                  <a:pt x="22" y="43"/>
                </a:cubicBezTo>
                <a:cubicBezTo>
                  <a:pt x="23" y="43"/>
                  <a:pt x="23" y="43"/>
                  <a:pt x="24" y="43"/>
                </a:cubicBezTo>
                <a:cubicBezTo>
                  <a:pt x="25" y="43"/>
                  <a:pt x="25" y="43"/>
                  <a:pt x="26" y="43"/>
                </a:cubicBezTo>
                <a:cubicBezTo>
                  <a:pt x="45" y="23"/>
                  <a:pt x="45" y="23"/>
                  <a:pt x="45" y="23"/>
                </a:cubicBezTo>
                <a:cubicBezTo>
                  <a:pt x="45" y="23"/>
                  <a:pt x="46" y="22"/>
                  <a:pt x="46" y="22"/>
                </a:cubicBezTo>
                <a:cubicBezTo>
                  <a:pt x="46" y="21"/>
                  <a:pt x="45" y="20"/>
                  <a:pt x="45" y="20"/>
                </a:cubicBezTo>
                <a:close/>
              </a:path>
            </a:pathLst>
          </a:custGeom>
          <a:solidFill>
            <a:schemeClr val="accent1"/>
          </a:solidFill>
          <a:ln w="9525">
            <a:noFill/>
            <a:round/>
          </a:ln>
        </p:spPr>
        <p:txBody>
          <a:bodyPr vert="horz" wrap="square" lIns="91433" tIns="45717" rIns="91433" bIns="45717" numCol="1" anchor="t" anchorCtr="0" compatLnSpc="1"/>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6" name="文本框 12"/>
          <p:cNvSpPr txBox="1">
            <a:spLocks noChangeArrowheads="1"/>
          </p:cNvSpPr>
          <p:nvPr/>
        </p:nvSpPr>
        <p:spPr bwMode="auto">
          <a:xfrm>
            <a:off x="926688" y="302659"/>
            <a:ext cx="7330872" cy="4349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zh-CN" sz="2400" b="1" dirty="0">
                <a:latin typeface="+mj-ea"/>
                <a:ea typeface="+mj-ea"/>
              </a:rPr>
              <a:t>一、我国港、澳、台地区的习俗</a:t>
            </a:r>
            <a:endParaRPr lang="zh-CN" altLang="zh-CN" sz="2400" b="1" dirty="0">
              <a:latin typeface="+mj-ea"/>
              <a:ea typeface="+mj-ea"/>
            </a:endParaRPr>
          </a:p>
        </p:txBody>
      </p:sp>
      <p:sp>
        <p:nvSpPr>
          <p:cNvPr id="2" name="矩形 1"/>
          <p:cNvSpPr/>
          <p:nvPr/>
        </p:nvSpPr>
        <p:spPr>
          <a:xfrm>
            <a:off x="1115616" y="943004"/>
            <a:ext cx="7344816" cy="1323439"/>
          </a:xfrm>
          <a:prstGeom prst="rect">
            <a:avLst/>
          </a:prstGeom>
        </p:spPr>
        <p:txBody>
          <a:bodyPr wrap="square">
            <a:spAutoFit/>
          </a:bodyPr>
          <a:lstStyle/>
          <a:p>
            <a:r>
              <a:rPr lang="zh-CN" altLang="zh-CN" sz="2000" b="1" dirty="0"/>
              <a:t>（三）节庆习俗</a:t>
            </a:r>
            <a:endParaRPr lang="zh-CN" altLang="zh-CN" sz="2000" b="1" dirty="0"/>
          </a:p>
          <a:p>
            <a:r>
              <a:rPr lang="zh-CN" altLang="en-US" sz="2000" dirty="0"/>
              <a:t>香港、澳门和台湾的节庆如同新中国成立前的内地</a:t>
            </a:r>
            <a:r>
              <a:rPr lang="en-US" altLang="zh-CN" sz="2000" dirty="0"/>
              <a:t>,</a:t>
            </a:r>
            <a:r>
              <a:rPr lang="zh-CN" altLang="en-US" sz="2000" dirty="0"/>
              <a:t>注重过中国传统的农历节日</a:t>
            </a:r>
            <a:r>
              <a:rPr lang="en-US" altLang="zh-CN" sz="2000" dirty="0"/>
              <a:t>,</a:t>
            </a:r>
            <a:r>
              <a:rPr lang="zh-CN" altLang="en-US" sz="2000" dirty="0"/>
              <a:t>如</a:t>
            </a:r>
            <a:r>
              <a:rPr lang="zh-CN" altLang="en-US" sz="2000" dirty="0" smtClean="0"/>
              <a:t>端午节</a:t>
            </a:r>
            <a:r>
              <a:rPr lang="zh-CN" altLang="en-US" sz="2000" dirty="0"/>
              <a:t>、春节等</a:t>
            </a:r>
            <a:r>
              <a:rPr lang="en-US" altLang="zh-CN" sz="2000" dirty="0"/>
              <a:t>.</a:t>
            </a:r>
            <a:r>
              <a:rPr lang="zh-CN" altLang="en-US" sz="2000" dirty="0"/>
              <a:t>过节时要祭神、祭祖</a:t>
            </a:r>
            <a:r>
              <a:rPr lang="en-US" altLang="zh-CN" sz="2000" dirty="0"/>
              <a:t>,</a:t>
            </a:r>
            <a:r>
              <a:rPr lang="zh-CN" altLang="en-US" sz="2000" dirty="0"/>
              <a:t>其形式、规矩讲究较多</a:t>
            </a:r>
            <a:r>
              <a:rPr lang="en-US" altLang="zh-CN" sz="2000" dirty="0"/>
              <a:t>.</a:t>
            </a:r>
            <a:endParaRPr lang="zh-CN" altLang="zh-CN" sz="2000" dirty="0"/>
          </a:p>
        </p:txBody>
      </p:sp>
      <p:sp>
        <p:nvSpPr>
          <p:cNvPr id="6" name="Freeform 45"/>
          <p:cNvSpPr>
            <a:spLocks noEditPoints="1"/>
          </p:cNvSpPr>
          <p:nvPr/>
        </p:nvSpPr>
        <p:spPr bwMode="auto">
          <a:xfrm>
            <a:off x="703923" y="2496525"/>
            <a:ext cx="310951" cy="310968"/>
          </a:xfrm>
          <a:custGeom>
            <a:avLst/>
            <a:gdLst/>
            <a:ahLst/>
            <a:cxnLst>
              <a:cxn ang="0">
                <a:pos x="27" y="55"/>
              </a:cxn>
              <a:cxn ang="0">
                <a:pos x="0" y="27"/>
              </a:cxn>
              <a:cxn ang="0">
                <a:pos x="27" y="0"/>
              </a:cxn>
              <a:cxn ang="0">
                <a:pos x="55" y="27"/>
              </a:cxn>
              <a:cxn ang="0">
                <a:pos x="27" y="55"/>
              </a:cxn>
              <a:cxn ang="0">
                <a:pos x="45" y="20"/>
              </a:cxn>
              <a:cxn ang="0">
                <a:pos x="42" y="17"/>
              </a:cxn>
              <a:cxn ang="0">
                <a:pos x="40" y="16"/>
              </a:cxn>
              <a:cxn ang="0">
                <a:pos x="38" y="17"/>
              </a:cxn>
              <a:cxn ang="0">
                <a:pos x="24" y="31"/>
              </a:cxn>
              <a:cxn ang="0">
                <a:pos x="16" y="23"/>
              </a:cxn>
              <a:cxn ang="0">
                <a:pos x="14" y="22"/>
              </a:cxn>
              <a:cxn ang="0">
                <a:pos x="13" y="23"/>
              </a:cxn>
              <a:cxn ang="0">
                <a:pos x="9" y="26"/>
              </a:cxn>
              <a:cxn ang="0">
                <a:pos x="9" y="28"/>
              </a:cxn>
              <a:cxn ang="0">
                <a:pos x="9" y="30"/>
              </a:cxn>
              <a:cxn ang="0">
                <a:pos x="22" y="43"/>
              </a:cxn>
              <a:cxn ang="0">
                <a:pos x="24" y="43"/>
              </a:cxn>
              <a:cxn ang="0">
                <a:pos x="26" y="43"/>
              </a:cxn>
              <a:cxn ang="0">
                <a:pos x="45" y="23"/>
              </a:cxn>
              <a:cxn ang="0">
                <a:pos x="46" y="22"/>
              </a:cxn>
              <a:cxn ang="0">
                <a:pos x="45" y="20"/>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45" y="20"/>
                </a:moveTo>
                <a:cubicBezTo>
                  <a:pt x="42" y="17"/>
                  <a:pt x="42" y="17"/>
                  <a:pt x="42" y="17"/>
                </a:cubicBezTo>
                <a:cubicBezTo>
                  <a:pt x="41" y="16"/>
                  <a:pt x="41" y="16"/>
                  <a:pt x="40" y="16"/>
                </a:cubicBezTo>
                <a:cubicBezTo>
                  <a:pt x="39" y="16"/>
                  <a:pt x="39" y="16"/>
                  <a:pt x="38" y="17"/>
                </a:cubicBezTo>
                <a:cubicBezTo>
                  <a:pt x="24" y="31"/>
                  <a:pt x="24" y="31"/>
                  <a:pt x="24" y="31"/>
                </a:cubicBezTo>
                <a:cubicBezTo>
                  <a:pt x="16" y="23"/>
                  <a:pt x="16" y="23"/>
                  <a:pt x="16" y="23"/>
                </a:cubicBezTo>
                <a:cubicBezTo>
                  <a:pt x="15" y="23"/>
                  <a:pt x="15" y="22"/>
                  <a:pt x="14" y="22"/>
                </a:cubicBezTo>
                <a:cubicBezTo>
                  <a:pt x="14" y="22"/>
                  <a:pt x="13" y="23"/>
                  <a:pt x="13" y="23"/>
                </a:cubicBezTo>
                <a:cubicBezTo>
                  <a:pt x="9" y="26"/>
                  <a:pt x="9" y="26"/>
                  <a:pt x="9" y="26"/>
                </a:cubicBezTo>
                <a:cubicBezTo>
                  <a:pt x="9" y="27"/>
                  <a:pt x="9" y="27"/>
                  <a:pt x="9" y="28"/>
                </a:cubicBezTo>
                <a:cubicBezTo>
                  <a:pt x="9" y="29"/>
                  <a:pt x="9" y="29"/>
                  <a:pt x="9" y="30"/>
                </a:cubicBezTo>
                <a:cubicBezTo>
                  <a:pt x="22" y="43"/>
                  <a:pt x="22" y="43"/>
                  <a:pt x="22" y="43"/>
                </a:cubicBezTo>
                <a:cubicBezTo>
                  <a:pt x="23" y="43"/>
                  <a:pt x="23" y="43"/>
                  <a:pt x="24" y="43"/>
                </a:cubicBezTo>
                <a:cubicBezTo>
                  <a:pt x="25" y="43"/>
                  <a:pt x="25" y="43"/>
                  <a:pt x="26" y="43"/>
                </a:cubicBezTo>
                <a:cubicBezTo>
                  <a:pt x="45" y="23"/>
                  <a:pt x="45" y="23"/>
                  <a:pt x="45" y="23"/>
                </a:cubicBezTo>
                <a:cubicBezTo>
                  <a:pt x="45" y="23"/>
                  <a:pt x="46" y="22"/>
                  <a:pt x="46" y="22"/>
                </a:cubicBezTo>
                <a:cubicBezTo>
                  <a:pt x="46" y="21"/>
                  <a:pt x="45" y="20"/>
                  <a:pt x="45" y="20"/>
                </a:cubicBezTo>
                <a:close/>
              </a:path>
            </a:pathLst>
          </a:custGeom>
          <a:solidFill>
            <a:schemeClr val="accent1"/>
          </a:solidFill>
          <a:ln w="9525">
            <a:noFill/>
            <a:round/>
          </a:ln>
        </p:spPr>
        <p:txBody>
          <a:bodyPr vert="horz" wrap="square" lIns="91433" tIns="45717" rIns="91433" bIns="45717" numCol="1" anchor="t" anchorCtr="0" compatLnSpc="1"/>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 name="矩形 6"/>
          <p:cNvSpPr/>
          <p:nvPr/>
        </p:nvSpPr>
        <p:spPr>
          <a:xfrm>
            <a:off x="1115616" y="2499742"/>
            <a:ext cx="7344816" cy="1015663"/>
          </a:xfrm>
          <a:prstGeom prst="rect">
            <a:avLst/>
          </a:prstGeom>
        </p:spPr>
        <p:txBody>
          <a:bodyPr wrap="square">
            <a:spAutoFit/>
          </a:bodyPr>
          <a:lstStyle/>
          <a:p>
            <a:r>
              <a:rPr lang="zh-CN" altLang="zh-CN" sz="2000" b="1" dirty="0"/>
              <a:t>（四）禁忌</a:t>
            </a:r>
            <a:endParaRPr lang="zh-CN" altLang="zh-CN" sz="2000" b="1" dirty="0"/>
          </a:p>
          <a:p>
            <a:r>
              <a:rPr lang="zh-CN" altLang="en-US" sz="2000" dirty="0"/>
              <a:t>台、港、澳同胞</a:t>
            </a:r>
            <a:r>
              <a:rPr lang="en-US" altLang="zh-CN" sz="2000" dirty="0"/>
              <a:t>,</a:t>
            </a:r>
            <a:r>
              <a:rPr lang="zh-CN" altLang="en-US" sz="2000" dirty="0"/>
              <a:t>尤其是上了年纪的老一辈人相信迷信的不少</a:t>
            </a:r>
            <a:r>
              <a:rPr lang="en-US" altLang="zh-CN" sz="2000" dirty="0"/>
              <a:t>,</a:t>
            </a:r>
            <a:r>
              <a:rPr lang="zh-CN" altLang="en-US" sz="2000" dirty="0"/>
              <a:t>他们忌讳说不吉利的话</a:t>
            </a:r>
            <a:r>
              <a:rPr lang="en-US" altLang="zh-CN" sz="2000" dirty="0" smtClean="0"/>
              <a:t>,</a:t>
            </a:r>
            <a:r>
              <a:rPr lang="zh-CN" altLang="en-US" sz="2000" dirty="0" smtClean="0"/>
              <a:t>而</a:t>
            </a:r>
            <a:r>
              <a:rPr lang="zh-CN" altLang="en-US" sz="2000" dirty="0"/>
              <a:t>喜欢讨口彩</a:t>
            </a:r>
            <a:r>
              <a:rPr lang="en-US" altLang="zh-CN" sz="2000" dirty="0"/>
              <a:t>.</a:t>
            </a:r>
            <a:endParaRPr lang="zh-CN" altLang="zh-CN" sz="2000" dirty="0"/>
          </a:p>
        </p:txBody>
      </p:sp>
    </p:spTree>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 name="Freeform 45"/>
          <p:cNvSpPr>
            <a:spLocks noEditPoints="1"/>
          </p:cNvSpPr>
          <p:nvPr/>
        </p:nvSpPr>
        <p:spPr bwMode="auto">
          <a:xfrm>
            <a:off x="703923" y="939787"/>
            <a:ext cx="310951" cy="310968"/>
          </a:xfrm>
          <a:custGeom>
            <a:avLst/>
            <a:gdLst/>
            <a:ahLst/>
            <a:cxnLst>
              <a:cxn ang="0">
                <a:pos x="27" y="55"/>
              </a:cxn>
              <a:cxn ang="0">
                <a:pos x="0" y="27"/>
              </a:cxn>
              <a:cxn ang="0">
                <a:pos x="27" y="0"/>
              </a:cxn>
              <a:cxn ang="0">
                <a:pos x="55" y="27"/>
              </a:cxn>
              <a:cxn ang="0">
                <a:pos x="27" y="55"/>
              </a:cxn>
              <a:cxn ang="0">
                <a:pos x="45" y="20"/>
              </a:cxn>
              <a:cxn ang="0">
                <a:pos x="42" y="17"/>
              </a:cxn>
              <a:cxn ang="0">
                <a:pos x="40" y="16"/>
              </a:cxn>
              <a:cxn ang="0">
                <a:pos x="38" y="17"/>
              </a:cxn>
              <a:cxn ang="0">
                <a:pos x="24" y="31"/>
              </a:cxn>
              <a:cxn ang="0">
                <a:pos x="16" y="23"/>
              </a:cxn>
              <a:cxn ang="0">
                <a:pos x="14" y="22"/>
              </a:cxn>
              <a:cxn ang="0">
                <a:pos x="13" y="23"/>
              </a:cxn>
              <a:cxn ang="0">
                <a:pos x="9" y="26"/>
              </a:cxn>
              <a:cxn ang="0">
                <a:pos x="9" y="28"/>
              </a:cxn>
              <a:cxn ang="0">
                <a:pos x="9" y="30"/>
              </a:cxn>
              <a:cxn ang="0">
                <a:pos x="22" y="43"/>
              </a:cxn>
              <a:cxn ang="0">
                <a:pos x="24" y="43"/>
              </a:cxn>
              <a:cxn ang="0">
                <a:pos x="26" y="43"/>
              </a:cxn>
              <a:cxn ang="0">
                <a:pos x="45" y="23"/>
              </a:cxn>
              <a:cxn ang="0">
                <a:pos x="46" y="22"/>
              </a:cxn>
              <a:cxn ang="0">
                <a:pos x="45" y="20"/>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45" y="20"/>
                </a:moveTo>
                <a:cubicBezTo>
                  <a:pt x="42" y="17"/>
                  <a:pt x="42" y="17"/>
                  <a:pt x="42" y="17"/>
                </a:cubicBezTo>
                <a:cubicBezTo>
                  <a:pt x="41" y="16"/>
                  <a:pt x="41" y="16"/>
                  <a:pt x="40" y="16"/>
                </a:cubicBezTo>
                <a:cubicBezTo>
                  <a:pt x="39" y="16"/>
                  <a:pt x="39" y="16"/>
                  <a:pt x="38" y="17"/>
                </a:cubicBezTo>
                <a:cubicBezTo>
                  <a:pt x="24" y="31"/>
                  <a:pt x="24" y="31"/>
                  <a:pt x="24" y="31"/>
                </a:cubicBezTo>
                <a:cubicBezTo>
                  <a:pt x="16" y="23"/>
                  <a:pt x="16" y="23"/>
                  <a:pt x="16" y="23"/>
                </a:cubicBezTo>
                <a:cubicBezTo>
                  <a:pt x="15" y="23"/>
                  <a:pt x="15" y="22"/>
                  <a:pt x="14" y="22"/>
                </a:cubicBezTo>
                <a:cubicBezTo>
                  <a:pt x="14" y="22"/>
                  <a:pt x="13" y="23"/>
                  <a:pt x="13" y="23"/>
                </a:cubicBezTo>
                <a:cubicBezTo>
                  <a:pt x="9" y="26"/>
                  <a:pt x="9" y="26"/>
                  <a:pt x="9" y="26"/>
                </a:cubicBezTo>
                <a:cubicBezTo>
                  <a:pt x="9" y="27"/>
                  <a:pt x="9" y="27"/>
                  <a:pt x="9" y="28"/>
                </a:cubicBezTo>
                <a:cubicBezTo>
                  <a:pt x="9" y="29"/>
                  <a:pt x="9" y="29"/>
                  <a:pt x="9" y="30"/>
                </a:cubicBezTo>
                <a:cubicBezTo>
                  <a:pt x="22" y="43"/>
                  <a:pt x="22" y="43"/>
                  <a:pt x="22" y="43"/>
                </a:cubicBezTo>
                <a:cubicBezTo>
                  <a:pt x="23" y="43"/>
                  <a:pt x="23" y="43"/>
                  <a:pt x="24" y="43"/>
                </a:cubicBezTo>
                <a:cubicBezTo>
                  <a:pt x="25" y="43"/>
                  <a:pt x="25" y="43"/>
                  <a:pt x="26" y="43"/>
                </a:cubicBezTo>
                <a:cubicBezTo>
                  <a:pt x="45" y="23"/>
                  <a:pt x="45" y="23"/>
                  <a:pt x="45" y="23"/>
                </a:cubicBezTo>
                <a:cubicBezTo>
                  <a:pt x="45" y="23"/>
                  <a:pt x="46" y="22"/>
                  <a:pt x="46" y="22"/>
                </a:cubicBezTo>
                <a:cubicBezTo>
                  <a:pt x="46" y="21"/>
                  <a:pt x="45" y="20"/>
                  <a:pt x="45" y="20"/>
                </a:cubicBezTo>
                <a:close/>
              </a:path>
            </a:pathLst>
          </a:custGeom>
          <a:solidFill>
            <a:schemeClr val="accent1"/>
          </a:solidFill>
          <a:ln w="9525">
            <a:noFill/>
            <a:round/>
          </a:ln>
        </p:spPr>
        <p:txBody>
          <a:bodyPr vert="horz" wrap="square" lIns="91433" tIns="45717" rIns="91433" bIns="45717" numCol="1" anchor="t" anchorCtr="0" compatLnSpc="1"/>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6" name="文本框 12"/>
          <p:cNvSpPr txBox="1">
            <a:spLocks noChangeArrowheads="1"/>
          </p:cNvSpPr>
          <p:nvPr/>
        </p:nvSpPr>
        <p:spPr bwMode="auto">
          <a:xfrm>
            <a:off x="926688" y="302659"/>
            <a:ext cx="7330872" cy="4349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zh-CN" sz="2400" b="1" dirty="0">
                <a:latin typeface="+mn-ea"/>
                <a:ea typeface="+mn-ea"/>
              </a:rPr>
              <a:t>二、亚洲主要国家的礼俗与禁忌</a:t>
            </a:r>
            <a:endParaRPr lang="zh-CN" altLang="zh-CN" sz="2400" b="1" dirty="0">
              <a:latin typeface="+mn-ea"/>
              <a:ea typeface="+mn-ea"/>
            </a:endParaRPr>
          </a:p>
        </p:txBody>
      </p:sp>
      <p:sp>
        <p:nvSpPr>
          <p:cNvPr id="2" name="矩形 1"/>
          <p:cNvSpPr/>
          <p:nvPr/>
        </p:nvSpPr>
        <p:spPr>
          <a:xfrm>
            <a:off x="1115616" y="943004"/>
            <a:ext cx="7344816" cy="2246769"/>
          </a:xfrm>
          <a:prstGeom prst="rect">
            <a:avLst/>
          </a:prstGeom>
        </p:spPr>
        <p:txBody>
          <a:bodyPr wrap="square">
            <a:spAutoFit/>
          </a:bodyPr>
          <a:lstStyle/>
          <a:p>
            <a:r>
              <a:rPr lang="zh-CN" altLang="zh-CN" sz="2000" b="1" dirty="0"/>
              <a:t>（一）</a:t>
            </a:r>
            <a:r>
              <a:rPr lang="zh-CN" altLang="zh-CN" sz="2000" b="1" dirty="0" smtClean="0"/>
              <a:t>日本</a:t>
            </a:r>
            <a:endParaRPr lang="en-US" altLang="zh-CN" sz="2000" b="1" dirty="0" smtClean="0"/>
          </a:p>
          <a:p>
            <a:r>
              <a:rPr lang="zh-CN" altLang="en-US" sz="2000" dirty="0"/>
              <a:t>日常交往中</a:t>
            </a:r>
            <a:r>
              <a:rPr lang="en-US" altLang="zh-CN" sz="2000" dirty="0"/>
              <a:t>,</a:t>
            </a:r>
            <a:r>
              <a:rPr lang="zh-CN" altLang="en-US" sz="2000" dirty="0"/>
              <a:t>日本人通常都爱以鞠躬作为见面礼节</a:t>
            </a:r>
            <a:r>
              <a:rPr lang="en-US" altLang="zh-CN" sz="2000" dirty="0" smtClean="0"/>
              <a:t>.</a:t>
            </a:r>
            <a:r>
              <a:rPr lang="zh-CN" altLang="en-US" sz="2000" dirty="0"/>
              <a:t>日本人注意穿着</a:t>
            </a:r>
            <a:r>
              <a:rPr lang="en-US" altLang="zh-CN" sz="2000" dirty="0"/>
              <a:t>.</a:t>
            </a:r>
            <a:r>
              <a:rPr lang="zh-CN" altLang="en-US" sz="2000" dirty="0"/>
              <a:t>在正式场合</a:t>
            </a:r>
            <a:r>
              <a:rPr lang="en-US" altLang="zh-CN" sz="2000" dirty="0"/>
              <a:t>,</a:t>
            </a:r>
            <a:r>
              <a:rPr lang="zh-CN" altLang="en-US" sz="2000" dirty="0"/>
              <a:t>通常穿西式服装</a:t>
            </a:r>
            <a:r>
              <a:rPr lang="en-US" altLang="zh-CN" sz="2000" dirty="0" smtClean="0"/>
              <a:t>.</a:t>
            </a:r>
            <a:endParaRPr lang="en-US" altLang="zh-CN" sz="2000" dirty="0" smtClean="0"/>
          </a:p>
          <a:p>
            <a:r>
              <a:rPr lang="zh-CN" altLang="en-US" sz="2000" dirty="0" smtClean="0"/>
              <a:t>日本</a:t>
            </a:r>
            <a:r>
              <a:rPr lang="zh-CN" altLang="en-US" sz="2000" dirty="0"/>
              <a:t>饮食</a:t>
            </a:r>
            <a:r>
              <a:rPr lang="en-US" altLang="zh-CN" sz="2000" dirty="0"/>
              <a:t>,</a:t>
            </a:r>
            <a:r>
              <a:rPr lang="zh-CN" altLang="en-US" sz="2000" dirty="0"/>
              <a:t>一般称之为和食或日本料理</a:t>
            </a:r>
            <a:r>
              <a:rPr lang="en-US" altLang="zh-CN" sz="2000" dirty="0"/>
              <a:t>.</a:t>
            </a:r>
            <a:r>
              <a:rPr lang="zh-CN" altLang="en-US" sz="2000" dirty="0"/>
              <a:t>主食以大米为主</a:t>
            </a:r>
            <a:r>
              <a:rPr lang="en-US" altLang="zh-CN" sz="2000" dirty="0"/>
              <a:t>,</a:t>
            </a:r>
            <a:r>
              <a:rPr lang="zh-CN" altLang="en-US" sz="2000" dirty="0"/>
              <a:t>多用海鲜、蔬菜</a:t>
            </a:r>
            <a:r>
              <a:rPr lang="en-US" altLang="zh-CN" sz="2000" dirty="0"/>
              <a:t>,</a:t>
            </a:r>
            <a:r>
              <a:rPr lang="zh-CN" altLang="en-US" sz="2000" dirty="0"/>
              <a:t>讲究清淡</a:t>
            </a:r>
            <a:r>
              <a:rPr lang="zh-CN" altLang="en-US" sz="2000" dirty="0" smtClean="0"/>
              <a:t>与味</a:t>
            </a:r>
            <a:r>
              <a:rPr lang="zh-CN" altLang="en-US" sz="2000" dirty="0"/>
              <a:t>鲜</a:t>
            </a:r>
            <a:r>
              <a:rPr lang="en-US" altLang="zh-CN" sz="2000" dirty="0"/>
              <a:t>,</a:t>
            </a:r>
            <a:r>
              <a:rPr lang="zh-CN" altLang="en-US" sz="2000" dirty="0"/>
              <a:t>忌讳油腻</a:t>
            </a:r>
            <a:r>
              <a:rPr lang="en-US" altLang="zh-CN" sz="2000" dirty="0" smtClean="0"/>
              <a:t>.</a:t>
            </a:r>
            <a:r>
              <a:rPr lang="zh-CN" altLang="en-US" sz="2000" dirty="0"/>
              <a:t>日本多节庆</a:t>
            </a:r>
            <a:r>
              <a:rPr lang="en-US" altLang="zh-CN" sz="2000" dirty="0"/>
              <a:t>,</a:t>
            </a:r>
            <a:r>
              <a:rPr lang="zh-CN" altLang="en-US" sz="2000" dirty="0"/>
              <a:t>法定节日就有 １３ 个</a:t>
            </a:r>
            <a:r>
              <a:rPr lang="en-US" altLang="zh-CN" sz="2000" dirty="0" smtClean="0"/>
              <a:t>.</a:t>
            </a:r>
            <a:r>
              <a:rPr lang="zh-CN" altLang="en-US" sz="2000" dirty="0" smtClean="0"/>
              <a:t>日本人</a:t>
            </a:r>
            <a:r>
              <a:rPr lang="zh-CN" altLang="en-US" sz="2000" dirty="0"/>
              <a:t>忌讳绿色</a:t>
            </a:r>
            <a:r>
              <a:rPr lang="en-US" altLang="zh-CN" sz="2000" dirty="0"/>
              <a:t>,</a:t>
            </a:r>
            <a:r>
              <a:rPr lang="zh-CN" altLang="en-US" sz="2000" dirty="0"/>
              <a:t>认为是不祥的颜色</a:t>
            </a:r>
            <a:r>
              <a:rPr lang="en-US" altLang="zh-CN" sz="2000" dirty="0"/>
              <a:t>,</a:t>
            </a:r>
            <a:r>
              <a:rPr lang="zh-CN" altLang="en-US" sz="2000" dirty="0"/>
              <a:t>忌荷花图案</a:t>
            </a:r>
            <a:r>
              <a:rPr lang="en-US" altLang="zh-CN" sz="2000" dirty="0" smtClean="0"/>
              <a:t>.</a:t>
            </a:r>
            <a:r>
              <a:rPr lang="zh-CN" altLang="en-US" sz="2000" dirty="0"/>
              <a:t>日本人不给别人敬烟</a:t>
            </a:r>
            <a:r>
              <a:rPr lang="en-US" altLang="zh-CN" sz="2000" dirty="0"/>
              <a:t>.</a:t>
            </a:r>
            <a:r>
              <a:rPr lang="zh-CN" altLang="en-US" sz="2000" dirty="0"/>
              <a:t>在宴客时</a:t>
            </a:r>
            <a:r>
              <a:rPr lang="en-US" altLang="zh-CN" sz="2000" dirty="0"/>
              <a:t>,</a:t>
            </a:r>
            <a:r>
              <a:rPr lang="zh-CN" altLang="en-US" sz="2000" dirty="0"/>
              <a:t>忌讳将饭盛得过满</a:t>
            </a:r>
            <a:r>
              <a:rPr lang="en-US" altLang="zh-CN" sz="2000" dirty="0"/>
              <a:t>,</a:t>
            </a:r>
            <a:r>
              <a:rPr lang="zh-CN" altLang="en-US" sz="2000" dirty="0"/>
              <a:t>并且不允许一勺盛一碗饭</a:t>
            </a:r>
            <a:r>
              <a:rPr lang="en-US" altLang="zh-CN" sz="2000" dirty="0"/>
              <a:t>.</a:t>
            </a:r>
            <a:endParaRPr lang="zh-CN" altLang="zh-CN" sz="2000" dirty="0"/>
          </a:p>
        </p:txBody>
      </p:sp>
    </p:spTree>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 name="Freeform 45"/>
          <p:cNvSpPr>
            <a:spLocks noEditPoints="1"/>
          </p:cNvSpPr>
          <p:nvPr/>
        </p:nvSpPr>
        <p:spPr bwMode="auto">
          <a:xfrm>
            <a:off x="703923" y="939787"/>
            <a:ext cx="310951" cy="310968"/>
          </a:xfrm>
          <a:custGeom>
            <a:avLst/>
            <a:gdLst/>
            <a:ahLst/>
            <a:cxnLst>
              <a:cxn ang="0">
                <a:pos x="27" y="55"/>
              </a:cxn>
              <a:cxn ang="0">
                <a:pos x="0" y="27"/>
              </a:cxn>
              <a:cxn ang="0">
                <a:pos x="27" y="0"/>
              </a:cxn>
              <a:cxn ang="0">
                <a:pos x="55" y="27"/>
              </a:cxn>
              <a:cxn ang="0">
                <a:pos x="27" y="55"/>
              </a:cxn>
              <a:cxn ang="0">
                <a:pos x="45" y="20"/>
              </a:cxn>
              <a:cxn ang="0">
                <a:pos x="42" y="17"/>
              </a:cxn>
              <a:cxn ang="0">
                <a:pos x="40" y="16"/>
              </a:cxn>
              <a:cxn ang="0">
                <a:pos x="38" y="17"/>
              </a:cxn>
              <a:cxn ang="0">
                <a:pos x="24" y="31"/>
              </a:cxn>
              <a:cxn ang="0">
                <a:pos x="16" y="23"/>
              </a:cxn>
              <a:cxn ang="0">
                <a:pos x="14" y="22"/>
              </a:cxn>
              <a:cxn ang="0">
                <a:pos x="13" y="23"/>
              </a:cxn>
              <a:cxn ang="0">
                <a:pos x="9" y="26"/>
              </a:cxn>
              <a:cxn ang="0">
                <a:pos x="9" y="28"/>
              </a:cxn>
              <a:cxn ang="0">
                <a:pos x="9" y="30"/>
              </a:cxn>
              <a:cxn ang="0">
                <a:pos x="22" y="43"/>
              </a:cxn>
              <a:cxn ang="0">
                <a:pos x="24" y="43"/>
              </a:cxn>
              <a:cxn ang="0">
                <a:pos x="26" y="43"/>
              </a:cxn>
              <a:cxn ang="0">
                <a:pos x="45" y="23"/>
              </a:cxn>
              <a:cxn ang="0">
                <a:pos x="46" y="22"/>
              </a:cxn>
              <a:cxn ang="0">
                <a:pos x="45" y="20"/>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45" y="20"/>
                </a:moveTo>
                <a:cubicBezTo>
                  <a:pt x="42" y="17"/>
                  <a:pt x="42" y="17"/>
                  <a:pt x="42" y="17"/>
                </a:cubicBezTo>
                <a:cubicBezTo>
                  <a:pt x="41" y="16"/>
                  <a:pt x="41" y="16"/>
                  <a:pt x="40" y="16"/>
                </a:cubicBezTo>
                <a:cubicBezTo>
                  <a:pt x="39" y="16"/>
                  <a:pt x="39" y="16"/>
                  <a:pt x="38" y="17"/>
                </a:cubicBezTo>
                <a:cubicBezTo>
                  <a:pt x="24" y="31"/>
                  <a:pt x="24" y="31"/>
                  <a:pt x="24" y="31"/>
                </a:cubicBezTo>
                <a:cubicBezTo>
                  <a:pt x="16" y="23"/>
                  <a:pt x="16" y="23"/>
                  <a:pt x="16" y="23"/>
                </a:cubicBezTo>
                <a:cubicBezTo>
                  <a:pt x="15" y="23"/>
                  <a:pt x="15" y="22"/>
                  <a:pt x="14" y="22"/>
                </a:cubicBezTo>
                <a:cubicBezTo>
                  <a:pt x="14" y="22"/>
                  <a:pt x="13" y="23"/>
                  <a:pt x="13" y="23"/>
                </a:cubicBezTo>
                <a:cubicBezTo>
                  <a:pt x="9" y="26"/>
                  <a:pt x="9" y="26"/>
                  <a:pt x="9" y="26"/>
                </a:cubicBezTo>
                <a:cubicBezTo>
                  <a:pt x="9" y="27"/>
                  <a:pt x="9" y="27"/>
                  <a:pt x="9" y="28"/>
                </a:cubicBezTo>
                <a:cubicBezTo>
                  <a:pt x="9" y="29"/>
                  <a:pt x="9" y="29"/>
                  <a:pt x="9" y="30"/>
                </a:cubicBezTo>
                <a:cubicBezTo>
                  <a:pt x="22" y="43"/>
                  <a:pt x="22" y="43"/>
                  <a:pt x="22" y="43"/>
                </a:cubicBezTo>
                <a:cubicBezTo>
                  <a:pt x="23" y="43"/>
                  <a:pt x="23" y="43"/>
                  <a:pt x="24" y="43"/>
                </a:cubicBezTo>
                <a:cubicBezTo>
                  <a:pt x="25" y="43"/>
                  <a:pt x="25" y="43"/>
                  <a:pt x="26" y="43"/>
                </a:cubicBezTo>
                <a:cubicBezTo>
                  <a:pt x="45" y="23"/>
                  <a:pt x="45" y="23"/>
                  <a:pt x="45" y="23"/>
                </a:cubicBezTo>
                <a:cubicBezTo>
                  <a:pt x="45" y="23"/>
                  <a:pt x="46" y="22"/>
                  <a:pt x="46" y="22"/>
                </a:cubicBezTo>
                <a:cubicBezTo>
                  <a:pt x="46" y="21"/>
                  <a:pt x="45" y="20"/>
                  <a:pt x="45" y="20"/>
                </a:cubicBezTo>
                <a:close/>
              </a:path>
            </a:pathLst>
          </a:custGeom>
          <a:solidFill>
            <a:schemeClr val="accent1"/>
          </a:solidFill>
          <a:ln w="9525">
            <a:noFill/>
            <a:round/>
          </a:ln>
        </p:spPr>
        <p:txBody>
          <a:bodyPr vert="horz" wrap="square" lIns="91433" tIns="45717" rIns="91433" bIns="45717" numCol="1" anchor="t" anchorCtr="0" compatLnSpc="1"/>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6" name="文本框 12"/>
          <p:cNvSpPr txBox="1">
            <a:spLocks noChangeArrowheads="1"/>
          </p:cNvSpPr>
          <p:nvPr/>
        </p:nvSpPr>
        <p:spPr bwMode="auto">
          <a:xfrm>
            <a:off x="926688" y="302659"/>
            <a:ext cx="7330872" cy="4349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zh-CN" sz="2400" b="1" dirty="0">
                <a:latin typeface="+mn-ea"/>
                <a:ea typeface="+mn-ea"/>
              </a:rPr>
              <a:t>二、亚洲主要国家的礼俗与禁忌</a:t>
            </a:r>
            <a:endParaRPr lang="zh-CN" altLang="zh-CN" sz="2400" b="1" dirty="0">
              <a:latin typeface="+mn-ea"/>
              <a:ea typeface="+mn-ea"/>
            </a:endParaRPr>
          </a:p>
        </p:txBody>
      </p:sp>
      <p:sp>
        <p:nvSpPr>
          <p:cNvPr id="2" name="矩形 1"/>
          <p:cNvSpPr/>
          <p:nvPr/>
        </p:nvSpPr>
        <p:spPr>
          <a:xfrm>
            <a:off x="1115616" y="943004"/>
            <a:ext cx="7344816" cy="400110"/>
          </a:xfrm>
          <a:prstGeom prst="rect">
            <a:avLst/>
          </a:prstGeom>
        </p:spPr>
        <p:txBody>
          <a:bodyPr wrap="square">
            <a:spAutoFit/>
          </a:bodyPr>
          <a:lstStyle/>
          <a:p>
            <a:r>
              <a:rPr lang="zh-CN" altLang="zh-CN" sz="2000" b="1" dirty="0"/>
              <a:t>（二）</a:t>
            </a:r>
            <a:r>
              <a:rPr lang="zh-CN" altLang="zh-CN" sz="2000" b="1" dirty="0" smtClean="0"/>
              <a:t>韩国</a:t>
            </a:r>
            <a:endParaRPr lang="zh-CN" altLang="zh-CN" sz="2000" dirty="0"/>
          </a:p>
        </p:txBody>
      </p:sp>
      <p:sp>
        <p:nvSpPr>
          <p:cNvPr id="3" name="矩形 2"/>
          <p:cNvSpPr/>
          <p:nvPr/>
        </p:nvSpPr>
        <p:spPr>
          <a:xfrm>
            <a:off x="1115616" y="1343114"/>
            <a:ext cx="7560840" cy="2862322"/>
          </a:xfrm>
          <a:prstGeom prst="rect">
            <a:avLst/>
          </a:prstGeom>
        </p:spPr>
        <p:txBody>
          <a:bodyPr wrap="square">
            <a:spAutoFit/>
          </a:bodyPr>
          <a:lstStyle/>
          <a:p>
            <a:r>
              <a:rPr lang="zh-CN" altLang="en-US" dirty="0"/>
              <a:t>一般都采用握手作为见面礼节</a:t>
            </a:r>
            <a:r>
              <a:rPr lang="en-US" altLang="zh-CN" dirty="0"/>
              <a:t>.</a:t>
            </a:r>
            <a:r>
              <a:rPr lang="zh-CN" altLang="en-US" dirty="0"/>
              <a:t>在行握手礼时</a:t>
            </a:r>
            <a:r>
              <a:rPr lang="en-US" altLang="zh-CN" dirty="0"/>
              <a:t>,</a:t>
            </a:r>
            <a:r>
              <a:rPr lang="zh-CN" altLang="en-US" dirty="0"/>
              <a:t>讲究使用双手</a:t>
            </a:r>
            <a:r>
              <a:rPr lang="en-US" altLang="zh-CN" dirty="0"/>
              <a:t>,</a:t>
            </a:r>
            <a:r>
              <a:rPr lang="zh-CN" altLang="en-US" dirty="0"/>
              <a:t>或单独使用右手</a:t>
            </a:r>
            <a:r>
              <a:rPr lang="en-US" altLang="zh-CN" dirty="0" smtClean="0"/>
              <a:t>.</a:t>
            </a:r>
            <a:r>
              <a:rPr lang="zh-CN" altLang="en-US" dirty="0"/>
              <a:t>同他人相见或告别时</a:t>
            </a:r>
            <a:r>
              <a:rPr lang="en-US" altLang="zh-CN" dirty="0"/>
              <a:t>,</a:t>
            </a:r>
            <a:r>
              <a:rPr lang="zh-CN" altLang="en-US" dirty="0"/>
              <a:t>若对方是有地位、身份的人</a:t>
            </a:r>
            <a:r>
              <a:rPr lang="en-US" altLang="zh-CN" dirty="0"/>
              <a:t>,</a:t>
            </a:r>
            <a:r>
              <a:rPr lang="zh-CN" altLang="en-US" dirty="0"/>
              <a:t>韩国人往往要多次行礼</a:t>
            </a:r>
            <a:r>
              <a:rPr lang="en-US" altLang="zh-CN" dirty="0" smtClean="0"/>
              <a:t>.</a:t>
            </a:r>
            <a:r>
              <a:rPr lang="zh-CN" altLang="en-US" dirty="0"/>
              <a:t>在交际应酬之中通常都穿着西式服装</a:t>
            </a:r>
            <a:r>
              <a:rPr lang="en-US" altLang="zh-CN" dirty="0"/>
              <a:t>.</a:t>
            </a:r>
            <a:r>
              <a:rPr lang="zh-CN" altLang="en-US" dirty="0"/>
              <a:t>着装朴素整洁、庄重保守</a:t>
            </a:r>
            <a:r>
              <a:rPr lang="en-US" altLang="zh-CN" dirty="0" smtClean="0"/>
              <a:t>.</a:t>
            </a:r>
            <a:r>
              <a:rPr lang="zh-CN" altLang="en-US" dirty="0"/>
              <a:t>在逢年过节的时候</a:t>
            </a:r>
            <a:r>
              <a:rPr lang="en-US" altLang="zh-CN" dirty="0"/>
              <a:t>,</a:t>
            </a:r>
            <a:r>
              <a:rPr lang="zh-CN" altLang="en-US" dirty="0"/>
              <a:t>喜欢穿本民族的传统服装</a:t>
            </a:r>
            <a:r>
              <a:rPr lang="en-US" altLang="zh-CN" dirty="0" smtClean="0"/>
              <a:t>.</a:t>
            </a:r>
            <a:r>
              <a:rPr lang="zh-CN" altLang="en-US" dirty="0"/>
              <a:t>韩国人饮食的主要特点是辣和酸</a:t>
            </a:r>
            <a:r>
              <a:rPr lang="en-US" altLang="zh-CN" dirty="0"/>
              <a:t>.</a:t>
            </a:r>
            <a:r>
              <a:rPr lang="zh-CN" altLang="en-US" dirty="0"/>
              <a:t>主食主要是米饭、冷面</a:t>
            </a:r>
            <a:r>
              <a:rPr lang="en-US" altLang="zh-CN" dirty="0" smtClean="0"/>
              <a:t>.</a:t>
            </a:r>
            <a:r>
              <a:rPr lang="zh-CN" altLang="en-US" dirty="0"/>
              <a:t>爱吃的菜肴主要有泡菜、</a:t>
            </a:r>
            <a:r>
              <a:rPr lang="zh-CN" altLang="en-US" dirty="0" smtClean="0"/>
              <a:t>烤牛肉</a:t>
            </a:r>
            <a:r>
              <a:rPr lang="zh-CN" altLang="en-US" dirty="0"/>
              <a:t>、烧狗肉、人参鸡等等</a:t>
            </a:r>
            <a:r>
              <a:rPr lang="en-US" altLang="zh-CN" dirty="0" smtClean="0"/>
              <a:t>.</a:t>
            </a:r>
            <a:r>
              <a:rPr lang="zh-CN" altLang="en-US" dirty="0"/>
              <a:t>韩国节庆较多</a:t>
            </a:r>
            <a:r>
              <a:rPr lang="en-US" altLang="zh-CN" dirty="0" smtClean="0"/>
              <a:t>.</a:t>
            </a:r>
            <a:r>
              <a:rPr lang="zh-CN" altLang="en-US" dirty="0"/>
              <a:t>农历正月初一至正月十五的节日活动类似我国春节</a:t>
            </a:r>
            <a:r>
              <a:rPr lang="en-US" altLang="zh-CN" dirty="0"/>
              <a:t>.</a:t>
            </a:r>
            <a:r>
              <a:rPr lang="zh-CN" altLang="en-US" dirty="0"/>
              <a:t>农历正月十五</a:t>
            </a:r>
            <a:r>
              <a:rPr lang="zh-CN" altLang="en-US" dirty="0" smtClean="0"/>
              <a:t>为元宵节</a:t>
            </a:r>
            <a:r>
              <a:rPr lang="en-US" altLang="zh-CN" dirty="0"/>
              <a:t>.</a:t>
            </a:r>
            <a:r>
              <a:rPr lang="zh-CN" altLang="en-US" dirty="0"/>
              <a:t>传统饮食是种果</a:t>
            </a:r>
            <a:r>
              <a:rPr lang="en-US" altLang="zh-CN" dirty="0"/>
              <a:t>(</a:t>
            </a:r>
            <a:r>
              <a:rPr lang="zh-CN" altLang="en-US" dirty="0"/>
              <a:t>栗子、核桃、松子等</a:t>
            </a:r>
            <a:r>
              <a:rPr lang="en-US" altLang="zh-CN" dirty="0"/>
              <a:t>)</a:t>
            </a:r>
            <a:r>
              <a:rPr lang="zh-CN" altLang="en-US" dirty="0"/>
              <a:t>、药膳、五谷饭、陈茶饭等</a:t>
            </a:r>
            <a:r>
              <a:rPr lang="en-US" altLang="zh-CN" dirty="0" smtClean="0"/>
              <a:t>.</a:t>
            </a:r>
            <a:r>
              <a:rPr lang="zh-CN" altLang="en-US" dirty="0"/>
              <a:t>由于发音与“死”相同的缘故</a:t>
            </a:r>
            <a:r>
              <a:rPr lang="en-US" altLang="zh-CN" dirty="0"/>
              <a:t>,</a:t>
            </a:r>
            <a:r>
              <a:rPr lang="zh-CN" altLang="en-US" dirty="0"/>
              <a:t>韩国人对</a:t>
            </a:r>
            <a:r>
              <a:rPr lang="zh-CN" altLang="en-US" dirty="0" smtClean="0"/>
              <a:t>“４ ”</a:t>
            </a:r>
            <a:r>
              <a:rPr lang="zh-CN" altLang="en-US" dirty="0"/>
              <a:t>这一数目十分厌恶</a:t>
            </a:r>
            <a:r>
              <a:rPr lang="en-US" altLang="zh-CN" dirty="0"/>
              <a:t>.</a:t>
            </a:r>
            <a:r>
              <a:rPr lang="zh-CN" altLang="en-US" dirty="0"/>
              <a:t>受西方礼仪习俗的</a:t>
            </a:r>
            <a:r>
              <a:rPr lang="zh-CN" altLang="en-US" dirty="0" smtClean="0"/>
              <a:t>影晌</a:t>
            </a:r>
            <a:r>
              <a:rPr lang="en-US" altLang="zh-CN" dirty="0"/>
              <a:t>,</a:t>
            </a:r>
            <a:r>
              <a:rPr lang="zh-CN" altLang="en-US" dirty="0"/>
              <a:t>也有不少韩国人不喜欢</a:t>
            </a:r>
            <a:r>
              <a:rPr lang="zh-CN" altLang="en-US" dirty="0" smtClean="0"/>
              <a:t>“</a:t>
            </a:r>
            <a:r>
              <a:rPr lang="en-US" altLang="zh-CN" dirty="0" smtClean="0"/>
              <a:t>13</a:t>
            </a:r>
            <a:r>
              <a:rPr lang="zh-CN" altLang="en-US" dirty="0" smtClean="0"/>
              <a:t>”</a:t>
            </a:r>
            <a:r>
              <a:rPr lang="zh-CN" altLang="en-US" dirty="0"/>
              <a:t>这个数</a:t>
            </a:r>
            <a:r>
              <a:rPr lang="en-US" altLang="zh-CN" dirty="0" smtClean="0"/>
              <a:t>.</a:t>
            </a:r>
            <a:r>
              <a:rPr lang="zh-CN" altLang="en-US" dirty="0"/>
              <a:t>在民间</a:t>
            </a:r>
            <a:r>
              <a:rPr lang="en-US" altLang="zh-CN" dirty="0"/>
              <a:t>,</a:t>
            </a:r>
            <a:r>
              <a:rPr lang="zh-CN" altLang="en-US" dirty="0"/>
              <a:t>仍讲究“男尊女卑”</a:t>
            </a:r>
            <a:r>
              <a:rPr lang="en-US" altLang="zh-CN" dirty="0"/>
              <a:t>.</a:t>
            </a:r>
            <a:r>
              <a:rPr lang="zh-CN" altLang="en-US" dirty="0"/>
              <a:t>进入房间时</a:t>
            </a:r>
            <a:r>
              <a:rPr lang="en-US" altLang="zh-CN" dirty="0"/>
              <a:t>,</a:t>
            </a:r>
            <a:r>
              <a:rPr lang="zh-CN" altLang="en-US" dirty="0"/>
              <a:t>女人不可走在男人前面</a:t>
            </a:r>
            <a:r>
              <a:rPr lang="en-US" altLang="zh-CN" dirty="0"/>
              <a:t>.</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 name="Freeform 45"/>
          <p:cNvSpPr>
            <a:spLocks noEditPoints="1"/>
          </p:cNvSpPr>
          <p:nvPr/>
        </p:nvSpPr>
        <p:spPr bwMode="auto">
          <a:xfrm>
            <a:off x="703923" y="939787"/>
            <a:ext cx="310951" cy="310968"/>
          </a:xfrm>
          <a:custGeom>
            <a:avLst/>
            <a:gdLst/>
            <a:ahLst/>
            <a:cxnLst>
              <a:cxn ang="0">
                <a:pos x="27" y="55"/>
              </a:cxn>
              <a:cxn ang="0">
                <a:pos x="0" y="27"/>
              </a:cxn>
              <a:cxn ang="0">
                <a:pos x="27" y="0"/>
              </a:cxn>
              <a:cxn ang="0">
                <a:pos x="55" y="27"/>
              </a:cxn>
              <a:cxn ang="0">
                <a:pos x="27" y="55"/>
              </a:cxn>
              <a:cxn ang="0">
                <a:pos x="45" y="20"/>
              </a:cxn>
              <a:cxn ang="0">
                <a:pos x="42" y="17"/>
              </a:cxn>
              <a:cxn ang="0">
                <a:pos x="40" y="16"/>
              </a:cxn>
              <a:cxn ang="0">
                <a:pos x="38" y="17"/>
              </a:cxn>
              <a:cxn ang="0">
                <a:pos x="24" y="31"/>
              </a:cxn>
              <a:cxn ang="0">
                <a:pos x="16" y="23"/>
              </a:cxn>
              <a:cxn ang="0">
                <a:pos x="14" y="22"/>
              </a:cxn>
              <a:cxn ang="0">
                <a:pos x="13" y="23"/>
              </a:cxn>
              <a:cxn ang="0">
                <a:pos x="9" y="26"/>
              </a:cxn>
              <a:cxn ang="0">
                <a:pos x="9" y="28"/>
              </a:cxn>
              <a:cxn ang="0">
                <a:pos x="9" y="30"/>
              </a:cxn>
              <a:cxn ang="0">
                <a:pos x="22" y="43"/>
              </a:cxn>
              <a:cxn ang="0">
                <a:pos x="24" y="43"/>
              </a:cxn>
              <a:cxn ang="0">
                <a:pos x="26" y="43"/>
              </a:cxn>
              <a:cxn ang="0">
                <a:pos x="45" y="23"/>
              </a:cxn>
              <a:cxn ang="0">
                <a:pos x="46" y="22"/>
              </a:cxn>
              <a:cxn ang="0">
                <a:pos x="45" y="20"/>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45" y="20"/>
                </a:moveTo>
                <a:cubicBezTo>
                  <a:pt x="42" y="17"/>
                  <a:pt x="42" y="17"/>
                  <a:pt x="42" y="17"/>
                </a:cubicBezTo>
                <a:cubicBezTo>
                  <a:pt x="41" y="16"/>
                  <a:pt x="41" y="16"/>
                  <a:pt x="40" y="16"/>
                </a:cubicBezTo>
                <a:cubicBezTo>
                  <a:pt x="39" y="16"/>
                  <a:pt x="39" y="16"/>
                  <a:pt x="38" y="17"/>
                </a:cubicBezTo>
                <a:cubicBezTo>
                  <a:pt x="24" y="31"/>
                  <a:pt x="24" y="31"/>
                  <a:pt x="24" y="31"/>
                </a:cubicBezTo>
                <a:cubicBezTo>
                  <a:pt x="16" y="23"/>
                  <a:pt x="16" y="23"/>
                  <a:pt x="16" y="23"/>
                </a:cubicBezTo>
                <a:cubicBezTo>
                  <a:pt x="15" y="23"/>
                  <a:pt x="15" y="22"/>
                  <a:pt x="14" y="22"/>
                </a:cubicBezTo>
                <a:cubicBezTo>
                  <a:pt x="14" y="22"/>
                  <a:pt x="13" y="23"/>
                  <a:pt x="13" y="23"/>
                </a:cubicBezTo>
                <a:cubicBezTo>
                  <a:pt x="9" y="26"/>
                  <a:pt x="9" y="26"/>
                  <a:pt x="9" y="26"/>
                </a:cubicBezTo>
                <a:cubicBezTo>
                  <a:pt x="9" y="27"/>
                  <a:pt x="9" y="27"/>
                  <a:pt x="9" y="28"/>
                </a:cubicBezTo>
                <a:cubicBezTo>
                  <a:pt x="9" y="29"/>
                  <a:pt x="9" y="29"/>
                  <a:pt x="9" y="30"/>
                </a:cubicBezTo>
                <a:cubicBezTo>
                  <a:pt x="22" y="43"/>
                  <a:pt x="22" y="43"/>
                  <a:pt x="22" y="43"/>
                </a:cubicBezTo>
                <a:cubicBezTo>
                  <a:pt x="23" y="43"/>
                  <a:pt x="23" y="43"/>
                  <a:pt x="24" y="43"/>
                </a:cubicBezTo>
                <a:cubicBezTo>
                  <a:pt x="25" y="43"/>
                  <a:pt x="25" y="43"/>
                  <a:pt x="26" y="43"/>
                </a:cubicBezTo>
                <a:cubicBezTo>
                  <a:pt x="45" y="23"/>
                  <a:pt x="45" y="23"/>
                  <a:pt x="45" y="23"/>
                </a:cubicBezTo>
                <a:cubicBezTo>
                  <a:pt x="45" y="23"/>
                  <a:pt x="46" y="22"/>
                  <a:pt x="46" y="22"/>
                </a:cubicBezTo>
                <a:cubicBezTo>
                  <a:pt x="46" y="21"/>
                  <a:pt x="45" y="20"/>
                  <a:pt x="45" y="20"/>
                </a:cubicBezTo>
                <a:close/>
              </a:path>
            </a:pathLst>
          </a:custGeom>
          <a:solidFill>
            <a:schemeClr val="accent1"/>
          </a:solidFill>
          <a:ln w="9525">
            <a:noFill/>
            <a:round/>
          </a:ln>
        </p:spPr>
        <p:txBody>
          <a:bodyPr vert="horz" wrap="square" lIns="91433" tIns="45717" rIns="91433" bIns="45717" numCol="1" anchor="t" anchorCtr="0" compatLnSpc="1"/>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6" name="文本框 12"/>
          <p:cNvSpPr txBox="1">
            <a:spLocks noChangeArrowheads="1"/>
          </p:cNvSpPr>
          <p:nvPr/>
        </p:nvSpPr>
        <p:spPr bwMode="auto">
          <a:xfrm>
            <a:off x="926688" y="302659"/>
            <a:ext cx="7330872" cy="4349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zh-CN" sz="2400" b="1" dirty="0">
                <a:latin typeface="+mn-ea"/>
                <a:ea typeface="+mn-ea"/>
              </a:rPr>
              <a:t>二、亚洲主要国家的礼俗与禁忌</a:t>
            </a:r>
            <a:endParaRPr lang="zh-CN" altLang="zh-CN" sz="2400" b="1" dirty="0">
              <a:latin typeface="+mn-ea"/>
              <a:ea typeface="+mn-ea"/>
            </a:endParaRPr>
          </a:p>
        </p:txBody>
      </p:sp>
      <p:sp>
        <p:nvSpPr>
          <p:cNvPr id="2" name="矩形 1"/>
          <p:cNvSpPr/>
          <p:nvPr/>
        </p:nvSpPr>
        <p:spPr>
          <a:xfrm>
            <a:off x="1115616" y="943004"/>
            <a:ext cx="7344816" cy="400110"/>
          </a:xfrm>
          <a:prstGeom prst="rect">
            <a:avLst/>
          </a:prstGeom>
        </p:spPr>
        <p:txBody>
          <a:bodyPr wrap="square">
            <a:spAutoFit/>
          </a:bodyPr>
          <a:lstStyle/>
          <a:p>
            <a:r>
              <a:rPr lang="zh-CN" altLang="zh-CN" sz="2000" b="1" dirty="0"/>
              <a:t>（三）泰国</a:t>
            </a:r>
            <a:endParaRPr lang="zh-CN" altLang="zh-CN" sz="2000" b="1" dirty="0"/>
          </a:p>
        </p:txBody>
      </p:sp>
      <p:sp>
        <p:nvSpPr>
          <p:cNvPr id="3" name="矩形 2"/>
          <p:cNvSpPr/>
          <p:nvPr/>
        </p:nvSpPr>
        <p:spPr>
          <a:xfrm>
            <a:off x="1115616" y="1343114"/>
            <a:ext cx="7560840" cy="1477328"/>
          </a:xfrm>
          <a:prstGeom prst="rect">
            <a:avLst/>
          </a:prstGeom>
        </p:spPr>
        <p:txBody>
          <a:bodyPr wrap="square">
            <a:spAutoFit/>
          </a:bodyPr>
          <a:lstStyle/>
          <a:p>
            <a:r>
              <a:rPr lang="zh-CN" altLang="en-US" dirty="0"/>
              <a:t>最多的见面礼节</a:t>
            </a:r>
            <a:r>
              <a:rPr lang="en-US" altLang="zh-CN" dirty="0"/>
              <a:t>,</a:t>
            </a:r>
            <a:r>
              <a:rPr lang="zh-CN" altLang="en-US" dirty="0"/>
              <a:t>是带有浓厚佛门色彩的合十礼</a:t>
            </a:r>
            <a:r>
              <a:rPr lang="en-US" altLang="zh-CN" dirty="0"/>
              <a:t>.</a:t>
            </a:r>
            <a:r>
              <a:rPr lang="zh-CN" altLang="en-US" dirty="0"/>
              <a:t>一般的交际应酬中不喜欢与人握手</a:t>
            </a:r>
            <a:r>
              <a:rPr lang="en-US" altLang="zh-CN" dirty="0" smtClean="0"/>
              <a:t>.</a:t>
            </a:r>
            <a:r>
              <a:rPr lang="zh-CN" altLang="en-US" dirty="0"/>
              <a:t>泰国人主食为稻米饭</a:t>
            </a:r>
            <a:r>
              <a:rPr lang="en-US" altLang="zh-CN" dirty="0"/>
              <a:t>.</a:t>
            </a:r>
            <a:r>
              <a:rPr lang="zh-CN" altLang="en-US" dirty="0"/>
              <a:t>副食主要是鱼和蔬菜</a:t>
            </a:r>
            <a:r>
              <a:rPr lang="en-US" altLang="zh-CN" dirty="0" smtClean="0"/>
              <a:t>.</a:t>
            </a:r>
            <a:r>
              <a:rPr lang="zh-CN" altLang="en-US" dirty="0"/>
              <a:t>最爱吃</a:t>
            </a:r>
            <a:r>
              <a:rPr lang="zh-CN" altLang="en-US" dirty="0" smtClean="0"/>
              <a:t>的食物</a:t>
            </a:r>
            <a:r>
              <a:rPr lang="en-US" altLang="zh-CN" dirty="0"/>
              <a:t>,</a:t>
            </a:r>
            <a:r>
              <a:rPr lang="zh-CN" altLang="en-US" dirty="0"/>
              <a:t>当数具有其民族特色的“咖喱饭”</a:t>
            </a:r>
            <a:r>
              <a:rPr lang="en-US" altLang="zh-CN" dirty="0"/>
              <a:t>.</a:t>
            </a:r>
            <a:r>
              <a:rPr lang="zh-CN" altLang="en-US" dirty="0" smtClean="0"/>
              <a:t>泰</a:t>
            </a:r>
            <a:r>
              <a:rPr lang="zh-CN" altLang="en-US" dirty="0"/>
              <a:t>历 １ 月 １ 日</a:t>
            </a:r>
            <a:r>
              <a:rPr lang="en-US" altLang="zh-CN" dirty="0"/>
              <a:t>,</a:t>
            </a:r>
            <a:r>
              <a:rPr lang="zh-CN" altLang="en-US" dirty="0"/>
              <a:t>是泰国人的元旦</a:t>
            </a:r>
            <a:r>
              <a:rPr lang="en-US" altLang="zh-CN" dirty="0"/>
              <a:t>,</a:t>
            </a:r>
            <a:r>
              <a:rPr lang="zh-CN" altLang="en-US" dirty="0"/>
              <a:t>这一天举国欢庆</a:t>
            </a:r>
            <a:r>
              <a:rPr lang="en-US" altLang="zh-CN" dirty="0" smtClean="0"/>
              <a:t>.</a:t>
            </a:r>
            <a:r>
              <a:rPr lang="zh-CN" altLang="en-US" dirty="0"/>
              <a:t>与泰国人进行交往时</a:t>
            </a:r>
            <a:r>
              <a:rPr lang="en-US" altLang="zh-CN" dirty="0"/>
              <a:t>,</a:t>
            </a:r>
            <a:r>
              <a:rPr lang="zh-CN" altLang="en-US" dirty="0"/>
              <a:t>千万不要非议佛教</a:t>
            </a:r>
            <a:r>
              <a:rPr lang="en-US" altLang="zh-CN" dirty="0"/>
              <a:t>,</a:t>
            </a:r>
            <a:r>
              <a:rPr lang="zh-CN" altLang="en-US" dirty="0"/>
              <a:t>或对佛门弟子有失敬意</a:t>
            </a:r>
            <a:r>
              <a:rPr lang="en-US" altLang="zh-CN" dirty="0" smtClean="0"/>
              <a:t>.</a:t>
            </a:r>
            <a:r>
              <a:rPr lang="zh-CN" altLang="en-US" dirty="0"/>
              <a:t>向僧侣送现金</a:t>
            </a:r>
            <a:r>
              <a:rPr lang="en-US" altLang="zh-CN" dirty="0"/>
              <a:t>,</a:t>
            </a:r>
            <a:r>
              <a:rPr lang="zh-CN" altLang="en-US" dirty="0" smtClean="0"/>
              <a:t>被视</a:t>
            </a:r>
            <a:r>
              <a:rPr lang="zh-CN" altLang="en-US" dirty="0"/>
              <a:t>作一种侮辱</a:t>
            </a:r>
            <a:r>
              <a:rPr lang="en-US" altLang="zh-CN" dirty="0"/>
              <a:t>.</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 name="Freeform 45"/>
          <p:cNvSpPr>
            <a:spLocks noEditPoints="1"/>
          </p:cNvSpPr>
          <p:nvPr/>
        </p:nvSpPr>
        <p:spPr bwMode="auto">
          <a:xfrm>
            <a:off x="703923" y="939787"/>
            <a:ext cx="310951" cy="310968"/>
          </a:xfrm>
          <a:custGeom>
            <a:avLst/>
            <a:gdLst/>
            <a:ahLst/>
            <a:cxnLst>
              <a:cxn ang="0">
                <a:pos x="27" y="55"/>
              </a:cxn>
              <a:cxn ang="0">
                <a:pos x="0" y="27"/>
              </a:cxn>
              <a:cxn ang="0">
                <a:pos x="27" y="0"/>
              </a:cxn>
              <a:cxn ang="0">
                <a:pos x="55" y="27"/>
              </a:cxn>
              <a:cxn ang="0">
                <a:pos x="27" y="55"/>
              </a:cxn>
              <a:cxn ang="0">
                <a:pos x="45" y="20"/>
              </a:cxn>
              <a:cxn ang="0">
                <a:pos x="42" y="17"/>
              </a:cxn>
              <a:cxn ang="0">
                <a:pos x="40" y="16"/>
              </a:cxn>
              <a:cxn ang="0">
                <a:pos x="38" y="17"/>
              </a:cxn>
              <a:cxn ang="0">
                <a:pos x="24" y="31"/>
              </a:cxn>
              <a:cxn ang="0">
                <a:pos x="16" y="23"/>
              </a:cxn>
              <a:cxn ang="0">
                <a:pos x="14" y="22"/>
              </a:cxn>
              <a:cxn ang="0">
                <a:pos x="13" y="23"/>
              </a:cxn>
              <a:cxn ang="0">
                <a:pos x="9" y="26"/>
              </a:cxn>
              <a:cxn ang="0">
                <a:pos x="9" y="28"/>
              </a:cxn>
              <a:cxn ang="0">
                <a:pos x="9" y="30"/>
              </a:cxn>
              <a:cxn ang="0">
                <a:pos x="22" y="43"/>
              </a:cxn>
              <a:cxn ang="0">
                <a:pos x="24" y="43"/>
              </a:cxn>
              <a:cxn ang="0">
                <a:pos x="26" y="43"/>
              </a:cxn>
              <a:cxn ang="0">
                <a:pos x="45" y="23"/>
              </a:cxn>
              <a:cxn ang="0">
                <a:pos x="46" y="22"/>
              </a:cxn>
              <a:cxn ang="0">
                <a:pos x="45" y="20"/>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45" y="20"/>
                </a:moveTo>
                <a:cubicBezTo>
                  <a:pt x="42" y="17"/>
                  <a:pt x="42" y="17"/>
                  <a:pt x="42" y="17"/>
                </a:cubicBezTo>
                <a:cubicBezTo>
                  <a:pt x="41" y="16"/>
                  <a:pt x="41" y="16"/>
                  <a:pt x="40" y="16"/>
                </a:cubicBezTo>
                <a:cubicBezTo>
                  <a:pt x="39" y="16"/>
                  <a:pt x="39" y="16"/>
                  <a:pt x="38" y="17"/>
                </a:cubicBezTo>
                <a:cubicBezTo>
                  <a:pt x="24" y="31"/>
                  <a:pt x="24" y="31"/>
                  <a:pt x="24" y="31"/>
                </a:cubicBezTo>
                <a:cubicBezTo>
                  <a:pt x="16" y="23"/>
                  <a:pt x="16" y="23"/>
                  <a:pt x="16" y="23"/>
                </a:cubicBezTo>
                <a:cubicBezTo>
                  <a:pt x="15" y="23"/>
                  <a:pt x="15" y="22"/>
                  <a:pt x="14" y="22"/>
                </a:cubicBezTo>
                <a:cubicBezTo>
                  <a:pt x="14" y="22"/>
                  <a:pt x="13" y="23"/>
                  <a:pt x="13" y="23"/>
                </a:cubicBezTo>
                <a:cubicBezTo>
                  <a:pt x="9" y="26"/>
                  <a:pt x="9" y="26"/>
                  <a:pt x="9" y="26"/>
                </a:cubicBezTo>
                <a:cubicBezTo>
                  <a:pt x="9" y="27"/>
                  <a:pt x="9" y="27"/>
                  <a:pt x="9" y="28"/>
                </a:cubicBezTo>
                <a:cubicBezTo>
                  <a:pt x="9" y="29"/>
                  <a:pt x="9" y="29"/>
                  <a:pt x="9" y="30"/>
                </a:cubicBezTo>
                <a:cubicBezTo>
                  <a:pt x="22" y="43"/>
                  <a:pt x="22" y="43"/>
                  <a:pt x="22" y="43"/>
                </a:cubicBezTo>
                <a:cubicBezTo>
                  <a:pt x="23" y="43"/>
                  <a:pt x="23" y="43"/>
                  <a:pt x="24" y="43"/>
                </a:cubicBezTo>
                <a:cubicBezTo>
                  <a:pt x="25" y="43"/>
                  <a:pt x="25" y="43"/>
                  <a:pt x="26" y="43"/>
                </a:cubicBezTo>
                <a:cubicBezTo>
                  <a:pt x="45" y="23"/>
                  <a:pt x="45" y="23"/>
                  <a:pt x="45" y="23"/>
                </a:cubicBezTo>
                <a:cubicBezTo>
                  <a:pt x="45" y="23"/>
                  <a:pt x="46" y="22"/>
                  <a:pt x="46" y="22"/>
                </a:cubicBezTo>
                <a:cubicBezTo>
                  <a:pt x="46" y="21"/>
                  <a:pt x="45" y="20"/>
                  <a:pt x="45" y="20"/>
                </a:cubicBezTo>
                <a:close/>
              </a:path>
            </a:pathLst>
          </a:custGeom>
          <a:solidFill>
            <a:schemeClr val="accent1"/>
          </a:solidFill>
          <a:ln w="9525">
            <a:noFill/>
            <a:round/>
          </a:ln>
        </p:spPr>
        <p:txBody>
          <a:bodyPr vert="horz" wrap="square" lIns="91433" tIns="45717" rIns="91433" bIns="45717" numCol="1" anchor="t" anchorCtr="0" compatLnSpc="1"/>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6" name="文本框 12"/>
          <p:cNvSpPr txBox="1">
            <a:spLocks noChangeArrowheads="1"/>
          </p:cNvSpPr>
          <p:nvPr/>
        </p:nvSpPr>
        <p:spPr bwMode="auto">
          <a:xfrm>
            <a:off x="926688" y="302659"/>
            <a:ext cx="7330872" cy="4349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zh-CN" sz="2400" b="1" dirty="0">
                <a:latin typeface="+mn-ea"/>
                <a:ea typeface="+mn-ea"/>
              </a:rPr>
              <a:t>二、亚洲主要国家的礼俗与禁忌</a:t>
            </a:r>
            <a:endParaRPr lang="zh-CN" altLang="zh-CN" sz="2400" b="1" dirty="0">
              <a:latin typeface="+mn-ea"/>
              <a:ea typeface="+mn-ea"/>
            </a:endParaRPr>
          </a:p>
        </p:txBody>
      </p:sp>
      <p:sp>
        <p:nvSpPr>
          <p:cNvPr id="2" name="矩形 1"/>
          <p:cNvSpPr/>
          <p:nvPr/>
        </p:nvSpPr>
        <p:spPr>
          <a:xfrm>
            <a:off x="1115616" y="943004"/>
            <a:ext cx="7344816" cy="400110"/>
          </a:xfrm>
          <a:prstGeom prst="rect">
            <a:avLst/>
          </a:prstGeom>
        </p:spPr>
        <p:txBody>
          <a:bodyPr wrap="square">
            <a:spAutoFit/>
          </a:bodyPr>
          <a:lstStyle/>
          <a:p>
            <a:r>
              <a:rPr lang="zh-CN" altLang="zh-CN" sz="2000" b="1" dirty="0"/>
              <a:t>（四）新加坡</a:t>
            </a:r>
            <a:endParaRPr lang="zh-CN" altLang="zh-CN" sz="2000" b="1" dirty="0"/>
          </a:p>
        </p:txBody>
      </p:sp>
      <p:sp>
        <p:nvSpPr>
          <p:cNvPr id="3" name="矩形 2"/>
          <p:cNvSpPr/>
          <p:nvPr/>
        </p:nvSpPr>
        <p:spPr>
          <a:xfrm>
            <a:off x="1115616" y="1343114"/>
            <a:ext cx="7560840" cy="2585323"/>
          </a:xfrm>
          <a:prstGeom prst="rect">
            <a:avLst/>
          </a:prstGeom>
        </p:spPr>
        <p:txBody>
          <a:bodyPr wrap="square">
            <a:spAutoFit/>
          </a:bodyPr>
          <a:lstStyle/>
          <a:p>
            <a:r>
              <a:rPr lang="zh-CN" altLang="en-US" dirty="0"/>
              <a:t>见面礼节多为握手礼</a:t>
            </a:r>
            <a:r>
              <a:rPr lang="en-US" altLang="zh-CN" dirty="0"/>
              <a:t>.</a:t>
            </a:r>
            <a:r>
              <a:rPr lang="zh-CN" altLang="en-US" dirty="0"/>
              <a:t>华人往往习惯于拱手作揖。新加坡人的国服</a:t>
            </a:r>
            <a:r>
              <a:rPr lang="en-US" altLang="zh-CN" dirty="0"/>
              <a:t>,</a:t>
            </a:r>
            <a:r>
              <a:rPr lang="zh-CN" altLang="en-US" dirty="0"/>
              <a:t>是一种以胡姬花作为图案的服装</a:t>
            </a:r>
            <a:r>
              <a:rPr lang="en-US" altLang="zh-CN" dirty="0" smtClean="0"/>
              <a:t>.</a:t>
            </a:r>
            <a:r>
              <a:rPr lang="zh-CN" altLang="en-US" dirty="0"/>
              <a:t>中餐是新加坡华人的最佳选择</a:t>
            </a:r>
            <a:r>
              <a:rPr lang="en-US" altLang="zh-CN" dirty="0"/>
              <a:t>.</a:t>
            </a:r>
            <a:r>
              <a:rPr lang="zh-CN" altLang="en-US" dirty="0"/>
              <a:t>新加坡华人口味上喜欢清淡</a:t>
            </a:r>
            <a:r>
              <a:rPr lang="en-US" altLang="zh-CN" dirty="0"/>
              <a:t>,</a:t>
            </a:r>
            <a:r>
              <a:rPr lang="zh-CN" altLang="en-US" dirty="0"/>
              <a:t>偏爱甜味</a:t>
            </a:r>
            <a:r>
              <a:rPr lang="en-US" altLang="zh-CN" dirty="0"/>
              <a:t>,</a:t>
            </a:r>
            <a:r>
              <a:rPr lang="zh-CN" altLang="en-US" dirty="0"/>
              <a:t>讲究营养</a:t>
            </a:r>
            <a:r>
              <a:rPr lang="en-US" altLang="zh-CN" dirty="0"/>
              <a:t>,</a:t>
            </a:r>
            <a:r>
              <a:rPr lang="zh-CN" altLang="en-US" dirty="0" smtClean="0"/>
              <a:t>平日</a:t>
            </a:r>
            <a:r>
              <a:rPr lang="zh-CN" altLang="en-US" dirty="0"/>
              <a:t>爱吃米饭和各种生猛海鲜</a:t>
            </a:r>
            <a:r>
              <a:rPr lang="en-US" altLang="zh-CN" dirty="0"/>
              <a:t>,</a:t>
            </a:r>
            <a:r>
              <a:rPr lang="zh-CN" altLang="en-US" dirty="0"/>
              <a:t>对于面食不太喜欢</a:t>
            </a:r>
            <a:r>
              <a:rPr lang="en-US" altLang="zh-CN" dirty="0" smtClean="0"/>
              <a:t>.</a:t>
            </a:r>
            <a:r>
              <a:rPr lang="zh-CN" altLang="en-US" dirty="0"/>
              <a:t>新加坡华人过春节相当隆重</a:t>
            </a:r>
            <a:r>
              <a:rPr lang="en-US" altLang="zh-CN" dirty="0"/>
              <a:t>,</a:t>
            </a:r>
            <a:r>
              <a:rPr lang="zh-CN" altLang="en-US" dirty="0"/>
              <a:t>也过元宵节、端午节、中秋节等</a:t>
            </a:r>
            <a:r>
              <a:rPr lang="en-US" altLang="zh-CN" dirty="0" smtClean="0"/>
              <a:t>.</a:t>
            </a:r>
            <a:r>
              <a:rPr lang="zh-CN" altLang="en-US" dirty="0"/>
              <a:t>与新加坡人攀谈之时</a:t>
            </a:r>
            <a:r>
              <a:rPr lang="en-US" altLang="zh-CN" dirty="0"/>
              <a:t>,</a:t>
            </a:r>
            <a:r>
              <a:rPr lang="zh-CN" altLang="en-US" dirty="0"/>
              <a:t>不能口吐脏字</a:t>
            </a:r>
            <a:r>
              <a:rPr lang="en-US" altLang="zh-CN" dirty="0"/>
              <a:t>,</a:t>
            </a:r>
            <a:r>
              <a:rPr lang="zh-CN" altLang="en-US" dirty="0"/>
              <a:t>且要多使用谦词、敬语</a:t>
            </a:r>
            <a:r>
              <a:rPr lang="en-US" altLang="zh-CN" dirty="0" smtClean="0"/>
              <a:t>.</a:t>
            </a:r>
            <a:r>
              <a:rPr lang="zh-CN" altLang="en-US" dirty="0"/>
              <a:t>崇尚清爽卫生</a:t>
            </a:r>
            <a:r>
              <a:rPr lang="en-US" altLang="zh-CN" dirty="0"/>
              <a:t>,</a:t>
            </a:r>
            <a:r>
              <a:rPr lang="zh-CN" altLang="en-US" dirty="0"/>
              <a:t>对蓬头垢面、衣冠不整、胡子拉碴的人</a:t>
            </a:r>
            <a:r>
              <a:rPr lang="en-US" altLang="zh-CN" dirty="0"/>
              <a:t>,</a:t>
            </a:r>
            <a:r>
              <a:rPr lang="zh-CN" altLang="en-US" dirty="0"/>
              <a:t>大都会侧目而视</a:t>
            </a:r>
            <a:r>
              <a:rPr lang="en-US" altLang="zh-CN" dirty="0"/>
              <a:t>.</a:t>
            </a:r>
            <a:r>
              <a:rPr lang="zh-CN" altLang="en-US" dirty="0"/>
              <a:t>在色彩方面</a:t>
            </a:r>
            <a:r>
              <a:rPr lang="en-US" altLang="zh-CN" dirty="0"/>
              <a:t>,</a:t>
            </a:r>
            <a:endParaRPr lang="en-US" altLang="zh-CN" dirty="0"/>
          </a:p>
          <a:p>
            <a:r>
              <a:rPr lang="zh-CN" altLang="en-US" dirty="0"/>
              <a:t>认为黑色、紫色代表着不吉利</a:t>
            </a:r>
            <a:r>
              <a:rPr lang="en-US" altLang="zh-CN" dirty="0"/>
              <a:t>,</a:t>
            </a:r>
            <a:r>
              <a:rPr lang="zh-CN" altLang="en-US" dirty="0"/>
              <a:t>故不宜过多采用黑色、紫色</a:t>
            </a:r>
            <a:r>
              <a:rPr lang="en-US" altLang="zh-CN" dirty="0"/>
              <a:t>.</a:t>
            </a:r>
            <a:r>
              <a:rPr lang="zh-CN" altLang="en-US" dirty="0"/>
              <a:t>对</a:t>
            </a:r>
            <a:r>
              <a:rPr lang="zh-CN" altLang="en-US" dirty="0" smtClean="0"/>
              <a:t>“</a:t>
            </a:r>
            <a:r>
              <a:rPr lang="en-US" altLang="zh-CN" dirty="0" smtClean="0"/>
              <a:t>4</a:t>
            </a:r>
            <a:r>
              <a:rPr lang="zh-CN" altLang="en-US" dirty="0" smtClean="0"/>
              <a:t> ”</a:t>
            </a:r>
            <a:r>
              <a:rPr lang="zh-CN" altLang="en-US" dirty="0"/>
              <a:t>与“ ７ ”这两个数字的</a:t>
            </a:r>
            <a:r>
              <a:rPr lang="zh-CN" altLang="en-US" dirty="0" smtClean="0"/>
              <a:t>看法不</a:t>
            </a:r>
            <a:r>
              <a:rPr lang="zh-CN" altLang="en-US" dirty="0"/>
              <a:t>太好</a:t>
            </a:r>
            <a:r>
              <a:rPr lang="en-US" altLang="zh-CN" dirty="0"/>
              <a:t>,</a:t>
            </a:r>
            <a:r>
              <a:rPr lang="zh-CN" altLang="en-US" dirty="0"/>
              <a:t>因为</a:t>
            </a:r>
            <a:r>
              <a:rPr lang="en-US" altLang="zh-CN" dirty="0"/>
              <a:t>,</a:t>
            </a:r>
            <a:r>
              <a:rPr lang="zh-CN" altLang="en-US" dirty="0"/>
              <a:t>在华语中</a:t>
            </a:r>
            <a:r>
              <a:rPr lang="en-US" altLang="zh-CN" dirty="0" smtClean="0"/>
              <a:t>,“</a:t>
            </a:r>
            <a:r>
              <a:rPr lang="zh-CN" altLang="en-US" dirty="0" smtClean="0"/>
              <a:t>４ </a:t>
            </a:r>
            <a:r>
              <a:rPr lang="zh-CN" altLang="en-US" dirty="0"/>
              <a:t>”的发音与 “死”相仿</a:t>
            </a:r>
            <a:r>
              <a:rPr lang="en-US" altLang="zh-CN" dirty="0"/>
              <a:t>,</a:t>
            </a:r>
            <a:r>
              <a:rPr lang="zh-CN" altLang="en-US" dirty="0"/>
              <a:t>而“ ７ ”则被视为一个消极的数字</a:t>
            </a:r>
            <a:r>
              <a:rPr lang="en-US" altLang="zh-CN" dirty="0"/>
              <a:t>.</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 name="Freeform 45"/>
          <p:cNvSpPr>
            <a:spLocks noEditPoints="1"/>
          </p:cNvSpPr>
          <p:nvPr/>
        </p:nvSpPr>
        <p:spPr bwMode="auto">
          <a:xfrm>
            <a:off x="703923" y="939787"/>
            <a:ext cx="310951" cy="310968"/>
          </a:xfrm>
          <a:custGeom>
            <a:avLst/>
            <a:gdLst/>
            <a:ahLst/>
            <a:cxnLst>
              <a:cxn ang="0">
                <a:pos x="27" y="55"/>
              </a:cxn>
              <a:cxn ang="0">
                <a:pos x="0" y="27"/>
              </a:cxn>
              <a:cxn ang="0">
                <a:pos x="27" y="0"/>
              </a:cxn>
              <a:cxn ang="0">
                <a:pos x="55" y="27"/>
              </a:cxn>
              <a:cxn ang="0">
                <a:pos x="27" y="55"/>
              </a:cxn>
              <a:cxn ang="0">
                <a:pos x="45" y="20"/>
              </a:cxn>
              <a:cxn ang="0">
                <a:pos x="42" y="17"/>
              </a:cxn>
              <a:cxn ang="0">
                <a:pos x="40" y="16"/>
              </a:cxn>
              <a:cxn ang="0">
                <a:pos x="38" y="17"/>
              </a:cxn>
              <a:cxn ang="0">
                <a:pos x="24" y="31"/>
              </a:cxn>
              <a:cxn ang="0">
                <a:pos x="16" y="23"/>
              </a:cxn>
              <a:cxn ang="0">
                <a:pos x="14" y="22"/>
              </a:cxn>
              <a:cxn ang="0">
                <a:pos x="13" y="23"/>
              </a:cxn>
              <a:cxn ang="0">
                <a:pos x="9" y="26"/>
              </a:cxn>
              <a:cxn ang="0">
                <a:pos x="9" y="28"/>
              </a:cxn>
              <a:cxn ang="0">
                <a:pos x="9" y="30"/>
              </a:cxn>
              <a:cxn ang="0">
                <a:pos x="22" y="43"/>
              </a:cxn>
              <a:cxn ang="0">
                <a:pos x="24" y="43"/>
              </a:cxn>
              <a:cxn ang="0">
                <a:pos x="26" y="43"/>
              </a:cxn>
              <a:cxn ang="0">
                <a:pos x="45" y="23"/>
              </a:cxn>
              <a:cxn ang="0">
                <a:pos x="46" y="22"/>
              </a:cxn>
              <a:cxn ang="0">
                <a:pos x="45" y="20"/>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45" y="20"/>
                </a:moveTo>
                <a:cubicBezTo>
                  <a:pt x="42" y="17"/>
                  <a:pt x="42" y="17"/>
                  <a:pt x="42" y="17"/>
                </a:cubicBezTo>
                <a:cubicBezTo>
                  <a:pt x="41" y="16"/>
                  <a:pt x="41" y="16"/>
                  <a:pt x="40" y="16"/>
                </a:cubicBezTo>
                <a:cubicBezTo>
                  <a:pt x="39" y="16"/>
                  <a:pt x="39" y="16"/>
                  <a:pt x="38" y="17"/>
                </a:cubicBezTo>
                <a:cubicBezTo>
                  <a:pt x="24" y="31"/>
                  <a:pt x="24" y="31"/>
                  <a:pt x="24" y="31"/>
                </a:cubicBezTo>
                <a:cubicBezTo>
                  <a:pt x="16" y="23"/>
                  <a:pt x="16" y="23"/>
                  <a:pt x="16" y="23"/>
                </a:cubicBezTo>
                <a:cubicBezTo>
                  <a:pt x="15" y="23"/>
                  <a:pt x="15" y="22"/>
                  <a:pt x="14" y="22"/>
                </a:cubicBezTo>
                <a:cubicBezTo>
                  <a:pt x="14" y="22"/>
                  <a:pt x="13" y="23"/>
                  <a:pt x="13" y="23"/>
                </a:cubicBezTo>
                <a:cubicBezTo>
                  <a:pt x="9" y="26"/>
                  <a:pt x="9" y="26"/>
                  <a:pt x="9" y="26"/>
                </a:cubicBezTo>
                <a:cubicBezTo>
                  <a:pt x="9" y="27"/>
                  <a:pt x="9" y="27"/>
                  <a:pt x="9" y="28"/>
                </a:cubicBezTo>
                <a:cubicBezTo>
                  <a:pt x="9" y="29"/>
                  <a:pt x="9" y="29"/>
                  <a:pt x="9" y="30"/>
                </a:cubicBezTo>
                <a:cubicBezTo>
                  <a:pt x="22" y="43"/>
                  <a:pt x="22" y="43"/>
                  <a:pt x="22" y="43"/>
                </a:cubicBezTo>
                <a:cubicBezTo>
                  <a:pt x="23" y="43"/>
                  <a:pt x="23" y="43"/>
                  <a:pt x="24" y="43"/>
                </a:cubicBezTo>
                <a:cubicBezTo>
                  <a:pt x="25" y="43"/>
                  <a:pt x="25" y="43"/>
                  <a:pt x="26" y="43"/>
                </a:cubicBezTo>
                <a:cubicBezTo>
                  <a:pt x="45" y="23"/>
                  <a:pt x="45" y="23"/>
                  <a:pt x="45" y="23"/>
                </a:cubicBezTo>
                <a:cubicBezTo>
                  <a:pt x="45" y="23"/>
                  <a:pt x="46" y="22"/>
                  <a:pt x="46" y="22"/>
                </a:cubicBezTo>
                <a:cubicBezTo>
                  <a:pt x="46" y="21"/>
                  <a:pt x="45" y="20"/>
                  <a:pt x="45" y="20"/>
                </a:cubicBezTo>
                <a:close/>
              </a:path>
            </a:pathLst>
          </a:custGeom>
          <a:solidFill>
            <a:schemeClr val="accent1"/>
          </a:solidFill>
          <a:ln w="9525">
            <a:noFill/>
            <a:round/>
          </a:ln>
        </p:spPr>
        <p:txBody>
          <a:bodyPr vert="horz" wrap="square" lIns="91433" tIns="45717" rIns="91433" bIns="45717" numCol="1" anchor="t" anchorCtr="0" compatLnSpc="1"/>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6" name="文本框 12"/>
          <p:cNvSpPr txBox="1">
            <a:spLocks noChangeArrowheads="1"/>
          </p:cNvSpPr>
          <p:nvPr/>
        </p:nvSpPr>
        <p:spPr bwMode="auto">
          <a:xfrm>
            <a:off x="926688" y="302659"/>
            <a:ext cx="7330872" cy="4349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zh-CN" sz="2400" b="1" dirty="0">
                <a:latin typeface="+mn-ea"/>
                <a:ea typeface="+mn-ea"/>
              </a:rPr>
              <a:t>二、亚洲主要国家的礼俗与禁忌</a:t>
            </a:r>
            <a:endParaRPr lang="zh-CN" altLang="zh-CN" sz="2400" b="1" dirty="0">
              <a:latin typeface="+mn-ea"/>
              <a:ea typeface="+mn-ea"/>
            </a:endParaRPr>
          </a:p>
        </p:txBody>
      </p:sp>
      <p:sp>
        <p:nvSpPr>
          <p:cNvPr id="2" name="矩形 1"/>
          <p:cNvSpPr/>
          <p:nvPr/>
        </p:nvSpPr>
        <p:spPr>
          <a:xfrm>
            <a:off x="1115616" y="943004"/>
            <a:ext cx="7344816" cy="400110"/>
          </a:xfrm>
          <a:prstGeom prst="rect">
            <a:avLst/>
          </a:prstGeom>
        </p:spPr>
        <p:txBody>
          <a:bodyPr wrap="square">
            <a:spAutoFit/>
          </a:bodyPr>
          <a:lstStyle/>
          <a:p>
            <a:r>
              <a:rPr lang="zh-CN" altLang="zh-CN" sz="2000" b="1" dirty="0"/>
              <a:t>（五）马来西亚</a:t>
            </a:r>
            <a:endParaRPr lang="zh-CN" altLang="zh-CN" sz="2000" b="1" dirty="0"/>
          </a:p>
        </p:txBody>
      </p:sp>
      <p:sp>
        <p:nvSpPr>
          <p:cNvPr id="3" name="矩形 2"/>
          <p:cNvSpPr/>
          <p:nvPr/>
        </p:nvSpPr>
        <p:spPr>
          <a:xfrm>
            <a:off x="1115616" y="1343114"/>
            <a:ext cx="7560840" cy="1754326"/>
          </a:xfrm>
          <a:prstGeom prst="rect">
            <a:avLst/>
          </a:prstGeom>
        </p:spPr>
        <p:txBody>
          <a:bodyPr wrap="square">
            <a:spAutoFit/>
          </a:bodyPr>
          <a:lstStyle/>
          <a:p>
            <a:r>
              <a:rPr lang="zh-CN" altLang="en-US" dirty="0"/>
              <a:t>马来人的常规做法是</a:t>
            </a:r>
            <a:r>
              <a:rPr lang="en-US" altLang="zh-CN" dirty="0"/>
              <a:t>:</a:t>
            </a:r>
            <a:r>
              <a:rPr lang="zh-CN" altLang="en-US" dirty="0"/>
              <a:t>向对方轻轻点头</a:t>
            </a:r>
            <a:r>
              <a:rPr lang="en-US" altLang="zh-CN" dirty="0"/>
              <a:t>,</a:t>
            </a:r>
            <a:r>
              <a:rPr lang="zh-CN" altLang="en-US" dirty="0"/>
              <a:t>以示</a:t>
            </a:r>
            <a:r>
              <a:rPr lang="zh-CN" altLang="en-US" dirty="0" smtClean="0"/>
              <a:t>尊重</a:t>
            </a:r>
            <a:r>
              <a:rPr lang="en-US" altLang="zh-CN" dirty="0"/>
              <a:t>.</a:t>
            </a:r>
            <a:r>
              <a:rPr lang="zh-CN" altLang="en-US" dirty="0"/>
              <a:t>除男人之间的交往以外</a:t>
            </a:r>
            <a:r>
              <a:rPr lang="en-US" altLang="zh-CN" dirty="0"/>
              <a:t>,</a:t>
            </a:r>
            <a:r>
              <a:rPr lang="zh-CN" altLang="en-US" dirty="0"/>
              <a:t>马来人很少相互握手</a:t>
            </a:r>
            <a:r>
              <a:rPr lang="en-US" altLang="zh-CN" dirty="0"/>
              <a:t>,</a:t>
            </a:r>
            <a:r>
              <a:rPr lang="zh-CN" altLang="en-US" dirty="0"/>
              <a:t>男女之间尤其不会这么做</a:t>
            </a:r>
            <a:r>
              <a:rPr lang="en-US" altLang="zh-CN" dirty="0" smtClean="0"/>
              <a:t>.</a:t>
            </a:r>
            <a:r>
              <a:rPr lang="zh-CN" altLang="en-US" dirty="0"/>
              <a:t>马来人</a:t>
            </a:r>
            <a:r>
              <a:rPr lang="zh-CN" altLang="en-US" dirty="0" smtClean="0"/>
              <a:t>传统的</a:t>
            </a:r>
            <a:r>
              <a:rPr lang="zh-CN" altLang="en-US" dirty="0"/>
              <a:t>见面礼节</a:t>
            </a:r>
            <a:r>
              <a:rPr lang="en-US" altLang="zh-CN" dirty="0"/>
              <a:t>,</a:t>
            </a:r>
            <a:r>
              <a:rPr lang="zh-CN" altLang="en-US" dirty="0"/>
              <a:t>是所谓“摸手礼”</a:t>
            </a:r>
            <a:r>
              <a:rPr lang="en-US" altLang="zh-CN" dirty="0" smtClean="0"/>
              <a:t>.</a:t>
            </a:r>
            <a:r>
              <a:rPr lang="zh-CN" altLang="en-US" dirty="0"/>
              <a:t>马来西亚的穆斯林是绝对不饮酒的</a:t>
            </a:r>
            <a:r>
              <a:rPr lang="en-US" altLang="zh-CN" dirty="0"/>
              <a:t>,</a:t>
            </a:r>
            <a:r>
              <a:rPr lang="zh-CN" altLang="en-US" dirty="0"/>
              <a:t>喜欢的饮料有椰子水、红茶、咖啡等等</a:t>
            </a:r>
            <a:r>
              <a:rPr lang="en-US" altLang="zh-CN" dirty="0"/>
              <a:t>,</a:t>
            </a:r>
            <a:r>
              <a:rPr lang="zh-CN" altLang="en-US" dirty="0"/>
              <a:t>不惯饮用</a:t>
            </a:r>
            <a:r>
              <a:rPr lang="zh-CN" altLang="en-US" dirty="0" smtClean="0"/>
              <a:t>开水</a:t>
            </a:r>
            <a:r>
              <a:rPr lang="en-US" altLang="zh-CN" dirty="0" smtClean="0"/>
              <a:t>.</a:t>
            </a:r>
            <a:r>
              <a:rPr lang="zh-CN" altLang="en-US" dirty="0"/>
              <a:t>除国庆节和元旦节外</a:t>
            </a:r>
            <a:r>
              <a:rPr lang="en-US" altLang="zh-CN" dirty="0"/>
              <a:t>,</a:t>
            </a:r>
            <a:r>
              <a:rPr lang="zh-CN" altLang="en-US" dirty="0"/>
              <a:t>马来西亚的穆斯林要过两个重要节日</a:t>
            </a:r>
            <a:r>
              <a:rPr lang="en-US" altLang="zh-CN" dirty="0"/>
              <a:t>,</a:t>
            </a:r>
            <a:r>
              <a:rPr lang="zh-CN" altLang="en-US" dirty="0"/>
              <a:t>即开斋节和“古尔邦节”</a:t>
            </a:r>
            <a:r>
              <a:rPr lang="en-US" altLang="zh-CN" dirty="0" smtClean="0"/>
              <a:t>.</a:t>
            </a:r>
            <a:r>
              <a:rPr lang="zh-CN" altLang="en-US" dirty="0"/>
              <a:t>不要触摸被其视为神圣不可侵犯的头部和肩部</a:t>
            </a:r>
            <a:r>
              <a:rPr lang="en-US" altLang="zh-CN" dirty="0"/>
              <a:t>;</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par>
    </p:tnLst>
  </p:timing>
</p:sld>
</file>

<file path=ppt/theme/theme1.xml><?xml version="1.0" encoding="utf-8"?>
<a:theme xmlns:a="http://schemas.openxmlformats.org/drawingml/2006/main" name="Office">
  <a:themeElements>
    <a:clrScheme name="自定义 34">
      <a:dk1>
        <a:sysClr val="windowText" lastClr="000000"/>
      </a:dk1>
      <a:lt1>
        <a:sysClr val="window" lastClr="FFFFFF"/>
      </a:lt1>
      <a:dk2>
        <a:srgbClr val="44546A"/>
      </a:dk2>
      <a:lt2>
        <a:srgbClr val="E7E6E6"/>
      </a:lt2>
      <a:accent1>
        <a:srgbClr val="F9BC46"/>
      </a:accent1>
      <a:accent2>
        <a:srgbClr val="B0120F"/>
      </a:accent2>
      <a:accent3>
        <a:srgbClr val="F9BC46"/>
      </a:accent3>
      <a:accent4>
        <a:srgbClr val="B0120F"/>
      </a:accent4>
      <a:accent5>
        <a:srgbClr val="F9BC46"/>
      </a:accent5>
      <a:accent6>
        <a:srgbClr val="B0120F"/>
      </a:accent6>
      <a:hlink>
        <a:srgbClr val="F9BC46"/>
      </a:hlink>
      <a:folHlink>
        <a:srgbClr val="B0120F"/>
      </a:folHlink>
    </a:clrScheme>
    <a:fontScheme name="视点">
      <a:maj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ajorFont>
      <a:min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5891</Words>
  <Application>WPS 演示</Application>
  <PresentationFormat>全屏显示(16:9)</PresentationFormat>
  <Paragraphs>213</Paragraphs>
  <Slides>26</Slides>
  <Notes>26</Notes>
  <HiddenSlides>0</HiddenSlides>
  <MMClips>0</MMClips>
  <ScaleCrop>false</ScaleCrop>
  <HeadingPairs>
    <vt:vector size="6" baseType="variant">
      <vt:variant>
        <vt:lpstr>已用的字体</vt:lpstr>
      </vt:variant>
      <vt:variant>
        <vt:i4>14</vt:i4>
      </vt:variant>
      <vt:variant>
        <vt:lpstr>主题</vt:lpstr>
      </vt:variant>
      <vt:variant>
        <vt:i4>1</vt:i4>
      </vt:variant>
      <vt:variant>
        <vt:lpstr>幻灯片标题</vt:lpstr>
      </vt:variant>
      <vt:variant>
        <vt:i4>26</vt:i4>
      </vt:variant>
    </vt:vector>
  </HeadingPairs>
  <TitlesOfParts>
    <vt:vector size="41" baseType="lpstr">
      <vt:lpstr>Arial</vt:lpstr>
      <vt:lpstr>宋体</vt:lpstr>
      <vt:lpstr>Wingdings</vt:lpstr>
      <vt:lpstr>Calibri</vt:lpstr>
      <vt:lpstr>微软雅黑</vt:lpstr>
      <vt:lpstr>Open Sans</vt:lpstr>
      <vt:lpstr>冬青黑体简体中文 W3</vt:lpstr>
      <vt:lpstr>Verdana</vt:lpstr>
      <vt:lpstr>MingLiU</vt:lpstr>
      <vt:lpstr>Arial Unicode MS</vt:lpstr>
      <vt:lpstr>Segoe UI</vt:lpstr>
      <vt:lpstr>Symbol</vt:lpstr>
      <vt:lpstr>Tahoma</vt:lpstr>
      <vt:lpstr>黑体</vt:lpstr>
      <vt:lpstr>Office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述职报告</dc:title>
  <dc:creator/>
  <cp:lastModifiedBy>Administrator</cp:lastModifiedBy>
  <cp:revision>2</cp:revision>
  <dcterms:created xsi:type="dcterms:W3CDTF">2016-09-19T14:56:00Z</dcterms:created>
  <dcterms:modified xsi:type="dcterms:W3CDTF">2017-08-22T09:06:27Z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2052-10.1.0.6749</vt:lpwstr>
  </property>
</Properties>
</file>