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heme/theme2.xml" ContentType="application/vnd.openxmlformats-officedocument.theme+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tags/tag6.xml" ContentType="application/vnd.openxmlformats-officedocument.presentationml.tags+xml"/>
  <Override PartName="/ppt/notesSlides/notesSlide2.xml" ContentType="application/vnd.openxmlformats-officedocument.presentationml.notesSlide+xml"/>
  <Override PartName="/ppt/tags/tag7.xml" ContentType="application/vnd.openxmlformats-officedocument.presentationml.tags+xml"/>
  <Override PartName="/ppt/notesSlides/notesSlide3.xml" ContentType="application/vnd.openxmlformats-officedocument.presentationml.notesSlide+xml"/>
  <Override PartName="/ppt/tags/tag8.xml" ContentType="application/vnd.openxmlformats-officedocument.presentationml.tags+xml"/>
  <Override PartName="/ppt/notesSlides/notesSlide4.xml" ContentType="application/vnd.openxmlformats-officedocument.presentationml.notesSlide+xml"/>
  <Override PartName="/ppt/tags/tag9.xml" ContentType="application/vnd.openxmlformats-officedocument.presentationml.tags+xml"/>
  <Override PartName="/ppt/notesSlides/notesSlide5.xml" ContentType="application/vnd.openxmlformats-officedocument.presentationml.notesSlide+xml"/>
  <Override PartName="/ppt/tags/tag10.xml" ContentType="application/vnd.openxmlformats-officedocument.presentationml.tags+xml"/>
  <Override PartName="/ppt/notesSlides/notesSlide6.xml" ContentType="application/vnd.openxmlformats-officedocument.presentationml.notesSlide+xml"/>
  <Override PartName="/ppt/tags/tag11.xml" ContentType="application/vnd.openxmlformats-officedocument.presentationml.tags+xml"/>
  <Override PartName="/ppt/notesSlides/notesSlide7.xml" ContentType="application/vnd.openxmlformats-officedocument.presentationml.notesSlide+xml"/>
  <Override PartName="/ppt/tags/tag12.xml" ContentType="application/vnd.openxmlformats-officedocument.presentationml.tags+xml"/>
  <Override PartName="/ppt/notesSlides/notesSlide8.xml" ContentType="application/vnd.openxmlformats-officedocument.presentationml.notesSlide+xml"/>
  <Override PartName="/ppt/tags/tag13.xml" ContentType="application/vnd.openxmlformats-officedocument.presentationml.tags+xml"/>
  <Override PartName="/ppt/notesSlides/notesSlide9.xml" ContentType="application/vnd.openxmlformats-officedocument.presentationml.notesSlide+xml"/>
  <Override PartName="/ppt/tags/tag14.xml" ContentType="application/vnd.openxmlformats-officedocument.presentationml.tags+xml"/>
  <Override PartName="/ppt/notesSlides/notesSlide10.xml" ContentType="application/vnd.openxmlformats-officedocument.presentationml.notesSlide+xml"/>
  <Override PartName="/ppt/tags/tag15.xml" ContentType="application/vnd.openxmlformats-officedocument.presentationml.tags+xml"/>
  <Override PartName="/ppt/notesSlides/notesSlide11.xml" ContentType="application/vnd.openxmlformats-officedocument.presentationml.notesSlide+xml"/>
  <Override PartName="/ppt/tags/tag16.xml" ContentType="application/vnd.openxmlformats-officedocument.presentationml.tags+xml"/>
  <Override PartName="/ppt/notesSlides/notesSlide12.xml" ContentType="application/vnd.openxmlformats-officedocument.presentationml.notesSlide+xml"/>
  <Override PartName="/ppt/tags/tag17.xml" ContentType="application/vnd.openxmlformats-officedocument.presentationml.tags+xml"/>
  <Override PartName="/ppt/notesSlides/notesSlide13.xml" ContentType="application/vnd.openxmlformats-officedocument.presentationml.notesSlide+xml"/>
  <Override PartName="/ppt/tags/tag18.xml" ContentType="application/vnd.openxmlformats-officedocument.presentationml.tags+xml"/>
  <Override PartName="/ppt/notesSlides/notesSlide14.xml" ContentType="application/vnd.openxmlformats-officedocument.presentationml.notesSlide+xml"/>
  <Override PartName="/ppt/tags/tag19.xml" ContentType="application/vnd.openxmlformats-officedocument.presentationml.tags+xml"/>
  <Override PartName="/ppt/notesSlides/notesSlide15.xml" ContentType="application/vnd.openxmlformats-officedocument.presentationml.notesSlide+xml"/>
  <Override PartName="/ppt/tags/tag20.xml" ContentType="application/vnd.openxmlformats-officedocument.presentationml.tags+xml"/>
  <Override PartName="/ppt/notesSlides/notesSlide16.xml" ContentType="application/vnd.openxmlformats-officedocument.presentationml.notesSlide+xml"/>
  <Override PartName="/ppt/tags/tag21.xml" ContentType="application/vnd.openxmlformats-officedocument.presentationml.tags+xml"/>
  <Override PartName="/ppt/notesSlides/notesSlide17.xml" ContentType="application/vnd.openxmlformats-officedocument.presentationml.notesSlide+xml"/>
  <Override PartName="/ppt/tags/tag22.xml" ContentType="application/vnd.openxmlformats-officedocument.presentationml.tags+xml"/>
  <Override PartName="/ppt/notesSlides/notesSlide18.xml" ContentType="application/vnd.openxmlformats-officedocument.presentationml.notesSlide+xml"/>
  <Override PartName="/ppt/tags/tag23.xml" ContentType="application/vnd.openxmlformats-officedocument.presentationml.tags+xml"/>
  <Override PartName="/ppt/notesSlides/notesSlide19.xml" ContentType="application/vnd.openxmlformats-officedocument.presentationml.notesSlide+xml"/>
  <Override PartName="/ppt/tags/tag24.xml" ContentType="application/vnd.openxmlformats-officedocument.presentationml.tags+xml"/>
  <Override PartName="/ppt/notesSlides/notesSlide20.xml" ContentType="application/vnd.openxmlformats-officedocument.presentationml.notesSlide+xml"/>
  <Override PartName="/ppt/tags/tag25.xml" ContentType="application/vnd.openxmlformats-officedocument.presentationml.tags+xml"/>
  <Override PartName="/ppt/notesSlides/notesSlide21.xml" ContentType="application/vnd.openxmlformats-officedocument.presentationml.notesSlide+xml"/>
  <Override PartName="/ppt/tags/tag26.xml" ContentType="application/vnd.openxmlformats-officedocument.presentationml.tags+xml"/>
  <Override PartName="/ppt/notesSlides/notesSlide22.xml" ContentType="application/vnd.openxmlformats-officedocument.presentationml.notesSlide+xml"/>
  <Override PartName="/ppt/tags/tag27.xml" ContentType="application/vnd.openxmlformats-officedocument.presentationml.tags+xml"/>
  <Override PartName="/ppt/notesSlides/notesSlide23.xml" ContentType="application/vnd.openxmlformats-officedocument.presentationml.notesSlide+xml"/>
  <Override PartName="/ppt/tags/tag28.xml" ContentType="application/vnd.openxmlformats-officedocument.presentationml.tags+xml"/>
  <Override PartName="/ppt/notesSlides/notesSlide24.xml" ContentType="application/vnd.openxmlformats-officedocument.presentationml.notesSlide+xml"/>
  <Override PartName="/ppt/tags/tag29.xml" ContentType="application/vnd.openxmlformats-officedocument.presentationml.tags+xml"/>
  <Override PartName="/ppt/notesSlides/notesSlide25.xml" ContentType="application/vnd.openxmlformats-officedocument.presentationml.notesSlide+xml"/>
  <Override PartName="/ppt/tags/tag30.xml" ContentType="application/vnd.openxmlformats-officedocument.presentationml.tags+xml"/>
  <Override PartName="/ppt/notesSlides/notesSlide26.xml" ContentType="application/vnd.openxmlformats-officedocument.presentationml.notesSlide+xml"/>
  <Override PartName="/ppt/tags/tag31.xml" ContentType="application/vnd.openxmlformats-officedocument.presentationml.tags+xml"/>
  <Override PartName="/ppt/notesSlides/notesSlide27.xml" ContentType="application/vnd.openxmlformats-officedocument.presentationml.notesSlide+xml"/>
  <Override PartName="/ppt/tags/tag32.xml" ContentType="application/vnd.openxmlformats-officedocument.presentationml.tags+xml"/>
  <Override PartName="/ppt/notesSlides/notesSlide28.xml" ContentType="application/vnd.openxmlformats-officedocument.presentationml.notesSlide+xml"/>
  <Override PartName="/ppt/tags/tag33.xml" ContentType="application/vnd.openxmlformats-officedocument.presentationml.tags+xml"/>
  <Override PartName="/ppt/notesSlides/notesSlide29.xml" ContentType="application/vnd.openxmlformats-officedocument.presentationml.notesSlide+xml"/>
  <Override PartName="/ppt/tags/tag34.xml" ContentType="application/vnd.openxmlformats-officedocument.presentationml.tags+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81" r:id="rId25"/>
    <p:sldId id="289" r:id="rId26"/>
    <p:sldId id="283" r:id="rId27"/>
    <p:sldId id="284" r:id="rId28"/>
    <p:sldId id="285" r:id="rId29"/>
    <p:sldId id="286" r:id="rId30"/>
    <p:sldId id="287" r:id="rId31"/>
    <p:sldId id="288" r:id="rId32"/>
    <p:sldId id="290" r:id="rId33"/>
  </p:sldIdLst>
  <p:sldSz cx="9144000" cy="5143500" type="screen16x9"/>
  <p:notesSz cx="7104063" cy="10234613"/>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90" d="100"/>
          <a:sy n="90" d="100"/>
        </p:scale>
        <p:origin x="-432" y="-570"/>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2017/8/3/Thursday</a:t>
            </a:fld>
            <a:endParaRPr lang="zh-CN" altLang="en-US"/>
          </a:p>
        </p:txBody>
      </p:sp>
      <p:sp>
        <p:nvSpPr>
          <p:cNvPr id="4" name="幻灯片图像占位符 3"/>
          <p:cNvSpPr>
            <a:spLocks noGrp="1" noRot="1" noChangeAspect="1"/>
          </p:cNvSpPr>
          <p:nvPr>
            <p:ph type="sldImg" idx="2"/>
          </p:nvPr>
        </p:nvSpPr>
        <p:spPr>
          <a:xfrm>
            <a:off x="481013"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3523295054"/>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2F0258-32E6-48E1-910D-ABFBEFAD65DB}" type="slidenum">
              <a:rPr lang="zh-CN" altLang="en-US" smtClean="0"/>
              <a:t>2</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2F0258-32E6-48E1-910D-ABFBEFAD65DB}" type="slidenum">
              <a:rPr lang="zh-CN" altLang="en-US" smtClean="0"/>
              <a:t>11</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12</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13</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2F0258-32E6-48E1-910D-ABFBEFAD65DB}" type="slidenum">
              <a:rPr lang="zh-CN" altLang="en-US" smtClean="0"/>
              <a:t>14</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15</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16</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2F0258-32E6-48E1-910D-ABFBEFAD65DB}" type="slidenum">
              <a:rPr lang="zh-CN" altLang="en-US" smtClean="0"/>
              <a:t>17</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18</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19</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20</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3</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2F0258-32E6-48E1-910D-ABFBEFAD65DB}" type="slidenum">
              <a:rPr lang="zh-CN" altLang="en-US" smtClean="0"/>
              <a:t>21</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22</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2F0258-32E6-48E1-910D-ABFBEFAD65DB}" type="slidenum">
              <a:rPr lang="zh-CN" altLang="en-US" smtClean="0"/>
              <a:t>23</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24</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25</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26</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27</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28</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29</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2F0258-32E6-48E1-910D-ABFBEFAD65DB}" type="slidenum">
              <a:rPr lang="zh-CN" altLang="en-US" smtClean="0"/>
              <a:t>30</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4</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2F0258-32E6-48E1-910D-ABFBEFAD65DB}" type="slidenum">
              <a:rPr lang="zh-CN" altLang="en-US" smtClean="0"/>
              <a:t>31</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2F0258-32E6-48E1-910D-ABFBEFAD65DB}" type="slidenum">
              <a:rPr lang="zh-CN" altLang="en-US" smtClean="0"/>
              <a:t>5</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6</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7</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2F0258-32E6-48E1-910D-ABFBEFAD65DB}" type="slidenum">
              <a:rPr lang="zh-CN" altLang="en-US" smtClean="0"/>
              <a:t>8</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2F0258-32E6-48E1-910D-ABFBEFAD65DB}" type="slidenum">
              <a:rPr lang="zh-CN" altLang="en-US" smtClean="0"/>
              <a:t>9</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10</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blipFill dpi="0" rotWithShape="1">
          <a:blip r:embed="rId2"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7" name="梯形 6"/>
          <p:cNvSpPr/>
          <p:nvPr/>
        </p:nvSpPr>
        <p:spPr>
          <a:xfrm rot="10800000">
            <a:off x="946673" y="-2"/>
            <a:ext cx="7250654" cy="225911"/>
          </a:xfrm>
          <a:prstGeom prst="trapezoid">
            <a:avLst/>
          </a:prstGeom>
          <a:blipFill>
            <a:blip r:embed="rId3" cstate="print">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8" name="矩形 7"/>
          <p:cNvSpPr/>
          <p:nvPr/>
        </p:nvSpPr>
        <p:spPr>
          <a:xfrm>
            <a:off x="0" y="4905487"/>
            <a:ext cx="9144000" cy="238013"/>
          </a:xfrm>
          <a:prstGeom prst="rect">
            <a:avLst/>
          </a:prstGeom>
          <a:blipFill>
            <a:blip r:embed="rId4">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2" name="标题 1"/>
          <p:cNvSpPr>
            <a:spLocks noGrp="1"/>
          </p:cNvSpPr>
          <p:nvPr>
            <p:ph type="ctrTitle"/>
          </p:nvPr>
        </p:nvSpPr>
        <p:spPr>
          <a:xfrm>
            <a:off x="1143000" y="2131078"/>
            <a:ext cx="6858000" cy="772857"/>
          </a:xfrm>
        </p:spPr>
        <p:txBody>
          <a:bodyPr anchor="b">
            <a:normAutofit/>
          </a:bodyPr>
          <a:lstStyle>
            <a:lvl1pPr algn="ctr">
              <a:defRPr sz="4100">
                <a:solidFill>
                  <a:schemeClr val="bg1"/>
                </a:solidFill>
              </a:defRPr>
            </a:lvl1pPr>
          </a:lstStyle>
          <a:p>
            <a:r>
              <a:rPr lang="zh-CN" altLang="en-US" smtClean="0"/>
              <a:t>单击此处编辑母版标题样式</a:t>
            </a:r>
            <a:endParaRPr lang="zh-CN" altLang="en-US"/>
          </a:p>
        </p:txBody>
      </p:sp>
      <p:sp>
        <p:nvSpPr>
          <p:cNvPr id="4" name="日期占位符 3"/>
          <p:cNvSpPr>
            <a:spLocks noGrp="1"/>
          </p:cNvSpPr>
          <p:nvPr>
            <p:ph type="dt" sz="half" idx="10"/>
          </p:nvPr>
        </p:nvSpPr>
        <p:spPr/>
        <p:txBody>
          <a:bodyPr/>
          <a:lstStyle/>
          <a:p>
            <a:fld id="{0A0F2237-1CDC-4A9F-9B50-E2751CF02005}" type="datetimeFigureOut">
              <a:rPr lang="zh-CN" altLang="en-US" smtClean="0"/>
              <a:t>2017/8/3/Thursday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60BD5C9-D31B-404C-B346-DE2E8DFE88CF}"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8" name="矩形 7"/>
          <p:cNvSpPr/>
          <p:nvPr userDrawn="1"/>
        </p:nvSpPr>
        <p:spPr>
          <a:xfrm>
            <a:off x="0" y="-1"/>
            <a:ext cx="9144000" cy="591503"/>
          </a:xfrm>
          <a:prstGeom prst="rect">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3" name="矩形 2"/>
          <p:cNvSpPr/>
          <p:nvPr userDrawn="1"/>
        </p:nvSpPr>
        <p:spPr>
          <a:xfrm>
            <a:off x="0" y="5040630"/>
            <a:ext cx="9144000" cy="102870"/>
          </a:xfrm>
          <a:prstGeom prst="rect">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12" name="矩形 11"/>
          <p:cNvSpPr/>
          <p:nvPr/>
        </p:nvSpPr>
        <p:spPr>
          <a:xfrm>
            <a:off x="0" y="4766310"/>
            <a:ext cx="9144000" cy="377190"/>
          </a:xfrm>
          <a:prstGeom prst="rect">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3" name="任意多边形 12"/>
          <p:cNvSpPr/>
          <p:nvPr/>
        </p:nvSpPr>
        <p:spPr>
          <a:xfrm rot="10800000">
            <a:off x="3636070" y="941312"/>
            <a:ext cx="1868025" cy="1051076"/>
          </a:xfrm>
          <a:custGeom>
            <a:avLst/>
            <a:gdLst>
              <a:gd name="connsiteX0" fmla="*/ 4735 w 1611630"/>
              <a:gd name="connsiteY0" fmla="*/ 0 h 1005840"/>
              <a:gd name="connsiteX1" fmla="*/ 1606895 w 1611630"/>
              <a:gd name="connsiteY1" fmla="*/ 0 h 1005840"/>
              <a:gd name="connsiteX2" fmla="*/ 1607470 w 1611630"/>
              <a:gd name="connsiteY2" fmla="*/ 4247 h 1005840"/>
              <a:gd name="connsiteX3" fmla="*/ 1611630 w 1611630"/>
              <a:gd name="connsiteY3" fmla="*/ 97155 h 1005840"/>
              <a:gd name="connsiteX4" fmla="*/ 805815 w 1611630"/>
              <a:gd name="connsiteY4" fmla="*/ 1005840 h 1005840"/>
              <a:gd name="connsiteX5" fmla="*/ 0 w 1611630"/>
              <a:gd name="connsiteY5" fmla="*/ 97155 h 1005840"/>
              <a:gd name="connsiteX6" fmla="*/ 4160 w 1611630"/>
              <a:gd name="connsiteY6" fmla="*/ 4247 h 1005840"/>
              <a:gd name="connsiteX7" fmla="*/ 4735 w 1611630"/>
              <a:gd name="connsiteY7" fmla="*/ 0 h 1005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11630" h="1005840">
                <a:moveTo>
                  <a:pt x="4735" y="0"/>
                </a:moveTo>
                <a:lnTo>
                  <a:pt x="1606895" y="0"/>
                </a:lnTo>
                <a:lnTo>
                  <a:pt x="1607470" y="4247"/>
                </a:lnTo>
                <a:cubicBezTo>
                  <a:pt x="1610221" y="34795"/>
                  <a:pt x="1611630" y="65789"/>
                  <a:pt x="1611630" y="97155"/>
                </a:cubicBezTo>
                <a:cubicBezTo>
                  <a:pt x="1611630" y="599008"/>
                  <a:pt x="1250854" y="1005840"/>
                  <a:pt x="805815" y="1005840"/>
                </a:cubicBezTo>
                <a:cubicBezTo>
                  <a:pt x="360776" y="1005840"/>
                  <a:pt x="0" y="599008"/>
                  <a:pt x="0" y="97155"/>
                </a:cubicBezTo>
                <a:cubicBezTo>
                  <a:pt x="0" y="65789"/>
                  <a:pt x="1410" y="34795"/>
                  <a:pt x="4160" y="4247"/>
                </a:cubicBezTo>
                <a:lnTo>
                  <a:pt x="4735" y="0"/>
                </a:lnTo>
                <a:close/>
              </a:path>
            </a:pathLst>
          </a:cu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cxnSp>
        <p:nvCxnSpPr>
          <p:cNvPr id="14" name="直接连接符 13"/>
          <p:cNvCxnSpPr/>
          <p:nvPr/>
        </p:nvCxnSpPr>
        <p:spPr>
          <a:xfrm>
            <a:off x="1893094" y="1992388"/>
            <a:ext cx="5353979" cy="0"/>
          </a:xfrm>
          <a:prstGeom prst="line">
            <a:avLst/>
          </a:prstGeom>
          <a:ln>
            <a:solidFill>
              <a:srgbClr val="BC242A"/>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hasCustomPrompt="1"/>
          </p:nvPr>
        </p:nvSpPr>
        <p:spPr>
          <a:xfrm>
            <a:off x="628650" y="2117650"/>
            <a:ext cx="7886700" cy="900112"/>
          </a:xfrm>
        </p:spPr>
        <p:txBody>
          <a:bodyPr anchor="t">
            <a:normAutofit/>
          </a:bodyPr>
          <a:lstStyle>
            <a:lvl1pPr algn="ctr">
              <a:defRPr sz="5400"/>
            </a:lvl1pPr>
          </a:lstStyle>
          <a:p>
            <a:r>
              <a:rPr lang="zh-CN" altLang="en-US" dirty="0" smtClean="0"/>
              <a:t>编辑标题</a:t>
            </a:r>
            <a:endParaRPr lang="zh-CN" altLang="en-US" dirty="0"/>
          </a:p>
        </p:txBody>
      </p:sp>
      <p:sp>
        <p:nvSpPr>
          <p:cNvPr id="4" name="日期占位符 3"/>
          <p:cNvSpPr>
            <a:spLocks noGrp="1"/>
          </p:cNvSpPr>
          <p:nvPr>
            <p:ph type="dt" sz="half" idx="10"/>
          </p:nvPr>
        </p:nvSpPr>
        <p:spPr/>
        <p:txBody>
          <a:bodyPr/>
          <a:lstStyle/>
          <a:p>
            <a:fld id="{0A0F2237-1CDC-4A9F-9B50-E2751CF02005}" type="datetimeFigureOut">
              <a:rPr lang="zh-CN" altLang="en-US" smtClean="0"/>
              <a:t>2017/8/3/Thursday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60BD5C9-D31B-404C-B346-DE2E8DFE88CF}" type="slidenum">
              <a:rPr lang="zh-CN" altLang="en-US" smtClean="0"/>
              <a:t>‹#›</a:t>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outVertical)">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任意多边形 7"/>
          <p:cNvSpPr/>
          <p:nvPr/>
        </p:nvSpPr>
        <p:spPr>
          <a:xfrm>
            <a:off x="0" y="0"/>
            <a:ext cx="4049078" cy="591503"/>
          </a:xfrm>
          <a:custGeom>
            <a:avLst/>
            <a:gdLst>
              <a:gd name="connsiteX0" fmla="*/ 0 w 5398770"/>
              <a:gd name="connsiteY0" fmla="*/ 0 h 674370"/>
              <a:gd name="connsiteX1" fmla="*/ 5398770 w 5398770"/>
              <a:gd name="connsiteY1" fmla="*/ 0 h 674370"/>
              <a:gd name="connsiteX2" fmla="*/ 4752791 w 5398770"/>
              <a:gd name="connsiteY2" fmla="*/ 674370 h 674370"/>
              <a:gd name="connsiteX3" fmla="*/ 0 w 5398770"/>
              <a:gd name="connsiteY3" fmla="*/ 674370 h 674370"/>
              <a:gd name="connsiteX4" fmla="*/ 0 w 5398770"/>
              <a:gd name="connsiteY4" fmla="*/ 0 h 6743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8770" h="674370">
                <a:moveTo>
                  <a:pt x="0" y="0"/>
                </a:moveTo>
                <a:lnTo>
                  <a:pt x="5398770" y="0"/>
                </a:lnTo>
                <a:lnTo>
                  <a:pt x="4752791" y="674370"/>
                </a:lnTo>
                <a:lnTo>
                  <a:pt x="0" y="674370"/>
                </a:lnTo>
                <a:lnTo>
                  <a:pt x="0" y="0"/>
                </a:lnTo>
                <a:close/>
              </a:path>
            </a:pathLst>
          </a:cu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p>
            <a:pPr algn="ctr"/>
            <a:endParaRPr lang="zh-CN" altLang="en-US" b="1" dirty="0">
              <a:solidFill>
                <a:prstClr val="white"/>
              </a:solidFill>
            </a:endParaRPr>
          </a:p>
        </p:txBody>
      </p:sp>
      <p:sp>
        <p:nvSpPr>
          <p:cNvPr id="2" name="标题 1"/>
          <p:cNvSpPr>
            <a:spLocks noGrp="1"/>
          </p:cNvSpPr>
          <p:nvPr>
            <p:ph type="title" hasCustomPrompt="1"/>
          </p:nvPr>
        </p:nvSpPr>
        <p:spPr>
          <a:xfrm>
            <a:off x="0" y="1"/>
            <a:ext cx="3028950" cy="591503"/>
          </a:xfrm>
        </p:spPr>
        <p:txBody>
          <a:bodyPr>
            <a:normAutofit/>
          </a:bodyPr>
          <a:lstStyle>
            <a:lvl1pPr algn="ctr">
              <a:defRPr sz="3000" b="1">
                <a:solidFill>
                  <a:schemeClr val="bg1"/>
                </a:solidFill>
              </a:defRPr>
            </a:lvl1pPr>
          </a:lstStyle>
          <a:p>
            <a:r>
              <a:rPr lang="zh-CN" altLang="en-US" dirty="0" smtClean="0"/>
              <a:t>编辑标题</a:t>
            </a:r>
            <a:endParaRPr lang="zh-CN" altLang="en-US" dirty="0"/>
          </a:p>
        </p:txBody>
      </p:sp>
      <p:sp>
        <p:nvSpPr>
          <p:cNvPr id="3" name="内容占位符 2"/>
          <p:cNvSpPr>
            <a:spLocks noGrp="1"/>
          </p:cNvSpPr>
          <p:nvPr>
            <p:ph sz="half" idx="1"/>
          </p:nvPr>
        </p:nvSpPr>
        <p:spPr>
          <a:xfrm>
            <a:off x="628650" y="1369219"/>
            <a:ext cx="3886200" cy="3263504"/>
          </a:xfrm>
        </p:spPr>
        <p:txBody>
          <a:bodyPr>
            <a:normAutofit/>
          </a:bodyPr>
          <a:lstStyle>
            <a:lvl1pPr marL="0" indent="0">
              <a:lnSpc>
                <a:spcPct val="120000"/>
              </a:lnSpc>
              <a:buNone/>
              <a:defRPr sz="1500">
                <a:solidFill>
                  <a:srgbClr val="2D3E50"/>
                </a:solidFill>
              </a:defRPr>
            </a:lvl1pPr>
          </a:lstStyle>
          <a:p>
            <a:pPr lvl="0"/>
            <a:r>
              <a:rPr lang="zh-CN" altLang="en-US" dirty="0" smtClean="0"/>
              <a:t>单击此处编辑母版文本样式</a:t>
            </a:r>
          </a:p>
        </p:txBody>
      </p:sp>
      <p:sp>
        <p:nvSpPr>
          <p:cNvPr id="4" name="内容占位符 3"/>
          <p:cNvSpPr>
            <a:spLocks noGrp="1"/>
          </p:cNvSpPr>
          <p:nvPr>
            <p:ph sz="half" idx="2"/>
          </p:nvPr>
        </p:nvSpPr>
        <p:spPr>
          <a:xfrm>
            <a:off x="4629150" y="1369219"/>
            <a:ext cx="3886200" cy="3263504"/>
          </a:xfrm>
        </p:spPr>
        <p:txBody>
          <a:bodyPr>
            <a:normAutofit/>
          </a:bodyPr>
          <a:lstStyle>
            <a:lvl1pPr marL="0" indent="0">
              <a:lnSpc>
                <a:spcPct val="120000"/>
              </a:lnSpc>
              <a:buNone/>
              <a:defRPr sz="1500">
                <a:solidFill>
                  <a:srgbClr val="2D3E50"/>
                </a:solidFill>
              </a:defRPr>
            </a:lvl1pPr>
          </a:lstStyle>
          <a:p>
            <a:pPr lvl="0"/>
            <a:r>
              <a:rPr lang="zh-CN" altLang="en-US" dirty="0" smtClean="0"/>
              <a:t>单击此处编辑母版文本样式</a:t>
            </a:r>
          </a:p>
        </p:txBody>
      </p:sp>
      <p:sp>
        <p:nvSpPr>
          <p:cNvPr id="5" name="日期占位符 4"/>
          <p:cNvSpPr>
            <a:spLocks noGrp="1"/>
          </p:cNvSpPr>
          <p:nvPr>
            <p:ph type="dt" sz="half" idx="10"/>
          </p:nvPr>
        </p:nvSpPr>
        <p:spPr/>
        <p:txBody>
          <a:bodyPr/>
          <a:lstStyle/>
          <a:p>
            <a:fld id="{0A0F2237-1CDC-4A9F-9B50-E2751CF02005}" type="datetimeFigureOut">
              <a:rPr lang="zh-CN" altLang="en-US" smtClean="0"/>
              <a:t>2017/8/3/Thursday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60BD5C9-D31B-404C-B346-DE2E8DFE88CF}"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389836"/>
            <a:ext cx="3868340"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内容占位符 3"/>
          <p:cNvSpPr>
            <a:spLocks noGrp="1"/>
          </p:cNvSpPr>
          <p:nvPr>
            <p:ph sz="half" idx="2"/>
          </p:nvPr>
        </p:nvSpPr>
        <p:spPr>
          <a:xfrm>
            <a:off x="629842" y="2129590"/>
            <a:ext cx="3868340" cy="251265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389836"/>
            <a:ext cx="3887391"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2129590"/>
            <a:ext cx="3887391" cy="251265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0A0F2237-1CDC-4A9F-9B50-E2751CF02005}" type="datetimeFigureOut">
              <a:rPr lang="zh-CN" altLang="en-US" smtClean="0"/>
              <a:t>2017/8/3/Thursday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60BD5C9-D31B-404C-B346-DE2E8DFE88CF}"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A0F2237-1CDC-4A9F-9B50-E2751CF02005}" type="datetimeFigureOut">
              <a:rPr lang="zh-CN" altLang="en-US" smtClean="0"/>
              <a:t>2017/8/3/Thursday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60BD5C9-D31B-404C-B346-DE2E8DFE88CF}"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t"/>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342901"/>
            <a:ext cx="4629150" cy="4052888"/>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normAutofit/>
          </a:bodyPr>
          <a:lstStyle>
            <a:lvl1pPr marL="0" indent="0">
              <a:buNone/>
              <a:defRPr sz="15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dirty="0" smtClean="0"/>
              <a:t>单击此处编辑母版文本样式</a:t>
            </a:r>
          </a:p>
        </p:txBody>
      </p:sp>
      <p:sp>
        <p:nvSpPr>
          <p:cNvPr id="5" name="日期占位符 4"/>
          <p:cNvSpPr>
            <a:spLocks noGrp="1"/>
          </p:cNvSpPr>
          <p:nvPr>
            <p:ph type="dt" sz="half" idx="10"/>
          </p:nvPr>
        </p:nvSpPr>
        <p:spPr/>
        <p:txBody>
          <a:bodyPr/>
          <a:lstStyle/>
          <a:p>
            <a:fld id="{0A0F2237-1CDC-4A9F-9B50-E2751CF02005}" type="datetimeFigureOut">
              <a:rPr lang="zh-CN" altLang="en-US" smtClean="0"/>
              <a:t>2017/8/3/Thursday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60BD5C9-D31B-404C-B346-DE2E8DFE88CF}"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A0F2237-1CDC-4A9F-9B50-E2751CF02005}" type="datetimeFigureOut">
              <a:rPr lang="zh-CN" altLang="en-US" smtClean="0"/>
              <a:t>2017/8/3/Thursday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60BD5C9-D31B-404C-B346-DE2E8DFE88CF}"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0A0F2237-1CDC-4A9F-9B50-E2751CF02005}" type="datetimeFigureOut">
              <a:rPr lang="zh-CN" altLang="en-US" smtClean="0"/>
              <a:t>2017/8/3/Thursday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60BD5C9-D31B-404C-B346-DE2E8DFE88CF}" type="slidenum">
              <a:rPr lang="zh-CN" altLang="en-US" smtClean="0"/>
              <a:t>‹#›</a:t>
            </a:fld>
            <a:endParaRPr lang="zh-CN" altLang="en-US"/>
          </a:p>
        </p:txBody>
      </p:sp>
      <p:sp>
        <p:nvSpPr>
          <p:cNvPr id="7" name="内容占位符 6"/>
          <p:cNvSpPr>
            <a:spLocks noGrp="1"/>
          </p:cNvSpPr>
          <p:nvPr>
            <p:ph sz="quarter" idx="13"/>
          </p:nvPr>
        </p:nvSpPr>
        <p:spPr>
          <a:xfrm>
            <a:off x="628650" y="698047"/>
            <a:ext cx="7886700" cy="3888240"/>
          </a:xfrm>
        </p:spPr>
        <p:txBody>
          <a:bodyPr anchor="ctr">
            <a:normAutofit/>
          </a:bodyPr>
          <a:lstStyle>
            <a:lvl1pPr marL="0" indent="0">
              <a:lnSpc>
                <a:spcPct val="120000"/>
              </a:lnSpc>
              <a:buNone/>
              <a:defRPr sz="1500">
                <a:solidFill>
                  <a:srgbClr val="2D3E50"/>
                </a:solidFill>
              </a:defRPr>
            </a:lvl1pPr>
          </a:lstStyle>
          <a:p>
            <a:pPr lvl="0"/>
            <a:r>
              <a:rPr lang="zh-CN" altLang="en-US" dirty="0" smtClean="0"/>
              <a:t>单击此处编辑母版文本样式</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ags" Target="../tags/tag1.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1"/>
            </p:custDataLst>
          </p:nvPr>
        </p:nvSpPr>
        <p:spPr>
          <a:xfrm>
            <a:off x="628650" y="273844"/>
            <a:ext cx="7886700" cy="994172"/>
          </a:xfrm>
          <a:prstGeom prst="rect">
            <a:avLst/>
          </a:prstGeom>
        </p:spPr>
        <p:txBody>
          <a:bodyPr vert="horz" lIns="68580" tIns="34290" rIns="68580" bIns="3429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custDataLst>
              <p:tags r:id="rId12"/>
            </p:custDataLst>
          </p:nvPr>
        </p:nvSpPr>
        <p:spPr>
          <a:xfrm>
            <a:off x="628650" y="1369219"/>
            <a:ext cx="7886700" cy="3263504"/>
          </a:xfrm>
          <a:prstGeom prst="rect">
            <a:avLst/>
          </a:prstGeom>
        </p:spPr>
        <p:txBody>
          <a:bodyPr vert="horz" lIns="68580" tIns="34290" rIns="68580" bIns="3429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628650" y="4767263"/>
            <a:ext cx="2057400" cy="273844"/>
          </a:xfrm>
          <a:prstGeom prst="rect">
            <a:avLst/>
          </a:prstGeom>
        </p:spPr>
        <p:txBody>
          <a:bodyPr vert="horz" lIns="68580" tIns="34290" rIns="68580" bIns="34290" rtlCol="0" anchor="ctr"/>
          <a:lstStyle>
            <a:lvl1pPr algn="l">
              <a:defRPr sz="900">
                <a:solidFill>
                  <a:schemeClr val="tx1">
                    <a:tint val="75000"/>
                  </a:schemeClr>
                </a:solidFill>
              </a:defRPr>
            </a:lvl1pPr>
          </a:lstStyle>
          <a:p>
            <a:fld id="{0A0F2237-1CDC-4A9F-9B50-E2751CF02005}" type="datetimeFigureOut">
              <a:rPr lang="zh-CN" altLang="en-US" smtClean="0"/>
              <a:t>2017/8/3/Thursday</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68580" tIns="34290" rIns="68580" bIns="3429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68580" tIns="34290" rIns="68580" bIns="34290" rtlCol="0" anchor="ctr"/>
          <a:lstStyle>
            <a:lvl1pPr algn="r">
              <a:defRPr sz="900">
                <a:solidFill>
                  <a:schemeClr val="tx1">
                    <a:tint val="75000"/>
                  </a:schemeClr>
                </a:solidFill>
              </a:defRPr>
            </a:lvl1pPr>
          </a:lstStyle>
          <a:p>
            <a:fld id="{D60BD5C9-D31B-404C-B346-DE2E8DFE88CF}" type="slidenum">
              <a:rPr lang="zh-CN" altLang="en-US" smtClean="0"/>
              <a:t>‹#›</a:t>
            </a:fld>
            <a:endParaRPr lang="zh-CN" altLang="en-US"/>
          </a:p>
        </p:txBody>
      </p:sp>
      <p:sp>
        <p:nvSpPr>
          <p:cNvPr id="7" name="KSO_TEMPLATE" hidden="1"/>
          <p:cNvSpPr/>
          <p:nvPr>
            <p:custDataLst>
              <p:tags r:id="rId13"/>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5" r:id="rId6"/>
    <p:sldLayoutId id="2147483656" r:id="rId7"/>
    <p:sldLayoutId id="2147483657" r:id="rId8"/>
    <p:sldLayoutId id="2147483658" r:id="rId9"/>
  </p:sldLayoutIdLst>
  <p:txStyles>
    <p:titleStyle>
      <a:lvl1pPr algn="l" defTabSz="685800" rtl="0" eaLnBrk="1" latinLnBrk="0" hangingPunct="1">
        <a:lnSpc>
          <a:spcPct val="90000"/>
        </a:lnSpc>
        <a:spcBef>
          <a:spcPct val="0"/>
        </a:spcBef>
        <a:buNone/>
        <a:defRPr sz="27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4.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6.xml"/><Relationship Id="rId1" Type="http://schemas.openxmlformats.org/officeDocument/2006/relationships/tags" Target="../tags/tag5.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25.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26.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ags" Target="../tags/tag27.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tags" Target="../tags/tag28.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tags" Target="../tags/tag29.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tags" Target="../tags/tag30.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tags" Target="../tags/tag31.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tags" Target="../tags/tag3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tags" Target="../tags/tag33.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xml"/><Relationship Id="rId1" Type="http://schemas.openxmlformats.org/officeDocument/2006/relationships/tags" Target="../tags/tag3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8.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0" y="1483378"/>
            <a:ext cx="9144000" cy="772857"/>
          </a:xfrm>
        </p:spPr>
        <p:txBody>
          <a:bodyPr>
            <a:normAutofit/>
          </a:bodyPr>
          <a:lstStyle/>
          <a:p>
            <a:r>
              <a:rPr lang="zh-CN" altLang="en-US" sz="4400" b="1" dirty="0"/>
              <a:t>第四章</a:t>
            </a:r>
          </a:p>
        </p:txBody>
      </p:sp>
      <p:sp>
        <p:nvSpPr>
          <p:cNvPr id="3" name="副标题 2"/>
          <p:cNvSpPr>
            <a:spLocks noGrp="1"/>
          </p:cNvSpPr>
          <p:nvPr>
            <p:ph type="subTitle" idx="4294967295"/>
          </p:nvPr>
        </p:nvSpPr>
        <p:spPr>
          <a:xfrm>
            <a:off x="0" y="2516505"/>
            <a:ext cx="9144000" cy="617220"/>
          </a:xfrm>
        </p:spPr>
        <p:txBody>
          <a:bodyPr>
            <a:noAutofit/>
          </a:bodyPr>
          <a:lstStyle/>
          <a:p>
            <a:pPr marL="0" indent="0" algn="ctr">
              <a:buNone/>
            </a:pPr>
            <a:r>
              <a:rPr lang="zh-CN" altLang="en-US" sz="4000" b="1" dirty="0">
                <a:solidFill>
                  <a:schemeClr val="bg1"/>
                </a:solidFill>
              </a:rPr>
              <a:t>论文写作与要求</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372140" y="0"/>
            <a:ext cx="4199860" cy="606056"/>
          </a:xfrm>
        </p:spPr>
        <p:txBody>
          <a:bodyPr/>
          <a:lstStyle/>
          <a:p>
            <a:r>
              <a:rPr lang="zh-CN" altLang="en-US" sz="2400" b="1" dirty="0">
                <a:solidFill>
                  <a:schemeClr val="bg1"/>
                </a:solidFill>
              </a:rPr>
              <a:t>三、编写提纲的方法与要求</a:t>
            </a:r>
          </a:p>
        </p:txBody>
      </p:sp>
      <p:sp>
        <p:nvSpPr>
          <p:cNvPr id="6" name="矩形 5"/>
          <p:cNvSpPr/>
          <p:nvPr/>
        </p:nvSpPr>
        <p:spPr>
          <a:xfrm>
            <a:off x="0" y="5040630"/>
            <a:ext cx="9144000" cy="102870"/>
          </a:xfrm>
          <a:prstGeom prst="rect">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2" name="矩形 1"/>
          <p:cNvSpPr/>
          <p:nvPr/>
        </p:nvSpPr>
        <p:spPr>
          <a:xfrm>
            <a:off x="520995" y="1283553"/>
            <a:ext cx="8038214" cy="2954655"/>
          </a:xfrm>
          <a:prstGeom prst="rect">
            <a:avLst/>
          </a:prstGeom>
        </p:spPr>
        <p:txBody>
          <a:bodyPr wrap="square">
            <a:spAutoFit/>
          </a:bodyPr>
          <a:lstStyle/>
          <a:p>
            <a:pPr>
              <a:lnSpc>
                <a:spcPct val="150000"/>
              </a:lnSpc>
            </a:pPr>
            <a:r>
              <a:rPr lang="zh-CN" altLang="en-US" sz="2400" b="1" dirty="0"/>
              <a:t>(一)编写提纲的方法</a:t>
            </a:r>
          </a:p>
          <a:p>
            <a:pPr>
              <a:lnSpc>
                <a:spcPct val="150000"/>
              </a:lnSpc>
            </a:pPr>
            <a:r>
              <a:rPr lang="zh-CN" altLang="en-US" sz="2000" dirty="0"/>
              <a:t>文主要骨架和梗概的基本提纲有“粗纲”和“细纲”两种,粗纲只显示内容的层次、主要论点、论据以及结构脉络等,即粗线条地把论文总体轮廓描绘出来,有点像工程上的“草图”,只看出面貌.细纲则写得比较详细、具体,要把各级大小论点、主要论据安排、论证方法、主要段落等结构项目详细列出。</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任意多边形 9"/>
          <p:cNvSpPr/>
          <p:nvPr/>
        </p:nvSpPr>
        <p:spPr>
          <a:xfrm>
            <a:off x="0" y="0"/>
            <a:ext cx="4049078" cy="591503"/>
          </a:xfrm>
          <a:custGeom>
            <a:avLst/>
            <a:gdLst>
              <a:gd name="connsiteX0" fmla="*/ 0 w 5398770"/>
              <a:gd name="connsiteY0" fmla="*/ 0 h 674370"/>
              <a:gd name="connsiteX1" fmla="*/ 5398770 w 5398770"/>
              <a:gd name="connsiteY1" fmla="*/ 0 h 674370"/>
              <a:gd name="connsiteX2" fmla="*/ 4752791 w 5398770"/>
              <a:gd name="connsiteY2" fmla="*/ 674370 h 674370"/>
              <a:gd name="connsiteX3" fmla="*/ 0 w 5398770"/>
              <a:gd name="connsiteY3" fmla="*/ 674370 h 674370"/>
              <a:gd name="connsiteX4" fmla="*/ 0 w 5398770"/>
              <a:gd name="connsiteY4" fmla="*/ 0 h 6743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8770" h="674370">
                <a:moveTo>
                  <a:pt x="0" y="0"/>
                </a:moveTo>
                <a:lnTo>
                  <a:pt x="5398770" y="0"/>
                </a:lnTo>
                <a:lnTo>
                  <a:pt x="4752791" y="674370"/>
                </a:lnTo>
                <a:lnTo>
                  <a:pt x="0" y="674370"/>
                </a:lnTo>
                <a:lnTo>
                  <a:pt x="0" y="0"/>
                </a:lnTo>
                <a:close/>
              </a:path>
            </a:pathLst>
          </a:cu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p>
            <a:pPr algn="ctr"/>
            <a:endParaRPr lang="zh-CN" altLang="en-US">
              <a:solidFill>
                <a:prstClr val="white"/>
              </a:solidFill>
            </a:endParaRPr>
          </a:p>
        </p:txBody>
      </p:sp>
      <p:sp>
        <p:nvSpPr>
          <p:cNvPr id="18" name="矩形 17"/>
          <p:cNvSpPr/>
          <p:nvPr/>
        </p:nvSpPr>
        <p:spPr>
          <a:xfrm>
            <a:off x="0" y="5040630"/>
            <a:ext cx="9144000" cy="102870"/>
          </a:xfrm>
          <a:prstGeom prst="rect">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5" name="文本框 4"/>
          <p:cNvSpPr txBox="1"/>
          <p:nvPr/>
        </p:nvSpPr>
        <p:spPr>
          <a:xfrm>
            <a:off x="416406" y="84086"/>
            <a:ext cx="3216266" cy="438582"/>
          </a:xfrm>
          <a:prstGeom prst="rect">
            <a:avLst/>
          </a:prstGeom>
          <a:noFill/>
        </p:spPr>
        <p:txBody>
          <a:bodyPr wrap="none" lIns="68580" tIns="34290" rIns="68580" bIns="34290" rtlCol="0">
            <a:spAutoFit/>
          </a:bodyPr>
          <a:lstStyle/>
          <a:p>
            <a:r>
              <a:rPr lang="zh-CN" altLang="en-US" sz="2400" b="1" dirty="0" smtClean="0">
                <a:solidFill>
                  <a:schemeClr val="bg1"/>
                </a:solidFill>
                <a:latin typeface="Agency FB" panose="020B0503020202020204" pitchFamily="34" charset="0"/>
                <a:ea typeface="微软雅黑" panose="020B0503020204020204" charset="-122"/>
              </a:rPr>
              <a:t>（二）</a:t>
            </a:r>
            <a:r>
              <a:rPr lang="en-US" altLang="zh-CN" sz="2400" b="1" dirty="0" err="1" smtClean="0">
                <a:solidFill>
                  <a:schemeClr val="bg1"/>
                </a:solidFill>
                <a:latin typeface="Agency FB" panose="020B0503020202020204" pitchFamily="34" charset="0"/>
                <a:ea typeface="微软雅黑" panose="020B0503020204020204" charset="-122"/>
              </a:rPr>
              <a:t>编写提纲的要求</a:t>
            </a:r>
            <a:endParaRPr lang="en-US" altLang="zh-CN" sz="2400" b="1" dirty="0">
              <a:solidFill>
                <a:schemeClr val="bg1"/>
              </a:solidFill>
              <a:latin typeface="Agency FB" panose="020B0503020202020204" pitchFamily="34" charset="0"/>
              <a:ea typeface="微软雅黑" panose="020B0503020204020204" charset="-122"/>
            </a:endParaRPr>
          </a:p>
        </p:txBody>
      </p:sp>
      <p:grpSp>
        <p:nvGrpSpPr>
          <p:cNvPr id="2" name="组合 1"/>
          <p:cNvGrpSpPr/>
          <p:nvPr/>
        </p:nvGrpSpPr>
        <p:grpSpPr>
          <a:xfrm>
            <a:off x="480972" y="984121"/>
            <a:ext cx="2501930" cy="1263367"/>
            <a:chOff x="1220887" y="2188030"/>
            <a:chExt cx="3335906" cy="1684489"/>
          </a:xfrm>
        </p:grpSpPr>
        <p:sp>
          <p:nvSpPr>
            <p:cNvPr id="6" name="任意多边形 5"/>
            <p:cNvSpPr/>
            <p:nvPr/>
          </p:nvSpPr>
          <p:spPr>
            <a:xfrm>
              <a:off x="1220887" y="2188030"/>
              <a:ext cx="3335906" cy="1680131"/>
            </a:xfrm>
            <a:custGeom>
              <a:avLst/>
              <a:gdLst>
                <a:gd name="connsiteX0" fmla="*/ 1667953 w 3335906"/>
                <a:gd name="connsiteY0" fmla="*/ 0 h 1680131"/>
                <a:gd name="connsiteX1" fmla="*/ 3335906 w 3335906"/>
                <a:gd name="connsiteY1" fmla="*/ 1667953 h 1680131"/>
                <a:gd name="connsiteX2" fmla="*/ 3334679 w 3335906"/>
                <a:gd name="connsiteY2" fmla="*/ 1680131 h 1680131"/>
                <a:gd name="connsiteX3" fmla="*/ 3216580 w 3335906"/>
                <a:gd name="connsiteY3" fmla="*/ 1680131 h 1680131"/>
                <a:gd name="connsiteX4" fmla="*/ 3217328 w 3335906"/>
                <a:gd name="connsiteY4" fmla="*/ 1672709 h 1680131"/>
                <a:gd name="connsiteX5" fmla="*/ 1667953 w 3335906"/>
                <a:gd name="connsiteY5" fmla="*/ 123333 h 1680131"/>
                <a:gd name="connsiteX6" fmla="*/ 118578 w 3335906"/>
                <a:gd name="connsiteY6" fmla="*/ 1672709 h 1680131"/>
                <a:gd name="connsiteX7" fmla="*/ 119326 w 3335906"/>
                <a:gd name="connsiteY7" fmla="*/ 1680131 h 1680131"/>
                <a:gd name="connsiteX8" fmla="*/ 1228 w 3335906"/>
                <a:gd name="connsiteY8" fmla="*/ 1680131 h 1680131"/>
                <a:gd name="connsiteX9" fmla="*/ 0 w 3335906"/>
                <a:gd name="connsiteY9" fmla="*/ 1667953 h 1680131"/>
                <a:gd name="connsiteX10" fmla="*/ 1667953 w 3335906"/>
                <a:gd name="connsiteY10" fmla="*/ 0 h 1680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35906" h="1680131">
                  <a:moveTo>
                    <a:pt x="1667953" y="0"/>
                  </a:moveTo>
                  <a:cubicBezTo>
                    <a:pt x="2589139" y="0"/>
                    <a:pt x="3335906" y="746768"/>
                    <a:pt x="3335906" y="1667953"/>
                  </a:cubicBezTo>
                  <a:lnTo>
                    <a:pt x="3334679" y="1680131"/>
                  </a:lnTo>
                  <a:lnTo>
                    <a:pt x="3216580" y="1680131"/>
                  </a:lnTo>
                  <a:lnTo>
                    <a:pt x="3217328" y="1672709"/>
                  </a:lnTo>
                  <a:cubicBezTo>
                    <a:pt x="3217328" y="817013"/>
                    <a:pt x="2523649" y="123333"/>
                    <a:pt x="1667953" y="123333"/>
                  </a:cubicBezTo>
                  <a:cubicBezTo>
                    <a:pt x="812258" y="123333"/>
                    <a:pt x="118578" y="817013"/>
                    <a:pt x="118578" y="1672709"/>
                  </a:cubicBezTo>
                  <a:lnTo>
                    <a:pt x="119326" y="1680131"/>
                  </a:lnTo>
                  <a:lnTo>
                    <a:pt x="1228" y="1680131"/>
                  </a:lnTo>
                  <a:lnTo>
                    <a:pt x="0" y="1667953"/>
                  </a:lnTo>
                  <a:cubicBezTo>
                    <a:pt x="0" y="746768"/>
                    <a:pt x="746768" y="0"/>
                    <a:pt x="1667953" y="0"/>
                  </a:cubicBezTo>
                  <a:close/>
                </a:path>
              </a:pathLst>
            </a:cu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1449939" y="2422519"/>
              <a:ext cx="2896961" cy="1450000"/>
            </a:xfrm>
            <a:custGeom>
              <a:avLst/>
              <a:gdLst>
                <a:gd name="connsiteX0" fmla="*/ 1411502 w 2823004"/>
                <a:gd name="connsiteY0" fmla="*/ 0 h 1412983"/>
                <a:gd name="connsiteX1" fmla="*/ 2823004 w 2823004"/>
                <a:gd name="connsiteY1" fmla="*/ 1411502 h 1412983"/>
                <a:gd name="connsiteX2" fmla="*/ 2822929 w 2823004"/>
                <a:gd name="connsiteY2" fmla="*/ 1412983 h 1412983"/>
                <a:gd name="connsiteX3" fmla="*/ 75 w 2823004"/>
                <a:gd name="connsiteY3" fmla="*/ 1412983 h 1412983"/>
                <a:gd name="connsiteX4" fmla="*/ 0 w 2823004"/>
                <a:gd name="connsiteY4" fmla="*/ 1411502 h 1412983"/>
                <a:gd name="connsiteX5" fmla="*/ 1411502 w 2823004"/>
                <a:gd name="connsiteY5" fmla="*/ 0 h 1412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3004" h="1412983">
                  <a:moveTo>
                    <a:pt x="1411502" y="0"/>
                  </a:moveTo>
                  <a:cubicBezTo>
                    <a:pt x="2191053" y="0"/>
                    <a:pt x="2823004" y="631951"/>
                    <a:pt x="2823004" y="1411502"/>
                  </a:cubicBezTo>
                  <a:lnTo>
                    <a:pt x="2822929" y="1412983"/>
                  </a:lnTo>
                  <a:lnTo>
                    <a:pt x="75" y="1412983"/>
                  </a:lnTo>
                  <a:lnTo>
                    <a:pt x="0" y="1411502"/>
                  </a:lnTo>
                  <a:cubicBezTo>
                    <a:pt x="0" y="631951"/>
                    <a:pt x="631951" y="0"/>
                    <a:pt x="1411502" y="0"/>
                  </a:cubicBezTo>
                  <a:close/>
                </a:path>
              </a:pathLst>
            </a:cu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792908" y="2623641"/>
              <a:ext cx="2245804" cy="1231106"/>
            </a:xfrm>
            <a:prstGeom prst="rect">
              <a:avLst/>
            </a:prstGeom>
            <a:noFill/>
          </p:spPr>
          <p:txBody>
            <a:bodyPr wrap="square" rtlCol="0">
              <a:spAutoFit/>
            </a:bodyPr>
            <a:lstStyle/>
            <a:p>
              <a:pPr algn="ctr"/>
              <a:r>
                <a:rPr lang="en-US" altLang="zh-CN" sz="2700" b="1" dirty="0">
                  <a:solidFill>
                    <a:schemeClr val="bg1"/>
                  </a:solidFill>
                  <a:latin typeface="Agency FB" panose="020B0503020202020204" pitchFamily="34" charset="0"/>
                  <a:ea typeface="微软雅黑" panose="020B0503020204020204" charset="-122"/>
                </a:rPr>
                <a:t>紧扣主题,突出主题</a:t>
              </a:r>
            </a:p>
          </p:txBody>
        </p:sp>
      </p:grpSp>
      <p:grpSp>
        <p:nvGrpSpPr>
          <p:cNvPr id="4" name="组合 3"/>
          <p:cNvGrpSpPr/>
          <p:nvPr/>
        </p:nvGrpSpPr>
        <p:grpSpPr>
          <a:xfrm>
            <a:off x="5795724" y="933516"/>
            <a:ext cx="2501930" cy="1265396"/>
            <a:chOff x="7665231" y="2188029"/>
            <a:chExt cx="3335906" cy="1687195"/>
          </a:xfrm>
        </p:grpSpPr>
        <p:sp>
          <p:nvSpPr>
            <p:cNvPr id="9" name="任意多边形 8"/>
            <p:cNvSpPr/>
            <p:nvPr/>
          </p:nvSpPr>
          <p:spPr>
            <a:xfrm>
              <a:off x="7665231" y="2188029"/>
              <a:ext cx="3335906" cy="1680131"/>
            </a:xfrm>
            <a:custGeom>
              <a:avLst/>
              <a:gdLst>
                <a:gd name="connsiteX0" fmla="*/ 1667953 w 3335906"/>
                <a:gd name="connsiteY0" fmla="*/ 0 h 1680131"/>
                <a:gd name="connsiteX1" fmla="*/ 3335906 w 3335906"/>
                <a:gd name="connsiteY1" fmla="*/ 1667953 h 1680131"/>
                <a:gd name="connsiteX2" fmla="*/ 3334679 w 3335906"/>
                <a:gd name="connsiteY2" fmla="*/ 1680131 h 1680131"/>
                <a:gd name="connsiteX3" fmla="*/ 3216580 w 3335906"/>
                <a:gd name="connsiteY3" fmla="*/ 1680131 h 1680131"/>
                <a:gd name="connsiteX4" fmla="*/ 3217328 w 3335906"/>
                <a:gd name="connsiteY4" fmla="*/ 1672709 h 1680131"/>
                <a:gd name="connsiteX5" fmla="*/ 1667953 w 3335906"/>
                <a:gd name="connsiteY5" fmla="*/ 123333 h 1680131"/>
                <a:gd name="connsiteX6" fmla="*/ 118578 w 3335906"/>
                <a:gd name="connsiteY6" fmla="*/ 1672709 h 1680131"/>
                <a:gd name="connsiteX7" fmla="*/ 119326 w 3335906"/>
                <a:gd name="connsiteY7" fmla="*/ 1680131 h 1680131"/>
                <a:gd name="connsiteX8" fmla="*/ 1228 w 3335906"/>
                <a:gd name="connsiteY8" fmla="*/ 1680131 h 1680131"/>
                <a:gd name="connsiteX9" fmla="*/ 0 w 3335906"/>
                <a:gd name="connsiteY9" fmla="*/ 1667953 h 1680131"/>
                <a:gd name="connsiteX10" fmla="*/ 1667953 w 3335906"/>
                <a:gd name="connsiteY10" fmla="*/ 0 h 1680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35906" h="1680131">
                  <a:moveTo>
                    <a:pt x="1667953" y="0"/>
                  </a:moveTo>
                  <a:cubicBezTo>
                    <a:pt x="2589139" y="0"/>
                    <a:pt x="3335906" y="746768"/>
                    <a:pt x="3335906" y="1667953"/>
                  </a:cubicBezTo>
                  <a:lnTo>
                    <a:pt x="3334679" y="1680131"/>
                  </a:lnTo>
                  <a:lnTo>
                    <a:pt x="3216580" y="1680131"/>
                  </a:lnTo>
                  <a:lnTo>
                    <a:pt x="3217328" y="1672709"/>
                  </a:lnTo>
                  <a:cubicBezTo>
                    <a:pt x="3217328" y="817013"/>
                    <a:pt x="2523649" y="123333"/>
                    <a:pt x="1667953" y="123333"/>
                  </a:cubicBezTo>
                  <a:cubicBezTo>
                    <a:pt x="812258" y="123333"/>
                    <a:pt x="118578" y="817013"/>
                    <a:pt x="118578" y="1672709"/>
                  </a:cubicBezTo>
                  <a:lnTo>
                    <a:pt x="119326" y="1680131"/>
                  </a:lnTo>
                  <a:lnTo>
                    <a:pt x="1228" y="1680131"/>
                  </a:lnTo>
                  <a:lnTo>
                    <a:pt x="0" y="1667953"/>
                  </a:lnTo>
                  <a:cubicBezTo>
                    <a:pt x="0" y="746768"/>
                    <a:pt x="746768" y="0"/>
                    <a:pt x="1667953" y="0"/>
                  </a:cubicBezTo>
                  <a:close/>
                </a:path>
              </a:pathLst>
            </a:cu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a:off x="7891453" y="2406190"/>
              <a:ext cx="2896961" cy="1450000"/>
            </a:xfrm>
            <a:custGeom>
              <a:avLst/>
              <a:gdLst>
                <a:gd name="connsiteX0" fmla="*/ 1411502 w 2823004"/>
                <a:gd name="connsiteY0" fmla="*/ 0 h 1412983"/>
                <a:gd name="connsiteX1" fmla="*/ 2823004 w 2823004"/>
                <a:gd name="connsiteY1" fmla="*/ 1411502 h 1412983"/>
                <a:gd name="connsiteX2" fmla="*/ 2822929 w 2823004"/>
                <a:gd name="connsiteY2" fmla="*/ 1412983 h 1412983"/>
                <a:gd name="connsiteX3" fmla="*/ 75 w 2823004"/>
                <a:gd name="connsiteY3" fmla="*/ 1412983 h 1412983"/>
                <a:gd name="connsiteX4" fmla="*/ 0 w 2823004"/>
                <a:gd name="connsiteY4" fmla="*/ 1411502 h 1412983"/>
                <a:gd name="connsiteX5" fmla="*/ 1411502 w 2823004"/>
                <a:gd name="connsiteY5" fmla="*/ 0 h 1412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3004" h="1412983">
                  <a:moveTo>
                    <a:pt x="1411502" y="0"/>
                  </a:moveTo>
                  <a:cubicBezTo>
                    <a:pt x="2191053" y="0"/>
                    <a:pt x="2823004" y="631951"/>
                    <a:pt x="2823004" y="1411502"/>
                  </a:cubicBezTo>
                  <a:lnTo>
                    <a:pt x="2822929" y="1412983"/>
                  </a:lnTo>
                  <a:lnTo>
                    <a:pt x="75" y="1412983"/>
                  </a:lnTo>
                  <a:lnTo>
                    <a:pt x="0" y="1411502"/>
                  </a:lnTo>
                  <a:cubicBezTo>
                    <a:pt x="0" y="631951"/>
                    <a:pt x="631951" y="0"/>
                    <a:pt x="1411502" y="0"/>
                  </a:cubicBezTo>
                  <a:close/>
                </a:path>
              </a:pathLst>
            </a:cu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7860811" y="2647769"/>
              <a:ext cx="2958465" cy="1227455"/>
            </a:xfrm>
            <a:prstGeom prst="rect">
              <a:avLst/>
            </a:prstGeom>
            <a:noFill/>
          </p:spPr>
          <p:txBody>
            <a:bodyPr wrap="square" rtlCol="0">
              <a:spAutoFit/>
            </a:bodyPr>
            <a:lstStyle/>
            <a:p>
              <a:pPr algn="ctr"/>
              <a:r>
                <a:rPr lang="en-US" altLang="zh-CN" sz="2700" b="1" dirty="0">
                  <a:solidFill>
                    <a:schemeClr val="bg1"/>
                  </a:solidFill>
                  <a:latin typeface="Agency FB" panose="020B0503020202020204" pitchFamily="34" charset="0"/>
                  <a:ea typeface="微软雅黑" panose="020B0503020204020204" charset="-122"/>
                </a:rPr>
                <a:t>有综合性</a:t>
              </a:r>
            </a:p>
            <a:p>
              <a:pPr algn="ctr"/>
              <a:r>
                <a:rPr lang="en-US" altLang="zh-CN" sz="2700" b="1" dirty="0">
                  <a:solidFill>
                    <a:schemeClr val="bg1"/>
                  </a:solidFill>
                  <a:latin typeface="Agency FB" panose="020B0503020202020204" pitchFamily="34" charset="0"/>
                  <a:ea typeface="微软雅黑" panose="020B0503020204020204" charset="-122"/>
                </a:rPr>
                <a:t>、整体性</a:t>
              </a:r>
            </a:p>
          </p:txBody>
        </p:sp>
      </p:grpSp>
      <p:grpSp>
        <p:nvGrpSpPr>
          <p:cNvPr id="3" name="组合 2"/>
          <p:cNvGrpSpPr/>
          <p:nvPr/>
        </p:nvGrpSpPr>
        <p:grpSpPr>
          <a:xfrm>
            <a:off x="3089232" y="2234694"/>
            <a:ext cx="2501930" cy="1269623"/>
            <a:chOff x="4443059" y="3855461"/>
            <a:chExt cx="3335906" cy="1692831"/>
          </a:xfrm>
        </p:grpSpPr>
        <p:sp>
          <p:nvSpPr>
            <p:cNvPr id="8" name="任意多边形 7"/>
            <p:cNvSpPr/>
            <p:nvPr/>
          </p:nvSpPr>
          <p:spPr>
            <a:xfrm flipV="1">
              <a:off x="4443059" y="3868161"/>
              <a:ext cx="3335906" cy="1680131"/>
            </a:xfrm>
            <a:custGeom>
              <a:avLst/>
              <a:gdLst>
                <a:gd name="connsiteX0" fmla="*/ 1667953 w 3335906"/>
                <a:gd name="connsiteY0" fmla="*/ 0 h 1680131"/>
                <a:gd name="connsiteX1" fmla="*/ 3335906 w 3335906"/>
                <a:gd name="connsiteY1" fmla="*/ 1667953 h 1680131"/>
                <a:gd name="connsiteX2" fmla="*/ 3334679 w 3335906"/>
                <a:gd name="connsiteY2" fmla="*/ 1680131 h 1680131"/>
                <a:gd name="connsiteX3" fmla="*/ 3216580 w 3335906"/>
                <a:gd name="connsiteY3" fmla="*/ 1680131 h 1680131"/>
                <a:gd name="connsiteX4" fmla="*/ 3217328 w 3335906"/>
                <a:gd name="connsiteY4" fmla="*/ 1672709 h 1680131"/>
                <a:gd name="connsiteX5" fmla="*/ 1667953 w 3335906"/>
                <a:gd name="connsiteY5" fmla="*/ 123333 h 1680131"/>
                <a:gd name="connsiteX6" fmla="*/ 118578 w 3335906"/>
                <a:gd name="connsiteY6" fmla="*/ 1672709 h 1680131"/>
                <a:gd name="connsiteX7" fmla="*/ 119326 w 3335906"/>
                <a:gd name="connsiteY7" fmla="*/ 1680131 h 1680131"/>
                <a:gd name="connsiteX8" fmla="*/ 1228 w 3335906"/>
                <a:gd name="connsiteY8" fmla="*/ 1680131 h 1680131"/>
                <a:gd name="connsiteX9" fmla="*/ 0 w 3335906"/>
                <a:gd name="connsiteY9" fmla="*/ 1667953 h 1680131"/>
                <a:gd name="connsiteX10" fmla="*/ 1667953 w 3335906"/>
                <a:gd name="connsiteY10" fmla="*/ 0 h 1680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35906" h="1680131">
                  <a:moveTo>
                    <a:pt x="1667953" y="0"/>
                  </a:moveTo>
                  <a:cubicBezTo>
                    <a:pt x="2589139" y="0"/>
                    <a:pt x="3335906" y="746768"/>
                    <a:pt x="3335906" y="1667953"/>
                  </a:cubicBezTo>
                  <a:lnTo>
                    <a:pt x="3334679" y="1680131"/>
                  </a:lnTo>
                  <a:lnTo>
                    <a:pt x="3216580" y="1680131"/>
                  </a:lnTo>
                  <a:lnTo>
                    <a:pt x="3217328" y="1672709"/>
                  </a:lnTo>
                  <a:cubicBezTo>
                    <a:pt x="3217328" y="817013"/>
                    <a:pt x="2523649" y="123333"/>
                    <a:pt x="1667953" y="123333"/>
                  </a:cubicBezTo>
                  <a:cubicBezTo>
                    <a:pt x="812258" y="123333"/>
                    <a:pt x="118578" y="817013"/>
                    <a:pt x="118578" y="1672709"/>
                  </a:cubicBezTo>
                  <a:lnTo>
                    <a:pt x="119326" y="1680131"/>
                  </a:lnTo>
                  <a:lnTo>
                    <a:pt x="1228" y="1680131"/>
                  </a:lnTo>
                  <a:lnTo>
                    <a:pt x="0" y="1667953"/>
                  </a:lnTo>
                  <a:cubicBezTo>
                    <a:pt x="0" y="746768"/>
                    <a:pt x="746768" y="0"/>
                    <a:pt x="1667953" y="0"/>
                  </a:cubicBezTo>
                  <a:close/>
                </a:path>
              </a:pathLst>
            </a:cu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flipV="1">
              <a:off x="4662531" y="3875468"/>
              <a:ext cx="2896961" cy="1450000"/>
            </a:xfrm>
            <a:custGeom>
              <a:avLst/>
              <a:gdLst>
                <a:gd name="connsiteX0" fmla="*/ 1411502 w 2823004"/>
                <a:gd name="connsiteY0" fmla="*/ 0 h 1412983"/>
                <a:gd name="connsiteX1" fmla="*/ 2823004 w 2823004"/>
                <a:gd name="connsiteY1" fmla="*/ 1411502 h 1412983"/>
                <a:gd name="connsiteX2" fmla="*/ 2822929 w 2823004"/>
                <a:gd name="connsiteY2" fmla="*/ 1412983 h 1412983"/>
                <a:gd name="connsiteX3" fmla="*/ 75 w 2823004"/>
                <a:gd name="connsiteY3" fmla="*/ 1412983 h 1412983"/>
                <a:gd name="connsiteX4" fmla="*/ 0 w 2823004"/>
                <a:gd name="connsiteY4" fmla="*/ 1411502 h 1412983"/>
                <a:gd name="connsiteX5" fmla="*/ 1411502 w 2823004"/>
                <a:gd name="connsiteY5" fmla="*/ 0 h 1412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3004" h="1412983">
                  <a:moveTo>
                    <a:pt x="1411502" y="0"/>
                  </a:moveTo>
                  <a:cubicBezTo>
                    <a:pt x="2191053" y="0"/>
                    <a:pt x="2823004" y="631951"/>
                    <a:pt x="2823004" y="1411502"/>
                  </a:cubicBezTo>
                  <a:lnTo>
                    <a:pt x="2822929" y="1412983"/>
                  </a:lnTo>
                  <a:lnTo>
                    <a:pt x="75" y="1412983"/>
                  </a:lnTo>
                  <a:lnTo>
                    <a:pt x="0" y="1411502"/>
                  </a:lnTo>
                  <a:cubicBezTo>
                    <a:pt x="0" y="631951"/>
                    <a:pt x="631951" y="0"/>
                    <a:pt x="1411502" y="0"/>
                  </a:cubicBezTo>
                  <a:close/>
                </a:path>
              </a:pathLst>
            </a:cu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4987060" y="3855461"/>
              <a:ext cx="2247900" cy="1231900"/>
            </a:xfrm>
            <a:prstGeom prst="rect">
              <a:avLst/>
            </a:prstGeom>
            <a:noFill/>
          </p:spPr>
          <p:txBody>
            <a:bodyPr wrap="square" rtlCol="0">
              <a:spAutoFit/>
            </a:bodyPr>
            <a:lstStyle/>
            <a:p>
              <a:pPr algn="ctr"/>
              <a:r>
                <a:rPr lang="en-US" altLang="zh-CN" sz="2700" b="1" dirty="0">
                  <a:solidFill>
                    <a:schemeClr val="bg1"/>
                  </a:solidFill>
                  <a:latin typeface="Agency FB" panose="020B0503020202020204" pitchFamily="34" charset="0"/>
                  <a:ea typeface="微软雅黑" panose="020B0503020204020204" charset="-122"/>
                </a:rPr>
                <a:t>高度概括,简洁明了</a:t>
              </a:r>
            </a:p>
          </p:txBody>
        </p:sp>
      </p:grpSp>
      <p:sp>
        <p:nvSpPr>
          <p:cNvPr id="16" name="文本框 15"/>
          <p:cNvSpPr txBox="1"/>
          <p:nvPr/>
        </p:nvSpPr>
        <p:spPr>
          <a:xfrm>
            <a:off x="583297" y="2422585"/>
            <a:ext cx="2242185" cy="2008242"/>
          </a:xfrm>
          <a:prstGeom prst="rect">
            <a:avLst/>
          </a:prstGeom>
          <a:noFill/>
          <a:effectLst/>
        </p:spPr>
        <p:txBody>
          <a:bodyPr wrap="square" lIns="68580" tIns="34290" rIns="68580" bIns="34290" rtlCol="0">
            <a:spAutoFit/>
          </a:bodyPr>
          <a:lstStyle/>
          <a:p>
            <a:pPr algn="l"/>
            <a:r>
              <a:rPr lang="en-US" altLang="zh-CN" sz="1800" dirty="0">
                <a:solidFill>
                  <a:srgbClr val="2D3E50"/>
                </a:solidFill>
                <a:latin typeface="微软雅黑" panose="020B0503020204020204" charset="-122"/>
                <a:ea typeface="微软雅黑" panose="020B0503020204020204" charset="-122"/>
              </a:rPr>
              <a:t>论据和论证有说服力,能打动人</a:t>
            </a:r>
          </a:p>
          <a:p>
            <a:pPr algn="l"/>
            <a:r>
              <a:rPr lang="en-US" altLang="zh-CN" sz="1800" dirty="0">
                <a:solidFill>
                  <a:srgbClr val="2D3E50"/>
                </a:solidFill>
                <a:latin typeface="微软雅黑" panose="020B0503020204020204" charset="-122"/>
                <a:ea typeface="微软雅黑" panose="020B0503020204020204" charset="-122"/>
              </a:rPr>
              <a:t>论据和论证不是东鳞西爪、支离破碎、星星点点,而是系统、全面地证明所论述的观点和见解.</a:t>
            </a:r>
          </a:p>
        </p:txBody>
      </p:sp>
      <p:sp>
        <p:nvSpPr>
          <p:cNvPr id="17" name="文本框 16"/>
          <p:cNvSpPr txBox="1"/>
          <p:nvPr/>
        </p:nvSpPr>
        <p:spPr>
          <a:xfrm>
            <a:off x="3094547" y="1217923"/>
            <a:ext cx="2518886" cy="900246"/>
          </a:xfrm>
          <a:prstGeom prst="rect">
            <a:avLst/>
          </a:prstGeom>
          <a:noFill/>
          <a:effectLst/>
        </p:spPr>
        <p:txBody>
          <a:bodyPr wrap="square" lIns="68580" tIns="34290" rIns="68580" bIns="34290" rtlCol="0">
            <a:spAutoFit/>
          </a:bodyPr>
          <a:lstStyle/>
          <a:p>
            <a:pPr algn="l"/>
            <a:r>
              <a:rPr lang="en-US" altLang="zh-CN" sz="1800" dirty="0">
                <a:solidFill>
                  <a:srgbClr val="2D3E50"/>
                </a:solidFill>
                <a:latin typeface="微软雅黑" panose="020B0503020204020204" charset="-122"/>
                <a:ea typeface="微软雅黑" panose="020B0503020204020204" charset="-122"/>
              </a:rPr>
              <a:t>写提纲,要用简洁明了的语言安排全篇结构,用高度概括的语言表达</a:t>
            </a:r>
          </a:p>
        </p:txBody>
      </p:sp>
      <p:sp>
        <p:nvSpPr>
          <p:cNvPr id="19" name="文本框 18"/>
          <p:cNvSpPr txBox="1"/>
          <p:nvPr/>
        </p:nvSpPr>
        <p:spPr>
          <a:xfrm>
            <a:off x="5645888" y="2234888"/>
            <a:ext cx="3306726" cy="2839239"/>
          </a:xfrm>
          <a:prstGeom prst="rect">
            <a:avLst/>
          </a:prstGeom>
          <a:noFill/>
          <a:effectLst/>
        </p:spPr>
        <p:txBody>
          <a:bodyPr wrap="square" lIns="68580" tIns="34290" rIns="68580" bIns="34290" rtlCol="0">
            <a:spAutoFit/>
          </a:bodyPr>
          <a:lstStyle/>
          <a:p>
            <a:pPr algn="l"/>
            <a:r>
              <a:rPr lang="en-US" altLang="zh-CN" sz="1800" dirty="0">
                <a:solidFill>
                  <a:srgbClr val="2D3E50"/>
                </a:solidFill>
                <a:latin typeface="微软雅黑" panose="020B0503020204020204" charset="-122"/>
                <a:ea typeface="微软雅黑" panose="020B0503020204020204" charset="-122"/>
              </a:rPr>
              <a:t>把</a:t>
            </a:r>
            <a:r>
              <a:rPr lang="en-US" altLang="zh-CN" sz="1800" dirty="0" smtClean="0">
                <a:solidFill>
                  <a:srgbClr val="2D3E50"/>
                </a:solidFill>
                <a:latin typeface="微软雅黑" panose="020B0503020204020204" charset="-122"/>
                <a:ea typeface="微软雅黑" panose="020B0503020204020204" charset="-122"/>
              </a:rPr>
              <a:t>论点、材料、结构、语言组成一个统一的综合体,纲的各个项目、要素要齐全,使之成为论文的缩影,并且各个部分不是孤立的、各不相干的,而是要从整体出发,从整体与各部分的相互关系中进行全盘统筹、巧妙安排,使全篇论文匀称均衡、紧凑严谨、首尾呼应,一根主线贯穿到底.</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p14:dur="10">
        <p14:gallery dir="l"/>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16" presetClass="entr" presetSubtype="37"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barn(outVertical)">
                                      <p:cBhvr>
                                        <p:cTn id="18" dur="500"/>
                                        <p:tgtEl>
                                          <p:spTgt spid="16"/>
                                        </p:tgtEl>
                                      </p:cBhvr>
                                    </p:animEffect>
                                  </p:childTnLst>
                                </p:cTn>
                              </p:par>
                            </p:childTnLst>
                          </p:cTn>
                        </p:par>
                        <p:par>
                          <p:cTn id="19" fill="hold">
                            <p:stCondLst>
                              <p:cond delay="2000"/>
                            </p:stCondLst>
                            <p:childTnLst>
                              <p:par>
                                <p:cTn id="20" presetID="42" presetClass="entr" presetSubtype="0"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1000"/>
                                        <p:tgtEl>
                                          <p:spTgt spid="3"/>
                                        </p:tgtEl>
                                      </p:cBhvr>
                                    </p:animEffect>
                                    <p:anim calcmode="lin" valueType="num">
                                      <p:cBhvr>
                                        <p:cTn id="23" dur="1000" fill="hold"/>
                                        <p:tgtEl>
                                          <p:spTgt spid="3"/>
                                        </p:tgtEl>
                                        <p:attrNameLst>
                                          <p:attrName>ppt_x</p:attrName>
                                        </p:attrNameLst>
                                      </p:cBhvr>
                                      <p:tavLst>
                                        <p:tav tm="0">
                                          <p:val>
                                            <p:strVal val="#ppt_x"/>
                                          </p:val>
                                        </p:tav>
                                        <p:tav tm="100000">
                                          <p:val>
                                            <p:strVal val="#ppt_x"/>
                                          </p:val>
                                        </p:tav>
                                      </p:tavLst>
                                    </p:anim>
                                    <p:anim calcmode="lin" valueType="num">
                                      <p:cBhvr>
                                        <p:cTn id="24" dur="1000" fill="hold"/>
                                        <p:tgtEl>
                                          <p:spTgt spid="3"/>
                                        </p:tgtEl>
                                        <p:attrNameLst>
                                          <p:attrName>ppt_y</p:attrName>
                                        </p:attrNameLst>
                                      </p:cBhvr>
                                      <p:tavLst>
                                        <p:tav tm="0">
                                          <p:val>
                                            <p:strVal val="#ppt_y+.1"/>
                                          </p:val>
                                        </p:tav>
                                        <p:tav tm="100000">
                                          <p:val>
                                            <p:strVal val="#ppt_y"/>
                                          </p:val>
                                        </p:tav>
                                      </p:tavLst>
                                    </p:anim>
                                  </p:childTnLst>
                                </p:cTn>
                              </p:par>
                            </p:childTnLst>
                          </p:cTn>
                        </p:par>
                        <p:par>
                          <p:cTn id="25" fill="hold">
                            <p:stCondLst>
                              <p:cond delay="3000"/>
                            </p:stCondLst>
                            <p:childTnLst>
                              <p:par>
                                <p:cTn id="26" presetID="16" presetClass="entr" presetSubtype="37"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barn(outVertical)">
                                      <p:cBhvr>
                                        <p:cTn id="28" dur="500"/>
                                        <p:tgtEl>
                                          <p:spTgt spid="17"/>
                                        </p:tgtEl>
                                      </p:cBhvr>
                                    </p:animEffect>
                                  </p:childTnLst>
                                </p:cTn>
                              </p:par>
                            </p:childTnLst>
                          </p:cTn>
                        </p:par>
                        <p:par>
                          <p:cTn id="29" fill="hold">
                            <p:stCondLst>
                              <p:cond delay="3500"/>
                            </p:stCondLst>
                            <p:childTnLst>
                              <p:par>
                                <p:cTn id="30" presetID="47" presetClass="entr" presetSubtype="0" fill="hold" nodeType="after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1000"/>
                                        <p:tgtEl>
                                          <p:spTgt spid="4"/>
                                        </p:tgtEl>
                                      </p:cBhvr>
                                    </p:animEffect>
                                    <p:anim calcmode="lin" valueType="num">
                                      <p:cBhvr>
                                        <p:cTn id="33" dur="1000" fill="hold"/>
                                        <p:tgtEl>
                                          <p:spTgt spid="4"/>
                                        </p:tgtEl>
                                        <p:attrNameLst>
                                          <p:attrName>ppt_x</p:attrName>
                                        </p:attrNameLst>
                                      </p:cBhvr>
                                      <p:tavLst>
                                        <p:tav tm="0">
                                          <p:val>
                                            <p:strVal val="#ppt_x"/>
                                          </p:val>
                                        </p:tav>
                                        <p:tav tm="100000">
                                          <p:val>
                                            <p:strVal val="#ppt_x"/>
                                          </p:val>
                                        </p:tav>
                                      </p:tavLst>
                                    </p:anim>
                                    <p:anim calcmode="lin" valueType="num">
                                      <p:cBhvr>
                                        <p:cTn id="34" dur="1000" fill="hold"/>
                                        <p:tgtEl>
                                          <p:spTgt spid="4"/>
                                        </p:tgtEl>
                                        <p:attrNameLst>
                                          <p:attrName>ppt_y</p:attrName>
                                        </p:attrNameLst>
                                      </p:cBhvr>
                                      <p:tavLst>
                                        <p:tav tm="0">
                                          <p:val>
                                            <p:strVal val="#ppt_y-.1"/>
                                          </p:val>
                                        </p:tav>
                                        <p:tav tm="100000">
                                          <p:val>
                                            <p:strVal val="#ppt_y"/>
                                          </p:val>
                                        </p:tav>
                                      </p:tavLst>
                                    </p:anim>
                                  </p:childTnLst>
                                </p:cTn>
                              </p:par>
                            </p:childTnLst>
                          </p:cTn>
                        </p:par>
                        <p:par>
                          <p:cTn id="35" fill="hold">
                            <p:stCondLst>
                              <p:cond delay="4500"/>
                            </p:stCondLst>
                            <p:childTnLst>
                              <p:par>
                                <p:cTn id="36" presetID="2" presetClass="entr" presetSubtype="2"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 calcmode="lin" valueType="num">
                                      <p:cBhvr additive="base">
                                        <p:cTn id="38" dur="500" fill="hold"/>
                                        <p:tgtEl>
                                          <p:spTgt spid="19"/>
                                        </p:tgtEl>
                                        <p:attrNameLst>
                                          <p:attrName>ppt_x</p:attrName>
                                        </p:attrNameLst>
                                      </p:cBhvr>
                                      <p:tavLst>
                                        <p:tav tm="0">
                                          <p:val>
                                            <p:strVal val="1+#ppt_w/2"/>
                                          </p:val>
                                        </p:tav>
                                        <p:tav tm="100000">
                                          <p:val>
                                            <p:strVal val="#ppt_x"/>
                                          </p:val>
                                        </p:tav>
                                      </p:tavLst>
                                    </p:anim>
                                    <p:anim calcmode="lin" valueType="num">
                                      <p:cBhvr additive="base">
                                        <p:cTn id="39"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6" grpId="0" bldLvl="0" animBg="1"/>
      <p:bldP spid="17" grpId="0" bldLvl="0" animBg="1"/>
      <p:bldP spid="19"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531627" y="0"/>
            <a:ext cx="3870251" cy="592138"/>
          </a:xfrm>
        </p:spPr>
        <p:txBody>
          <a:bodyPr>
            <a:noAutofit/>
          </a:bodyPr>
          <a:lstStyle/>
          <a:p>
            <a:r>
              <a:rPr lang="zh-CN" altLang="en-US" sz="2400" b="1" dirty="0">
                <a:solidFill>
                  <a:schemeClr val="bg1"/>
                </a:solidFill>
              </a:rPr>
              <a:t>第三节 组织行文</a:t>
            </a:r>
          </a:p>
        </p:txBody>
      </p:sp>
      <p:sp>
        <p:nvSpPr>
          <p:cNvPr id="6" name="矩形 5"/>
          <p:cNvSpPr/>
          <p:nvPr/>
        </p:nvSpPr>
        <p:spPr>
          <a:xfrm>
            <a:off x="0" y="5040630"/>
            <a:ext cx="9144000" cy="102870"/>
          </a:xfrm>
          <a:prstGeom prst="rect">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2" name="矩形 1"/>
          <p:cNvSpPr/>
          <p:nvPr/>
        </p:nvSpPr>
        <p:spPr>
          <a:xfrm>
            <a:off x="744279" y="1017479"/>
            <a:ext cx="7464056" cy="2862322"/>
          </a:xfrm>
          <a:prstGeom prst="rect">
            <a:avLst/>
          </a:prstGeom>
        </p:spPr>
        <p:txBody>
          <a:bodyPr wrap="square">
            <a:spAutoFit/>
          </a:bodyPr>
          <a:lstStyle/>
          <a:p>
            <a:pPr>
              <a:lnSpc>
                <a:spcPct val="150000"/>
              </a:lnSpc>
            </a:pPr>
            <a:r>
              <a:rPr lang="zh-CN" altLang="en-US" sz="2000" dirty="0"/>
              <a:t>编写提纲之后,就进入具体的行文写作.在编写提纲时,更多的是考虑论文的结构,考虑如何运用论据对中心论点进行论证的逻辑顺序和具体环节.进入行文阶段,则需要按论文的外部组织形式详细撰写的.论文的外部组织形式直观地体现为论文的标题、摘要、关键词、正文、注释等组成部分及论文各板块之间的空间安排次序,它是论文内部结构的外在显现.</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606056" y="0"/>
            <a:ext cx="2422894" cy="592138"/>
          </a:xfrm>
        </p:spPr>
        <p:txBody>
          <a:bodyPr>
            <a:normAutofit/>
          </a:bodyPr>
          <a:lstStyle/>
          <a:p>
            <a:r>
              <a:rPr lang="zh-CN" altLang="en-US" sz="2400" b="1" dirty="0">
                <a:solidFill>
                  <a:schemeClr val="bg1"/>
                </a:solidFill>
              </a:rPr>
              <a:t>一、标题</a:t>
            </a:r>
          </a:p>
        </p:txBody>
      </p:sp>
      <p:sp>
        <p:nvSpPr>
          <p:cNvPr id="6" name="矩形 5"/>
          <p:cNvSpPr/>
          <p:nvPr/>
        </p:nvSpPr>
        <p:spPr>
          <a:xfrm>
            <a:off x="0" y="5040630"/>
            <a:ext cx="9144000" cy="102870"/>
          </a:xfrm>
          <a:prstGeom prst="rect">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2" name="矩形 1"/>
          <p:cNvSpPr/>
          <p:nvPr/>
        </p:nvSpPr>
        <p:spPr>
          <a:xfrm>
            <a:off x="653902" y="1260471"/>
            <a:ext cx="7836195" cy="2795252"/>
          </a:xfrm>
          <a:prstGeom prst="rect">
            <a:avLst/>
          </a:prstGeom>
        </p:spPr>
        <p:txBody>
          <a:bodyPr wrap="square">
            <a:spAutoFit/>
          </a:bodyPr>
          <a:lstStyle/>
          <a:p>
            <a:pPr>
              <a:lnSpc>
                <a:spcPct val="150000"/>
              </a:lnSpc>
            </a:pPr>
            <a:r>
              <a:rPr lang="zh-CN" altLang="en-US" sz="2400" dirty="0"/>
              <a:t>标题又称题目或题名.题名是以最恰当、最简明的词语反映论文中最重要的特定内容的逻辑组合.论文题目是一篇论文给出的涉及论文范围与水平的第一个重要信息,也是有助于选定关键词和编制题录、索引等二次文献检索的特定实用信息.</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任意多边形 9"/>
          <p:cNvSpPr/>
          <p:nvPr/>
        </p:nvSpPr>
        <p:spPr>
          <a:xfrm>
            <a:off x="0" y="0"/>
            <a:ext cx="4049078" cy="591503"/>
          </a:xfrm>
          <a:custGeom>
            <a:avLst/>
            <a:gdLst>
              <a:gd name="connsiteX0" fmla="*/ 0 w 5398770"/>
              <a:gd name="connsiteY0" fmla="*/ 0 h 674370"/>
              <a:gd name="connsiteX1" fmla="*/ 5398770 w 5398770"/>
              <a:gd name="connsiteY1" fmla="*/ 0 h 674370"/>
              <a:gd name="connsiteX2" fmla="*/ 4752791 w 5398770"/>
              <a:gd name="connsiteY2" fmla="*/ 674370 h 674370"/>
              <a:gd name="connsiteX3" fmla="*/ 0 w 5398770"/>
              <a:gd name="connsiteY3" fmla="*/ 674370 h 674370"/>
              <a:gd name="connsiteX4" fmla="*/ 0 w 5398770"/>
              <a:gd name="connsiteY4" fmla="*/ 0 h 6743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8770" h="674370">
                <a:moveTo>
                  <a:pt x="0" y="0"/>
                </a:moveTo>
                <a:lnTo>
                  <a:pt x="5398770" y="0"/>
                </a:lnTo>
                <a:lnTo>
                  <a:pt x="4752791" y="674370"/>
                </a:lnTo>
                <a:lnTo>
                  <a:pt x="0" y="674370"/>
                </a:lnTo>
                <a:lnTo>
                  <a:pt x="0" y="0"/>
                </a:lnTo>
                <a:close/>
              </a:path>
            </a:pathLst>
          </a:cu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p>
            <a:pPr algn="ctr"/>
            <a:endParaRPr lang="zh-CN" altLang="en-US">
              <a:solidFill>
                <a:prstClr val="white"/>
              </a:solidFill>
            </a:endParaRPr>
          </a:p>
        </p:txBody>
      </p:sp>
      <p:sp>
        <p:nvSpPr>
          <p:cNvPr id="18" name="矩形 17"/>
          <p:cNvSpPr/>
          <p:nvPr/>
        </p:nvSpPr>
        <p:spPr>
          <a:xfrm>
            <a:off x="0" y="5040630"/>
            <a:ext cx="9144000" cy="102870"/>
          </a:xfrm>
          <a:prstGeom prst="rect">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5" name="文本框 4"/>
          <p:cNvSpPr txBox="1"/>
          <p:nvPr/>
        </p:nvSpPr>
        <p:spPr>
          <a:xfrm>
            <a:off x="562966" y="85276"/>
            <a:ext cx="2225609" cy="438582"/>
          </a:xfrm>
          <a:prstGeom prst="rect">
            <a:avLst/>
          </a:prstGeom>
          <a:noFill/>
        </p:spPr>
        <p:txBody>
          <a:bodyPr wrap="none" lIns="68580" tIns="34290" rIns="68580" bIns="34290" rtlCol="0">
            <a:spAutoFit/>
          </a:bodyPr>
          <a:lstStyle/>
          <a:p>
            <a:pPr algn="l"/>
            <a:r>
              <a:rPr lang="zh-CN" altLang="en-US" sz="2400" b="1" dirty="0">
                <a:solidFill>
                  <a:schemeClr val="bg1"/>
                </a:solidFill>
                <a:latin typeface="微软雅黑" panose="020B0503020204020204" charset="-122"/>
                <a:ea typeface="微软雅黑" panose="020B0503020204020204" charset="-122"/>
              </a:rPr>
              <a:t>(一)标题的要求</a:t>
            </a:r>
          </a:p>
        </p:txBody>
      </p:sp>
      <p:grpSp>
        <p:nvGrpSpPr>
          <p:cNvPr id="2" name="组合 1"/>
          <p:cNvGrpSpPr/>
          <p:nvPr/>
        </p:nvGrpSpPr>
        <p:grpSpPr>
          <a:xfrm>
            <a:off x="2066781" y="2665247"/>
            <a:ext cx="81000" cy="515922"/>
            <a:chOff x="2982545" y="3936450"/>
            <a:chExt cx="108000" cy="687896"/>
          </a:xfrm>
        </p:grpSpPr>
        <p:cxnSp>
          <p:nvCxnSpPr>
            <p:cNvPr id="40" name="直接连接符 39"/>
            <p:cNvCxnSpPr/>
            <p:nvPr/>
          </p:nvCxnSpPr>
          <p:spPr>
            <a:xfrm>
              <a:off x="3030341" y="4009993"/>
              <a:ext cx="0" cy="556538"/>
            </a:xfrm>
            <a:prstGeom prst="line">
              <a:avLst/>
            </a:prstGeom>
            <a:ln>
              <a:solidFill>
                <a:schemeClr val="tx1">
                  <a:lumMod val="50000"/>
                  <a:lumOff val="50000"/>
                </a:schemeClr>
              </a:solidFill>
            </a:ln>
            <a:effectLst/>
          </p:spPr>
          <p:style>
            <a:lnRef idx="1">
              <a:schemeClr val="accent1"/>
            </a:lnRef>
            <a:fillRef idx="0">
              <a:schemeClr val="accent1"/>
            </a:fillRef>
            <a:effectRef idx="0">
              <a:schemeClr val="accent1"/>
            </a:effectRef>
            <a:fontRef idx="minor">
              <a:schemeClr val="tx1"/>
            </a:fontRef>
          </p:style>
        </p:cxnSp>
        <p:sp>
          <p:nvSpPr>
            <p:cNvPr id="41" name="椭圆 40"/>
            <p:cNvSpPr>
              <a:spLocks noChangeAspect="1"/>
            </p:cNvSpPr>
            <p:nvPr/>
          </p:nvSpPr>
          <p:spPr>
            <a:xfrm>
              <a:off x="2982545" y="3936450"/>
              <a:ext cx="108000" cy="108000"/>
            </a:xfrm>
            <a:prstGeom prst="ellipse">
              <a:avLst/>
            </a:prstGeom>
            <a:solidFill>
              <a:srgbClr val="BC242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a:spLocks noChangeAspect="1"/>
            </p:cNvSpPr>
            <p:nvPr/>
          </p:nvSpPr>
          <p:spPr>
            <a:xfrm>
              <a:off x="2982545" y="4516346"/>
              <a:ext cx="108000" cy="108000"/>
            </a:xfrm>
            <a:prstGeom prst="ellipse">
              <a:avLst/>
            </a:prstGeom>
            <a:solidFill>
              <a:srgbClr val="BC242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p:cNvGrpSpPr/>
          <p:nvPr/>
        </p:nvGrpSpPr>
        <p:grpSpPr>
          <a:xfrm>
            <a:off x="5324073" y="2670449"/>
            <a:ext cx="81000" cy="515922"/>
            <a:chOff x="7325601" y="3943386"/>
            <a:chExt cx="108000" cy="687896"/>
          </a:xfrm>
        </p:grpSpPr>
        <p:cxnSp>
          <p:nvCxnSpPr>
            <p:cNvPr id="43" name="直接连接符 42"/>
            <p:cNvCxnSpPr/>
            <p:nvPr/>
          </p:nvCxnSpPr>
          <p:spPr>
            <a:xfrm>
              <a:off x="7373397" y="4016929"/>
              <a:ext cx="0" cy="556538"/>
            </a:xfrm>
            <a:prstGeom prst="line">
              <a:avLst/>
            </a:prstGeom>
            <a:ln>
              <a:solidFill>
                <a:schemeClr val="tx1">
                  <a:lumMod val="50000"/>
                  <a:lumOff val="50000"/>
                </a:schemeClr>
              </a:solidFill>
            </a:ln>
            <a:effectLst/>
          </p:spPr>
          <p:style>
            <a:lnRef idx="1">
              <a:schemeClr val="accent1"/>
            </a:lnRef>
            <a:fillRef idx="0">
              <a:schemeClr val="accent1"/>
            </a:fillRef>
            <a:effectRef idx="0">
              <a:schemeClr val="accent1"/>
            </a:effectRef>
            <a:fontRef idx="minor">
              <a:schemeClr val="tx1"/>
            </a:fontRef>
          </p:style>
        </p:cxnSp>
        <p:sp>
          <p:nvSpPr>
            <p:cNvPr id="44" name="椭圆 43"/>
            <p:cNvSpPr>
              <a:spLocks noChangeAspect="1"/>
            </p:cNvSpPr>
            <p:nvPr/>
          </p:nvSpPr>
          <p:spPr>
            <a:xfrm>
              <a:off x="7325601" y="3943386"/>
              <a:ext cx="108000" cy="108000"/>
            </a:xfrm>
            <a:prstGeom prst="ellipse">
              <a:avLst/>
            </a:prstGeom>
            <a:solidFill>
              <a:srgbClr val="BC242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a:spLocks noChangeAspect="1"/>
            </p:cNvSpPr>
            <p:nvPr/>
          </p:nvSpPr>
          <p:spPr>
            <a:xfrm>
              <a:off x="7325601" y="4523282"/>
              <a:ext cx="108000" cy="108000"/>
            </a:xfrm>
            <a:prstGeom prst="ellipse">
              <a:avLst/>
            </a:prstGeom>
            <a:solidFill>
              <a:srgbClr val="BC242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 name="组合 2"/>
          <p:cNvGrpSpPr/>
          <p:nvPr/>
        </p:nvGrpSpPr>
        <p:grpSpPr>
          <a:xfrm>
            <a:off x="3694090" y="2461747"/>
            <a:ext cx="81000" cy="515922"/>
            <a:chOff x="5152290" y="3665117"/>
            <a:chExt cx="108000" cy="687896"/>
          </a:xfrm>
        </p:grpSpPr>
        <p:cxnSp>
          <p:nvCxnSpPr>
            <p:cNvPr id="46" name="直接连接符 45"/>
            <p:cNvCxnSpPr/>
            <p:nvPr/>
          </p:nvCxnSpPr>
          <p:spPr>
            <a:xfrm>
              <a:off x="5200086" y="3738660"/>
              <a:ext cx="0" cy="556538"/>
            </a:xfrm>
            <a:prstGeom prst="line">
              <a:avLst/>
            </a:prstGeom>
            <a:ln>
              <a:solidFill>
                <a:schemeClr val="tx1">
                  <a:lumMod val="50000"/>
                  <a:lumOff val="50000"/>
                </a:schemeClr>
              </a:solidFill>
            </a:ln>
            <a:effectLst/>
          </p:spPr>
          <p:style>
            <a:lnRef idx="1">
              <a:schemeClr val="accent1"/>
            </a:lnRef>
            <a:fillRef idx="0">
              <a:schemeClr val="accent1"/>
            </a:fillRef>
            <a:effectRef idx="0">
              <a:schemeClr val="accent1"/>
            </a:effectRef>
            <a:fontRef idx="minor">
              <a:schemeClr val="tx1"/>
            </a:fontRef>
          </p:style>
        </p:cxnSp>
        <p:sp>
          <p:nvSpPr>
            <p:cNvPr id="47" name="椭圆 46"/>
            <p:cNvSpPr>
              <a:spLocks noChangeAspect="1"/>
            </p:cNvSpPr>
            <p:nvPr/>
          </p:nvSpPr>
          <p:spPr>
            <a:xfrm>
              <a:off x="5152290" y="3665117"/>
              <a:ext cx="108000" cy="108000"/>
            </a:xfrm>
            <a:prstGeom prst="ellipse">
              <a:avLst/>
            </a:prstGeom>
            <a:solidFill>
              <a:srgbClr val="BC242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a:spLocks noChangeAspect="1"/>
            </p:cNvSpPr>
            <p:nvPr/>
          </p:nvSpPr>
          <p:spPr>
            <a:xfrm>
              <a:off x="5152290" y="4245013"/>
              <a:ext cx="108000" cy="108000"/>
            </a:xfrm>
            <a:prstGeom prst="ellipse">
              <a:avLst/>
            </a:prstGeom>
            <a:solidFill>
              <a:srgbClr val="BC242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0" name="组合 59"/>
          <p:cNvGrpSpPr/>
          <p:nvPr/>
        </p:nvGrpSpPr>
        <p:grpSpPr>
          <a:xfrm>
            <a:off x="6926202" y="2464505"/>
            <a:ext cx="81000" cy="515922"/>
            <a:chOff x="9461773" y="3668795"/>
            <a:chExt cx="108000" cy="687896"/>
          </a:xfrm>
        </p:grpSpPr>
        <p:cxnSp>
          <p:nvCxnSpPr>
            <p:cNvPr id="49" name="直接连接符 48"/>
            <p:cNvCxnSpPr/>
            <p:nvPr/>
          </p:nvCxnSpPr>
          <p:spPr>
            <a:xfrm>
              <a:off x="9509569" y="3742338"/>
              <a:ext cx="0" cy="556538"/>
            </a:xfrm>
            <a:prstGeom prst="line">
              <a:avLst/>
            </a:prstGeom>
            <a:ln>
              <a:solidFill>
                <a:schemeClr val="tx1">
                  <a:lumMod val="50000"/>
                  <a:lumOff val="50000"/>
                </a:schemeClr>
              </a:solidFill>
            </a:ln>
            <a:effectLst/>
          </p:spPr>
          <p:style>
            <a:lnRef idx="1">
              <a:schemeClr val="accent1"/>
            </a:lnRef>
            <a:fillRef idx="0">
              <a:schemeClr val="accent1"/>
            </a:fillRef>
            <a:effectRef idx="0">
              <a:schemeClr val="accent1"/>
            </a:effectRef>
            <a:fontRef idx="minor">
              <a:schemeClr val="tx1"/>
            </a:fontRef>
          </p:style>
        </p:cxnSp>
        <p:sp>
          <p:nvSpPr>
            <p:cNvPr id="50" name="椭圆 49"/>
            <p:cNvSpPr>
              <a:spLocks noChangeAspect="1"/>
            </p:cNvSpPr>
            <p:nvPr/>
          </p:nvSpPr>
          <p:spPr>
            <a:xfrm>
              <a:off x="9461773" y="3668795"/>
              <a:ext cx="108000" cy="108000"/>
            </a:xfrm>
            <a:prstGeom prst="ellipse">
              <a:avLst/>
            </a:prstGeom>
            <a:solidFill>
              <a:srgbClr val="BC242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a:spLocks noChangeAspect="1"/>
            </p:cNvSpPr>
            <p:nvPr/>
          </p:nvSpPr>
          <p:spPr>
            <a:xfrm>
              <a:off x="9461773" y="4248691"/>
              <a:ext cx="108000" cy="108000"/>
            </a:xfrm>
            <a:prstGeom prst="ellipse">
              <a:avLst/>
            </a:prstGeom>
            <a:solidFill>
              <a:srgbClr val="BC242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1" name="组合 60"/>
          <p:cNvGrpSpPr/>
          <p:nvPr/>
        </p:nvGrpSpPr>
        <p:grpSpPr>
          <a:xfrm>
            <a:off x="1341078" y="1206491"/>
            <a:ext cx="1542101" cy="1329398"/>
            <a:chOff x="2014941" y="1991443"/>
            <a:chExt cx="2056135" cy="1772530"/>
          </a:xfrm>
        </p:grpSpPr>
        <p:sp>
          <p:nvSpPr>
            <p:cNvPr id="8" name="任意多边形 7"/>
            <p:cNvSpPr/>
            <p:nvPr/>
          </p:nvSpPr>
          <p:spPr>
            <a:xfrm flipV="1">
              <a:off x="2014941" y="1991443"/>
              <a:ext cx="2056135" cy="1772530"/>
            </a:xfrm>
            <a:custGeom>
              <a:avLst/>
              <a:gdLst>
                <a:gd name="connsiteX0" fmla="*/ 1028067 w 2056135"/>
                <a:gd name="connsiteY0" fmla="*/ 1688122 h 1772530"/>
                <a:gd name="connsiteX1" fmla="*/ 520306 w 2056135"/>
                <a:gd name="connsiteY1" fmla="*/ 1180361 h 1772530"/>
                <a:gd name="connsiteX2" fmla="*/ 1028067 w 2056135"/>
                <a:gd name="connsiteY2" fmla="*/ 672600 h 1772530"/>
                <a:gd name="connsiteX3" fmla="*/ 1535828 w 2056135"/>
                <a:gd name="connsiteY3" fmla="*/ 1180361 h 1772530"/>
                <a:gd name="connsiteX4" fmla="*/ 1028067 w 2056135"/>
                <a:gd name="connsiteY4" fmla="*/ 1688122 h 1772530"/>
                <a:gd name="connsiteX5" fmla="*/ 0 w 2056135"/>
                <a:gd name="connsiteY5" fmla="*/ 1772530 h 1772530"/>
                <a:gd name="connsiteX6" fmla="*/ 2056135 w 2056135"/>
                <a:gd name="connsiteY6" fmla="*/ 1772530 h 1772530"/>
                <a:gd name="connsiteX7" fmla="*/ 1028068 w 2056135"/>
                <a:gd name="connsiteY7" fmla="*/ 0 h 1772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56135" h="1772530">
                  <a:moveTo>
                    <a:pt x="1028067" y="1688122"/>
                  </a:moveTo>
                  <a:cubicBezTo>
                    <a:pt x="747638" y="1688122"/>
                    <a:pt x="520306" y="1460790"/>
                    <a:pt x="520306" y="1180361"/>
                  </a:cubicBezTo>
                  <a:cubicBezTo>
                    <a:pt x="520306" y="899932"/>
                    <a:pt x="747638" y="672600"/>
                    <a:pt x="1028067" y="672600"/>
                  </a:cubicBezTo>
                  <a:cubicBezTo>
                    <a:pt x="1308496" y="672600"/>
                    <a:pt x="1535828" y="899932"/>
                    <a:pt x="1535828" y="1180361"/>
                  </a:cubicBezTo>
                  <a:cubicBezTo>
                    <a:pt x="1535828" y="1460790"/>
                    <a:pt x="1308496" y="1688122"/>
                    <a:pt x="1028067" y="1688122"/>
                  </a:cubicBezTo>
                  <a:close/>
                  <a:moveTo>
                    <a:pt x="0" y="1772530"/>
                  </a:moveTo>
                  <a:lnTo>
                    <a:pt x="2056135" y="1772530"/>
                  </a:lnTo>
                  <a:lnTo>
                    <a:pt x="1028068" y="0"/>
                  </a:lnTo>
                  <a:close/>
                </a:path>
              </a:pathLst>
            </a:custGeom>
            <a:solidFill>
              <a:srgbClr val="BC242A"/>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2" name="文本框 51"/>
            <p:cNvSpPr txBox="1"/>
            <p:nvPr/>
          </p:nvSpPr>
          <p:spPr>
            <a:xfrm>
              <a:off x="2726410" y="2275090"/>
              <a:ext cx="669415" cy="677108"/>
            </a:xfrm>
            <a:prstGeom prst="rect">
              <a:avLst/>
            </a:prstGeom>
            <a:noFill/>
            <a:effectLst/>
          </p:spPr>
          <p:txBody>
            <a:bodyPr wrap="none" rtlCol="0">
              <a:spAutoFit/>
            </a:bodyPr>
            <a:lstStyle/>
            <a:p>
              <a:r>
                <a:rPr lang="en-US" altLang="zh-CN" sz="2700" dirty="0">
                  <a:solidFill>
                    <a:srgbClr val="BC242A"/>
                  </a:solidFill>
                  <a:latin typeface="Impact" panose="020B0806030902050204" pitchFamily="34" charset="0"/>
                  <a:ea typeface="方正姚体" panose="02010601030101010101" pitchFamily="2" charset="-122"/>
                </a:rPr>
                <a:t>01</a:t>
              </a:r>
              <a:endParaRPr lang="zh-CN" altLang="en-US" sz="2700" dirty="0">
                <a:solidFill>
                  <a:srgbClr val="BC242A"/>
                </a:solidFill>
                <a:latin typeface="Impact" panose="020B0806030902050204" pitchFamily="34" charset="0"/>
                <a:ea typeface="方正姚体" panose="02010601030101010101" pitchFamily="2" charset="-122"/>
              </a:endParaRPr>
            </a:p>
          </p:txBody>
        </p:sp>
      </p:grpSp>
      <p:grpSp>
        <p:nvGrpSpPr>
          <p:cNvPr id="63" name="组合 62"/>
          <p:cNvGrpSpPr/>
          <p:nvPr/>
        </p:nvGrpSpPr>
        <p:grpSpPr>
          <a:xfrm>
            <a:off x="4591255" y="1206491"/>
            <a:ext cx="1542101" cy="1329398"/>
            <a:chOff x="6348510" y="1991443"/>
            <a:chExt cx="2056135" cy="1772530"/>
          </a:xfrm>
        </p:grpSpPr>
        <p:sp>
          <p:nvSpPr>
            <p:cNvPr id="9" name="任意多边形 8"/>
            <p:cNvSpPr/>
            <p:nvPr/>
          </p:nvSpPr>
          <p:spPr>
            <a:xfrm flipV="1">
              <a:off x="6348510" y="1991443"/>
              <a:ext cx="2056135" cy="1772530"/>
            </a:xfrm>
            <a:custGeom>
              <a:avLst/>
              <a:gdLst>
                <a:gd name="connsiteX0" fmla="*/ 1021614 w 2056135"/>
                <a:gd name="connsiteY0" fmla="*/ 1688122 h 1772530"/>
                <a:gd name="connsiteX1" fmla="*/ 513853 w 2056135"/>
                <a:gd name="connsiteY1" fmla="*/ 1180361 h 1772530"/>
                <a:gd name="connsiteX2" fmla="*/ 1021614 w 2056135"/>
                <a:gd name="connsiteY2" fmla="*/ 672600 h 1772530"/>
                <a:gd name="connsiteX3" fmla="*/ 1529375 w 2056135"/>
                <a:gd name="connsiteY3" fmla="*/ 1180361 h 1772530"/>
                <a:gd name="connsiteX4" fmla="*/ 1021614 w 2056135"/>
                <a:gd name="connsiteY4" fmla="*/ 1688122 h 1772530"/>
                <a:gd name="connsiteX5" fmla="*/ 0 w 2056135"/>
                <a:gd name="connsiteY5" fmla="*/ 1772530 h 1772530"/>
                <a:gd name="connsiteX6" fmla="*/ 2056135 w 2056135"/>
                <a:gd name="connsiteY6" fmla="*/ 1772530 h 1772530"/>
                <a:gd name="connsiteX7" fmla="*/ 1028068 w 2056135"/>
                <a:gd name="connsiteY7" fmla="*/ 0 h 1772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56135" h="1772530">
                  <a:moveTo>
                    <a:pt x="1021614" y="1688122"/>
                  </a:moveTo>
                  <a:cubicBezTo>
                    <a:pt x="741185" y="1688122"/>
                    <a:pt x="513853" y="1460790"/>
                    <a:pt x="513853" y="1180361"/>
                  </a:cubicBezTo>
                  <a:cubicBezTo>
                    <a:pt x="513853" y="899932"/>
                    <a:pt x="741185" y="672600"/>
                    <a:pt x="1021614" y="672600"/>
                  </a:cubicBezTo>
                  <a:cubicBezTo>
                    <a:pt x="1302043" y="672600"/>
                    <a:pt x="1529375" y="899932"/>
                    <a:pt x="1529375" y="1180361"/>
                  </a:cubicBezTo>
                  <a:cubicBezTo>
                    <a:pt x="1529375" y="1460790"/>
                    <a:pt x="1302043" y="1688122"/>
                    <a:pt x="1021614" y="1688122"/>
                  </a:cubicBezTo>
                  <a:close/>
                  <a:moveTo>
                    <a:pt x="0" y="1772530"/>
                  </a:moveTo>
                  <a:lnTo>
                    <a:pt x="2056135" y="1772530"/>
                  </a:lnTo>
                  <a:lnTo>
                    <a:pt x="1028068" y="0"/>
                  </a:lnTo>
                  <a:close/>
                </a:path>
              </a:pathLst>
            </a:custGeom>
            <a:solidFill>
              <a:srgbClr val="BC242A"/>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3" name="文本框 52"/>
            <p:cNvSpPr txBox="1"/>
            <p:nvPr/>
          </p:nvSpPr>
          <p:spPr>
            <a:xfrm>
              <a:off x="7056941" y="2275090"/>
              <a:ext cx="724985" cy="677108"/>
            </a:xfrm>
            <a:prstGeom prst="rect">
              <a:avLst/>
            </a:prstGeom>
            <a:noFill/>
            <a:effectLst/>
          </p:spPr>
          <p:txBody>
            <a:bodyPr wrap="none" rtlCol="0">
              <a:spAutoFit/>
            </a:bodyPr>
            <a:lstStyle/>
            <a:p>
              <a:r>
                <a:rPr lang="en-US" altLang="zh-CN" sz="2700" dirty="0">
                  <a:solidFill>
                    <a:srgbClr val="BC242A"/>
                  </a:solidFill>
                  <a:latin typeface="Impact" panose="020B0806030902050204" pitchFamily="34" charset="0"/>
                  <a:ea typeface="方正姚体" panose="02010601030101010101" pitchFamily="2" charset="-122"/>
                </a:rPr>
                <a:t>02</a:t>
              </a:r>
              <a:endParaRPr lang="zh-CN" altLang="en-US" sz="2700" dirty="0">
                <a:solidFill>
                  <a:srgbClr val="BC242A"/>
                </a:solidFill>
                <a:latin typeface="Impact" panose="020B0806030902050204" pitchFamily="34" charset="0"/>
                <a:ea typeface="方正姚体" panose="02010601030101010101" pitchFamily="2" charset="-122"/>
              </a:endParaRPr>
            </a:p>
          </p:txBody>
        </p:sp>
      </p:grpSp>
      <p:grpSp>
        <p:nvGrpSpPr>
          <p:cNvPr id="62" name="组合 61"/>
          <p:cNvGrpSpPr/>
          <p:nvPr/>
        </p:nvGrpSpPr>
        <p:grpSpPr>
          <a:xfrm>
            <a:off x="2952282" y="3110256"/>
            <a:ext cx="1542101" cy="1329398"/>
            <a:chOff x="4163212" y="4529796"/>
            <a:chExt cx="2056135" cy="1772530"/>
          </a:xfrm>
        </p:grpSpPr>
        <p:sp>
          <p:nvSpPr>
            <p:cNvPr id="6" name="任意多边形 5"/>
            <p:cNvSpPr/>
            <p:nvPr/>
          </p:nvSpPr>
          <p:spPr>
            <a:xfrm>
              <a:off x="4163212" y="4529796"/>
              <a:ext cx="2056135" cy="1772530"/>
            </a:xfrm>
            <a:custGeom>
              <a:avLst/>
              <a:gdLst>
                <a:gd name="connsiteX0" fmla="*/ 1028067 w 2056135"/>
                <a:gd name="connsiteY0" fmla="*/ 684476 h 1772530"/>
                <a:gd name="connsiteX1" fmla="*/ 520306 w 2056135"/>
                <a:gd name="connsiteY1" fmla="*/ 1192237 h 1772530"/>
                <a:gd name="connsiteX2" fmla="*/ 1028067 w 2056135"/>
                <a:gd name="connsiteY2" fmla="*/ 1699998 h 1772530"/>
                <a:gd name="connsiteX3" fmla="*/ 1535828 w 2056135"/>
                <a:gd name="connsiteY3" fmla="*/ 1192237 h 1772530"/>
                <a:gd name="connsiteX4" fmla="*/ 1028067 w 2056135"/>
                <a:gd name="connsiteY4" fmla="*/ 684476 h 1772530"/>
                <a:gd name="connsiteX5" fmla="*/ 1028068 w 2056135"/>
                <a:gd name="connsiteY5" fmla="*/ 0 h 1772530"/>
                <a:gd name="connsiteX6" fmla="*/ 2056135 w 2056135"/>
                <a:gd name="connsiteY6" fmla="*/ 1772530 h 1772530"/>
                <a:gd name="connsiteX7" fmla="*/ 0 w 2056135"/>
                <a:gd name="connsiteY7" fmla="*/ 1772530 h 1772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56135" h="1772530">
                  <a:moveTo>
                    <a:pt x="1028067" y="684476"/>
                  </a:moveTo>
                  <a:cubicBezTo>
                    <a:pt x="747638" y="684476"/>
                    <a:pt x="520306" y="911808"/>
                    <a:pt x="520306" y="1192237"/>
                  </a:cubicBezTo>
                  <a:cubicBezTo>
                    <a:pt x="520306" y="1472666"/>
                    <a:pt x="747638" y="1699998"/>
                    <a:pt x="1028067" y="1699998"/>
                  </a:cubicBezTo>
                  <a:cubicBezTo>
                    <a:pt x="1308496" y="1699998"/>
                    <a:pt x="1535828" y="1472666"/>
                    <a:pt x="1535828" y="1192237"/>
                  </a:cubicBezTo>
                  <a:cubicBezTo>
                    <a:pt x="1535828" y="911808"/>
                    <a:pt x="1308496" y="684476"/>
                    <a:pt x="1028067" y="684476"/>
                  </a:cubicBezTo>
                  <a:close/>
                  <a:moveTo>
                    <a:pt x="1028068" y="0"/>
                  </a:moveTo>
                  <a:lnTo>
                    <a:pt x="2056135" y="1772530"/>
                  </a:lnTo>
                  <a:lnTo>
                    <a:pt x="0" y="1772530"/>
                  </a:lnTo>
                  <a:close/>
                </a:path>
              </a:pathLst>
            </a:custGeom>
            <a:solidFill>
              <a:srgbClr val="BC242A"/>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4" name="文本框 53"/>
            <p:cNvSpPr txBox="1"/>
            <p:nvPr/>
          </p:nvSpPr>
          <p:spPr>
            <a:xfrm>
              <a:off x="4859297" y="5416061"/>
              <a:ext cx="739947" cy="677108"/>
            </a:xfrm>
            <a:prstGeom prst="rect">
              <a:avLst/>
            </a:prstGeom>
            <a:noFill/>
            <a:effectLst/>
          </p:spPr>
          <p:txBody>
            <a:bodyPr wrap="none" rtlCol="0">
              <a:spAutoFit/>
            </a:bodyPr>
            <a:lstStyle/>
            <a:p>
              <a:r>
                <a:rPr lang="en-US" altLang="zh-CN" sz="2700" dirty="0">
                  <a:solidFill>
                    <a:srgbClr val="BC242A"/>
                  </a:solidFill>
                  <a:latin typeface="Impact" panose="020B0806030902050204" pitchFamily="34" charset="0"/>
                  <a:ea typeface="方正姚体" panose="02010601030101010101" pitchFamily="2" charset="-122"/>
                </a:rPr>
                <a:t>03</a:t>
              </a:r>
              <a:endParaRPr lang="zh-CN" altLang="en-US" sz="2700" dirty="0">
                <a:solidFill>
                  <a:srgbClr val="BC242A"/>
                </a:solidFill>
                <a:latin typeface="Impact" panose="020B0806030902050204" pitchFamily="34" charset="0"/>
                <a:ea typeface="方正姚体" panose="02010601030101010101" pitchFamily="2" charset="-122"/>
              </a:endParaRPr>
            </a:p>
          </p:txBody>
        </p:sp>
      </p:grpSp>
      <p:grpSp>
        <p:nvGrpSpPr>
          <p:cNvPr id="64" name="组合 63"/>
          <p:cNvGrpSpPr/>
          <p:nvPr/>
        </p:nvGrpSpPr>
        <p:grpSpPr>
          <a:xfrm>
            <a:off x="6202458" y="3110256"/>
            <a:ext cx="1542101" cy="1329398"/>
            <a:chOff x="8496781" y="4529796"/>
            <a:chExt cx="2056135" cy="1772530"/>
          </a:xfrm>
        </p:grpSpPr>
        <p:sp>
          <p:nvSpPr>
            <p:cNvPr id="7" name="任意多边形 6"/>
            <p:cNvSpPr/>
            <p:nvPr/>
          </p:nvSpPr>
          <p:spPr>
            <a:xfrm>
              <a:off x="8496781" y="4529796"/>
              <a:ext cx="2056135" cy="1772530"/>
            </a:xfrm>
            <a:custGeom>
              <a:avLst/>
              <a:gdLst>
                <a:gd name="connsiteX0" fmla="*/ 1028067 w 2056135"/>
                <a:gd name="connsiteY0" fmla="*/ 684476 h 1772530"/>
                <a:gd name="connsiteX1" fmla="*/ 520306 w 2056135"/>
                <a:gd name="connsiteY1" fmla="*/ 1192237 h 1772530"/>
                <a:gd name="connsiteX2" fmla="*/ 1028067 w 2056135"/>
                <a:gd name="connsiteY2" fmla="*/ 1699998 h 1772530"/>
                <a:gd name="connsiteX3" fmla="*/ 1535828 w 2056135"/>
                <a:gd name="connsiteY3" fmla="*/ 1192237 h 1772530"/>
                <a:gd name="connsiteX4" fmla="*/ 1028067 w 2056135"/>
                <a:gd name="connsiteY4" fmla="*/ 684476 h 1772530"/>
                <a:gd name="connsiteX5" fmla="*/ 1028068 w 2056135"/>
                <a:gd name="connsiteY5" fmla="*/ 0 h 1772530"/>
                <a:gd name="connsiteX6" fmla="*/ 2056135 w 2056135"/>
                <a:gd name="connsiteY6" fmla="*/ 1772530 h 1772530"/>
                <a:gd name="connsiteX7" fmla="*/ 0 w 2056135"/>
                <a:gd name="connsiteY7" fmla="*/ 1772530 h 1772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56135" h="1772530">
                  <a:moveTo>
                    <a:pt x="1028067" y="684476"/>
                  </a:moveTo>
                  <a:cubicBezTo>
                    <a:pt x="747638" y="684476"/>
                    <a:pt x="520306" y="911808"/>
                    <a:pt x="520306" y="1192237"/>
                  </a:cubicBezTo>
                  <a:cubicBezTo>
                    <a:pt x="520306" y="1472666"/>
                    <a:pt x="747638" y="1699998"/>
                    <a:pt x="1028067" y="1699998"/>
                  </a:cubicBezTo>
                  <a:cubicBezTo>
                    <a:pt x="1308496" y="1699998"/>
                    <a:pt x="1535828" y="1472666"/>
                    <a:pt x="1535828" y="1192237"/>
                  </a:cubicBezTo>
                  <a:cubicBezTo>
                    <a:pt x="1535828" y="911808"/>
                    <a:pt x="1308496" y="684476"/>
                    <a:pt x="1028067" y="684476"/>
                  </a:cubicBezTo>
                  <a:close/>
                  <a:moveTo>
                    <a:pt x="1028068" y="0"/>
                  </a:moveTo>
                  <a:lnTo>
                    <a:pt x="2056135" y="1772530"/>
                  </a:lnTo>
                  <a:lnTo>
                    <a:pt x="0" y="1772530"/>
                  </a:lnTo>
                  <a:close/>
                </a:path>
              </a:pathLst>
            </a:custGeom>
            <a:solidFill>
              <a:srgbClr val="BC242A"/>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5" name="文本框 54"/>
            <p:cNvSpPr txBox="1"/>
            <p:nvPr/>
          </p:nvSpPr>
          <p:spPr>
            <a:xfrm>
              <a:off x="9186454" y="5416060"/>
              <a:ext cx="724985" cy="677108"/>
            </a:xfrm>
            <a:prstGeom prst="rect">
              <a:avLst/>
            </a:prstGeom>
            <a:noFill/>
            <a:effectLst/>
          </p:spPr>
          <p:txBody>
            <a:bodyPr wrap="none" rtlCol="0">
              <a:spAutoFit/>
            </a:bodyPr>
            <a:lstStyle/>
            <a:p>
              <a:r>
                <a:rPr lang="en-US" altLang="zh-CN" sz="2700" dirty="0">
                  <a:solidFill>
                    <a:srgbClr val="BC242A"/>
                  </a:solidFill>
                  <a:latin typeface="Impact" panose="020B0806030902050204" pitchFamily="34" charset="0"/>
                  <a:ea typeface="方正姚体" panose="02010601030101010101" pitchFamily="2" charset="-122"/>
                </a:rPr>
                <a:t>04</a:t>
              </a:r>
              <a:endParaRPr lang="zh-CN" altLang="en-US" sz="2700" dirty="0">
                <a:solidFill>
                  <a:srgbClr val="BC242A"/>
                </a:solidFill>
                <a:latin typeface="Impact" panose="020B0806030902050204" pitchFamily="34" charset="0"/>
                <a:ea typeface="方正姚体" panose="02010601030101010101" pitchFamily="2" charset="-122"/>
              </a:endParaRPr>
            </a:p>
          </p:txBody>
        </p:sp>
      </p:grpSp>
      <p:sp>
        <p:nvSpPr>
          <p:cNvPr id="56" name="文本框 55"/>
          <p:cNvSpPr txBox="1"/>
          <p:nvPr/>
        </p:nvSpPr>
        <p:spPr>
          <a:xfrm>
            <a:off x="1490385" y="3398234"/>
            <a:ext cx="1215717" cy="392415"/>
          </a:xfrm>
          <a:prstGeom prst="rect">
            <a:avLst/>
          </a:prstGeom>
          <a:noFill/>
          <a:effectLst/>
        </p:spPr>
        <p:txBody>
          <a:bodyPr wrap="none" lIns="68580" tIns="34290" rIns="68580" bIns="34290" rtlCol="0">
            <a:spAutoFit/>
          </a:bodyPr>
          <a:lstStyle/>
          <a:p>
            <a:pPr algn="l"/>
            <a:r>
              <a:rPr lang="en-US" altLang="zh-CN" sz="2100" dirty="0">
                <a:solidFill>
                  <a:schemeClr val="tx1">
                    <a:lumMod val="85000"/>
                    <a:lumOff val="15000"/>
                  </a:schemeClr>
                </a:solidFill>
                <a:latin typeface="微软雅黑" panose="020B0503020204020204" charset="-122"/>
                <a:ea typeface="微软雅黑" panose="020B0503020204020204" charset="-122"/>
              </a:rPr>
              <a:t>准确得体</a:t>
            </a:r>
          </a:p>
        </p:txBody>
      </p:sp>
      <p:sp>
        <p:nvSpPr>
          <p:cNvPr id="57" name="文本框 56"/>
          <p:cNvSpPr txBox="1"/>
          <p:nvPr/>
        </p:nvSpPr>
        <p:spPr>
          <a:xfrm>
            <a:off x="3126731" y="1678494"/>
            <a:ext cx="1215717" cy="392415"/>
          </a:xfrm>
          <a:prstGeom prst="rect">
            <a:avLst/>
          </a:prstGeom>
          <a:noFill/>
          <a:effectLst/>
        </p:spPr>
        <p:txBody>
          <a:bodyPr wrap="none" lIns="68580" tIns="34290" rIns="68580" bIns="34290" rtlCol="0">
            <a:spAutoFit/>
          </a:bodyPr>
          <a:lstStyle/>
          <a:p>
            <a:pPr algn="l"/>
            <a:r>
              <a:rPr lang="en-US" altLang="zh-CN" sz="2100" dirty="0">
                <a:solidFill>
                  <a:schemeClr val="tx1">
                    <a:lumMod val="85000"/>
                    <a:lumOff val="15000"/>
                  </a:schemeClr>
                </a:solidFill>
                <a:latin typeface="微软雅黑" panose="020B0503020204020204" charset="-122"/>
                <a:ea typeface="微软雅黑" panose="020B0503020204020204" charset="-122"/>
              </a:rPr>
              <a:t>简短精练</a:t>
            </a:r>
          </a:p>
        </p:txBody>
      </p:sp>
      <p:sp>
        <p:nvSpPr>
          <p:cNvPr id="58" name="文本框 57"/>
          <p:cNvSpPr txBox="1"/>
          <p:nvPr/>
        </p:nvSpPr>
        <p:spPr>
          <a:xfrm>
            <a:off x="4494264" y="3398132"/>
            <a:ext cx="2126933" cy="731520"/>
          </a:xfrm>
          <a:prstGeom prst="rect">
            <a:avLst/>
          </a:prstGeom>
          <a:noFill/>
          <a:effectLst/>
        </p:spPr>
        <p:txBody>
          <a:bodyPr wrap="square" lIns="68580" tIns="34290" rIns="68580" bIns="34290" rtlCol="0">
            <a:spAutoFit/>
          </a:bodyPr>
          <a:lstStyle/>
          <a:p>
            <a:pPr algn="l"/>
            <a:r>
              <a:rPr lang="en-US" altLang="zh-CN" sz="2100" dirty="0">
                <a:solidFill>
                  <a:schemeClr val="tx1">
                    <a:lumMod val="85000"/>
                    <a:lumOff val="15000"/>
                  </a:schemeClr>
                </a:solidFill>
                <a:latin typeface="微软雅黑" panose="020B0503020204020204" charset="-122"/>
                <a:ea typeface="微软雅黑" panose="020B0503020204020204" charset="-122"/>
              </a:rPr>
              <a:t>外延和内涵要恰如其分</a:t>
            </a:r>
          </a:p>
        </p:txBody>
      </p:sp>
      <p:sp>
        <p:nvSpPr>
          <p:cNvPr id="59" name="文本框 58"/>
          <p:cNvSpPr txBox="1"/>
          <p:nvPr/>
        </p:nvSpPr>
        <p:spPr>
          <a:xfrm>
            <a:off x="6529987" y="1707766"/>
            <a:ext cx="864124" cy="438582"/>
          </a:xfrm>
          <a:prstGeom prst="rect">
            <a:avLst/>
          </a:prstGeom>
          <a:noFill/>
          <a:effectLst/>
        </p:spPr>
        <p:txBody>
          <a:bodyPr wrap="square" lIns="68580" tIns="34290" rIns="68580" bIns="34290" rtlCol="0">
            <a:spAutoFit/>
          </a:bodyPr>
          <a:lstStyle/>
          <a:p>
            <a:pPr algn="l"/>
            <a:r>
              <a:rPr lang="en-US" altLang="zh-CN" sz="2400" dirty="0">
                <a:solidFill>
                  <a:schemeClr val="tx1">
                    <a:lumMod val="85000"/>
                    <a:lumOff val="15000"/>
                  </a:schemeClr>
                </a:solidFill>
                <a:latin typeface="微软雅黑" panose="020B0503020204020204" charset="-122"/>
                <a:ea typeface="微软雅黑" panose="020B0503020204020204" charset="-122"/>
              </a:rPr>
              <a:t>醒目</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p14:dur="10">
        <p:blinds dir="vert"/>
      </p:transition>
    </mc:Choice>
    <mc:Fallback xmlns="">
      <p:transition>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61"/>
                                        </p:tgtEl>
                                        <p:attrNameLst>
                                          <p:attrName>style.visibility</p:attrName>
                                        </p:attrNameLst>
                                      </p:cBhvr>
                                      <p:to>
                                        <p:strVal val="visible"/>
                                      </p:to>
                                    </p:set>
                                    <p:anim calcmode="lin" valueType="num">
                                      <p:cBhvr additive="base">
                                        <p:cTn id="12" dur="500" fill="hold"/>
                                        <p:tgtEl>
                                          <p:spTgt spid="61"/>
                                        </p:tgtEl>
                                        <p:attrNameLst>
                                          <p:attrName>ppt_x</p:attrName>
                                        </p:attrNameLst>
                                      </p:cBhvr>
                                      <p:tavLst>
                                        <p:tav tm="0">
                                          <p:val>
                                            <p:strVal val="#ppt_x"/>
                                          </p:val>
                                        </p:tav>
                                        <p:tav tm="100000">
                                          <p:val>
                                            <p:strVal val="#ppt_x"/>
                                          </p:val>
                                        </p:tav>
                                      </p:tavLst>
                                    </p:anim>
                                    <p:anim calcmode="lin" valueType="num">
                                      <p:cBhvr additive="base">
                                        <p:cTn id="13" dur="500" fill="hold"/>
                                        <p:tgtEl>
                                          <p:spTgt spid="61"/>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16" presetClass="entr" presetSubtype="42"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barn(outHorizontal)">
                                      <p:cBhvr>
                                        <p:cTn id="17" dur="500"/>
                                        <p:tgtEl>
                                          <p:spTgt spid="2"/>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56"/>
                                        </p:tgtEl>
                                        <p:attrNameLst>
                                          <p:attrName>style.visibility</p:attrName>
                                        </p:attrNameLst>
                                      </p:cBhvr>
                                      <p:to>
                                        <p:strVal val="visible"/>
                                      </p:to>
                                    </p:set>
                                    <p:animEffect transition="in" filter="fade">
                                      <p:cBhvr>
                                        <p:cTn id="21" dur="500"/>
                                        <p:tgtEl>
                                          <p:spTgt spid="56"/>
                                        </p:tgtEl>
                                      </p:cBhvr>
                                    </p:animEffect>
                                  </p:childTnLst>
                                </p:cTn>
                              </p:par>
                            </p:childTnLst>
                          </p:cTn>
                        </p:par>
                        <p:par>
                          <p:cTn id="22" fill="hold">
                            <p:stCondLst>
                              <p:cond delay="2000"/>
                            </p:stCondLst>
                            <p:childTnLst>
                              <p:par>
                                <p:cTn id="23" presetID="2" presetClass="entr" presetSubtype="4" fill="hold" nodeType="afterEffect">
                                  <p:stCondLst>
                                    <p:cond delay="0"/>
                                  </p:stCondLst>
                                  <p:childTnLst>
                                    <p:set>
                                      <p:cBhvr>
                                        <p:cTn id="24" dur="1" fill="hold">
                                          <p:stCondLst>
                                            <p:cond delay="0"/>
                                          </p:stCondLst>
                                        </p:cTn>
                                        <p:tgtEl>
                                          <p:spTgt spid="62"/>
                                        </p:tgtEl>
                                        <p:attrNameLst>
                                          <p:attrName>style.visibility</p:attrName>
                                        </p:attrNameLst>
                                      </p:cBhvr>
                                      <p:to>
                                        <p:strVal val="visible"/>
                                      </p:to>
                                    </p:set>
                                    <p:anim calcmode="lin" valueType="num">
                                      <p:cBhvr additive="base">
                                        <p:cTn id="25" dur="500" fill="hold"/>
                                        <p:tgtEl>
                                          <p:spTgt spid="62"/>
                                        </p:tgtEl>
                                        <p:attrNameLst>
                                          <p:attrName>ppt_x</p:attrName>
                                        </p:attrNameLst>
                                      </p:cBhvr>
                                      <p:tavLst>
                                        <p:tav tm="0">
                                          <p:val>
                                            <p:strVal val="#ppt_x"/>
                                          </p:val>
                                        </p:tav>
                                        <p:tav tm="100000">
                                          <p:val>
                                            <p:strVal val="#ppt_x"/>
                                          </p:val>
                                        </p:tav>
                                      </p:tavLst>
                                    </p:anim>
                                    <p:anim calcmode="lin" valueType="num">
                                      <p:cBhvr additive="base">
                                        <p:cTn id="26" dur="500" fill="hold"/>
                                        <p:tgtEl>
                                          <p:spTgt spid="62"/>
                                        </p:tgtEl>
                                        <p:attrNameLst>
                                          <p:attrName>ppt_y</p:attrName>
                                        </p:attrNameLst>
                                      </p:cBhvr>
                                      <p:tavLst>
                                        <p:tav tm="0">
                                          <p:val>
                                            <p:strVal val="1+#ppt_h/2"/>
                                          </p:val>
                                        </p:tav>
                                        <p:tav tm="100000">
                                          <p:val>
                                            <p:strVal val="#ppt_y"/>
                                          </p:val>
                                        </p:tav>
                                      </p:tavLst>
                                    </p:anim>
                                  </p:childTnLst>
                                </p:cTn>
                              </p:par>
                            </p:childTnLst>
                          </p:cTn>
                        </p:par>
                        <p:par>
                          <p:cTn id="27" fill="hold">
                            <p:stCondLst>
                              <p:cond delay="2500"/>
                            </p:stCondLst>
                            <p:childTnLst>
                              <p:par>
                                <p:cTn id="28" presetID="16" presetClass="entr" presetSubtype="42" fill="hold" nodeType="after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barn(outHorizontal)">
                                      <p:cBhvr>
                                        <p:cTn id="30" dur="500"/>
                                        <p:tgtEl>
                                          <p:spTgt spid="3"/>
                                        </p:tgtEl>
                                      </p:cBhvr>
                                    </p:animEffect>
                                  </p:childTnLst>
                                </p:cTn>
                              </p:par>
                            </p:childTnLst>
                          </p:cTn>
                        </p:par>
                        <p:par>
                          <p:cTn id="31" fill="hold">
                            <p:stCondLst>
                              <p:cond delay="3000"/>
                            </p:stCondLst>
                            <p:childTnLst>
                              <p:par>
                                <p:cTn id="32" presetID="10" presetClass="entr" presetSubtype="0" fill="hold" grpId="0" nodeType="afterEffect">
                                  <p:stCondLst>
                                    <p:cond delay="0"/>
                                  </p:stCondLst>
                                  <p:childTnLst>
                                    <p:set>
                                      <p:cBhvr>
                                        <p:cTn id="33" dur="1" fill="hold">
                                          <p:stCondLst>
                                            <p:cond delay="0"/>
                                          </p:stCondLst>
                                        </p:cTn>
                                        <p:tgtEl>
                                          <p:spTgt spid="57"/>
                                        </p:tgtEl>
                                        <p:attrNameLst>
                                          <p:attrName>style.visibility</p:attrName>
                                        </p:attrNameLst>
                                      </p:cBhvr>
                                      <p:to>
                                        <p:strVal val="visible"/>
                                      </p:to>
                                    </p:set>
                                    <p:animEffect transition="in" filter="fade">
                                      <p:cBhvr>
                                        <p:cTn id="34" dur="500"/>
                                        <p:tgtEl>
                                          <p:spTgt spid="57"/>
                                        </p:tgtEl>
                                      </p:cBhvr>
                                    </p:animEffect>
                                  </p:childTnLst>
                                </p:cTn>
                              </p:par>
                            </p:childTnLst>
                          </p:cTn>
                        </p:par>
                        <p:par>
                          <p:cTn id="35" fill="hold">
                            <p:stCondLst>
                              <p:cond delay="3500"/>
                            </p:stCondLst>
                            <p:childTnLst>
                              <p:par>
                                <p:cTn id="36" presetID="2" presetClass="entr" presetSubtype="1" fill="hold" nodeType="afterEffect">
                                  <p:stCondLst>
                                    <p:cond delay="0"/>
                                  </p:stCondLst>
                                  <p:childTnLst>
                                    <p:set>
                                      <p:cBhvr>
                                        <p:cTn id="37" dur="1" fill="hold">
                                          <p:stCondLst>
                                            <p:cond delay="0"/>
                                          </p:stCondLst>
                                        </p:cTn>
                                        <p:tgtEl>
                                          <p:spTgt spid="63"/>
                                        </p:tgtEl>
                                        <p:attrNameLst>
                                          <p:attrName>style.visibility</p:attrName>
                                        </p:attrNameLst>
                                      </p:cBhvr>
                                      <p:to>
                                        <p:strVal val="visible"/>
                                      </p:to>
                                    </p:set>
                                    <p:anim calcmode="lin" valueType="num">
                                      <p:cBhvr additive="base">
                                        <p:cTn id="38" dur="500" fill="hold"/>
                                        <p:tgtEl>
                                          <p:spTgt spid="63"/>
                                        </p:tgtEl>
                                        <p:attrNameLst>
                                          <p:attrName>ppt_x</p:attrName>
                                        </p:attrNameLst>
                                      </p:cBhvr>
                                      <p:tavLst>
                                        <p:tav tm="0">
                                          <p:val>
                                            <p:strVal val="#ppt_x"/>
                                          </p:val>
                                        </p:tav>
                                        <p:tav tm="100000">
                                          <p:val>
                                            <p:strVal val="#ppt_x"/>
                                          </p:val>
                                        </p:tav>
                                      </p:tavLst>
                                    </p:anim>
                                    <p:anim calcmode="lin" valueType="num">
                                      <p:cBhvr additive="base">
                                        <p:cTn id="39" dur="500" fill="hold"/>
                                        <p:tgtEl>
                                          <p:spTgt spid="63"/>
                                        </p:tgtEl>
                                        <p:attrNameLst>
                                          <p:attrName>ppt_y</p:attrName>
                                        </p:attrNameLst>
                                      </p:cBhvr>
                                      <p:tavLst>
                                        <p:tav tm="0">
                                          <p:val>
                                            <p:strVal val="0-#ppt_h/2"/>
                                          </p:val>
                                        </p:tav>
                                        <p:tav tm="100000">
                                          <p:val>
                                            <p:strVal val="#ppt_y"/>
                                          </p:val>
                                        </p:tav>
                                      </p:tavLst>
                                    </p:anim>
                                  </p:childTnLst>
                                </p:cTn>
                              </p:par>
                            </p:childTnLst>
                          </p:cTn>
                        </p:par>
                        <p:par>
                          <p:cTn id="40" fill="hold">
                            <p:stCondLst>
                              <p:cond delay="4000"/>
                            </p:stCondLst>
                            <p:childTnLst>
                              <p:par>
                                <p:cTn id="41" presetID="16" presetClass="entr" presetSubtype="42" fill="hold" nodeType="after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barn(outHorizontal)">
                                      <p:cBhvr>
                                        <p:cTn id="43" dur="500"/>
                                        <p:tgtEl>
                                          <p:spTgt spid="4"/>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58"/>
                                        </p:tgtEl>
                                        <p:attrNameLst>
                                          <p:attrName>style.visibility</p:attrName>
                                        </p:attrNameLst>
                                      </p:cBhvr>
                                      <p:to>
                                        <p:strVal val="visible"/>
                                      </p:to>
                                    </p:set>
                                    <p:animEffect transition="in" filter="fade">
                                      <p:cBhvr>
                                        <p:cTn id="47" dur="500"/>
                                        <p:tgtEl>
                                          <p:spTgt spid="58"/>
                                        </p:tgtEl>
                                      </p:cBhvr>
                                    </p:animEffect>
                                  </p:childTnLst>
                                </p:cTn>
                              </p:par>
                            </p:childTnLst>
                          </p:cTn>
                        </p:par>
                        <p:par>
                          <p:cTn id="48" fill="hold">
                            <p:stCondLst>
                              <p:cond delay="5000"/>
                            </p:stCondLst>
                            <p:childTnLst>
                              <p:par>
                                <p:cTn id="49" presetID="2" presetClass="entr" presetSubtype="4" fill="hold" nodeType="afterEffect">
                                  <p:stCondLst>
                                    <p:cond delay="0"/>
                                  </p:stCondLst>
                                  <p:childTnLst>
                                    <p:set>
                                      <p:cBhvr>
                                        <p:cTn id="50" dur="1" fill="hold">
                                          <p:stCondLst>
                                            <p:cond delay="0"/>
                                          </p:stCondLst>
                                        </p:cTn>
                                        <p:tgtEl>
                                          <p:spTgt spid="64"/>
                                        </p:tgtEl>
                                        <p:attrNameLst>
                                          <p:attrName>style.visibility</p:attrName>
                                        </p:attrNameLst>
                                      </p:cBhvr>
                                      <p:to>
                                        <p:strVal val="visible"/>
                                      </p:to>
                                    </p:set>
                                    <p:anim calcmode="lin" valueType="num">
                                      <p:cBhvr additive="base">
                                        <p:cTn id="51" dur="500" fill="hold"/>
                                        <p:tgtEl>
                                          <p:spTgt spid="64"/>
                                        </p:tgtEl>
                                        <p:attrNameLst>
                                          <p:attrName>ppt_x</p:attrName>
                                        </p:attrNameLst>
                                      </p:cBhvr>
                                      <p:tavLst>
                                        <p:tav tm="0">
                                          <p:val>
                                            <p:strVal val="#ppt_x"/>
                                          </p:val>
                                        </p:tav>
                                        <p:tav tm="100000">
                                          <p:val>
                                            <p:strVal val="#ppt_x"/>
                                          </p:val>
                                        </p:tav>
                                      </p:tavLst>
                                    </p:anim>
                                    <p:anim calcmode="lin" valueType="num">
                                      <p:cBhvr additive="base">
                                        <p:cTn id="52" dur="500" fill="hold"/>
                                        <p:tgtEl>
                                          <p:spTgt spid="64"/>
                                        </p:tgtEl>
                                        <p:attrNameLst>
                                          <p:attrName>ppt_y</p:attrName>
                                        </p:attrNameLst>
                                      </p:cBhvr>
                                      <p:tavLst>
                                        <p:tav tm="0">
                                          <p:val>
                                            <p:strVal val="1+#ppt_h/2"/>
                                          </p:val>
                                        </p:tav>
                                        <p:tav tm="100000">
                                          <p:val>
                                            <p:strVal val="#ppt_y"/>
                                          </p:val>
                                        </p:tav>
                                      </p:tavLst>
                                    </p:anim>
                                  </p:childTnLst>
                                </p:cTn>
                              </p:par>
                            </p:childTnLst>
                          </p:cTn>
                        </p:par>
                        <p:par>
                          <p:cTn id="53" fill="hold">
                            <p:stCondLst>
                              <p:cond delay="5500"/>
                            </p:stCondLst>
                            <p:childTnLst>
                              <p:par>
                                <p:cTn id="54" presetID="16" presetClass="entr" presetSubtype="42" fill="hold" nodeType="afterEffect">
                                  <p:stCondLst>
                                    <p:cond delay="0"/>
                                  </p:stCondLst>
                                  <p:childTnLst>
                                    <p:set>
                                      <p:cBhvr>
                                        <p:cTn id="55" dur="1" fill="hold">
                                          <p:stCondLst>
                                            <p:cond delay="0"/>
                                          </p:stCondLst>
                                        </p:cTn>
                                        <p:tgtEl>
                                          <p:spTgt spid="60"/>
                                        </p:tgtEl>
                                        <p:attrNameLst>
                                          <p:attrName>style.visibility</p:attrName>
                                        </p:attrNameLst>
                                      </p:cBhvr>
                                      <p:to>
                                        <p:strVal val="visible"/>
                                      </p:to>
                                    </p:set>
                                    <p:animEffect transition="in" filter="barn(outHorizontal)">
                                      <p:cBhvr>
                                        <p:cTn id="56" dur="500"/>
                                        <p:tgtEl>
                                          <p:spTgt spid="60"/>
                                        </p:tgtEl>
                                      </p:cBhvr>
                                    </p:animEffect>
                                  </p:childTnLst>
                                </p:cTn>
                              </p:par>
                            </p:childTnLst>
                          </p:cTn>
                        </p:par>
                        <p:par>
                          <p:cTn id="57" fill="hold">
                            <p:stCondLst>
                              <p:cond delay="6000"/>
                            </p:stCondLst>
                            <p:childTnLst>
                              <p:par>
                                <p:cTn id="58" presetID="10" presetClass="entr" presetSubtype="0" fill="hold" grpId="0" nodeType="afterEffect">
                                  <p:stCondLst>
                                    <p:cond delay="0"/>
                                  </p:stCondLst>
                                  <p:childTnLst>
                                    <p:set>
                                      <p:cBhvr>
                                        <p:cTn id="59" dur="1" fill="hold">
                                          <p:stCondLst>
                                            <p:cond delay="0"/>
                                          </p:stCondLst>
                                        </p:cTn>
                                        <p:tgtEl>
                                          <p:spTgt spid="59"/>
                                        </p:tgtEl>
                                        <p:attrNameLst>
                                          <p:attrName>style.visibility</p:attrName>
                                        </p:attrNameLst>
                                      </p:cBhvr>
                                      <p:to>
                                        <p:strVal val="visible"/>
                                      </p:to>
                                    </p:set>
                                    <p:animEffect transition="in" filter="fade">
                                      <p:cBhvr>
                                        <p:cTn id="60"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6" grpId="0" bldLvl="0" animBg="1"/>
      <p:bldP spid="57" grpId="0" bldLvl="0" animBg="1"/>
      <p:bldP spid="58" grpId="0" bldLvl="0" animBg="1"/>
      <p:bldP spid="59"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372140" y="0"/>
            <a:ext cx="4199860" cy="592138"/>
          </a:xfrm>
        </p:spPr>
        <p:txBody>
          <a:bodyPr>
            <a:normAutofit/>
          </a:bodyPr>
          <a:lstStyle/>
          <a:p>
            <a:r>
              <a:rPr lang="zh-CN" altLang="en-US" sz="2400" b="1" dirty="0" smtClean="0">
                <a:solidFill>
                  <a:schemeClr val="bg1"/>
                </a:solidFill>
              </a:rPr>
              <a:t>（二）标题</a:t>
            </a:r>
            <a:r>
              <a:rPr lang="zh-CN" altLang="en-US" sz="2400" b="1" dirty="0">
                <a:solidFill>
                  <a:schemeClr val="bg1"/>
                </a:solidFill>
              </a:rPr>
              <a:t>的形式</a:t>
            </a:r>
          </a:p>
        </p:txBody>
      </p:sp>
      <p:sp>
        <p:nvSpPr>
          <p:cNvPr id="6" name="矩形 5"/>
          <p:cNvSpPr/>
          <p:nvPr/>
        </p:nvSpPr>
        <p:spPr>
          <a:xfrm>
            <a:off x="0" y="5040630"/>
            <a:ext cx="9144000" cy="102870"/>
          </a:xfrm>
          <a:prstGeom prst="rect">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2" name="矩形 1"/>
          <p:cNvSpPr/>
          <p:nvPr/>
        </p:nvSpPr>
        <p:spPr>
          <a:xfrm>
            <a:off x="457200" y="767897"/>
            <a:ext cx="8229600" cy="4081117"/>
          </a:xfrm>
          <a:prstGeom prst="rect">
            <a:avLst/>
          </a:prstGeom>
        </p:spPr>
        <p:txBody>
          <a:bodyPr wrap="square">
            <a:spAutoFit/>
          </a:bodyPr>
          <a:lstStyle/>
          <a:p>
            <a:pPr>
              <a:lnSpc>
                <a:spcPct val="160000"/>
              </a:lnSpc>
            </a:pPr>
            <a:r>
              <a:rPr lang="zh-CN" altLang="en-US" sz="1800" b="1" dirty="0"/>
              <a:t>１．句子式标题</a:t>
            </a:r>
          </a:p>
          <a:p>
            <a:pPr>
              <a:lnSpc>
                <a:spcPct val="160000"/>
              </a:lnSpc>
            </a:pPr>
            <a:r>
              <a:rPr lang="zh-CN" altLang="en-US" sz="1800" dirty="0"/>
              <a:t>句子式标题以一个描述或说明性的句子概括全文的中心论点,它可以是一个语法结构完整的句子.</a:t>
            </a:r>
          </a:p>
          <a:p>
            <a:pPr>
              <a:lnSpc>
                <a:spcPct val="160000"/>
              </a:lnSpc>
            </a:pPr>
            <a:r>
              <a:rPr lang="zh-CN" altLang="en-US" sz="1800" dirty="0"/>
              <a:t>多的情况是采取一种省略的句型,省略主语。</a:t>
            </a:r>
          </a:p>
          <a:p>
            <a:pPr>
              <a:lnSpc>
                <a:spcPct val="160000"/>
              </a:lnSpc>
            </a:pPr>
            <a:r>
              <a:rPr lang="zh-CN" altLang="en-US" sz="1800" b="1" dirty="0"/>
              <a:t>２．词组式标题</a:t>
            </a:r>
          </a:p>
          <a:p>
            <a:pPr>
              <a:lnSpc>
                <a:spcPct val="160000"/>
              </a:lnSpc>
            </a:pPr>
            <a:r>
              <a:rPr lang="zh-CN" altLang="en-US" sz="1800" dirty="0"/>
              <a:t>词组式标题比句子式标题更为简明,以两到三个词的组合点出论文的中心论点.</a:t>
            </a:r>
          </a:p>
          <a:p>
            <a:pPr>
              <a:lnSpc>
                <a:spcPct val="160000"/>
              </a:lnSpc>
            </a:pPr>
            <a:r>
              <a:rPr lang="zh-CN" altLang="en-US" sz="1800" b="1" dirty="0"/>
              <a:t>３．主副式标题</a:t>
            </a:r>
          </a:p>
          <a:p>
            <a:pPr>
              <a:lnSpc>
                <a:spcPct val="160000"/>
              </a:lnSpc>
            </a:pPr>
            <a:r>
              <a:rPr lang="zh-CN" altLang="en-US" sz="1800" dirty="0"/>
              <a:t>在论文的写作过程中,常常需要用副标题对正标题加以补充解说,以点明论文的研究对象、内容、目的;或者用副标题强调论文所研究的某个侧重面</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99730" y="0"/>
            <a:ext cx="2529220" cy="592138"/>
          </a:xfrm>
        </p:spPr>
        <p:txBody>
          <a:bodyPr>
            <a:normAutofit/>
          </a:bodyPr>
          <a:lstStyle/>
          <a:p>
            <a:r>
              <a:rPr lang="zh-CN" altLang="en-US" sz="2400" b="1" dirty="0">
                <a:solidFill>
                  <a:schemeClr val="bg1"/>
                </a:solidFill>
              </a:rPr>
              <a:t>摘要</a:t>
            </a:r>
          </a:p>
        </p:txBody>
      </p:sp>
      <p:sp>
        <p:nvSpPr>
          <p:cNvPr id="6" name="矩形 5"/>
          <p:cNvSpPr/>
          <p:nvPr/>
        </p:nvSpPr>
        <p:spPr>
          <a:xfrm>
            <a:off x="0" y="5040630"/>
            <a:ext cx="9144000" cy="102870"/>
          </a:xfrm>
          <a:prstGeom prst="rect">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2" name="矩形 1"/>
          <p:cNvSpPr/>
          <p:nvPr/>
        </p:nvSpPr>
        <p:spPr>
          <a:xfrm>
            <a:off x="733647" y="1267612"/>
            <a:ext cx="7772400" cy="2862322"/>
          </a:xfrm>
          <a:prstGeom prst="rect">
            <a:avLst/>
          </a:prstGeom>
        </p:spPr>
        <p:txBody>
          <a:bodyPr wrap="square">
            <a:spAutoFit/>
          </a:bodyPr>
          <a:lstStyle/>
          <a:p>
            <a:pPr>
              <a:lnSpc>
                <a:spcPct val="150000"/>
              </a:lnSpc>
            </a:pPr>
            <a:r>
              <a:rPr lang="zh-CN" altLang="en-US" sz="2000" dirty="0"/>
              <a:t>摘要是论文的重要组成部分,它是以提供文献内容梗概为目的,简明、确切地记述文献重要内容的短文.</a:t>
            </a:r>
          </a:p>
          <a:p>
            <a:pPr>
              <a:lnSpc>
                <a:spcPct val="200000"/>
              </a:lnSpc>
            </a:pPr>
            <a:r>
              <a:rPr lang="zh-CN" altLang="en-US" sz="2000" dirty="0"/>
              <a:t>摘要的主要功能是:</a:t>
            </a:r>
          </a:p>
          <a:p>
            <a:pPr>
              <a:lnSpc>
                <a:spcPct val="200000"/>
              </a:lnSpc>
            </a:pPr>
            <a:r>
              <a:rPr lang="zh-CN" altLang="en-US" sz="2000" dirty="0"/>
              <a:t>(１)使读者只看摘要就可以了解到论文的主要内容. </a:t>
            </a:r>
          </a:p>
          <a:p>
            <a:pPr>
              <a:lnSpc>
                <a:spcPct val="200000"/>
              </a:lnSpc>
            </a:pPr>
            <a:r>
              <a:rPr lang="zh-CN" altLang="en-US" sz="2000" dirty="0"/>
              <a:t>(２)为科技情报人员和计算机检索提供方便.</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0" y="5040630"/>
            <a:ext cx="9144000" cy="102870"/>
          </a:xfrm>
          <a:prstGeom prst="rect">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5" name="文本框 4"/>
          <p:cNvSpPr txBox="1"/>
          <p:nvPr/>
        </p:nvSpPr>
        <p:spPr>
          <a:xfrm>
            <a:off x="347200" y="75910"/>
            <a:ext cx="3216265" cy="438582"/>
          </a:xfrm>
          <a:prstGeom prst="rect">
            <a:avLst/>
          </a:prstGeom>
          <a:noFill/>
        </p:spPr>
        <p:txBody>
          <a:bodyPr wrap="none" lIns="68580" tIns="34290" rIns="68580" bIns="34290" rtlCol="0">
            <a:spAutoFit/>
          </a:bodyPr>
          <a:lstStyle/>
          <a:p>
            <a:pPr algn="l"/>
            <a:r>
              <a:rPr lang="zh-CN" altLang="en-US" sz="2400" b="1" dirty="0">
                <a:solidFill>
                  <a:schemeClr val="bg1"/>
                </a:solidFill>
                <a:latin typeface="微软雅黑" panose="020B0503020204020204" charset="-122"/>
                <a:ea typeface="微软雅黑" panose="020B0503020204020204" charset="-122"/>
              </a:rPr>
              <a:t>撰写摘要主要注意事项</a:t>
            </a:r>
          </a:p>
        </p:txBody>
      </p:sp>
      <p:grpSp>
        <p:nvGrpSpPr>
          <p:cNvPr id="6" name="组合 5"/>
          <p:cNvGrpSpPr/>
          <p:nvPr/>
        </p:nvGrpSpPr>
        <p:grpSpPr>
          <a:xfrm>
            <a:off x="2198180" y="1120920"/>
            <a:ext cx="1664942" cy="1080071"/>
            <a:chOff x="3850577" y="2232123"/>
            <a:chExt cx="2219923" cy="1440094"/>
          </a:xfrm>
        </p:grpSpPr>
        <p:sp>
          <p:nvSpPr>
            <p:cNvPr id="7" name="任意多边形 6"/>
            <p:cNvSpPr/>
            <p:nvPr/>
          </p:nvSpPr>
          <p:spPr>
            <a:xfrm>
              <a:off x="3850577" y="2232123"/>
              <a:ext cx="2219923" cy="1440094"/>
            </a:xfrm>
            <a:custGeom>
              <a:avLst/>
              <a:gdLst>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1" fmla="*/ 435769 w 435769"/>
                <a:gd name="connsiteY0-2" fmla="*/ 352425 h 352425"/>
                <a:gd name="connsiteX1-3" fmla="*/ 435769 w 435769"/>
                <a:gd name="connsiteY1-4" fmla="*/ 16668 h 352425"/>
                <a:gd name="connsiteX2-5" fmla="*/ 409575 w 435769"/>
                <a:gd name="connsiteY2-6" fmla="*/ 0 h 352425"/>
                <a:gd name="connsiteX3-7" fmla="*/ 0 w 435769"/>
                <a:gd name="connsiteY3-8" fmla="*/ 0 h 352425"/>
                <a:gd name="connsiteX4-9" fmla="*/ 0 w 435769"/>
                <a:gd name="connsiteY4-10" fmla="*/ 278606 h 352425"/>
                <a:gd name="connsiteX5-11" fmla="*/ 278606 w 435769"/>
                <a:gd name="connsiteY5-12" fmla="*/ 278606 h 352425"/>
                <a:gd name="connsiteX6-13" fmla="*/ 435769 w 435769"/>
                <a:gd name="connsiteY6-14" fmla="*/ 352425 h 352425"/>
                <a:gd name="connsiteX0-15" fmla="*/ 435769 w 435769"/>
                <a:gd name="connsiteY0-16" fmla="*/ 352425 h 352425"/>
                <a:gd name="connsiteX1-17" fmla="*/ 435769 w 435769"/>
                <a:gd name="connsiteY1-18" fmla="*/ 16668 h 352425"/>
                <a:gd name="connsiteX2-19" fmla="*/ 409575 w 435769"/>
                <a:gd name="connsiteY2-20" fmla="*/ 0 h 352425"/>
                <a:gd name="connsiteX3-21" fmla="*/ 0 w 435769"/>
                <a:gd name="connsiteY3-22" fmla="*/ 0 h 352425"/>
                <a:gd name="connsiteX4-23" fmla="*/ 0 w 435769"/>
                <a:gd name="connsiteY4-24" fmla="*/ 278606 h 352425"/>
                <a:gd name="connsiteX5-25" fmla="*/ 278606 w 435769"/>
                <a:gd name="connsiteY5-26" fmla="*/ 278606 h 352425"/>
                <a:gd name="connsiteX6-27" fmla="*/ 435769 w 435769"/>
                <a:gd name="connsiteY6-28" fmla="*/ 352425 h 352425"/>
                <a:gd name="connsiteX0-29" fmla="*/ 501385 w 501385"/>
                <a:gd name="connsiteY0-30" fmla="*/ 352425 h 352425"/>
                <a:gd name="connsiteX1-31" fmla="*/ 501385 w 501385"/>
                <a:gd name="connsiteY1-32" fmla="*/ 16668 h 352425"/>
                <a:gd name="connsiteX2-33" fmla="*/ 475191 w 501385"/>
                <a:gd name="connsiteY2-34" fmla="*/ 0 h 352425"/>
                <a:gd name="connsiteX3-35" fmla="*/ 65616 w 501385"/>
                <a:gd name="connsiteY3-36" fmla="*/ 0 h 352425"/>
                <a:gd name="connsiteX4-37" fmla="*/ 65616 w 501385"/>
                <a:gd name="connsiteY4-38" fmla="*/ 278606 h 352425"/>
                <a:gd name="connsiteX5-39" fmla="*/ 344222 w 501385"/>
                <a:gd name="connsiteY5-40" fmla="*/ 278606 h 352425"/>
                <a:gd name="connsiteX6-41" fmla="*/ 501385 w 501385"/>
                <a:gd name="connsiteY6-42" fmla="*/ 352425 h 352425"/>
                <a:gd name="connsiteX0-43" fmla="*/ 543835 w 543835"/>
                <a:gd name="connsiteY0-44" fmla="*/ 352425 h 352425"/>
                <a:gd name="connsiteX1-45" fmla="*/ 543835 w 543835"/>
                <a:gd name="connsiteY1-46" fmla="*/ 16668 h 352425"/>
                <a:gd name="connsiteX2-47" fmla="*/ 517641 w 543835"/>
                <a:gd name="connsiteY2-48" fmla="*/ 0 h 352425"/>
                <a:gd name="connsiteX3-49" fmla="*/ 108066 w 543835"/>
                <a:gd name="connsiteY3-50" fmla="*/ 0 h 352425"/>
                <a:gd name="connsiteX4-51" fmla="*/ 108066 w 543835"/>
                <a:gd name="connsiteY4-52" fmla="*/ 278606 h 352425"/>
                <a:gd name="connsiteX5-53" fmla="*/ 386672 w 543835"/>
                <a:gd name="connsiteY5-54" fmla="*/ 278606 h 352425"/>
                <a:gd name="connsiteX6-55" fmla="*/ 543835 w 543835"/>
                <a:gd name="connsiteY6-56" fmla="*/ 352425 h 352425"/>
                <a:gd name="connsiteX0-57" fmla="*/ 543835 w 543835"/>
                <a:gd name="connsiteY0-58" fmla="*/ 352425 h 352425"/>
                <a:gd name="connsiteX1-59" fmla="*/ 543835 w 543835"/>
                <a:gd name="connsiteY1-60" fmla="*/ 16668 h 352425"/>
                <a:gd name="connsiteX2-61" fmla="*/ 486684 w 543835"/>
                <a:gd name="connsiteY2-62" fmla="*/ 0 h 352425"/>
                <a:gd name="connsiteX3-63" fmla="*/ 108066 w 543835"/>
                <a:gd name="connsiteY3-64" fmla="*/ 0 h 352425"/>
                <a:gd name="connsiteX4-65" fmla="*/ 108066 w 543835"/>
                <a:gd name="connsiteY4-66" fmla="*/ 278606 h 352425"/>
                <a:gd name="connsiteX5-67" fmla="*/ 386672 w 543835"/>
                <a:gd name="connsiteY5-68" fmla="*/ 278606 h 352425"/>
                <a:gd name="connsiteX6-69" fmla="*/ 543835 w 543835"/>
                <a:gd name="connsiteY6-70" fmla="*/ 352425 h 352425"/>
                <a:gd name="connsiteX0-71" fmla="*/ 543835 w 543835"/>
                <a:gd name="connsiteY0-72" fmla="*/ 352425 h 352425"/>
                <a:gd name="connsiteX1-73" fmla="*/ 543835 w 543835"/>
                <a:gd name="connsiteY1-74" fmla="*/ 16668 h 352425"/>
                <a:gd name="connsiteX2-75" fmla="*/ 486684 w 543835"/>
                <a:gd name="connsiteY2-76" fmla="*/ 0 h 352425"/>
                <a:gd name="connsiteX3-77" fmla="*/ 108066 w 543835"/>
                <a:gd name="connsiteY3-78" fmla="*/ 0 h 352425"/>
                <a:gd name="connsiteX4-79" fmla="*/ 108066 w 543835"/>
                <a:gd name="connsiteY4-80" fmla="*/ 278606 h 352425"/>
                <a:gd name="connsiteX5-81" fmla="*/ 386672 w 543835"/>
                <a:gd name="connsiteY5-82" fmla="*/ 278606 h 352425"/>
                <a:gd name="connsiteX6-83" fmla="*/ 543835 w 543835"/>
                <a:gd name="connsiteY6-84" fmla="*/ 352425 h 352425"/>
                <a:gd name="connsiteX0-85" fmla="*/ 543835 w 543835"/>
                <a:gd name="connsiteY0-86" fmla="*/ 352793 h 352793"/>
                <a:gd name="connsiteX1-87" fmla="*/ 543835 w 543835"/>
                <a:gd name="connsiteY1-88" fmla="*/ 17036 h 352793"/>
                <a:gd name="connsiteX2-89" fmla="*/ 486684 w 543835"/>
                <a:gd name="connsiteY2-90" fmla="*/ 368 h 352793"/>
                <a:gd name="connsiteX3-91" fmla="*/ 108066 w 543835"/>
                <a:gd name="connsiteY3-92" fmla="*/ 368 h 352793"/>
                <a:gd name="connsiteX4-93" fmla="*/ 108066 w 543835"/>
                <a:gd name="connsiteY4-94" fmla="*/ 278974 h 352793"/>
                <a:gd name="connsiteX5-95" fmla="*/ 386672 w 543835"/>
                <a:gd name="connsiteY5-96" fmla="*/ 278974 h 352793"/>
                <a:gd name="connsiteX6-97" fmla="*/ 543835 w 543835"/>
                <a:gd name="connsiteY6-98" fmla="*/ 352793 h 35279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543835" h="352793">
                  <a:moveTo>
                    <a:pt x="543835" y="352793"/>
                  </a:moveTo>
                  <a:lnTo>
                    <a:pt x="543835" y="17036"/>
                  </a:lnTo>
                  <a:cubicBezTo>
                    <a:pt x="539073" y="1955"/>
                    <a:pt x="505734" y="-1220"/>
                    <a:pt x="486684" y="368"/>
                  </a:cubicBezTo>
                  <a:lnTo>
                    <a:pt x="108066" y="368"/>
                  </a:lnTo>
                  <a:cubicBezTo>
                    <a:pt x="-32428" y="369"/>
                    <a:pt x="-39572" y="281355"/>
                    <a:pt x="108066" y="278974"/>
                  </a:cubicBezTo>
                  <a:lnTo>
                    <a:pt x="386672" y="278974"/>
                  </a:lnTo>
                  <a:cubicBezTo>
                    <a:pt x="439060" y="279767"/>
                    <a:pt x="500972" y="309137"/>
                    <a:pt x="543835" y="352793"/>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文本框 7"/>
            <p:cNvSpPr txBox="1"/>
            <p:nvPr/>
          </p:nvSpPr>
          <p:spPr>
            <a:xfrm>
              <a:off x="4269095" y="2495519"/>
              <a:ext cx="1678405" cy="613410"/>
            </a:xfrm>
            <a:prstGeom prst="rect">
              <a:avLst/>
            </a:prstGeom>
            <a:noFill/>
          </p:spPr>
          <p:txBody>
            <a:bodyPr wrap="square" rtlCol="0">
              <a:spAutoFit/>
            </a:bodyPr>
            <a:lstStyle/>
            <a:p>
              <a:r>
                <a:rPr lang="zh-CN" altLang="en-US" sz="2400" b="1" dirty="0">
                  <a:solidFill>
                    <a:schemeClr val="bg1"/>
                  </a:solidFill>
                  <a:latin typeface="微软雅黑" panose="020B0503020204020204" charset="-122"/>
                  <a:ea typeface="微软雅黑" panose="020B0503020204020204" charset="-122"/>
                </a:rPr>
                <a:t> </a:t>
              </a:r>
            </a:p>
          </p:txBody>
        </p:sp>
        <p:sp>
          <p:nvSpPr>
            <p:cNvPr id="9" name="文本框 8"/>
            <p:cNvSpPr txBox="1"/>
            <p:nvPr/>
          </p:nvSpPr>
          <p:spPr>
            <a:xfrm>
              <a:off x="5326416" y="2464740"/>
              <a:ext cx="669415" cy="677108"/>
            </a:xfrm>
            <a:prstGeom prst="rect">
              <a:avLst/>
            </a:prstGeom>
            <a:noFill/>
          </p:spPr>
          <p:txBody>
            <a:bodyPr wrap="none" rtlCol="0">
              <a:spAutoFit/>
            </a:bodyPr>
            <a:lstStyle/>
            <a:p>
              <a:r>
                <a:rPr lang="en-US" altLang="zh-CN" sz="2700" dirty="0">
                  <a:solidFill>
                    <a:schemeClr val="tx1">
                      <a:lumMod val="85000"/>
                      <a:lumOff val="15000"/>
                    </a:schemeClr>
                  </a:solidFill>
                  <a:latin typeface="Impact" panose="020B0806030902050204" pitchFamily="34" charset="0"/>
                </a:rPr>
                <a:t>01</a:t>
              </a:r>
              <a:endParaRPr lang="zh-CN" altLang="en-US" sz="2700" dirty="0">
                <a:solidFill>
                  <a:schemeClr val="tx1">
                    <a:lumMod val="85000"/>
                    <a:lumOff val="15000"/>
                  </a:schemeClr>
                </a:solidFill>
                <a:latin typeface="Impact" panose="020B0806030902050204" pitchFamily="34" charset="0"/>
              </a:endParaRPr>
            </a:p>
          </p:txBody>
        </p:sp>
      </p:grpSp>
      <p:grpSp>
        <p:nvGrpSpPr>
          <p:cNvPr id="11" name="组合 10"/>
          <p:cNvGrpSpPr/>
          <p:nvPr/>
        </p:nvGrpSpPr>
        <p:grpSpPr>
          <a:xfrm>
            <a:off x="2416482" y="2275487"/>
            <a:ext cx="1520879" cy="940620"/>
            <a:chOff x="4141647" y="3771545"/>
            <a:chExt cx="2027838" cy="1254160"/>
          </a:xfrm>
        </p:grpSpPr>
        <p:sp>
          <p:nvSpPr>
            <p:cNvPr id="12" name="任意多边形 11"/>
            <p:cNvSpPr/>
            <p:nvPr/>
          </p:nvSpPr>
          <p:spPr>
            <a:xfrm>
              <a:off x="4141647" y="3771545"/>
              <a:ext cx="1933303" cy="1254160"/>
            </a:xfrm>
            <a:custGeom>
              <a:avLst/>
              <a:gdLst>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1" fmla="*/ 435769 w 435769"/>
                <a:gd name="connsiteY0-2" fmla="*/ 352425 h 352425"/>
                <a:gd name="connsiteX1-3" fmla="*/ 435769 w 435769"/>
                <a:gd name="connsiteY1-4" fmla="*/ 16668 h 352425"/>
                <a:gd name="connsiteX2-5" fmla="*/ 409575 w 435769"/>
                <a:gd name="connsiteY2-6" fmla="*/ 0 h 352425"/>
                <a:gd name="connsiteX3-7" fmla="*/ 0 w 435769"/>
                <a:gd name="connsiteY3-8" fmla="*/ 0 h 352425"/>
                <a:gd name="connsiteX4-9" fmla="*/ 0 w 435769"/>
                <a:gd name="connsiteY4-10" fmla="*/ 278606 h 352425"/>
                <a:gd name="connsiteX5-11" fmla="*/ 278606 w 435769"/>
                <a:gd name="connsiteY5-12" fmla="*/ 278606 h 352425"/>
                <a:gd name="connsiteX6-13" fmla="*/ 435769 w 435769"/>
                <a:gd name="connsiteY6-14" fmla="*/ 352425 h 352425"/>
                <a:gd name="connsiteX0-15" fmla="*/ 435769 w 435769"/>
                <a:gd name="connsiteY0-16" fmla="*/ 352425 h 352425"/>
                <a:gd name="connsiteX1-17" fmla="*/ 435769 w 435769"/>
                <a:gd name="connsiteY1-18" fmla="*/ 16668 h 352425"/>
                <a:gd name="connsiteX2-19" fmla="*/ 409575 w 435769"/>
                <a:gd name="connsiteY2-20" fmla="*/ 0 h 352425"/>
                <a:gd name="connsiteX3-21" fmla="*/ 0 w 435769"/>
                <a:gd name="connsiteY3-22" fmla="*/ 0 h 352425"/>
                <a:gd name="connsiteX4-23" fmla="*/ 0 w 435769"/>
                <a:gd name="connsiteY4-24" fmla="*/ 278606 h 352425"/>
                <a:gd name="connsiteX5-25" fmla="*/ 278606 w 435769"/>
                <a:gd name="connsiteY5-26" fmla="*/ 278606 h 352425"/>
                <a:gd name="connsiteX6-27" fmla="*/ 435769 w 435769"/>
                <a:gd name="connsiteY6-28" fmla="*/ 352425 h 352425"/>
                <a:gd name="connsiteX0-29" fmla="*/ 501385 w 501385"/>
                <a:gd name="connsiteY0-30" fmla="*/ 352425 h 352425"/>
                <a:gd name="connsiteX1-31" fmla="*/ 501385 w 501385"/>
                <a:gd name="connsiteY1-32" fmla="*/ 16668 h 352425"/>
                <a:gd name="connsiteX2-33" fmla="*/ 475191 w 501385"/>
                <a:gd name="connsiteY2-34" fmla="*/ 0 h 352425"/>
                <a:gd name="connsiteX3-35" fmla="*/ 65616 w 501385"/>
                <a:gd name="connsiteY3-36" fmla="*/ 0 h 352425"/>
                <a:gd name="connsiteX4-37" fmla="*/ 65616 w 501385"/>
                <a:gd name="connsiteY4-38" fmla="*/ 278606 h 352425"/>
                <a:gd name="connsiteX5-39" fmla="*/ 344222 w 501385"/>
                <a:gd name="connsiteY5-40" fmla="*/ 278606 h 352425"/>
                <a:gd name="connsiteX6-41" fmla="*/ 501385 w 501385"/>
                <a:gd name="connsiteY6-42" fmla="*/ 352425 h 352425"/>
                <a:gd name="connsiteX0-43" fmla="*/ 543835 w 543835"/>
                <a:gd name="connsiteY0-44" fmla="*/ 352425 h 352425"/>
                <a:gd name="connsiteX1-45" fmla="*/ 543835 w 543835"/>
                <a:gd name="connsiteY1-46" fmla="*/ 16668 h 352425"/>
                <a:gd name="connsiteX2-47" fmla="*/ 517641 w 543835"/>
                <a:gd name="connsiteY2-48" fmla="*/ 0 h 352425"/>
                <a:gd name="connsiteX3-49" fmla="*/ 108066 w 543835"/>
                <a:gd name="connsiteY3-50" fmla="*/ 0 h 352425"/>
                <a:gd name="connsiteX4-51" fmla="*/ 108066 w 543835"/>
                <a:gd name="connsiteY4-52" fmla="*/ 278606 h 352425"/>
                <a:gd name="connsiteX5-53" fmla="*/ 386672 w 543835"/>
                <a:gd name="connsiteY5-54" fmla="*/ 278606 h 352425"/>
                <a:gd name="connsiteX6-55" fmla="*/ 543835 w 543835"/>
                <a:gd name="connsiteY6-56" fmla="*/ 352425 h 352425"/>
                <a:gd name="connsiteX0-57" fmla="*/ 543835 w 543835"/>
                <a:gd name="connsiteY0-58" fmla="*/ 352425 h 352425"/>
                <a:gd name="connsiteX1-59" fmla="*/ 543835 w 543835"/>
                <a:gd name="connsiteY1-60" fmla="*/ 16668 h 352425"/>
                <a:gd name="connsiteX2-61" fmla="*/ 486684 w 543835"/>
                <a:gd name="connsiteY2-62" fmla="*/ 0 h 352425"/>
                <a:gd name="connsiteX3-63" fmla="*/ 108066 w 543835"/>
                <a:gd name="connsiteY3-64" fmla="*/ 0 h 352425"/>
                <a:gd name="connsiteX4-65" fmla="*/ 108066 w 543835"/>
                <a:gd name="connsiteY4-66" fmla="*/ 278606 h 352425"/>
                <a:gd name="connsiteX5-67" fmla="*/ 386672 w 543835"/>
                <a:gd name="connsiteY5-68" fmla="*/ 278606 h 352425"/>
                <a:gd name="connsiteX6-69" fmla="*/ 543835 w 543835"/>
                <a:gd name="connsiteY6-70" fmla="*/ 352425 h 352425"/>
                <a:gd name="connsiteX0-71" fmla="*/ 543835 w 543835"/>
                <a:gd name="connsiteY0-72" fmla="*/ 352425 h 352425"/>
                <a:gd name="connsiteX1-73" fmla="*/ 543835 w 543835"/>
                <a:gd name="connsiteY1-74" fmla="*/ 16668 h 352425"/>
                <a:gd name="connsiteX2-75" fmla="*/ 486684 w 543835"/>
                <a:gd name="connsiteY2-76" fmla="*/ 0 h 352425"/>
                <a:gd name="connsiteX3-77" fmla="*/ 108066 w 543835"/>
                <a:gd name="connsiteY3-78" fmla="*/ 0 h 352425"/>
                <a:gd name="connsiteX4-79" fmla="*/ 108066 w 543835"/>
                <a:gd name="connsiteY4-80" fmla="*/ 278606 h 352425"/>
                <a:gd name="connsiteX5-81" fmla="*/ 386672 w 543835"/>
                <a:gd name="connsiteY5-82" fmla="*/ 278606 h 352425"/>
                <a:gd name="connsiteX6-83" fmla="*/ 543835 w 543835"/>
                <a:gd name="connsiteY6-84" fmla="*/ 352425 h 352425"/>
                <a:gd name="connsiteX0-85" fmla="*/ 543835 w 543835"/>
                <a:gd name="connsiteY0-86" fmla="*/ 352793 h 352793"/>
                <a:gd name="connsiteX1-87" fmla="*/ 543835 w 543835"/>
                <a:gd name="connsiteY1-88" fmla="*/ 17036 h 352793"/>
                <a:gd name="connsiteX2-89" fmla="*/ 486684 w 543835"/>
                <a:gd name="connsiteY2-90" fmla="*/ 368 h 352793"/>
                <a:gd name="connsiteX3-91" fmla="*/ 108066 w 543835"/>
                <a:gd name="connsiteY3-92" fmla="*/ 368 h 352793"/>
                <a:gd name="connsiteX4-93" fmla="*/ 108066 w 543835"/>
                <a:gd name="connsiteY4-94" fmla="*/ 278974 h 352793"/>
                <a:gd name="connsiteX5-95" fmla="*/ 386672 w 543835"/>
                <a:gd name="connsiteY5-96" fmla="*/ 278974 h 352793"/>
                <a:gd name="connsiteX6-97" fmla="*/ 543835 w 543835"/>
                <a:gd name="connsiteY6-98" fmla="*/ 352793 h 35279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543835" h="352793">
                  <a:moveTo>
                    <a:pt x="543835" y="352793"/>
                  </a:moveTo>
                  <a:lnTo>
                    <a:pt x="543835" y="17036"/>
                  </a:lnTo>
                  <a:cubicBezTo>
                    <a:pt x="539073" y="1955"/>
                    <a:pt x="505734" y="-1220"/>
                    <a:pt x="486684" y="368"/>
                  </a:cubicBezTo>
                  <a:lnTo>
                    <a:pt x="108066" y="368"/>
                  </a:lnTo>
                  <a:cubicBezTo>
                    <a:pt x="-32428" y="369"/>
                    <a:pt x="-39572" y="281355"/>
                    <a:pt x="108066" y="278974"/>
                  </a:cubicBezTo>
                  <a:lnTo>
                    <a:pt x="386672" y="278974"/>
                  </a:lnTo>
                  <a:cubicBezTo>
                    <a:pt x="439060" y="279767"/>
                    <a:pt x="500972" y="309137"/>
                    <a:pt x="543835" y="352793"/>
                  </a:cubicBez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文本框 12"/>
            <p:cNvSpPr txBox="1"/>
            <p:nvPr/>
          </p:nvSpPr>
          <p:spPr>
            <a:xfrm>
              <a:off x="4491080" y="4005476"/>
              <a:ext cx="1678405" cy="548640"/>
            </a:xfrm>
            <a:prstGeom prst="rect">
              <a:avLst/>
            </a:prstGeom>
            <a:noFill/>
          </p:spPr>
          <p:txBody>
            <a:bodyPr wrap="square" rtlCol="0">
              <a:spAutoFit/>
            </a:bodyPr>
            <a:lstStyle/>
            <a:p>
              <a:r>
                <a:rPr lang="zh-CN" altLang="en-US" sz="2100" b="1" dirty="0">
                  <a:solidFill>
                    <a:schemeClr val="tx1">
                      <a:lumMod val="85000"/>
                      <a:lumOff val="15000"/>
                    </a:schemeClr>
                  </a:solidFill>
                  <a:latin typeface="微软雅黑" panose="020B0503020204020204" charset="-122"/>
                  <a:ea typeface="微软雅黑" panose="020B0503020204020204" charset="-122"/>
                </a:rPr>
                <a:t> </a:t>
              </a:r>
            </a:p>
          </p:txBody>
        </p:sp>
        <p:sp>
          <p:nvSpPr>
            <p:cNvPr id="14" name="文本框 13"/>
            <p:cNvSpPr txBox="1"/>
            <p:nvPr/>
          </p:nvSpPr>
          <p:spPr>
            <a:xfrm>
              <a:off x="5384832" y="3991130"/>
              <a:ext cx="628805" cy="553997"/>
            </a:xfrm>
            <a:prstGeom prst="rect">
              <a:avLst/>
            </a:prstGeom>
            <a:noFill/>
          </p:spPr>
          <p:txBody>
            <a:bodyPr wrap="none" rtlCol="0">
              <a:spAutoFit/>
            </a:bodyPr>
            <a:lstStyle/>
            <a:p>
              <a:r>
                <a:rPr lang="en-US" altLang="zh-CN" sz="2100" dirty="0">
                  <a:solidFill>
                    <a:schemeClr val="tx1">
                      <a:lumMod val="85000"/>
                      <a:lumOff val="15000"/>
                    </a:schemeClr>
                  </a:solidFill>
                  <a:latin typeface="Impact" panose="020B0806030902050204" pitchFamily="34" charset="0"/>
                </a:rPr>
                <a:t>03</a:t>
              </a:r>
              <a:endParaRPr lang="zh-CN" altLang="en-US" sz="2100" dirty="0">
                <a:solidFill>
                  <a:schemeClr val="tx1">
                    <a:lumMod val="85000"/>
                    <a:lumOff val="15000"/>
                  </a:schemeClr>
                </a:solidFill>
                <a:latin typeface="Impact" panose="020B0806030902050204" pitchFamily="34" charset="0"/>
              </a:endParaRPr>
            </a:p>
          </p:txBody>
        </p:sp>
      </p:grpSp>
      <p:grpSp>
        <p:nvGrpSpPr>
          <p:cNvPr id="15" name="组合 14"/>
          <p:cNvGrpSpPr/>
          <p:nvPr/>
        </p:nvGrpSpPr>
        <p:grpSpPr>
          <a:xfrm>
            <a:off x="2506912" y="3287293"/>
            <a:ext cx="1387317" cy="882854"/>
            <a:chOff x="4262219" y="5120619"/>
            <a:chExt cx="1849755" cy="1177139"/>
          </a:xfrm>
        </p:grpSpPr>
        <p:sp>
          <p:nvSpPr>
            <p:cNvPr id="16" name="任意多边形 15"/>
            <p:cNvSpPr/>
            <p:nvPr/>
          </p:nvSpPr>
          <p:spPr>
            <a:xfrm>
              <a:off x="4262219" y="5120619"/>
              <a:ext cx="1814574" cy="1177139"/>
            </a:xfrm>
            <a:custGeom>
              <a:avLst/>
              <a:gdLst>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1" fmla="*/ 435769 w 435769"/>
                <a:gd name="connsiteY0-2" fmla="*/ 352425 h 352425"/>
                <a:gd name="connsiteX1-3" fmla="*/ 435769 w 435769"/>
                <a:gd name="connsiteY1-4" fmla="*/ 16668 h 352425"/>
                <a:gd name="connsiteX2-5" fmla="*/ 409575 w 435769"/>
                <a:gd name="connsiteY2-6" fmla="*/ 0 h 352425"/>
                <a:gd name="connsiteX3-7" fmla="*/ 0 w 435769"/>
                <a:gd name="connsiteY3-8" fmla="*/ 0 h 352425"/>
                <a:gd name="connsiteX4-9" fmla="*/ 0 w 435769"/>
                <a:gd name="connsiteY4-10" fmla="*/ 278606 h 352425"/>
                <a:gd name="connsiteX5-11" fmla="*/ 278606 w 435769"/>
                <a:gd name="connsiteY5-12" fmla="*/ 278606 h 352425"/>
                <a:gd name="connsiteX6-13" fmla="*/ 435769 w 435769"/>
                <a:gd name="connsiteY6-14" fmla="*/ 352425 h 352425"/>
                <a:gd name="connsiteX0-15" fmla="*/ 435769 w 435769"/>
                <a:gd name="connsiteY0-16" fmla="*/ 352425 h 352425"/>
                <a:gd name="connsiteX1-17" fmla="*/ 435769 w 435769"/>
                <a:gd name="connsiteY1-18" fmla="*/ 16668 h 352425"/>
                <a:gd name="connsiteX2-19" fmla="*/ 409575 w 435769"/>
                <a:gd name="connsiteY2-20" fmla="*/ 0 h 352425"/>
                <a:gd name="connsiteX3-21" fmla="*/ 0 w 435769"/>
                <a:gd name="connsiteY3-22" fmla="*/ 0 h 352425"/>
                <a:gd name="connsiteX4-23" fmla="*/ 0 w 435769"/>
                <a:gd name="connsiteY4-24" fmla="*/ 278606 h 352425"/>
                <a:gd name="connsiteX5-25" fmla="*/ 278606 w 435769"/>
                <a:gd name="connsiteY5-26" fmla="*/ 278606 h 352425"/>
                <a:gd name="connsiteX6-27" fmla="*/ 435769 w 435769"/>
                <a:gd name="connsiteY6-28" fmla="*/ 352425 h 352425"/>
                <a:gd name="connsiteX0-29" fmla="*/ 501385 w 501385"/>
                <a:gd name="connsiteY0-30" fmla="*/ 352425 h 352425"/>
                <a:gd name="connsiteX1-31" fmla="*/ 501385 w 501385"/>
                <a:gd name="connsiteY1-32" fmla="*/ 16668 h 352425"/>
                <a:gd name="connsiteX2-33" fmla="*/ 475191 w 501385"/>
                <a:gd name="connsiteY2-34" fmla="*/ 0 h 352425"/>
                <a:gd name="connsiteX3-35" fmla="*/ 65616 w 501385"/>
                <a:gd name="connsiteY3-36" fmla="*/ 0 h 352425"/>
                <a:gd name="connsiteX4-37" fmla="*/ 65616 w 501385"/>
                <a:gd name="connsiteY4-38" fmla="*/ 278606 h 352425"/>
                <a:gd name="connsiteX5-39" fmla="*/ 344222 w 501385"/>
                <a:gd name="connsiteY5-40" fmla="*/ 278606 h 352425"/>
                <a:gd name="connsiteX6-41" fmla="*/ 501385 w 501385"/>
                <a:gd name="connsiteY6-42" fmla="*/ 352425 h 352425"/>
                <a:gd name="connsiteX0-43" fmla="*/ 543835 w 543835"/>
                <a:gd name="connsiteY0-44" fmla="*/ 352425 h 352425"/>
                <a:gd name="connsiteX1-45" fmla="*/ 543835 w 543835"/>
                <a:gd name="connsiteY1-46" fmla="*/ 16668 h 352425"/>
                <a:gd name="connsiteX2-47" fmla="*/ 517641 w 543835"/>
                <a:gd name="connsiteY2-48" fmla="*/ 0 h 352425"/>
                <a:gd name="connsiteX3-49" fmla="*/ 108066 w 543835"/>
                <a:gd name="connsiteY3-50" fmla="*/ 0 h 352425"/>
                <a:gd name="connsiteX4-51" fmla="*/ 108066 w 543835"/>
                <a:gd name="connsiteY4-52" fmla="*/ 278606 h 352425"/>
                <a:gd name="connsiteX5-53" fmla="*/ 386672 w 543835"/>
                <a:gd name="connsiteY5-54" fmla="*/ 278606 h 352425"/>
                <a:gd name="connsiteX6-55" fmla="*/ 543835 w 543835"/>
                <a:gd name="connsiteY6-56" fmla="*/ 352425 h 352425"/>
                <a:gd name="connsiteX0-57" fmla="*/ 543835 w 543835"/>
                <a:gd name="connsiteY0-58" fmla="*/ 352425 h 352425"/>
                <a:gd name="connsiteX1-59" fmla="*/ 543835 w 543835"/>
                <a:gd name="connsiteY1-60" fmla="*/ 16668 h 352425"/>
                <a:gd name="connsiteX2-61" fmla="*/ 486684 w 543835"/>
                <a:gd name="connsiteY2-62" fmla="*/ 0 h 352425"/>
                <a:gd name="connsiteX3-63" fmla="*/ 108066 w 543835"/>
                <a:gd name="connsiteY3-64" fmla="*/ 0 h 352425"/>
                <a:gd name="connsiteX4-65" fmla="*/ 108066 w 543835"/>
                <a:gd name="connsiteY4-66" fmla="*/ 278606 h 352425"/>
                <a:gd name="connsiteX5-67" fmla="*/ 386672 w 543835"/>
                <a:gd name="connsiteY5-68" fmla="*/ 278606 h 352425"/>
                <a:gd name="connsiteX6-69" fmla="*/ 543835 w 543835"/>
                <a:gd name="connsiteY6-70" fmla="*/ 352425 h 352425"/>
                <a:gd name="connsiteX0-71" fmla="*/ 543835 w 543835"/>
                <a:gd name="connsiteY0-72" fmla="*/ 352425 h 352425"/>
                <a:gd name="connsiteX1-73" fmla="*/ 543835 w 543835"/>
                <a:gd name="connsiteY1-74" fmla="*/ 16668 h 352425"/>
                <a:gd name="connsiteX2-75" fmla="*/ 486684 w 543835"/>
                <a:gd name="connsiteY2-76" fmla="*/ 0 h 352425"/>
                <a:gd name="connsiteX3-77" fmla="*/ 108066 w 543835"/>
                <a:gd name="connsiteY3-78" fmla="*/ 0 h 352425"/>
                <a:gd name="connsiteX4-79" fmla="*/ 108066 w 543835"/>
                <a:gd name="connsiteY4-80" fmla="*/ 278606 h 352425"/>
                <a:gd name="connsiteX5-81" fmla="*/ 386672 w 543835"/>
                <a:gd name="connsiteY5-82" fmla="*/ 278606 h 352425"/>
                <a:gd name="connsiteX6-83" fmla="*/ 543835 w 543835"/>
                <a:gd name="connsiteY6-84" fmla="*/ 352425 h 352425"/>
                <a:gd name="connsiteX0-85" fmla="*/ 543835 w 543835"/>
                <a:gd name="connsiteY0-86" fmla="*/ 352793 h 352793"/>
                <a:gd name="connsiteX1-87" fmla="*/ 543835 w 543835"/>
                <a:gd name="connsiteY1-88" fmla="*/ 17036 h 352793"/>
                <a:gd name="connsiteX2-89" fmla="*/ 486684 w 543835"/>
                <a:gd name="connsiteY2-90" fmla="*/ 368 h 352793"/>
                <a:gd name="connsiteX3-91" fmla="*/ 108066 w 543835"/>
                <a:gd name="connsiteY3-92" fmla="*/ 368 h 352793"/>
                <a:gd name="connsiteX4-93" fmla="*/ 108066 w 543835"/>
                <a:gd name="connsiteY4-94" fmla="*/ 278974 h 352793"/>
                <a:gd name="connsiteX5-95" fmla="*/ 386672 w 543835"/>
                <a:gd name="connsiteY5-96" fmla="*/ 278974 h 352793"/>
                <a:gd name="connsiteX6-97" fmla="*/ 543835 w 543835"/>
                <a:gd name="connsiteY6-98" fmla="*/ 352793 h 35279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543835" h="352793">
                  <a:moveTo>
                    <a:pt x="543835" y="352793"/>
                  </a:moveTo>
                  <a:lnTo>
                    <a:pt x="543835" y="17036"/>
                  </a:lnTo>
                  <a:cubicBezTo>
                    <a:pt x="539073" y="1955"/>
                    <a:pt x="505734" y="-1220"/>
                    <a:pt x="486684" y="368"/>
                  </a:cubicBezTo>
                  <a:lnTo>
                    <a:pt x="108066" y="368"/>
                  </a:lnTo>
                  <a:cubicBezTo>
                    <a:pt x="-32428" y="369"/>
                    <a:pt x="-39572" y="281355"/>
                    <a:pt x="108066" y="278974"/>
                  </a:cubicBezTo>
                  <a:lnTo>
                    <a:pt x="386672" y="278974"/>
                  </a:lnTo>
                  <a:cubicBezTo>
                    <a:pt x="439060" y="279767"/>
                    <a:pt x="500972" y="309137"/>
                    <a:pt x="543835" y="352793"/>
                  </a:cubicBez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 name="文本框 16"/>
            <p:cNvSpPr txBox="1"/>
            <p:nvPr/>
          </p:nvSpPr>
          <p:spPr>
            <a:xfrm>
              <a:off x="5481033" y="5334735"/>
              <a:ext cx="630941" cy="553997"/>
            </a:xfrm>
            <a:prstGeom prst="rect">
              <a:avLst/>
            </a:prstGeom>
            <a:noFill/>
          </p:spPr>
          <p:txBody>
            <a:bodyPr wrap="none" rtlCol="0">
              <a:spAutoFit/>
            </a:bodyPr>
            <a:lstStyle/>
            <a:p>
              <a:r>
                <a:rPr lang="en-US" altLang="zh-CN" sz="2100" dirty="0">
                  <a:solidFill>
                    <a:schemeClr val="tx1">
                      <a:lumMod val="85000"/>
                      <a:lumOff val="15000"/>
                    </a:schemeClr>
                  </a:solidFill>
                  <a:latin typeface="Impact" panose="020B0806030902050204" pitchFamily="34" charset="0"/>
                </a:rPr>
                <a:t>05</a:t>
              </a:r>
              <a:endParaRPr lang="zh-CN" altLang="en-US" sz="2100" dirty="0">
                <a:solidFill>
                  <a:schemeClr val="tx1">
                    <a:lumMod val="85000"/>
                    <a:lumOff val="15000"/>
                  </a:schemeClr>
                </a:solidFill>
                <a:latin typeface="Impact" panose="020B0806030902050204" pitchFamily="34" charset="0"/>
              </a:endParaRPr>
            </a:p>
          </p:txBody>
        </p:sp>
        <p:sp>
          <p:nvSpPr>
            <p:cNvPr id="19" name="文本框 18"/>
            <p:cNvSpPr txBox="1"/>
            <p:nvPr/>
          </p:nvSpPr>
          <p:spPr>
            <a:xfrm>
              <a:off x="4609731" y="5385359"/>
              <a:ext cx="1119549" cy="492443"/>
            </a:xfrm>
            <a:prstGeom prst="rect">
              <a:avLst/>
            </a:prstGeom>
            <a:noFill/>
          </p:spPr>
          <p:txBody>
            <a:bodyPr wrap="square" rtlCol="0">
              <a:spAutoFit/>
            </a:bodyPr>
            <a:lstStyle/>
            <a:p>
              <a:r>
                <a:rPr lang="zh-CN" altLang="en-US" sz="1800" b="1" dirty="0">
                  <a:solidFill>
                    <a:schemeClr val="tx1">
                      <a:lumMod val="85000"/>
                      <a:lumOff val="15000"/>
                    </a:schemeClr>
                  </a:solidFill>
                  <a:latin typeface="微软雅黑" panose="020B0503020204020204" charset="-122"/>
                  <a:ea typeface="微软雅黑" panose="020B0503020204020204" charset="-122"/>
                </a:rPr>
                <a:t> </a:t>
              </a:r>
            </a:p>
          </p:txBody>
        </p:sp>
      </p:grpSp>
      <p:grpSp>
        <p:nvGrpSpPr>
          <p:cNvPr id="20" name="组合 19"/>
          <p:cNvGrpSpPr/>
          <p:nvPr/>
        </p:nvGrpSpPr>
        <p:grpSpPr>
          <a:xfrm>
            <a:off x="3945772" y="1108061"/>
            <a:ext cx="1897933" cy="1080071"/>
            <a:chOff x="6139424" y="2232123"/>
            <a:chExt cx="2530577" cy="1440094"/>
          </a:xfrm>
        </p:grpSpPr>
        <p:sp>
          <p:nvSpPr>
            <p:cNvPr id="21" name="任意多边形 20"/>
            <p:cNvSpPr/>
            <p:nvPr/>
          </p:nvSpPr>
          <p:spPr>
            <a:xfrm flipH="1">
              <a:off x="6139424" y="2232123"/>
              <a:ext cx="2219923" cy="1440094"/>
            </a:xfrm>
            <a:custGeom>
              <a:avLst/>
              <a:gdLst>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1" fmla="*/ 435769 w 435769"/>
                <a:gd name="connsiteY0-2" fmla="*/ 352425 h 352425"/>
                <a:gd name="connsiteX1-3" fmla="*/ 435769 w 435769"/>
                <a:gd name="connsiteY1-4" fmla="*/ 16668 h 352425"/>
                <a:gd name="connsiteX2-5" fmla="*/ 409575 w 435769"/>
                <a:gd name="connsiteY2-6" fmla="*/ 0 h 352425"/>
                <a:gd name="connsiteX3-7" fmla="*/ 0 w 435769"/>
                <a:gd name="connsiteY3-8" fmla="*/ 0 h 352425"/>
                <a:gd name="connsiteX4-9" fmla="*/ 0 w 435769"/>
                <a:gd name="connsiteY4-10" fmla="*/ 278606 h 352425"/>
                <a:gd name="connsiteX5-11" fmla="*/ 278606 w 435769"/>
                <a:gd name="connsiteY5-12" fmla="*/ 278606 h 352425"/>
                <a:gd name="connsiteX6-13" fmla="*/ 435769 w 435769"/>
                <a:gd name="connsiteY6-14" fmla="*/ 352425 h 352425"/>
                <a:gd name="connsiteX0-15" fmla="*/ 435769 w 435769"/>
                <a:gd name="connsiteY0-16" fmla="*/ 352425 h 352425"/>
                <a:gd name="connsiteX1-17" fmla="*/ 435769 w 435769"/>
                <a:gd name="connsiteY1-18" fmla="*/ 16668 h 352425"/>
                <a:gd name="connsiteX2-19" fmla="*/ 409575 w 435769"/>
                <a:gd name="connsiteY2-20" fmla="*/ 0 h 352425"/>
                <a:gd name="connsiteX3-21" fmla="*/ 0 w 435769"/>
                <a:gd name="connsiteY3-22" fmla="*/ 0 h 352425"/>
                <a:gd name="connsiteX4-23" fmla="*/ 0 w 435769"/>
                <a:gd name="connsiteY4-24" fmla="*/ 278606 h 352425"/>
                <a:gd name="connsiteX5-25" fmla="*/ 278606 w 435769"/>
                <a:gd name="connsiteY5-26" fmla="*/ 278606 h 352425"/>
                <a:gd name="connsiteX6-27" fmla="*/ 435769 w 435769"/>
                <a:gd name="connsiteY6-28" fmla="*/ 352425 h 352425"/>
                <a:gd name="connsiteX0-29" fmla="*/ 501385 w 501385"/>
                <a:gd name="connsiteY0-30" fmla="*/ 352425 h 352425"/>
                <a:gd name="connsiteX1-31" fmla="*/ 501385 w 501385"/>
                <a:gd name="connsiteY1-32" fmla="*/ 16668 h 352425"/>
                <a:gd name="connsiteX2-33" fmla="*/ 475191 w 501385"/>
                <a:gd name="connsiteY2-34" fmla="*/ 0 h 352425"/>
                <a:gd name="connsiteX3-35" fmla="*/ 65616 w 501385"/>
                <a:gd name="connsiteY3-36" fmla="*/ 0 h 352425"/>
                <a:gd name="connsiteX4-37" fmla="*/ 65616 w 501385"/>
                <a:gd name="connsiteY4-38" fmla="*/ 278606 h 352425"/>
                <a:gd name="connsiteX5-39" fmla="*/ 344222 w 501385"/>
                <a:gd name="connsiteY5-40" fmla="*/ 278606 h 352425"/>
                <a:gd name="connsiteX6-41" fmla="*/ 501385 w 501385"/>
                <a:gd name="connsiteY6-42" fmla="*/ 352425 h 352425"/>
                <a:gd name="connsiteX0-43" fmla="*/ 543835 w 543835"/>
                <a:gd name="connsiteY0-44" fmla="*/ 352425 h 352425"/>
                <a:gd name="connsiteX1-45" fmla="*/ 543835 w 543835"/>
                <a:gd name="connsiteY1-46" fmla="*/ 16668 h 352425"/>
                <a:gd name="connsiteX2-47" fmla="*/ 517641 w 543835"/>
                <a:gd name="connsiteY2-48" fmla="*/ 0 h 352425"/>
                <a:gd name="connsiteX3-49" fmla="*/ 108066 w 543835"/>
                <a:gd name="connsiteY3-50" fmla="*/ 0 h 352425"/>
                <a:gd name="connsiteX4-51" fmla="*/ 108066 w 543835"/>
                <a:gd name="connsiteY4-52" fmla="*/ 278606 h 352425"/>
                <a:gd name="connsiteX5-53" fmla="*/ 386672 w 543835"/>
                <a:gd name="connsiteY5-54" fmla="*/ 278606 h 352425"/>
                <a:gd name="connsiteX6-55" fmla="*/ 543835 w 543835"/>
                <a:gd name="connsiteY6-56" fmla="*/ 352425 h 352425"/>
                <a:gd name="connsiteX0-57" fmla="*/ 543835 w 543835"/>
                <a:gd name="connsiteY0-58" fmla="*/ 352425 h 352425"/>
                <a:gd name="connsiteX1-59" fmla="*/ 543835 w 543835"/>
                <a:gd name="connsiteY1-60" fmla="*/ 16668 h 352425"/>
                <a:gd name="connsiteX2-61" fmla="*/ 486684 w 543835"/>
                <a:gd name="connsiteY2-62" fmla="*/ 0 h 352425"/>
                <a:gd name="connsiteX3-63" fmla="*/ 108066 w 543835"/>
                <a:gd name="connsiteY3-64" fmla="*/ 0 h 352425"/>
                <a:gd name="connsiteX4-65" fmla="*/ 108066 w 543835"/>
                <a:gd name="connsiteY4-66" fmla="*/ 278606 h 352425"/>
                <a:gd name="connsiteX5-67" fmla="*/ 386672 w 543835"/>
                <a:gd name="connsiteY5-68" fmla="*/ 278606 h 352425"/>
                <a:gd name="connsiteX6-69" fmla="*/ 543835 w 543835"/>
                <a:gd name="connsiteY6-70" fmla="*/ 352425 h 352425"/>
                <a:gd name="connsiteX0-71" fmla="*/ 543835 w 543835"/>
                <a:gd name="connsiteY0-72" fmla="*/ 352425 h 352425"/>
                <a:gd name="connsiteX1-73" fmla="*/ 543835 w 543835"/>
                <a:gd name="connsiteY1-74" fmla="*/ 16668 h 352425"/>
                <a:gd name="connsiteX2-75" fmla="*/ 486684 w 543835"/>
                <a:gd name="connsiteY2-76" fmla="*/ 0 h 352425"/>
                <a:gd name="connsiteX3-77" fmla="*/ 108066 w 543835"/>
                <a:gd name="connsiteY3-78" fmla="*/ 0 h 352425"/>
                <a:gd name="connsiteX4-79" fmla="*/ 108066 w 543835"/>
                <a:gd name="connsiteY4-80" fmla="*/ 278606 h 352425"/>
                <a:gd name="connsiteX5-81" fmla="*/ 386672 w 543835"/>
                <a:gd name="connsiteY5-82" fmla="*/ 278606 h 352425"/>
                <a:gd name="connsiteX6-83" fmla="*/ 543835 w 543835"/>
                <a:gd name="connsiteY6-84" fmla="*/ 352425 h 352425"/>
                <a:gd name="connsiteX0-85" fmla="*/ 543835 w 543835"/>
                <a:gd name="connsiteY0-86" fmla="*/ 352793 h 352793"/>
                <a:gd name="connsiteX1-87" fmla="*/ 543835 w 543835"/>
                <a:gd name="connsiteY1-88" fmla="*/ 17036 h 352793"/>
                <a:gd name="connsiteX2-89" fmla="*/ 486684 w 543835"/>
                <a:gd name="connsiteY2-90" fmla="*/ 368 h 352793"/>
                <a:gd name="connsiteX3-91" fmla="*/ 108066 w 543835"/>
                <a:gd name="connsiteY3-92" fmla="*/ 368 h 352793"/>
                <a:gd name="connsiteX4-93" fmla="*/ 108066 w 543835"/>
                <a:gd name="connsiteY4-94" fmla="*/ 278974 h 352793"/>
                <a:gd name="connsiteX5-95" fmla="*/ 386672 w 543835"/>
                <a:gd name="connsiteY5-96" fmla="*/ 278974 h 352793"/>
                <a:gd name="connsiteX6-97" fmla="*/ 543835 w 543835"/>
                <a:gd name="connsiteY6-98" fmla="*/ 352793 h 35279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543835" h="352793">
                  <a:moveTo>
                    <a:pt x="543835" y="352793"/>
                  </a:moveTo>
                  <a:lnTo>
                    <a:pt x="543835" y="17036"/>
                  </a:lnTo>
                  <a:cubicBezTo>
                    <a:pt x="539073" y="1955"/>
                    <a:pt x="505734" y="-1220"/>
                    <a:pt x="486684" y="368"/>
                  </a:cubicBezTo>
                  <a:lnTo>
                    <a:pt x="108066" y="368"/>
                  </a:lnTo>
                  <a:cubicBezTo>
                    <a:pt x="-32428" y="369"/>
                    <a:pt x="-39572" y="281355"/>
                    <a:pt x="108066" y="278974"/>
                  </a:cubicBezTo>
                  <a:lnTo>
                    <a:pt x="386672" y="278974"/>
                  </a:lnTo>
                  <a:cubicBezTo>
                    <a:pt x="439060" y="279767"/>
                    <a:pt x="500972" y="309137"/>
                    <a:pt x="543835" y="352793"/>
                  </a:cubicBezTo>
                  <a:close/>
                </a:path>
              </a:pathLst>
            </a:custGeom>
            <a:solidFill>
              <a:srgbClr val="B800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2" name="文本框 21"/>
            <p:cNvSpPr txBox="1"/>
            <p:nvPr/>
          </p:nvSpPr>
          <p:spPr>
            <a:xfrm>
              <a:off x="6275649" y="2467655"/>
              <a:ext cx="724985" cy="677108"/>
            </a:xfrm>
            <a:prstGeom prst="rect">
              <a:avLst/>
            </a:prstGeom>
            <a:noFill/>
          </p:spPr>
          <p:txBody>
            <a:bodyPr wrap="none" rtlCol="0">
              <a:spAutoFit/>
            </a:bodyPr>
            <a:lstStyle/>
            <a:p>
              <a:r>
                <a:rPr lang="en-US" altLang="zh-CN" sz="2700" dirty="0">
                  <a:solidFill>
                    <a:schemeClr val="bg1"/>
                  </a:solidFill>
                  <a:latin typeface="Impact" panose="020B0806030902050204" pitchFamily="34" charset="0"/>
                </a:rPr>
                <a:t>02</a:t>
              </a:r>
              <a:endParaRPr lang="zh-CN" altLang="en-US" sz="2700" dirty="0">
                <a:solidFill>
                  <a:schemeClr val="bg1"/>
                </a:solidFill>
                <a:latin typeface="Impact" panose="020B0806030902050204" pitchFamily="34" charset="0"/>
              </a:endParaRPr>
            </a:p>
          </p:txBody>
        </p:sp>
        <p:sp>
          <p:nvSpPr>
            <p:cNvPr id="23" name="文本框 22"/>
            <p:cNvSpPr txBox="1"/>
            <p:nvPr/>
          </p:nvSpPr>
          <p:spPr>
            <a:xfrm>
              <a:off x="6991596" y="2497522"/>
              <a:ext cx="1678405" cy="613410"/>
            </a:xfrm>
            <a:prstGeom prst="rect">
              <a:avLst/>
            </a:prstGeom>
            <a:noFill/>
          </p:spPr>
          <p:txBody>
            <a:bodyPr wrap="square" rtlCol="0">
              <a:spAutoFit/>
            </a:bodyPr>
            <a:lstStyle/>
            <a:p>
              <a:r>
                <a:rPr lang="zh-CN" altLang="en-US" sz="2400" b="1" dirty="0">
                  <a:solidFill>
                    <a:schemeClr val="bg1"/>
                  </a:solidFill>
                  <a:latin typeface="微软雅黑" panose="020B0503020204020204" charset="-122"/>
                  <a:ea typeface="微软雅黑" panose="020B0503020204020204" charset="-122"/>
                </a:rPr>
                <a:t> </a:t>
              </a:r>
            </a:p>
          </p:txBody>
        </p:sp>
      </p:grpSp>
      <p:grpSp>
        <p:nvGrpSpPr>
          <p:cNvPr id="24" name="组合 23"/>
          <p:cNvGrpSpPr/>
          <p:nvPr/>
        </p:nvGrpSpPr>
        <p:grpSpPr>
          <a:xfrm>
            <a:off x="3911478" y="2275487"/>
            <a:ext cx="1769637" cy="940620"/>
            <a:chOff x="6134975" y="3771545"/>
            <a:chExt cx="2359516" cy="1254160"/>
          </a:xfrm>
        </p:grpSpPr>
        <p:sp>
          <p:nvSpPr>
            <p:cNvPr id="25" name="任意多边形 24"/>
            <p:cNvSpPr/>
            <p:nvPr/>
          </p:nvSpPr>
          <p:spPr>
            <a:xfrm flipH="1">
              <a:off x="6134975" y="3771545"/>
              <a:ext cx="1933303" cy="1254160"/>
            </a:xfrm>
            <a:custGeom>
              <a:avLst/>
              <a:gdLst>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1" fmla="*/ 435769 w 435769"/>
                <a:gd name="connsiteY0-2" fmla="*/ 352425 h 352425"/>
                <a:gd name="connsiteX1-3" fmla="*/ 435769 w 435769"/>
                <a:gd name="connsiteY1-4" fmla="*/ 16668 h 352425"/>
                <a:gd name="connsiteX2-5" fmla="*/ 409575 w 435769"/>
                <a:gd name="connsiteY2-6" fmla="*/ 0 h 352425"/>
                <a:gd name="connsiteX3-7" fmla="*/ 0 w 435769"/>
                <a:gd name="connsiteY3-8" fmla="*/ 0 h 352425"/>
                <a:gd name="connsiteX4-9" fmla="*/ 0 w 435769"/>
                <a:gd name="connsiteY4-10" fmla="*/ 278606 h 352425"/>
                <a:gd name="connsiteX5-11" fmla="*/ 278606 w 435769"/>
                <a:gd name="connsiteY5-12" fmla="*/ 278606 h 352425"/>
                <a:gd name="connsiteX6-13" fmla="*/ 435769 w 435769"/>
                <a:gd name="connsiteY6-14" fmla="*/ 352425 h 352425"/>
                <a:gd name="connsiteX0-15" fmla="*/ 435769 w 435769"/>
                <a:gd name="connsiteY0-16" fmla="*/ 352425 h 352425"/>
                <a:gd name="connsiteX1-17" fmla="*/ 435769 w 435769"/>
                <a:gd name="connsiteY1-18" fmla="*/ 16668 h 352425"/>
                <a:gd name="connsiteX2-19" fmla="*/ 409575 w 435769"/>
                <a:gd name="connsiteY2-20" fmla="*/ 0 h 352425"/>
                <a:gd name="connsiteX3-21" fmla="*/ 0 w 435769"/>
                <a:gd name="connsiteY3-22" fmla="*/ 0 h 352425"/>
                <a:gd name="connsiteX4-23" fmla="*/ 0 w 435769"/>
                <a:gd name="connsiteY4-24" fmla="*/ 278606 h 352425"/>
                <a:gd name="connsiteX5-25" fmla="*/ 278606 w 435769"/>
                <a:gd name="connsiteY5-26" fmla="*/ 278606 h 352425"/>
                <a:gd name="connsiteX6-27" fmla="*/ 435769 w 435769"/>
                <a:gd name="connsiteY6-28" fmla="*/ 352425 h 352425"/>
                <a:gd name="connsiteX0-29" fmla="*/ 501385 w 501385"/>
                <a:gd name="connsiteY0-30" fmla="*/ 352425 h 352425"/>
                <a:gd name="connsiteX1-31" fmla="*/ 501385 w 501385"/>
                <a:gd name="connsiteY1-32" fmla="*/ 16668 h 352425"/>
                <a:gd name="connsiteX2-33" fmla="*/ 475191 w 501385"/>
                <a:gd name="connsiteY2-34" fmla="*/ 0 h 352425"/>
                <a:gd name="connsiteX3-35" fmla="*/ 65616 w 501385"/>
                <a:gd name="connsiteY3-36" fmla="*/ 0 h 352425"/>
                <a:gd name="connsiteX4-37" fmla="*/ 65616 w 501385"/>
                <a:gd name="connsiteY4-38" fmla="*/ 278606 h 352425"/>
                <a:gd name="connsiteX5-39" fmla="*/ 344222 w 501385"/>
                <a:gd name="connsiteY5-40" fmla="*/ 278606 h 352425"/>
                <a:gd name="connsiteX6-41" fmla="*/ 501385 w 501385"/>
                <a:gd name="connsiteY6-42" fmla="*/ 352425 h 352425"/>
                <a:gd name="connsiteX0-43" fmla="*/ 543835 w 543835"/>
                <a:gd name="connsiteY0-44" fmla="*/ 352425 h 352425"/>
                <a:gd name="connsiteX1-45" fmla="*/ 543835 w 543835"/>
                <a:gd name="connsiteY1-46" fmla="*/ 16668 h 352425"/>
                <a:gd name="connsiteX2-47" fmla="*/ 517641 w 543835"/>
                <a:gd name="connsiteY2-48" fmla="*/ 0 h 352425"/>
                <a:gd name="connsiteX3-49" fmla="*/ 108066 w 543835"/>
                <a:gd name="connsiteY3-50" fmla="*/ 0 h 352425"/>
                <a:gd name="connsiteX4-51" fmla="*/ 108066 w 543835"/>
                <a:gd name="connsiteY4-52" fmla="*/ 278606 h 352425"/>
                <a:gd name="connsiteX5-53" fmla="*/ 386672 w 543835"/>
                <a:gd name="connsiteY5-54" fmla="*/ 278606 h 352425"/>
                <a:gd name="connsiteX6-55" fmla="*/ 543835 w 543835"/>
                <a:gd name="connsiteY6-56" fmla="*/ 352425 h 352425"/>
                <a:gd name="connsiteX0-57" fmla="*/ 543835 w 543835"/>
                <a:gd name="connsiteY0-58" fmla="*/ 352425 h 352425"/>
                <a:gd name="connsiteX1-59" fmla="*/ 543835 w 543835"/>
                <a:gd name="connsiteY1-60" fmla="*/ 16668 h 352425"/>
                <a:gd name="connsiteX2-61" fmla="*/ 486684 w 543835"/>
                <a:gd name="connsiteY2-62" fmla="*/ 0 h 352425"/>
                <a:gd name="connsiteX3-63" fmla="*/ 108066 w 543835"/>
                <a:gd name="connsiteY3-64" fmla="*/ 0 h 352425"/>
                <a:gd name="connsiteX4-65" fmla="*/ 108066 w 543835"/>
                <a:gd name="connsiteY4-66" fmla="*/ 278606 h 352425"/>
                <a:gd name="connsiteX5-67" fmla="*/ 386672 w 543835"/>
                <a:gd name="connsiteY5-68" fmla="*/ 278606 h 352425"/>
                <a:gd name="connsiteX6-69" fmla="*/ 543835 w 543835"/>
                <a:gd name="connsiteY6-70" fmla="*/ 352425 h 352425"/>
                <a:gd name="connsiteX0-71" fmla="*/ 543835 w 543835"/>
                <a:gd name="connsiteY0-72" fmla="*/ 352425 h 352425"/>
                <a:gd name="connsiteX1-73" fmla="*/ 543835 w 543835"/>
                <a:gd name="connsiteY1-74" fmla="*/ 16668 h 352425"/>
                <a:gd name="connsiteX2-75" fmla="*/ 486684 w 543835"/>
                <a:gd name="connsiteY2-76" fmla="*/ 0 h 352425"/>
                <a:gd name="connsiteX3-77" fmla="*/ 108066 w 543835"/>
                <a:gd name="connsiteY3-78" fmla="*/ 0 h 352425"/>
                <a:gd name="connsiteX4-79" fmla="*/ 108066 w 543835"/>
                <a:gd name="connsiteY4-80" fmla="*/ 278606 h 352425"/>
                <a:gd name="connsiteX5-81" fmla="*/ 386672 w 543835"/>
                <a:gd name="connsiteY5-82" fmla="*/ 278606 h 352425"/>
                <a:gd name="connsiteX6-83" fmla="*/ 543835 w 543835"/>
                <a:gd name="connsiteY6-84" fmla="*/ 352425 h 352425"/>
                <a:gd name="connsiteX0-85" fmla="*/ 543835 w 543835"/>
                <a:gd name="connsiteY0-86" fmla="*/ 352793 h 352793"/>
                <a:gd name="connsiteX1-87" fmla="*/ 543835 w 543835"/>
                <a:gd name="connsiteY1-88" fmla="*/ 17036 h 352793"/>
                <a:gd name="connsiteX2-89" fmla="*/ 486684 w 543835"/>
                <a:gd name="connsiteY2-90" fmla="*/ 368 h 352793"/>
                <a:gd name="connsiteX3-91" fmla="*/ 108066 w 543835"/>
                <a:gd name="connsiteY3-92" fmla="*/ 368 h 352793"/>
                <a:gd name="connsiteX4-93" fmla="*/ 108066 w 543835"/>
                <a:gd name="connsiteY4-94" fmla="*/ 278974 h 352793"/>
                <a:gd name="connsiteX5-95" fmla="*/ 386672 w 543835"/>
                <a:gd name="connsiteY5-96" fmla="*/ 278974 h 352793"/>
                <a:gd name="connsiteX6-97" fmla="*/ 543835 w 543835"/>
                <a:gd name="connsiteY6-98" fmla="*/ 352793 h 35279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543835" h="352793">
                  <a:moveTo>
                    <a:pt x="543835" y="352793"/>
                  </a:moveTo>
                  <a:lnTo>
                    <a:pt x="543835" y="17036"/>
                  </a:lnTo>
                  <a:cubicBezTo>
                    <a:pt x="539073" y="1955"/>
                    <a:pt x="505734" y="-1220"/>
                    <a:pt x="486684" y="368"/>
                  </a:cubicBezTo>
                  <a:lnTo>
                    <a:pt x="108066" y="368"/>
                  </a:lnTo>
                  <a:cubicBezTo>
                    <a:pt x="-32428" y="369"/>
                    <a:pt x="-39572" y="281355"/>
                    <a:pt x="108066" y="278974"/>
                  </a:cubicBezTo>
                  <a:lnTo>
                    <a:pt x="386672" y="278974"/>
                  </a:lnTo>
                  <a:cubicBezTo>
                    <a:pt x="439060" y="279767"/>
                    <a:pt x="500972" y="309137"/>
                    <a:pt x="543835" y="352793"/>
                  </a:cubicBezTo>
                  <a:close/>
                </a:path>
              </a:pathLst>
            </a:custGeom>
            <a:solidFill>
              <a:srgbClr val="B800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6" name="文本框 25"/>
            <p:cNvSpPr txBox="1"/>
            <p:nvPr/>
          </p:nvSpPr>
          <p:spPr>
            <a:xfrm>
              <a:off x="6214504" y="3991130"/>
              <a:ext cx="618117" cy="553997"/>
            </a:xfrm>
            <a:prstGeom prst="rect">
              <a:avLst/>
            </a:prstGeom>
            <a:noFill/>
          </p:spPr>
          <p:txBody>
            <a:bodyPr wrap="none" rtlCol="0">
              <a:spAutoFit/>
            </a:bodyPr>
            <a:lstStyle/>
            <a:p>
              <a:r>
                <a:rPr lang="en-US" altLang="zh-CN" sz="2100" dirty="0">
                  <a:solidFill>
                    <a:schemeClr val="bg1"/>
                  </a:solidFill>
                  <a:latin typeface="Impact" panose="020B0806030902050204" pitchFamily="34" charset="0"/>
                </a:rPr>
                <a:t>04</a:t>
              </a:r>
              <a:endParaRPr lang="zh-CN" altLang="en-US" sz="2100" dirty="0">
                <a:solidFill>
                  <a:schemeClr val="bg1"/>
                </a:solidFill>
                <a:latin typeface="Impact" panose="020B0806030902050204" pitchFamily="34" charset="0"/>
              </a:endParaRPr>
            </a:p>
          </p:txBody>
        </p:sp>
        <p:sp>
          <p:nvSpPr>
            <p:cNvPr id="27" name="文本框 26"/>
            <p:cNvSpPr txBox="1"/>
            <p:nvPr/>
          </p:nvSpPr>
          <p:spPr>
            <a:xfrm>
              <a:off x="6816086" y="3991130"/>
              <a:ext cx="1678405" cy="548640"/>
            </a:xfrm>
            <a:prstGeom prst="rect">
              <a:avLst/>
            </a:prstGeom>
            <a:noFill/>
          </p:spPr>
          <p:txBody>
            <a:bodyPr wrap="square" rtlCol="0">
              <a:spAutoFit/>
            </a:bodyPr>
            <a:lstStyle/>
            <a:p>
              <a:endParaRPr lang="zh-CN" altLang="en-US" sz="2100" b="1" dirty="0">
                <a:solidFill>
                  <a:schemeClr val="bg1"/>
                </a:solidFill>
                <a:latin typeface="微软雅黑" panose="020B0503020204020204" charset="-122"/>
                <a:ea typeface="微软雅黑" panose="020B0503020204020204" charset="-122"/>
              </a:endParaRPr>
            </a:p>
          </p:txBody>
        </p:sp>
      </p:grpSp>
      <p:grpSp>
        <p:nvGrpSpPr>
          <p:cNvPr id="28" name="组合 27"/>
          <p:cNvGrpSpPr/>
          <p:nvPr/>
        </p:nvGrpSpPr>
        <p:grpSpPr>
          <a:xfrm>
            <a:off x="3910097" y="3287293"/>
            <a:ext cx="1771019" cy="882854"/>
            <a:chOff x="6133132" y="5120619"/>
            <a:chExt cx="2361359" cy="1177139"/>
          </a:xfrm>
        </p:grpSpPr>
        <p:sp>
          <p:nvSpPr>
            <p:cNvPr id="29" name="任意多边形 28"/>
            <p:cNvSpPr/>
            <p:nvPr/>
          </p:nvSpPr>
          <p:spPr>
            <a:xfrm flipH="1">
              <a:off x="6133132" y="5120619"/>
              <a:ext cx="1814574" cy="1177139"/>
            </a:xfrm>
            <a:custGeom>
              <a:avLst/>
              <a:gdLst>
                <a:gd name="connsiteX0" fmla="*/ 435769 w 435769"/>
                <a:gd name="connsiteY0" fmla="*/ 352425 h 352425"/>
                <a:gd name="connsiteX1" fmla="*/ 435769 w 435769"/>
                <a:gd name="connsiteY1" fmla="*/ 16668 h 352425"/>
                <a:gd name="connsiteX2" fmla="*/ 409575 w 435769"/>
                <a:gd name="connsiteY2" fmla="*/ 0 h 352425"/>
                <a:gd name="connsiteX3" fmla="*/ 0 w 435769"/>
                <a:gd name="connsiteY3" fmla="*/ 0 h 352425"/>
                <a:gd name="connsiteX4" fmla="*/ 0 w 435769"/>
                <a:gd name="connsiteY4" fmla="*/ 278606 h 352425"/>
                <a:gd name="connsiteX5" fmla="*/ 278606 w 435769"/>
                <a:gd name="connsiteY5" fmla="*/ 278606 h 352425"/>
                <a:gd name="connsiteX6" fmla="*/ 435769 w 435769"/>
                <a:gd name="connsiteY6" fmla="*/ 352425 h 352425"/>
                <a:gd name="connsiteX0-1" fmla="*/ 435769 w 435769"/>
                <a:gd name="connsiteY0-2" fmla="*/ 352425 h 352425"/>
                <a:gd name="connsiteX1-3" fmla="*/ 435769 w 435769"/>
                <a:gd name="connsiteY1-4" fmla="*/ 16668 h 352425"/>
                <a:gd name="connsiteX2-5" fmla="*/ 409575 w 435769"/>
                <a:gd name="connsiteY2-6" fmla="*/ 0 h 352425"/>
                <a:gd name="connsiteX3-7" fmla="*/ 0 w 435769"/>
                <a:gd name="connsiteY3-8" fmla="*/ 0 h 352425"/>
                <a:gd name="connsiteX4-9" fmla="*/ 0 w 435769"/>
                <a:gd name="connsiteY4-10" fmla="*/ 278606 h 352425"/>
                <a:gd name="connsiteX5-11" fmla="*/ 278606 w 435769"/>
                <a:gd name="connsiteY5-12" fmla="*/ 278606 h 352425"/>
                <a:gd name="connsiteX6-13" fmla="*/ 435769 w 435769"/>
                <a:gd name="connsiteY6-14" fmla="*/ 352425 h 352425"/>
                <a:gd name="connsiteX0-15" fmla="*/ 435769 w 435769"/>
                <a:gd name="connsiteY0-16" fmla="*/ 352425 h 352425"/>
                <a:gd name="connsiteX1-17" fmla="*/ 435769 w 435769"/>
                <a:gd name="connsiteY1-18" fmla="*/ 16668 h 352425"/>
                <a:gd name="connsiteX2-19" fmla="*/ 409575 w 435769"/>
                <a:gd name="connsiteY2-20" fmla="*/ 0 h 352425"/>
                <a:gd name="connsiteX3-21" fmla="*/ 0 w 435769"/>
                <a:gd name="connsiteY3-22" fmla="*/ 0 h 352425"/>
                <a:gd name="connsiteX4-23" fmla="*/ 0 w 435769"/>
                <a:gd name="connsiteY4-24" fmla="*/ 278606 h 352425"/>
                <a:gd name="connsiteX5-25" fmla="*/ 278606 w 435769"/>
                <a:gd name="connsiteY5-26" fmla="*/ 278606 h 352425"/>
                <a:gd name="connsiteX6-27" fmla="*/ 435769 w 435769"/>
                <a:gd name="connsiteY6-28" fmla="*/ 352425 h 352425"/>
                <a:gd name="connsiteX0-29" fmla="*/ 501385 w 501385"/>
                <a:gd name="connsiteY0-30" fmla="*/ 352425 h 352425"/>
                <a:gd name="connsiteX1-31" fmla="*/ 501385 w 501385"/>
                <a:gd name="connsiteY1-32" fmla="*/ 16668 h 352425"/>
                <a:gd name="connsiteX2-33" fmla="*/ 475191 w 501385"/>
                <a:gd name="connsiteY2-34" fmla="*/ 0 h 352425"/>
                <a:gd name="connsiteX3-35" fmla="*/ 65616 w 501385"/>
                <a:gd name="connsiteY3-36" fmla="*/ 0 h 352425"/>
                <a:gd name="connsiteX4-37" fmla="*/ 65616 w 501385"/>
                <a:gd name="connsiteY4-38" fmla="*/ 278606 h 352425"/>
                <a:gd name="connsiteX5-39" fmla="*/ 344222 w 501385"/>
                <a:gd name="connsiteY5-40" fmla="*/ 278606 h 352425"/>
                <a:gd name="connsiteX6-41" fmla="*/ 501385 w 501385"/>
                <a:gd name="connsiteY6-42" fmla="*/ 352425 h 352425"/>
                <a:gd name="connsiteX0-43" fmla="*/ 543835 w 543835"/>
                <a:gd name="connsiteY0-44" fmla="*/ 352425 h 352425"/>
                <a:gd name="connsiteX1-45" fmla="*/ 543835 w 543835"/>
                <a:gd name="connsiteY1-46" fmla="*/ 16668 h 352425"/>
                <a:gd name="connsiteX2-47" fmla="*/ 517641 w 543835"/>
                <a:gd name="connsiteY2-48" fmla="*/ 0 h 352425"/>
                <a:gd name="connsiteX3-49" fmla="*/ 108066 w 543835"/>
                <a:gd name="connsiteY3-50" fmla="*/ 0 h 352425"/>
                <a:gd name="connsiteX4-51" fmla="*/ 108066 w 543835"/>
                <a:gd name="connsiteY4-52" fmla="*/ 278606 h 352425"/>
                <a:gd name="connsiteX5-53" fmla="*/ 386672 w 543835"/>
                <a:gd name="connsiteY5-54" fmla="*/ 278606 h 352425"/>
                <a:gd name="connsiteX6-55" fmla="*/ 543835 w 543835"/>
                <a:gd name="connsiteY6-56" fmla="*/ 352425 h 352425"/>
                <a:gd name="connsiteX0-57" fmla="*/ 543835 w 543835"/>
                <a:gd name="connsiteY0-58" fmla="*/ 352425 h 352425"/>
                <a:gd name="connsiteX1-59" fmla="*/ 543835 w 543835"/>
                <a:gd name="connsiteY1-60" fmla="*/ 16668 h 352425"/>
                <a:gd name="connsiteX2-61" fmla="*/ 486684 w 543835"/>
                <a:gd name="connsiteY2-62" fmla="*/ 0 h 352425"/>
                <a:gd name="connsiteX3-63" fmla="*/ 108066 w 543835"/>
                <a:gd name="connsiteY3-64" fmla="*/ 0 h 352425"/>
                <a:gd name="connsiteX4-65" fmla="*/ 108066 w 543835"/>
                <a:gd name="connsiteY4-66" fmla="*/ 278606 h 352425"/>
                <a:gd name="connsiteX5-67" fmla="*/ 386672 w 543835"/>
                <a:gd name="connsiteY5-68" fmla="*/ 278606 h 352425"/>
                <a:gd name="connsiteX6-69" fmla="*/ 543835 w 543835"/>
                <a:gd name="connsiteY6-70" fmla="*/ 352425 h 352425"/>
                <a:gd name="connsiteX0-71" fmla="*/ 543835 w 543835"/>
                <a:gd name="connsiteY0-72" fmla="*/ 352425 h 352425"/>
                <a:gd name="connsiteX1-73" fmla="*/ 543835 w 543835"/>
                <a:gd name="connsiteY1-74" fmla="*/ 16668 h 352425"/>
                <a:gd name="connsiteX2-75" fmla="*/ 486684 w 543835"/>
                <a:gd name="connsiteY2-76" fmla="*/ 0 h 352425"/>
                <a:gd name="connsiteX3-77" fmla="*/ 108066 w 543835"/>
                <a:gd name="connsiteY3-78" fmla="*/ 0 h 352425"/>
                <a:gd name="connsiteX4-79" fmla="*/ 108066 w 543835"/>
                <a:gd name="connsiteY4-80" fmla="*/ 278606 h 352425"/>
                <a:gd name="connsiteX5-81" fmla="*/ 386672 w 543835"/>
                <a:gd name="connsiteY5-82" fmla="*/ 278606 h 352425"/>
                <a:gd name="connsiteX6-83" fmla="*/ 543835 w 543835"/>
                <a:gd name="connsiteY6-84" fmla="*/ 352425 h 352425"/>
                <a:gd name="connsiteX0-85" fmla="*/ 543835 w 543835"/>
                <a:gd name="connsiteY0-86" fmla="*/ 352793 h 352793"/>
                <a:gd name="connsiteX1-87" fmla="*/ 543835 w 543835"/>
                <a:gd name="connsiteY1-88" fmla="*/ 17036 h 352793"/>
                <a:gd name="connsiteX2-89" fmla="*/ 486684 w 543835"/>
                <a:gd name="connsiteY2-90" fmla="*/ 368 h 352793"/>
                <a:gd name="connsiteX3-91" fmla="*/ 108066 w 543835"/>
                <a:gd name="connsiteY3-92" fmla="*/ 368 h 352793"/>
                <a:gd name="connsiteX4-93" fmla="*/ 108066 w 543835"/>
                <a:gd name="connsiteY4-94" fmla="*/ 278974 h 352793"/>
                <a:gd name="connsiteX5-95" fmla="*/ 386672 w 543835"/>
                <a:gd name="connsiteY5-96" fmla="*/ 278974 h 352793"/>
                <a:gd name="connsiteX6-97" fmla="*/ 543835 w 543835"/>
                <a:gd name="connsiteY6-98" fmla="*/ 352793 h 35279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543835" h="352793">
                  <a:moveTo>
                    <a:pt x="543835" y="352793"/>
                  </a:moveTo>
                  <a:lnTo>
                    <a:pt x="543835" y="17036"/>
                  </a:lnTo>
                  <a:cubicBezTo>
                    <a:pt x="539073" y="1955"/>
                    <a:pt x="505734" y="-1220"/>
                    <a:pt x="486684" y="368"/>
                  </a:cubicBezTo>
                  <a:lnTo>
                    <a:pt x="108066" y="368"/>
                  </a:lnTo>
                  <a:cubicBezTo>
                    <a:pt x="-32428" y="369"/>
                    <a:pt x="-39572" y="281355"/>
                    <a:pt x="108066" y="278974"/>
                  </a:cubicBezTo>
                  <a:lnTo>
                    <a:pt x="386672" y="278974"/>
                  </a:lnTo>
                  <a:cubicBezTo>
                    <a:pt x="439060" y="279767"/>
                    <a:pt x="500972" y="309137"/>
                    <a:pt x="543835" y="352793"/>
                  </a:cubicBezTo>
                  <a:close/>
                </a:path>
              </a:pathLst>
            </a:custGeom>
            <a:solidFill>
              <a:srgbClr val="B800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文本框 29"/>
            <p:cNvSpPr txBox="1"/>
            <p:nvPr/>
          </p:nvSpPr>
          <p:spPr>
            <a:xfrm>
              <a:off x="6201701" y="5334735"/>
              <a:ext cx="633080" cy="553997"/>
            </a:xfrm>
            <a:prstGeom prst="rect">
              <a:avLst/>
            </a:prstGeom>
            <a:noFill/>
          </p:spPr>
          <p:txBody>
            <a:bodyPr wrap="none" rtlCol="0">
              <a:spAutoFit/>
            </a:bodyPr>
            <a:lstStyle/>
            <a:p>
              <a:r>
                <a:rPr lang="en-US" altLang="zh-CN" sz="2100" dirty="0">
                  <a:solidFill>
                    <a:schemeClr val="bg1"/>
                  </a:solidFill>
                  <a:latin typeface="Impact" panose="020B0806030902050204" pitchFamily="34" charset="0"/>
                </a:rPr>
                <a:t>06</a:t>
              </a:r>
              <a:endParaRPr lang="zh-CN" altLang="en-US" sz="2100" dirty="0">
                <a:solidFill>
                  <a:schemeClr val="bg1"/>
                </a:solidFill>
                <a:latin typeface="Impact" panose="020B0806030902050204" pitchFamily="34" charset="0"/>
              </a:endParaRPr>
            </a:p>
          </p:txBody>
        </p:sp>
        <p:sp>
          <p:nvSpPr>
            <p:cNvPr id="31" name="文本框 30"/>
            <p:cNvSpPr txBox="1"/>
            <p:nvPr/>
          </p:nvSpPr>
          <p:spPr>
            <a:xfrm>
              <a:off x="6816085" y="5358804"/>
              <a:ext cx="1678406" cy="492443"/>
            </a:xfrm>
            <a:prstGeom prst="rect">
              <a:avLst/>
            </a:prstGeom>
            <a:noFill/>
          </p:spPr>
          <p:txBody>
            <a:bodyPr wrap="square" rtlCol="0">
              <a:spAutoFit/>
            </a:bodyPr>
            <a:lstStyle/>
            <a:p>
              <a:r>
                <a:rPr lang="zh-CN" altLang="en-US" sz="1800" b="1" dirty="0">
                  <a:solidFill>
                    <a:schemeClr val="bg1"/>
                  </a:solidFill>
                  <a:latin typeface="微软雅黑" panose="020B0503020204020204" charset="-122"/>
                  <a:ea typeface="微软雅黑" panose="020B0503020204020204" charset="-122"/>
                </a:rPr>
                <a:t> </a:t>
              </a:r>
            </a:p>
          </p:txBody>
        </p:sp>
      </p:grpSp>
      <p:sp>
        <p:nvSpPr>
          <p:cNvPr id="32" name="文本框 31"/>
          <p:cNvSpPr txBox="1"/>
          <p:nvPr/>
        </p:nvSpPr>
        <p:spPr>
          <a:xfrm>
            <a:off x="235136" y="1290371"/>
            <a:ext cx="2105933" cy="684803"/>
          </a:xfrm>
          <a:prstGeom prst="rect">
            <a:avLst/>
          </a:prstGeom>
          <a:noFill/>
          <a:effectLst/>
        </p:spPr>
        <p:txBody>
          <a:bodyPr wrap="square" lIns="68580" tIns="34290" rIns="68580" bIns="34290" rtlCol="0">
            <a:spAutoFit/>
          </a:bodyPr>
          <a:lstStyle/>
          <a:p>
            <a:pPr algn="l"/>
            <a:r>
              <a:rPr lang="en-US" altLang="zh-CN" sz="2000" dirty="0" smtClean="0">
                <a:latin typeface="微软雅黑" panose="020B0503020204020204" charset="-122"/>
                <a:ea typeface="微软雅黑" panose="020B0503020204020204" charset="-122"/>
              </a:rPr>
              <a:t>要客观、如实地反映一次性文献</a:t>
            </a:r>
          </a:p>
        </p:txBody>
      </p:sp>
      <p:sp>
        <p:nvSpPr>
          <p:cNvPr id="33" name="文本框 32"/>
          <p:cNvSpPr txBox="1"/>
          <p:nvPr/>
        </p:nvSpPr>
        <p:spPr>
          <a:xfrm>
            <a:off x="174309" y="2275655"/>
            <a:ext cx="2154222" cy="992579"/>
          </a:xfrm>
          <a:prstGeom prst="rect">
            <a:avLst/>
          </a:prstGeom>
          <a:noFill/>
          <a:effectLst/>
        </p:spPr>
        <p:txBody>
          <a:bodyPr wrap="square" lIns="68580" tIns="34290" rIns="68580" bIns="34290" rtlCol="0">
            <a:spAutoFit/>
          </a:bodyPr>
          <a:lstStyle/>
          <a:p>
            <a:pPr algn="l"/>
            <a:r>
              <a:rPr lang="en-US" altLang="zh-CN" sz="2000" dirty="0" smtClean="0">
                <a:latin typeface="微软雅黑" panose="020B0503020204020204" charset="-122"/>
                <a:ea typeface="微软雅黑" panose="020B0503020204020204" charset="-122"/>
              </a:rPr>
              <a:t>要着重反映新内容和作者特别强调的观点.</a:t>
            </a:r>
          </a:p>
        </p:txBody>
      </p:sp>
      <p:sp>
        <p:nvSpPr>
          <p:cNvPr id="34" name="文本框 33"/>
          <p:cNvSpPr txBox="1"/>
          <p:nvPr/>
        </p:nvSpPr>
        <p:spPr>
          <a:xfrm>
            <a:off x="235290" y="3287220"/>
            <a:ext cx="2105811" cy="684803"/>
          </a:xfrm>
          <a:prstGeom prst="rect">
            <a:avLst/>
          </a:prstGeom>
          <a:noFill/>
          <a:effectLst/>
        </p:spPr>
        <p:txBody>
          <a:bodyPr wrap="square" lIns="68580" tIns="34290" rIns="68580" bIns="34290" rtlCol="0">
            <a:spAutoFit/>
          </a:bodyPr>
          <a:lstStyle/>
          <a:p>
            <a:pPr algn="l"/>
            <a:r>
              <a:rPr lang="en-US" altLang="zh-CN" sz="2000" dirty="0" smtClean="0">
                <a:latin typeface="微软雅黑" panose="020B0503020204020204" charset="-122"/>
                <a:ea typeface="微软雅黑" panose="020B0503020204020204" charset="-122"/>
              </a:rPr>
              <a:t>得简单重复论文题名已有的信息</a:t>
            </a:r>
          </a:p>
        </p:txBody>
      </p:sp>
      <p:sp>
        <p:nvSpPr>
          <p:cNvPr id="35" name="文本框 34"/>
          <p:cNvSpPr txBox="1"/>
          <p:nvPr/>
        </p:nvSpPr>
        <p:spPr>
          <a:xfrm>
            <a:off x="5764117" y="1084078"/>
            <a:ext cx="3198433" cy="900246"/>
          </a:xfrm>
          <a:prstGeom prst="rect">
            <a:avLst/>
          </a:prstGeom>
          <a:noFill/>
          <a:effectLst/>
        </p:spPr>
        <p:txBody>
          <a:bodyPr wrap="square" lIns="68580" tIns="34290" rIns="68580" bIns="34290" rtlCol="0">
            <a:spAutoFit/>
          </a:bodyPr>
          <a:lstStyle/>
          <a:p>
            <a:pPr algn="l"/>
            <a:r>
              <a:rPr lang="en-US" altLang="zh-CN" sz="1800" dirty="0" smtClean="0">
                <a:latin typeface="微软雅黑" panose="020B0503020204020204" charset="-122"/>
                <a:ea typeface="微软雅黑" panose="020B0503020204020204" charset="-122"/>
              </a:rPr>
              <a:t>书写要合乎语法,保持上下文的逻辑关系;结构严谨,表达简明,语义确切. 一般不分段落.</a:t>
            </a:r>
          </a:p>
        </p:txBody>
      </p:sp>
      <p:sp>
        <p:nvSpPr>
          <p:cNvPr id="36" name="文本框 35"/>
          <p:cNvSpPr txBox="1"/>
          <p:nvPr/>
        </p:nvSpPr>
        <p:spPr>
          <a:xfrm>
            <a:off x="5764116" y="2306612"/>
            <a:ext cx="3198433" cy="623248"/>
          </a:xfrm>
          <a:prstGeom prst="rect">
            <a:avLst/>
          </a:prstGeom>
          <a:noFill/>
          <a:effectLst/>
        </p:spPr>
        <p:txBody>
          <a:bodyPr wrap="square" lIns="68580" tIns="34290" rIns="68580" bIns="34290" rtlCol="0">
            <a:spAutoFit/>
          </a:bodyPr>
          <a:lstStyle/>
          <a:p>
            <a:pPr algn="l"/>
            <a:r>
              <a:rPr lang="en-US" altLang="zh-CN" sz="1800" dirty="0" smtClean="0">
                <a:latin typeface="微软雅黑" panose="020B0503020204020204" charset="-122"/>
                <a:ea typeface="微软雅黑" panose="020B0503020204020204" charset="-122"/>
              </a:rPr>
              <a:t>摘要可以是陈述式的,也可以是信息式的,或者二者兼而有之</a:t>
            </a:r>
          </a:p>
        </p:txBody>
      </p:sp>
      <p:sp>
        <p:nvSpPr>
          <p:cNvPr id="37" name="文本框 36"/>
          <p:cNvSpPr txBox="1"/>
          <p:nvPr/>
        </p:nvSpPr>
        <p:spPr>
          <a:xfrm>
            <a:off x="5764117" y="3134810"/>
            <a:ext cx="3198432" cy="1792798"/>
          </a:xfrm>
          <a:prstGeom prst="rect">
            <a:avLst/>
          </a:prstGeom>
          <a:noFill/>
          <a:effectLst/>
        </p:spPr>
        <p:txBody>
          <a:bodyPr wrap="square" lIns="68580" tIns="34290" rIns="68580" bIns="34290" rtlCol="0">
            <a:spAutoFit/>
          </a:bodyPr>
          <a:lstStyle/>
          <a:p>
            <a:pPr algn="l"/>
            <a:r>
              <a:rPr lang="en-US" altLang="zh-CN" sz="1600" dirty="0" smtClean="0">
                <a:latin typeface="微软雅黑" panose="020B0503020204020204" charset="-122"/>
                <a:ea typeface="微软雅黑" panose="020B0503020204020204" charset="-122"/>
              </a:rPr>
              <a:t>摘要一般以不超过３００字为宜,英文摘要篇幅以２５０ 个实词左右为宜(按照美国工程索引的要求,其录入文献摘要每篇不超过１５０ 个实词),英文摘要应采用第三人称表达方式,谓语动词用一般现在时、现在完成时或过去时.</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p14:dur="10">
        <p14:flip dir="r"/>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par>
                                <p:cTn id="14" presetID="2" presetClass="entr" presetSubtype="2"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additive="base">
                                        <p:cTn id="16" dur="500" fill="hold"/>
                                        <p:tgtEl>
                                          <p:spTgt spid="20"/>
                                        </p:tgtEl>
                                        <p:attrNameLst>
                                          <p:attrName>ppt_x</p:attrName>
                                        </p:attrNameLst>
                                      </p:cBhvr>
                                      <p:tavLst>
                                        <p:tav tm="0">
                                          <p:val>
                                            <p:strVal val="1+#ppt_w/2"/>
                                          </p:val>
                                        </p:tav>
                                        <p:tav tm="100000">
                                          <p:val>
                                            <p:strVal val="#ppt_x"/>
                                          </p:val>
                                        </p:tav>
                                      </p:tavLst>
                                    </p:anim>
                                    <p:anim calcmode="lin" valueType="num">
                                      <p:cBhvr additive="base">
                                        <p:cTn id="17" dur="500" fill="hold"/>
                                        <p:tgtEl>
                                          <p:spTgt spid="20"/>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32"/>
                                        </p:tgtEl>
                                        <p:attrNameLst>
                                          <p:attrName>style.visibility</p:attrName>
                                        </p:attrNameLst>
                                      </p:cBhvr>
                                      <p:to>
                                        <p:strVal val="visible"/>
                                      </p:to>
                                    </p:set>
                                    <p:animEffect transition="in" filter="wipe(left)">
                                      <p:cBhvr>
                                        <p:cTn id="21" dur="500"/>
                                        <p:tgtEl>
                                          <p:spTgt spid="32"/>
                                        </p:tgtEl>
                                      </p:cBhvr>
                                    </p:animEffect>
                                  </p:childTnLst>
                                </p:cTn>
                              </p:par>
                            </p:childTnLst>
                          </p:cTn>
                        </p:par>
                        <p:par>
                          <p:cTn id="22" fill="hold">
                            <p:stCondLst>
                              <p:cond delay="1500"/>
                            </p:stCondLst>
                            <p:childTnLst>
                              <p:par>
                                <p:cTn id="23" presetID="22" presetClass="entr" presetSubtype="8" fill="hold" grpId="0" nodeType="after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left)">
                                      <p:cBhvr>
                                        <p:cTn id="25" dur="500"/>
                                        <p:tgtEl>
                                          <p:spTgt spid="35"/>
                                        </p:tgtEl>
                                      </p:cBhvr>
                                    </p:animEffect>
                                  </p:childTnLst>
                                </p:cTn>
                              </p:par>
                            </p:childTnLst>
                          </p:cTn>
                        </p:par>
                        <p:par>
                          <p:cTn id="26" fill="hold">
                            <p:stCondLst>
                              <p:cond delay="2000"/>
                            </p:stCondLst>
                            <p:childTnLst>
                              <p:par>
                                <p:cTn id="27" presetID="2" presetClass="entr" presetSubtype="8"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0-#ppt_w/2"/>
                                          </p:val>
                                        </p:tav>
                                        <p:tav tm="100000">
                                          <p:val>
                                            <p:strVal val="#ppt_x"/>
                                          </p:val>
                                        </p:tav>
                                      </p:tavLst>
                                    </p:anim>
                                    <p:anim calcmode="lin" valueType="num">
                                      <p:cBhvr additive="base">
                                        <p:cTn id="30" dur="500" fill="hold"/>
                                        <p:tgtEl>
                                          <p:spTgt spid="11"/>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additive="base">
                                        <p:cTn id="33" dur="500" fill="hold"/>
                                        <p:tgtEl>
                                          <p:spTgt spid="24"/>
                                        </p:tgtEl>
                                        <p:attrNameLst>
                                          <p:attrName>ppt_x</p:attrName>
                                        </p:attrNameLst>
                                      </p:cBhvr>
                                      <p:tavLst>
                                        <p:tav tm="0">
                                          <p:val>
                                            <p:strVal val="1+#ppt_w/2"/>
                                          </p:val>
                                        </p:tav>
                                        <p:tav tm="100000">
                                          <p:val>
                                            <p:strVal val="#ppt_x"/>
                                          </p:val>
                                        </p:tav>
                                      </p:tavLst>
                                    </p:anim>
                                    <p:anim calcmode="lin" valueType="num">
                                      <p:cBhvr additive="base">
                                        <p:cTn id="34" dur="500" fill="hold"/>
                                        <p:tgtEl>
                                          <p:spTgt spid="24"/>
                                        </p:tgtEl>
                                        <p:attrNameLst>
                                          <p:attrName>ppt_y</p:attrName>
                                        </p:attrNameLst>
                                      </p:cBhvr>
                                      <p:tavLst>
                                        <p:tav tm="0">
                                          <p:val>
                                            <p:strVal val="#ppt_y"/>
                                          </p:val>
                                        </p:tav>
                                        <p:tav tm="100000">
                                          <p:val>
                                            <p:strVal val="#ppt_y"/>
                                          </p:val>
                                        </p:tav>
                                      </p:tavLst>
                                    </p:anim>
                                  </p:childTnLst>
                                </p:cTn>
                              </p:par>
                            </p:childTnLst>
                          </p:cTn>
                        </p:par>
                        <p:par>
                          <p:cTn id="35" fill="hold">
                            <p:stCondLst>
                              <p:cond delay="2500"/>
                            </p:stCondLst>
                            <p:childTnLst>
                              <p:par>
                                <p:cTn id="36" presetID="22" presetClass="entr" presetSubtype="8" fill="hold" grpId="0" nodeType="after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wipe(left)">
                                      <p:cBhvr>
                                        <p:cTn id="38" dur="500"/>
                                        <p:tgtEl>
                                          <p:spTgt spid="33"/>
                                        </p:tgtEl>
                                      </p:cBhvr>
                                    </p:animEffect>
                                  </p:childTnLst>
                                </p:cTn>
                              </p:par>
                            </p:childTnLst>
                          </p:cTn>
                        </p:par>
                        <p:par>
                          <p:cTn id="39" fill="hold">
                            <p:stCondLst>
                              <p:cond delay="3000"/>
                            </p:stCondLst>
                            <p:childTnLst>
                              <p:par>
                                <p:cTn id="40" presetID="22" presetClass="entr" presetSubtype="8" fill="hold" grpId="0" nodeType="afterEffect">
                                  <p:stCondLst>
                                    <p:cond delay="0"/>
                                  </p:stCondLst>
                                  <p:childTnLst>
                                    <p:set>
                                      <p:cBhvr>
                                        <p:cTn id="41" dur="1" fill="hold">
                                          <p:stCondLst>
                                            <p:cond delay="0"/>
                                          </p:stCondLst>
                                        </p:cTn>
                                        <p:tgtEl>
                                          <p:spTgt spid="36"/>
                                        </p:tgtEl>
                                        <p:attrNameLst>
                                          <p:attrName>style.visibility</p:attrName>
                                        </p:attrNameLst>
                                      </p:cBhvr>
                                      <p:to>
                                        <p:strVal val="visible"/>
                                      </p:to>
                                    </p:set>
                                    <p:animEffect transition="in" filter="wipe(left)">
                                      <p:cBhvr>
                                        <p:cTn id="42" dur="500"/>
                                        <p:tgtEl>
                                          <p:spTgt spid="36"/>
                                        </p:tgtEl>
                                      </p:cBhvr>
                                    </p:animEffect>
                                  </p:childTnLst>
                                </p:cTn>
                              </p:par>
                            </p:childTnLst>
                          </p:cTn>
                        </p:par>
                        <p:par>
                          <p:cTn id="43" fill="hold">
                            <p:stCondLst>
                              <p:cond delay="3500"/>
                            </p:stCondLst>
                            <p:childTnLst>
                              <p:par>
                                <p:cTn id="44" presetID="2" presetClass="entr" presetSubtype="8" fill="hold" nodeType="after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additive="base">
                                        <p:cTn id="46" dur="500" fill="hold"/>
                                        <p:tgtEl>
                                          <p:spTgt spid="15"/>
                                        </p:tgtEl>
                                        <p:attrNameLst>
                                          <p:attrName>ppt_x</p:attrName>
                                        </p:attrNameLst>
                                      </p:cBhvr>
                                      <p:tavLst>
                                        <p:tav tm="0">
                                          <p:val>
                                            <p:strVal val="0-#ppt_w/2"/>
                                          </p:val>
                                        </p:tav>
                                        <p:tav tm="100000">
                                          <p:val>
                                            <p:strVal val="#ppt_x"/>
                                          </p:val>
                                        </p:tav>
                                      </p:tavLst>
                                    </p:anim>
                                    <p:anim calcmode="lin" valueType="num">
                                      <p:cBhvr additive="base">
                                        <p:cTn id="47" dur="500" fill="hold"/>
                                        <p:tgtEl>
                                          <p:spTgt spid="15"/>
                                        </p:tgtEl>
                                        <p:attrNameLst>
                                          <p:attrName>ppt_y</p:attrName>
                                        </p:attrNameLst>
                                      </p:cBhvr>
                                      <p:tavLst>
                                        <p:tav tm="0">
                                          <p:val>
                                            <p:strVal val="#ppt_y"/>
                                          </p:val>
                                        </p:tav>
                                        <p:tav tm="100000">
                                          <p:val>
                                            <p:strVal val="#ppt_y"/>
                                          </p:val>
                                        </p:tav>
                                      </p:tavLst>
                                    </p:anim>
                                  </p:childTnLst>
                                </p:cTn>
                              </p:par>
                              <p:par>
                                <p:cTn id="48" presetID="2" presetClass="entr" presetSubtype="2" fill="hold" nodeType="withEffect">
                                  <p:stCondLst>
                                    <p:cond delay="0"/>
                                  </p:stCondLst>
                                  <p:childTnLst>
                                    <p:set>
                                      <p:cBhvr>
                                        <p:cTn id="49" dur="1" fill="hold">
                                          <p:stCondLst>
                                            <p:cond delay="0"/>
                                          </p:stCondLst>
                                        </p:cTn>
                                        <p:tgtEl>
                                          <p:spTgt spid="28"/>
                                        </p:tgtEl>
                                        <p:attrNameLst>
                                          <p:attrName>style.visibility</p:attrName>
                                        </p:attrNameLst>
                                      </p:cBhvr>
                                      <p:to>
                                        <p:strVal val="visible"/>
                                      </p:to>
                                    </p:set>
                                    <p:anim calcmode="lin" valueType="num">
                                      <p:cBhvr additive="base">
                                        <p:cTn id="50" dur="500" fill="hold"/>
                                        <p:tgtEl>
                                          <p:spTgt spid="28"/>
                                        </p:tgtEl>
                                        <p:attrNameLst>
                                          <p:attrName>ppt_x</p:attrName>
                                        </p:attrNameLst>
                                      </p:cBhvr>
                                      <p:tavLst>
                                        <p:tav tm="0">
                                          <p:val>
                                            <p:strVal val="1+#ppt_w/2"/>
                                          </p:val>
                                        </p:tav>
                                        <p:tav tm="100000">
                                          <p:val>
                                            <p:strVal val="#ppt_x"/>
                                          </p:val>
                                        </p:tav>
                                      </p:tavLst>
                                    </p:anim>
                                    <p:anim calcmode="lin" valueType="num">
                                      <p:cBhvr additive="base">
                                        <p:cTn id="51" dur="500" fill="hold"/>
                                        <p:tgtEl>
                                          <p:spTgt spid="28"/>
                                        </p:tgtEl>
                                        <p:attrNameLst>
                                          <p:attrName>ppt_y</p:attrName>
                                        </p:attrNameLst>
                                      </p:cBhvr>
                                      <p:tavLst>
                                        <p:tav tm="0">
                                          <p:val>
                                            <p:strVal val="#ppt_y"/>
                                          </p:val>
                                        </p:tav>
                                        <p:tav tm="100000">
                                          <p:val>
                                            <p:strVal val="#ppt_y"/>
                                          </p:val>
                                        </p:tav>
                                      </p:tavLst>
                                    </p:anim>
                                  </p:childTnLst>
                                </p:cTn>
                              </p:par>
                            </p:childTnLst>
                          </p:cTn>
                        </p:par>
                        <p:par>
                          <p:cTn id="52" fill="hold">
                            <p:stCondLst>
                              <p:cond delay="4000"/>
                            </p:stCondLst>
                            <p:childTnLst>
                              <p:par>
                                <p:cTn id="53" presetID="22" presetClass="entr" presetSubtype="8"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left)">
                                      <p:cBhvr>
                                        <p:cTn id="55" dur="500"/>
                                        <p:tgtEl>
                                          <p:spTgt spid="34"/>
                                        </p:tgtEl>
                                      </p:cBhvr>
                                    </p:animEffect>
                                  </p:childTnLst>
                                </p:cTn>
                              </p:par>
                            </p:childTnLst>
                          </p:cTn>
                        </p:par>
                        <p:par>
                          <p:cTn id="56" fill="hold">
                            <p:stCondLst>
                              <p:cond delay="4500"/>
                            </p:stCondLst>
                            <p:childTnLst>
                              <p:par>
                                <p:cTn id="57" presetID="22" presetClass="entr" presetSubtype="8" fill="hold" grpId="0" nodeType="afterEffect">
                                  <p:stCondLst>
                                    <p:cond delay="0"/>
                                  </p:stCondLst>
                                  <p:childTnLst>
                                    <p:set>
                                      <p:cBhvr>
                                        <p:cTn id="58" dur="1" fill="hold">
                                          <p:stCondLst>
                                            <p:cond delay="0"/>
                                          </p:stCondLst>
                                        </p:cTn>
                                        <p:tgtEl>
                                          <p:spTgt spid="37"/>
                                        </p:tgtEl>
                                        <p:attrNameLst>
                                          <p:attrName>style.visibility</p:attrName>
                                        </p:attrNameLst>
                                      </p:cBhvr>
                                      <p:to>
                                        <p:strVal val="visible"/>
                                      </p:to>
                                    </p:set>
                                    <p:animEffect transition="in" filter="wipe(left)">
                                      <p:cBhvr>
                                        <p:cTn id="5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2" grpId="0" bldLvl="0" animBg="1"/>
      <p:bldP spid="33" grpId="0" bldLvl="0" animBg="1"/>
      <p:bldP spid="34" grpId="0" bldLvl="0" animBg="1"/>
      <p:bldP spid="35" grpId="0" bldLvl="0" animBg="1"/>
      <p:bldP spid="36" grpId="0" bldLvl="0" animBg="1"/>
      <p:bldP spid="37"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542260" y="0"/>
            <a:ext cx="3702716" cy="592138"/>
          </a:xfrm>
        </p:spPr>
        <p:txBody>
          <a:bodyPr>
            <a:normAutofit/>
          </a:bodyPr>
          <a:lstStyle/>
          <a:p>
            <a:r>
              <a:rPr lang="zh-CN" altLang="en-US" sz="2400" b="1" dirty="0">
                <a:solidFill>
                  <a:schemeClr val="bg1"/>
                </a:solidFill>
              </a:rPr>
              <a:t>撰写英文摘要的基本要求</a:t>
            </a:r>
          </a:p>
        </p:txBody>
      </p:sp>
      <p:sp>
        <p:nvSpPr>
          <p:cNvPr id="6" name="矩形 5"/>
          <p:cNvSpPr/>
          <p:nvPr/>
        </p:nvSpPr>
        <p:spPr>
          <a:xfrm>
            <a:off x="0" y="5040630"/>
            <a:ext cx="9144000" cy="102870"/>
          </a:xfrm>
          <a:prstGeom prst="rect">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2" name="矩形 1"/>
          <p:cNvSpPr/>
          <p:nvPr/>
        </p:nvSpPr>
        <p:spPr>
          <a:xfrm>
            <a:off x="542259" y="741033"/>
            <a:ext cx="8091377" cy="4016484"/>
          </a:xfrm>
          <a:prstGeom prst="rect">
            <a:avLst/>
          </a:prstGeom>
        </p:spPr>
        <p:txBody>
          <a:bodyPr wrap="square">
            <a:spAutoFit/>
          </a:bodyPr>
          <a:lstStyle/>
          <a:p>
            <a:pPr>
              <a:lnSpc>
                <a:spcPct val="150000"/>
              </a:lnSpc>
            </a:pPr>
            <a:r>
              <a:rPr lang="zh-CN" altLang="en-US" sz="2000" b="1" dirty="0" smtClean="0"/>
              <a:t>１、标题</a:t>
            </a:r>
            <a:endParaRPr lang="zh-CN" altLang="en-US" sz="2000" b="1" dirty="0"/>
          </a:p>
          <a:p>
            <a:pPr>
              <a:lnSpc>
                <a:spcPct val="150000"/>
              </a:lnSpc>
            </a:pPr>
            <a:r>
              <a:rPr lang="zh-CN" altLang="en-US" sz="1600" dirty="0"/>
              <a:t>一般来说,英文摘要的写作包括英文标题,无论中英文标题,要求其概括而非具体内容详述,力求言简意赅.因此,对于英文标题的拟定一般不使用完整包含主谓宾成分的句子</a:t>
            </a:r>
            <a:r>
              <a:rPr lang="zh-CN" altLang="en-US" sz="1600" dirty="0" smtClean="0"/>
              <a:t>.</a:t>
            </a:r>
            <a:endParaRPr lang="en-US" altLang="zh-CN" sz="1600" dirty="0" smtClean="0"/>
          </a:p>
          <a:p>
            <a:pPr>
              <a:lnSpc>
                <a:spcPct val="150000"/>
              </a:lnSpc>
            </a:pPr>
            <a:endParaRPr lang="zh-CN" altLang="en-US" sz="1800" dirty="0"/>
          </a:p>
          <a:p>
            <a:pPr>
              <a:lnSpc>
                <a:spcPct val="150000"/>
              </a:lnSpc>
            </a:pPr>
            <a:r>
              <a:rPr lang="zh-CN" altLang="en-US" sz="2000" b="1" dirty="0" smtClean="0"/>
              <a:t>２、时态</a:t>
            </a:r>
            <a:r>
              <a:rPr lang="zh-CN" altLang="en-US" sz="2000" b="1" dirty="0"/>
              <a:t>语态</a:t>
            </a:r>
          </a:p>
          <a:p>
            <a:pPr>
              <a:lnSpc>
                <a:spcPct val="150000"/>
              </a:lnSpc>
            </a:pPr>
            <a:r>
              <a:rPr lang="zh-CN" altLang="en-US" sz="1600" dirty="0"/>
              <a:t>英文摘要时态的运用以简练为佳,常用一般现在时、一般过去时,有时用现在完成时,基本不用过去完成时、进行时态和其他复合时态.一般现在时用于说明研究目的、方法、结果、结论、提出建议或讨论等.至于语态,可以根据表达的需要来选择主动语态或被动语态.摘要的篇幅都很短,建议尽可能不要同时使用两种语态.通常,句子中的谓语动词如果采用主动语态,相对来说显得更流畅自然、条理清晰.</a:t>
            </a:r>
            <a:endParaRPr lang="zh-CN" altLang="en-US" sz="1600" dirty="0"/>
          </a:p>
        </p:txBody>
      </p:sp>
    </p:spTree>
    <p:custDataLst>
      <p:tags r:id="rId1"/>
    </p:custData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5040630"/>
            <a:ext cx="9144000" cy="102870"/>
          </a:xfrm>
          <a:prstGeom prst="rect">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7" name="标题 3"/>
          <p:cNvSpPr txBox="1">
            <a:spLocks/>
          </p:cNvSpPr>
          <p:nvPr/>
        </p:nvSpPr>
        <p:spPr>
          <a:xfrm>
            <a:off x="542260" y="0"/>
            <a:ext cx="3702716" cy="592138"/>
          </a:xfrm>
          <a:prstGeom prst="rect">
            <a:avLst/>
          </a:prstGeom>
        </p:spPr>
        <p:txBody>
          <a:bodyPr vert="horz" lIns="68580" tIns="34290" rIns="68580" bIns="34290" rtlCol="0" anchor="ctr">
            <a:normAutofit/>
          </a:bodyPr>
          <a:lstStyle>
            <a:lvl1pPr algn="l" defTabSz="685800" rtl="0" eaLnBrk="1" latinLnBrk="0" hangingPunct="1">
              <a:lnSpc>
                <a:spcPct val="90000"/>
              </a:lnSpc>
              <a:spcBef>
                <a:spcPct val="0"/>
              </a:spcBef>
              <a:buNone/>
              <a:defRPr sz="2700" kern="1200">
                <a:solidFill>
                  <a:schemeClr val="tx1"/>
                </a:solidFill>
                <a:latin typeface="+mj-lt"/>
                <a:ea typeface="+mj-ea"/>
                <a:cs typeface="+mj-cs"/>
              </a:defRPr>
            </a:lvl1pPr>
          </a:lstStyle>
          <a:p>
            <a:r>
              <a:rPr lang="zh-CN" altLang="en-US" sz="2400" b="1" dirty="0" smtClean="0">
                <a:solidFill>
                  <a:schemeClr val="bg1"/>
                </a:solidFill>
              </a:rPr>
              <a:t>撰写英文摘要的基本要求</a:t>
            </a:r>
            <a:endParaRPr lang="zh-CN" altLang="en-US" sz="2400" b="1" dirty="0">
              <a:solidFill>
                <a:schemeClr val="bg1"/>
              </a:solidFill>
            </a:endParaRPr>
          </a:p>
        </p:txBody>
      </p:sp>
      <p:sp>
        <p:nvSpPr>
          <p:cNvPr id="2" name="矩形 1"/>
          <p:cNvSpPr/>
          <p:nvPr/>
        </p:nvSpPr>
        <p:spPr>
          <a:xfrm>
            <a:off x="542259" y="863590"/>
            <a:ext cx="8016949" cy="2723823"/>
          </a:xfrm>
          <a:prstGeom prst="rect">
            <a:avLst/>
          </a:prstGeom>
        </p:spPr>
        <p:txBody>
          <a:bodyPr wrap="square">
            <a:spAutoFit/>
          </a:bodyPr>
          <a:lstStyle/>
          <a:p>
            <a:pPr>
              <a:lnSpc>
                <a:spcPct val="150000"/>
              </a:lnSpc>
            </a:pPr>
            <a:r>
              <a:rPr lang="zh-CN" altLang="en-US" sz="2000" b="1" dirty="0"/>
              <a:t>标点符号</a:t>
            </a:r>
          </a:p>
          <a:p>
            <a:pPr>
              <a:lnSpc>
                <a:spcPct val="150000"/>
              </a:lnSpc>
            </a:pPr>
            <a:r>
              <a:rPr lang="zh-CN" altLang="en-US" sz="1800" dirty="0"/>
              <a:t>中英文之间不同的常用标点符号有顿号、书名号、句号、破折号 (dash)和连字号(hyphen).在汉译英时,因为英语中没有顿号、书名号,所以,顿号用逗号表示,书名以斜体字的方式表示;句号则是用句点(圆点)表示;破折号在英文中长度占两个字母的位置,是中文的破折号长度的一半;英文连字符的长度是破折号的一半,只占一个字母的位置,主要用于连接复合词</a:t>
            </a:r>
            <a:endParaRPr lang="zh-CN" altLang="en-US" sz="1800" dirty="0"/>
          </a:p>
        </p:txBody>
      </p:sp>
    </p:spTree>
    <p:custDataLst>
      <p:tags r:id="rId1"/>
    </p:custData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rotWithShape="1">
          <a:blip r:embed="rId4" cstate="print">
            <a:extLst>
              <a:ext uri="{28A0092B-C50C-407E-A947-70E740481C1C}">
                <a14:useLocalDpi xmlns:a14="http://schemas.microsoft.com/office/drawing/2010/main" val="0"/>
              </a:ext>
            </a:extLst>
          </a:blip>
          <a:srcRect r="56406"/>
          <a:stretch>
            <a:fillRect/>
          </a:stretch>
        </p:blipFill>
        <p:spPr>
          <a:xfrm>
            <a:off x="1143" y="0"/>
            <a:ext cx="3556445" cy="5143500"/>
          </a:xfrm>
          <a:prstGeom prst="rect">
            <a:avLst/>
          </a:prstGeom>
        </p:spPr>
      </p:pic>
      <p:sp>
        <p:nvSpPr>
          <p:cNvPr id="7" name="等腰三角形 6"/>
          <p:cNvSpPr/>
          <p:nvPr/>
        </p:nvSpPr>
        <p:spPr>
          <a:xfrm rot="5400000">
            <a:off x="2558150" y="2416558"/>
            <a:ext cx="360045" cy="310385"/>
          </a:xfrm>
          <a:prstGeom prst="triangle">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grpSp>
        <p:nvGrpSpPr>
          <p:cNvPr id="10" name="组合 9"/>
          <p:cNvGrpSpPr/>
          <p:nvPr/>
        </p:nvGrpSpPr>
        <p:grpSpPr>
          <a:xfrm>
            <a:off x="4109881" y="1221023"/>
            <a:ext cx="479490" cy="507831"/>
            <a:chOff x="6175941" y="1234452"/>
            <a:chExt cx="639320" cy="677107"/>
          </a:xfrm>
        </p:grpSpPr>
        <p:sp>
          <p:nvSpPr>
            <p:cNvPr id="12" name="圆角矩形 11"/>
            <p:cNvSpPr/>
            <p:nvPr/>
          </p:nvSpPr>
          <p:spPr>
            <a:xfrm>
              <a:off x="6175941" y="1249442"/>
              <a:ext cx="639320" cy="639320"/>
            </a:xfrm>
            <a:prstGeom prst="roundRect">
              <a:avLst/>
            </a:prstGeom>
            <a:solidFill>
              <a:srgbClr val="FCFCFC"/>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6283372" y="1234452"/>
              <a:ext cx="421483" cy="677107"/>
            </a:xfrm>
            <a:prstGeom prst="rect">
              <a:avLst/>
            </a:prstGeom>
            <a:noFill/>
            <a:effectLst/>
          </p:spPr>
          <p:txBody>
            <a:bodyPr wrap="none" rtlCol="0">
              <a:spAutoFit/>
            </a:bodyPr>
            <a:lstStyle/>
            <a:p>
              <a:r>
                <a:rPr lang="en-US" altLang="zh-CN" sz="2700" dirty="0" smtClean="0">
                  <a:solidFill>
                    <a:srgbClr val="BC242A"/>
                  </a:solidFill>
                  <a:latin typeface="Impact" panose="020B0806030902050204" pitchFamily="34" charset="0"/>
                </a:rPr>
                <a:t>1</a:t>
              </a:r>
              <a:endParaRPr lang="en-US" altLang="zh-CN" sz="2100" dirty="0">
                <a:solidFill>
                  <a:srgbClr val="BC242A"/>
                </a:solidFill>
                <a:latin typeface="Impact" panose="020B0806030902050204" pitchFamily="34" charset="0"/>
              </a:endParaRPr>
            </a:p>
          </p:txBody>
        </p:sp>
      </p:grpSp>
      <p:grpSp>
        <p:nvGrpSpPr>
          <p:cNvPr id="15" name="组合 14"/>
          <p:cNvGrpSpPr/>
          <p:nvPr/>
        </p:nvGrpSpPr>
        <p:grpSpPr>
          <a:xfrm>
            <a:off x="4109885" y="1930805"/>
            <a:ext cx="479490" cy="507831"/>
            <a:chOff x="6175941" y="2180826"/>
            <a:chExt cx="639320" cy="677107"/>
          </a:xfrm>
        </p:grpSpPr>
        <p:sp>
          <p:nvSpPr>
            <p:cNvPr id="16" name="圆角矩形 15"/>
            <p:cNvSpPr/>
            <p:nvPr/>
          </p:nvSpPr>
          <p:spPr>
            <a:xfrm>
              <a:off x="6175941" y="2195816"/>
              <a:ext cx="639320" cy="639320"/>
            </a:xfrm>
            <a:prstGeom prst="roundRect">
              <a:avLst/>
            </a:prstGeom>
            <a:solidFill>
              <a:srgbClr val="F4F4F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6257077" y="2180826"/>
              <a:ext cx="477053" cy="677107"/>
            </a:xfrm>
            <a:prstGeom prst="rect">
              <a:avLst/>
            </a:prstGeom>
            <a:noFill/>
            <a:effectLst/>
          </p:spPr>
          <p:txBody>
            <a:bodyPr wrap="none" rtlCol="0">
              <a:spAutoFit/>
            </a:bodyPr>
            <a:lstStyle/>
            <a:p>
              <a:r>
                <a:rPr lang="en-US" altLang="zh-CN" sz="2700" dirty="0" smtClean="0">
                  <a:solidFill>
                    <a:srgbClr val="BC242A"/>
                  </a:solidFill>
                  <a:latin typeface="Impact" panose="020B0806030902050204" pitchFamily="34" charset="0"/>
                </a:rPr>
                <a:t>2</a:t>
              </a:r>
              <a:endParaRPr lang="en-US" altLang="zh-CN" sz="2100" dirty="0">
                <a:solidFill>
                  <a:srgbClr val="BC242A"/>
                </a:solidFill>
                <a:latin typeface="Impact" panose="020B0806030902050204" pitchFamily="34" charset="0"/>
              </a:endParaRPr>
            </a:p>
          </p:txBody>
        </p:sp>
      </p:grpSp>
      <p:grpSp>
        <p:nvGrpSpPr>
          <p:cNvPr id="22" name="组合 21"/>
          <p:cNvGrpSpPr/>
          <p:nvPr/>
        </p:nvGrpSpPr>
        <p:grpSpPr>
          <a:xfrm>
            <a:off x="4109885" y="2655804"/>
            <a:ext cx="479490" cy="507831"/>
            <a:chOff x="6175941" y="3147492"/>
            <a:chExt cx="639320" cy="677107"/>
          </a:xfrm>
        </p:grpSpPr>
        <p:sp>
          <p:nvSpPr>
            <p:cNvPr id="23" name="圆角矩形 22"/>
            <p:cNvSpPr/>
            <p:nvPr/>
          </p:nvSpPr>
          <p:spPr>
            <a:xfrm>
              <a:off x="6175941" y="3162482"/>
              <a:ext cx="639320" cy="639320"/>
            </a:xfrm>
            <a:prstGeom prst="roundRect">
              <a:avLst/>
            </a:prstGeom>
            <a:solidFill>
              <a:srgbClr val="F4F4F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6261217" y="3147492"/>
              <a:ext cx="492016" cy="677107"/>
            </a:xfrm>
            <a:prstGeom prst="rect">
              <a:avLst/>
            </a:prstGeom>
            <a:noFill/>
            <a:effectLst/>
          </p:spPr>
          <p:txBody>
            <a:bodyPr wrap="none" rtlCol="0">
              <a:spAutoFit/>
            </a:bodyPr>
            <a:lstStyle/>
            <a:p>
              <a:r>
                <a:rPr lang="en-US" altLang="zh-CN" sz="2700" dirty="0" smtClean="0">
                  <a:solidFill>
                    <a:srgbClr val="BC242A"/>
                  </a:solidFill>
                  <a:latin typeface="Impact" panose="020B0806030902050204" pitchFamily="34" charset="0"/>
                </a:rPr>
                <a:t>3</a:t>
              </a:r>
              <a:endParaRPr lang="en-US" altLang="zh-CN" sz="2100" dirty="0">
                <a:solidFill>
                  <a:srgbClr val="BC242A"/>
                </a:solidFill>
                <a:latin typeface="Impact" panose="020B0806030902050204" pitchFamily="34" charset="0"/>
              </a:endParaRPr>
            </a:p>
          </p:txBody>
        </p:sp>
      </p:grpSp>
      <p:grpSp>
        <p:nvGrpSpPr>
          <p:cNvPr id="25" name="组合 24"/>
          <p:cNvGrpSpPr/>
          <p:nvPr/>
        </p:nvGrpSpPr>
        <p:grpSpPr>
          <a:xfrm>
            <a:off x="4109885" y="3390401"/>
            <a:ext cx="479490" cy="507831"/>
            <a:chOff x="6175941" y="4126955"/>
            <a:chExt cx="639320" cy="677107"/>
          </a:xfrm>
        </p:grpSpPr>
        <p:sp>
          <p:nvSpPr>
            <p:cNvPr id="26" name="圆角矩形 25"/>
            <p:cNvSpPr/>
            <p:nvPr/>
          </p:nvSpPr>
          <p:spPr>
            <a:xfrm>
              <a:off x="6175941" y="4141945"/>
              <a:ext cx="639320" cy="639320"/>
            </a:xfrm>
            <a:prstGeom prst="roundRect">
              <a:avLst/>
            </a:prstGeom>
            <a:solidFill>
              <a:srgbClr val="F4F4F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6293781" y="4126955"/>
              <a:ext cx="477053" cy="677107"/>
            </a:xfrm>
            <a:prstGeom prst="rect">
              <a:avLst/>
            </a:prstGeom>
            <a:noFill/>
            <a:effectLst/>
          </p:spPr>
          <p:txBody>
            <a:bodyPr wrap="none" rtlCol="0">
              <a:spAutoFit/>
            </a:bodyPr>
            <a:lstStyle/>
            <a:p>
              <a:r>
                <a:rPr lang="en-US" altLang="zh-CN" sz="2700" dirty="0" smtClean="0">
                  <a:solidFill>
                    <a:srgbClr val="BC242A"/>
                  </a:solidFill>
                  <a:latin typeface="Impact" panose="020B0806030902050204" pitchFamily="34" charset="0"/>
                </a:rPr>
                <a:t>4</a:t>
              </a:r>
              <a:endParaRPr lang="en-US" altLang="zh-CN" sz="2100" dirty="0">
                <a:solidFill>
                  <a:srgbClr val="BC242A"/>
                </a:solidFill>
                <a:latin typeface="Impact" panose="020B0806030902050204" pitchFamily="34" charset="0"/>
              </a:endParaRPr>
            </a:p>
          </p:txBody>
        </p:sp>
      </p:grpSp>
      <p:sp>
        <p:nvSpPr>
          <p:cNvPr id="31" name="文本框 30"/>
          <p:cNvSpPr txBox="1"/>
          <p:nvPr/>
        </p:nvSpPr>
        <p:spPr>
          <a:xfrm>
            <a:off x="4933670" y="1272262"/>
            <a:ext cx="2123017" cy="346249"/>
          </a:xfrm>
          <a:prstGeom prst="rect">
            <a:avLst/>
          </a:prstGeom>
          <a:noFill/>
        </p:spPr>
        <p:txBody>
          <a:bodyPr wrap="none" lIns="68580" tIns="34290" rIns="68580" bIns="34290" rtlCol="0">
            <a:spAutoFit/>
          </a:bodyPr>
          <a:lstStyle/>
          <a:p>
            <a:r>
              <a:rPr lang="zh-CN" altLang="en-US" sz="1800" b="1" dirty="0">
                <a:solidFill>
                  <a:srgbClr val="C00000"/>
                </a:solidFill>
                <a:latin typeface="微软雅黑" panose="020B0503020204020204" charset="-122"/>
                <a:ea typeface="微软雅黑" panose="020B0503020204020204" charset="-122"/>
              </a:rPr>
              <a:t>第一节  提出论点论</a:t>
            </a:r>
          </a:p>
        </p:txBody>
      </p:sp>
      <p:sp>
        <p:nvSpPr>
          <p:cNvPr id="32" name="文本框 31"/>
          <p:cNvSpPr txBox="1"/>
          <p:nvPr/>
        </p:nvSpPr>
        <p:spPr>
          <a:xfrm>
            <a:off x="4933670" y="2739232"/>
            <a:ext cx="2215991" cy="346249"/>
          </a:xfrm>
          <a:prstGeom prst="rect">
            <a:avLst/>
          </a:prstGeom>
          <a:noFill/>
        </p:spPr>
        <p:txBody>
          <a:bodyPr wrap="none" lIns="68580" tIns="34290" rIns="68580" bIns="34290" rtlCol="0">
            <a:spAutoFit/>
          </a:bodyPr>
          <a:lstStyle/>
          <a:p>
            <a:r>
              <a:rPr lang="zh-CN" altLang="en-US" sz="1800" b="1" dirty="0">
                <a:solidFill>
                  <a:srgbClr val="C00000"/>
                </a:solidFill>
                <a:latin typeface="微软雅黑" panose="020B0503020204020204" charset="-122"/>
                <a:ea typeface="微软雅黑" panose="020B0503020204020204" charset="-122"/>
              </a:rPr>
              <a:t>第三节与组织行文点</a:t>
            </a:r>
          </a:p>
        </p:txBody>
      </p:sp>
      <p:sp>
        <p:nvSpPr>
          <p:cNvPr id="33" name="文本框 32"/>
          <p:cNvSpPr txBox="1"/>
          <p:nvPr/>
        </p:nvSpPr>
        <p:spPr>
          <a:xfrm>
            <a:off x="4933670" y="2012302"/>
            <a:ext cx="3046347" cy="346249"/>
          </a:xfrm>
          <a:prstGeom prst="rect">
            <a:avLst/>
          </a:prstGeom>
          <a:noFill/>
        </p:spPr>
        <p:txBody>
          <a:bodyPr wrap="none" lIns="68580" tIns="34290" rIns="68580" bIns="34290" rtlCol="0">
            <a:spAutoFit/>
          </a:bodyPr>
          <a:lstStyle/>
          <a:p>
            <a:r>
              <a:rPr lang="zh-CN" altLang="en-US" sz="1800" b="1" dirty="0">
                <a:solidFill>
                  <a:srgbClr val="C00000"/>
                </a:solidFill>
                <a:latin typeface="微软雅黑" panose="020B0503020204020204" charset="-122"/>
                <a:ea typeface="微软雅黑" panose="020B0503020204020204" charset="-122"/>
              </a:rPr>
              <a:t>第二节  编写提纲方法和思路</a:t>
            </a:r>
          </a:p>
        </p:txBody>
      </p:sp>
      <p:sp>
        <p:nvSpPr>
          <p:cNvPr id="34" name="文本框 33"/>
          <p:cNvSpPr txBox="1"/>
          <p:nvPr/>
        </p:nvSpPr>
        <p:spPr>
          <a:xfrm>
            <a:off x="4933671" y="3445357"/>
            <a:ext cx="2884444" cy="346249"/>
          </a:xfrm>
          <a:prstGeom prst="rect">
            <a:avLst/>
          </a:prstGeom>
          <a:noFill/>
        </p:spPr>
        <p:txBody>
          <a:bodyPr wrap="none" lIns="68580" tIns="34290" rIns="68580" bIns="34290" rtlCol="0">
            <a:spAutoFit/>
          </a:bodyPr>
          <a:lstStyle/>
          <a:p>
            <a:r>
              <a:rPr lang="zh-CN" altLang="en-US" sz="1800" b="1" dirty="0">
                <a:solidFill>
                  <a:srgbClr val="C00000"/>
                </a:solidFill>
                <a:latin typeface="微软雅黑" panose="020B0503020204020204" charset="-122"/>
                <a:ea typeface="微软雅黑" panose="020B0503020204020204" charset="-122"/>
              </a:rPr>
              <a:t>第四节   修改定稿果与应用</a:t>
            </a:r>
          </a:p>
        </p:txBody>
      </p:sp>
      <p:grpSp>
        <p:nvGrpSpPr>
          <p:cNvPr id="2" name="组合 1"/>
          <p:cNvGrpSpPr/>
          <p:nvPr/>
        </p:nvGrpSpPr>
        <p:grpSpPr>
          <a:xfrm>
            <a:off x="735000" y="1761649"/>
            <a:ext cx="1620203" cy="1620203"/>
            <a:chOff x="980000" y="2348865"/>
            <a:chExt cx="2160270" cy="2160270"/>
          </a:xfrm>
        </p:grpSpPr>
        <p:sp>
          <p:nvSpPr>
            <p:cNvPr id="3" name="椭圆 2"/>
            <p:cNvSpPr/>
            <p:nvPr/>
          </p:nvSpPr>
          <p:spPr>
            <a:xfrm>
              <a:off x="980000" y="2348865"/>
              <a:ext cx="2160270" cy="2160270"/>
            </a:xfrm>
            <a:prstGeom prst="ellipse">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6" name="文本框 20"/>
            <p:cNvSpPr>
              <a:spLocks noChangeArrowheads="1"/>
            </p:cNvSpPr>
            <p:nvPr/>
          </p:nvSpPr>
          <p:spPr bwMode="auto">
            <a:xfrm>
              <a:off x="1229565" y="2908221"/>
              <a:ext cx="1661138"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600" b="1" dirty="0">
                  <a:solidFill>
                    <a:srgbClr val="FFFFFF"/>
                  </a:solidFill>
                  <a:latin typeface="微软雅黑" panose="020B0503020204020204" charset="-122"/>
                  <a:ea typeface="微软雅黑" panose="020B0503020204020204" charset="-122"/>
                  <a:sym typeface="微软雅黑" panose="020B0503020204020204" charset="-122"/>
                </a:rPr>
                <a:t>目 </a:t>
              </a:r>
              <a:r>
                <a:rPr lang="zh-CN" altLang="en-US" sz="3600" b="1" dirty="0" smtClean="0">
                  <a:solidFill>
                    <a:srgbClr val="FFFFFF"/>
                  </a:solidFill>
                  <a:latin typeface="微软雅黑" panose="020B0503020204020204" charset="-122"/>
                  <a:ea typeface="微软雅黑" panose="020B0503020204020204" charset="-122"/>
                  <a:sym typeface="微软雅黑" panose="020B0503020204020204" charset="-122"/>
                </a:rPr>
                <a:t>录</a:t>
              </a:r>
              <a:endParaRPr lang="en-US" sz="3600" b="1" dirty="0">
                <a:solidFill>
                  <a:srgbClr val="FFFFFF"/>
                </a:solidFill>
                <a:latin typeface="微软雅黑" panose="020B0503020204020204" charset="-122"/>
                <a:ea typeface="微软雅黑" panose="020B0503020204020204" charset="-122"/>
                <a:sym typeface="微软雅黑" panose="020B0503020204020204" charset="-122"/>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heel(1)">
                                      <p:cBhvr>
                                        <p:cTn id="11" dur="1000"/>
                                        <p:tgtEl>
                                          <p:spTgt spid="2"/>
                                        </p:tgtEl>
                                      </p:cBhvr>
                                    </p:animEffect>
                                  </p:childTnLst>
                                </p:cTn>
                              </p:par>
                            </p:childTnLst>
                          </p:cTn>
                        </p:par>
                        <p:par>
                          <p:cTn id="12" fill="hold">
                            <p:stCondLst>
                              <p:cond delay="1500"/>
                            </p:stCondLst>
                            <p:childTnLst>
                              <p:par>
                                <p:cTn id="13" presetID="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2000"/>
                            </p:stCondLst>
                            <p:childTnLst>
                              <p:par>
                                <p:cTn id="18" presetID="2" presetClass="entr" presetSubtype="8"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0-#ppt_w/2"/>
                                          </p:val>
                                        </p:tav>
                                        <p:tav tm="100000">
                                          <p:val>
                                            <p:strVal val="#ppt_x"/>
                                          </p:val>
                                        </p:tav>
                                      </p:tavLst>
                                    </p:anim>
                                    <p:anim calcmode="lin" valueType="num">
                                      <p:cBhvr additive="base">
                                        <p:cTn id="21" dur="500" fill="hold"/>
                                        <p:tgtEl>
                                          <p:spTgt spid="10"/>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0"/>
                                  </p:stCondLst>
                                  <p:childTnLst>
                                    <p:set>
                                      <p:cBhvr>
                                        <p:cTn id="23" dur="1" fill="hold">
                                          <p:stCondLst>
                                            <p:cond delay="0"/>
                                          </p:stCondLst>
                                        </p:cTn>
                                        <p:tgtEl>
                                          <p:spTgt spid="31"/>
                                        </p:tgtEl>
                                        <p:attrNameLst>
                                          <p:attrName>style.visibility</p:attrName>
                                        </p:attrNameLst>
                                      </p:cBhvr>
                                      <p:to>
                                        <p:strVal val="visible"/>
                                      </p:to>
                                    </p:set>
                                    <p:anim calcmode="lin" valueType="num">
                                      <p:cBhvr additive="base">
                                        <p:cTn id="24" dur="500" fill="hold"/>
                                        <p:tgtEl>
                                          <p:spTgt spid="31"/>
                                        </p:tgtEl>
                                        <p:attrNameLst>
                                          <p:attrName>ppt_x</p:attrName>
                                        </p:attrNameLst>
                                      </p:cBhvr>
                                      <p:tavLst>
                                        <p:tav tm="0">
                                          <p:val>
                                            <p:strVal val="1+#ppt_w/2"/>
                                          </p:val>
                                        </p:tav>
                                        <p:tav tm="100000">
                                          <p:val>
                                            <p:strVal val="#ppt_x"/>
                                          </p:val>
                                        </p:tav>
                                      </p:tavLst>
                                    </p:anim>
                                    <p:anim calcmode="lin" valueType="num">
                                      <p:cBhvr additive="base">
                                        <p:cTn id="25" dur="500" fill="hold"/>
                                        <p:tgtEl>
                                          <p:spTgt spid="31"/>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2" presetClass="entr" presetSubtype="8" fill="hold"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additive="base">
                                        <p:cTn id="29" dur="500" fill="hold"/>
                                        <p:tgtEl>
                                          <p:spTgt spid="15"/>
                                        </p:tgtEl>
                                        <p:attrNameLst>
                                          <p:attrName>ppt_x</p:attrName>
                                        </p:attrNameLst>
                                      </p:cBhvr>
                                      <p:tavLst>
                                        <p:tav tm="0">
                                          <p:val>
                                            <p:strVal val="0-#ppt_w/2"/>
                                          </p:val>
                                        </p:tav>
                                        <p:tav tm="100000">
                                          <p:val>
                                            <p:strVal val="#ppt_x"/>
                                          </p:val>
                                        </p:tav>
                                      </p:tavLst>
                                    </p:anim>
                                    <p:anim calcmode="lin" valueType="num">
                                      <p:cBhvr additive="base">
                                        <p:cTn id="30" dur="500" fill="hold"/>
                                        <p:tgtEl>
                                          <p:spTgt spid="15"/>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0"/>
                                  </p:stCondLst>
                                  <p:childTnLst>
                                    <p:set>
                                      <p:cBhvr>
                                        <p:cTn id="32" dur="1" fill="hold">
                                          <p:stCondLst>
                                            <p:cond delay="0"/>
                                          </p:stCondLst>
                                        </p:cTn>
                                        <p:tgtEl>
                                          <p:spTgt spid="33"/>
                                        </p:tgtEl>
                                        <p:attrNameLst>
                                          <p:attrName>style.visibility</p:attrName>
                                        </p:attrNameLst>
                                      </p:cBhvr>
                                      <p:to>
                                        <p:strVal val="visible"/>
                                      </p:to>
                                    </p:set>
                                    <p:anim calcmode="lin" valueType="num">
                                      <p:cBhvr additive="base">
                                        <p:cTn id="33" dur="500" fill="hold"/>
                                        <p:tgtEl>
                                          <p:spTgt spid="33"/>
                                        </p:tgtEl>
                                        <p:attrNameLst>
                                          <p:attrName>ppt_x</p:attrName>
                                        </p:attrNameLst>
                                      </p:cBhvr>
                                      <p:tavLst>
                                        <p:tav tm="0">
                                          <p:val>
                                            <p:strVal val="1+#ppt_w/2"/>
                                          </p:val>
                                        </p:tav>
                                        <p:tav tm="100000">
                                          <p:val>
                                            <p:strVal val="#ppt_x"/>
                                          </p:val>
                                        </p:tav>
                                      </p:tavLst>
                                    </p:anim>
                                    <p:anim calcmode="lin" valueType="num">
                                      <p:cBhvr additive="base">
                                        <p:cTn id="34" dur="500" fill="hold"/>
                                        <p:tgtEl>
                                          <p:spTgt spid="33"/>
                                        </p:tgtEl>
                                        <p:attrNameLst>
                                          <p:attrName>ppt_y</p:attrName>
                                        </p:attrNameLst>
                                      </p:cBhvr>
                                      <p:tavLst>
                                        <p:tav tm="0">
                                          <p:val>
                                            <p:strVal val="#ppt_y"/>
                                          </p:val>
                                        </p:tav>
                                        <p:tav tm="100000">
                                          <p:val>
                                            <p:strVal val="#ppt_y"/>
                                          </p:val>
                                        </p:tav>
                                      </p:tavLst>
                                    </p:anim>
                                  </p:childTnLst>
                                </p:cTn>
                              </p:par>
                            </p:childTnLst>
                          </p:cTn>
                        </p:par>
                        <p:par>
                          <p:cTn id="35" fill="hold">
                            <p:stCondLst>
                              <p:cond delay="3000"/>
                            </p:stCondLst>
                            <p:childTnLst>
                              <p:par>
                                <p:cTn id="36" presetID="2" presetClass="entr" presetSubtype="8" fill="hold" nodeType="afterEffect">
                                  <p:stCondLst>
                                    <p:cond delay="0"/>
                                  </p:stCondLst>
                                  <p:childTnLst>
                                    <p:set>
                                      <p:cBhvr>
                                        <p:cTn id="37" dur="1" fill="hold">
                                          <p:stCondLst>
                                            <p:cond delay="0"/>
                                          </p:stCondLst>
                                        </p:cTn>
                                        <p:tgtEl>
                                          <p:spTgt spid="22"/>
                                        </p:tgtEl>
                                        <p:attrNameLst>
                                          <p:attrName>style.visibility</p:attrName>
                                        </p:attrNameLst>
                                      </p:cBhvr>
                                      <p:to>
                                        <p:strVal val="visible"/>
                                      </p:to>
                                    </p:set>
                                    <p:anim calcmode="lin" valueType="num">
                                      <p:cBhvr additive="base">
                                        <p:cTn id="38" dur="500" fill="hold"/>
                                        <p:tgtEl>
                                          <p:spTgt spid="22"/>
                                        </p:tgtEl>
                                        <p:attrNameLst>
                                          <p:attrName>ppt_x</p:attrName>
                                        </p:attrNameLst>
                                      </p:cBhvr>
                                      <p:tavLst>
                                        <p:tav tm="0">
                                          <p:val>
                                            <p:strVal val="0-#ppt_w/2"/>
                                          </p:val>
                                        </p:tav>
                                        <p:tav tm="100000">
                                          <p:val>
                                            <p:strVal val="#ppt_x"/>
                                          </p:val>
                                        </p:tav>
                                      </p:tavLst>
                                    </p:anim>
                                    <p:anim calcmode="lin" valueType="num">
                                      <p:cBhvr additive="base">
                                        <p:cTn id="39" dur="500" fill="hold"/>
                                        <p:tgtEl>
                                          <p:spTgt spid="22"/>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0"/>
                                  </p:stCondLst>
                                  <p:childTnLst>
                                    <p:set>
                                      <p:cBhvr>
                                        <p:cTn id="41" dur="1" fill="hold">
                                          <p:stCondLst>
                                            <p:cond delay="0"/>
                                          </p:stCondLst>
                                        </p:cTn>
                                        <p:tgtEl>
                                          <p:spTgt spid="32"/>
                                        </p:tgtEl>
                                        <p:attrNameLst>
                                          <p:attrName>style.visibility</p:attrName>
                                        </p:attrNameLst>
                                      </p:cBhvr>
                                      <p:to>
                                        <p:strVal val="visible"/>
                                      </p:to>
                                    </p:set>
                                    <p:anim calcmode="lin" valueType="num">
                                      <p:cBhvr additive="base">
                                        <p:cTn id="42" dur="500" fill="hold"/>
                                        <p:tgtEl>
                                          <p:spTgt spid="32"/>
                                        </p:tgtEl>
                                        <p:attrNameLst>
                                          <p:attrName>ppt_x</p:attrName>
                                        </p:attrNameLst>
                                      </p:cBhvr>
                                      <p:tavLst>
                                        <p:tav tm="0">
                                          <p:val>
                                            <p:strVal val="1+#ppt_w/2"/>
                                          </p:val>
                                        </p:tav>
                                        <p:tav tm="100000">
                                          <p:val>
                                            <p:strVal val="#ppt_x"/>
                                          </p:val>
                                        </p:tav>
                                      </p:tavLst>
                                    </p:anim>
                                    <p:anim calcmode="lin" valueType="num">
                                      <p:cBhvr additive="base">
                                        <p:cTn id="43" dur="500" fill="hold"/>
                                        <p:tgtEl>
                                          <p:spTgt spid="32"/>
                                        </p:tgtEl>
                                        <p:attrNameLst>
                                          <p:attrName>ppt_y</p:attrName>
                                        </p:attrNameLst>
                                      </p:cBhvr>
                                      <p:tavLst>
                                        <p:tav tm="0">
                                          <p:val>
                                            <p:strVal val="#ppt_y"/>
                                          </p:val>
                                        </p:tav>
                                        <p:tav tm="100000">
                                          <p:val>
                                            <p:strVal val="#ppt_y"/>
                                          </p:val>
                                        </p:tav>
                                      </p:tavLst>
                                    </p:anim>
                                  </p:childTnLst>
                                </p:cTn>
                              </p:par>
                            </p:childTnLst>
                          </p:cTn>
                        </p:par>
                        <p:par>
                          <p:cTn id="44" fill="hold">
                            <p:stCondLst>
                              <p:cond delay="3500"/>
                            </p:stCondLst>
                            <p:childTnLst>
                              <p:par>
                                <p:cTn id="45" presetID="2" presetClass="entr" presetSubtype="8" fill="hold" nodeType="afterEffect">
                                  <p:stCondLst>
                                    <p:cond delay="0"/>
                                  </p:stCondLst>
                                  <p:childTnLst>
                                    <p:set>
                                      <p:cBhvr>
                                        <p:cTn id="46" dur="1" fill="hold">
                                          <p:stCondLst>
                                            <p:cond delay="0"/>
                                          </p:stCondLst>
                                        </p:cTn>
                                        <p:tgtEl>
                                          <p:spTgt spid="25"/>
                                        </p:tgtEl>
                                        <p:attrNameLst>
                                          <p:attrName>style.visibility</p:attrName>
                                        </p:attrNameLst>
                                      </p:cBhvr>
                                      <p:to>
                                        <p:strVal val="visible"/>
                                      </p:to>
                                    </p:set>
                                    <p:anim calcmode="lin" valueType="num">
                                      <p:cBhvr additive="base">
                                        <p:cTn id="47" dur="500" fill="hold"/>
                                        <p:tgtEl>
                                          <p:spTgt spid="25"/>
                                        </p:tgtEl>
                                        <p:attrNameLst>
                                          <p:attrName>ppt_x</p:attrName>
                                        </p:attrNameLst>
                                      </p:cBhvr>
                                      <p:tavLst>
                                        <p:tav tm="0">
                                          <p:val>
                                            <p:strVal val="0-#ppt_w/2"/>
                                          </p:val>
                                        </p:tav>
                                        <p:tav tm="100000">
                                          <p:val>
                                            <p:strVal val="#ppt_x"/>
                                          </p:val>
                                        </p:tav>
                                      </p:tavLst>
                                    </p:anim>
                                    <p:anim calcmode="lin" valueType="num">
                                      <p:cBhvr additive="base">
                                        <p:cTn id="48" dur="500" fill="hold"/>
                                        <p:tgtEl>
                                          <p:spTgt spid="25"/>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34"/>
                                        </p:tgtEl>
                                        <p:attrNameLst>
                                          <p:attrName>style.visibility</p:attrName>
                                        </p:attrNameLst>
                                      </p:cBhvr>
                                      <p:to>
                                        <p:strVal val="visible"/>
                                      </p:to>
                                    </p:set>
                                    <p:anim calcmode="lin" valueType="num">
                                      <p:cBhvr additive="base">
                                        <p:cTn id="51" dur="500" fill="hold"/>
                                        <p:tgtEl>
                                          <p:spTgt spid="34"/>
                                        </p:tgtEl>
                                        <p:attrNameLst>
                                          <p:attrName>ppt_x</p:attrName>
                                        </p:attrNameLst>
                                      </p:cBhvr>
                                      <p:tavLst>
                                        <p:tav tm="0">
                                          <p:val>
                                            <p:strVal val="1+#ppt_w/2"/>
                                          </p:val>
                                        </p:tav>
                                        <p:tav tm="100000">
                                          <p:val>
                                            <p:strVal val="#ppt_x"/>
                                          </p:val>
                                        </p:tav>
                                      </p:tavLst>
                                    </p:anim>
                                    <p:anim calcmode="lin" valueType="num">
                                      <p:cBhvr additive="base">
                                        <p:cTn id="52" dur="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31" grpId="0"/>
      <p:bldP spid="32" grpId="0"/>
      <p:bldP spid="33" grpId="0"/>
      <p:bldP spid="3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5040630"/>
            <a:ext cx="9144000" cy="102870"/>
          </a:xfrm>
          <a:prstGeom prst="rect">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7" name="标题 3"/>
          <p:cNvSpPr txBox="1">
            <a:spLocks/>
          </p:cNvSpPr>
          <p:nvPr/>
        </p:nvSpPr>
        <p:spPr>
          <a:xfrm>
            <a:off x="542260" y="0"/>
            <a:ext cx="3702716" cy="592138"/>
          </a:xfrm>
          <a:prstGeom prst="rect">
            <a:avLst/>
          </a:prstGeom>
        </p:spPr>
        <p:txBody>
          <a:bodyPr vert="horz" lIns="68580" tIns="34290" rIns="68580" bIns="34290" rtlCol="0" anchor="ctr">
            <a:normAutofit/>
          </a:bodyPr>
          <a:lstStyle>
            <a:lvl1pPr algn="l" defTabSz="685800" rtl="0" eaLnBrk="1" latinLnBrk="0" hangingPunct="1">
              <a:lnSpc>
                <a:spcPct val="90000"/>
              </a:lnSpc>
              <a:spcBef>
                <a:spcPct val="0"/>
              </a:spcBef>
              <a:buNone/>
              <a:defRPr sz="2700" kern="1200">
                <a:solidFill>
                  <a:schemeClr val="tx1"/>
                </a:solidFill>
                <a:latin typeface="+mj-lt"/>
                <a:ea typeface="+mj-ea"/>
                <a:cs typeface="+mj-cs"/>
              </a:defRPr>
            </a:lvl1pPr>
          </a:lstStyle>
          <a:p>
            <a:r>
              <a:rPr lang="zh-CN" altLang="en-US" sz="2400" b="1" dirty="0" smtClean="0">
                <a:solidFill>
                  <a:schemeClr val="bg1"/>
                </a:solidFill>
              </a:rPr>
              <a:t>三、关键词</a:t>
            </a:r>
            <a:endParaRPr lang="zh-CN" altLang="en-US" sz="2400" b="1" dirty="0">
              <a:solidFill>
                <a:schemeClr val="bg1"/>
              </a:solidFill>
            </a:endParaRPr>
          </a:p>
        </p:txBody>
      </p:sp>
      <p:sp>
        <p:nvSpPr>
          <p:cNvPr id="2" name="矩形 1"/>
          <p:cNvSpPr/>
          <p:nvPr/>
        </p:nvSpPr>
        <p:spPr>
          <a:xfrm>
            <a:off x="542259" y="822597"/>
            <a:ext cx="8155173" cy="3924151"/>
          </a:xfrm>
          <a:prstGeom prst="rect">
            <a:avLst/>
          </a:prstGeom>
        </p:spPr>
        <p:txBody>
          <a:bodyPr wrap="square">
            <a:spAutoFit/>
          </a:bodyPr>
          <a:lstStyle/>
          <a:p>
            <a:pPr>
              <a:lnSpc>
                <a:spcPct val="150000"/>
              </a:lnSpc>
            </a:pPr>
            <a:r>
              <a:rPr lang="zh-CN" altLang="en-US" sz="2000" b="1" dirty="0" smtClean="0"/>
              <a:t>（一）什么是关键词</a:t>
            </a:r>
            <a:endParaRPr lang="en-US" altLang="zh-CN" sz="2000" b="1" dirty="0" smtClean="0"/>
          </a:p>
          <a:p>
            <a:pPr>
              <a:lnSpc>
                <a:spcPct val="150000"/>
              </a:lnSpc>
            </a:pPr>
            <a:r>
              <a:rPr lang="zh-CN" altLang="en-US" sz="1800" dirty="0" smtClean="0"/>
              <a:t>关键词</a:t>
            </a:r>
            <a:r>
              <a:rPr lang="zh-CN" altLang="en-US" sz="1800" dirty="0"/>
              <a:t>是为反映论文主题内容和满足文献检索需要而从论文中选取的词或词组.关键词要求能够揭示论文的主题信息,是对论文最核心的内容、思想观点和论证方法的提炼和概括.同时,关键词又要符合一定的规范原则,便于信息检索。</a:t>
            </a:r>
          </a:p>
          <a:p>
            <a:pPr>
              <a:lnSpc>
                <a:spcPct val="150000"/>
              </a:lnSpc>
            </a:pPr>
            <a:r>
              <a:rPr lang="zh-CN" altLang="en-US" sz="2000" b="1" dirty="0"/>
              <a:t>(二)关键词标引的规范化规定</a:t>
            </a:r>
          </a:p>
          <a:p>
            <a:pPr>
              <a:lnSpc>
                <a:spcPct val="150000"/>
              </a:lnSpc>
            </a:pPr>
            <a:r>
              <a:rPr lang="zh-CN" altLang="en-US" sz="1800" dirty="0"/>
              <a:t>规范标引关键词,目的是使文献在进入计算机数据处理系统和在读者进行检索时具有恰当入口,从而实现在电子化平台上学术成果的广泛交流和文献资源的共享. 关键词标引的规范化,是运用计算机系统对文献信息进行数据化管理和有效控制的基本要求之一.</a:t>
            </a:r>
            <a:endParaRPr lang="zh-CN" altLang="en-US" sz="1800" dirty="0"/>
          </a:p>
        </p:txBody>
      </p:sp>
    </p:spTree>
    <p:custDataLst>
      <p:tags r:id="rId1"/>
    </p:custData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5040003" y="1778237"/>
            <a:ext cx="2737035" cy="761661"/>
            <a:chOff x="6720004" y="2541111"/>
            <a:chExt cx="3649380" cy="1015548"/>
          </a:xfrm>
        </p:grpSpPr>
        <p:sp>
          <p:nvSpPr>
            <p:cNvPr id="5" name="任意多边形 4"/>
            <p:cNvSpPr/>
            <p:nvPr/>
          </p:nvSpPr>
          <p:spPr>
            <a:xfrm>
              <a:off x="6720004" y="2541111"/>
              <a:ext cx="3649380" cy="1015548"/>
            </a:xfrm>
            <a:custGeom>
              <a:avLst/>
              <a:gdLst>
                <a:gd name="connsiteX0" fmla="*/ 2242611 w 3649380"/>
                <a:gd name="connsiteY0" fmla="*/ 0 h 1015548"/>
                <a:gd name="connsiteX1" fmla="*/ 3142943 w 3649380"/>
                <a:gd name="connsiteY1" fmla="*/ 0 h 1015548"/>
                <a:gd name="connsiteX2" fmla="*/ 3649380 w 3649380"/>
                <a:gd name="connsiteY2" fmla="*/ 506438 h 1015548"/>
                <a:gd name="connsiteX3" fmla="*/ 3142943 w 3649380"/>
                <a:gd name="connsiteY3" fmla="*/ 1012875 h 1015548"/>
                <a:gd name="connsiteX4" fmla="*/ 3066757 w 3649380"/>
                <a:gd name="connsiteY4" fmla="*/ 1012875 h 1015548"/>
                <a:gd name="connsiteX5" fmla="*/ 3066757 w 3649380"/>
                <a:gd name="connsiteY5" fmla="*/ 1015548 h 1015548"/>
                <a:gd name="connsiteX6" fmla="*/ 0 w 3649380"/>
                <a:gd name="connsiteY6" fmla="*/ 1015548 h 1015548"/>
                <a:gd name="connsiteX7" fmla="*/ 0 w 3649380"/>
                <a:gd name="connsiteY7" fmla="*/ 2673 h 1015548"/>
                <a:gd name="connsiteX8" fmla="*/ 2242611 w 3649380"/>
                <a:gd name="connsiteY8" fmla="*/ 2673 h 1015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49380" h="1015548">
                  <a:moveTo>
                    <a:pt x="2242611" y="0"/>
                  </a:moveTo>
                  <a:lnTo>
                    <a:pt x="3142943" y="0"/>
                  </a:lnTo>
                  <a:lnTo>
                    <a:pt x="3649380" y="506438"/>
                  </a:lnTo>
                  <a:lnTo>
                    <a:pt x="3142943" y="1012875"/>
                  </a:lnTo>
                  <a:lnTo>
                    <a:pt x="3066757" y="1012875"/>
                  </a:lnTo>
                  <a:lnTo>
                    <a:pt x="3066757" y="1015548"/>
                  </a:lnTo>
                  <a:lnTo>
                    <a:pt x="0" y="1015548"/>
                  </a:lnTo>
                  <a:lnTo>
                    <a:pt x="0" y="2673"/>
                  </a:lnTo>
                  <a:lnTo>
                    <a:pt x="2242611" y="2673"/>
                  </a:lnTo>
                  <a:close/>
                </a:path>
              </a:pathLst>
            </a:cu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3" name="矩形 42"/>
            <p:cNvSpPr/>
            <p:nvPr/>
          </p:nvSpPr>
          <p:spPr>
            <a:xfrm>
              <a:off x="9170681" y="2687803"/>
              <a:ext cx="712161" cy="677108"/>
            </a:xfrm>
            <a:prstGeom prst="rect">
              <a:avLst/>
            </a:prstGeom>
          </p:spPr>
          <p:txBody>
            <a:bodyPr wrap="none">
              <a:spAutoFit/>
            </a:bodyPr>
            <a:lstStyle/>
            <a:p>
              <a:r>
                <a:rPr lang="en-US" altLang="zh-CN" sz="2700" b="1" dirty="0">
                  <a:solidFill>
                    <a:prstClr val="white"/>
                  </a:solidFill>
                  <a:latin typeface="方正姚体" panose="02010601030101010101" pitchFamily="2" charset="-122"/>
                  <a:ea typeface="方正姚体" panose="02010601030101010101" pitchFamily="2" charset="-122"/>
                </a:rPr>
                <a:t>05</a:t>
              </a:r>
              <a:endParaRPr lang="zh-CN" altLang="en-US" sz="2700" dirty="0">
                <a:solidFill>
                  <a:prstClr val="white"/>
                </a:solidFill>
                <a:latin typeface="方正姚体" panose="02010601030101010101" pitchFamily="2" charset="-122"/>
                <a:ea typeface="方正姚体" panose="02010601030101010101" pitchFamily="2" charset="-122"/>
              </a:endParaRPr>
            </a:p>
          </p:txBody>
        </p:sp>
      </p:grpSp>
      <p:grpSp>
        <p:nvGrpSpPr>
          <p:cNvPr id="15" name="组合 14"/>
          <p:cNvGrpSpPr/>
          <p:nvPr/>
        </p:nvGrpSpPr>
        <p:grpSpPr>
          <a:xfrm>
            <a:off x="4147977" y="2162076"/>
            <a:ext cx="2300068" cy="759656"/>
            <a:chOff x="5530635" y="3052895"/>
            <a:chExt cx="3066757" cy="1012875"/>
          </a:xfrm>
        </p:grpSpPr>
        <p:sp>
          <p:nvSpPr>
            <p:cNvPr id="6" name="矩形 5"/>
            <p:cNvSpPr/>
            <p:nvPr/>
          </p:nvSpPr>
          <p:spPr>
            <a:xfrm>
              <a:off x="5530635" y="3052895"/>
              <a:ext cx="3066757" cy="101287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7683209" y="3224883"/>
              <a:ext cx="712161" cy="677108"/>
            </a:xfrm>
            <a:prstGeom prst="rect">
              <a:avLst/>
            </a:prstGeom>
          </p:spPr>
          <p:txBody>
            <a:bodyPr wrap="none">
              <a:spAutoFit/>
            </a:bodyPr>
            <a:lstStyle/>
            <a:p>
              <a:r>
                <a:rPr lang="en-US" altLang="zh-CN" sz="2700" b="1" dirty="0">
                  <a:solidFill>
                    <a:schemeClr val="tx1">
                      <a:lumMod val="65000"/>
                      <a:lumOff val="35000"/>
                    </a:schemeClr>
                  </a:solidFill>
                  <a:latin typeface="方正姚体" panose="02010601030101010101" pitchFamily="2" charset="-122"/>
                  <a:ea typeface="方正姚体" panose="02010601030101010101" pitchFamily="2" charset="-122"/>
                </a:rPr>
                <a:t>04</a:t>
              </a:r>
              <a:endParaRPr lang="zh-CN" altLang="en-US" sz="2700" dirty="0">
                <a:solidFill>
                  <a:schemeClr val="tx1">
                    <a:lumMod val="65000"/>
                    <a:lumOff val="35000"/>
                  </a:schemeClr>
                </a:solidFill>
                <a:latin typeface="方正姚体" panose="02010601030101010101" pitchFamily="2" charset="-122"/>
                <a:ea typeface="方正姚体" panose="02010601030101010101" pitchFamily="2" charset="-122"/>
              </a:endParaRPr>
            </a:p>
          </p:txBody>
        </p:sp>
      </p:grpSp>
      <p:grpSp>
        <p:nvGrpSpPr>
          <p:cNvPr id="4" name="组合 3"/>
          <p:cNvGrpSpPr/>
          <p:nvPr/>
        </p:nvGrpSpPr>
        <p:grpSpPr>
          <a:xfrm>
            <a:off x="3254170" y="2541904"/>
            <a:ext cx="2300068" cy="759656"/>
            <a:chOff x="4338893" y="3559333"/>
            <a:chExt cx="3066757" cy="1012875"/>
          </a:xfrm>
        </p:grpSpPr>
        <p:sp>
          <p:nvSpPr>
            <p:cNvPr id="7" name="矩形 6"/>
            <p:cNvSpPr/>
            <p:nvPr/>
          </p:nvSpPr>
          <p:spPr>
            <a:xfrm>
              <a:off x="4338893" y="3559333"/>
              <a:ext cx="3066757" cy="1012875"/>
            </a:xfrm>
            <a:prstGeom prst="rect">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6472445" y="3684598"/>
              <a:ext cx="712161" cy="677108"/>
            </a:xfrm>
            <a:prstGeom prst="rect">
              <a:avLst/>
            </a:prstGeom>
          </p:spPr>
          <p:txBody>
            <a:bodyPr wrap="none">
              <a:spAutoFit/>
            </a:bodyPr>
            <a:lstStyle/>
            <a:p>
              <a:r>
                <a:rPr lang="en-US" altLang="zh-CN" sz="2700" b="1" dirty="0">
                  <a:solidFill>
                    <a:prstClr val="white"/>
                  </a:solidFill>
                  <a:latin typeface="方正姚体" panose="02010601030101010101" pitchFamily="2" charset="-122"/>
                  <a:ea typeface="方正姚体" panose="02010601030101010101" pitchFamily="2" charset="-122"/>
                </a:rPr>
                <a:t>03</a:t>
              </a:r>
              <a:endParaRPr lang="zh-CN" altLang="en-US" sz="2700" dirty="0">
                <a:solidFill>
                  <a:prstClr val="white"/>
                </a:solidFill>
                <a:latin typeface="方正姚体" panose="02010601030101010101" pitchFamily="2" charset="-122"/>
                <a:ea typeface="方正姚体" panose="02010601030101010101" pitchFamily="2" charset="-122"/>
              </a:endParaRPr>
            </a:p>
          </p:txBody>
        </p:sp>
      </p:grpSp>
      <p:grpSp>
        <p:nvGrpSpPr>
          <p:cNvPr id="3" name="组合 2"/>
          <p:cNvGrpSpPr/>
          <p:nvPr/>
        </p:nvGrpSpPr>
        <p:grpSpPr>
          <a:xfrm>
            <a:off x="2360364" y="2923737"/>
            <a:ext cx="2300068" cy="759656"/>
            <a:chOff x="3147151" y="4068443"/>
            <a:chExt cx="3066757" cy="1012875"/>
          </a:xfrm>
        </p:grpSpPr>
        <p:sp>
          <p:nvSpPr>
            <p:cNvPr id="8" name="矩形 7"/>
            <p:cNvSpPr/>
            <p:nvPr/>
          </p:nvSpPr>
          <p:spPr>
            <a:xfrm>
              <a:off x="3147151" y="4068443"/>
              <a:ext cx="3066757" cy="101287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5280703" y="4240539"/>
              <a:ext cx="712161" cy="677108"/>
            </a:xfrm>
            <a:prstGeom prst="rect">
              <a:avLst/>
            </a:prstGeom>
          </p:spPr>
          <p:txBody>
            <a:bodyPr wrap="none">
              <a:spAutoFit/>
            </a:bodyPr>
            <a:lstStyle/>
            <a:p>
              <a:r>
                <a:rPr lang="en-US" altLang="zh-CN" sz="2700" b="1" dirty="0">
                  <a:solidFill>
                    <a:schemeClr val="tx1">
                      <a:lumMod val="65000"/>
                      <a:lumOff val="35000"/>
                    </a:schemeClr>
                  </a:solidFill>
                  <a:latin typeface="方正姚体" panose="02010601030101010101" pitchFamily="2" charset="-122"/>
                  <a:ea typeface="方正姚体" panose="02010601030101010101" pitchFamily="2" charset="-122"/>
                </a:rPr>
                <a:t>02</a:t>
              </a:r>
              <a:endParaRPr lang="zh-CN" altLang="en-US" sz="2700" dirty="0">
                <a:solidFill>
                  <a:schemeClr val="tx1">
                    <a:lumMod val="65000"/>
                    <a:lumOff val="35000"/>
                  </a:schemeClr>
                </a:solidFill>
                <a:latin typeface="方正姚体" panose="02010601030101010101" pitchFamily="2" charset="-122"/>
                <a:ea typeface="方正姚体" panose="02010601030101010101" pitchFamily="2" charset="-122"/>
              </a:endParaRPr>
            </a:p>
          </p:txBody>
        </p:sp>
      </p:grpSp>
      <p:sp>
        <p:nvSpPr>
          <p:cNvPr id="10" name="任意多边形 9"/>
          <p:cNvSpPr/>
          <p:nvPr/>
        </p:nvSpPr>
        <p:spPr>
          <a:xfrm>
            <a:off x="0" y="0"/>
            <a:ext cx="4049078" cy="591503"/>
          </a:xfrm>
          <a:custGeom>
            <a:avLst/>
            <a:gdLst>
              <a:gd name="connsiteX0" fmla="*/ 0 w 5398770"/>
              <a:gd name="connsiteY0" fmla="*/ 0 h 674370"/>
              <a:gd name="connsiteX1" fmla="*/ 5398770 w 5398770"/>
              <a:gd name="connsiteY1" fmla="*/ 0 h 674370"/>
              <a:gd name="connsiteX2" fmla="*/ 4752791 w 5398770"/>
              <a:gd name="connsiteY2" fmla="*/ 674370 h 674370"/>
              <a:gd name="connsiteX3" fmla="*/ 0 w 5398770"/>
              <a:gd name="connsiteY3" fmla="*/ 674370 h 674370"/>
              <a:gd name="connsiteX4" fmla="*/ 0 w 5398770"/>
              <a:gd name="connsiteY4" fmla="*/ 0 h 6743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8770" h="674370">
                <a:moveTo>
                  <a:pt x="0" y="0"/>
                </a:moveTo>
                <a:lnTo>
                  <a:pt x="5398770" y="0"/>
                </a:lnTo>
                <a:lnTo>
                  <a:pt x="4752791" y="674370"/>
                </a:lnTo>
                <a:lnTo>
                  <a:pt x="0" y="674370"/>
                </a:lnTo>
                <a:lnTo>
                  <a:pt x="0" y="0"/>
                </a:lnTo>
                <a:close/>
              </a:path>
            </a:pathLst>
          </a:cu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p>
            <a:pPr algn="ctr"/>
            <a:endParaRPr lang="zh-CN" altLang="en-US">
              <a:solidFill>
                <a:prstClr val="white"/>
              </a:solidFill>
            </a:endParaRPr>
          </a:p>
        </p:txBody>
      </p:sp>
      <p:sp>
        <p:nvSpPr>
          <p:cNvPr id="18" name="矩形 17"/>
          <p:cNvSpPr/>
          <p:nvPr/>
        </p:nvSpPr>
        <p:spPr>
          <a:xfrm>
            <a:off x="0" y="5040630"/>
            <a:ext cx="9144000" cy="102870"/>
          </a:xfrm>
          <a:prstGeom prst="rect">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99" name="文本框 98"/>
          <p:cNvSpPr txBox="1"/>
          <p:nvPr/>
        </p:nvSpPr>
        <p:spPr>
          <a:xfrm>
            <a:off x="431581" y="76460"/>
            <a:ext cx="2600712" cy="438582"/>
          </a:xfrm>
          <a:prstGeom prst="rect">
            <a:avLst/>
          </a:prstGeom>
          <a:noFill/>
        </p:spPr>
        <p:txBody>
          <a:bodyPr wrap="none" lIns="68580" tIns="34290" rIns="68580" bIns="34290" rtlCol="0">
            <a:spAutoFit/>
          </a:bodyPr>
          <a:lstStyle/>
          <a:p>
            <a:pPr algn="ctr"/>
            <a:r>
              <a:rPr lang="en-US" altLang="zh-CN" sz="2400" b="1" dirty="0">
                <a:solidFill>
                  <a:schemeClr val="bg1"/>
                </a:solidFill>
                <a:latin typeface="Agency FB" panose="020B0503020202020204" pitchFamily="34" charset="0"/>
                <a:ea typeface="微软雅黑" panose="020B0503020204020204" charset="-122"/>
              </a:rPr>
              <a:t>关键词的选取原则</a:t>
            </a:r>
          </a:p>
        </p:txBody>
      </p:sp>
      <p:sp>
        <p:nvSpPr>
          <p:cNvPr id="9" name="直角三角形 8"/>
          <p:cNvSpPr/>
          <p:nvPr/>
        </p:nvSpPr>
        <p:spPr>
          <a:xfrm>
            <a:off x="2360364" y="2932127"/>
            <a:ext cx="1424354" cy="379828"/>
          </a:xfrm>
          <a:prstGeom prst="rtTriangle">
            <a:avLst/>
          </a:prstGeom>
          <a:solidFill>
            <a:srgbClr val="971D2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1" name="直角三角形 10"/>
          <p:cNvSpPr/>
          <p:nvPr/>
        </p:nvSpPr>
        <p:spPr>
          <a:xfrm>
            <a:off x="3254170" y="2543909"/>
            <a:ext cx="1424354" cy="379828"/>
          </a:xfrm>
          <a:prstGeom prst="r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2" name="直角三角形 11"/>
          <p:cNvSpPr/>
          <p:nvPr/>
        </p:nvSpPr>
        <p:spPr>
          <a:xfrm>
            <a:off x="4147977" y="2159695"/>
            <a:ext cx="1424354" cy="379828"/>
          </a:xfrm>
          <a:prstGeom prst="rtTriangle">
            <a:avLst/>
          </a:prstGeom>
          <a:solidFill>
            <a:srgbClr val="971D2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3" name="直角三角形 12"/>
          <p:cNvSpPr/>
          <p:nvPr/>
        </p:nvSpPr>
        <p:spPr>
          <a:xfrm>
            <a:off x="5041783" y="1782248"/>
            <a:ext cx="1424354" cy="379828"/>
          </a:xfrm>
          <a:prstGeom prst="r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8" name="文本框 37"/>
          <p:cNvSpPr txBox="1"/>
          <p:nvPr/>
        </p:nvSpPr>
        <p:spPr>
          <a:xfrm>
            <a:off x="195739" y="2382718"/>
            <a:ext cx="1803559" cy="900246"/>
          </a:xfrm>
          <a:prstGeom prst="rect">
            <a:avLst/>
          </a:prstGeom>
          <a:noFill/>
          <a:effectLst/>
        </p:spPr>
        <p:txBody>
          <a:bodyPr wrap="square" lIns="68580" tIns="34290" rIns="68580" bIns="34290" rtlCol="0">
            <a:spAutoFit/>
          </a:bodyPr>
          <a:lstStyle/>
          <a:p>
            <a:pPr algn="l"/>
            <a:r>
              <a:rPr lang="en-US" altLang="zh-CN" sz="1800" dirty="0" smtClean="0">
                <a:solidFill>
                  <a:srgbClr val="2D3E50"/>
                </a:solidFill>
                <a:latin typeface="微软雅黑" panose="020B0503020204020204" charset="-122"/>
                <a:ea typeface="微软雅黑" panose="020B0503020204020204" charset="-122"/>
              </a:rPr>
              <a:t>所选取的关键词在概念上要与文章主题内容相符</a:t>
            </a:r>
          </a:p>
        </p:txBody>
      </p:sp>
      <p:sp>
        <p:nvSpPr>
          <p:cNvPr id="39" name="文本框 38"/>
          <p:cNvSpPr txBox="1"/>
          <p:nvPr/>
        </p:nvSpPr>
        <p:spPr>
          <a:xfrm>
            <a:off x="2207279" y="1275200"/>
            <a:ext cx="2196925" cy="900246"/>
          </a:xfrm>
          <a:prstGeom prst="rect">
            <a:avLst/>
          </a:prstGeom>
          <a:noFill/>
          <a:effectLst/>
        </p:spPr>
        <p:txBody>
          <a:bodyPr wrap="square" lIns="68580" tIns="34290" rIns="68580" bIns="34290" rtlCol="0">
            <a:spAutoFit/>
          </a:bodyPr>
          <a:lstStyle/>
          <a:p>
            <a:pPr algn="l"/>
            <a:r>
              <a:rPr lang="en-US" altLang="zh-CN" sz="1800" dirty="0" smtClean="0">
                <a:solidFill>
                  <a:srgbClr val="2D3E50"/>
                </a:solidFill>
                <a:latin typeface="微软雅黑" panose="020B0503020204020204" charset="-122"/>
                <a:ea typeface="微软雅黑" panose="020B0503020204020204" charset="-122"/>
              </a:rPr>
              <a:t>关键词应选用专业性强并为人们所熟悉的词汇</a:t>
            </a:r>
          </a:p>
        </p:txBody>
      </p:sp>
      <p:sp>
        <p:nvSpPr>
          <p:cNvPr id="40" name="文本框 39"/>
          <p:cNvSpPr txBox="1"/>
          <p:nvPr/>
        </p:nvSpPr>
        <p:spPr>
          <a:xfrm>
            <a:off x="4860154" y="994683"/>
            <a:ext cx="3431274" cy="623248"/>
          </a:xfrm>
          <a:prstGeom prst="rect">
            <a:avLst/>
          </a:prstGeom>
          <a:noFill/>
          <a:effectLst/>
        </p:spPr>
        <p:txBody>
          <a:bodyPr wrap="square" lIns="68580" tIns="34290" rIns="68580" bIns="34290" rtlCol="0">
            <a:spAutoFit/>
          </a:bodyPr>
          <a:lstStyle/>
          <a:p>
            <a:pPr algn="l"/>
            <a:r>
              <a:rPr lang="en-US" altLang="zh-CN" sz="1800" dirty="0" smtClean="0">
                <a:solidFill>
                  <a:srgbClr val="2D3E50"/>
                </a:solidFill>
                <a:latin typeface="微软雅黑" panose="020B0503020204020204" charset="-122"/>
                <a:ea typeface="微软雅黑" panose="020B0503020204020204" charset="-122"/>
              </a:rPr>
              <a:t>关键词应有适当的标引深度,应全面反映论文的主题内容</a:t>
            </a:r>
          </a:p>
        </p:txBody>
      </p:sp>
      <p:sp>
        <p:nvSpPr>
          <p:cNvPr id="41" name="文本框 40"/>
          <p:cNvSpPr txBox="1"/>
          <p:nvPr/>
        </p:nvSpPr>
        <p:spPr>
          <a:xfrm>
            <a:off x="6350316" y="2902783"/>
            <a:ext cx="2506605" cy="623248"/>
          </a:xfrm>
          <a:prstGeom prst="rect">
            <a:avLst/>
          </a:prstGeom>
          <a:noFill/>
          <a:effectLst/>
        </p:spPr>
        <p:txBody>
          <a:bodyPr wrap="square" lIns="68580" tIns="34290" rIns="68580" bIns="34290" rtlCol="0">
            <a:spAutoFit/>
          </a:bodyPr>
          <a:lstStyle/>
          <a:p>
            <a:pPr algn="l"/>
            <a:r>
              <a:rPr lang="en-US" altLang="zh-CN" sz="1800" dirty="0" smtClean="0">
                <a:solidFill>
                  <a:srgbClr val="2D3E50"/>
                </a:solidFill>
                <a:latin typeface="微软雅黑" panose="020B0503020204020204" charset="-122"/>
                <a:ea typeface="微软雅黑" panose="020B0503020204020204" charset="-122"/>
              </a:rPr>
              <a:t>关键词要有正确的排序,应主次分明,层层深入</a:t>
            </a:r>
          </a:p>
        </p:txBody>
      </p:sp>
      <p:sp>
        <p:nvSpPr>
          <p:cNvPr id="42" name="文本框 41"/>
          <p:cNvSpPr txBox="1"/>
          <p:nvPr/>
        </p:nvSpPr>
        <p:spPr>
          <a:xfrm>
            <a:off x="4650091" y="3711425"/>
            <a:ext cx="3595908" cy="623248"/>
          </a:xfrm>
          <a:prstGeom prst="rect">
            <a:avLst/>
          </a:prstGeom>
          <a:noFill/>
          <a:effectLst/>
        </p:spPr>
        <p:txBody>
          <a:bodyPr wrap="square" lIns="68580" tIns="34290" rIns="68580" bIns="34290" rtlCol="0">
            <a:spAutoFit/>
          </a:bodyPr>
          <a:lstStyle/>
          <a:p>
            <a:pPr algn="l"/>
            <a:r>
              <a:rPr lang="en-US" altLang="zh-CN" sz="1800" dirty="0" smtClean="0">
                <a:solidFill>
                  <a:srgbClr val="2D3E50"/>
                </a:solidFill>
                <a:latin typeface="微软雅黑" panose="020B0503020204020204" charset="-122"/>
                <a:ea typeface="微软雅黑" panose="020B0503020204020204" charset="-122"/>
              </a:rPr>
              <a:t>关键词必须是名词或名词性词组,非名词性词汇不能选作关键词</a:t>
            </a:r>
          </a:p>
        </p:txBody>
      </p:sp>
      <p:grpSp>
        <p:nvGrpSpPr>
          <p:cNvPr id="2" name="组合 1"/>
          <p:cNvGrpSpPr/>
          <p:nvPr/>
        </p:nvGrpSpPr>
        <p:grpSpPr>
          <a:xfrm>
            <a:off x="1466557" y="3311955"/>
            <a:ext cx="2300068" cy="759656"/>
            <a:chOff x="1955409" y="4586067"/>
            <a:chExt cx="3066757" cy="1012875"/>
          </a:xfrm>
        </p:grpSpPr>
        <p:sp>
          <p:nvSpPr>
            <p:cNvPr id="14" name="矩形 13"/>
            <p:cNvSpPr/>
            <p:nvPr/>
          </p:nvSpPr>
          <p:spPr>
            <a:xfrm>
              <a:off x="1955409" y="4586067"/>
              <a:ext cx="3066757" cy="1012875"/>
            </a:xfrm>
            <a:prstGeom prst="rect">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3872177" y="4766990"/>
              <a:ext cx="712161" cy="677108"/>
            </a:xfrm>
            <a:prstGeom prst="rect">
              <a:avLst/>
            </a:prstGeom>
          </p:spPr>
          <p:txBody>
            <a:bodyPr wrap="none">
              <a:spAutoFit/>
            </a:bodyPr>
            <a:lstStyle/>
            <a:p>
              <a:r>
                <a:rPr lang="en-US" altLang="zh-CN" sz="2700" b="1" dirty="0">
                  <a:solidFill>
                    <a:prstClr val="white"/>
                  </a:solidFill>
                  <a:latin typeface="方正姚体" panose="02010601030101010101" pitchFamily="2" charset="-122"/>
                  <a:ea typeface="方正姚体" panose="02010601030101010101" pitchFamily="2" charset="-122"/>
                </a:rPr>
                <a:t>01</a:t>
              </a:r>
              <a:endParaRPr lang="zh-CN" altLang="en-US" sz="2700" dirty="0">
                <a:solidFill>
                  <a:prstClr val="white"/>
                </a:solidFill>
                <a:latin typeface="方正姚体" panose="02010601030101010101" pitchFamily="2" charset="-122"/>
                <a:ea typeface="方正姚体" panose="02010601030101010101" pitchFamily="2" charset="-122"/>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p14:dur="10">
        <p14:gallery dir="l"/>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99"/>
                                        </p:tgtEl>
                                        <p:attrNameLst>
                                          <p:attrName>style.visibility</p:attrName>
                                        </p:attrNameLst>
                                      </p:cBhvr>
                                      <p:to>
                                        <p:strVal val="visible"/>
                                      </p:to>
                                    </p:set>
                                    <p:anim calcmode="lin" valueType="num">
                                      <p:cBhvr additive="base">
                                        <p:cTn id="7" dur="500" fill="hold"/>
                                        <p:tgtEl>
                                          <p:spTgt spid="99"/>
                                        </p:tgtEl>
                                        <p:attrNameLst>
                                          <p:attrName>ppt_x</p:attrName>
                                        </p:attrNameLst>
                                      </p:cBhvr>
                                      <p:tavLst>
                                        <p:tav tm="0">
                                          <p:val>
                                            <p:strVal val="1+#ppt_w/2"/>
                                          </p:val>
                                        </p:tav>
                                        <p:tav tm="100000">
                                          <p:val>
                                            <p:strVal val="#ppt_x"/>
                                          </p:val>
                                        </p:tav>
                                      </p:tavLst>
                                    </p:anim>
                                    <p:anim calcmode="lin" valueType="num">
                                      <p:cBhvr additive="base">
                                        <p:cTn id="8" dur="500" fill="hold"/>
                                        <p:tgtEl>
                                          <p:spTgt spid="9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childTnLst>
                          </p:cTn>
                        </p:par>
                        <p:par>
                          <p:cTn id="17" fill="hold">
                            <p:stCondLst>
                              <p:cond delay="1500"/>
                            </p:stCondLst>
                            <p:childTnLst>
                              <p:par>
                                <p:cTn id="18" presetID="2" presetClass="entr" presetSubtype="2" fill="hold" grpId="0" nodeType="afterEffect">
                                  <p:stCondLst>
                                    <p:cond delay="0"/>
                                  </p:stCondLst>
                                  <p:childTnLst>
                                    <p:set>
                                      <p:cBhvr>
                                        <p:cTn id="19" dur="1" fill="hold">
                                          <p:stCondLst>
                                            <p:cond delay="0"/>
                                          </p:stCondLst>
                                        </p:cTn>
                                        <p:tgtEl>
                                          <p:spTgt spid="38"/>
                                        </p:tgtEl>
                                        <p:attrNameLst>
                                          <p:attrName>style.visibility</p:attrName>
                                        </p:attrNameLst>
                                      </p:cBhvr>
                                      <p:to>
                                        <p:strVal val="visible"/>
                                      </p:to>
                                    </p:set>
                                    <p:anim calcmode="lin" valueType="num">
                                      <p:cBhvr additive="base">
                                        <p:cTn id="20" dur="500" fill="hold"/>
                                        <p:tgtEl>
                                          <p:spTgt spid="38"/>
                                        </p:tgtEl>
                                        <p:attrNameLst>
                                          <p:attrName>ppt_x</p:attrName>
                                        </p:attrNameLst>
                                      </p:cBhvr>
                                      <p:tavLst>
                                        <p:tav tm="0">
                                          <p:val>
                                            <p:strVal val="1+#ppt_w/2"/>
                                          </p:val>
                                        </p:tav>
                                        <p:tav tm="100000">
                                          <p:val>
                                            <p:strVal val="#ppt_x"/>
                                          </p:val>
                                        </p:tav>
                                      </p:tavLst>
                                    </p:anim>
                                    <p:anim calcmode="lin" valueType="num">
                                      <p:cBhvr additive="base">
                                        <p:cTn id="21" dur="500" fill="hold"/>
                                        <p:tgtEl>
                                          <p:spTgt spid="38"/>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left)">
                                      <p:cBhvr>
                                        <p:cTn id="25" dur="500"/>
                                        <p:tgtEl>
                                          <p:spTgt spid="3"/>
                                        </p:tgtEl>
                                      </p:cBhvr>
                                    </p:animEffect>
                                  </p:childTnLst>
                                </p:cTn>
                              </p:par>
                            </p:childTnLst>
                          </p:cTn>
                        </p:par>
                        <p:par>
                          <p:cTn id="26" fill="hold">
                            <p:stCondLst>
                              <p:cond delay="2500"/>
                            </p:stCondLst>
                            <p:childTnLst>
                              <p:par>
                                <p:cTn id="27" presetID="2" presetClass="entr" presetSubtype="2" fill="hold" grpId="0" nodeType="afterEffect">
                                  <p:stCondLst>
                                    <p:cond delay="0"/>
                                  </p:stCondLst>
                                  <p:childTnLst>
                                    <p:set>
                                      <p:cBhvr>
                                        <p:cTn id="28" dur="1" fill="hold">
                                          <p:stCondLst>
                                            <p:cond delay="0"/>
                                          </p:stCondLst>
                                        </p:cTn>
                                        <p:tgtEl>
                                          <p:spTgt spid="42"/>
                                        </p:tgtEl>
                                        <p:attrNameLst>
                                          <p:attrName>style.visibility</p:attrName>
                                        </p:attrNameLst>
                                      </p:cBhvr>
                                      <p:to>
                                        <p:strVal val="visible"/>
                                      </p:to>
                                    </p:set>
                                    <p:anim calcmode="lin" valueType="num">
                                      <p:cBhvr additive="base">
                                        <p:cTn id="29" dur="500" fill="hold"/>
                                        <p:tgtEl>
                                          <p:spTgt spid="42"/>
                                        </p:tgtEl>
                                        <p:attrNameLst>
                                          <p:attrName>ppt_x</p:attrName>
                                        </p:attrNameLst>
                                      </p:cBhvr>
                                      <p:tavLst>
                                        <p:tav tm="0">
                                          <p:val>
                                            <p:strVal val="1+#ppt_w/2"/>
                                          </p:val>
                                        </p:tav>
                                        <p:tav tm="100000">
                                          <p:val>
                                            <p:strVal val="#ppt_x"/>
                                          </p:val>
                                        </p:tav>
                                      </p:tavLst>
                                    </p:anim>
                                    <p:anim calcmode="lin" valueType="num">
                                      <p:cBhvr additive="base">
                                        <p:cTn id="30" dur="500" fill="hold"/>
                                        <p:tgtEl>
                                          <p:spTgt spid="42"/>
                                        </p:tgtEl>
                                        <p:attrNameLst>
                                          <p:attrName>ppt_y</p:attrName>
                                        </p:attrNameLst>
                                      </p:cBhvr>
                                      <p:tavLst>
                                        <p:tav tm="0">
                                          <p:val>
                                            <p:strVal val="#ppt_y"/>
                                          </p:val>
                                        </p:tav>
                                        <p:tav tm="100000">
                                          <p:val>
                                            <p:strVal val="#ppt_y"/>
                                          </p:val>
                                        </p:tav>
                                      </p:tavLst>
                                    </p:anim>
                                  </p:childTnLst>
                                </p:cTn>
                              </p:par>
                            </p:childTnLst>
                          </p:cTn>
                        </p:par>
                        <p:par>
                          <p:cTn id="31" fill="hold">
                            <p:stCondLst>
                              <p:cond delay="3000"/>
                            </p:stCondLst>
                            <p:childTnLst>
                              <p:par>
                                <p:cTn id="32" presetID="10" presetClass="entr" presetSubtype="0"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500"/>
                                        <p:tgtEl>
                                          <p:spTgt spid="11"/>
                                        </p:tgtEl>
                                      </p:cBhvr>
                                    </p:animEffect>
                                  </p:childTnLst>
                                </p:cTn>
                              </p:par>
                            </p:childTnLst>
                          </p:cTn>
                        </p:par>
                        <p:par>
                          <p:cTn id="35" fill="hold">
                            <p:stCondLst>
                              <p:cond delay="3500"/>
                            </p:stCondLst>
                            <p:childTnLst>
                              <p:par>
                                <p:cTn id="36" presetID="2" presetClass="entr" presetSubtype="2" fill="hold" grpId="0" nodeType="afterEffect">
                                  <p:stCondLst>
                                    <p:cond delay="0"/>
                                  </p:stCondLst>
                                  <p:childTnLst>
                                    <p:set>
                                      <p:cBhvr>
                                        <p:cTn id="37" dur="1" fill="hold">
                                          <p:stCondLst>
                                            <p:cond delay="0"/>
                                          </p:stCondLst>
                                        </p:cTn>
                                        <p:tgtEl>
                                          <p:spTgt spid="39"/>
                                        </p:tgtEl>
                                        <p:attrNameLst>
                                          <p:attrName>style.visibility</p:attrName>
                                        </p:attrNameLst>
                                      </p:cBhvr>
                                      <p:to>
                                        <p:strVal val="visible"/>
                                      </p:to>
                                    </p:set>
                                    <p:anim calcmode="lin" valueType="num">
                                      <p:cBhvr additive="base">
                                        <p:cTn id="38" dur="500" fill="hold"/>
                                        <p:tgtEl>
                                          <p:spTgt spid="39"/>
                                        </p:tgtEl>
                                        <p:attrNameLst>
                                          <p:attrName>ppt_x</p:attrName>
                                        </p:attrNameLst>
                                      </p:cBhvr>
                                      <p:tavLst>
                                        <p:tav tm="0">
                                          <p:val>
                                            <p:strVal val="1+#ppt_w/2"/>
                                          </p:val>
                                        </p:tav>
                                        <p:tav tm="100000">
                                          <p:val>
                                            <p:strVal val="#ppt_x"/>
                                          </p:val>
                                        </p:tav>
                                      </p:tavLst>
                                    </p:anim>
                                    <p:anim calcmode="lin" valueType="num">
                                      <p:cBhvr additive="base">
                                        <p:cTn id="39" dur="500" fill="hold"/>
                                        <p:tgtEl>
                                          <p:spTgt spid="39"/>
                                        </p:tgtEl>
                                        <p:attrNameLst>
                                          <p:attrName>ppt_y</p:attrName>
                                        </p:attrNameLst>
                                      </p:cBhvr>
                                      <p:tavLst>
                                        <p:tav tm="0">
                                          <p:val>
                                            <p:strVal val="#ppt_y"/>
                                          </p:val>
                                        </p:tav>
                                        <p:tav tm="100000">
                                          <p:val>
                                            <p:strVal val="#ppt_y"/>
                                          </p:val>
                                        </p:tav>
                                      </p:tavLst>
                                    </p:anim>
                                  </p:childTnLst>
                                </p:cTn>
                              </p:par>
                            </p:childTnLst>
                          </p:cTn>
                        </p:par>
                        <p:par>
                          <p:cTn id="40" fill="hold">
                            <p:stCondLst>
                              <p:cond delay="4000"/>
                            </p:stCondLst>
                            <p:childTnLst>
                              <p:par>
                                <p:cTn id="41" presetID="22" presetClass="entr" presetSubtype="8" fill="hold" nodeType="after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wipe(left)">
                                      <p:cBhvr>
                                        <p:cTn id="43" dur="500"/>
                                        <p:tgtEl>
                                          <p:spTgt spid="4"/>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500"/>
                                        <p:tgtEl>
                                          <p:spTgt spid="12"/>
                                        </p:tgtEl>
                                      </p:cBhvr>
                                    </p:animEffect>
                                  </p:childTnLst>
                                </p:cTn>
                              </p:par>
                            </p:childTnLst>
                          </p:cTn>
                        </p:par>
                        <p:par>
                          <p:cTn id="48" fill="hold">
                            <p:stCondLst>
                              <p:cond delay="5500"/>
                            </p:stCondLst>
                            <p:childTnLst>
                              <p:par>
                                <p:cTn id="49" presetID="22" presetClass="entr" presetSubtype="8" fill="hold"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fade">
                                      <p:cBhvr>
                                        <p:cTn id="55" dur="500"/>
                                        <p:tgtEl>
                                          <p:spTgt spid="13"/>
                                        </p:tgtEl>
                                      </p:cBhvr>
                                    </p:animEffect>
                                  </p:childTnLst>
                                </p:cTn>
                              </p:par>
                            </p:childTnLst>
                          </p:cTn>
                        </p:par>
                        <p:par>
                          <p:cTn id="56" fill="hold">
                            <p:stCondLst>
                              <p:cond delay="6500"/>
                            </p:stCondLst>
                            <p:childTnLst>
                              <p:par>
                                <p:cTn id="57" presetID="2" presetClass="entr" presetSubtype="2" fill="hold" grpId="0" nodeType="afterEffect">
                                  <p:stCondLst>
                                    <p:cond delay="0"/>
                                  </p:stCondLst>
                                  <p:childTnLst>
                                    <p:set>
                                      <p:cBhvr>
                                        <p:cTn id="58" dur="1" fill="hold">
                                          <p:stCondLst>
                                            <p:cond delay="0"/>
                                          </p:stCondLst>
                                        </p:cTn>
                                        <p:tgtEl>
                                          <p:spTgt spid="41"/>
                                        </p:tgtEl>
                                        <p:attrNameLst>
                                          <p:attrName>style.visibility</p:attrName>
                                        </p:attrNameLst>
                                      </p:cBhvr>
                                      <p:to>
                                        <p:strVal val="visible"/>
                                      </p:to>
                                    </p:set>
                                    <p:anim calcmode="lin" valueType="num">
                                      <p:cBhvr additive="base">
                                        <p:cTn id="59" dur="500" fill="hold"/>
                                        <p:tgtEl>
                                          <p:spTgt spid="41"/>
                                        </p:tgtEl>
                                        <p:attrNameLst>
                                          <p:attrName>ppt_x</p:attrName>
                                        </p:attrNameLst>
                                      </p:cBhvr>
                                      <p:tavLst>
                                        <p:tav tm="0">
                                          <p:val>
                                            <p:strVal val="1+#ppt_w/2"/>
                                          </p:val>
                                        </p:tav>
                                        <p:tav tm="100000">
                                          <p:val>
                                            <p:strVal val="#ppt_x"/>
                                          </p:val>
                                        </p:tav>
                                      </p:tavLst>
                                    </p:anim>
                                    <p:anim calcmode="lin" valueType="num">
                                      <p:cBhvr additive="base">
                                        <p:cTn id="60" dur="500" fill="hold"/>
                                        <p:tgtEl>
                                          <p:spTgt spid="41"/>
                                        </p:tgtEl>
                                        <p:attrNameLst>
                                          <p:attrName>ppt_y</p:attrName>
                                        </p:attrNameLst>
                                      </p:cBhvr>
                                      <p:tavLst>
                                        <p:tav tm="0">
                                          <p:val>
                                            <p:strVal val="#ppt_y"/>
                                          </p:val>
                                        </p:tav>
                                        <p:tav tm="100000">
                                          <p:val>
                                            <p:strVal val="#ppt_y"/>
                                          </p:val>
                                        </p:tav>
                                      </p:tavLst>
                                    </p:anim>
                                  </p:childTnLst>
                                </p:cTn>
                              </p:par>
                            </p:childTnLst>
                          </p:cTn>
                        </p:par>
                        <p:par>
                          <p:cTn id="61" fill="hold">
                            <p:stCondLst>
                              <p:cond delay="7000"/>
                            </p:stCondLst>
                            <p:childTnLst>
                              <p:par>
                                <p:cTn id="62" presetID="22" presetClass="entr" presetSubtype="8" fill="hold" nodeType="afterEffect">
                                  <p:stCondLst>
                                    <p:cond delay="0"/>
                                  </p:stCondLst>
                                  <p:childTnLst>
                                    <p:set>
                                      <p:cBhvr>
                                        <p:cTn id="63" dur="1" fill="hold">
                                          <p:stCondLst>
                                            <p:cond delay="0"/>
                                          </p:stCondLst>
                                        </p:cTn>
                                        <p:tgtEl>
                                          <p:spTgt spid="16"/>
                                        </p:tgtEl>
                                        <p:attrNameLst>
                                          <p:attrName>style.visibility</p:attrName>
                                        </p:attrNameLst>
                                      </p:cBhvr>
                                      <p:to>
                                        <p:strVal val="visible"/>
                                      </p:to>
                                    </p:set>
                                    <p:animEffect transition="in" filter="wipe(left)">
                                      <p:cBhvr>
                                        <p:cTn id="64" dur="500"/>
                                        <p:tgtEl>
                                          <p:spTgt spid="16"/>
                                        </p:tgtEl>
                                      </p:cBhvr>
                                    </p:animEffect>
                                  </p:childTnLst>
                                </p:cTn>
                              </p:par>
                            </p:childTnLst>
                          </p:cTn>
                        </p:par>
                        <p:par>
                          <p:cTn id="65" fill="hold">
                            <p:stCondLst>
                              <p:cond delay="7500"/>
                            </p:stCondLst>
                            <p:childTnLst>
                              <p:par>
                                <p:cTn id="66" presetID="2" presetClass="entr" presetSubtype="2" fill="hold" grpId="0" nodeType="afterEffect">
                                  <p:stCondLst>
                                    <p:cond delay="0"/>
                                  </p:stCondLst>
                                  <p:childTnLst>
                                    <p:set>
                                      <p:cBhvr>
                                        <p:cTn id="67" dur="1" fill="hold">
                                          <p:stCondLst>
                                            <p:cond delay="0"/>
                                          </p:stCondLst>
                                        </p:cTn>
                                        <p:tgtEl>
                                          <p:spTgt spid="40"/>
                                        </p:tgtEl>
                                        <p:attrNameLst>
                                          <p:attrName>style.visibility</p:attrName>
                                        </p:attrNameLst>
                                      </p:cBhvr>
                                      <p:to>
                                        <p:strVal val="visible"/>
                                      </p:to>
                                    </p:set>
                                    <p:anim calcmode="lin" valueType="num">
                                      <p:cBhvr additive="base">
                                        <p:cTn id="68" dur="500" fill="hold"/>
                                        <p:tgtEl>
                                          <p:spTgt spid="40"/>
                                        </p:tgtEl>
                                        <p:attrNameLst>
                                          <p:attrName>ppt_x</p:attrName>
                                        </p:attrNameLst>
                                      </p:cBhvr>
                                      <p:tavLst>
                                        <p:tav tm="0">
                                          <p:val>
                                            <p:strVal val="1+#ppt_w/2"/>
                                          </p:val>
                                        </p:tav>
                                        <p:tav tm="100000">
                                          <p:val>
                                            <p:strVal val="#ppt_x"/>
                                          </p:val>
                                        </p:tav>
                                      </p:tavLst>
                                    </p:anim>
                                    <p:anim calcmode="lin" valueType="num">
                                      <p:cBhvr additive="base">
                                        <p:cTn id="69" dur="500" fill="hold"/>
                                        <p:tgtEl>
                                          <p:spTgt spid="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p:bldP spid="9" grpId="0" bldLvl="0" animBg="1"/>
      <p:bldP spid="11" grpId="0" bldLvl="0" animBg="1"/>
      <p:bldP spid="12" grpId="0" bldLvl="0" animBg="1"/>
      <p:bldP spid="13" grpId="0" bldLvl="0" animBg="1"/>
      <p:bldP spid="38" grpId="0" bldLvl="0" animBg="1"/>
      <p:bldP spid="39" grpId="0" bldLvl="0" animBg="1"/>
      <p:bldP spid="40" grpId="0" bldLvl="0" animBg="1"/>
      <p:bldP spid="41" grpId="0" bldLvl="0" animBg="1"/>
      <p:bldP spid="42"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563526" y="0"/>
            <a:ext cx="3028950" cy="592138"/>
          </a:xfrm>
        </p:spPr>
        <p:txBody>
          <a:bodyPr>
            <a:normAutofit/>
          </a:bodyPr>
          <a:lstStyle/>
          <a:p>
            <a:r>
              <a:rPr lang="zh-CN" altLang="en-US" sz="2400" b="1" dirty="0">
                <a:solidFill>
                  <a:schemeClr val="bg1"/>
                </a:solidFill>
              </a:rPr>
              <a:t>四、前言</a:t>
            </a:r>
          </a:p>
        </p:txBody>
      </p:sp>
      <p:sp>
        <p:nvSpPr>
          <p:cNvPr id="6" name="矩形 5"/>
          <p:cNvSpPr/>
          <p:nvPr/>
        </p:nvSpPr>
        <p:spPr>
          <a:xfrm>
            <a:off x="0" y="5040630"/>
            <a:ext cx="9144000" cy="102870"/>
          </a:xfrm>
          <a:prstGeom prst="rect">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2" name="矩形 1"/>
          <p:cNvSpPr/>
          <p:nvPr/>
        </p:nvSpPr>
        <p:spPr>
          <a:xfrm>
            <a:off x="669851" y="873670"/>
            <a:ext cx="7868093" cy="3268074"/>
          </a:xfrm>
          <a:prstGeom prst="rect">
            <a:avLst/>
          </a:prstGeom>
        </p:spPr>
        <p:txBody>
          <a:bodyPr wrap="square">
            <a:spAutoFit/>
          </a:bodyPr>
          <a:lstStyle/>
          <a:p>
            <a:pPr>
              <a:lnSpc>
                <a:spcPct val="150000"/>
              </a:lnSpc>
            </a:pPr>
            <a:r>
              <a:rPr lang="zh-CN" altLang="en-US" sz="2000" dirty="0"/>
              <a:t>前言又称导语、导言、引言、绪论等,是毕业论文的开头部分.</a:t>
            </a:r>
          </a:p>
          <a:p>
            <a:pPr>
              <a:lnSpc>
                <a:spcPct val="150000"/>
              </a:lnSpc>
            </a:pPr>
            <a:r>
              <a:rPr lang="zh-CN" altLang="en-US" sz="2000" dirty="0"/>
              <a:t>前言的内容主要有:研究的主题和目的;研究的理由(属于哪一方面的课题;课题是怎样拟定的;确定课题的动机、背景、缘起;希望解决什么问题;有何作用和意义);理论依据和实验设备基础;预期的目标;本课题在学科领域中所占的地位;研究所涉及的界限、规模和范围;对他人已有成果的评价及相互关系;新概念和新术语的定义等.这些内容并不必逐一作答或涉及,而要按具体情况取舍.</a:t>
            </a:r>
            <a:endParaRPr lang="zh-CN" altLang="en-US" sz="2000" dirty="0"/>
          </a:p>
        </p:txBody>
      </p:sp>
    </p:spTree>
    <p:custDataLst>
      <p:tags r:id="rId1"/>
    </p:custData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任意多边形 9"/>
          <p:cNvSpPr/>
          <p:nvPr/>
        </p:nvSpPr>
        <p:spPr>
          <a:xfrm>
            <a:off x="0" y="0"/>
            <a:ext cx="4049078" cy="591503"/>
          </a:xfrm>
          <a:custGeom>
            <a:avLst/>
            <a:gdLst>
              <a:gd name="connsiteX0" fmla="*/ 0 w 5398770"/>
              <a:gd name="connsiteY0" fmla="*/ 0 h 674370"/>
              <a:gd name="connsiteX1" fmla="*/ 5398770 w 5398770"/>
              <a:gd name="connsiteY1" fmla="*/ 0 h 674370"/>
              <a:gd name="connsiteX2" fmla="*/ 4752791 w 5398770"/>
              <a:gd name="connsiteY2" fmla="*/ 674370 h 674370"/>
              <a:gd name="connsiteX3" fmla="*/ 0 w 5398770"/>
              <a:gd name="connsiteY3" fmla="*/ 674370 h 674370"/>
              <a:gd name="connsiteX4" fmla="*/ 0 w 5398770"/>
              <a:gd name="connsiteY4" fmla="*/ 0 h 6743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8770" h="674370">
                <a:moveTo>
                  <a:pt x="0" y="0"/>
                </a:moveTo>
                <a:lnTo>
                  <a:pt x="5398770" y="0"/>
                </a:lnTo>
                <a:lnTo>
                  <a:pt x="4752791" y="674370"/>
                </a:lnTo>
                <a:lnTo>
                  <a:pt x="0" y="674370"/>
                </a:lnTo>
                <a:lnTo>
                  <a:pt x="0" y="0"/>
                </a:lnTo>
                <a:close/>
              </a:path>
            </a:pathLst>
          </a:cu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p>
            <a:pPr algn="ctr"/>
            <a:endParaRPr lang="zh-CN" altLang="en-US">
              <a:solidFill>
                <a:prstClr val="white"/>
              </a:solidFill>
            </a:endParaRPr>
          </a:p>
        </p:txBody>
      </p:sp>
      <p:grpSp>
        <p:nvGrpSpPr>
          <p:cNvPr id="2" name="组合 1"/>
          <p:cNvGrpSpPr/>
          <p:nvPr/>
        </p:nvGrpSpPr>
        <p:grpSpPr>
          <a:xfrm>
            <a:off x="570854" y="1325107"/>
            <a:ext cx="1929345" cy="686988"/>
            <a:chOff x="368843" y="1742042"/>
            <a:chExt cx="2572460" cy="1114288"/>
          </a:xfrm>
        </p:grpSpPr>
        <p:sp>
          <p:nvSpPr>
            <p:cNvPr id="5" name="矩形 4"/>
            <p:cNvSpPr/>
            <p:nvPr/>
          </p:nvSpPr>
          <p:spPr>
            <a:xfrm>
              <a:off x="368843" y="1742042"/>
              <a:ext cx="2572460" cy="665931"/>
            </a:xfrm>
            <a:prstGeom prst="rect">
              <a:avLst/>
            </a:prstGeom>
            <a:solidFill>
              <a:srgbClr val="BC242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368843" y="2407973"/>
              <a:ext cx="2572460" cy="448357"/>
              <a:chOff x="1087298" y="2710545"/>
              <a:chExt cx="2754339" cy="480057"/>
            </a:xfrm>
            <a:solidFill>
              <a:srgbClr val="BC242A"/>
            </a:solidFill>
            <a:effectLst/>
          </p:grpSpPr>
          <p:sp>
            <p:nvSpPr>
              <p:cNvPr id="8" name="矩形 7"/>
              <p:cNvSpPr/>
              <p:nvPr/>
            </p:nvSpPr>
            <p:spPr>
              <a:xfrm>
                <a:off x="1087298" y="2710545"/>
                <a:ext cx="2754339" cy="2285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flipV="1">
                <a:off x="2056703" y="2845458"/>
                <a:ext cx="815528" cy="34514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文本框 34"/>
            <p:cNvSpPr txBox="1"/>
            <p:nvPr/>
          </p:nvSpPr>
          <p:spPr>
            <a:xfrm>
              <a:off x="591495" y="1864369"/>
              <a:ext cx="2160271" cy="548640"/>
            </a:xfrm>
            <a:prstGeom prst="rect">
              <a:avLst/>
            </a:prstGeom>
            <a:noFill/>
          </p:spPr>
          <p:txBody>
            <a:bodyPr wrap="square" rtlCol="0">
              <a:spAutoFit/>
            </a:bodyPr>
            <a:lstStyle/>
            <a:p>
              <a:r>
                <a:rPr lang="zh-CN" altLang="en-US" sz="2100" b="1" dirty="0">
                  <a:solidFill>
                    <a:schemeClr val="bg1"/>
                  </a:solidFill>
                  <a:latin typeface="微软雅黑" panose="020B0503020204020204" charset="-122"/>
                  <a:ea typeface="微软雅黑" panose="020B0503020204020204" charset="-122"/>
                </a:rPr>
                <a:t>并列结构式</a:t>
              </a:r>
            </a:p>
          </p:txBody>
        </p:sp>
      </p:grpSp>
      <p:grpSp>
        <p:nvGrpSpPr>
          <p:cNvPr id="3" name="组合 2"/>
          <p:cNvGrpSpPr/>
          <p:nvPr/>
        </p:nvGrpSpPr>
        <p:grpSpPr>
          <a:xfrm>
            <a:off x="3371086" y="1310818"/>
            <a:ext cx="1929345" cy="689403"/>
            <a:chOff x="3334614" y="1742042"/>
            <a:chExt cx="2572460" cy="1118206"/>
          </a:xfrm>
        </p:grpSpPr>
        <p:sp>
          <p:nvSpPr>
            <p:cNvPr id="11" name="矩形 10"/>
            <p:cNvSpPr/>
            <p:nvPr/>
          </p:nvSpPr>
          <p:spPr>
            <a:xfrm>
              <a:off x="3334614" y="1742042"/>
              <a:ext cx="2572460" cy="665931"/>
            </a:xfrm>
            <a:prstGeom prst="rect">
              <a:avLst/>
            </a:prstGeom>
            <a:solidFill>
              <a:srgbClr val="BC242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3334614" y="2411891"/>
              <a:ext cx="2572460" cy="448357"/>
              <a:chOff x="1087298" y="2714740"/>
              <a:chExt cx="2754339" cy="480057"/>
            </a:xfrm>
            <a:solidFill>
              <a:srgbClr val="BC242A"/>
            </a:solidFill>
            <a:effectLst/>
          </p:grpSpPr>
          <p:sp>
            <p:nvSpPr>
              <p:cNvPr id="14" name="矩形 13"/>
              <p:cNvSpPr/>
              <p:nvPr/>
            </p:nvSpPr>
            <p:spPr>
              <a:xfrm>
                <a:off x="1087298" y="2714740"/>
                <a:ext cx="2754339" cy="2285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p:nvSpPr>
            <p:spPr>
              <a:xfrm flipV="1">
                <a:off x="2056703" y="2849653"/>
                <a:ext cx="815528" cy="34514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文本框 35"/>
            <p:cNvSpPr txBox="1"/>
            <p:nvPr/>
          </p:nvSpPr>
          <p:spPr>
            <a:xfrm>
              <a:off x="3628406" y="1868697"/>
              <a:ext cx="2041584" cy="553998"/>
            </a:xfrm>
            <a:prstGeom prst="rect">
              <a:avLst/>
            </a:prstGeom>
            <a:noFill/>
          </p:spPr>
          <p:txBody>
            <a:bodyPr wrap="none" rtlCol="0">
              <a:spAutoFit/>
            </a:bodyPr>
            <a:lstStyle/>
            <a:p>
              <a:pPr algn="l"/>
              <a:r>
                <a:rPr lang="zh-CN" altLang="en-US" sz="2100" b="1" dirty="0">
                  <a:solidFill>
                    <a:schemeClr val="bg1"/>
                  </a:solidFill>
                  <a:latin typeface="微软雅黑" panose="020B0503020204020204" charset="-122"/>
                  <a:ea typeface="微软雅黑" panose="020B0503020204020204" charset="-122"/>
                </a:rPr>
                <a:t>递进结构式</a:t>
              </a:r>
            </a:p>
          </p:txBody>
        </p:sp>
      </p:grpSp>
      <p:grpSp>
        <p:nvGrpSpPr>
          <p:cNvPr id="4" name="组合 3"/>
          <p:cNvGrpSpPr/>
          <p:nvPr/>
        </p:nvGrpSpPr>
        <p:grpSpPr>
          <a:xfrm>
            <a:off x="6171317" y="1306533"/>
            <a:ext cx="1929345" cy="681273"/>
            <a:chOff x="6300385" y="1742042"/>
            <a:chExt cx="2572460" cy="1105018"/>
          </a:xfrm>
        </p:grpSpPr>
        <p:sp>
          <p:nvSpPr>
            <p:cNvPr id="16" name="矩形 15"/>
            <p:cNvSpPr/>
            <p:nvPr/>
          </p:nvSpPr>
          <p:spPr>
            <a:xfrm>
              <a:off x="6300385" y="1742042"/>
              <a:ext cx="2572460" cy="665931"/>
            </a:xfrm>
            <a:prstGeom prst="rect">
              <a:avLst/>
            </a:prstGeom>
            <a:solidFill>
              <a:srgbClr val="BC242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6300385" y="2398703"/>
              <a:ext cx="2572460" cy="448357"/>
              <a:chOff x="1087298" y="2700621"/>
              <a:chExt cx="2754339" cy="480057"/>
            </a:xfrm>
            <a:solidFill>
              <a:srgbClr val="BC242A"/>
            </a:solidFill>
            <a:effectLst/>
          </p:grpSpPr>
          <p:sp>
            <p:nvSpPr>
              <p:cNvPr id="20" name="矩形 19"/>
              <p:cNvSpPr/>
              <p:nvPr/>
            </p:nvSpPr>
            <p:spPr>
              <a:xfrm>
                <a:off x="1087298" y="2700621"/>
                <a:ext cx="2754339" cy="2285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flipV="1">
                <a:off x="2056703" y="2835534"/>
                <a:ext cx="815528" cy="34514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7" name="文本框 36"/>
            <p:cNvSpPr txBox="1"/>
            <p:nvPr/>
          </p:nvSpPr>
          <p:spPr>
            <a:xfrm>
              <a:off x="6591830" y="1871926"/>
              <a:ext cx="2041584" cy="553997"/>
            </a:xfrm>
            <a:prstGeom prst="rect">
              <a:avLst/>
            </a:prstGeom>
            <a:noFill/>
          </p:spPr>
          <p:txBody>
            <a:bodyPr wrap="none" rtlCol="0">
              <a:spAutoFit/>
            </a:bodyPr>
            <a:lstStyle/>
            <a:p>
              <a:pPr algn="l"/>
              <a:r>
                <a:rPr lang="zh-CN" altLang="en-US" sz="2100" b="1" dirty="0">
                  <a:solidFill>
                    <a:schemeClr val="bg1"/>
                  </a:solidFill>
                  <a:latin typeface="微软雅黑" panose="020B0503020204020204" charset="-122"/>
                  <a:ea typeface="微软雅黑" panose="020B0503020204020204" charset="-122"/>
                </a:rPr>
                <a:t>综合结构式</a:t>
              </a:r>
            </a:p>
          </p:txBody>
        </p:sp>
      </p:grpSp>
      <p:sp>
        <p:nvSpPr>
          <p:cNvPr id="40" name="文本框 39"/>
          <p:cNvSpPr txBox="1"/>
          <p:nvPr/>
        </p:nvSpPr>
        <p:spPr>
          <a:xfrm>
            <a:off x="327852" y="2031625"/>
            <a:ext cx="2415348" cy="1731243"/>
          </a:xfrm>
          <a:prstGeom prst="rect">
            <a:avLst/>
          </a:prstGeom>
          <a:noFill/>
          <a:effectLst/>
        </p:spPr>
        <p:txBody>
          <a:bodyPr wrap="square" lIns="68580" tIns="34290" rIns="68580" bIns="34290" rtlCol="0">
            <a:spAutoFit/>
          </a:bodyPr>
          <a:lstStyle/>
          <a:p>
            <a:pPr algn="l"/>
            <a:r>
              <a:rPr lang="en-US" altLang="zh-CN" sz="1800" dirty="0">
                <a:latin typeface="微软雅黑" panose="020B0503020204020204" charset="-122"/>
                <a:ea typeface="微软雅黑" panose="020B0503020204020204" charset="-122"/>
              </a:rPr>
              <a:t>该结构指本论部分是并列、平行的关系.一般来讲,这类结构都有若干个小标题,这些小标题相互独立,都有各自的基本观点</a:t>
            </a:r>
          </a:p>
        </p:txBody>
      </p:sp>
      <p:sp>
        <p:nvSpPr>
          <p:cNvPr id="41" name="文本框 40"/>
          <p:cNvSpPr txBox="1"/>
          <p:nvPr/>
        </p:nvSpPr>
        <p:spPr>
          <a:xfrm>
            <a:off x="3185115" y="2031625"/>
            <a:ext cx="2301286" cy="2285241"/>
          </a:xfrm>
          <a:prstGeom prst="rect">
            <a:avLst/>
          </a:prstGeom>
          <a:noFill/>
          <a:effectLst/>
        </p:spPr>
        <p:txBody>
          <a:bodyPr wrap="square" lIns="68580" tIns="34290" rIns="68580" bIns="34290" rtlCol="0">
            <a:spAutoFit/>
          </a:bodyPr>
          <a:lstStyle/>
          <a:p>
            <a:pPr algn="l"/>
            <a:r>
              <a:rPr lang="en-US" altLang="zh-CN" sz="1800" dirty="0">
                <a:latin typeface="微软雅黑" panose="020B0503020204020204" charset="-122"/>
                <a:ea typeface="微软雅黑" panose="020B0503020204020204" charset="-122"/>
              </a:rPr>
              <a:t>这种结构是采取一种直线推动、层层深入的方式进行论述的.可先提出中心论点,然后逐层剥笋,步步推进,最后得出结论.本论部分各分论点是层层深入的纵向关系.</a:t>
            </a:r>
          </a:p>
        </p:txBody>
      </p:sp>
      <p:sp>
        <p:nvSpPr>
          <p:cNvPr id="42" name="文本框 41"/>
          <p:cNvSpPr txBox="1"/>
          <p:nvPr/>
        </p:nvSpPr>
        <p:spPr>
          <a:xfrm>
            <a:off x="5936053" y="2031625"/>
            <a:ext cx="2399874" cy="1731243"/>
          </a:xfrm>
          <a:prstGeom prst="rect">
            <a:avLst/>
          </a:prstGeom>
          <a:noFill/>
          <a:effectLst/>
        </p:spPr>
        <p:txBody>
          <a:bodyPr wrap="square" lIns="68580" tIns="34290" rIns="68580" bIns="34290" rtlCol="0">
            <a:spAutoFit/>
          </a:bodyPr>
          <a:lstStyle/>
          <a:p>
            <a:pPr algn="l"/>
            <a:r>
              <a:rPr lang="en-US" altLang="zh-CN" sz="1800" dirty="0">
                <a:latin typeface="微软雅黑" panose="020B0503020204020204" charset="-122"/>
                <a:ea typeface="微软雅黑" panose="020B0503020204020204" charset="-122"/>
              </a:rPr>
              <a:t>本论写作多是综合运用上面讲的并列和递进两种结构方式来论证.这种综合结构尤其适用于篇幅较长的论文.</a:t>
            </a:r>
          </a:p>
        </p:txBody>
      </p:sp>
      <p:sp>
        <p:nvSpPr>
          <p:cNvPr id="28" name="文本框 27"/>
          <p:cNvSpPr txBox="1"/>
          <p:nvPr/>
        </p:nvSpPr>
        <p:spPr>
          <a:xfrm>
            <a:off x="537851" y="76460"/>
            <a:ext cx="1369606" cy="438582"/>
          </a:xfrm>
          <a:prstGeom prst="rect">
            <a:avLst/>
          </a:prstGeom>
          <a:noFill/>
        </p:spPr>
        <p:txBody>
          <a:bodyPr wrap="none" lIns="68580" tIns="34290" rIns="68580" bIns="34290" rtlCol="0">
            <a:spAutoFit/>
          </a:bodyPr>
          <a:lstStyle/>
          <a:p>
            <a:pPr algn="l"/>
            <a:r>
              <a:rPr lang="zh-CN" altLang="en-US" sz="2400" b="1" dirty="0" smtClean="0">
                <a:solidFill>
                  <a:schemeClr val="bg1"/>
                </a:solidFill>
                <a:latin typeface="微软雅黑" panose="020B0503020204020204" charset="-122"/>
                <a:ea typeface="微软雅黑" panose="020B0503020204020204" charset="-122"/>
              </a:rPr>
              <a:t>五</a:t>
            </a:r>
            <a:r>
              <a:rPr lang="zh-CN" altLang="en-US" sz="2400" b="1" dirty="0" smtClean="0">
                <a:solidFill>
                  <a:schemeClr val="bg1"/>
                </a:solidFill>
                <a:latin typeface="微软雅黑" panose="020B0503020204020204" charset="-122"/>
                <a:ea typeface="微软雅黑" panose="020B0503020204020204" charset="-122"/>
              </a:rPr>
              <a:t>、本论</a:t>
            </a:r>
            <a:endParaRPr lang="zh-CN" altLang="en-US" sz="2400" b="1" dirty="0">
              <a:solidFill>
                <a:schemeClr val="bg1"/>
              </a:solidFill>
              <a:latin typeface="微软雅黑" panose="020B0503020204020204" charset="-122"/>
              <a:ea typeface="微软雅黑" panose="020B0503020204020204" charset="-122"/>
            </a:endParaRPr>
          </a:p>
        </p:txBody>
      </p:sp>
      <p:sp>
        <p:nvSpPr>
          <p:cNvPr id="30" name="文本框 27"/>
          <p:cNvSpPr txBox="1"/>
          <p:nvPr/>
        </p:nvSpPr>
        <p:spPr>
          <a:xfrm>
            <a:off x="537851" y="756946"/>
            <a:ext cx="1876155" cy="377026"/>
          </a:xfrm>
          <a:prstGeom prst="rect">
            <a:avLst/>
          </a:prstGeom>
          <a:noFill/>
        </p:spPr>
        <p:txBody>
          <a:bodyPr wrap="none" lIns="68580" tIns="34290" rIns="68580" bIns="34290" rtlCol="0">
            <a:spAutoFit/>
          </a:bodyPr>
          <a:lstStyle/>
          <a:p>
            <a:pPr algn="l"/>
            <a:r>
              <a:rPr lang="zh-CN" altLang="en-US" sz="2000" b="1" dirty="0">
                <a:latin typeface="微软雅黑" panose="020B0503020204020204" charset="-122"/>
                <a:ea typeface="微软雅黑" panose="020B0503020204020204" charset="-122"/>
              </a:rPr>
              <a:t>(一)本论的结构</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anim calcmode="lin" valueType="num">
                                      <p:cBhvr>
                                        <p:cTn id="8" dur="750" fill="hold"/>
                                        <p:tgtEl>
                                          <p:spTgt spid="2"/>
                                        </p:tgtEl>
                                        <p:attrNameLst>
                                          <p:attrName>ppt_x</p:attrName>
                                        </p:attrNameLst>
                                      </p:cBhvr>
                                      <p:tavLst>
                                        <p:tav tm="0">
                                          <p:val>
                                            <p:strVal val="#ppt_x"/>
                                          </p:val>
                                        </p:tav>
                                        <p:tav tm="100000">
                                          <p:val>
                                            <p:strVal val="#ppt_x"/>
                                          </p:val>
                                        </p:tav>
                                      </p:tavLst>
                                    </p:anim>
                                    <p:anim calcmode="lin" valueType="num">
                                      <p:cBhvr>
                                        <p:cTn id="9" dur="75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40"/>
                                        </p:tgtEl>
                                        <p:attrNameLst>
                                          <p:attrName>style.visibility</p:attrName>
                                        </p:attrNameLst>
                                      </p:cBhvr>
                                      <p:to>
                                        <p:strVal val="visible"/>
                                      </p:to>
                                    </p:set>
                                    <p:animEffect transition="in" filter="fade">
                                      <p:cBhvr>
                                        <p:cTn id="13" dur="500"/>
                                        <p:tgtEl>
                                          <p:spTgt spid="40"/>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750"/>
                                        <p:tgtEl>
                                          <p:spTgt spid="3"/>
                                        </p:tgtEl>
                                      </p:cBhvr>
                                    </p:animEffect>
                                    <p:anim calcmode="lin" valueType="num">
                                      <p:cBhvr>
                                        <p:cTn id="18" dur="750" fill="hold"/>
                                        <p:tgtEl>
                                          <p:spTgt spid="3"/>
                                        </p:tgtEl>
                                        <p:attrNameLst>
                                          <p:attrName>ppt_x</p:attrName>
                                        </p:attrNameLst>
                                      </p:cBhvr>
                                      <p:tavLst>
                                        <p:tav tm="0">
                                          <p:val>
                                            <p:strVal val="#ppt_x"/>
                                          </p:val>
                                        </p:tav>
                                        <p:tav tm="100000">
                                          <p:val>
                                            <p:strVal val="#ppt_x"/>
                                          </p:val>
                                        </p:tav>
                                      </p:tavLst>
                                    </p:anim>
                                    <p:anim calcmode="lin" valueType="num">
                                      <p:cBhvr>
                                        <p:cTn id="19" dur="750" fill="hold"/>
                                        <p:tgtEl>
                                          <p:spTgt spid="3"/>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10" presetClass="entr" presetSubtype="0" fill="hold" grpId="0"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fade">
                                      <p:cBhvr>
                                        <p:cTn id="23" dur="500"/>
                                        <p:tgtEl>
                                          <p:spTgt spid="41"/>
                                        </p:tgtEl>
                                      </p:cBhvr>
                                    </p:animEffect>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750"/>
                                        <p:tgtEl>
                                          <p:spTgt spid="4"/>
                                        </p:tgtEl>
                                      </p:cBhvr>
                                    </p:animEffect>
                                    <p:anim calcmode="lin" valueType="num">
                                      <p:cBhvr>
                                        <p:cTn id="28" dur="750" fill="hold"/>
                                        <p:tgtEl>
                                          <p:spTgt spid="4"/>
                                        </p:tgtEl>
                                        <p:attrNameLst>
                                          <p:attrName>ppt_x</p:attrName>
                                        </p:attrNameLst>
                                      </p:cBhvr>
                                      <p:tavLst>
                                        <p:tav tm="0">
                                          <p:val>
                                            <p:strVal val="#ppt_x"/>
                                          </p:val>
                                        </p:tav>
                                        <p:tav tm="100000">
                                          <p:val>
                                            <p:strVal val="#ppt_x"/>
                                          </p:val>
                                        </p:tav>
                                      </p:tavLst>
                                    </p:anim>
                                    <p:anim calcmode="lin" valueType="num">
                                      <p:cBhvr>
                                        <p:cTn id="29" dur="750" fill="hold"/>
                                        <p:tgtEl>
                                          <p:spTgt spid="4"/>
                                        </p:tgtEl>
                                        <p:attrNameLst>
                                          <p:attrName>ppt_y</p:attrName>
                                        </p:attrNameLst>
                                      </p:cBhvr>
                                      <p:tavLst>
                                        <p:tav tm="0">
                                          <p:val>
                                            <p:strVal val="#ppt_y+.1"/>
                                          </p:val>
                                        </p:tav>
                                        <p:tav tm="100000">
                                          <p:val>
                                            <p:strVal val="#ppt_y"/>
                                          </p:val>
                                        </p:tav>
                                      </p:tavLst>
                                    </p:anim>
                                  </p:childTnLst>
                                </p:cTn>
                              </p:par>
                            </p:childTnLst>
                          </p:cTn>
                        </p:par>
                        <p:par>
                          <p:cTn id="30" fill="hold">
                            <p:stCondLst>
                              <p:cond delay="3750"/>
                            </p:stCondLst>
                            <p:childTnLst>
                              <p:par>
                                <p:cTn id="31" presetID="10" presetClass="entr" presetSubtype="0" fill="hold" grpId="0" nodeType="afterEffect">
                                  <p:stCondLst>
                                    <p:cond delay="0"/>
                                  </p:stCondLst>
                                  <p:childTnLst>
                                    <p:set>
                                      <p:cBhvr>
                                        <p:cTn id="32" dur="1" fill="hold">
                                          <p:stCondLst>
                                            <p:cond delay="0"/>
                                          </p:stCondLst>
                                        </p:cTn>
                                        <p:tgtEl>
                                          <p:spTgt spid="42"/>
                                        </p:tgtEl>
                                        <p:attrNameLst>
                                          <p:attrName>style.visibility</p:attrName>
                                        </p:attrNameLst>
                                      </p:cBhvr>
                                      <p:to>
                                        <p:strVal val="visible"/>
                                      </p:to>
                                    </p:set>
                                    <p:animEffect transition="in" filter="fade">
                                      <p:cBhvr>
                                        <p:cTn id="33" dur="500"/>
                                        <p:tgtEl>
                                          <p:spTgt spid="42"/>
                                        </p:tgtEl>
                                      </p:cBhvr>
                                    </p:animEffect>
                                  </p:childTnLst>
                                </p:cTn>
                              </p:par>
                              <p:par>
                                <p:cTn id="34" presetID="2" presetClass="entr" presetSubtype="2" fill="hold" grpId="0" nodeType="withEffect">
                                  <p:stCondLst>
                                    <p:cond delay="0"/>
                                  </p:stCondLst>
                                  <p:childTnLst>
                                    <p:set>
                                      <p:cBhvr>
                                        <p:cTn id="35" dur="1" fill="hold">
                                          <p:stCondLst>
                                            <p:cond delay="0"/>
                                          </p:stCondLst>
                                        </p:cTn>
                                        <p:tgtEl>
                                          <p:spTgt spid="28"/>
                                        </p:tgtEl>
                                        <p:attrNameLst>
                                          <p:attrName>style.visibility</p:attrName>
                                        </p:attrNameLst>
                                      </p:cBhvr>
                                      <p:to>
                                        <p:strVal val="visible"/>
                                      </p:to>
                                    </p:set>
                                    <p:anim calcmode="lin" valueType="num">
                                      <p:cBhvr additive="base">
                                        <p:cTn id="36" dur="500" fill="hold"/>
                                        <p:tgtEl>
                                          <p:spTgt spid="28"/>
                                        </p:tgtEl>
                                        <p:attrNameLst>
                                          <p:attrName>ppt_x</p:attrName>
                                        </p:attrNameLst>
                                      </p:cBhvr>
                                      <p:tavLst>
                                        <p:tav tm="0">
                                          <p:val>
                                            <p:strVal val="1+#ppt_w/2"/>
                                          </p:val>
                                        </p:tav>
                                        <p:tav tm="100000">
                                          <p:val>
                                            <p:strVal val="#ppt_x"/>
                                          </p:val>
                                        </p:tav>
                                      </p:tavLst>
                                    </p:anim>
                                    <p:anim calcmode="lin" valueType="num">
                                      <p:cBhvr additive="base">
                                        <p:cTn id="37" dur="500" fill="hold"/>
                                        <p:tgtEl>
                                          <p:spTgt spid="28"/>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30"/>
                                        </p:tgtEl>
                                        <p:attrNameLst>
                                          <p:attrName>style.visibility</p:attrName>
                                        </p:attrNameLst>
                                      </p:cBhvr>
                                      <p:to>
                                        <p:strVal val="visible"/>
                                      </p:to>
                                    </p:set>
                                    <p:anim calcmode="lin" valueType="num">
                                      <p:cBhvr additive="base">
                                        <p:cTn id="40" dur="500" fill="hold"/>
                                        <p:tgtEl>
                                          <p:spTgt spid="30"/>
                                        </p:tgtEl>
                                        <p:attrNameLst>
                                          <p:attrName>ppt_x</p:attrName>
                                        </p:attrNameLst>
                                      </p:cBhvr>
                                      <p:tavLst>
                                        <p:tav tm="0">
                                          <p:val>
                                            <p:strVal val="1+#ppt_w/2"/>
                                          </p:val>
                                        </p:tav>
                                        <p:tav tm="100000">
                                          <p:val>
                                            <p:strVal val="#ppt_x"/>
                                          </p:val>
                                        </p:tav>
                                      </p:tavLst>
                                    </p:anim>
                                    <p:anim calcmode="lin" valueType="num">
                                      <p:cBhvr additive="base">
                                        <p:cTn id="41"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bldLvl="0" animBg="1"/>
      <p:bldP spid="41" grpId="0" bldLvl="0" animBg="1"/>
      <p:bldP spid="42" grpId="0" bldLvl="0" animBg="1"/>
      <p:bldP spid="28" grpId="0"/>
      <p:bldP spid="3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67832" y="0"/>
            <a:ext cx="2561117" cy="592138"/>
          </a:xfrm>
        </p:spPr>
        <p:txBody>
          <a:bodyPr>
            <a:normAutofit/>
          </a:bodyPr>
          <a:lstStyle/>
          <a:p>
            <a:r>
              <a:rPr lang="zh-CN" altLang="en-US" sz="2400" b="1" dirty="0" smtClean="0">
                <a:solidFill>
                  <a:schemeClr val="bg1"/>
                </a:solidFill>
              </a:rPr>
              <a:t>二、本</a:t>
            </a:r>
            <a:r>
              <a:rPr lang="zh-CN" altLang="en-US" sz="2400" b="1" dirty="0">
                <a:solidFill>
                  <a:schemeClr val="bg1"/>
                </a:solidFill>
              </a:rPr>
              <a:t>论的格式</a:t>
            </a:r>
          </a:p>
        </p:txBody>
      </p:sp>
      <p:sp>
        <p:nvSpPr>
          <p:cNvPr id="6" name="矩形 5"/>
          <p:cNvSpPr/>
          <p:nvPr/>
        </p:nvSpPr>
        <p:spPr>
          <a:xfrm>
            <a:off x="0" y="5040630"/>
            <a:ext cx="9144000" cy="102870"/>
          </a:xfrm>
          <a:prstGeom prst="rect">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2" name="矩形 1"/>
          <p:cNvSpPr/>
          <p:nvPr/>
        </p:nvSpPr>
        <p:spPr>
          <a:xfrm>
            <a:off x="372140" y="843071"/>
            <a:ext cx="8346557" cy="3754874"/>
          </a:xfrm>
          <a:prstGeom prst="rect">
            <a:avLst/>
          </a:prstGeom>
        </p:spPr>
        <p:txBody>
          <a:bodyPr wrap="square">
            <a:spAutoFit/>
          </a:bodyPr>
          <a:lstStyle/>
          <a:p>
            <a:r>
              <a:rPr lang="zh-CN" altLang="en-US" sz="2000" b="1" dirty="0" smtClean="0"/>
              <a:t>１、图</a:t>
            </a:r>
            <a:r>
              <a:rPr lang="zh-CN" altLang="en-US" sz="2000" b="1" dirty="0"/>
              <a:t>的格式</a:t>
            </a:r>
          </a:p>
          <a:p>
            <a:r>
              <a:rPr lang="zh-CN" altLang="en-US" sz="1800" dirty="0"/>
              <a:t>图是形象表达数据、科研成果和科学思想的一种方式.图能直观地表示出各种事物、因素之间的关系,科学研究的结果以及事物发展变化的趋势</a:t>
            </a:r>
            <a:r>
              <a:rPr lang="zh-CN" altLang="en-US" sz="1800" dirty="0" smtClean="0"/>
              <a:t>.</a:t>
            </a:r>
            <a:endParaRPr lang="en-US" altLang="zh-CN" sz="1800" dirty="0" smtClean="0"/>
          </a:p>
          <a:p>
            <a:endParaRPr lang="zh-CN" altLang="en-US" sz="1800" dirty="0"/>
          </a:p>
          <a:p>
            <a:r>
              <a:rPr lang="zh-CN" altLang="en-US" sz="2000" b="1" dirty="0" smtClean="0"/>
              <a:t>２、表</a:t>
            </a:r>
            <a:r>
              <a:rPr lang="zh-CN" altLang="en-US" sz="2000" b="1" dirty="0"/>
              <a:t>的格式</a:t>
            </a:r>
          </a:p>
          <a:p>
            <a:r>
              <a:rPr lang="zh-CN" altLang="en-US" sz="1800" dirty="0"/>
              <a:t>表是以行和列组合的形式来表达数据和统计结果的一种方式. 表的种类也很多,如示意表、统计表、说明表等.表格应尽量采用三线表,且表中的数据应标明量和单位的符号</a:t>
            </a:r>
            <a:r>
              <a:rPr lang="zh-CN" altLang="en-US" sz="1800" dirty="0" smtClean="0"/>
              <a:t>.</a:t>
            </a:r>
            <a:endParaRPr lang="en-US" altLang="zh-CN" sz="1800" dirty="0" smtClean="0"/>
          </a:p>
          <a:p>
            <a:endParaRPr lang="zh-CN" altLang="en-US" sz="1800" dirty="0"/>
          </a:p>
          <a:p>
            <a:r>
              <a:rPr lang="zh-CN" altLang="en-US" sz="2000" b="1" dirty="0" smtClean="0"/>
              <a:t>３、公式</a:t>
            </a:r>
            <a:r>
              <a:rPr lang="zh-CN" altLang="en-US" sz="2000" b="1" dirty="0"/>
              <a:t>的格式</a:t>
            </a:r>
          </a:p>
          <a:p>
            <a:r>
              <a:rPr lang="zh-CN" altLang="en-US" sz="1800" dirty="0"/>
              <a:t>正文中的公式、算式或方程式等需另行居中横排(只可在“＋”“一”“×”“÷”等运算符号处转行).上下式尽可能在“二”处对齐. 论文中的公式、算式等一律用阿拉伯数字依序</a:t>
            </a:r>
            <a:r>
              <a:rPr lang="zh-CN" altLang="en-US" sz="1800" dirty="0" smtClean="0"/>
              <a:t>编码</a:t>
            </a:r>
            <a:endParaRPr lang="zh-CN" altLang="en-US" sz="1800" dirty="0"/>
          </a:p>
        </p:txBody>
      </p:sp>
    </p:spTree>
    <p:custDataLst>
      <p:tags r:id="rId1"/>
    </p:custData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5040630"/>
            <a:ext cx="9144000" cy="102870"/>
          </a:xfrm>
          <a:prstGeom prst="rect">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2" name="矩形 1"/>
          <p:cNvSpPr/>
          <p:nvPr/>
        </p:nvSpPr>
        <p:spPr>
          <a:xfrm>
            <a:off x="372140" y="917502"/>
            <a:ext cx="8346557" cy="3754874"/>
          </a:xfrm>
          <a:prstGeom prst="rect">
            <a:avLst/>
          </a:prstGeom>
        </p:spPr>
        <p:txBody>
          <a:bodyPr wrap="square">
            <a:spAutoFit/>
          </a:bodyPr>
          <a:lstStyle/>
          <a:p>
            <a:r>
              <a:rPr lang="zh-CN" altLang="en-US" sz="2000" b="1" dirty="0" smtClean="0"/>
              <a:t>４</a:t>
            </a:r>
            <a:r>
              <a:rPr lang="zh-CN" altLang="en-US" sz="2000" b="1" dirty="0"/>
              <a:t>．数字的格式</a:t>
            </a:r>
          </a:p>
          <a:p>
            <a:r>
              <a:rPr lang="zh-CN" altLang="en-US" sz="1800" dirty="0"/>
              <a:t>数字使用应执行 GB/T１５８３５—２０１１«出版物上数字用法».凡公历世纪、年代、年、月、日、时刻和各种计数和计量(含小数、分数、百分比等)均采用阿拉伯数字;年份不能简写;星期几一律用汉字. 中华民国和日本明治以前历史纪年用汉字,并加圆括号用阿拉伯数字注明公元</a:t>
            </a:r>
            <a:r>
              <a:rPr lang="zh-CN" altLang="en-US" sz="1800" dirty="0" smtClean="0"/>
              <a:t>纪年</a:t>
            </a:r>
            <a:endParaRPr lang="en-US" altLang="zh-CN" sz="1800" dirty="0" smtClean="0"/>
          </a:p>
          <a:p>
            <a:endParaRPr lang="en-US" altLang="zh-CN" sz="1800" dirty="0"/>
          </a:p>
          <a:p>
            <a:r>
              <a:rPr lang="zh-CN" altLang="en-US" sz="2000" b="1" dirty="0" smtClean="0"/>
              <a:t>５、计量单位</a:t>
            </a:r>
            <a:endParaRPr lang="zh-CN" altLang="en-US" sz="2000" b="1" dirty="0"/>
          </a:p>
          <a:p>
            <a:r>
              <a:rPr lang="zh-CN" altLang="en-US" sz="1800" dirty="0"/>
              <a:t>计量单位的使用应执行 GB３１００—３１０２—１９９３«量和规定»,一律采用</a:t>
            </a:r>
            <a:r>
              <a:rPr lang="zh-CN" altLang="en-US" sz="1800" dirty="0" smtClean="0"/>
              <a:t>中华人民共和国法定</a:t>
            </a:r>
            <a:r>
              <a:rPr lang="zh-CN" altLang="en-US" sz="1800" dirty="0"/>
              <a:t>计量单位.</a:t>
            </a:r>
          </a:p>
          <a:p>
            <a:r>
              <a:rPr lang="zh-CN" altLang="en-US" sz="1800" dirty="0"/>
              <a:t>长度以米(m)、千米(km)等为单位,面积以平方米(m２)、平方千米(km２)、公顷(hm２)等为单位,重量以克(g)、千克(kg)、吨(t)等为单位,体积以立方米(m３)为单位,温度以</a:t>
            </a:r>
            <a:r>
              <a:rPr lang="zh-CN" altLang="en-US" sz="1800" dirty="0" smtClean="0"/>
              <a:t>摄氏度(</a:t>
            </a:r>
            <a:r>
              <a:rPr lang="zh-CN" altLang="en-US" sz="1800" dirty="0"/>
              <a:t>℃)等为单位.在同一篇论文或同一个表格中使用的计量单位应保持一致</a:t>
            </a:r>
            <a:r>
              <a:rPr lang="zh-CN" altLang="en-US" sz="1800" dirty="0" smtClean="0"/>
              <a:t>.</a:t>
            </a:r>
            <a:endParaRPr lang="zh-CN" altLang="en-US" sz="1800" dirty="0"/>
          </a:p>
        </p:txBody>
      </p:sp>
    </p:spTree>
    <p:custDataLst>
      <p:tags r:id="rId1"/>
    </p:custDataLst>
    <p:extLst>
      <p:ext uri="{BB962C8B-B14F-4D97-AF65-F5344CB8AC3E}">
        <p14:creationId xmlns:p14="http://schemas.microsoft.com/office/powerpoint/2010/main" val="331276867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5040630"/>
            <a:ext cx="9144000" cy="102870"/>
          </a:xfrm>
          <a:prstGeom prst="rect">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7" name="文本框 27"/>
          <p:cNvSpPr txBox="1"/>
          <p:nvPr/>
        </p:nvSpPr>
        <p:spPr>
          <a:xfrm>
            <a:off x="537851" y="76460"/>
            <a:ext cx="1369606" cy="438582"/>
          </a:xfrm>
          <a:prstGeom prst="rect">
            <a:avLst/>
          </a:prstGeom>
          <a:noFill/>
        </p:spPr>
        <p:txBody>
          <a:bodyPr wrap="none" lIns="68580" tIns="34290" rIns="68580" bIns="34290" rtlCol="0">
            <a:spAutoFit/>
          </a:bodyPr>
          <a:lstStyle/>
          <a:p>
            <a:pPr algn="l"/>
            <a:r>
              <a:rPr lang="zh-CN" altLang="en-US" sz="2400" b="1" dirty="0" smtClean="0">
                <a:solidFill>
                  <a:schemeClr val="bg1"/>
                </a:solidFill>
                <a:latin typeface="微软雅黑" panose="020B0503020204020204" charset="-122"/>
                <a:ea typeface="微软雅黑" panose="020B0503020204020204" charset="-122"/>
              </a:rPr>
              <a:t>六、结语</a:t>
            </a:r>
            <a:endParaRPr lang="zh-CN" altLang="en-US" sz="2400" b="1" dirty="0">
              <a:solidFill>
                <a:schemeClr val="bg1"/>
              </a:solidFill>
              <a:latin typeface="微软雅黑" panose="020B0503020204020204" charset="-122"/>
              <a:ea typeface="微软雅黑" panose="020B0503020204020204" charset="-122"/>
            </a:endParaRPr>
          </a:p>
        </p:txBody>
      </p:sp>
      <p:sp>
        <p:nvSpPr>
          <p:cNvPr id="2" name="矩形 1"/>
          <p:cNvSpPr/>
          <p:nvPr/>
        </p:nvSpPr>
        <p:spPr>
          <a:xfrm>
            <a:off x="537851" y="1232922"/>
            <a:ext cx="8010726" cy="2344744"/>
          </a:xfrm>
          <a:prstGeom prst="rect">
            <a:avLst/>
          </a:prstGeom>
        </p:spPr>
        <p:txBody>
          <a:bodyPr wrap="square">
            <a:spAutoFit/>
          </a:bodyPr>
          <a:lstStyle/>
          <a:p>
            <a:pPr>
              <a:lnSpc>
                <a:spcPct val="150000"/>
              </a:lnSpc>
            </a:pPr>
            <a:r>
              <a:rPr lang="zh-CN" altLang="en-US" sz="2000" dirty="0"/>
              <a:t>论文正文的最后一个部分是结论部分.结论部分的任务是将已经在前言中提出的中心论点在分析之后加以归纳与强调,这种归纳与强调的程度视前言部分提出论点的明确程度、本论部分的发散程度而定.一般说来,前言部分提出论点比较含蓄、比较简略,而本论部分的面散得比较开、比较宽,则结论部分的归纳与强调比较重要.</a:t>
            </a:r>
            <a:endParaRPr lang="zh-CN" altLang="en-US" sz="2000" dirty="0"/>
          </a:p>
        </p:txBody>
      </p:sp>
    </p:spTree>
    <p:custDataLst>
      <p:tags r:id="rId1"/>
    </p:custData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681037" y="0"/>
            <a:ext cx="3890963" cy="592138"/>
          </a:xfrm>
        </p:spPr>
        <p:txBody>
          <a:bodyPr>
            <a:normAutofit/>
          </a:bodyPr>
          <a:lstStyle/>
          <a:p>
            <a:r>
              <a:rPr lang="zh-CN" altLang="en-US" sz="2400" b="1" dirty="0">
                <a:solidFill>
                  <a:schemeClr val="bg1"/>
                </a:solidFill>
              </a:rPr>
              <a:t>注释与参考文献</a:t>
            </a:r>
          </a:p>
        </p:txBody>
      </p:sp>
      <p:sp>
        <p:nvSpPr>
          <p:cNvPr id="6" name="矩形 5"/>
          <p:cNvSpPr/>
          <p:nvPr/>
        </p:nvSpPr>
        <p:spPr>
          <a:xfrm>
            <a:off x="0" y="5040630"/>
            <a:ext cx="9144000" cy="102870"/>
          </a:xfrm>
          <a:prstGeom prst="rect">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2" name="矩形 1"/>
          <p:cNvSpPr/>
          <p:nvPr/>
        </p:nvSpPr>
        <p:spPr>
          <a:xfrm>
            <a:off x="616688" y="980955"/>
            <a:ext cx="7910624" cy="3170099"/>
          </a:xfrm>
          <a:prstGeom prst="rect">
            <a:avLst/>
          </a:prstGeom>
        </p:spPr>
        <p:txBody>
          <a:bodyPr wrap="square">
            <a:spAutoFit/>
          </a:bodyPr>
          <a:lstStyle/>
          <a:p>
            <a:r>
              <a:rPr lang="zh-CN" altLang="en-US" sz="2000" b="1" dirty="0"/>
              <a:t>(一)注释的内容</a:t>
            </a:r>
          </a:p>
          <a:p>
            <a:r>
              <a:rPr lang="zh-CN" altLang="en-US" sz="2000" dirty="0"/>
              <a:t>注释是指对论文的引文标明出处.注释的内容包括以下几个方面</a:t>
            </a:r>
            <a:r>
              <a:rPr lang="zh-CN" altLang="en-US" sz="2000" dirty="0" smtClean="0"/>
              <a:t>.</a:t>
            </a:r>
            <a:endParaRPr lang="en-US" altLang="zh-CN" sz="2000" dirty="0" smtClean="0"/>
          </a:p>
          <a:p>
            <a:endParaRPr lang="zh-CN" altLang="en-US" sz="2000" dirty="0"/>
          </a:p>
          <a:p>
            <a:r>
              <a:rPr lang="zh-CN" altLang="en-US" sz="2000" dirty="0" smtClean="0"/>
              <a:t>１、作者</a:t>
            </a:r>
            <a:r>
              <a:rPr lang="zh-CN" altLang="en-US" sz="2000" dirty="0"/>
              <a:t>与书名或文章名称</a:t>
            </a:r>
          </a:p>
          <a:p>
            <a:r>
              <a:rPr lang="zh-CN" altLang="en-US" sz="2000" dirty="0"/>
              <a:t>所引的这段文字摘自哪位作者的哪本著作或哪篇文章.</a:t>
            </a:r>
          </a:p>
          <a:p>
            <a:r>
              <a:rPr lang="zh-CN" altLang="en-US" sz="2000" dirty="0" smtClean="0"/>
              <a:t>２、版本</a:t>
            </a:r>
            <a:endParaRPr lang="zh-CN" altLang="en-US" sz="2000" dirty="0"/>
          </a:p>
          <a:p>
            <a:r>
              <a:rPr lang="zh-CN" altLang="en-US" sz="2000" dirty="0"/>
              <a:t>因为同一著作可能有不同的版本,不同版本、不同译者在语言文字上会有些出入,所以</a:t>
            </a:r>
            <a:r>
              <a:rPr lang="zh-CN" altLang="en-US" sz="2000" dirty="0" smtClean="0"/>
              <a:t>,为</a:t>
            </a:r>
            <a:r>
              <a:rPr lang="zh-CN" altLang="en-US" sz="2000" dirty="0"/>
              <a:t>严谨起见,须注明出版社及出版日期.</a:t>
            </a:r>
          </a:p>
          <a:p>
            <a:r>
              <a:rPr lang="zh-CN" altLang="en-US" sz="2000" dirty="0" smtClean="0"/>
              <a:t>３、页码</a:t>
            </a:r>
            <a:endParaRPr lang="zh-CN" altLang="en-US" sz="2000" dirty="0"/>
          </a:p>
          <a:p>
            <a:r>
              <a:rPr lang="zh-CN" altLang="en-US" sz="2000" dirty="0"/>
              <a:t>所引文字居于所注明的著作的那一页.</a:t>
            </a:r>
            <a:endParaRPr lang="zh-CN" altLang="en-US" sz="2000" dirty="0"/>
          </a:p>
        </p:txBody>
      </p:sp>
    </p:spTree>
    <p:custDataLst>
      <p:tags r:id="rId1"/>
    </p:custData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5040630"/>
            <a:ext cx="9144000" cy="102870"/>
          </a:xfrm>
          <a:prstGeom prst="rect">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7" name="标题 3"/>
          <p:cNvSpPr txBox="1">
            <a:spLocks/>
          </p:cNvSpPr>
          <p:nvPr/>
        </p:nvSpPr>
        <p:spPr>
          <a:xfrm>
            <a:off x="681037" y="0"/>
            <a:ext cx="3890963" cy="592138"/>
          </a:xfrm>
          <a:prstGeom prst="rect">
            <a:avLst/>
          </a:prstGeom>
        </p:spPr>
        <p:txBody>
          <a:bodyPr vert="horz" lIns="68580" tIns="34290" rIns="68580" bIns="34290" rtlCol="0" anchor="ctr">
            <a:normAutofit/>
          </a:bodyPr>
          <a:lstStyle>
            <a:lvl1pPr algn="l" defTabSz="685800" rtl="0" eaLnBrk="1" latinLnBrk="0" hangingPunct="1">
              <a:lnSpc>
                <a:spcPct val="90000"/>
              </a:lnSpc>
              <a:spcBef>
                <a:spcPct val="0"/>
              </a:spcBef>
              <a:buNone/>
              <a:defRPr sz="2700" kern="1200">
                <a:solidFill>
                  <a:schemeClr val="tx1"/>
                </a:solidFill>
                <a:latin typeface="+mj-lt"/>
                <a:ea typeface="+mj-ea"/>
                <a:cs typeface="+mj-cs"/>
              </a:defRPr>
            </a:lvl1pPr>
          </a:lstStyle>
          <a:p>
            <a:r>
              <a:rPr lang="zh-CN" altLang="en-US" sz="2400" b="1" smtClean="0">
                <a:solidFill>
                  <a:schemeClr val="bg1"/>
                </a:solidFill>
              </a:rPr>
              <a:t>注释与参考文献</a:t>
            </a:r>
            <a:endParaRPr lang="zh-CN" altLang="en-US" sz="2400" b="1" dirty="0">
              <a:solidFill>
                <a:schemeClr val="bg1"/>
              </a:solidFill>
            </a:endParaRPr>
          </a:p>
        </p:txBody>
      </p:sp>
      <p:sp>
        <p:nvSpPr>
          <p:cNvPr id="2" name="矩形 1"/>
          <p:cNvSpPr/>
          <p:nvPr/>
        </p:nvSpPr>
        <p:spPr>
          <a:xfrm>
            <a:off x="542808" y="1045725"/>
            <a:ext cx="8112089" cy="3170099"/>
          </a:xfrm>
          <a:prstGeom prst="rect">
            <a:avLst/>
          </a:prstGeom>
        </p:spPr>
        <p:txBody>
          <a:bodyPr wrap="square">
            <a:spAutoFit/>
          </a:bodyPr>
          <a:lstStyle/>
          <a:p>
            <a:r>
              <a:rPr lang="zh-CN" altLang="en-US" sz="2000" b="1" dirty="0">
                <a:sym typeface="+mn-ea"/>
              </a:rPr>
              <a:t>（二)注释的方法</a:t>
            </a:r>
          </a:p>
          <a:p>
            <a:r>
              <a:rPr lang="zh-CN" altLang="en-US" sz="2000" dirty="0">
                <a:sym typeface="+mn-ea"/>
              </a:rPr>
              <a:t>注释的方法主要有三种:页注、章注、附注</a:t>
            </a:r>
            <a:r>
              <a:rPr lang="zh-CN" altLang="en-US" sz="2000" dirty="0" smtClean="0">
                <a:sym typeface="+mn-ea"/>
              </a:rPr>
              <a:t>.</a:t>
            </a:r>
            <a:endParaRPr lang="en-US" altLang="zh-CN" sz="2000" dirty="0" smtClean="0">
              <a:sym typeface="+mn-ea"/>
            </a:endParaRPr>
          </a:p>
          <a:p>
            <a:endParaRPr lang="zh-CN" altLang="en-US" sz="2000" dirty="0">
              <a:sym typeface="+mn-ea"/>
            </a:endParaRPr>
          </a:p>
          <a:p>
            <a:r>
              <a:rPr lang="zh-CN" altLang="en-US" sz="2000" dirty="0" smtClean="0">
                <a:sym typeface="+mn-ea"/>
              </a:rPr>
              <a:t>１、页</a:t>
            </a:r>
            <a:r>
              <a:rPr lang="zh-CN" altLang="en-US" sz="2000" dirty="0">
                <a:sym typeface="+mn-ea"/>
              </a:rPr>
              <a:t>注</a:t>
            </a:r>
          </a:p>
          <a:p>
            <a:r>
              <a:rPr lang="zh-CN" altLang="en-US" sz="2000" dirty="0">
                <a:sym typeface="+mn-ea"/>
              </a:rPr>
              <a:t>将每一页论文中的直接引文注释于文页的下端.</a:t>
            </a:r>
          </a:p>
          <a:p>
            <a:r>
              <a:rPr lang="zh-CN" altLang="en-US" sz="2000" dirty="0" smtClean="0">
                <a:sym typeface="+mn-ea"/>
              </a:rPr>
              <a:t>２、章</a:t>
            </a:r>
            <a:r>
              <a:rPr lang="zh-CN" altLang="en-US" sz="2000" dirty="0">
                <a:sym typeface="+mn-ea"/>
              </a:rPr>
              <a:t>注</a:t>
            </a:r>
          </a:p>
          <a:p>
            <a:r>
              <a:rPr lang="zh-CN" altLang="en-US" sz="2000" dirty="0">
                <a:sym typeface="+mn-ea"/>
              </a:rPr>
              <a:t>将每一章的注释集中注释于一章的末尾,多用于著作中.</a:t>
            </a:r>
          </a:p>
          <a:p>
            <a:r>
              <a:rPr lang="zh-CN" altLang="en-US" sz="2000" dirty="0" smtClean="0">
                <a:sym typeface="+mn-ea"/>
              </a:rPr>
              <a:t>３、附注</a:t>
            </a:r>
            <a:endParaRPr lang="zh-CN" altLang="en-US" sz="2000" dirty="0">
              <a:sym typeface="+mn-ea"/>
            </a:endParaRPr>
          </a:p>
          <a:p>
            <a:r>
              <a:rPr lang="zh-CN" altLang="en-US" sz="2000" dirty="0">
                <a:sym typeface="+mn-ea"/>
              </a:rPr>
              <a:t>这是毕业论文及常规的中短论文最习惯于采用的注释方法.将论文中的全部注释集中在全文后做出.</a:t>
            </a:r>
            <a:endParaRPr lang="zh-CN" altLang="en-US" sz="2000" dirty="0">
              <a:sym typeface="+mn-ea"/>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542261" y="0"/>
            <a:ext cx="3028950" cy="592138"/>
          </a:xfrm>
        </p:spPr>
        <p:txBody>
          <a:bodyPr>
            <a:normAutofit/>
          </a:bodyPr>
          <a:lstStyle/>
          <a:p>
            <a:r>
              <a:rPr lang="zh-CN" altLang="en-US" sz="2400" b="1" dirty="0">
                <a:solidFill>
                  <a:schemeClr val="bg1"/>
                </a:solidFill>
              </a:rPr>
              <a:t>第四节 修改定稿</a:t>
            </a:r>
          </a:p>
        </p:txBody>
      </p:sp>
      <p:sp>
        <p:nvSpPr>
          <p:cNvPr id="6" name="矩形 5"/>
          <p:cNvSpPr/>
          <p:nvPr/>
        </p:nvSpPr>
        <p:spPr>
          <a:xfrm>
            <a:off x="0" y="5040630"/>
            <a:ext cx="9144000" cy="102870"/>
          </a:xfrm>
          <a:prstGeom prst="rect">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2" name="矩形 1"/>
          <p:cNvSpPr/>
          <p:nvPr/>
        </p:nvSpPr>
        <p:spPr>
          <a:xfrm>
            <a:off x="531627" y="1012991"/>
            <a:ext cx="7985051" cy="2653034"/>
          </a:xfrm>
          <a:prstGeom prst="rect">
            <a:avLst/>
          </a:prstGeom>
        </p:spPr>
        <p:txBody>
          <a:bodyPr wrap="square">
            <a:spAutoFit/>
          </a:bodyPr>
          <a:lstStyle/>
          <a:p>
            <a:pPr>
              <a:lnSpc>
                <a:spcPct val="160000"/>
              </a:lnSpc>
            </a:pPr>
            <a:r>
              <a:rPr lang="zh-CN" altLang="en-US" sz="2400" b="1" dirty="0"/>
              <a:t>一、论文修改的意义</a:t>
            </a:r>
          </a:p>
          <a:p>
            <a:pPr>
              <a:lnSpc>
                <a:spcPct val="160000"/>
              </a:lnSpc>
            </a:pPr>
            <a:r>
              <a:rPr lang="zh-CN" altLang="en-US" sz="2000" dirty="0"/>
              <a:t>(一)研究对象的复杂性决定了修改的必要性</a:t>
            </a:r>
          </a:p>
          <a:p>
            <a:pPr>
              <a:lnSpc>
                <a:spcPct val="160000"/>
              </a:lnSpc>
            </a:pPr>
            <a:r>
              <a:rPr lang="zh-CN" altLang="en-US" sz="2000" dirty="0"/>
              <a:t>(二)研究工作的可重复性和可验证性决定了修改的必要性</a:t>
            </a:r>
          </a:p>
          <a:p>
            <a:pPr>
              <a:lnSpc>
                <a:spcPct val="160000"/>
              </a:lnSpc>
            </a:pPr>
            <a:r>
              <a:rPr lang="zh-CN" altLang="en-US" sz="2000" dirty="0"/>
              <a:t>(三)修改是提高写作能力的重要途径</a:t>
            </a:r>
          </a:p>
          <a:p>
            <a:pPr>
              <a:lnSpc>
                <a:spcPct val="160000"/>
              </a:lnSpc>
            </a:pPr>
            <a:r>
              <a:rPr lang="zh-CN" altLang="en-US" sz="2000" dirty="0"/>
              <a:t>(四)调整修改可以不断增强毕业论文的理论色彩</a:t>
            </a:r>
            <a:endParaRPr lang="zh-CN" altLang="en-US" sz="2000" dirty="0"/>
          </a:p>
        </p:txBody>
      </p:sp>
    </p:spTree>
    <p:custDataLst>
      <p:tags r:id="rId1"/>
    </p:custData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3028950" cy="591503"/>
          </a:xfrm>
        </p:spPr>
        <p:txBody>
          <a:bodyPr>
            <a:normAutofit/>
          </a:bodyPr>
          <a:lstStyle/>
          <a:p>
            <a:r>
              <a:rPr lang="zh-CN" altLang="en-US" sz="2400" b="1" dirty="0">
                <a:solidFill>
                  <a:schemeClr val="bg1"/>
                </a:solidFill>
              </a:rPr>
              <a:t>第一节 提出论点</a:t>
            </a:r>
          </a:p>
        </p:txBody>
      </p:sp>
      <p:sp>
        <p:nvSpPr>
          <p:cNvPr id="6" name="矩形 5"/>
          <p:cNvSpPr/>
          <p:nvPr/>
        </p:nvSpPr>
        <p:spPr>
          <a:xfrm>
            <a:off x="0" y="5040630"/>
            <a:ext cx="9144000" cy="102870"/>
          </a:xfrm>
          <a:prstGeom prst="rect">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2" name="矩形 1"/>
          <p:cNvSpPr/>
          <p:nvPr/>
        </p:nvSpPr>
        <p:spPr>
          <a:xfrm>
            <a:off x="457199" y="704080"/>
            <a:ext cx="8220076" cy="4247317"/>
          </a:xfrm>
          <a:prstGeom prst="rect">
            <a:avLst/>
          </a:prstGeom>
        </p:spPr>
        <p:txBody>
          <a:bodyPr wrap="square">
            <a:spAutoFit/>
          </a:bodyPr>
          <a:lstStyle/>
          <a:p>
            <a:pPr>
              <a:lnSpc>
                <a:spcPct val="150000"/>
              </a:lnSpc>
            </a:pPr>
            <a:r>
              <a:rPr lang="zh-CN" altLang="en-US" sz="2000" dirty="0"/>
              <a:t>提出论点是编写提纲的前奏曲.选题只是选定的研究范围或方向,中心论点才是论文的落脚点.论点是包括毕业论文在内的所有学术论文的“中心思想”或结论.</a:t>
            </a:r>
          </a:p>
          <a:p>
            <a:pPr>
              <a:lnSpc>
                <a:spcPct val="150000"/>
              </a:lnSpc>
            </a:pPr>
            <a:endParaRPr lang="zh-CN" altLang="en-US" sz="2000" dirty="0"/>
          </a:p>
          <a:p>
            <a:pPr>
              <a:lnSpc>
                <a:spcPct val="150000"/>
              </a:lnSpc>
            </a:pPr>
            <a:r>
              <a:rPr lang="zh-CN" altLang="en-US" sz="2000" dirty="0"/>
              <a:t>论点是“中心思想”,是因为论点是一篇学术论文的核心观点,是作者在论文中对所论述问题所持的基本观点和主张;论点是结论,是因为它是研究过程的结果,尽管在动笔写作之前要提出自己的观点或主张,但这种观点或主张是需要证明的,只有经过科学论证的观点或主张才能成为真正的论点.</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0" y="5040630"/>
            <a:ext cx="9144000" cy="102870"/>
          </a:xfrm>
          <a:prstGeom prst="rect">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99" name="文本框 98"/>
          <p:cNvSpPr txBox="1"/>
          <p:nvPr/>
        </p:nvSpPr>
        <p:spPr>
          <a:xfrm>
            <a:off x="521513" y="72826"/>
            <a:ext cx="3831818" cy="438582"/>
          </a:xfrm>
          <a:prstGeom prst="rect">
            <a:avLst/>
          </a:prstGeom>
          <a:noFill/>
        </p:spPr>
        <p:txBody>
          <a:bodyPr wrap="none" lIns="68580" tIns="34290" rIns="68580" bIns="34290" rtlCol="0">
            <a:spAutoFit/>
          </a:bodyPr>
          <a:lstStyle/>
          <a:p>
            <a:pPr algn="l"/>
            <a:r>
              <a:rPr lang="zh-CN" altLang="en-US" sz="2400" b="1" dirty="0" smtClean="0">
                <a:solidFill>
                  <a:schemeClr val="bg1"/>
                </a:solidFill>
                <a:latin typeface="微软雅黑" panose="020B0503020204020204" charset="-122"/>
                <a:ea typeface="微软雅黑" panose="020B0503020204020204" charset="-122"/>
              </a:rPr>
              <a:t>二、论文</a:t>
            </a:r>
            <a:r>
              <a:rPr lang="zh-CN" altLang="en-US" sz="2400" b="1" dirty="0">
                <a:solidFill>
                  <a:schemeClr val="bg1"/>
                </a:solidFill>
                <a:latin typeface="微软雅黑" panose="020B0503020204020204" charset="-122"/>
                <a:ea typeface="微软雅黑" panose="020B0503020204020204" charset="-122"/>
              </a:rPr>
              <a:t>修改的原则和方法</a:t>
            </a:r>
          </a:p>
        </p:txBody>
      </p:sp>
      <p:cxnSp>
        <p:nvCxnSpPr>
          <p:cNvPr id="5" name="直接连接符 4"/>
          <p:cNvCxnSpPr/>
          <p:nvPr/>
        </p:nvCxnSpPr>
        <p:spPr>
          <a:xfrm>
            <a:off x="2339594" y="1367267"/>
            <a:ext cx="0" cy="2700338"/>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rot="5400000">
            <a:off x="2893235" y="813627"/>
            <a:ext cx="0" cy="1107281"/>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rot="5400000">
            <a:off x="2461038" y="2174511"/>
            <a:ext cx="0" cy="1107281"/>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rot="5400000">
            <a:off x="2893235" y="3516346"/>
            <a:ext cx="0" cy="1107281"/>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472694" y="1889952"/>
            <a:ext cx="1645444" cy="1645444"/>
          </a:xfrm>
          <a:prstGeom prst="ellipse">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CN" altLang="en-US" noProof="1"/>
          </a:p>
        </p:txBody>
      </p:sp>
      <p:sp>
        <p:nvSpPr>
          <p:cNvPr id="12" name="圆角矩形 11"/>
          <p:cNvSpPr/>
          <p:nvPr/>
        </p:nvSpPr>
        <p:spPr>
          <a:xfrm>
            <a:off x="2645585" y="1086280"/>
            <a:ext cx="1915769" cy="579834"/>
          </a:xfrm>
          <a:prstGeom prst="roundRect">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1800" b="1" dirty="0">
                <a:solidFill>
                  <a:schemeClr val="bg1"/>
                </a:solidFill>
                <a:latin typeface="+mn-ea"/>
                <a:cs typeface="宋体" panose="02010600030101010101" pitchFamily="2" charset="-122"/>
              </a:rPr>
              <a:t>树立全局观念</a:t>
            </a:r>
            <a:endParaRPr lang="zh-CN" altLang="en-US" sz="1800" b="1" dirty="0">
              <a:solidFill>
                <a:schemeClr val="bg1"/>
              </a:solidFill>
              <a:latin typeface="+mn-ea"/>
              <a:cs typeface="宋体" panose="02010600030101010101" pitchFamily="2" charset="-122"/>
            </a:endParaRPr>
          </a:p>
        </p:txBody>
      </p:sp>
      <p:sp>
        <p:nvSpPr>
          <p:cNvPr id="15" name="圆角矩形 14"/>
          <p:cNvSpPr/>
          <p:nvPr/>
        </p:nvSpPr>
        <p:spPr>
          <a:xfrm>
            <a:off x="2645585" y="2422161"/>
            <a:ext cx="1915769" cy="581025"/>
          </a:xfrm>
          <a:prstGeom prst="roundRect">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1800" b="1" dirty="0" err="1">
                <a:solidFill>
                  <a:schemeClr val="bg1"/>
                </a:solidFill>
                <a:latin typeface="+mn-ea"/>
              </a:rPr>
              <a:t>虚心求教学习</a:t>
            </a:r>
            <a:endParaRPr lang="en-US" altLang="zh-CN" sz="1800" b="1" dirty="0">
              <a:solidFill>
                <a:schemeClr val="bg1"/>
              </a:solidFill>
              <a:latin typeface="+mn-ea"/>
            </a:endParaRPr>
          </a:p>
        </p:txBody>
      </p:sp>
      <p:sp>
        <p:nvSpPr>
          <p:cNvPr id="19" name="圆角矩形 18"/>
          <p:cNvSpPr/>
          <p:nvPr/>
        </p:nvSpPr>
        <p:spPr>
          <a:xfrm>
            <a:off x="2645585" y="3758043"/>
            <a:ext cx="1915769" cy="581025"/>
          </a:xfrm>
          <a:prstGeom prst="roundRect">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1800" b="1" dirty="0" err="1">
                <a:solidFill>
                  <a:schemeClr val="bg1"/>
                </a:solidFill>
                <a:latin typeface="+mn-ea"/>
              </a:rPr>
              <a:t>力争最佳效果</a:t>
            </a:r>
            <a:endParaRPr lang="en-US" altLang="zh-CN" sz="1800" b="1" dirty="0">
              <a:solidFill>
                <a:schemeClr val="bg1"/>
              </a:solidFill>
              <a:latin typeface="+mn-ea"/>
            </a:endParaRPr>
          </a:p>
        </p:txBody>
      </p:sp>
      <p:sp>
        <p:nvSpPr>
          <p:cNvPr id="21" name="文本框 20"/>
          <p:cNvSpPr txBox="1"/>
          <p:nvPr/>
        </p:nvSpPr>
        <p:spPr>
          <a:xfrm>
            <a:off x="4679365" y="917144"/>
            <a:ext cx="4103127" cy="900246"/>
          </a:xfrm>
          <a:prstGeom prst="rect">
            <a:avLst/>
          </a:prstGeom>
          <a:noFill/>
          <a:effectLst/>
        </p:spPr>
        <p:txBody>
          <a:bodyPr wrap="square" lIns="68580" tIns="34290" rIns="68580" bIns="34290" rtlCol="0">
            <a:spAutoFit/>
          </a:bodyPr>
          <a:lstStyle/>
          <a:p>
            <a:pPr algn="l"/>
            <a:r>
              <a:rPr lang="en-US" altLang="zh-CN" sz="1800" dirty="0">
                <a:latin typeface="微软雅黑" panose="020B0503020204020204" charset="-122"/>
                <a:ea typeface="微软雅黑" panose="020B0503020204020204" charset="-122"/>
              </a:rPr>
              <a:t>要时刻注意论文的每一点改动都是为了更好地表达论点,不能随意增删,更不能离题万里.</a:t>
            </a:r>
          </a:p>
        </p:txBody>
      </p:sp>
      <p:sp>
        <p:nvSpPr>
          <p:cNvPr id="22" name="文本框 21"/>
          <p:cNvSpPr txBox="1"/>
          <p:nvPr/>
        </p:nvSpPr>
        <p:spPr>
          <a:xfrm>
            <a:off x="4679367" y="2139528"/>
            <a:ext cx="4103125" cy="1177245"/>
          </a:xfrm>
          <a:prstGeom prst="rect">
            <a:avLst/>
          </a:prstGeom>
          <a:noFill/>
          <a:effectLst/>
        </p:spPr>
        <p:txBody>
          <a:bodyPr wrap="square" lIns="68580" tIns="34290" rIns="68580" bIns="34290" rtlCol="0">
            <a:spAutoFit/>
          </a:bodyPr>
          <a:lstStyle/>
          <a:p>
            <a:pPr algn="l"/>
            <a:r>
              <a:rPr lang="en-US" altLang="zh-CN" sz="1800" dirty="0">
                <a:latin typeface="微软雅黑" panose="020B0503020204020204" charset="-122"/>
                <a:ea typeface="微软雅黑" panose="020B0503020204020204" charset="-122"/>
              </a:rPr>
              <a:t>旁观者清,当局者迷.看自己的文章,往往很难看出问题;且一个人的知识毕竟有限,思维也难及多人开阔,向别人请教是非常必要的.</a:t>
            </a:r>
          </a:p>
        </p:txBody>
      </p:sp>
      <p:sp>
        <p:nvSpPr>
          <p:cNvPr id="23" name="文本框 22"/>
          <p:cNvSpPr txBox="1"/>
          <p:nvPr/>
        </p:nvSpPr>
        <p:spPr>
          <a:xfrm>
            <a:off x="4679366" y="3478982"/>
            <a:ext cx="4103126" cy="1177245"/>
          </a:xfrm>
          <a:prstGeom prst="rect">
            <a:avLst/>
          </a:prstGeom>
          <a:noFill/>
          <a:effectLst/>
        </p:spPr>
        <p:txBody>
          <a:bodyPr wrap="square" lIns="68580" tIns="34290" rIns="68580" bIns="34290" rtlCol="0">
            <a:spAutoFit/>
          </a:bodyPr>
          <a:lstStyle/>
          <a:p>
            <a:pPr algn="l"/>
            <a:r>
              <a:rPr lang="en-US" altLang="zh-CN" sz="1800" dirty="0">
                <a:latin typeface="微软雅黑" panose="020B0503020204020204" charset="-122"/>
                <a:ea typeface="微软雅黑" panose="020B0503020204020204" charset="-122"/>
              </a:rPr>
              <a:t>这里的最佳效果,指的是自己修改到不能再改的程度.论文的调整修改同人的认识一样,是一个不断提高的过程,不可能一次到位.修改论文要有耐心,</a:t>
            </a:r>
          </a:p>
        </p:txBody>
      </p:sp>
      <p:sp>
        <p:nvSpPr>
          <p:cNvPr id="24" name="文本框 23"/>
          <p:cNvSpPr txBox="1"/>
          <p:nvPr/>
        </p:nvSpPr>
        <p:spPr>
          <a:xfrm>
            <a:off x="841445" y="2446306"/>
            <a:ext cx="907941" cy="530915"/>
          </a:xfrm>
          <a:prstGeom prst="rect">
            <a:avLst/>
          </a:prstGeom>
          <a:noFill/>
        </p:spPr>
        <p:txBody>
          <a:bodyPr wrap="none" lIns="68580" tIns="34290" rIns="68580" bIns="34290" rtlCol="0">
            <a:spAutoFit/>
          </a:bodyPr>
          <a:lstStyle/>
          <a:p>
            <a:pPr algn="l"/>
            <a:r>
              <a:rPr lang="zh-CN" altLang="en-US" sz="3000" b="1" dirty="0">
                <a:solidFill>
                  <a:schemeClr val="bg1"/>
                </a:solidFill>
                <a:latin typeface="微软雅黑" panose="020B0503020204020204" charset="-122"/>
                <a:ea typeface="微软雅黑" panose="020B0503020204020204" charset="-122"/>
              </a:rPr>
              <a:t>原则</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任意多边形 9"/>
          <p:cNvSpPr/>
          <p:nvPr/>
        </p:nvSpPr>
        <p:spPr>
          <a:xfrm>
            <a:off x="0" y="0"/>
            <a:ext cx="4049078" cy="591503"/>
          </a:xfrm>
          <a:custGeom>
            <a:avLst/>
            <a:gdLst>
              <a:gd name="connsiteX0" fmla="*/ 0 w 5398770"/>
              <a:gd name="connsiteY0" fmla="*/ 0 h 674370"/>
              <a:gd name="connsiteX1" fmla="*/ 5398770 w 5398770"/>
              <a:gd name="connsiteY1" fmla="*/ 0 h 674370"/>
              <a:gd name="connsiteX2" fmla="*/ 4752791 w 5398770"/>
              <a:gd name="connsiteY2" fmla="*/ 674370 h 674370"/>
              <a:gd name="connsiteX3" fmla="*/ 0 w 5398770"/>
              <a:gd name="connsiteY3" fmla="*/ 674370 h 674370"/>
              <a:gd name="connsiteX4" fmla="*/ 0 w 5398770"/>
              <a:gd name="connsiteY4" fmla="*/ 0 h 6743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8770" h="674370">
                <a:moveTo>
                  <a:pt x="0" y="0"/>
                </a:moveTo>
                <a:lnTo>
                  <a:pt x="5398770" y="0"/>
                </a:lnTo>
                <a:lnTo>
                  <a:pt x="4752791" y="674370"/>
                </a:lnTo>
                <a:lnTo>
                  <a:pt x="0" y="674370"/>
                </a:lnTo>
                <a:lnTo>
                  <a:pt x="0" y="0"/>
                </a:lnTo>
                <a:close/>
              </a:path>
            </a:pathLst>
          </a:cu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p>
            <a:pPr algn="ctr"/>
            <a:endParaRPr lang="zh-CN" altLang="en-US">
              <a:solidFill>
                <a:prstClr val="white"/>
              </a:solidFill>
            </a:endParaRPr>
          </a:p>
        </p:txBody>
      </p:sp>
      <p:sp>
        <p:nvSpPr>
          <p:cNvPr id="5" name="文本框 4"/>
          <p:cNvSpPr txBox="1"/>
          <p:nvPr/>
        </p:nvSpPr>
        <p:spPr>
          <a:xfrm>
            <a:off x="509106" y="76460"/>
            <a:ext cx="2908489" cy="438582"/>
          </a:xfrm>
          <a:prstGeom prst="rect">
            <a:avLst/>
          </a:prstGeom>
          <a:noFill/>
        </p:spPr>
        <p:txBody>
          <a:bodyPr wrap="none" lIns="68580" tIns="34290" rIns="68580" bIns="34290" rtlCol="0">
            <a:spAutoFit/>
          </a:bodyPr>
          <a:lstStyle/>
          <a:p>
            <a:r>
              <a:rPr lang="zh-CN" altLang="en-US" sz="2400" b="1" dirty="0" smtClean="0">
                <a:solidFill>
                  <a:schemeClr val="bg1"/>
                </a:solidFill>
                <a:latin typeface="Agency FB" panose="020B0503020202020204" pitchFamily="34" charset="0"/>
                <a:ea typeface="微软雅黑" panose="020B0503020204020204" charset="-122"/>
              </a:rPr>
              <a:t>三、</a:t>
            </a:r>
            <a:r>
              <a:rPr lang="en-US" altLang="zh-CN" sz="2400" b="1" dirty="0" err="1" smtClean="0">
                <a:solidFill>
                  <a:schemeClr val="bg1"/>
                </a:solidFill>
                <a:latin typeface="Agency FB" panose="020B0503020202020204" pitchFamily="34" charset="0"/>
                <a:ea typeface="微软雅黑" panose="020B0503020204020204" charset="-122"/>
              </a:rPr>
              <a:t>论文修改的方法</a:t>
            </a:r>
            <a:endParaRPr lang="en-US" altLang="zh-CN" sz="2400" b="1" dirty="0">
              <a:solidFill>
                <a:schemeClr val="bg1"/>
              </a:solidFill>
              <a:latin typeface="Agency FB" panose="020B0503020202020204" pitchFamily="34" charset="0"/>
              <a:ea typeface="微软雅黑" panose="020B0503020204020204" charset="-122"/>
            </a:endParaRPr>
          </a:p>
        </p:txBody>
      </p:sp>
      <p:grpSp>
        <p:nvGrpSpPr>
          <p:cNvPr id="2" name="组合 1"/>
          <p:cNvGrpSpPr/>
          <p:nvPr/>
        </p:nvGrpSpPr>
        <p:grpSpPr>
          <a:xfrm>
            <a:off x="915665" y="1120028"/>
            <a:ext cx="2501930" cy="1263367"/>
            <a:chOff x="1220887" y="2188030"/>
            <a:chExt cx="3335906" cy="1684489"/>
          </a:xfrm>
        </p:grpSpPr>
        <p:sp>
          <p:nvSpPr>
            <p:cNvPr id="6" name="任意多边形 5"/>
            <p:cNvSpPr/>
            <p:nvPr/>
          </p:nvSpPr>
          <p:spPr>
            <a:xfrm>
              <a:off x="1220887" y="2188030"/>
              <a:ext cx="3335906" cy="1680131"/>
            </a:xfrm>
            <a:custGeom>
              <a:avLst/>
              <a:gdLst>
                <a:gd name="connsiteX0" fmla="*/ 1667953 w 3335906"/>
                <a:gd name="connsiteY0" fmla="*/ 0 h 1680131"/>
                <a:gd name="connsiteX1" fmla="*/ 3335906 w 3335906"/>
                <a:gd name="connsiteY1" fmla="*/ 1667953 h 1680131"/>
                <a:gd name="connsiteX2" fmla="*/ 3334679 w 3335906"/>
                <a:gd name="connsiteY2" fmla="*/ 1680131 h 1680131"/>
                <a:gd name="connsiteX3" fmla="*/ 3216580 w 3335906"/>
                <a:gd name="connsiteY3" fmla="*/ 1680131 h 1680131"/>
                <a:gd name="connsiteX4" fmla="*/ 3217328 w 3335906"/>
                <a:gd name="connsiteY4" fmla="*/ 1672709 h 1680131"/>
                <a:gd name="connsiteX5" fmla="*/ 1667953 w 3335906"/>
                <a:gd name="connsiteY5" fmla="*/ 123333 h 1680131"/>
                <a:gd name="connsiteX6" fmla="*/ 118578 w 3335906"/>
                <a:gd name="connsiteY6" fmla="*/ 1672709 h 1680131"/>
                <a:gd name="connsiteX7" fmla="*/ 119326 w 3335906"/>
                <a:gd name="connsiteY7" fmla="*/ 1680131 h 1680131"/>
                <a:gd name="connsiteX8" fmla="*/ 1228 w 3335906"/>
                <a:gd name="connsiteY8" fmla="*/ 1680131 h 1680131"/>
                <a:gd name="connsiteX9" fmla="*/ 0 w 3335906"/>
                <a:gd name="connsiteY9" fmla="*/ 1667953 h 1680131"/>
                <a:gd name="connsiteX10" fmla="*/ 1667953 w 3335906"/>
                <a:gd name="connsiteY10" fmla="*/ 0 h 1680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35906" h="1680131">
                  <a:moveTo>
                    <a:pt x="1667953" y="0"/>
                  </a:moveTo>
                  <a:cubicBezTo>
                    <a:pt x="2589139" y="0"/>
                    <a:pt x="3335906" y="746768"/>
                    <a:pt x="3335906" y="1667953"/>
                  </a:cubicBezTo>
                  <a:lnTo>
                    <a:pt x="3334679" y="1680131"/>
                  </a:lnTo>
                  <a:lnTo>
                    <a:pt x="3216580" y="1680131"/>
                  </a:lnTo>
                  <a:lnTo>
                    <a:pt x="3217328" y="1672709"/>
                  </a:lnTo>
                  <a:cubicBezTo>
                    <a:pt x="3217328" y="817013"/>
                    <a:pt x="2523649" y="123333"/>
                    <a:pt x="1667953" y="123333"/>
                  </a:cubicBezTo>
                  <a:cubicBezTo>
                    <a:pt x="812258" y="123333"/>
                    <a:pt x="118578" y="817013"/>
                    <a:pt x="118578" y="1672709"/>
                  </a:cubicBezTo>
                  <a:lnTo>
                    <a:pt x="119326" y="1680131"/>
                  </a:lnTo>
                  <a:lnTo>
                    <a:pt x="1228" y="1680131"/>
                  </a:lnTo>
                  <a:lnTo>
                    <a:pt x="0" y="1667953"/>
                  </a:lnTo>
                  <a:cubicBezTo>
                    <a:pt x="0" y="746768"/>
                    <a:pt x="746768" y="0"/>
                    <a:pt x="1667953" y="0"/>
                  </a:cubicBezTo>
                  <a:close/>
                </a:path>
              </a:pathLst>
            </a:cu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1449939" y="2422519"/>
              <a:ext cx="2896961" cy="1450000"/>
            </a:xfrm>
            <a:custGeom>
              <a:avLst/>
              <a:gdLst>
                <a:gd name="connsiteX0" fmla="*/ 1411502 w 2823004"/>
                <a:gd name="connsiteY0" fmla="*/ 0 h 1412983"/>
                <a:gd name="connsiteX1" fmla="*/ 2823004 w 2823004"/>
                <a:gd name="connsiteY1" fmla="*/ 1411502 h 1412983"/>
                <a:gd name="connsiteX2" fmla="*/ 2822929 w 2823004"/>
                <a:gd name="connsiteY2" fmla="*/ 1412983 h 1412983"/>
                <a:gd name="connsiteX3" fmla="*/ 75 w 2823004"/>
                <a:gd name="connsiteY3" fmla="*/ 1412983 h 1412983"/>
                <a:gd name="connsiteX4" fmla="*/ 0 w 2823004"/>
                <a:gd name="connsiteY4" fmla="*/ 1411502 h 1412983"/>
                <a:gd name="connsiteX5" fmla="*/ 1411502 w 2823004"/>
                <a:gd name="connsiteY5" fmla="*/ 0 h 1412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3004" h="1412983">
                  <a:moveTo>
                    <a:pt x="1411502" y="0"/>
                  </a:moveTo>
                  <a:cubicBezTo>
                    <a:pt x="2191053" y="0"/>
                    <a:pt x="2823004" y="631951"/>
                    <a:pt x="2823004" y="1411502"/>
                  </a:cubicBezTo>
                  <a:lnTo>
                    <a:pt x="2822929" y="1412983"/>
                  </a:lnTo>
                  <a:lnTo>
                    <a:pt x="75" y="1412983"/>
                  </a:lnTo>
                  <a:lnTo>
                    <a:pt x="0" y="1411502"/>
                  </a:lnTo>
                  <a:cubicBezTo>
                    <a:pt x="0" y="631951"/>
                    <a:pt x="631951" y="0"/>
                    <a:pt x="1411502" y="0"/>
                  </a:cubicBezTo>
                  <a:close/>
                </a:path>
              </a:pathLst>
            </a:cu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2082811" y="2941433"/>
              <a:ext cx="1631216" cy="677108"/>
            </a:xfrm>
            <a:prstGeom prst="rect">
              <a:avLst/>
            </a:prstGeom>
            <a:noFill/>
          </p:spPr>
          <p:txBody>
            <a:bodyPr wrap="none" rtlCol="0">
              <a:spAutoFit/>
            </a:bodyPr>
            <a:lstStyle/>
            <a:p>
              <a:pPr algn="ctr"/>
              <a:r>
                <a:rPr lang="en-US" altLang="zh-CN" sz="2700" b="1" dirty="0">
                  <a:solidFill>
                    <a:schemeClr val="bg1"/>
                  </a:solidFill>
                  <a:latin typeface="Agency FB" panose="020B0503020202020204" pitchFamily="34" charset="0"/>
                  <a:ea typeface="微软雅黑" panose="020B0503020204020204" charset="-122"/>
                </a:rPr>
                <a:t>热改法</a:t>
              </a:r>
            </a:p>
          </p:txBody>
        </p:sp>
      </p:grpSp>
      <p:grpSp>
        <p:nvGrpSpPr>
          <p:cNvPr id="4" name="组合 3"/>
          <p:cNvGrpSpPr/>
          <p:nvPr/>
        </p:nvGrpSpPr>
        <p:grpSpPr>
          <a:xfrm>
            <a:off x="5748923" y="1120027"/>
            <a:ext cx="2501930" cy="1260098"/>
            <a:chOff x="7665231" y="2188029"/>
            <a:chExt cx="3335906" cy="1680131"/>
          </a:xfrm>
        </p:grpSpPr>
        <p:sp>
          <p:nvSpPr>
            <p:cNvPr id="9" name="任意多边形 8"/>
            <p:cNvSpPr/>
            <p:nvPr/>
          </p:nvSpPr>
          <p:spPr>
            <a:xfrm>
              <a:off x="7665231" y="2188029"/>
              <a:ext cx="3335906" cy="1680131"/>
            </a:xfrm>
            <a:custGeom>
              <a:avLst/>
              <a:gdLst>
                <a:gd name="connsiteX0" fmla="*/ 1667953 w 3335906"/>
                <a:gd name="connsiteY0" fmla="*/ 0 h 1680131"/>
                <a:gd name="connsiteX1" fmla="*/ 3335906 w 3335906"/>
                <a:gd name="connsiteY1" fmla="*/ 1667953 h 1680131"/>
                <a:gd name="connsiteX2" fmla="*/ 3334679 w 3335906"/>
                <a:gd name="connsiteY2" fmla="*/ 1680131 h 1680131"/>
                <a:gd name="connsiteX3" fmla="*/ 3216580 w 3335906"/>
                <a:gd name="connsiteY3" fmla="*/ 1680131 h 1680131"/>
                <a:gd name="connsiteX4" fmla="*/ 3217328 w 3335906"/>
                <a:gd name="connsiteY4" fmla="*/ 1672709 h 1680131"/>
                <a:gd name="connsiteX5" fmla="*/ 1667953 w 3335906"/>
                <a:gd name="connsiteY5" fmla="*/ 123333 h 1680131"/>
                <a:gd name="connsiteX6" fmla="*/ 118578 w 3335906"/>
                <a:gd name="connsiteY6" fmla="*/ 1672709 h 1680131"/>
                <a:gd name="connsiteX7" fmla="*/ 119326 w 3335906"/>
                <a:gd name="connsiteY7" fmla="*/ 1680131 h 1680131"/>
                <a:gd name="connsiteX8" fmla="*/ 1228 w 3335906"/>
                <a:gd name="connsiteY8" fmla="*/ 1680131 h 1680131"/>
                <a:gd name="connsiteX9" fmla="*/ 0 w 3335906"/>
                <a:gd name="connsiteY9" fmla="*/ 1667953 h 1680131"/>
                <a:gd name="connsiteX10" fmla="*/ 1667953 w 3335906"/>
                <a:gd name="connsiteY10" fmla="*/ 0 h 1680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35906" h="1680131">
                  <a:moveTo>
                    <a:pt x="1667953" y="0"/>
                  </a:moveTo>
                  <a:cubicBezTo>
                    <a:pt x="2589139" y="0"/>
                    <a:pt x="3335906" y="746768"/>
                    <a:pt x="3335906" y="1667953"/>
                  </a:cubicBezTo>
                  <a:lnTo>
                    <a:pt x="3334679" y="1680131"/>
                  </a:lnTo>
                  <a:lnTo>
                    <a:pt x="3216580" y="1680131"/>
                  </a:lnTo>
                  <a:lnTo>
                    <a:pt x="3217328" y="1672709"/>
                  </a:lnTo>
                  <a:cubicBezTo>
                    <a:pt x="3217328" y="817013"/>
                    <a:pt x="2523649" y="123333"/>
                    <a:pt x="1667953" y="123333"/>
                  </a:cubicBezTo>
                  <a:cubicBezTo>
                    <a:pt x="812258" y="123333"/>
                    <a:pt x="118578" y="817013"/>
                    <a:pt x="118578" y="1672709"/>
                  </a:cubicBezTo>
                  <a:lnTo>
                    <a:pt x="119326" y="1680131"/>
                  </a:lnTo>
                  <a:lnTo>
                    <a:pt x="1228" y="1680131"/>
                  </a:lnTo>
                  <a:lnTo>
                    <a:pt x="0" y="1667953"/>
                  </a:lnTo>
                  <a:cubicBezTo>
                    <a:pt x="0" y="746768"/>
                    <a:pt x="746768" y="0"/>
                    <a:pt x="1667953" y="0"/>
                  </a:cubicBezTo>
                  <a:close/>
                </a:path>
              </a:pathLst>
            </a:cu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a:off x="7891453" y="2406190"/>
              <a:ext cx="2896961" cy="1450000"/>
            </a:xfrm>
            <a:custGeom>
              <a:avLst/>
              <a:gdLst>
                <a:gd name="connsiteX0" fmla="*/ 1411502 w 2823004"/>
                <a:gd name="connsiteY0" fmla="*/ 0 h 1412983"/>
                <a:gd name="connsiteX1" fmla="*/ 2823004 w 2823004"/>
                <a:gd name="connsiteY1" fmla="*/ 1411502 h 1412983"/>
                <a:gd name="connsiteX2" fmla="*/ 2822929 w 2823004"/>
                <a:gd name="connsiteY2" fmla="*/ 1412983 h 1412983"/>
                <a:gd name="connsiteX3" fmla="*/ 75 w 2823004"/>
                <a:gd name="connsiteY3" fmla="*/ 1412983 h 1412983"/>
                <a:gd name="connsiteX4" fmla="*/ 0 w 2823004"/>
                <a:gd name="connsiteY4" fmla="*/ 1411502 h 1412983"/>
                <a:gd name="connsiteX5" fmla="*/ 1411502 w 2823004"/>
                <a:gd name="connsiteY5" fmla="*/ 0 h 1412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3004" h="1412983">
                  <a:moveTo>
                    <a:pt x="1411502" y="0"/>
                  </a:moveTo>
                  <a:cubicBezTo>
                    <a:pt x="2191053" y="0"/>
                    <a:pt x="2823004" y="631951"/>
                    <a:pt x="2823004" y="1411502"/>
                  </a:cubicBezTo>
                  <a:lnTo>
                    <a:pt x="2822929" y="1412983"/>
                  </a:lnTo>
                  <a:lnTo>
                    <a:pt x="75" y="1412983"/>
                  </a:lnTo>
                  <a:lnTo>
                    <a:pt x="0" y="1411502"/>
                  </a:lnTo>
                  <a:cubicBezTo>
                    <a:pt x="0" y="631951"/>
                    <a:pt x="631951" y="0"/>
                    <a:pt x="1411502" y="0"/>
                  </a:cubicBezTo>
                  <a:close/>
                </a:path>
              </a:pathLst>
            </a:cu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8517576" y="2941432"/>
              <a:ext cx="1631216" cy="677108"/>
            </a:xfrm>
            <a:prstGeom prst="rect">
              <a:avLst/>
            </a:prstGeom>
            <a:noFill/>
          </p:spPr>
          <p:txBody>
            <a:bodyPr wrap="none" rtlCol="0">
              <a:spAutoFit/>
            </a:bodyPr>
            <a:lstStyle/>
            <a:p>
              <a:pPr algn="ctr"/>
              <a:r>
                <a:rPr lang="en-US" altLang="zh-CN" sz="2700" b="1" dirty="0">
                  <a:solidFill>
                    <a:schemeClr val="bg1"/>
                  </a:solidFill>
                  <a:latin typeface="Agency FB" panose="020B0503020202020204" pitchFamily="34" charset="0"/>
                  <a:ea typeface="微软雅黑" panose="020B0503020204020204" charset="-122"/>
                </a:rPr>
                <a:t>就教法</a:t>
              </a:r>
            </a:p>
          </p:txBody>
        </p:sp>
      </p:grpSp>
      <p:grpSp>
        <p:nvGrpSpPr>
          <p:cNvPr id="3" name="组合 2"/>
          <p:cNvGrpSpPr/>
          <p:nvPr/>
        </p:nvGrpSpPr>
        <p:grpSpPr>
          <a:xfrm>
            <a:off x="3332294" y="2380126"/>
            <a:ext cx="2501930" cy="1260098"/>
            <a:chOff x="4443059" y="3868161"/>
            <a:chExt cx="3335906" cy="1680131"/>
          </a:xfrm>
        </p:grpSpPr>
        <p:sp>
          <p:nvSpPr>
            <p:cNvPr id="8" name="任意多边形 7"/>
            <p:cNvSpPr/>
            <p:nvPr/>
          </p:nvSpPr>
          <p:spPr>
            <a:xfrm flipV="1">
              <a:off x="4443059" y="3868161"/>
              <a:ext cx="3335906" cy="1680131"/>
            </a:xfrm>
            <a:custGeom>
              <a:avLst/>
              <a:gdLst>
                <a:gd name="connsiteX0" fmla="*/ 1667953 w 3335906"/>
                <a:gd name="connsiteY0" fmla="*/ 0 h 1680131"/>
                <a:gd name="connsiteX1" fmla="*/ 3335906 w 3335906"/>
                <a:gd name="connsiteY1" fmla="*/ 1667953 h 1680131"/>
                <a:gd name="connsiteX2" fmla="*/ 3334679 w 3335906"/>
                <a:gd name="connsiteY2" fmla="*/ 1680131 h 1680131"/>
                <a:gd name="connsiteX3" fmla="*/ 3216580 w 3335906"/>
                <a:gd name="connsiteY3" fmla="*/ 1680131 h 1680131"/>
                <a:gd name="connsiteX4" fmla="*/ 3217328 w 3335906"/>
                <a:gd name="connsiteY4" fmla="*/ 1672709 h 1680131"/>
                <a:gd name="connsiteX5" fmla="*/ 1667953 w 3335906"/>
                <a:gd name="connsiteY5" fmla="*/ 123333 h 1680131"/>
                <a:gd name="connsiteX6" fmla="*/ 118578 w 3335906"/>
                <a:gd name="connsiteY6" fmla="*/ 1672709 h 1680131"/>
                <a:gd name="connsiteX7" fmla="*/ 119326 w 3335906"/>
                <a:gd name="connsiteY7" fmla="*/ 1680131 h 1680131"/>
                <a:gd name="connsiteX8" fmla="*/ 1228 w 3335906"/>
                <a:gd name="connsiteY8" fmla="*/ 1680131 h 1680131"/>
                <a:gd name="connsiteX9" fmla="*/ 0 w 3335906"/>
                <a:gd name="connsiteY9" fmla="*/ 1667953 h 1680131"/>
                <a:gd name="connsiteX10" fmla="*/ 1667953 w 3335906"/>
                <a:gd name="connsiteY10" fmla="*/ 0 h 1680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35906" h="1680131">
                  <a:moveTo>
                    <a:pt x="1667953" y="0"/>
                  </a:moveTo>
                  <a:cubicBezTo>
                    <a:pt x="2589139" y="0"/>
                    <a:pt x="3335906" y="746768"/>
                    <a:pt x="3335906" y="1667953"/>
                  </a:cubicBezTo>
                  <a:lnTo>
                    <a:pt x="3334679" y="1680131"/>
                  </a:lnTo>
                  <a:lnTo>
                    <a:pt x="3216580" y="1680131"/>
                  </a:lnTo>
                  <a:lnTo>
                    <a:pt x="3217328" y="1672709"/>
                  </a:lnTo>
                  <a:cubicBezTo>
                    <a:pt x="3217328" y="817013"/>
                    <a:pt x="2523649" y="123333"/>
                    <a:pt x="1667953" y="123333"/>
                  </a:cubicBezTo>
                  <a:cubicBezTo>
                    <a:pt x="812258" y="123333"/>
                    <a:pt x="118578" y="817013"/>
                    <a:pt x="118578" y="1672709"/>
                  </a:cubicBezTo>
                  <a:lnTo>
                    <a:pt x="119326" y="1680131"/>
                  </a:lnTo>
                  <a:lnTo>
                    <a:pt x="1228" y="1680131"/>
                  </a:lnTo>
                  <a:lnTo>
                    <a:pt x="0" y="1667953"/>
                  </a:lnTo>
                  <a:cubicBezTo>
                    <a:pt x="0" y="746768"/>
                    <a:pt x="746768" y="0"/>
                    <a:pt x="1667953" y="0"/>
                  </a:cubicBezTo>
                  <a:close/>
                </a:path>
              </a:pathLst>
            </a:cu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flipV="1">
              <a:off x="4662531" y="3875468"/>
              <a:ext cx="2896961" cy="1450000"/>
            </a:xfrm>
            <a:custGeom>
              <a:avLst/>
              <a:gdLst>
                <a:gd name="connsiteX0" fmla="*/ 1411502 w 2823004"/>
                <a:gd name="connsiteY0" fmla="*/ 0 h 1412983"/>
                <a:gd name="connsiteX1" fmla="*/ 2823004 w 2823004"/>
                <a:gd name="connsiteY1" fmla="*/ 1411502 h 1412983"/>
                <a:gd name="connsiteX2" fmla="*/ 2822929 w 2823004"/>
                <a:gd name="connsiteY2" fmla="*/ 1412983 h 1412983"/>
                <a:gd name="connsiteX3" fmla="*/ 75 w 2823004"/>
                <a:gd name="connsiteY3" fmla="*/ 1412983 h 1412983"/>
                <a:gd name="connsiteX4" fmla="*/ 0 w 2823004"/>
                <a:gd name="connsiteY4" fmla="*/ 1411502 h 1412983"/>
                <a:gd name="connsiteX5" fmla="*/ 1411502 w 2823004"/>
                <a:gd name="connsiteY5" fmla="*/ 0 h 1412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3004" h="1412983">
                  <a:moveTo>
                    <a:pt x="1411502" y="0"/>
                  </a:moveTo>
                  <a:cubicBezTo>
                    <a:pt x="2191053" y="0"/>
                    <a:pt x="2823004" y="631951"/>
                    <a:pt x="2823004" y="1411502"/>
                  </a:cubicBezTo>
                  <a:lnTo>
                    <a:pt x="2822929" y="1412983"/>
                  </a:lnTo>
                  <a:lnTo>
                    <a:pt x="75" y="1412983"/>
                  </a:lnTo>
                  <a:lnTo>
                    <a:pt x="0" y="1411502"/>
                  </a:lnTo>
                  <a:cubicBezTo>
                    <a:pt x="0" y="631951"/>
                    <a:pt x="631951" y="0"/>
                    <a:pt x="1411502" y="0"/>
                  </a:cubicBezTo>
                  <a:close/>
                </a:path>
              </a:pathLst>
            </a:cu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5295401" y="4168532"/>
              <a:ext cx="1631216" cy="677108"/>
            </a:xfrm>
            <a:prstGeom prst="rect">
              <a:avLst/>
            </a:prstGeom>
            <a:noFill/>
          </p:spPr>
          <p:txBody>
            <a:bodyPr wrap="none" rtlCol="0">
              <a:spAutoFit/>
            </a:bodyPr>
            <a:lstStyle/>
            <a:p>
              <a:pPr algn="ctr"/>
              <a:r>
                <a:rPr lang="en-US" altLang="zh-CN" sz="2700" b="1" dirty="0">
                  <a:solidFill>
                    <a:schemeClr val="bg1"/>
                  </a:solidFill>
                  <a:latin typeface="Agency FB" panose="020B0503020202020204" pitchFamily="34" charset="0"/>
                  <a:ea typeface="微软雅黑" panose="020B0503020204020204" charset="-122"/>
                </a:rPr>
                <a:t>冷改法</a:t>
              </a:r>
            </a:p>
          </p:txBody>
        </p:sp>
      </p:grpSp>
      <p:sp>
        <p:nvSpPr>
          <p:cNvPr id="16" name="文本框 15"/>
          <p:cNvSpPr txBox="1"/>
          <p:nvPr/>
        </p:nvSpPr>
        <p:spPr>
          <a:xfrm>
            <a:off x="1037771" y="2557755"/>
            <a:ext cx="2251991" cy="1731243"/>
          </a:xfrm>
          <a:prstGeom prst="rect">
            <a:avLst/>
          </a:prstGeom>
          <a:noFill/>
          <a:effectLst/>
        </p:spPr>
        <p:txBody>
          <a:bodyPr wrap="square" lIns="68580" tIns="34290" rIns="68580" bIns="34290" rtlCol="0">
            <a:spAutoFit/>
          </a:bodyPr>
          <a:lstStyle/>
          <a:p>
            <a:pPr algn="l"/>
            <a:r>
              <a:rPr lang="en-US" altLang="zh-CN" sz="1800" dirty="0" smtClean="0">
                <a:solidFill>
                  <a:srgbClr val="2D3E50"/>
                </a:solidFill>
                <a:latin typeface="微软雅黑" panose="020B0503020204020204" charset="-122"/>
                <a:ea typeface="微软雅黑" panose="020B0503020204020204" charset="-122"/>
              </a:rPr>
              <a:t>热改法,是指论文初稿完成后,趁热打铁,及时地对初稿写作阶段就已经有所意识却无暇顾及的缺漏与错误做出补足与调整</a:t>
            </a:r>
          </a:p>
        </p:txBody>
      </p:sp>
      <p:sp>
        <p:nvSpPr>
          <p:cNvPr id="17" name="文本框 16"/>
          <p:cNvSpPr txBox="1"/>
          <p:nvPr/>
        </p:nvSpPr>
        <p:spPr>
          <a:xfrm>
            <a:off x="3473447" y="971310"/>
            <a:ext cx="2286000" cy="1177245"/>
          </a:xfrm>
          <a:prstGeom prst="rect">
            <a:avLst/>
          </a:prstGeom>
          <a:noFill/>
          <a:effectLst/>
        </p:spPr>
        <p:txBody>
          <a:bodyPr wrap="square" lIns="68580" tIns="34290" rIns="68580" bIns="34290" rtlCol="0">
            <a:spAutoFit/>
          </a:bodyPr>
          <a:lstStyle/>
          <a:p>
            <a:pPr algn="l"/>
            <a:r>
              <a:rPr lang="en-US" altLang="zh-CN" sz="1800" dirty="0">
                <a:solidFill>
                  <a:srgbClr val="2D3E50"/>
                </a:solidFill>
                <a:latin typeface="微软雅黑" panose="020B0503020204020204" charset="-122"/>
                <a:ea typeface="微软雅黑" panose="020B0503020204020204" charset="-122"/>
              </a:rPr>
              <a:t>改法对热改法的弊端有所弥补.搁它几天,然后再来复看,删去若干,换几个字.</a:t>
            </a:r>
          </a:p>
        </p:txBody>
      </p:sp>
      <p:sp>
        <p:nvSpPr>
          <p:cNvPr id="19" name="文本框 18"/>
          <p:cNvSpPr txBox="1"/>
          <p:nvPr/>
        </p:nvSpPr>
        <p:spPr>
          <a:xfrm>
            <a:off x="5834062" y="2482714"/>
            <a:ext cx="3161081" cy="2285241"/>
          </a:xfrm>
          <a:prstGeom prst="rect">
            <a:avLst/>
          </a:prstGeom>
          <a:noFill/>
          <a:effectLst/>
        </p:spPr>
        <p:txBody>
          <a:bodyPr wrap="square" lIns="68580" tIns="34290" rIns="68580" bIns="34290" rtlCol="0">
            <a:spAutoFit/>
          </a:bodyPr>
          <a:lstStyle/>
          <a:p>
            <a:pPr algn="l"/>
            <a:r>
              <a:rPr lang="en-US" altLang="zh-CN" sz="1600" dirty="0" smtClean="0">
                <a:solidFill>
                  <a:srgbClr val="2D3E50"/>
                </a:solidFill>
                <a:latin typeface="微软雅黑" panose="020B0503020204020204" charset="-122"/>
                <a:ea typeface="微软雅黑" panose="020B0503020204020204" charset="-122"/>
              </a:rPr>
              <a:t>就教法是指在自己没有能力再对论文进行修改的情况下,把它送给同学、师长,请他们看一看,指出文章得失所在.对于别人提出的意见,不一定要全盘接受,但一定要用心体会,从中吸取新的视角、新的思路,在集思广益的基础上再对论文做出修改,使论文达到比较理想的水平</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p14:dur="10">
        <p14:gallery dir="l"/>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16" presetClass="entr" presetSubtype="37"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barn(outVertical)">
                                      <p:cBhvr>
                                        <p:cTn id="18" dur="500"/>
                                        <p:tgtEl>
                                          <p:spTgt spid="16"/>
                                        </p:tgtEl>
                                      </p:cBhvr>
                                    </p:animEffect>
                                  </p:childTnLst>
                                </p:cTn>
                              </p:par>
                            </p:childTnLst>
                          </p:cTn>
                        </p:par>
                        <p:par>
                          <p:cTn id="19" fill="hold">
                            <p:stCondLst>
                              <p:cond delay="2000"/>
                            </p:stCondLst>
                            <p:childTnLst>
                              <p:par>
                                <p:cTn id="20" presetID="42" presetClass="entr" presetSubtype="0"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1000"/>
                                        <p:tgtEl>
                                          <p:spTgt spid="3"/>
                                        </p:tgtEl>
                                      </p:cBhvr>
                                    </p:animEffect>
                                    <p:anim calcmode="lin" valueType="num">
                                      <p:cBhvr>
                                        <p:cTn id="23" dur="1000" fill="hold"/>
                                        <p:tgtEl>
                                          <p:spTgt spid="3"/>
                                        </p:tgtEl>
                                        <p:attrNameLst>
                                          <p:attrName>ppt_x</p:attrName>
                                        </p:attrNameLst>
                                      </p:cBhvr>
                                      <p:tavLst>
                                        <p:tav tm="0">
                                          <p:val>
                                            <p:strVal val="#ppt_x"/>
                                          </p:val>
                                        </p:tav>
                                        <p:tav tm="100000">
                                          <p:val>
                                            <p:strVal val="#ppt_x"/>
                                          </p:val>
                                        </p:tav>
                                      </p:tavLst>
                                    </p:anim>
                                    <p:anim calcmode="lin" valueType="num">
                                      <p:cBhvr>
                                        <p:cTn id="24" dur="1000" fill="hold"/>
                                        <p:tgtEl>
                                          <p:spTgt spid="3"/>
                                        </p:tgtEl>
                                        <p:attrNameLst>
                                          <p:attrName>ppt_y</p:attrName>
                                        </p:attrNameLst>
                                      </p:cBhvr>
                                      <p:tavLst>
                                        <p:tav tm="0">
                                          <p:val>
                                            <p:strVal val="#ppt_y+.1"/>
                                          </p:val>
                                        </p:tav>
                                        <p:tav tm="100000">
                                          <p:val>
                                            <p:strVal val="#ppt_y"/>
                                          </p:val>
                                        </p:tav>
                                      </p:tavLst>
                                    </p:anim>
                                  </p:childTnLst>
                                </p:cTn>
                              </p:par>
                            </p:childTnLst>
                          </p:cTn>
                        </p:par>
                        <p:par>
                          <p:cTn id="25" fill="hold">
                            <p:stCondLst>
                              <p:cond delay="3000"/>
                            </p:stCondLst>
                            <p:childTnLst>
                              <p:par>
                                <p:cTn id="26" presetID="16" presetClass="entr" presetSubtype="37"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barn(outVertical)">
                                      <p:cBhvr>
                                        <p:cTn id="28" dur="500"/>
                                        <p:tgtEl>
                                          <p:spTgt spid="17"/>
                                        </p:tgtEl>
                                      </p:cBhvr>
                                    </p:animEffect>
                                  </p:childTnLst>
                                </p:cTn>
                              </p:par>
                            </p:childTnLst>
                          </p:cTn>
                        </p:par>
                        <p:par>
                          <p:cTn id="29" fill="hold">
                            <p:stCondLst>
                              <p:cond delay="3500"/>
                            </p:stCondLst>
                            <p:childTnLst>
                              <p:par>
                                <p:cTn id="30" presetID="47" presetClass="entr" presetSubtype="0" fill="hold" nodeType="after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1000"/>
                                        <p:tgtEl>
                                          <p:spTgt spid="4"/>
                                        </p:tgtEl>
                                      </p:cBhvr>
                                    </p:animEffect>
                                    <p:anim calcmode="lin" valueType="num">
                                      <p:cBhvr>
                                        <p:cTn id="33" dur="1000" fill="hold"/>
                                        <p:tgtEl>
                                          <p:spTgt spid="4"/>
                                        </p:tgtEl>
                                        <p:attrNameLst>
                                          <p:attrName>ppt_x</p:attrName>
                                        </p:attrNameLst>
                                      </p:cBhvr>
                                      <p:tavLst>
                                        <p:tav tm="0">
                                          <p:val>
                                            <p:strVal val="#ppt_x"/>
                                          </p:val>
                                        </p:tav>
                                        <p:tav tm="100000">
                                          <p:val>
                                            <p:strVal val="#ppt_x"/>
                                          </p:val>
                                        </p:tav>
                                      </p:tavLst>
                                    </p:anim>
                                    <p:anim calcmode="lin" valueType="num">
                                      <p:cBhvr>
                                        <p:cTn id="34" dur="1000" fill="hold"/>
                                        <p:tgtEl>
                                          <p:spTgt spid="4"/>
                                        </p:tgtEl>
                                        <p:attrNameLst>
                                          <p:attrName>ppt_y</p:attrName>
                                        </p:attrNameLst>
                                      </p:cBhvr>
                                      <p:tavLst>
                                        <p:tav tm="0">
                                          <p:val>
                                            <p:strVal val="#ppt_y-.1"/>
                                          </p:val>
                                        </p:tav>
                                        <p:tav tm="100000">
                                          <p:val>
                                            <p:strVal val="#ppt_y"/>
                                          </p:val>
                                        </p:tav>
                                      </p:tavLst>
                                    </p:anim>
                                  </p:childTnLst>
                                </p:cTn>
                              </p:par>
                            </p:childTnLst>
                          </p:cTn>
                        </p:par>
                        <p:par>
                          <p:cTn id="35" fill="hold">
                            <p:stCondLst>
                              <p:cond delay="4500"/>
                            </p:stCondLst>
                            <p:childTnLst>
                              <p:par>
                                <p:cTn id="36" presetID="2" presetClass="entr" presetSubtype="2"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 calcmode="lin" valueType="num">
                                      <p:cBhvr additive="base">
                                        <p:cTn id="38" dur="500" fill="hold"/>
                                        <p:tgtEl>
                                          <p:spTgt spid="19"/>
                                        </p:tgtEl>
                                        <p:attrNameLst>
                                          <p:attrName>ppt_x</p:attrName>
                                        </p:attrNameLst>
                                      </p:cBhvr>
                                      <p:tavLst>
                                        <p:tav tm="0">
                                          <p:val>
                                            <p:strVal val="1+#ppt_w/2"/>
                                          </p:val>
                                        </p:tav>
                                        <p:tav tm="100000">
                                          <p:val>
                                            <p:strVal val="#ppt_x"/>
                                          </p:val>
                                        </p:tav>
                                      </p:tavLst>
                                    </p:anim>
                                    <p:anim calcmode="lin" valueType="num">
                                      <p:cBhvr additive="base">
                                        <p:cTn id="39"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6" grpId="0" bldLvl="0" animBg="1"/>
      <p:bldP spid="17" grpId="0" bldLvl="0" animBg="1"/>
      <p:bldP spid="19" grpId="0" bldLvl="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本章结束</a:t>
            </a:r>
            <a:endParaRPr lang="zh-CN" altLang="en-US" dirty="0"/>
          </a:p>
        </p:txBody>
      </p:sp>
    </p:spTree>
    <p:extLst>
      <p:ext uri="{BB962C8B-B14F-4D97-AF65-F5344CB8AC3E}">
        <p14:creationId xmlns:p14="http://schemas.microsoft.com/office/powerpoint/2010/main" val="30836124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66725" y="0"/>
            <a:ext cx="3789363" cy="592138"/>
          </a:xfrm>
        </p:spPr>
        <p:txBody>
          <a:bodyPr>
            <a:normAutofit/>
          </a:bodyPr>
          <a:lstStyle/>
          <a:p>
            <a:r>
              <a:rPr lang="zh-CN" altLang="en-US" sz="2400" b="1" dirty="0">
                <a:solidFill>
                  <a:schemeClr val="bg1"/>
                </a:solidFill>
              </a:rPr>
              <a:t>一、提炼“候选”论点</a:t>
            </a:r>
          </a:p>
        </p:txBody>
      </p:sp>
      <p:sp>
        <p:nvSpPr>
          <p:cNvPr id="5" name="内容占位符 4"/>
          <p:cNvSpPr>
            <a:spLocks noGrp="1"/>
          </p:cNvSpPr>
          <p:nvPr>
            <p:ph idx="4294967295"/>
          </p:nvPr>
        </p:nvSpPr>
        <p:spPr>
          <a:xfrm>
            <a:off x="533399" y="1074738"/>
            <a:ext cx="8162926" cy="3262312"/>
          </a:xfrm>
        </p:spPr>
        <p:txBody>
          <a:bodyPr>
            <a:noAutofit/>
          </a:bodyPr>
          <a:lstStyle/>
          <a:p>
            <a:pPr marL="0" indent="0" fontAlgn="auto">
              <a:lnSpc>
                <a:spcPct val="150000"/>
              </a:lnSpc>
              <a:buNone/>
            </a:pPr>
            <a:r>
              <a:rPr lang="zh-CN" altLang="en-US" sz="2000" dirty="0"/>
              <a:t>确定论点时,不必一步到位,最好先提炼出几个“候选”对象,再来逐一推敲,最后选定一个.确定“候选”论点的基本方法是:对资料或材料进行分析、综合,在选题范围内粗略选定几个论点,并以“论点句”的形式写出论点.</a:t>
            </a:r>
          </a:p>
          <a:p>
            <a:pPr marL="0" indent="0" fontAlgn="auto">
              <a:lnSpc>
                <a:spcPct val="150000"/>
              </a:lnSpc>
              <a:buNone/>
            </a:pPr>
            <a:r>
              <a:rPr lang="zh-CN" altLang="en-US" sz="2000" dirty="0"/>
              <a:t>粗略确定多个“候选论点句”是一种科学的思维方法,有利于直观地比较分析,便于“去粗取精,去伪存真”地鉴别,能提高思维效率和思维质量.</a:t>
            </a:r>
          </a:p>
        </p:txBody>
      </p:sp>
      <p:sp>
        <p:nvSpPr>
          <p:cNvPr id="6" name="矩形 5"/>
          <p:cNvSpPr/>
          <p:nvPr/>
        </p:nvSpPr>
        <p:spPr>
          <a:xfrm>
            <a:off x="0" y="5040630"/>
            <a:ext cx="9144000" cy="102870"/>
          </a:xfrm>
          <a:prstGeom prst="rect">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任意多边形 9"/>
          <p:cNvSpPr/>
          <p:nvPr/>
        </p:nvSpPr>
        <p:spPr>
          <a:xfrm>
            <a:off x="0" y="0"/>
            <a:ext cx="4049078" cy="591503"/>
          </a:xfrm>
          <a:custGeom>
            <a:avLst/>
            <a:gdLst>
              <a:gd name="connsiteX0" fmla="*/ 0 w 5398770"/>
              <a:gd name="connsiteY0" fmla="*/ 0 h 674370"/>
              <a:gd name="connsiteX1" fmla="*/ 5398770 w 5398770"/>
              <a:gd name="connsiteY1" fmla="*/ 0 h 674370"/>
              <a:gd name="connsiteX2" fmla="*/ 4752791 w 5398770"/>
              <a:gd name="connsiteY2" fmla="*/ 674370 h 674370"/>
              <a:gd name="connsiteX3" fmla="*/ 0 w 5398770"/>
              <a:gd name="connsiteY3" fmla="*/ 674370 h 674370"/>
              <a:gd name="connsiteX4" fmla="*/ 0 w 5398770"/>
              <a:gd name="connsiteY4" fmla="*/ 0 h 6743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8770" h="674370">
                <a:moveTo>
                  <a:pt x="0" y="0"/>
                </a:moveTo>
                <a:lnTo>
                  <a:pt x="5398770" y="0"/>
                </a:lnTo>
                <a:lnTo>
                  <a:pt x="4752791" y="674370"/>
                </a:lnTo>
                <a:lnTo>
                  <a:pt x="0" y="674370"/>
                </a:lnTo>
                <a:lnTo>
                  <a:pt x="0" y="0"/>
                </a:lnTo>
                <a:close/>
              </a:path>
            </a:pathLst>
          </a:cu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p>
            <a:pPr algn="ctr"/>
            <a:endParaRPr lang="zh-CN" altLang="en-US">
              <a:solidFill>
                <a:prstClr val="white"/>
              </a:solidFill>
            </a:endParaRPr>
          </a:p>
        </p:txBody>
      </p:sp>
      <p:sp>
        <p:nvSpPr>
          <p:cNvPr id="18" name="矩形 17"/>
          <p:cNvSpPr/>
          <p:nvPr/>
        </p:nvSpPr>
        <p:spPr>
          <a:xfrm>
            <a:off x="0" y="5040630"/>
            <a:ext cx="9144000" cy="102870"/>
          </a:xfrm>
          <a:prstGeom prst="rect">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99" name="文本框 98"/>
          <p:cNvSpPr txBox="1"/>
          <p:nvPr/>
        </p:nvSpPr>
        <p:spPr>
          <a:xfrm>
            <a:off x="402567" y="72826"/>
            <a:ext cx="2292935" cy="438582"/>
          </a:xfrm>
          <a:prstGeom prst="rect">
            <a:avLst/>
          </a:prstGeom>
          <a:noFill/>
        </p:spPr>
        <p:txBody>
          <a:bodyPr wrap="none" lIns="68580" tIns="34290" rIns="68580" bIns="34290" rtlCol="0">
            <a:spAutoFit/>
          </a:bodyPr>
          <a:lstStyle/>
          <a:p>
            <a:pPr algn="l"/>
            <a:r>
              <a:rPr lang="zh-CN" altLang="en-US" sz="2400" b="1" dirty="0">
                <a:solidFill>
                  <a:schemeClr val="bg1"/>
                </a:solidFill>
                <a:latin typeface="微软雅黑" panose="020B0503020204020204" charset="-122"/>
                <a:ea typeface="微软雅黑" panose="020B0503020204020204" charset="-122"/>
              </a:rPr>
              <a:t>二、确定论点句</a:t>
            </a:r>
          </a:p>
        </p:txBody>
      </p:sp>
      <p:sp>
        <p:nvSpPr>
          <p:cNvPr id="5" name="矩形 4"/>
          <p:cNvSpPr/>
          <p:nvPr/>
        </p:nvSpPr>
        <p:spPr>
          <a:xfrm>
            <a:off x="5330703" y="987531"/>
            <a:ext cx="3298947" cy="1909236"/>
          </a:xfrm>
          <a:prstGeom prst="rect">
            <a:avLst/>
          </a:prstGeom>
          <a:blipFill>
            <a:blip r:embed="rId4">
              <a:extLst>
                <a:ext uri="{28A0092B-C50C-407E-A947-70E740481C1C}">
                  <a14:useLocalDpi xmlns:a14="http://schemas.microsoft.com/office/drawing/2010/main" val="0"/>
                </a:ext>
              </a:extLst>
            </a:blip>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 name="矩形 5"/>
          <p:cNvSpPr/>
          <p:nvPr/>
        </p:nvSpPr>
        <p:spPr>
          <a:xfrm>
            <a:off x="609600" y="987743"/>
            <a:ext cx="4448175" cy="1909286"/>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zh-CN" altLang="en-US" sz="2000" dirty="0">
                <a:solidFill>
                  <a:schemeClr val="tx1"/>
                </a:solidFill>
              </a:rPr>
              <a:t>确定论点句是一个很关键的步骤.研究者要根据具体的要求与标准对“候选论点句”进行比较、鉴别、权衡,最后选定一个.挑选、权衡论点句</a:t>
            </a:r>
          </a:p>
        </p:txBody>
      </p:sp>
      <p:sp>
        <p:nvSpPr>
          <p:cNvPr id="7" name="矩形 6"/>
          <p:cNvSpPr/>
          <p:nvPr/>
        </p:nvSpPr>
        <p:spPr>
          <a:xfrm>
            <a:off x="609601" y="3086100"/>
            <a:ext cx="2583642" cy="1657350"/>
          </a:xfrm>
          <a:prstGeom prst="rect">
            <a:avLst/>
          </a:prstGeom>
          <a:solidFill>
            <a:srgbClr val="BC242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600" b="1" dirty="0">
                <a:solidFill>
                  <a:schemeClr val="bg1"/>
                </a:solidFill>
                <a:latin typeface="微软雅黑" panose="020B0503020204020204" charset="-122"/>
                <a:ea typeface="微软雅黑" panose="020B0503020204020204" charset="-122"/>
              </a:rPr>
              <a:t>(一)</a:t>
            </a:r>
            <a:r>
              <a:rPr lang="en-US" altLang="zh-CN" sz="1600" b="1" dirty="0" err="1">
                <a:solidFill>
                  <a:schemeClr val="bg1"/>
                </a:solidFill>
                <a:latin typeface="微软雅黑" panose="020B0503020204020204" charset="-122"/>
                <a:ea typeface="微软雅黑" panose="020B0503020204020204" charset="-122"/>
              </a:rPr>
              <a:t>科学性</a:t>
            </a:r>
            <a:endParaRPr lang="en-US" altLang="zh-CN" sz="1600" b="1" dirty="0">
              <a:solidFill>
                <a:schemeClr val="bg1"/>
              </a:solidFill>
              <a:latin typeface="微软雅黑" panose="020B0503020204020204" charset="-122"/>
              <a:ea typeface="微软雅黑" panose="020B0503020204020204" charset="-122"/>
            </a:endParaRPr>
          </a:p>
          <a:p>
            <a:r>
              <a:rPr lang="en-US" altLang="zh-CN" sz="1600" dirty="0" err="1">
                <a:solidFill>
                  <a:schemeClr val="bg1"/>
                </a:solidFill>
                <a:latin typeface="微软雅黑" panose="020B0503020204020204" charset="-122"/>
                <a:ea typeface="微软雅黑" panose="020B0503020204020204" charset="-122"/>
              </a:rPr>
              <a:t>点句的科学性是指论点句能科学而真实地揭示或反映研究对象的内部规律和本质特征</a:t>
            </a:r>
            <a:endParaRPr lang="en-US" altLang="zh-CN" sz="1600" dirty="0">
              <a:solidFill>
                <a:schemeClr val="bg1"/>
              </a:solidFill>
              <a:latin typeface="微软雅黑" panose="020B0503020204020204" charset="-122"/>
              <a:ea typeface="微软雅黑" panose="020B0503020204020204" charset="-122"/>
            </a:endParaRPr>
          </a:p>
        </p:txBody>
      </p:sp>
      <p:sp>
        <p:nvSpPr>
          <p:cNvPr id="8" name="矩形 7"/>
          <p:cNvSpPr/>
          <p:nvPr/>
        </p:nvSpPr>
        <p:spPr>
          <a:xfrm>
            <a:off x="3327670" y="3086100"/>
            <a:ext cx="2583644" cy="1657350"/>
          </a:xfrm>
          <a:prstGeom prst="rect">
            <a:avLst/>
          </a:prstGeom>
          <a:solidFill>
            <a:srgbClr val="BC242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600" b="1" dirty="0">
                <a:solidFill>
                  <a:schemeClr val="bg1"/>
                </a:solidFill>
                <a:latin typeface="微软雅黑" panose="020B0503020204020204" charset="-122"/>
                <a:ea typeface="微软雅黑" panose="020B0503020204020204" charset="-122"/>
              </a:rPr>
              <a:t>(二)</a:t>
            </a:r>
            <a:r>
              <a:rPr lang="en-US" altLang="zh-CN" sz="1600" b="1" dirty="0" err="1">
                <a:solidFill>
                  <a:schemeClr val="bg1"/>
                </a:solidFill>
                <a:latin typeface="微软雅黑" panose="020B0503020204020204" charset="-122"/>
                <a:ea typeface="微软雅黑" panose="020B0503020204020204" charset="-122"/>
              </a:rPr>
              <a:t>新颖性</a:t>
            </a:r>
            <a:endParaRPr lang="en-US" altLang="zh-CN" sz="1600" b="1" dirty="0">
              <a:solidFill>
                <a:schemeClr val="bg1"/>
              </a:solidFill>
              <a:latin typeface="微软雅黑" panose="020B0503020204020204" charset="-122"/>
              <a:ea typeface="微软雅黑" panose="020B0503020204020204" charset="-122"/>
            </a:endParaRPr>
          </a:p>
          <a:p>
            <a:r>
              <a:rPr lang="en-US" altLang="zh-CN" sz="1600" dirty="0" err="1" smtClean="0">
                <a:solidFill>
                  <a:schemeClr val="bg1"/>
                </a:solidFill>
                <a:latin typeface="微软雅黑" panose="020B0503020204020204" charset="-122"/>
                <a:ea typeface="微软雅黑" panose="020B0503020204020204" charset="-122"/>
              </a:rPr>
              <a:t>论点句的新颖性包括两个方面</a:t>
            </a:r>
            <a:r>
              <a:rPr lang="en-US" altLang="zh-CN" sz="1600" dirty="0" err="1">
                <a:solidFill>
                  <a:schemeClr val="bg1"/>
                </a:solidFill>
                <a:latin typeface="微软雅黑" panose="020B0503020204020204" charset="-122"/>
                <a:ea typeface="微软雅黑" panose="020B0503020204020204" charset="-122"/>
              </a:rPr>
              <a:t>:学术上的创新与修辞上的新奇</a:t>
            </a:r>
            <a:r>
              <a:rPr lang="en-US" altLang="zh-CN" sz="1600" dirty="0">
                <a:solidFill>
                  <a:schemeClr val="bg1"/>
                </a:solidFill>
                <a:latin typeface="微软雅黑" panose="020B0503020204020204" charset="-122"/>
                <a:ea typeface="微软雅黑" panose="020B0503020204020204" charset="-122"/>
              </a:rPr>
              <a:t>. </a:t>
            </a:r>
          </a:p>
        </p:txBody>
      </p:sp>
      <p:sp>
        <p:nvSpPr>
          <p:cNvPr id="9" name="矩形 8"/>
          <p:cNvSpPr/>
          <p:nvPr/>
        </p:nvSpPr>
        <p:spPr>
          <a:xfrm>
            <a:off x="6045740" y="3086282"/>
            <a:ext cx="2583910" cy="1656887"/>
          </a:xfrm>
          <a:prstGeom prst="rect">
            <a:avLst/>
          </a:prstGeom>
          <a:solidFill>
            <a:srgbClr val="BC242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600" b="1" dirty="0">
                <a:solidFill>
                  <a:schemeClr val="bg1"/>
                </a:solidFill>
                <a:latin typeface="微软雅黑" panose="020B0503020204020204" charset="-122"/>
                <a:ea typeface="微软雅黑" panose="020B0503020204020204" charset="-122"/>
              </a:rPr>
              <a:t>(三)</a:t>
            </a:r>
            <a:r>
              <a:rPr lang="en-US" altLang="zh-CN" sz="1600" b="1" dirty="0" err="1">
                <a:solidFill>
                  <a:schemeClr val="bg1"/>
                </a:solidFill>
                <a:latin typeface="微软雅黑" panose="020B0503020204020204" charset="-122"/>
                <a:ea typeface="微软雅黑" panose="020B0503020204020204" charset="-122"/>
              </a:rPr>
              <a:t>集中性</a:t>
            </a:r>
            <a:endParaRPr lang="en-US" altLang="zh-CN" sz="1600" b="1" dirty="0">
              <a:solidFill>
                <a:schemeClr val="bg1"/>
              </a:solidFill>
              <a:latin typeface="微软雅黑" panose="020B0503020204020204" charset="-122"/>
              <a:ea typeface="微软雅黑" panose="020B0503020204020204" charset="-122"/>
            </a:endParaRPr>
          </a:p>
          <a:p>
            <a:r>
              <a:rPr lang="en-US" altLang="zh-CN" sz="1600" dirty="0" err="1" smtClean="0">
                <a:solidFill>
                  <a:schemeClr val="bg1"/>
                </a:solidFill>
                <a:latin typeface="微软雅黑" panose="020B0503020204020204" charset="-122"/>
                <a:ea typeface="微软雅黑" panose="020B0503020204020204" charset="-122"/>
              </a:rPr>
              <a:t>论点句的集中性是指论点句能高度概括研究对象的规律或本质</a:t>
            </a:r>
            <a:r>
              <a:rPr lang="en-US" altLang="zh-CN" sz="1600" dirty="0" err="1">
                <a:solidFill>
                  <a:schemeClr val="bg1"/>
                </a:solidFill>
                <a:latin typeface="微软雅黑" panose="020B0503020204020204" charset="-122"/>
                <a:ea typeface="微软雅黑" panose="020B0503020204020204" charset="-122"/>
              </a:rPr>
              <a:t>,亦即抽象而全面地概括研究者对研究对象的规律或本质的认识</a:t>
            </a:r>
            <a:r>
              <a:rPr lang="en-US" altLang="zh-CN" sz="1600" dirty="0">
                <a:solidFill>
                  <a:schemeClr val="bg1"/>
                </a:solidFill>
                <a:latin typeface="微软雅黑" panose="020B0503020204020204" charset="-122"/>
                <a:ea typeface="微软雅黑" panose="020B0503020204020204" charset="-122"/>
              </a:rPr>
              <a:t>.</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99"/>
                                        </p:tgtEl>
                                        <p:attrNameLst>
                                          <p:attrName>style.visibility</p:attrName>
                                        </p:attrNameLst>
                                      </p:cBhvr>
                                      <p:to>
                                        <p:strVal val="visible"/>
                                      </p:to>
                                    </p:set>
                                    <p:anim calcmode="lin" valueType="num">
                                      <p:cBhvr additive="base">
                                        <p:cTn id="7" dur="500" fill="hold"/>
                                        <p:tgtEl>
                                          <p:spTgt spid="99"/>
                                        </p:tgtEl>
                                        <p:attrNameLst>
                                          <p:attrName>ppt_x</p:attrName>
                                        </p:attrNameLst>
                                      </p:cBhvr>
                                      <p:tavLst>
                                        <p:tav tm="0">
                                          <p:val>
                                            <p:strVal val="1+#ppt_w/2"/>
                                          </p:val>
                                        </p:tav>
                                        <p:tav tm="100000">
                                          <p:val>
                                            <p:strVal val="#ppt_x"/>
                                          </p:val>
                                        </p:tav>
                                      </p:tavLst>
                                    </p:anim>
                                    <p:anim calcmode="lin" valueType="num">
                                      <p:cBhvr additive="base">
                                        <p:cTn id="8" dur="500" fill="hold"/>
                                        <p:tgtEl>
                                          <p:spTgt spid="9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outVertic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p:bldP spid="5"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idx="4294967295"/>
          </p:nvPr>
        </p:nvSpPr>
        <p:spPr>
          <a:xfrm>
            <a:off x="295275" y="0"/>
            <a:ext cx="3028950" cy="592138"/>
          </a:xfrm>
        </p:spPr>
        <p:txBody>
          <a:bodyPr>
            <a:normAutofit/>
          </a:bodyPr>
          <a:lstStyle/>
          <a:p>
            <a:r>
              <a:rPr lang="zh-CN" altLang="en-US" sz="2400" b="1" dirty="0">
                <a:solidFill>
                  <a:schemeClr val="bg1"/>
                </a:solidFill>
              </a:rPr>
              <a:t>三、调整论点句</a:t>
            </a:r>
          </a:p>
        </p:txBody>
      </p:sp>
      <p:sp>
        <p:nvSpPr>
          <p:cNvPr id="8" name="矩形 7"/>
          <p:cNvSpPr/>
          <p:nvPr/>
        </p:nvSpPr>
        <p:spPr>
          <a:xfrm>
            <a:off x="0" y="5040630"/>
            <a:ext cx="9144000" cy="102870"/>
          </a:xfrm>
          <a:prstGeom prst="rect">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3" name="矩形 2"/>
          <p:cNvSpPr/>
          <p:nvPr/>
        </p:nvSpPr>
        <p:spPr>
          <a:xfrm>
            <a:off x="733425" y="1177019"/>
            <a:ext cx="7667625" cy="2637132"/>
          </a:xfrm>
          <a:prstGeom prst="rect">
            <a:avLst/>
          </a:prstGeom>
        </p:spPr>
        <p:txBody>
          <a:bodyPr wrap="square">
            <a:spAutoFit/>
          </a:bodyPr>
          <a:lstStyle/>
          <a:p>
            <a:pPr>
              <a:lnSpc>
                <a:spcPct val="170000"/>
              </a:lnSpc>
            </a:pPr>
            <a:r>
              <a:rPr lang="zh-CN" altLang="en-US" sz="2000" b="1" dirty="0">
                <a:latin typeface="+mn-ea"/>
              </a:rPr>
              <a:t>（一）调整研究覆盖面</a:t>
            </a:r>
            <a:endParaRPr lang="en-US" altLang="zh-CN" sz="2000" b="1" dirty="0">
              <a:latin typeface="+mn-ea"/>
            </a:endParaRPr>
          </a:p>
          <a:p>
            <a:pPr>
              <a:lnSpc>
                <a:spcPct val="170000"/>
              </a:lnSpc>
            </a:pPr>
            <a:r>
              <a:rPr lang="zh-CN" altLang="en-US" sz="2000" dirty="0">
                <a:latin typeface="+mn-ea"/>
              </a:rPr>
              <a:t>论点句实质上是一个“直言判断”，因此，论点句总是对研究对象有所断定，而这种断定往往决定研究的覆盖面</a:t>
            </a:r>
            <a:endParaRPr lang="en-US" altLang="zh-CN" sz="2000" dirty="0">
              <a:latin typeface="+mn-ea"/>
            </a:endParaRPr>
          </a:p>
          <a:p>
            <a:pPr>
              <a:lnSpc>
                <a:spcPct val="170000"/>
              </a:lnSpc>
            </a:pPr>
            <a:r>
              <a:rPr lang="en-US" altLang="zh-CN" sz="2000" b="1" dirty="0">
                <a:latin typeface="+mn-ea"/>
              </a:rPr>
              <a:t> </a:t>
            </a:r>
            <a:r>
              <a:rPr lang="zh-CN" altLang="en-US" sz="2000" b="1" dirty="0">
                <a:latin typeface="+mn-ea"/>
              </a:rPr>
              <a:t>(二)调整研究侧重</a:t>
            </a:r>
          </a:p>
          <a:p>
            <a:pPr>
              <a:lnSpc>
                <a:spcPct val="170000"/>
              </a:lnSpc>
            </a:pPr>
            <a:r>
              <a:rPr lang="zh-CN" altLang="en-US" sz="2000" dirty="0">
                <a:latin typeface="+mn-ea"/>
              </a:rPr>
              <a:t>调整研究侧重主要是考察研究的可行性或命题展开的可行性.</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09575" y="0"/>
            <a:ext cx="3181350" cy="592138"/>
          </a:xfrm>
        </p:spPr>
        <p:txBody>
          <a:bodyPr>
            <a:normAutofit/>
          </a:bodyPr>
          <a:lstStyle/>
          <a:p>
            <a:r>
              <a:rPr lang="zh-CN" altLang="en-US" sz="2400" b="1" dirty="0">
                <a:solidFill>
                  <a:schemeClr val="bg1"/>
                </a:solidFill>
              </a:rPr>
              <a:t>第二节 编写提纲</a:t>
            </a:r>
          </a:p>
        </p:txBody>
      </p:sp>
      <p:sp>
        <p:nvSpPr>
          <p:cNvPr id="5" name="内容占位符 4"/>
          <p:cNvSpPr>
            <a:spLocks noGrp="1"/>
          </p:cNvSpPr>
          <p:nvPr>
            <p:ph idx="4294967295"/>
          </p:nvPr>
        </p:nvSpPr>
        <p:spPr>
          <a:xfrm>
            <a:off x="466724" y="850900"/>
            <a:ext cx="8048625" cy="2930525"/>
          </a:xfrm>
        </p:spPr>
        <p:txBody>
          <a:bodyPr>
            <a:noAutofit/>
          </a:bodyPr>
          <a:lstStyle/>
          <a:p>
            <a:pPr marL="0" indent="0">
              <a:lnSpc>
                <a:spcPct val="150000"/>
              </a:lnSpc>
              <a:buNone/>
            </a:pPr>
            <a:r>
              <a:rPr lang="zh-CN" altLang="en-US" sz="2000" b="1" dirty="0"/>
              <a:t>一、编写提纲的意义</a:t>
            </a:r>
          </a:p>
          <a:p>
            <a:pPr marL="0" indent="0" fontAlgn="auto">
              <a:lnSpc>
                <a:spcPct val="150000"/>
              </a:lnSpc>
              <a:buNone/>
            </a:pPr>
            <a:r>
              <a:rPr lang="zh-CN" altLang="en-US" sz="2000" dirty="0"/>
              <a:t>以便有条理地安排材料、展开论证.有了一个好的提纲,就能纲举目张,提纲挈领,掌握全篇论文的基本骨架,使论文的结构完整统一;就能分清层次,明确重点,周密地谋篇布局,使总论点和分论点有机地统一起来;就能够按照各部分的要求安排、组织、利用资料,决定取舍,最大限度地发挥资料的作用.</a:t>
            </a:r>
          </a:p>
        </p:txBody>
      </p:sp>
      <p:sp>
        <p:nvSpPr>
          <p:cNvPr id="6" name="矩形 5"/>
          <p:cNvSpPr/>
          <p:nvPr/>
        </p:nvSpPr>
        <p:spPr>
          <a:xfrm>
            <a:off x="0" y="5040630"/>
            <a:ext cx="9144000" cy="102870"/>
          </a:xfrm>
          <a:prstGeom prst="rect">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任意多边形 9"/>
          <p:cNvSpPr/>
          <p:nvPr/>
        </p:nvSpPr>
        <p:spPr>
          <a:xfrm>
            <a:off x="0" y="0"/>
            <a:ext cx="4049078" cy="591503"/>
          </a:xfrm>
          <a:custGeom>
            <a:avLst/>
            <a:gdLst>
              <a:gd name="connsiteX0" fmla="*/ 0 w 5398770"/>
              <a:gd name="connsiteY0" fmla="*/ 0 h 674370"/>
              <a:gd name="connsiteX1" fmla="*/ 5398770 w 5398770"/>
              <a:gd name="connsiteY1" fmla="*/ 0 h 674370"/>
              <a:gd name="connsiteX2" fmla="*/ 4752791 w 5398770"/>
              <a:gd name="connsiteY2" fmla="*/ 674370 h 674370"/>
              <a:gd name="connsiteX3" fmla="*/ 0 w 5398770"/>
              <a:gd name="connsiteY3" fmla="*/ 674370 h 674370"/>
              <a:gd name="connsiteX4" fmla="*/ 0 w 5398770"/>
              <a:gd name="connsiteY4" fmla="*/ 0 h 6743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8770" h="674370">
                <a:moveTo>
                  <a:pt x="0" y="0"/>
                </a:moveTo>
                <a:lnTo>
                  <a:pt x="5398770" y="0"/>
                </a:lnTo>
                <a:lnTo>
                  <a:pt x="4752791" y="674370"/>
                </a:lnTo>
                <a:lnTo>
                  <a:pt x="0" y="674370"/>
                </a:lnTo>
                <a:lnTo>
                  <a:pt x="0" y="0"/>
                </a:lnTo>
                <a:close/>
              </a:path>
            </a:pathLst>
          </a:cu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p>
            <a:pPr algn="ctr"/>
            <a:endParaRPr lang="zh-CN" altLang="en-US">
              <a:solidFill>
                <a:prstClr val="white"/>
              </a:solidFill>
            </a:endParaRPr>
          </a:p>
        </p:txBody>
      </p:sp>
      <p:sp>
        <p:nvSpPr>
          <p:cNvPr id="18" name="矩形 17"/>
          <p:cNvSpPr/>
          <p:nvPr/>
        </p:nvSpPr>
        <p:spPr>
          <a:xfrm>
            <a:off x="0" y="5040630"/>
            <a:ext cx="9144000" cy="102870"/>
          </a:xfrm>
          <a:prstGeom prst="rect">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99" name="文本框 98"/>
          <p:cNvSpPr txBox="1"/>
          <p:nvPr/>
        </p:nvSpPr>
        <p:spPr>
          <a:xfrm>
            <a:off x="499511" y="76460"/>
            <a:ext cx="1985159" cy="438582"/>
          </a:xfrm>
          <a:prstGeom prst="rect">
            <a:avLst/>
          </a:prstGeom>
          <a:noFill/>
        </p:spPr>
        <p:txBody>
          <a:bodyPr wrap="none" lIns="68580" tIns="34290" rIns="68580" bIns="34290" rtlCol="0">
            <a:spAutoFit/>
          </a:bodyPr>
          <a:lstStyle/>
          <a:p>
            <a:pPr algn="l"/>
            <a:r>
              <a:rPr lang="zh-CN" altLang="en-US" sz="2400" b="1" dirty="0">
                <a:solidFill>
                  <a:schemeClr val="bg1"/>
                </a:solidFill>
                <a:latin typeface="微软雅黑" panose="020B0503020204020204" charset="-122"/>
                <a:ea typeface="微软雅黑" panose="020B0503020204020204" charset="-122"/>
              </a:rPr>
              <a:t>二、编写提纲</a:t>
            </a:r>
          </a:p>
        </p:txBody>
      </p:sp>
      <p:cxnSp>
        <p:nvCxnSpPr>
          <p:cNvPr id="5" name="直接连接符 4"/>
          <p:cNvCxnSpPr/>
          <p:nvPr/>
        </p:nvCxnSpPr>
        <p:spPr>
          <a:xfrm>
            <a:off x="2363226" y="1406711"/>
            <a:ext cx="0" cy="2700338"/>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rot="5400000">
            <a:off x="2916867" y="853071"/>
            <a:ext cx="0" cy="1107281"/>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rot="5400000">
            <a:off x="2484670" y="2213955"/>
            <a:ext cx="0" cy="1107281"/>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rot="5400000">
            <a:off x="2916867" y="3555790"/>
            <a:ext cx="0" cy="1107281"/>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496326" y="1929396"/>
            <a:ext cx="1645444" cy="1645444"/>
          </a:xfrm>
          <a:prstGeom prst="ellipse">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CN" altLang="en-US" noProof="1"/>
          </a:p>
        </p:txBody>
      </p:sp>
      <p:sp>
        <p:nvSpPr>
          <p:cNvPr id="12" name="圆角矩形 11"/>
          <p:cNvSpPr/>
          <p:nvPr/>
        </p:nvSpPr>
        <p:spPr>
          <a:xfrm>
            <a:off x="2669217" y="1125724"/>
            <a:ext cx="1853967" cy="579834"/>
          </a:xfrm>
          <a:prstGeom prst="roundRect">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2000" b="1" dirty="0">
                <a:solidFill>
                  <a:schemeClr val="bg1"/>
                </a:solidFill>
                <a:latin typeface="+mn-ea"/>
                <a:cs typeface="宋体" panose="02010600030101010101" pitchFamily="2" charset="-122"/>
              </a:rPr>
              <a:t>明确论点</a:t>
            </a:r>
          </a:p>
        </p:txBody>
      </p:sp>
      <p:sp>
        <p:nvSpPr>
          <p:cNvPr id="15" name="圆角矩形 14"/>
          <p:cNvSpPr/>
          <p:nvPr/>
        </p:nvSpPr>
        <p:spPr>
          <a:xfrm>
            <a:off x="2669217" y="2459224"/>
            <a:ext cx="1853967" cy="581025"/>
          </a:xfrm>
          <a:prstGeom prst="roundRect">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r>
              <a:rPr lang="zh-CN" altLang="en-US" sz="2000" b="1" noProof="1">
                <a:latin typeface="+mn-ea"/>
              </a:rPr>
              <a:t>精选材料</a:t>
            </a:r>
          </a:p>
        </p:txBody>
      </p:sp>
      <p:sp>
        <p:nvSpPr>
          <p:cNvPr id="19" name="圆角矩形 18"/>
          <p:cNvSpPr/>
          <p:nvPr/>
        </p:nvSpPr>
        <p:spPr>
          <a:xfrm>
            <a:off x="2669217" y="3797487"/>
            <a:ext cx="1853967" cy="581025"/>
          </a:xfrm>
          <a:prstGeom prst="roundRect">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2000" b="1" dirty="0">
                <a:solidFill>
                  <a:schemeClr val="bg1"/>
                </a:solidFill>
                <a:latin typeface="+mn-ea"/>
              </a:rPr>
              <a:t>排定次序</a:t>
            </a:r>
          </a:p>
        </p:txBody>
      </p:sp>
      <p:sp>
        <p:nvSpPr>
          <p:cNvPr id="21" name="文本框 20"/>
          <p:cNvSpPr txBox="1"/>
          <p:nvPr/>
        </p:nvSpPr>
        <p:spPr>
          <a:xfrm>
            <a:off x="4800600" y="1106438"/>
            <a:ext cx="3619500" cy="530915"/>
          </a:xfrm>
          <a:prstGeom prst="rect">
            <a:avLst/>
          </a:prstGeom>
          <a:noFill/>
          <a:effectLst/>
        </p:spPr>
        <p:txBody>
          <a:bodyPr wrap="square" lIns="68580" tIns="34290" rIns="68580" bIns="34290" rtlCol="0">
            <a:spAutoFit/>
          </a:bodyPr>
          <a:lstStyle/>
          <a:p>
            <a:pPr algn="l"/>
            <a:r>
              <a:rPr lang="en-US" altLang="zh-CN" sz="1500" dirty="0">
                <a:latin typeface="微软雅黑" panose="020B0503020204020204" charset="-122"/>
                <a:ea typeface="微软雅黑" panose="020B0503020204020204" charset="-122"/>
              </a:rPr>
              <a:t>明确了自己要在论文中集中论述的总论点,接着就要明确这个总论点之下的分论点.</a:t>
            </a:r>
          </a:p>
        </p:txBody>
      </p:sp>
      <p:sp>
        <p:nvSpPr>
          <p:cNvPr id="22" name="文本框 21"/>
          <p:cNvSpPr txBox="1"/>
          <p:nvPr/>
        </p:nvSpPr>
        <p:spPr>
          <a:xfrm>
            <a:off x="4800600" y="2103800"/>
            <a:ext cx="3619500" cy="1223412"/>
          </a:xfrm>
          <a:prstGeom prst="rect">
            <a:avLst/>
          </a:prstGeom>
          <a:noFill/>
          <a:effectLst/>
        </p:spPr>
        <p:txBody>
          <a:bodyPr wrap="square" lIns="68580" tIns="34290" rIns="68580" bIns="34290" rtlCol="0">
            <a:spAutoFit/>
          </a:bodyPr>
          <a:lstStyle/>
          <a:p>
            <a:pPr algn="l"/>
            <a:r>
              <a:rPr lang="en-US" altLang="zh-CN" sz="1500" dirty="0" smtClean="0">
                <a:latin typeface="微软雅黑" panose="020B0503020204020204" charset="-122"/>
                <a:ea typeface="微软雅黑" panose="020B0503020204020204" charset="-122"/>
              </a:rPr>
              <a:t>论点的确立</a:t>
            </a:r>
            <a:r>
              <a:rPr lang="en-US" altLang="zh-CN" sz="1500" dirty="0">
                <a:latin typeface="微软雅黑" panose="020B0503020204020204" charset="-122"/>
                <a:ea typeface="微软雅黑" panose="020B0503020204020204" charset="-122"/>
              </a:rPr>
              <a:t>,需要坚实的材料.在研究过程中,涉及各种各样的材料,进入具体的写作环节,却只需要最典型、最新颖、最能说明论点的材料.除了材料的新颖、典型、说服力,通常还要考虑材料的搭配.</a:t>
            </a:r>
          </a:p>
        </p:txBody>
      </p:sp>
      <p:sp>
        <p:nvSpPr>
          <p:cNvPr id="23" name="文本框 22"/>
          <p:cNvSpPr txBox="1"/>
          <p:nvPr/>
        </p:nvSpPr>
        <p:spPr>
          <a:xfrm>
            <a:off x="4800600" y="3870827"/>
            <a:ext cx="3619500" cy="761747"/>
          </a:xfrm>
          <a:prstGeom prst="rect">
            <a:avLst/>
          </a:prstGeom>
          <a:noFill/>
          <a:effectLst/>
        </p:spPr>
        <p:txBody>
          <a:bodyPr wrap="square" lIns="68580" tIns="34290" rIns="68580" bIns="34290" rtlCol="0">
            <a:spAutoFit/>
          </a:bodyPr>
          <a:lstStyle/>
          <a:p>
            <a:pPr algn="l"/>
            <a:r>
              <a:rPr lang="en-US" altLang="zh-CN" sz="1500" dirty="0">
                <a:latin typeface="微软雅黑" panose="020B0503020204020204" charset="-122"/>
                <a:ea typeface="微软雅黑" panose="020B0503020204020204" charset="-122"/>
              </a:rPr>
              <a:t>明确论点选好材料后,便是根据论证的需要,选择一个最好的角度,安排好论述的次序,这也就是安排结构.</a:t>
            </a:r>
          </a:p>
        </p:txBody>
      </p:sp>
      <p:sp>
        <p:nvSpPr>
          <p:cNvPr id="24" name="文本框 23"/>
          <p:cNvSpPr txBox="1"/>
          <p:nvPr/>
        </p:nvSpPr>
        <p:spPr>
          <a:xfrm>
            <a:off x="865077" y="2450049"/>
            <a:ext cx="907941" cy="530915"/>
          </a:xfrm>
          <a:prstGeom prst="rect">
            <a:avLst/>
          </a:prstGeom>
          <a:noFill/>
        </p:spPr>
        <p:txBody>
          <a:bodyPr wrap="none" lIns="68580" tIns="34290" rIns="68580" bIns="34290" rtlCol="0">
            <a:spAutoFit/>
          </a:bodyPr>
          <a:lstStyle/>
          <a:p>
            <a:pPr algn="l"/>
            <a:r>
              <a:rPr lang="zh-CN" altLang="en-US" sz="3000" b="1" dirty="0">
                <a:solidFill>
                  <a:schemeClr val="bg1"/>
                </a:solidFill>
                <a:latin typeface="微软雅黑" panose="020B0503020204020204" charset="-122"/>
                <a:ea typeface="微软雅黑" panose="020B0503020204020204" charset="-122"/>
                <a:sym typeface="+mn-ea"/>
              </a:rPr>
              <a:t>要点</a:t>
            </a:r>
            <a:endParaRPr lang="zh-CN" altLang="en-US" sz="3000" b="1" dirty="0">
              <a:solidFill>
                <a:schemeClr val="bg1"/>
              </a:solidFill>
              <a:latin typeface="微软雅黑" panose="020B0503020204020204" charset="-122"/>
              <a:ea typeface="微软雅黑" panose="020B0503020204020204" charset="-122"/>
            </a:endParaRPr>
          </a:p>
        </p:txBody>
      </p:sp>
    </p:spTree>
    <p:custDataLst>
      <p:tags r:id="rId1"/>
    </p:custDataLst>
  </p:cSld>
  <p:clrMapOvr>
    <a:masterClrMapping/>
  </p:clrMapOvr>
  <p:transition spd="slow">
    <p:cove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任意多边形 9"/>
          <p:cNvSpPr/>
          <p:nvPr/>
        </p:nvSpPr>
        <p:spPr>
          <a:xfrm>
            <a:off x="0" y="0"/>
            <a:ext cx="4049078" cy="591503"/>
          </a:xfrm>
          <a:custGeom>
            <a:avLst/>
            <a:gdLst>
              <a:gd name="connsiteX0" fmla="*/ 0 w 5398770"/>
              <a:gd name="connsiteY0" fmla="*/ 0 h 674370"/>
              <a:gd name="connsiteX1" fmla="*/ 5398770 w 5398770"/>
              <a:gd name="connsiteY1" fmla="*/ 0 h 674370"/>
              <a:gd name="connsiteX2" fmla="*/ 4752791 w 5398770"/>
              <a:gd name="connsiteY2" fmla="*/ 674370 h 674370"/>
              <a:gd name="connsiteX3" fmla="*/ 0 w 5398770"/>
              <a:gd name="connsiteY3" fmla="*/ 674370 h 674370"/>
              <a:gd name="connsiteX4" fmla="*/ 0 w 5398770"/>
              <a:gd name="connsiteY4" fmla="*/ 0 h 6743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8770" h="674370">
                <a:moveTo>
                  <a:pt x="0" y="0"/>
                </a:moveTo>
                <a:lnTo>
                  <a:pt x="5398770" y="0"/>
                </a:lnTo>
                <a:lnTo>
                  <a:pt x="4752791" y="674370"/>
                </a:lnTo>
                <a:lnTo>
                  <a:pt x="0" y="674370"/>
                </a:lnTo>
                <a:lnTo>
                  <a:pt x="0" y="0"/>
                </a:lnTo>
                <a:close/>
              </a:path>
            </a:pathLst>
          </a:cu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p>
            <a:pPr algn="ctr"/>
            <a:endParaRPr lang="zh-CN" altLang="en-US">
              <a:solidFill>
                <a:prstClr val="white"/>
              </a:solidFill>
            </a:endParaRPr>
          </a:p>
        </p:txBody>
      </p:sp>
      <p:sp>
        <p:nvSpPr>
          <p:cNvPr id="5" name="文本框 4"/>
          <p:cNvSpPr txBox="1"/>
          <p:nvPr/>
        </p:nvSpPr>
        <p:spPr>
          <a:xfrm>
            <a:off x="432169" y="85064"/>
            <a:ext cx="4561400" cy="438582"/>
          </a:xfrm>
          <a:prstGeom prst="rect">
            <a:avLst/>
          </a:prstGeom>
          <a:noFill/>
        </p:spPr>
        <p:txBody>
          <a:bodyPr wrap="square" lIns="68580" tIns="34290" rIns="68580" bIns="34290" rtlCol="0">
            <a:spAutoFit/>
          </a:bodyPr>
          <a:lstStyle/>
          <a:p>
            <a:r>
              <a:rPr lang="en-US" altLang="zh-CN" sz="2400" b="1" dirty="0">
                <a:solidFill>
                  <a:schemeClr val="bg1"/>
                </a:solidFill>
                <a:latin typeface="Agency FB" panose="020B0503020202020204" pitchFamily="34" charset="0"/>
                <a:ea typeface="微软雅黑" panose="020B0503020204020204" charset="-122"/>
              </a:rPr>
              <a:t>排定次序应注意以下几点:</a:t>
            </a:r>
          </a:p>
        </p:txBody>
      </p:sp>
      <p:grpSp>
        <p:nvGrpSpPr>
          <p:cNvPr id="15" name="组合 14"/>
          <p:cNvGrpSpPr/>
          <p:nvPr/>
        </p:nvGrpSpPr>
        <p:grpSpPr>
          <a:xfrm>
            <a:off x="530043" y="919722"/>
            <a:ext cx="1509152" cy="1499892"/>
            <a:chOff x="1087593" y="2020248"/>
            <a:chExt cx="2012203" cy="1999856"/>
          </a:xfrm>
        </p:grpSpPr>
        <p:grpSp>
          <p:nvGrpSpPr>
            <p:cNvPr id="32" name="组合 31"/>
            <p:cNvGrpSpPr/>
            <p:nvPr/>
          </p:nvGrpSpPr>
          <p:grpSpPr>
            <a:xfrm>
              <a:off x="1087593" y="2020248"/>
              <a:ext cx="2012203" cy="1999856"/>
              <a:chOff x="1059457" y="2386010"/>
              <a:chExt cx="2012203" cy="1999856"/>
            </a:xfrm>
          </p:grpSpPr>
          <p:sp>
            <p:nvSpPr>
              <p:cNvPr id="6" name="任意多边形 5"/>
              <p:cNvSpPr/>
              <p:nvPr/>
            </p:nvSpPr>
            <p:spPr>
              <a:xfrm>
                <a:off x="1059457" y="2386010"/>
                <a:ext cx="2012203" cy="1999856"/>
              </a:xfrm>
              <a:custGeom>
                <a:avLst/>
                <a:gdLst>
                  <a:gd name="connsiteX0" fmla="*/ 0 w 2160105"/>
                  <a:gd name="connsiteY0" fmla="*/ 0 h 2146851"/>
                  <a:gd name="connsiteX1" fmla="*/ 1455972 w 2160105"/>
                  <a:gd name="connsiteY1" fmla="*/ 0 h 2146851"/>
                  <a:gd name="connsiteX2" fmla="*/ 2149052 w 2160105"/>
                  <a:gd name="connsiteY2" fmla="*/ 693080 h 2146851"/>
                  <a:gd name="connsiteX3" fmla="*/ 2160105 w 2160105"/>
                  <a:gd name="connsiteY3" fmla="*/ 682027 h 2146851"/>
                  <a:gd name="connsiteX4" fmla="*/ 2160105 w 2160105"/>
                  <a:gd name="connsiteY4" fmla="*/ 2146851 h 2146851"/>
                  <a:gd name="connsiteX5" fmla="*/ 0 w 2160105"/>
                  <a:gd name="connsiteY5" fmla="*/ 2146851 h 2146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60105" h="2146851">
                    <a:moveTo>
                      <a:pt x="0" y="0"/>
                    </a:moveTo>
                    <a:lnTo>
                      <a:pt x="1455972" y="0"/>
                    </a:lnTo>
                    <a:lnTo>
                      <a:pt x="2149052" y="693080"/>
                    </a:lnTo>
                    <a:lnTo>
                      <a:pt x="2160105" y="682027"/>
                    </a:lnTo>
                    <a:lnTo>
                      <a:pt x="2160105" y="2146851"/>
                    </a:lnTo>
                    <a:lnTo>
                      <a:pt x="0" y="2146851"/>
                    </a:lnTo>
                    <a:close/>
                  </a:path>
                </a:pathLst>
              </a:cu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flipH="1" flipV="1">
                <a:off x="2415739" y="2386010"/>
                <a:ext cx="655921" cy="645625"/>
              </a:xfrm>
              <a:custGeom>
                <a:avLst/>
                <a:gdLst>
                  <a:gd name="connsiteX0" fmla="*/ 0 w 704133"/>
                  <a:gd name="connsiteY0" fmla="*/ 0 h 693080"/>
                  <a:gd name="connsiteX1" fmla="*/ 704133 w 704133"/>
                  <a:gd name="connsiteY1" fmla="*/ 0 h 693080"/>
                  <a:gd name="connsiteX2" fmla="*/ 704133 w 704133"/>
                  <a:gd name="connsiteY2" fmla="*/ 682027 h 693080"/>
                  <a:gd name="connsiteX3" fmla="*/ 693080 w 704133"/>
                  <a:gd name="connsiteY3" fmla="*/ 693080 h 693080"/>
                </a:gdLst>
                <a:ahLst/>
                <a:cxnLst>
                  <a:cxn ang="0">
                    <a:pos x="connsiteX0" y="connsiteY0"/>
                  </a:cxn>
                  <a:cxn ang="0">
                    <a:pos x="connsiteX1" y="connsiteY1"/>
                  </a:cxn>
                  <a:cxn ang="0">
                    <a:pos x="connsiteX2" y="connsiteY2"/>
                  </a:cxn>
                  <a:cxn ang="0">
                    <a:pos x="connsiteX3" y="connsiteY3"/>
                  </a:cxn>
                </a:cxnLst>
                <a:rect l="l" t="t" r="r" b="b"/>
                <a:pathLst>
                  <a:path w="704133" h="693080">
                    <a:moveTo>
                      <a:pt x="0" y="0"/>
                    </a:moveTo>
                    <a:lnTo>
                      <a:pt x="704133" y="0"/>
                    </a:lnTo>
                    <a:lnTo>
                      <a:pt x="704133" y="682027"/>
                    </a:lnTo>
                    <a:lnTo>
                      <a:pt x="693080" y="693080"/>
                    </a:lnTo>
                    <a:close/>
                  </a:path>
                </a:pathLst>
              </a:custGeom>
              <a:solidFill>
                <a:srgbClr val="971D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4" name="文本框 33"/>
            <p:cNvSpPr txBox="1"/>
            <p:nvPr/>
          </p:nvSpPr>
          <p:spPr>
            <a:xfrm>
              <a:off x="1283173" y="2866068"/>
              <a:ext cx="1731010" cy="975360"/>
            </a:xfrm>
            <a:prstGeom prst="rect">
              <a:avLst/>
            </a:prstGeom>
            <a:noFill/>
          </p:spPr>
          <p:txBody>
            <a:bodyPr wrap="square" rtlCol="0">
              <a:spAutoFit/>
            </a:bodyPr>
            <a:lstStyle/>
            <a:p>
              <a:pPr algn="l"/>
              <a:r>
                <a:rPr lang="zh-CN" altLang="en-US" sz="2100" b="1" dirty="0">
                  <a:solidFill>
                    <a:schemeClr val="bg1"/>
                  </a:solidFill>
                  <a:latin typeface="微软雅黑" panose="020B0503020204020204" charset="-122"/>
                  <a:ea typeface="微软雅黑" panose="020B0503020204020204" charset="-122"/>
                </a:rPr>
                <a:t>揭示客观规律</a:t>
              </a:r>
            </a:p>
          </p:txBody>
        </p:sp>
      </p:grpSp>
      <p:grpSp>
        <p:nvGrpSpPr>
          <p:cNvPr id="16" name="组合 15"/>
          <p:cNvGrpSpPr/>
          <p:nvPr/>
        </p:nvGrpSpPr>
        <p:grpSpPr>
          <a:xfrm>
            <a:off x="2543065" y="919722"/>
            <a:ext cx="1509152" cy="1499892"/>
            <a:chOff x="3771622" y="2020248"/>
            <a:chExt cx="2012203" cy="1999856"/>
          </a:xfrm>
        </p:grpSpPr>
        <p:grpSp>
          <p:nvGrpSpPr>
            <p:cNvPr id="2" name="组合 1"/>
            <p:cNvGrpSpPr/>
            <p:nvPr/>
          </p:nvGrpSpPr>
          <p:grpSpPr>
            <a:xfrm>
              <a:off x="3771622" y="2020248"/>
              <a:ext cx="2012203" cy="1999856"/>
              <a:chOff x="3743486" y="2386010"/>
              <a:chExt cx="2012203" cy="1999856"/>
            </a:xfrm>
          </p:grpSpPr>
          <p:sp>
            <p:nvSpPr>
              <p:cNvPr id="8" name="任意多边形 7"/>
              <p:cNvSpPr/>
              <p:nvPr/>
            </p:nvSpPr>
            <p:spPr>
              <a:xfrm>
                <a:off x="3743486" y="2386010"/>
                <a:ext cx="2012203" cy="1999856"/>
              </a:xfrm>
              <a:custGeom>
                <a:avLst/>
                <a:gdLst>
                  <a:gd name="connsiteX0" fmla="*/ 0 w 2160105"/>
                  <a:gd name="connsiteY0" fmla="*/ 0 h 2146851"/>
                  <a:gd name="connsiteX1" fmla="*/ 1455972 w 2160105"/>
                  <a:gd name="connsiteY1" fmla="*/ 0 h 2146851"/>
                  <a:gd name="connsiteX2" fmla="*/ 2149052 w 2160105"/>
                  <a:gd name="connsiteY2" fmla="*/ 693080 h 2146851"/>
                  <a:gd name="connsiteX3" fmla="*/ 2160105 w 2160105"/>
                  <a:gd name="connsiteY3" fmla="*/ 682027 h 2146851"/>
                  <a:gd name="connsiteX4" fmla="*/ 2160105 w 2160105"/>
                  <a:gd name="connsiteY4" fmla="*/ 2146851 h 2146851"/>
                  <a:gd name="connsiteX5" fmla="*/ 0 w 2160105"/>
                  <a:gd name="connsiteY5" fmla="*/ 2146851 h 2146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60105" h="2146851">
                    <a:moveTo>
                      <a:pt x="0" y="0"/>
                    </a:moveTo>
                    <a:lnTo>
                      <a:pt x="1455972" y="0"/>
                    </a:lnTo>
                    <a:lnTo>
                      <a:pt x="2149052" y="693080"/>
                    </a:lnTo>
                    <a:lnTo>
                      <a:pt x="2160105" y="682027"/>
                    </a:lnTo>
                    <a:lnTo>
                      <a:pt x="2160105" y="2146851"/>
                    </a:lnTo>
                    <a:lnTo>
                      <a:pt x="0" y="2146851"/>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flipH="1" flipV="1">
                <a:off x="5099768" y="2386010"/>
                <a:ext cx="655921" cy="645625"/>
              </a:xfrm>
              <a:custGeom>
                <a:avLst/>
                <a:gdLst>
                  <a:gd name="connsiteX0" fmla="*/ 0 w 704133"/>
                  <a:gd name="connsiteY0" fmla="*/ 0 h 693080"/>
                  <a:gd name="connsiteX1" fmla="*/ 704133 w 704133"/>
                  <a:gd name="connsiteY1" fmla="*/ 0 h 693080"/>
                  <a:gd name="connsiteX2" fmla="*/ 704133 w 704133"/>
                  <a:gd name="connsiteY2" fmla="*/ 682027 h 693080"/>
                  <a:gd name="connsiteX3" fmla="*/ 693080 w 704133"/>
                  <a:gd name="connsiteY3" fmla="*/ 693080 h 693080"/>
                </a:gdLst>
                <a:ahLst/>
                <a:cxnLst>
                  <a:cxn ang="0">
                    <a:pos x="connsiteX0" y="connsiteY0"/>
                  </a:cxn>
                  <a:cxn ang="0">
                    <a:pos x="connsiteX1" y="connsiteY1"/>
                  </a:cxn>
                  <a:cxn ang="0">
                    <a:pos x="connsiteX2" y="connsiteY2"/>
                  </a:cxn>
                  <a:cxn ang="0">
                    <a:pos x="connsiteX3" y="connsiteY3"/>
                  </a:cxn>
                </a:cxnLst>
                <a:rect l="l" t="t" r="r" b="b"/>
                <a:pathLst>
                  <a:path w="704133" h="693080">
                    <a:moveTo>
                      <a:pt x="0" y="0"/>
                    </a:moveTo>
                    <a:lnTo>
                      <a:pt x="704133" y="0"/>
                    </a:lnTo>
                    <a:lnTo>
                      <a:pt x="704133" y="682027"/>
                    </a:lnTo>
                    <a:lnTo>
                      <a:pt x="693080" y="693080"/>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文本框 34"/>
            <p:cNvSpPr txBox="1"/>
            <p:nvPr/>
          </p:nvSpPr>
          <p:spPr>
            <a:xfrm>
              <a:off x="3967202" y="2866068"/>
              <a:ext cx="1471295" cy="975360"/>
            </a:xfrm>
            <a:prstGeom prst="rect">
              <a:avLst/>
            </a:prstGeom>
            <a:noFill/>
          </p:spPr>
          <p:txBody>
            <a:bodyPr wrap="square" rtlCol="0">
              <a:spAutoFit/>
            </a:bodyPr>
            <a:lstStyle/>
            <a:p>
              <a:pPr algn="l"/>
              <a:r>
                <a:rPr lang="zh-CN" altLang="en-US" sz="2100" b="1" dirty="0">
                  <a:solidFill>
                    <a:schemeClr val="tx1">
                      <a:lumMod val="65000"/>
                      <a:lumOff val="35000"/>
                    </a:schemeClr>
                  </a:solidFill>
                  <a:latin typeface="微软雅黑" panose="020B0503020204020204" charset="-122"/>
                  <a:ea typeface="微软雅黑" panose="020B0503020204020204" charset="-122"/>
                </a:rPr>
                <a:t>围绕中心论点</a:t>
              </a:r>
            </a:p>
          </p:txBody>
        </p:sp>
      </p:grpSp>
      <p:grpSp>
        <p:nvGrpSpPr>
          <p:cNvPr id="17" name="组合 16"/>
          <p:cNvGrpSpPr/>
          <p:nvPr/>
        </p:nvGrpSpPr>
        <p:grpSpPr>
          <a:xfrm>
            <a:off x="4556087" y="919722"/>
            <a:ext cx="1509152" cy="1499892"/>
            <a:chOff x="6455651" y="2020248"/>
            <a:chExt cx="2012203" cy="1999856"/>
          </a:xfrm>
        </p:grpSpPr>
        <p:grpSp>
          <p:nvGrpSpPr>
            <p:cNvPr id="4" name="组合 3"/>
            <p:cNvGrpSpPr/>
            <p:nvPr/>
          </p:nvGrpSpPr>
          <p:grpSpPr>
            <a:xfrm>
              <a:off x="6455651" y="2020248"/>
              <a:ext cx="2012203" cy="1999856"/>
              <a:chOff x="6427515" y="2386010"/>
              <a:chExt cx="2012203" cy="1999856"/>
            </a:xfrm>
          </p:grpSpPr>
          <p:sp>
            <p:nvSpPr>
              <p:cNvPr id="11" name="任意多边形 10"/>
              <p:cNvSpPr/>
              <p:nvPr/>
            </p:nvSpPr>
            <p:spPr>
              <a:xfrm>
                <a:off x="6427515" y="2386010"/>
                <a:ext cx="2012203" cy="1999856"/>
              </a:xfrm>
              <a:custGeom>
                <a:avLst/>
                <a:gdLst>
                  <a:gd name="connsiteX0" fmla="*/ 0 w 2160105"/>
                  <a:gd name="connsiteY0" fmla="*/ 0 h 2146851"/>
                  <a:gd name="connsiteX1" fmla="*/ 1455972 w 2160105"/>
                  <a:gd name="connsiteY1" fmla="*/ 0 h 2146851"/>
                  <a:gd name="connsiteX2" fmla="*/ 2149052 w 2160105"/>
                  <a:gd name="connsiteY2" fmla="*/ 693080 h 2146851"/>
                  <a:gd name="connsiteX3" fmla="*/ 2160105 w 2160105"/>
                  <a:gd name="connsiteY3" fmla="*/ 682027 h 2146851"/>
                  <a:gd name="connsiteX4" fmla="*/ 2160105 w 2160105"/>
                  <a:gd name="connsiteY4" fmla="*/ 2146851 h 2146851"/>
                  <a:gd name="connsiteX5" fmla="*/ 0 w 2160105"/>
                  <a:gd name="connsiteY5" fmla="*/ 2146851 h 2146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60105" h="2146851">
                    <a:moveTo>
                      <a:pt x="0" y="0"/>
                    </a:moveTo>
                    <a:lnTo>
                      <a:pt x="1455972" y="0"/>
                    </a:lnTo>
                    <a:lnTo>
                      <a:pt x="2149052" y="693080"/>
                    </a:lnTo>
                    <a:lnTo>
                      <a:pt x="2160105" y="682027"/>
                    </a:lnTo>
                    <a:lnTo>
                      <a:pt x="2160105" y="2146851"/>
                    </a:lnTo>
                    <a:lnTo>
                      <a:pt x="0" y="2146851"/>
                    </a:lnTo>
                    <a:close/>
                  </a:path>
                </a:pathLst>
              </a:cu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flipH="1" flipV="1">
                <a:off x="7783797" y="2386010"/>
                <a:ext cx="655921" cy="645625"/>
              </a:xfrm>
              <a:custGeom>
                <a:avLst/>
                <a:gdLst>
                  <a:gd name="connsiteX0" fmla="*/ 0 w 704133"/>
                  <a:gd name="connsiteY0" fmla="*/ 0 h 693080"/>
                  <a:gd name="connsiteX1" fmla="*/ 704133 w 704133"/>
                  <a:gd name="connsiteY1" fmla="*/ 0 h 693080"/>
                  <a:gd name="connsiteX2" fmla="*/ 704133 w 704133"/>
                  <a:gd name="connsiteY2" fmla="*/ 682027 h 693080"/>
                  <a:gd name="connsiteX3" fmla="*/ 693080 w 704133"/>
                  <a:gd name="connsiteY3" fmla="*/ 693080 h 693080"/>
                </a:gdLst>
                <a:ahLst/>
                <a:cxnLst>
                  <a:cxn ang="0">
                    <a:pos x="connsiteX0" y="connsiteY0"/>
                  </a:cxn>
                  <a:cxn ang="0">
                    <a:pos x="connsiteX1" y="connsiteY1"/>
                  </a:cxn>
                  <a:cxn ang="0">
                    <a:pos x="connsiteX2" y="connsiteY2"/>
                  </a:cxn>
                  <a:cxn ang="0">
                    <a:pos x="connsiteX3" y="connsiteY3"/>
                  </a:cxn>
                </a:cxnLst>
                <a:rect l="l" t="t" r="r" b="b"/>
                <a:pathLst>
                  <a:path w="704133" h="693080">
                    <a:moveTo>
                      <a:pt x="0" y="0"/>
                    </a:moveTo>
                    <a:lnTo>
                      <a:pt x="704133" y="0"/>
                    </a:lnTo>
                    <a:lnTo>
                      <a:pt x="704133" y="682027"/>
                    </a:lnTo>
                    <a:lnTo>
                      <a:pt x="693080" y="693080"/>
                    </a:lnTo>
                    <a:close/>
                  </a:path>
                </a:pathLst>
              </a:custGeom>
              <a:solidFill>
                <a:srgbClr val="971D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文本框 35"/>
            <p:cNvSpPr txBox="1"/>
            <p:nvPr/>
          </p:nvSpPr>
          <p:spPr>
            <a:xfrm>
              <a:off x="6651231" y="2866068"/>
              <a:ext cx="1665605" cy="975360"/>
            </a:xfrm>
            <a:prstGeom prst="rect">
              <a:avLst/>
            </a:prstGeom>
            <a:noFill/>
          </p:spPr>
          <p:txBody>
            <a:bodyPr wrap="square" rtlCol="0">
              <a:spAutoFit/>
            </a:bodyPr>
            <a:lstStyle/>
            <a:p>
              <a:pPr algn="l"/>
              <a:r>
                <a:rPr lang="zh-CN" altLang="en-US" sz="2100" b="1" dirty="0">
                  <a:solidFill>
                    <a:schemeClr val="bg1"/>
                  </a:solidFill>
                  <a:latin typeface="微软雅黑" panose="020B0503020204020204" charset="-122"/>
                  <a:ea typeface="微软雅黑" panose="020B0503020204020204" charset="-122"/>
                </a:rPr>
                <a:t>体现</a:t>
              </a:r>
              <a:r>
                <a:rPr lang="zh-CN" altLang="en-US" sz="2100" b="1" dirty="0" smtClean="0">
                  <a:solidFill>
                    <a:schemeClr val="bg1"/>
                  </a:solidFill>
                  <a:latin typeface="微软雅黑" panose="020B0503020204020204" charset="-122"/>
                  <a:ea typeface="微软雅黑" panose="020B0503020204020204" charset="-122"/>
                </a:rPr>
                <a:t>研究过程</a:t>
              </a:r>
              <a:endParaRPr lang="zh-CN" altLang="en-US" sz="2100" b="1" dirty="0">
                <a:solidFill>
                  <a:schemeClr val="bg1"/>
                </a:solidFill>
                <a:latin typeface="微软雅黑" panose="020B0503020204020204" charset="-122"/>
                <a:ea typeface="微软雅黑" panose="020B0503020204020204" charset="-122"/>
              </a:endParaRPr>
            </a:p>
          </p:txBody>
        </p:sp>
      </p:grpSp>
      <p:grpSp>
        <p:nvGrpSpPr>
          <p:cNvPr id="19" name="组合 18"/>
          <p:cNvGrpSpPr/>
          <p:nvPr/>
        </p:nvGrpSpPr>
        <p:grpSpPr>
          <a:xfrm>
            <a:off x="6569106" y="919722"/>
            <a:ext cx="1509152" cy="1499892"/>
            <a:chOff x="9139680" y="2020248"/>
            <a:chExt cx="2012203" cy="1999856"/>
          </a:xfrm>
        </p:grpSpPr>
        <p:grpSp>
          <p:nvGrpSpPr>
            <p:cNvPr id="3" name="组合 2"/>
            <p:cNvGrpSpPr/>
            <p:nvPr/>
          </p:nvGrpSpPr>
          <p:grpSpPr>
            <a:xfrm>
              <a:off x="9139680" y="2020248"/>
              <a:ext cx="2012203" cy="1999856"/>
              <a:chOff x="9111537" y="2386009"/>
              <a:chExt cx="2012210" cy="1999855"/>
            </a:xfrm>
          </p:grpSpPr>
          <p:sp>
            <p:nvSpPr>
              <p:cNvPr id="13" name="任意多边形 12"/>
              <p:cNvSpPr/>
              <p:nvPr/>
            </p:nvSpPr>
            <p:spPr>
              <a:xfrm>
                <a:off x="9111537" y="2386009"/>
                <a:ext cx="2012202" cy="1999855"/>
              </a:xfrm>
              <a:custGeom>
                <a:avLst/>
                <a:gdLst>
                  <a:gd name="connsiteX0" fmla="*/ 0 w 2160105"/>
                  <a:gd name="connsiteY0" fmla="*/ 0 h 2146851"/>
                  <a:gd name="connsiteX1" fmla="*/ 1455972 w 2160105"/>
                  <a:gd name="connsiteY1" fmla="*/ 0 h 2146851"/>
                  <a:gd name="connsiteX2" fmla="*/ 2149052 w 2160105"/>
                  <a:gd name="connsiteY2" fmla="*/ 693080 h 2146851"/>
                  <a:gd name="connsiteX3" fmla="*/ 2160105 w 2160105"/>
                  <a:gd name="connsiteY3" fmla="*/ 682027 h 2146851"/>
                  <a:gd name="connsiteX4" fmla="*/ 2160105 w 2160105"/>
                  <a:gd name="connsiteY4" fmla="*/ 2146851 h 2146851"/>
                  <a:gd name="connsiteX5" fmla="*/ 0 w 2160105"/>
                  <a:gd name="connsiteY5" fmla="*/ 2146851 h 2146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60105" h="2146851">
                    <a:moveTo>
                      <a:pt x="0" y="0"/>
                    </a:moveTo>
                    <a:lnTo>
                      <a:pt x="1455972" y="0"/>
                    </a:lnTo>
                    <a:lnTo>
                      <a:pt x="2149052" y="693080"/>
                    </a:lnTo>
                    <a:lnTo>
                      <a:pt x="2160105" y="682027"/>
                    </a:lnTo>
                    <a:lnTo>
                      <a:pt x="2160105" y="2146851"/>
                    </a:lnTo>
                    <a:lnTo>
                      <a:pt x="0" y="2146851"/>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flipH="1" flipV="1">
                <a:off x="10467826" y="2386010"/>
                <a:ext cx="655921" cy="645625"/>
              </a:xfrm>
              <a:custGeom>
                <a:avLst/>
                <a:gdLst>
                  <a:gd name="connsiteX0" fmla="*/ 0 w 704133"/>
                  <a:gd name="connsiteY0" fmla="*/ 0 h 693080"/>
                  <a:gd name="connsiteX1" fmla="*/ 704133 w 704133"/>
                  <a:gd name="connsiteY1" fmla="*/ 0 h 693080"/>
                  <a:gd name="connsiteX2" fmla="*/ 704133 w 704133"/>
                  <a:gd name="connsiteY2" fmla="*/ 682027 h 693080"/>
                  <a:gd name="connsiteX3" fmla="*/ 693080 w 704133"/>
                  <a:gd name="connsiteY3" fmla="*/ 693080 h 693080"/>
                </a:gdLst>
                <a:ahLst/>
                <a:cxnLst>
                  <a:cxn ang="0">
                    <a:pos x="connsiteX0" y="connsiteY0"/>
                  </a:cxn>
                  <a:cxn ang="0">
                    <a:pos x="connsiteX1" y="connsiteY1"/>
                  </a:cxn>
                  <a:cxn ang="0">
                    <a:pos x="connsiteX2" y="connsiteY2"/>
                  </a:cxn>
                  <a:cxn ang="0">
                    <a:pos x="connsiteX3" y="connsiteY3"/>
                  </a:cxn>
                </a:cxnLst>
                <a:rect l="l" t="t" r="r" b="b"/>
                <a:pathLst>
                  <a:path w="704133" h="693080">
                    <a:moveTo>
                      <a:pt x="0" y="0"/>
                    </a:moveTo>
                    <a:lnTo>
                      <a:pt x="704133" y="0"/>
                    </a:lnTo>
                    <a:lnTo>
                      <a:pt x="704133" y="682027"/>
                    </a:lnTo>
                    <a:lnTo>
                      <a:pt x="693080" y="693080"/>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7" name="文本框 36"/>
            <p:cNvSpPr txBox="1"/>
            <p:nvPr/>
          </p:nvSpPr>
          <p:spPr>
            <a:xfrm>
              <a:off x="9259060" y="2678149"/>
              <a:ext cx="1773435" cy="975360"/>
            </a:xfrm>
            <a:prstGeom prst="rect">
              <a:avLst/>
            </a:prstGeom>
            <a:noFill/>
          </p:spPr>
          <p:txBody>
            <a:bodyPr wrap="square" rtlCol="0">
              <a:spAutoFit/>
            </a:bodyPr>
            <a:lstStyle/>
            <a:p>
              <a:pPr algn="l"/>
              <a:r>
                <a:rPr lang="zh-CN" altLang="en-US" sz="2100" b="1" dirty="0">
                  <a:solidFill>
                    <a:schemeClr val="tx1">
                      <a:lumMod val="65000"/>
                      <a:lumOff val="35000"/>
                    </a:schemeClr>
                  </a:solidFill>
                  <a:latin typeface="微软雅黑" panose="020B0503020204020204" charset="-122"/>
                  <a:ea typeface="微软雅黑" panose="020B0503020204020204" charset="-122"/>
                </a:rPr>
                <a:t>完整统一、严谨自然</a:t>
              </a:r>
            </a:p>
          </p:txBody>
        </p:sp>
      </p:grpSp>
      <p:sp>
        <p:nvSpPr>
          <p:cNvPr id="38" name="文本框 37"/>
          <p:cNvSpPr txBox="1"/>
          <p:nvPr/>
        </p:nvSpPr>
        <p:spPr>
          <a:xfrm>
            <a:off x="394666" y="2682231"/>
            <a:ext cx="1806272" cy="2008242"/>
          </a:xfrm>
          <a:prstGeom prst="rect">
            <a:avLst/>
          </a:prstGeom>
          <a:noFill/>
          <a:effectLst/>
        </p:spPr>
        <p:txBody>
          <a:bodyPr wrap="square" lIns="68580" tIns="34290" rIns="68580" bIns="34290" rtlCol="0">
            <a:spAutoFit/>
          </a:bodyPr>
          <a:lstStyle/>
          <a:p>
            <a:pPr algn="l"/>
            <a:r>
              <a:rPr lang="en-US" altLang="zh-CN" sz="1800" dirty="0" err="1" smtClean="0">
                <a:solidFill>
                  <a:schemeClr val="tx1">
                    <a:lumMod val="85000"/>
                    <a:lumOff val="15000"/>
                  </a:schemeClr>
                </a:solidFill>
                <a:latin typeface="微软雅黑" panose="020B0503020204020204" charset="-122"/>
                <a:ea typeface="微软雅黑" panose="020B0503020204020204" charset="-122"/>
              </a:rPr>
              <a:t>毕业论文的结构应准确反映事物和现象的客观发展规律及其内部的联系,而不能按主观愿望来随意安排</a:t>
            </a:r>
            <a:r>
              <a:rPr lang="en-US" altLang="zh-CN" sz="1800" dirty="0" smtClean="0">
                <a:solidFill>
                  <a:schemeClr val="tx1">
                    <a:lumMod val="85000"/>
                    <a:lumOff val="15000"/>
                  </a:schemeClr>
                </a:solidFill>
                <a:latin typeface="微软雅黑" panose="020B0503020204020204" charset="-122"/>
                <a:ea typeface="微软雅黑" panose="020B0503020204020204" charset="-122"/>
              </a:rPr>
              <a:t>.</a:t>
            </a:r>
          </a:p>
        </p:txBody>
      </p:sp>
      <p:sp>
        <p:nvSpPr>
          <p:cNvPr id="39" name="文本框 38"/>
          <p:cNvSpPr txBox="1"/>
          <p:nvPr/>
        </p:nvSpPr>
        <p:spPr>
          <a:xfrm>
            <a:off x="2453202" y="2674429"/>
            <a:ext cx="1850382" cy="2008242"/>
          </a:xfrm>
          <a:prstGeom prst="rect">
            <a:avLst/>
          </a:prstGeom>
          <a:noFill/>
          <a:effectLst/>
        </p:spPr>
        <p:txBody>
          <a:bodyPr wrap="square" lIns="68580" tIns="34290" rIns="68580" bIns="34290" rtlCol="0">
            <a:spAutoFit/>
          </a:bodyPr>
          <a:lstStyle/>
          <a:p>
            <a:pPr algn="l"/>
            <a:r>
              <a:rPr lang="en-US" altLang="zh-CN" sz="1800" dirty="0" err="1" smtClean="0">
                <a:solidFill>
                  <a:schemeClr val="tx1">
                    <a:lumMod val="85000"/>
                    <a:lumOff val="15000"/>
                  </a:schemeClr>
                </a:solidFill>
                <a:latin typeface="微软雅黑" panose="020B0503020204020204" charset="-122"/>
                <a:ea typeface="微软雅黑" panose="020B0503020204020204" charset="-122"/>
              </a:rPr>
              <a:t>论文的中心论点始终在论文中占据至高无上的位置.它是全文的灵魂与统帅.结构的安排要时时围绕这个中心展开</a:t>
            </a:r>
            <a:endParaRPr lang="en-US" altLang="zh-CN" sz="1800" dirty="0" smtClean="0">
              <a:solidFill>
                <a:schemeClr val="tx1">
                  <a:lumMod val="85000"/>
                  <a:lumOff val="15000"/>
                </a:schemeClr>
              </a:solidFill>
              <a:latin typeface="微软雅黑" panose="020B0503020204020204" charset="-122"/>
              <a:ea typeface="微软雅黑" panose="020B0503020204020204" charset="-122"/>
            </a:endParaRPr>
          </a:p>
        </p:txBody>
      </p:sp>
      <p:sp>
        <p:nvSpPr>
          <p:cNvPr id="40" name="文本框 39"/>
          <p:cNvSpPr txBox="1"/>
          <p:nvPr/>
        </p:nvSpPr>
        <p:spPr>
          <a:xfrm>
            <a:off x="4529468" y="2682231"/>
            <a:ext cx="1616150" cy="1731243"/>
          </a:xfrm>
          <a:prstGeom prst="rect">
            <a:avLst/>
          </a:prstGeom>
          <a:noFill/>
          <a:effectLst/>
        </p:spPr>
        <p:txBody>
          <a:bodyPr wrap="square" lIns="68580" tIns="34290" rIns="68580" bIns="34290" rtlCol="0">
            <a:spAutoFit/>
          </a:bodyPr>
          <a:lstStyle/>
          <a:p>
            <a:pPr algn="l"/>
            <a:r>
              <a:rPr lang="en-US" altLang="zh-CN" sz="1800" dirty="0" smtClean="0">
                <a:solidFill>
                  <a:schemeClr val="tx1">
                    <a:lumMod val="85000"/>
                    <a:lumOff val="15000"/>
                  </a:schemeClr>
                </a:solidFill>
                <a:latin typeface="微软雅黑" panose="020B0503020204020204" charset="-122"/>
                <a:ea typeface="微软雅黑" panose="020B0503020204020204" charset="-122"/>
              </a:rPr>
              <a:t>研究的基本过程是提出问题、分析问题、解决问题. 论文结构可按此研究过程</a:t>
            </a:r>
            <a:r>
              <a:rPr lang="zh-CN" altLang="en-US" sz="1800" dirty="0" smtClean="0">
                <a:solidFill>
                  <a:schemeClr val="tx1">
                    <a:lumMod val="85000"/>
                    <a:lumOff val="15000"/>
                  </a:schemeClr>
                </a:solidFill>
                <a:latin typeface="微软雅黑" panose="020B0503020204020204" charset="-122"/>
                <a:ea typeface="微软雅黑" panose="020B0503020204020204" charset="-122"/>
              </a:rPr>
              <a:t>而展开</a:t>
            </a:r>
          </a:p>
        </p:txBody>
      </p:sp>
      <p:sp>
        <p:nvSpPr>
          <p:cNvPr id="41" name="文本框 40"/>
          <p:cNvSpPr txBox="1"/>
          <p:nvPr/>
        </p:nvSpPr>
        <p:spPr>
          <a:xfrm>
            <a:off x="6432698" y="2682231"/>
            <a:ext cx="2296629" cy="2008242"/>
          </a:xfrm>
          <a:prstGeom prst="rect">
            <a:avLst/>
          </a:prstGeom>
          <a:noFill/>
          <a:effectLst/>
        </p:spPr>
        <p:txBody>
          <a:bodyPr wrap="square" lIns="68580" tIns="34290" rIns="68580" bIns="34290" rtlCol="0">
            <a:spAutoFit/>
          </a:bodyPr>
          <a:lstStyle/>
          <a:p>
            <a:pPr algn="l"/>
            <a:r>
              <a:rPr lang="en-US" altLang="zh-CN" sz="1800" dirty="0" err="1" smtClean="0">
                <a:solidFill>
                  <a:schemeClr val="tx1">
                    <a:lumMod val="85000"/>
                    <a:lumOff val="15000"/>
                  </a:schemeClr>
                </a:solidFill>
                <a:latin typeface="微软雅黑" panose="020B0503020204020204" charset="-122"/>
                <a:ea typeface="微软雅黑" panose="020B0503020204020204" charset="-122"/>
              </a:rPr>
              <a:t>毕业论文由中心论点</a:t>
            </a:r>
            <a:r>
              <a:rPr lang="en-US" altLang="zh-CN" sz="1800" dirty="0" smtClean="0">
                <a:solidFill>
                  <a:schemeClr val="tx1">
                    <a:lumMod val="85000"/>
                    <a:lumOff val="15000"/>
                  </a:schemeClr>
                </a:solidFill>
                <a:latin typeface="微软雅黑" panose="020B0503020204020204" charset="-122"/>
                <a:ea typeface="微软雅黑" panose="020B0503020204020204" charset="-122"/>
              </a:rPr>
              <a:t>(或称总论点)与各分论点、小论点构成一个完整的科学的思想体系,因此,要求论文结构完整,格调统一,组织严谨,衔接自然.</a:t>
            </a:r>
          </a:p>
        </p:txBody>
      </p:sp>
      <p:sp>
        <p:nvSpPr>
          <p:cNvPr id="30" name="矩形 29"/>
          <p:cNvSpPr/>
          <p:nvPr/>
        </p:nvSpPr>
        <p:spPr>
          <a:xfrm>
            <a:off x="0" y="5040630"/>
            <a:ext cx="9144000" cy="102870"/>
          </a:xfrm>
          <a:prstGeom prst="rect">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p14:dur="10">
        <p14:gallery dir="l"/>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ppt_x"/>
                                          </p:val>
                                        </p:tav>
                                        <p:tav tm="100000">
                                          <p:val>
                                            <p:strVal val="#ppt_x"/>
                                          </p:val>
                                        </p:tav>
                                      </p:tavLst>
                                    </p:anim>
                                    <p:anim calcmode="lin" valueType="num">
                                      <p:cBhvr additive="base">
                                        <p:cTn id="13" dur="500" fill="hold"/>
                                        <p:tgtEl>
                                          <p:spTgt spid="1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38"/>
                                        </p:tgtEl>
                                        <p:attrNameLst>
                                          <p:attrName>style.visibility</p:attrName>
                                        </p:attrNameLst>
                                      </p:cBhvr>
                                      <p:to>
                                        <p:strVal val="visible"/>
                                      </p:to>
                                    </p:set>
                                    <p:animEffect transition="in" filter="fade">
                                      <p:cBhvr>
                                        <p:cTn id="17" dur="500"/>
                                        <p:tgtEl>
                                          <p:spTgt spid="38"/>
                                        </p:tgtEl>
                                      </p:cBhvr>
                                    </p:animEffect>
                                  </p:childTnLst>
                                </p:cTn>
                              </p:par>
                            </p:childTnLst>
                          </p:cTn>
                        </p:par>
                        <p:par>
                          <p:cTn id="18" fill="hold">
                            <p:stCondLst>
                              <p:cond delay="1500"/>
                            </p:stCondLst>
                            <p:childTnLst>
                              <p:par>
                                <p:cTn id="19" presetID="2" presetClass="entr" presetSubtype="4" fill="hold" nodeType="after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additive="base">
                                        <p:cTn id="21" dur="500" fill="hold"/>
                                        <p:tgtEl>
                                          <p:spTgt spid="16"/>
                                        </p:tgtEl>
                                        <p:attrNameLst>
                                          <p:attrName>ppt_x</p:attrName>
                                        </p:attrNameLst>
                                      </p:cBhvr>
                                      <p:tavLst>
                                        <p:tav tm="0">
                                          <p:val>
                                            <p:strVal val="#ppt_x"/>
                                          </p:val>
                                        </p:tav>
                                        <p:tav tm="100000">
                                          <p:val>
                                            <p:strVal val="#ppt_x"/>
                                          </p:val>
                                        </p:tav>
                                      </p:tavLst>
                                    </p:anim>
                                    <p:anim calcmode="lin" valueType="num">
                                      <p:cBhvr additive="base">
                                        <p:cTn id="22" dur="500" fill="hold"/>
                                        <p:tgtEl>
                                          <p:spTgt spid="16"/>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fade">
                                      <p:cBhvr>
                                        <p:cTn id="26" dur="500"/>
                                        <p:tgtEl>
                                          <p:spTgt spid="39"/>
                                        </p:tgtEl>
                                      </p:cBhvr>
                                    </p:animEffect>
                                  </p:childTnLst>
                                </p:cTn>
                              </p:par>
                            </p:childTnLst>
                          </p:cTn>
                        </p:par>
                        <p:par>
                          <p:cTn id="27" fill="hold">
                            <p:stCondLst>
                              <p:cond delay="2500"/>
                            </p:stCondLst>
                            <p:childTnLst>
                              <p:par>
                                <p:cTn id="28" presetID="2" presetClass="entr" presetSubtype="4" fill="hold" nodeType="afterEffect">
                                  <p:stCondLst>
                                    <p:cond delay="0"/>
                                  </p:stCondLst>
                                  <p:childTnLst>
                                    <p:set>
                                      <p:cBhvr>
                                        <p:cTn id="29" dur="1" fill="hold">
                                          <p:stCondLst>
                                            <p:cond delay="0"/>
                                          </p:stCondLst>
                                        </p:cTn>
                                        <p:tgtEl>
                                          <p:spTgt spid="17"/>
                                        </p:tgtEl>
                                        <p:attrNameLst>
                                          <p:attrName>style.visibility</p:attrName>
                                        </p:attrNameLst>
                                      </p:cBhvr>
                                      <p:to>
                                        <p:strVal val="visible"/>
                                      </p:to>
                                    </p:set>
                                    <p:anim calcmode="lin" valueType="num">
                                      <p:cBhvr additive="base">
                                        <p:cTn id="30" dur="500" fill="hold"/>
                                        <p:tgtEl>
                                          <p:spTgt spid="17"/>
                                        </p:tgtEl>
                                        <p:attrNameLst>
                                          <p:attrName>ppt_x</p:attrName>
                                        </p:attrNameLst>
                                      </p:cBhvr>
                                      <p:tavLst>
                                        <p:tav tm="0">
                                          <p:val>
                                            <p:strVal val="#ppt_x"/>
                                          </p:val>
                                        </p:tav>
                                        <p:tav tm="100000">
                                          <p:val>
                                            <p:strVal val="#ppt_x"/>
                                          </p:val>
                                        </p:tav>
                                      </p:tavLst>
                                    </p:anim>
                                    <p:anim calcmode="lin" valueType="num">
                                      <p:cBhvr additive="base">
                                        <p:cTn id="31" dur="500" fill="hold"/>
                                        <p:tgtEl>
                                          <p:spTgt spid="17"/>
                                        </p:tgtEl>
                                        <p:attrNameLst>
                                          <p:attrName>ppt_y</p:attrName>
                                        </p:attrNameLst>
                                      </p:cBhvr>
                                      <p:tavLst>
                                        <p:tav tm="0">
                                          <p:val>
                                            <p:strVal val="1+#ppt_h/2"/>
                                          </p:val>
                                        </p:tav>
                                        <p:tav tm="100000">
                                          <p:val>
                                            <p:strVal val="#ppt_y"/>
                                          </p:val>
                                        </p:tav>
                                      </p:tavLst>
                                    </p:anim>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500"/>
                                        <p:tgtEl>
                                          <p:spTgt spid="40"/>
                                        </p:tgtEl>
                                      </p:cBhvr>
                                    </p:animEffect>
                                  </p:childTnLst>
                                </p:cTn>
                              </p:par>
                            </p:childTnLst>
                          </p:cTn>
                        </p:par>
                        <p:par>
                          <p:cTn id="36" fill="hold">
                            <p:stCondLst>
                              <p:cond delay="3500"/>
                            </p:stCondLst>
                            <p:childTnLst>
                              <p:par>
                                <p:cTn id="37" presetID="2" presetClass="entr" presetSubtype="4" fill="hold" nodeType="after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500" fill="hold"/>
                                        <p:tgtEl>
                                          <p:spTgt spid="19"/>
                                        </p:tgtEl>
                                        <p:attrNameLst>
                                          <p:attrName>ppt_x</p:attrName>
                                        </p:attrNameLst>
                                      </p:cBhvr>
                                      <p:tavLst>
                                        <p:tav tm="0">
                                          <p:val>
                                            <p:strVal val="#ppt_x"/>
                                          </p:val>
                                        </p:tav>
                                        <p:tav tm="100000">
                                          <p:val>
                                            <p:strVal val="#ppt_x"/>
                                          </p:val>
                                        </p:tav>
                                      </p:tavLst>
                                    </p:anim>
                                    <p:anim calcmode="lin" valueType="num">
                                      <p:cBhvr additive="base">
                                        <p:cTn id="40" dur="500" fill="hold"/>
                                        <p:tgtEl>
                                          <p:spTgt spid="19"/>
                                        </p:tgtEl>
                                        <p:attrNameLst>
                                          <p:attrName>ppt_y</p:attrName>
                                        </p:attrNameLst>
                                      </p:cBhvr>
                                      <p:tavLst>
                                        <p:tav tm="0">
                                          <p:val>
                                            <p:strVal val="1+#ppt_h/2"/>
                                          </p:val>
                                        </p:tav>
                                        <p:tav tm="100000">
                                          <p:val>
                                            <p:strVal val="#ppt_y"/>
                                          </p:val>
                                        </p:tav>
                                      </p:tavLst>
                                    </p:anim>
                                  </p:childTnLst>
                                </p:cTn>
                              </p:par>
                            </p:childTnLst>
                          </p:cTn>
                        </p:par>
                        <p:par>
                          <p:cTn id="41" fill="hold">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41"/>
                                        </p:tgtEl>
                                        <p:attrNameLst>
                                          <p:attrName>style.visibility</p:attrName>
                                        </p:attrNameLst>
                                      </p:cBhvr>
                                      <p:to>
                                        <p:strVal val="visible"/>
                                      </p:to>
                                    </p:set>
                                    <p:animEffect transition="in" filter="fade">
                                      <p:cBhvr>
                                        <p:cTn id="44"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8" grpId="0" bldLvl="0" animBg="1"/>
      <p:bldP spid="39" grpId="0" bldLvl="0" animBg="1"/>
      <p:bldP spid="40" grpId="0" bldLvl="0" animBg="1"/>
      <p:bldP spid="41" grpId="0" bldLvl="0" animBg="1"/>
    </p:bldLst>
  </p:timing>
</p:sld>
</file>

<file path=ppt/tags/tag1.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basetag"/>
  <p:tag name="KSO_WM_TEMPLATE_INDEX" val="20163656"/>
</p:tagLst>
</file>

<file path=ppt/tags/tag10.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13"/>
  <p:tag name="KSO_WM_SLIDE_INDEX" val="13"/>
  <p:tag name="KSO_WM_SLIDE_ITEM_CNT" val="0"/>
  <p:tag name="KSO_WM_SLIDE_TYPE" val="text"/>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18"/>
  <p:tag name="KSO_WM_SLIDE_INDEX" val="18"/>
  <p:tag name="KSO_WM_SLIDE_ITEM_CNT" val="0"/>
  <p:tag name="KSO_WM_SLIDE_TYPE" val="text"/>
  <p:tag name="KSO_WM_BEAUTIFY_FLAG" val="#wm#"/>
</p:tagLst>
</file>

<file path=ppt/tags/tag13.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14.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19"/>
  <p:tag name="KSO_WM_SLIDE_INDEX" val="19"/>
  <p:tag name="KSO_WM_SLIDE_ITEM_CNT" val="0"/>
  <p:tag name="KSO_WM_SLIDE_TYPE" val="text"/>
  <p:tag name="KSO_WM_BEAUTIFY_FLAG" val="#wm#"/>
</p:tagLst>
</file>

<file path=ppt/tags/tag15.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16.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17.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4"/>
  <p:tag name="KSO_WM_SLIDE_INDEX" val="24"/>
  <p:tag name="KSO_WM_SLIDE_ITEM_CNT" val="0"/>
  <p:tag name="KSO_WM_SLIDE_TYPE" val="text"/>
  <p:tag name="KSO_WM_BEAUTIFY_FLAG" val="#wm#"/>
</p:tagLst>
</file>

<file path=ppt/tags/tag18.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19.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basetag"/>
  <p:tag name="KSO_WM_TEMPLATE_INDEX" val="20163656"/>
</p:tagLst>
</file>

<file path=ppt/tags/tag20.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35"/>
  <p:tag name="KSO_WM_SLIDE_INDEX" val="35"/>
  <p:tag name="KSO_WM_SLIDE_ITEM_CNT" val="0"/>
  <p:tag name="KSO_WM_SLIDE_TYPE" val="text"/>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23.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24.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16"/>
  <p:tag name="KSO_WM_SLIDE_INDEX" val="16"/>
  <p:tag name="KSO_WM_SLIDE_ITEM_CNT" val="0"/>
  <p:tag name="KSO_WM_SLIDE_TYPE" val="text"/>
  <p:tag name="KSO_WM_BEAUTIFY_FLAG" val="#wm#"/>
</p:tagLst>
</file>

<file path=ppt/tags/tag25.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26.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14"/>
  <p:tag name="KSO_WM_SLIDE_INDEX" val="14"/>
  <p:tag name="KSO_WM_SLIDE_ITEM_CNT" val="0"/>
  <p:tag name="KSO_WM_SLIDE_TYPE" val="text"/>
  <p:tag name="KSO_WM_BEAUTIFY_FLAG" val="#wm#"/>
</p:tagLst>
</file>

<file path=ppt/tags/tag27.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28.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29.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TEMPLATE_THUMBS_INDEX" val="1、3、6、7、10、12、14、17、18、19、22、27、28、35、36、37、38"/>
  <p:tag name="KSO_WM_BEAUTIFY_FLAG" val="#wm#"/>
</p:tagLst>
</file>

<file path=ppt/tags/tag30.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32.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33.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13"/>
  <p:tag name="KSO_WM_SLIDE_INDEX" val="13"/>
  <p:tag name="KSO_WM_SLIDE_ITEM_CNT" val="0"/>
  <p:tag name="KSO_WM_SLIDE_TYPE" val="text"/>
  <p:tag name="KSO_WM_BEAUTIFY_FLAG" val="#wm#"/>
</p:tagLst>
</file>

<file path=ppt/tags/tag34.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19"/>
  <p:tag name="KSO_WM_SLIDE_INDEX" val="19"/>
  <p:tag name="KSO_WM_SLIDE_ITEM_CNT" val="0"/>
  <p:tag name="KSO_WM_SLIDE_TYPE" val="text"/>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Lst>
</file>

<file path=ppt/tags/tag5.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6"/>
  <p:tag name="KSO_WM_SLIDE_INDEX" val="6"/>
  <p:tag name="KSO_WM_SLIDE_ITEM_CNT" val="0"/>
  <p:tag name="KSO_WM_SLIDE_TYPE" val="contents"/>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7.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8.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15"/>
  <p:tag name="KSO_WM_SLIDE_INDEX" val="15"/>
  <p:tag name="KSO_WM_SLIDE_ITEM_CNT" val="0"/>
  <p:tag name="KSO_WM_SLIDE_TYPE" val="text"/>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3"/>
  <p:tag name="KSO_WM_SLIDE_INDEX" val="3"/>
  <p:tag name="KSO_WM_SLIDE_ITEM_CNT" val="0"/>
  <p:tag name="KSO_WM_SLIDE_TYPE" val="text"/>
  <p:tag name="KSO_WM_BEAUTIFY_FLAG" val="#wm#"/>
</p:tagLst>
</file>

<file path=ppt/theme/theme1.xml><?xml version="1.0" encoding="utf-8"?>
<a:theme xmlns:a="http://schemas.openxmlformats.org/drawingml/2006/main" name="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TotalTime>
  <Words>2652</Words>
  <Application>Microsoft Office PowerPoint</Application>
  <PresentationFormat>全屏显示(16:9)</PresentationFormat>
  <Paragraphs>232</Paragraphs>
  <Slides>32</Slides>
  <Notes>30</Notes>
  <HiddenSlides>0</HiddenSlides>
  <MMClips>0</MMClips>
  <ScaleCrop>false</ScaleCrop>
  <HeadingPairs>
    <vt:vector size="4" baseType="variant">
      <vt:variant>
        <vt:lpstr>主题</vt:lpstr>
      </vt:variant>
      <vt:variant>
        <vt:i4>1</vt:i4>
      </vt:variant>
      <vt:variant>
        <vt:lpstr>幻灯片标题</vt:lpstr>
      </vt:variant>
      <vt:variant>
        <vt:i4>32</vt:i4>
      </vt:variant>
    </vt:vector>
  </HeadingPairs>
  <TitlesOfParts>
    <vt:vector size="33" baseType="lpstr">
      <vt:lpstr>自定义设计方案</vt:lpstr>
      <vt:lpstr>第四章</vt:lpstr>
      <vt:lpstr>PowerPoint 演示文稿</vt:lpstr>
      <vt:lpstr>第一节 提出论点</vt:lpstr>
      <vt:lpstr>一、提炼“候选”论点</vt:lpstr>
      <vt:lpstr>PowerPoint 演示文稿</vt:lpstr>
      <vt:lpstr>三、调整论点句</vt:lpstr>
      <vt:lpstr>第二节 编写提纲</vt:lpstr>
      <vt:lpstr>PowerPoint 演示文稿</vt:lpstr>
      <vt:lpstr>PowerPoint 演示文稿</vt:lpstr>
      <vt:lpstr>三、编写提纲的方法与要求</vt:lpstr>
      <vt:lpstr>PowerPoint 演示文稿</vt:lpstr>
      <vt:lpstr>第三节 组织行文</vt:lpstr>
      <vt:lpstr>一、标题</vt:lpstr>
      <vt:lpstr>PowerPoint 演示文稿</vt:lpstr>
      <vt:lpstr>（二）标题的形式</vt:lpstr>
      <vt:lpstr>摘要</vt:lpstr>
      <vt:lpstr>PowerPoint 演示文稿</vt:lpstr>
      <vt:lpstr>撰写英文摘要的基本要求</vt:lpstr>
      <vt:lpstr>PowerPoint 演示文稿</vt:lpstr>
      <vt:lpstr>PowerPoint 演示文稿</vt:lpstr>
      <vt:lpstr>PowerPoint 演示文稿</vt:lpstr>
      <vt:lpstr>四、前言</vt:lpstr>
      <vt:lpstr>PowerPoint 演示文稿</vt:lpstr>
      <vt:lpstr>二、本论的格式</vt:lpstr>
      <vt:lpstr>PowerPoint 演示文稿</vt:lpstr>
      <vt:lpstr>PowerPoint 演示文稿</vt:lpstr>
      <vt:lpstr>注释与参考文献</vt:lpstr>
      <vt:lpstr>PowerPoint 演示文稿</vt:lpstr>
      <vt:lpstr>第四节 修改定稿</vt:lpstr>
      <vt:lpstr>PowerPoint 演示文稿</vt:lpstr>
      <vt:lpstr>PowerPoint 演示文稿</vt:lpstr>
      <vt:lpstr>本章结束</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caizi</dc:creator>
  <cp:lastModifiedBy>SJYY</cp:lastModifiedBy>
  <cp:revision>75</cp:revision>
  <dcterms:created xsi:type="dcterms:W3CDTF">2017-05-23T11:55:00Z</dcterms:created>
  <dcterms:modified xsi:type="dcterms:W3CDTF">2017-08-03T01:59:30Z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2052-10.1.0.6393</vt:lpwstr>
  </property>
</Properties>
</file>