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tags/tag16.xml" ContentType="application/vnd.openxmlformats-officedocument.presentationml.tags+xml"/>
  <Override PartName="/ppt/notesSlides/notesSlide12.xml" ContentType="application/vnd.openxmlformats-officedocument.presentationml.notesSlide+xml"/>
  <Override PartName="/ppt/tags/tag17.xml" ContentType="application/vnd.openxmlformats-officedocument.presentationml.tags+xml"/>
  <Override PartName="/ppt/notesSlides/notesSlide13.xml" ContentType="application/vnd.openxmlformats-officedocument.presentationml.notesSlide+xml"/>
  <Override PartName="/ppt/tags/tag18.xml" ContentType="application/vnd.openxmlformats-officedocument.presentationml.tags+xml"/>
  <Override PartName="/ppt/notesSlides/notesSlide14.xml" ContentType="application/vnd.openxmlformats-officedocument.presentationml.notesSlide+xml"/>
  <Override PartName="/ppt/tags/tag19.xml" ContentType="application/vnd.openxmlformats-officedocument.presentationml.tags+xml"/>
  <Override PartName="/ppt/notesSlides/notesSlide15.xml" ContentType="application/vnd.openxmlformats-officedocument.presentationml.notesSlide+xml"/>
  <Override PartName="/ppt/tags/tag20.xml" ContentType="application/vnd.openxmlformats-officedocument.presentationml.tags+xml"/>
  <Override PartName="/ppt/notesSlides/notesSlide16.xml" ContentType="application/vnd.openxmlformats-officedocument.presentationml.notesSlide+xml"/>
  <Override PartName="/ppt/tags/tag21.xml" ContentType="application/vnd.openxmlformats-officedocument.presentationml.tags+xml"/>
  <Override PartName="/ppt/notesSlides/notesSlide17.xml" ContentType="application/vnd.openxmlformats-officedocument.presentationml.notesSlide+xml"/>
  <Override PartName="/ppt/tags/tag22.xml" ContentType="application/vnd.openxmlformats-officedocument.presentationml.tags+xml"/>
  <Override PartName="/ppt/notesSlides/notesSlide18.xml" ContentType="application/vnd.openxmlformats-officedocument.presentationml.notesSlide+xml"/>
  <Override PartName="/ppt/tags/tag23.xml" ContentType="application/vnd.openxmlformats-officedocument.presentationml.tags+xml"/>
  <Override PartName="/ppt/notesSlides/notesSlide19.xml" ContentType="application/vnd.openxmlformats-officedocument.presentationml.notesSlide+xml"/>
  <Override PartName="/ppt/tags/tag24.xml" ContentType="application/vnd.openxmlformats-officedocument.presentationml.tags+xml"/>
  <Override PartName="/ppt/notesSlides/notesSlide20.xml" ContentType="application/vnd.openxmlformats-officedocument.presentationml.notesSlide+xml"/>
  <Override PartName="/ppt/tags/tag25.xml" ContentType="application/vnd.openxmlformats-officedocument.presentationml.tags+xml"/>
  <Override PartName="/ppt/notesSlides/notesSlide21.xml" ContentType="application/vnd.openxmlformats-officedocument.presentationml.notesSlide+xml"/>
  <Override PartName="/ppt/tags/tag26.xml" ContentType="application/vnd.openxmlformats-officedocument.presentationml.tags+xml"/>
  <Override PartName="/ppt/notesSlides/notesSlide22.xml" ContentType="application/vnd.openxmlformats-officedocument.presentationml.notesSlide+xml"/>
  <Override PartName="/ppt/tags/tag27.xml" ContentType="application/vnd.openxmlformats-officedocument.presentationml.tags+xml"/>
  <Override PartName="/ppt/notesSlides/notesSlide23.xml" ContentType="application/vnd.openxmlformats-officedocument.presentationml.notesSlide+xml"/>
  <Override PartName="/ppt/tags/tag28.xml" ContentType="application/vnd.openxmlformats-officedocument.presentationml.tags+xml"/>
  <Override PartName="/ppt/notesSlides/notesSlide24.xml" ContentType="application/vnd.openxmlformats-officedocument.presentationml.notesSlide+xml"/>
  <Override PartName="/ppt/tags/tag29.xml" ContentType="application/vnd.openxmlformats-officedocument.presentationml.tags+xml"/>
  <Override PartName="/ppt/notesSlides/notesSlide25.xml" ContentType="application/vnd.openxmlformats-officedocument.presentationml.notesSlide+xml"/>
  <Override PartName="/ppt/tags/tag30.xml" ContentType="application/vnd.openxmlformats-officedocument.presentationml.tags+xml"/>
  <Override PartName="/ppt/notesSlides/notesSlide26.xml" ContentType="application/vnd.openxmlformats-officedocument.presentationml.notesSlide+xml"/>
  <Override PartName="/ppt/tags/tag31.xml" ContentType="application/vnd.openxmlformats-officedocument.presentationml.tags+xml"/>
  <Override PartName="/ppt/notesSlides/notesSlide27.xml" ContentType="application/vnd.openxmlformats-officedocument.presentationml.notesSlide+xml"/>
  <Override PartName="/ppt/tags/tag32.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56" r:id="rId2"/>
    <p:sldId id="257" r:id="rId3"/>
    <p:sldId id="258" r:id="rId4"/>
    <p:sldId id="291" r:id="rId5"/>
    <p:sldId id="292" r:id="rId6"/>
    <p:sldId id="294" r:id="rId7"/>
    <p:sldId id="295" r:id="rId8"/>
    <p:sldId id="296" r:id="rId9"/>
    <p:sldId id="297" r:id="rId10"/>
    <p:sldId id="298" r:id="rId11"/>
    <p:sldId id="299" r:id="rId12"/>
    <p:sldId id="300" r:id="rId13"/>
    <p:sldId id="301" r:id="rId14"/>
    <p:sldId id="302" r:id="rId15"/>
    <p:sldId id="303" r:id="rId16"/>
    <p:sldId id="304" r:id="rId17"/>
    <p:sldId id="305" r:id="rId18"/>
    <p:sldId id="306" r:id="rId19"/>
    <p:sldId id="307" r:id="rId20"/>
    <p:sldId id="308" r:id="rId21"/>
    <p:sldId id="310" r:id="rId22"/>
    <p:sldId id="311" r:id="rId23"/>
    <p:sldId id="312" r:id="rId24"/>
    <p:sldId id="313" r:id="rId25"/>
    <p:sldId id="314" r:id="rId26"/>
    <p:sldId id="316" r:id="rId27"/>
    <p:sldId id="317" r:id="rId28"/>
    <p:sldId id="318" r:id="rId29"/>
    <p:sldId id="319" r:id="rId30"/>
    <p:sldId id="290" r:id="rId31"/>
  </p:sldIdLst>
  <p:sldSz cx="9144000" cy="5143500" type="screen16x9"/>
  <p:notesSz cx="7104063" cy="10234613"/>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90" d="100"/>
          <a:sy n="90" d="100"/>
        </p:scale>
        <p:origin x="-984" y="-57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2017/8/7/Monday</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523295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2F0258-32E6-48E1-910D-ABFBEFAD65DB}"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11</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12</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17</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18</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19</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20</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21</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22</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23</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27</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28</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29</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7</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8</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10</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梯形 6"/>
          <p:cNvSpPr/>
          <p:nvPr/>
        </p:nvSpPr>
        <p:spPr>
          <a:xfrm rot="10800000">
            <a:off x="946673" y="-2"/>
            <a:ext cx="7250654" cy="225911"/>
          </a:xfrm>
          <a:prstGeom prst="trapezoid">
            <a:avLst/>
          </a:prstGeom>
          <a:blipFill>
            <a:blip r:embed="rId3"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8" name="矩形 7"/>
          <p:cNvSpPr/>
          <p:nvPr/>
        </p:nvSpPr>
        <p:spPr>
          <a:xfrm>
            <a:off x="0" y="4905487"/>
            <a:ext cx="9144000" cy="238013"/>
          </a:xfrm>
          <a:prstGeom prst="rect">
            <a:avLst/>
          </a:prstGeom>
          <a:blipFill>
            <a:blip r:embed="rId4">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2" name="标题 1"/>
          <p:cNvSpPr>
            <a:spLocks noGrp="1"/>
          </p:cNvSpPr>
          <p:nvPr>
            <p:ph type="ctrTitle"/>
          </p:nvPr>
        </p:nvSpPr>
        <p:spPr>
          <a:xfrm>
            <a:off x="1143000" y="2131078"/>
            <a:ext cx="6858000" cy="772857"/>
          </a:xfrm>
        </p:spPr>
        <p:txBody>
          <a:bodyPr anchor="b">
            <a:normAutofit/>
          </a:bodyPr>
          <a:lstStyle>
            <a:lvl1pPr algn="ctr">
              <a:defRPr sz="4100">
                <a:solidFill>
                  <a:schemeClr val="bg1"/>
                </a:solidFill>
              </a:defRPr>
            </a:lvl1pPr>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矩形 7"/>
          <p:cNvSpPr/>
          <p:nvPr userDrawn="1"/>
        </p:nvSpPr>
        <p:spPr>
          <a:xfrm>
            <a:off x="0" y="-1"/>
            <a:ext cx="9144000" cy="591503"/>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3" name="矩形 2"/>
          <p:cNvSpPr/>
          <p:nvPr userDrawn="1"/>
        </p:nvSpPr>
        <p:spPr>
          <a:xfrm>
            <a:off x="0" y="5040630"/>
            <a:ext cx="9144000" cy="10287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2" name="矩形 11"/>
          <p:cNvSpPr/>
          <p:nvPr/>
        </p:nvSpPr>
        <p:spPr>
          <a:xfrm>
            <a:off x="0" y="4766310"/>
            <a:ext cx="9144000" cy="377190"/>
          </a:xfrm>
          <a:prstGeom prst="rect">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13" name="任意多边形 12"/>
          <p:cNvSpPr/>
          <p:nvPr/>
        </p:nvSpPr>
        <p:spPr>
          <a:xfrm rot="10800000">
            <a:off x="3636070" y="941312"/>
            <a:ext cx="1868025" cy="1051076"/>
          </a:xfrm>
          <a:custGeom>
            <a:avLst/>
            <a:gdLst>
              <a:gd name="connsiteX0" fmla="*/ 4735 w 1611630"/>
              <a:gd name="connsiteY0" fmla="*/ 0 h 1005840"/>
              <a:gd name="connsiteX1" fmla="*/ 1606895 w 1611630"/>
              <a:gd name="connsiteY1" fmla="*/ 0 h 1005840"/>
              <a:gd name="connsiteX2" fmla="*/ 1607470 w 1611630"/>
              <a:gd name="connsiteY2" fmla="*/ 4247 h 1005840"/>
              <a:gd name="connsiteX3" fmla="*/ 1611630 w 1611630"/>
              <a:gd name="connsiteY3" fmla="*/ 97155 h 1005840"/>
              <a:gd name="connsiteX4" fmla="*/ 805815 w 1611630"/>
              <a:gd name="connsiteY4" fmla="*/ 1005840 h 1005840"/>
              <a:gd name="connsiteX5" fmla="*/ 0 w 1611630"/>
              <a:gd name="connsiteY5" fmla="*/ 97155 h 1005840"/>
              <a:gd name="connsiteX6" fmla="*/ 4160 w 1611630"/>
              <a:gd name="connsiteY6" fmla="*/ 4247 h 1005840"/>
              <a:gd name="connsiteX7" fmla="*/ 4735 w 1611630"/>
              <a:gd name="connsiteY7" fmla="*/ 0 h 1005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1630" h="1005840">
                <a:moveTo>
                  <a:pt x="4735" y="0"/>
                </a:moveTo>
                <a:lnTo>
                  <a:pt x="1606895" y="0"/>
                </a:lnTo>
                <a:lnTo>
                  <a:pt x="1607470" y="4247"/>
                </a:lnTo>
                <a:cubicBezTo>
                  <a:pt x="1610221" y="34795"/>
                  <a:pt x="1611630" y="65789"/>
                  <a:pt x="1611630" y="97155"/>
                </a:cubicBezTo>
                <a:cubicBezTo>
                  <a:pt x="1611630" y="599008"/>
                  <a:pt x="1250854" y="1005840"/>
                  <a:pt x="805815" y="1005840"/>
                </a:cubicBezTo>
                <a:cubicBezTo>
                  <a:pt x="360776" y="1005840"/>
                  <a:pt x="0" y="599008"/>
                  <a:pt x="0" y="97155"/>
                </a:cubicBezTo>
                <a:cubicBezTo>
                  <a:pt x="0" y="65789"/>
                  <a:pt x="1410" y="34795"/>
                  <a:pt x="4160" y="4247"/>
                </a:cubicBezTo>
                <a:lnTo>
                  <a:pt x="4735"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cxnSp>
        <p:nvCxnSpPr>
          <p:cNvPr id="14" name="直接连接符 13"/>
          <p:cNvCxnSpPr/>
          <p:nvPr/>
        </p:nvCxnSpPr>
        <p:spPr>
          <a:xfrm>
            <a:off x="1893094" y="1992388"/>
            <a:ext cx="5353979" cy="0"/>
          </a:xfrm>
          <a:prstGeom prst="line">
            <a:avLst/>
          </a:prstGeom>
          <a:ln>
            <a:solidFill>
              <a:srgbClr val="BC242A"/>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hasCustomPrompt="1"/>
          </p:nvPr>
        </p:nvSpPr>
        <p:spPr>
          <a:xfrm>
            <a:off x="628650" y="2117650"/>
            <a:ext cx="7886700" cy="900112"/>
          </a:xfrm>
        </p:spPr>
        <p:txBody>
          <a:bodyPr anchor="t">
            <a:normAutofit/>
          </a:bodyPr>
          <a:lstStyle>
            <a:lvl1pPr algn="ctr">
              <a:defRPr sz="5400"/>
            </a:lvl1pPr>
          </a:lstStyle>
          <a:p>
            <a:r>
              <a:rPr lang="zh-CN" altLang="en-US" dirty="0" smtClean="0"/>
              <a:t>编辑标题</a:t>
            </a:r>
            <a:endParaRPr lang="zh-CN" altLang="en-US" dirty="0"/>
          </a:p>
        </p:txBody>
      </p:sp>
      <p:sp>
        <p:nvSpPr>
          <p:cNvPr id="4" name="日期占位符 3"/>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任意多边形 7"/>
          <p:cNvSpPr/>
          <p:nvPr/>
        </p:nvSpPr>
        <p:spPr>
          <a:xfrm>
            <a:off x="0" y="0"/>
            <a:ext cx="4049078" cy="591503"/>
          </a:xfrm>
          <a:custGeom>
            <a:avLst/>
            <a:gdLst>
              <a:gd name="connsiteX0" fmla="*/ 0 w 5398770"/>
              <a:gd name="connsiteY0" fmla="*/ 0 h 674370"/>
              <a:gd name="connsiteX1" fmla="*/ 5398770 w 5398770"/>
              <a:gd name="connsiteY1" fmla="*/ 0 h 674370"/>
              <a:gd name="connsiteX2" fmla="*/ 4752791 w 5398770"/>
              <a:gd name="connsiteY2" fmla="*/ 674370 h 674370"/>
              <a:gd name="connsiteX3" fmla="*/ 0 w 5398770"/>
              <a:gd name="connsiteY3" fmla="*/ 674370 h 674370"/>
              <a:gd name="connsiteX4" fmla="*/ 0 w 5398770"/>
              <a:gd name="connsiteY4" fmla="*/ 0 h 674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8770" h="674370">
                <a:moveTo>
                  <a:pt x="0" y="0"/>
                </a:moveTo>
                <a:lnTo>
                  <a:pt x="5398770" y="0"/>
                </a:lnTo>
                <a:lnTo>
                  <a:pt x="4752791" y="674370"/>
                </a:lnTo>
                <a:lnTo>
                  <a:pt x="0" y="674370"/>
                </a:lnTo>
                <a:lnTo>
                  <a:pt x="0" y="0"/>
                </a:lnTo>
                <a:close/>
              </a:path>
            </a:pathLst>
          </a:cu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b="1" dirty="0">
              <a:solidFill>
                <a:prstClr val="white"/>
              </a:solidFill>
            </a:endParaRPr>
          </a:p>
        </p:txBody>
      </p:sp>
      <p:sp>
        <p:nvSpPr>
          <p:cNvPr id="2" name="标题 1"/>
          <p:cNvSpPr>
            <a:spLocks noGrp="1"/>
          </p:cNvSpPr>
          <p:nvPr>
            <p:ph type="title" hasCustomPrompt="1"/>
          </p:nvPr>
        </p:nvSpPr>
        <p:spPr>
          <a:xfrm>
            <a:off x="0" y="1"/>
            <a:ext cx="3028950" cy="591503"/>
          </a:xfrm>
        </p:spPr>
        <p:txBody>
          <a:bodyPr>
            <a:normAutofit/>
          </a:bodyPr>
          <a:lstStyle>
            <a:lvl1pPr algn="ctr">
              <a:defRPr sz="3000" b="1">
                <a:solidFill>
                  <a:schemeClr val="bg1"/>
                </a:solidFill>
              </a:defRPr>
            </a:lvl1pPr>
          </a:lstStyle>
          <a:p>
            <a:r>
              <a:rPr lang="zh-CN" altLang="en-US" dirty="0" smtClean="0"/>
              <a:t>编辑标题</a:t>
            </a:r>
            <a:endParaRPr lang="zh-CN" altLang="en-US" dirty="0"/>
          </a:p>
        </p:txBody>
      </p:sp>
      <p:sp>
        <p:nvSpPr>
          <p:cNvPr id="3" name="内容占位符 2"/>
          <p:cNvSpPr>
            <a:spLocks noGrp="1"/>
          </p:cNvSpPr>
          <p:nvPr>
            <p:ph sz="half" idx="1"/>
          </p:nvPr>
        </p:nvSpPr>
        <p:spPr>
          <a:xfrm>
            <a:off x="6286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4" name="内容占位符 3"/>
          <p:cNvSpPr>
            <a:spLocks noGrp="1"/>
          </p:cNvSpPr>
          <p:nvPr>
            <p:ph sz="half" idx="2"/>
          </p:nvPr>
        </p:nvSpPr>
        <p:spPr>
          <a:xfrm>
            <a:off x="4629150" y="1369219"/>
            <a:ext cx="3886200" cy="3263504"/>
          </a:xfrm>
        </p:spPr>
        <p:txBody>
          <a:bodyP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389836"/>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2129590"/>
            <a:ext cx="3868340"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389836"/>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129590"/>
            <a:ext cx="3887391" cy="251265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t"/>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normAutofit/>
          </a:bodyPr>
          <a:lstStyle>
            <a:lvl1pPr marL="0" indent="0">
              <a:buNone/>
              <a:defRPr sz="15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0BD5C9-D31B-404C-B346-DE2E8DFE88C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0A0F2237-1CDC-4A9F-9B50-E2751CF02005}" type="datetimeFigureOut">
              <a:rPr lang="zh-CN" altLang="en-US" smtClean="0"/>
              <a:t>2017/8/7/Monday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0BD5C9-D31B-404C-B346-DE2E8DFE88CF}" type="slidenum">
              <a:rPr lang="zh-CN" altLang="en-US" smtClean="0"/>
              <a:t>‹#›</a:t>
            </a:fld>
            <a:endParaRPr lang="zh-CN" altLang="en-US"/>
          </a:p>
        </p:txBody>
      </p:sp>
      <p:sp>
        <p:nvSpPr>
          <p:cNvPr id="7" name="内容占位符 6"/>
          <p:cNvSpPr>
            <a:spLocks noGrp="1"/>
          </p:cNvSpPr>
          <p:nvPr>
            <p:ph sz="quarter" idx="13"/>
          </p:nvPr>
        </p:nvSpPr>
        <p:spPr>
          <a:xfrm>
            <a:off x="628650" y="698047"/>
            <a:ext cx="7886700" cy="3888240"/>
          </a:xfrm>
        </p:spPr>
        <p:txBody>
          <a:bodyPr anchor="ctr">
            <a:normAutofit/>
          </a:bodyPr>
          <a:lstStyle>
            <a:lvl1pPr marL="0" indent="0">
              <a:lnSpc>
                <a:spcPct val="120000"/>
              </a:lnSpc>
              <a:buNone/>
              <a:defRPr sz="1500">
                <a:solidFill>
                  <a:srgbClr val="2D3E50"/>
                </a:solidFill>
              </a:defRPr>
            </a:lvl1pPr>
          </a:lstStyle>
          <a:p>
            <a:pPr lvl="0"/>
            <a:r>
              <a:rPr lang="zh-CN" altLang="en-US" dirty="0"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1"/>
            </p:custDataLst>
          </p:nvPr>
        </p:nvSpPr>
        <p:spPr>
          <a:xfrm>
            <a:off x="628650" y="273844"/>
            <a:ext cx="7886700" cy="994172"/>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12"/>
            </p:custDataLst>
          </p:nvPr>
        </p:nvSpPr>
        <p:spPr>
          <a:xfrm>
            <a:off x="628650" y="1369219"/>
            <a:ext cx="7886700" cy="3263504"/>
          </a:xfrm>
          <a:prstGeom prst="rect">
            <a:avLst/>
          </a:prstGeom>
        </p:spPr>
        <p:txBody>
          <a:bodyPr vert="horz" lIns="68580" tIns="34290" rIns="68580" bIns="3429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0A0F2237-1CDC-4A9F-9B50-E2751CF02005}" type="datetimeFigureOut">
              <a:rPr lang="zh-CN" altLang="en-US" smtClean="0"/>
              <a:t>2017/8/7/Monday</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D60BD5C9-D31B-404C-B346-DE2E8DFE88CF}" type="slidenum">
              <a:rPr lang="zh-CN" altLang="en-US" smtClean="0"/>
              <a:t>‹#›</a:t>
            </a:fld>
            <a:endParaRPr lang="zh-CN" altLang="en-US"/>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Lst>
  <p:txStyles>
    <p:titleStyle>
      <a:lvl1pPr algn="l" defTabSz="685800" rtl="0" eaLnBrk="1" latinLnBrk="0" hangingPunct="1">
        <a:lnSpc>
          <a:spcPct val="90000"/>
        </a:lnSpc>
        <a:spcBef>
          <a:spcPct val="0"/>
        </a:spcBef>
        <a:buNone/>
        <a:defRPr sz="27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7.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28.xml"/><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9.xml"/><Relationship Id="rId4" Type="http://schemas.openxmlformats.org/officeDocument/2006/relationships/image" Target="../media/image5.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1483378"/>
            <a:ext cx="9144000" cy="772857"/>
          </a:xfrm>
        </p:spPr>
        <p:txBody>
          <a:bodyPr>
            <a:normAutofit/>
          </a:bodyPr>
          <a:lstStyle/>
          <a:p>
            <a:r>
              <a:rPr lang="zh-CN" altLang="en-US" sz="4400" b="1" dirty="0" smtClean="0"/>
              <a:t>第二章</a:t>
            </a:r>
            <a:endParaRPr lang="zh-CN" altLang="en-US" sz="4400" b="1" dirty="0"/>
          </a:p>
        </p:txBody>
      </p:sp>
      <p:sp>
        <p:nvSpPr>
          <p:cNvPr id="3" name="副标题 2"/>
          <p:cNvSpPr>
            <a:spLocks noGrp="1"/>
          </p:cNvSpPr>
          <p:nvPr>
            <p:ph type="subTitle" idx="4294967295"/>
          </p:nvPr>
        </p:nvSpPr>
        <p:spPr>
          <a:xfrm>
            <a:off x="0" y="2516505"/>
            <a:ext cx="9144000" cy="617220"/>
          </a:xfrm>
        </p:spPr>
        <p:txBody>
          <a:bodyPr>
            <a:noAutofit/>
          </a:bodyPr>
          <a:lstStyle/>
          <a:p>
            <a:pPr marL="0" indent="0" algn="ctr">
              <a:buNone/>
            </a:pPr>
            <a:r>
              <a:rPr lang="zh-CN" altLang="en-US" sz="4000" b="1" dirty="0" smtClean="0">
                <a:solidFill>
                  <a:schemeClr val="bg1"/>
                </a:solidFill>
              </a:rPr>
              <a:t>毕业论文</a:t>
            </a:r>
            <a:r>
              <a:rPr lang="zh-CN" altLang="en-US" sz="4000" b="1" dirty="0">
                <a:solidFill>
                  <a:schemeClr val="bg1"/>
                </a:solidFill>
              </a:rPr>
              <a:t>的选题和开题教案</a:t>
            </a:r>
            <a:endParaRPr lang="zh-CN" altLang="en-US" sz="4000" b="1" dirty="0">
              <a:solidFill>
                <a:schemeClr val="bg1"/>
              </a:solidFill>
            </a:endParaRPr>
          </a:p>
        </p:txBody>
      </p:sp>
    </p:spTree>
    <p:custDataLst>
      <p:tags r:id="rId1"/>
    </p:custData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16" name="文本框 113"/>
          <p:cNvSpPr txBox="1"/>
          <p:nvPr/>
        </p:nvSpPr>
        <p:spPr>
          <a:xfrm>
            <a:off x="485507" y="1063927"/>
            <a:ext cx="2662558" cy="377026"/>
          </a:xfrm>
          <a:prstGeom prst="rect">
            <a:avLst/>
          </a:prstGeom>
          <a:noFill/>
        </p:spPr>
        <p:txBody>
          <a:bodyPr wrap="square" lIns="68580" tIns="34290" rIns="68580" bIns="34290">
            <a:spAutoFit/>
          </a:bodyPr>
          <a:lstStyle/>
          <a:p>
            <a:pPr>
              <a:defRPr/>
            </a:pPr>
            <a:r>
              <a:rPr lang="en-US" altLang="zh-CN" sz="2000" b="1" dirty="0"/>
              <a:t> 3</a:t>
            </a:r>
            <a:r>
              <a:rPr lang="zh-CN" altLang="zh-CN" sz="2000" b="1" dirty="0"/>
              <a:t>．逆向选题法</a:t>
            </a:r>
            <a:endParaRPr lang="zh-CN" altLang="en-US" sz="2000" b="1" dirty="0">
              <a:solidFill>
                <a:schemeClr val="tx1">
                  <a:lumMod val="85000"/>
                  <a:lumOff val="15000"/>
                </a:schemeClr>
              </a:solidFill>
              <a:latin typeface="微软雅黑" panose="020B0503020204020204" charset="-122"/>
              <a:ea typeface="微软雅黑" panose="020B0503020204020204" charset="-122"/>
            </a:endParaRPr>
          </a:p>
        </p:txBody>
      </p:sp>
      <p:sp>
        <p:nvSpPr>
          <p:cNvPr id="19" name="文本框 114"/>
          <p:cNvSpPr txBox="1"/>
          <p:nvPr/>
        </p:nvSpPr>
        <p:spPr>
          <a:xfrm>
            <a:off x="485506" y="1451851"/>
            <a:ext cx="8307619" cy="1177245"/>
          </a:xfrm>
          <a:prstGeom prst="rect">
            <a:avLst/>
          </a:prstGeom>
          <a:noFill/>
        </p:spPr>
        <p:txBody>
          <a:bodyPr wrap="square" lIns="68580" tIns="34290" rIns="68580" bIns="34290">
            <a:spAutoFit/>
          </a:bodyPr>
          <a:lstStyle/>
          <a:p>
            <a:pPr>
              <a:defRPr/>
            </a:pPr>
            <a:r>
              <a:rPr lang="zh-CN" altLang="zh-CN" sz="1800" dirty="0"/>
              <a:t>逆向选题，就是逆风向逆潮流而动，摆脱思维定式禁锢，打破常规范式影响，转到方向相背或相去甚远的选题。寻找逆向选题要具有逆向思维、发散思维和求异意识，积极寻找那些被人们忽视的领域和问题，当然最好是和本专业相关的领域和问题。同时，还要具备对已有立论和错误观点提出质疑的勇气和洞察力。</a:t>
            </a:r>
            <a:endParaRPr lang="zh-CN" altLang="en-US" sz="1800" dirty="0">
              <a:solidFill>
                <a:schemeClr val="tx1">
                  <a:lumMod val="85000"/>
                  <a:lumOff val="15000"/>
                </a:schemeClr>
              </a:solidFill>
              <a:latin typeface="微软雅黑" panose="020B0503020204020204" charset="-122"/>
              <a:ea typeface="微软雅黑" panose="020B0503020204020204" charset="-122"/>
            </a:endParaRPr>
          </a:p>
        </p:txBody>
      </p:sp>
      <p:sp>
        <p:nvSpPr>
          <p:cNvPr id="20" name="文本框 119"/>
          <p:cNvSpPr txBox="1"/>
          <p:nvPr/>
        </p:nvSpPr>
        <p:spPr>
          <a:xfrm>
            <a:off x="527209" y="2916040"/>
            <a:ext cx="2726354" cy="377026"/>
          </a:xfrm>
          <a:prstGeom prst="rect">
            <a:avLst/>
          </a:prstGeom>
          <a:noFill/>
        </p:spPr>
        <p:txBody>
          <a:bodyPr wrap="square" lIns="68580" tIns="34290" rIns="68580" bIns="34290">
            <a:spAutoFit/>
          </a:bodyPr>
          <a:lstStyle/>
          <a:p>
            <a:pPr>
              <a:defRPr/>
            </a:pPr>
            <a:r>
              <a:rPr lang="en-US" altLang="zh-CN" sz="2000" b="1" dirty="0"/>
              <a:t>4</a:t>
            </a:r>
            <a:r>
              <a:rPr lang="zh-CN" altLang="zh-CN" sz="2000" b="1" dirty="0"/>
              <a:t>．专小选题法</a:t>
            </a:r>
            <a:endParaRPr lang="zh-CN" altLang="en-US" sz="2000" b="1" dirty="0">
              <a:solidFill>
                <a:schemeClr val="tx1">
                  <a:lumMod val="85000"/>
                  <a:lumOff val="15000"/>
                </a:schemeClr>
              </a:solidFill>
              <a:latin typeface="微软雅黑" panose="020B0503020204020204" charset="-122"/>
              <a:ea typeface="微软雅黑" panose="020B0503020204020204" charset="-122"/>
            </a:endParaRPr>
          </a:p>
        </p:txBody>
      </p:sp>
      <p:sp>
        <p:nvSpPr>
          <p:cNvPr id="21" name="文本框 120"/>
          <p:cNvSpPr txBox="1"/>
          <p:nvPr/>
        </p:nvSpPr>
        <p:spPr>
          <a:xfrm>
            <a:off x="527209" y="3302541"/>
            <a:ext cx="8265916" cy="623248"/>
          </a:xfrm>
          <a:prstGeom prst="rect">
            <a:avLst/>
          </a:prstGeom>
          <a:noFill/>
        </p:spPr>
        <p:txBody>
          <a:bodyPr wrap="square" lIns="68580" tIns="34290" rIns="68580" bIns="34290">
            <a:spAutoFit/>
          </a:bodyPr>
          <a:lstStyle/>
          <a:p>
            <a:pPr>
              <a:defRPr/>
            </a:pPr>
            <a:r>
              <a:rPr lang="zh-CN" altLang="zh-CN" sz="1800" dirty="0"/>
              <a:t>专小选题，就是将论题概括和限定在专门和精小的范围内，是避免论题空泛的选题方法。专小选题的特点是看得准、靠得近、悟得透、选得深。</a:t>
            </a:r>
            <a:endParaRPr lang="zh-CN" altLang="en-US" sz="1800" dirty="0">
              <a:solidFill>
                <a:schemeClr val="tx1">
                  <a:lumMod val="85000"/>
                  <a:lumOff val="15000"/>
                </a:schemeClr>
              </a:solidFill>
              <a:latin typeface="微软雅黑" panose="020B0503020204020204" charset="-122"/>
              <a:ea typeface="微软雅黑" panose="020B0503020204020204" charset="-122"/>
            </a:endParaRPr>
          </a:p>
        </p:txBody>
      </p:sp>
    </p:spTree>
    <p:custDataLst>
      <p:tags r:id="rId1"/>
    </p:custDataLst>
    <p:extLst>
      <p:ext uri="{BB962C8B-B14F-4D97-AF65-F5344CB8AC3E}">
        <p14:creationId xmlns:p14="http://schemas.microsoft.com/office/powerpoint/2010/main" val="28406186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16" name="文本框 113"/>
          <p:cNvSpPr txBox="1"/>
          <p:nvPr/>
        </p:nvSpPr>
        <p:spPr>
          <a:xfrm>
            <a:off x="485507" y="1063927"/>
            <a:ext cx="2662558" cy="377026"/>
          </a:xfrm>
          <a:prstGeom prst="rect">
            <a:avLst/>
          </a:prstGeom>
          <a:noFill/>
        </p:spPr>
        <p:txBody>
          <a:bodyPr wrap="square" lIns="68580" tIns="34290" rIns="68580" bIns="34290">
            <a:spAutoFit/>
          </a:bodyPr>
          <a:lstStyle/>
          <a:p>
            <a:pPr>
              <a:defRPr/>
            </a:pPr>
            <a:r>
              <a:rPr lang="en-US" altLang="zh-CN" sz="2000" b="1" dirty="0"/>
              <a:t> 5</a:t>
            </a:r>
            <a:r>
              <a:rPr lang="zh-CN" altLang="zh-CN" sz="2000" b="1" dirty="0"/>
              <a:t>．浏览捕捉选题法</a:t>
            </a:r>
            <a:endParaRPr lang="zh-CN" altLang="en-US" sz="2000" b="1" dirty="0">
              <a:solidFill>
                <a:schemeClr val="tx1">
                  <a:lumMod val="85000"/>
                  <a:lumOff val="15000"/>
                </a:schemeClr>
              </a:solidFill>
              <a:latin typeface="微软雅黑" panose="020B0503020204020204" charset="-122"/>
              <a:ea typeface="微软雅黑" panose="020B0503020204020204" charset="-122"/>
            </a:endParaRPr>
          </a:p>
        </p:txBody>
      </p:sp>
      <p:sp>
        <p:nvSpPr>
          <p:cNvPr id="19" name="文本框 114"/>
          <p:cNvSpPr txBox="1"/>
          <p:nvPr/>
        </p:nvSpPr>
        <p:spPr>
          <a:xfrm>
            <a:off x="485506" y="1451851"/>
            <a:ext cx="8307619" cy="900246"/>
          </a:xfrm>
          <a:prstGeom prst="rect">
            <a:avLst/>
          </a:prstGeom>
          <a:noFill/>
        </p:spPr>
        <p:txBody>
          <a:bodyPr wrap="square" lIns="68580" tIns="34290" rIns="68580" bIns="34290">
            <a:spAutoFit/>
          </a:bodyPr>
          <a:lstStyle/>
          <a:p>
            <a:pPr>
              <a:defRPr/>
            </a:pPr>
            <a:r>
              <a:rPr lang="zh-CN" altLang="zh-CN" sz="1800" dirty="0"/>
              <a:t> 将阅读所得到的内容进行分类、排列、组合，从中寻找问题、发现问题；将自己在研究中的体会与资料分别加以比较，找出哪些体会在资料中没有或部分没有，哪些体会虽然资料已有，但自己对此有不同看法。</a:t>
            </a:r>
            <a:endParaRPr lang="zh-CN" altLang="en-US" sz="1800" dirty="0">
              <a:solidFill>
                <a:schemeClr val="tx1">
                  <a:lumMod val="85000"/>
                  <a:lumOff val="15000"/>
                </a:schemeClr>
              </a:solidFill>
              <a:latin typeface="微软雅黑" panose="020B0503020204020204" charset="-122"/>
              <a:ea typeface="微软雅黑" panose="020B0503020204020204" charset="-122"/>
            </a:endParaRPr>
          </a:p>
        </p:txBody>
      </p:sp>
      <p:sp>
        <p:nvSpPr>
          <p:cNvPr id="20" name="文本框 119"/>
          <p:cNvSpPr txBox="1"/>
          <p:nvPr/>
        </p:nvSpPr>
        <p:spPr>
          <a:xfrm>
            <a:off x="527209" y="2772776"/>
            <a:ext cx="2726354" cy="377026"/>
          </a:xfrm>
          <a:prstGeom prst="rect">
            <a:avLst/>
          </a:prstGeom>
          <a:noFill/>
        </p:spPr>
        <p:txBody>
          <a:bodyPr wrap="square" lIns="68580" tIns="34290" rIns="68580" bIns="34290">
            <a:spAutoFit/>
          </a:bodyPr>
          <a:lstStyle/>
          <a:p>
            <a:pPr>
              <a:defRPr/>
            </a:pPr>
            <a:r>
              <a:rPr lang="en-US" altLang="zh-CN" sz="2000" b="1" dirty="0"/>
              <a:t> 6</a:t>
            </a:r>
            <a:r>
              <a:rPr lang="zh-CN" altLang="zh-CN" sz="2000" b="1" dirty="0"/>
              <a:t>．热点选题法</a:t>
            </a:r>
            <a:r>
              <a:rPr lang="en-US" altLang="zh-CN" sz="2000" b="1" dirty="0"/>
              <a:t> </a:t>
            </a:r>
            <a:endParaRPr lang="zh-CN" altLang="en-US" sz="2000" b="1" dirty="0">
              <a:solidFill>
                <a:schemeClr val="tx1">
                  <a:lumMod val="85000"/>
                  <a:lumOff val="15000"/>
                </a:schemeClr>
              </a:solidFill>
              <a:latin typeface="微软雅黑" panose="020B0503020204020204" charset="-122"/>
              <a:ea typeface="微软雅黑" panose="020B0503020204020204" charset="-122"/>
            </a:endParaRPr>
          </a:p>
        </p:txBody>
      </p:sp>
      <p:sp>
        <p:nvSpPr>
          <p:cNvPr id="21" name="文本框 120"/>
          <p:cNvSpPr txBox="1"/>
          <p:nvPr/>
        </p:nvSpPr>
        <p:spPr>
          <a:xfrm>
            <a:off x="527209" y="3302541"/>
            <a:ext cx="8265916" cy="900246"/>
          </a:xfrm>
          <a:prstGeom prst="rect">
            <a:avLst/>
          </a:prstGeom>
          <a:noFill/>
        </p:spPr>
        <p:txBody>
          <a:bodyPr wrap="square" lIns="68580" tIns="34290" rIns="68580" bIns="34290">
            <a:spAutoFit/>
          </a:bodyPr>
          <a:lstStyle/>
          <a:p>
            <a:pPr>
              <a:defRPr/>
            </a:pPr>
            <a:r>
              <a:rPr lang="zh-CN" altLang="zh-CN" sz="1800" dirty="0" smtClean="0"/>
              <a:t>热点</a:t>
            </a:r>
            <a:r>
              <a:rPr lang="zh-CN" altLang="zh-CN" sz="1800" dirty="0"/>
              <a:t>问题就是在现代社会中出现的能够引起公众广泛注意的问题，这些问题或关系国计民生，或涉及时代潮流，而且总能吸引人们注意，引发人们思考和讨论。选取这些热点问题作为论题，一般会有很大的现实意义，对于社会应用性较强。</a:t>
            </a:r>
            <a:endParaRPr lang="zh-CN" altLang="en-US" sz="1800" dirty="0">
              <a:solidFill>
                <a:schemeClr val="tx1">
                  <a:lumMod val="85000"/>
                  <a:lumOff val="15000"/>
                </a:schemeClr>
              </a:solidFill>
              <a:latin typeface="微软雅黑" panose="020B0503020204020204" charset="-122"/>
              <a:ea typeface="微软雅黑" panose="020B0503020204020204" charset="-122"/>
            </a:endParaRPr>
          </a:p>
        </p:txBody>
      </p:sp>
    </p:spTree>
    <p:custDataLst>
      <p:tags r:id="rId1"/>
    </p:custDataLst>
    <p:extLst>
      <p:ext uri="{BB962C8B-B14F-4D97-AF65-F5344CB8AC3E}">
        <p14:creationId xmlns:p14="http://schemas.microsoft.com/office/powerpoint/2010/main" val="67111997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27321" y="1424763"/>
            <a:ext cx="3242930" cy="1584251"/>
          </a:xfrm>
          <a:prstGeom prst="rect">
            <a:avLst/>
          </a:prstGeom>
          <a:solidFill>
            <a:schemeClr val="bg2">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zh-CN" altLang="zh-CN" sz="1800" b="1" dirty="0"/>
              <a:t>按照学科类别</a:t>
            </a:r>
            <a:r>
              <a:rPr lang="zh-CN" altLang="zh-CN" sz="1800" b="1" dirty="0" smtClean="0"/>
              <a:t>划分</a:t>
            </a:r>
            <a:endParaRPr lang="en-US" altLang="zh-CN" sz="1800" b="1" dirty="0" smtClean="0"/>
          </a:p>
          <a:p>
            <a:r>
              <a:rPr lang="zh-CN" altLang="zh-CN" sz="1800" dirty="0" smtClean="0"/>
              <a:t>科学</a:t>
            </a:r>
            <a:r>
              <a:rPr lang="zh-CN" altLang="zh-CN" sz="1800" dirty="0"/>
              <a:t>作为人类对社会及自然界规律的认识活动，依据研究对象的差异而划分为两大类：社会科学选题和自然科学选题</a:t>
            </a:r>
            <a:endParaRPr lang="zh-CN" altLang="en-US" sz="1800" dirty="0"/>
          </a:p>
        </p:txBody>
      </p:sp>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7" name="矩形 6"/>
          <p:cNvSpPr/>
          <p:nvPr/>
        </p:nvSpPr>
        <p:spPr>
          <a:xfrm>
            <a:off x="485507" y="907341"/>
            <a:ext cx="3005951" cy="400110"/>
          </a:xfrm>
          <a:prstGeom prst="rect">
            <a:avLst/>
          </a:prstGeom>
        </p:spPr>
        <p:txBody>
          <a:bodyPr wrap="none">
            <a:spAutoFit/>
          </a:bodyPr>
          <a:lstStyle/>
          <a:p>
            <a:r>
              <a:rPr lang="zh-CN" altLang="zh-CN" sz="2000" b="1" dirty="0"/>
              <a:t>五、选题类型与选题来源</a:t>
            </a:r>
          </a:p>
        </p:txBody>
      </p:sp>
      <p:sp>
        <p:nvSpPr>
          <p:cNvPr id="40" name="矩形 39"/>
          <p:cNvSpPr/>
          <p:nvPr/>
        </p:nvSpPr>
        <p:spPr>
          <a:xfrm>
            <a:off x="5295014" y="1424763"/>
            <a:ext cx="3242930" cy="1584251"/>
          </a:xfrm>
          <a:prstGeom prst="rect">
            <a:avLst/>
          </a:prstGeom>
          <a:solidFill>
            <a:schemeClr val="bg2">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zh-CN" altLang="zh-CN" sz="1800" b="1" dirty="0" smtClean="0"/>
              <a:t>从</a:t>
            </a:r>
            <a:r>
              <a:rPr lang="zh-CN" altLang="zh-CN" sz="1800" b="1" dirty="0"/>
              <a:t>研究目的角度划分</a:t>
            </a:r>
            <a:endParaRPr lang="en-US" altLang="zh-CN" sz="1800" b="1" dirty="0" smtClean="0"/>
          </a:p>
          <a:p>
            <a:r>
              <a:rPr lang="zh-CN" altLang="zh-CN" sz="1800" dirty="0"/>
              <a:t>从研究目的角度划分，可以分为理论性课题、应用性课题和开发研究性课题。</a:t>
            </a:r>
            <a:endParaRPr lang="zh-CN" altLang="en-US" sz="1800" dirty="0"/>
          </a:p>
        </p:txBody>
      </p:sp>
      <p:sp>
        <p:nvSpPr>
          <p:cNvPr id="41" name="矩形 40"/>
          <p:cNvSpPr/>
          <p:nvPr/>
        </p:nvSpPr>
        <p:spPr>
          <a:xfrm>
            <a:off x="627321" y="3221665"/>
            <a:ext cx="3242930" cy="1584251"/>
          </a:xfrm>
          <a:prstGeom prst="rect">
            <a:avLst/>
          </a:prstGeom>
          <a:solidFill>
            <a:schemeClr val="bg2">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zh-CN" altLang="zh-CN" sz="1800" b="1" dirty="0" smtClean="0"/>
              <a:t>从</a:t>
            </a:r>
            <a:r>
              <a:rPr lang="zh-CN" altLang="zh-CN" sz="1800" b="1" dirty="0"/>
              <a:t>研究的重要程度上划分</a:t>
            </a:r>
            <a:endParaRPr lang="en-US" altLang="zh-CN" sz="1800" b="1" dirty="0" smtClean="0"/>
          </a:p>
          <a:p>
            <a:r>
              <a:rPr lang="zh-CN" altLang="zh-CN" sz="1800" dirty="0"/>
              <a:t>从研究的重要程度上划分，可以分为一般性课题和重点课题</a:t>
            </a:r>
            <a:endParaRPr lang="zh-CN" altLang="en-US" sz="1800" dirty="0"/>
          </a:p>
        </p:txBody>
      </p:sp>
      <p:sp>
        <p:nvSpPr>
          <p:cNvPr id="42" name="矩形 41"/>
          <p:cNvSpPr/>
          <p:nvPr/>
        </p:nvSpPr>
        <p:spPr>
          <a:xfrm>
            <a:off x="5295014" y="3221665"/>
            <a:ext cx="3242930" cy="1584251"/>
          </a:xfrm>
          <a:prstGeom prst="rect">
            <a:avLst/>
          </a:prstGeom>
          <a:solidFill>
            <a:schemeClr val="bg2">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zh-CN" altLang="zh-CN" sz="1800" b="1" dirty="0" smtClean="0"/>
              <a:t>从</a:t>
            </a:r>
            <a:r>
              <a:rPr lang="zh-CN" altLang="zh-CN" sz="1800" b="1" dirty="0"/>
              <a:t>课题的精细程度划分</a:t>
            </a:r>
            <a:endParaRPr lang="en-US" altLang="zh-CN" sz="1800" b="1" dirty="0" smtClean="0"/>
          </a:p>
          <a:p>
            <a:r>
              <a:rPr lang="zh-CN" altLang="zh-CN" sz="1800" dirty="0"/>
              <a:t>从课题的精细程度划分，可分为定向性选题和定题性选题</a:t>
            </a:r>
            <a:endParaRPr lang="zh-CN" altLang="en-US" sz="1800" dirty="0"/>
          </a:p>
        </p:txBody>
      </p:sp>
      <p:sp>
        <p:nvSpPr>
          <p:cNvPr id="2" name="椭圆 1"/>
          <p:cNvSpPr/>
          <p:nvPr/>
        </p:nvSpPr>
        <p:spPr>
          <a:xfrm>
            <a:off x="3693475" y="2066695"/>
            <a:ext cx="1707863" cy="170786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b="1" dirty="0"/>
              <a:t>选题类型</a:t>
            </a:r>
            <a:endParaRPr lang="zh-CN" altLang="en-US" sz="1800" b="1" dirty="0"/>
          </a:p>
        </p:txBody>
      </p:sp>
    </p:spTree>
    <p:custDataLst>
      <p:tags r:id="rId1"/>
    </p:custDataLst>
    <p:extLst>
      <p:ext uri="{BB962C8B-B14F-4D97-AF65-F5344CB8AC3E}">
        <p14:creationId xmlns:p14="http://schemas.microsoft.com/office/powerpoint/2010/main" val="427265851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7" name="矩形 6"/>
          <p:cNvSpPr/>
          <p:nvPr/>
        </p:nvSpPr>
        <p:spPr>
          <a:xfrm>
            <a:off x="485507" y="907341"/>
            <a:ext cx="3005951" cy="400110"/>
          </a:xfrm>
          <a:prstGeom prst="rect">
            <a:avLst/>
          </a:prstGeom>
        </p:spPr>
        <p:txBody>
          <a:bodyPr wrap="none">
            <a:spAutoFit/>
          </a:bodyPr>
          <a:lstStyle/>
          <a:p>
            <a:r>
              <a:rPr lang="zh-CN" altLang="zh-CN" sz="2000" b="1" dirty="0"/>
              <a:t>五、选题类型与选题来源</a:t>
            </a:r>
          </a:p>
        </p:txBody>
      </p:sp>
      <p:sp>
        <p:nvSpPr>
          <p:cNvPr id="2" name="椭圆 1"/>
          <p:cNvSpPr/>
          <p:nvPr/>
        </p:nvSpPr>
        <p:spPr>
          <a:xfrm>
            <a:off x="6128557" y="907341"/>
            <a:ext cx="1006116" cy="10061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b="1" dirty="0"/>
              <a:t>选题来源</a:t>
            </a:r>
          </a:p>
        </p:txBody>
      </p:sp>
      <p:sp>
        <p:nvSpPr>
          <p:cNvPr id="9" name="椭圆 8"/>
          <p:cNvSpPr/>
          <p:nvPr/>
        </p:nvSpPr>
        <p:spPr>
          <a:xfrm>
            <a:off x="7746598" y="834523"/>
            <a:ext cx="1006116" cy="1006116"/>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市场需求</a:t>
            </a:r>
            <a:endParaRPr lang="zh-CN" altLang="zh-CN" sz="1800" b="1" dirty="0"/>
          </a:p>
        </p:txBody>
      </p:sp>
      <p:sp>
        <p:nvSpPr>
          <p:cNvPr id="10" name="椭圆 9"/>
          <p:cNvSpPr/>
          <p:nvPr/>
        </p:nvSpPr>
        <p:spPr>
          <a:xfrm>
            <a:off x="7567963" y="2445236"/>
            <a:ext cx="1363386" cy="1363386"/>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参加专业研讨会</a:t>
            </a:r>
            <a:endParaRPr lang="zh-CN" altLang="zh-CN" sz="1800" b="1" dirty="0"/>
          </a:p>
        </p:txBody>
      </p:sp>
      <p:sp>
        <p:nvSpPr>
          <p:cNvPr id="11" name="椭圆 10"/>
          <p:cNvSpPr/>
          <p:nvPr/>
        </p:nvSpPr>
        <p:spPr>
          <a:xfrm>
            <a:off x="5939625" y="3310299"/>
            <a:ext cx="1304478" cy="1304478"/>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聘用单位的工作需要</a:t>
            </a:r>
            <a:endParaRPr lang="zh-CN" altLang="zh-CN" sz="1800" b="1" dirty="0"/>
          </a:p>
        </p:txBody>
      </p:sp>
      <p:sp>
        <p:nvSpPr>
          <p:cNvPr id="12" name="椭圆 11"/>
          <p:cNvSpPr/>
          <p:nvPr/>
        </p:nvSpPr>
        <p:spPr>
          <a:xfrm>
            <a:off x="4794784" y="2026733"/>
            <a:ext cx="1283565" cy="1283565"/>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导师的研究方向与课题</a:t>
            </a:r>
            <a:endParaRPr lang="zh-CN" altLang="zh-CN" sz="1800" b="1" dirty="0"/>
          </a:p>
        </p:txBody>
      </p:sp>
      <p:sp>
        <p:nvSpPr>
          <p:cNvPr id="13" name="椭圆 12"/>
          <p:cNvSpPr/>
          <p:nvPr/>
        </p:nvSpPr>
        <p:spPr>
          <a:xfrm>
            <a:off x="3024279" y="1593029"/>
            <a:ext cx="1243356" cy="1243356"/>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个人兴趣与好奇心</a:t>
            </a:r>
            <a:endParaRPr lang="zh-CN" altLang="zh-CN" sz="1800" b="1" dirty="0"/>
          </a:p>
        </p:txBody>
      </p:sp>
      <p:sp>
        <p:nvSpPr>
          <p:cNvPr id="14" name="椭圆 13"/>
          <p:cNvSpPr/>
          <p:nvPr/>
        </p:nvSpPr>
        <p:spPr>
          <a:xfrm>
            <a:off x="1485424" y="2026734"/>
            <a:ext cx="1006116" cy="1006116"/>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文献阅读</a:t>
            </a:r>
            <a:endParaRPr lang="zh-CN" altLang="zh-CN" sz="1800" b="1" dirty="0"/>
          </a:p>
        </p:txBody>
      </p:sp>
      <p:sp>
        <p:nvSpPr>
          <p:cNvPr id="15" name="椭圆 14"/>
          <p:cNvSpPr/>
          <p:nvPr/>
        </p:nvSpPr>
        <p:spPr>
          <a:xfrm>
            <a:off x="342636" y="3184266"/>
            <a:ext cx="1290130" cy="129013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生产实践的需要</a:t>
            </a:r>
            <a:endParaRPr lang="zh-CN" altLang="zh-CN" sz="1800" b="1" dirty="0"/>
          </a:p>
        </p:txBody>
      </p:sp>
      <p:cxnSp>
        <p:nvCxnSpPr>
          <p:cNvPr id="18" name="直接连接符 17"/>
          <p:cNvCxnSpPr>
            <a:stCxn id="15" idx="0"/>
            <a:endCxn id="14" idx="3"/>
          </p:cNvCxnSpPr>
          <p:nvPr/>
        </p:nvCxnSpPr>
        <p:spPr>
          <a:xfrm flipV="1">
            <a:off x="987701" y="2885508"/>
            <a:ext cx="645065" cy="298758"/>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3" idx="2"/>
          </p:cNvCxnSpPr>
          <p:nvPr/>
        </p:nvCxnSpPr>
        <p:spPr>
          <a:xfrm flipV="1">
            <a:off x="2491540" y="2214707"/>
            <a:ext cx="532739" cy="315085"/>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13" idx="6"/>
            <a:endCxn id="12" idx="1"/>
          </p:cNvCxnSpPr>
          <p:nvPr/>
        </p:nvCxnSpPr>
        <p:spPr>
          <a:xfrm>
            <a:off x="4267635" y="2214707"/>
            <a:ext cx="715123"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12" idx="5"/>
          </p:cNvCxnSpPr>
          <p:nvPr/>
        </p:nvCxnSpPr>
        <p:spPr>
          <a:xfrm>
            <a:off x="5890375" y="3122324"/>
            <a:ext cx="476365" cy="33531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11" idx="6"/>
            <a:endCxn id="10" idx="3"/>
          </p:cNvCxnSpPr>
          <p:nvPr/>
        </p:nvCxnSpPr>
        <p:spPr>
          <a:xfrm flipV="1">
            <a:off x="7244103" y="3608959"/>
            <a:ext cx="523523" cy="353579"/>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10" idx="0"/>
            <a:endCxn id="9" idx="4"/>
          </p:cNvCxnSpPr>
          <p:nvPr/>
        </p:nvCxnSpPr>
        <p:spPr>
          <a:xfrm flipV="1">
            <a:off x="8249656" y="1840639"/>
            <a:ext cx="0" cy="604597"/>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90178981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250" fill="hold"/>
                                        <p:tgtEl>
                                          <p:spTgt spid="15"/>
                                        </p:tgtEl>
                                        <p:attrNameLst>
                                          <p:attrName>ppt_w</p:attrName>
                                        </p:attrNameLst>
                                      </p:cBhvr>
                                      <p:tavLst>
                                        <p:tav tm="0">
                                          <p:val>
                                            <p:fltVal val="0"/>
                                          </p:val>
                                        </p:tav>
                                        <p:tav tm="100000">
                                          <p:val>
                                            <p:strVal val="#ppt_w"/>
                                          </p:val>
                                        </p:tav>
                                      </p:tavLst>
                                    </p:anim>
                                    <p:anim calcmode="lin" valueType="num">
                                      <p:cBhvr>
                                        <p:cTn id="8" dur="250" fill="hold"/>
                                        <p:tgtEl>
                                          <p:spTgt spid="15"/>
                                        </p:tgtEl>
                                        <p:attrNameLst>
                                          <p:attrName>ppt_h</p:attrName>
                                        </p:attrNameLst>
                                      </p:cBhvr>
                                      <p:tavLst>
                                        <p:tav tm="0">
                                          <p:val>
                                            <p:fltVal val="0"/>
                                          </p:val>
                                        </p:tav>
                                        <p:tav tm="100000">
                                          <p:val>
                                            <p:strVal val="#ppt_h"/>
                                          </p:val>
                                        </p:tav>
                                      </p:tavLst>
                                    </p:anim>
                                    <p:anim calcmode="lin" valueType="num">
                                      <p:cBhvr>
                                        <p:cTn id="9" dur="250" fill="hold"/>
                                        <p:tgtEl>
                                          <p:spTgt spid="15"/>
                                        </p:tgtEl>
                                        <p:attrNameLst>
                                          <p:attrName>style.rotation</p:attrName>
                                        </p:attrNameLst>
                                      </p:cBhvr>
                                      <p:tavLst>
                                        <p:tav tm="0">
                                          <p:val>
                                            <p:fltVal val="90"/>
                                          </p:val>
                                        </p:tav>
                                        <p:tav tm="100000">
                                          <p:val>
                                            <p:fltVal val="0"/>
                                          </p:val>
                                        </p:tav>
                                      </p:tavLst>
                                    </p:anim>
                                    <p:animEffect transition="in" filter="fade">
                                      <p:cBhvr>
                                        <p:cTn id="10" dur="250"/>
                                        <p:tgtEl>
                                          <p:spTgt spid="15"/>
                                        </p:tgtEl>
                                      </p:cBhvr>
                                    </p:animEffect>
                                  </p:childTnLst>
                                </p:cTn>
                              </p:par>
                            </p:childTnLst>
                          </p:cTn>
                        </p:par>
                        <p:par>
                          <p:cTn id="11" fill="hold">
                            <p:stCondLst>
                              <p:cond delay="250"/>
                            </p:stCondLst>
                            <p:childTnLst>
                              <p:par>
                                <p:cTn id="12" presetID="31" presetClass="entr" presetSubtype="0"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250" fill="hold"/>
                                        <p:tgtEl>
                                          <p:spTgt spid="18"/>
                                        </p:tgtEl>
                                        <p:attrNameLst>
                                          <p:attrName>ppt_w</p:attrName>
                                        </p:attrNameLst>
                                      </p:cBhvr>
                                      <p:tavLst>
                                        <p:tav tm="0">
                                          <p:val>
                                            <p:fltVal val="0"/>
                                          </p:val>
                                        </p:tav>
                                        <p:tav tm="100000">
                                          <p:val>
                                            <p:strVal val="#ppt_w"/>
                                          </p:val>
                                        </p:tav>
                                      </p:tavLst>
                                    </p:anim>
                                    <p:anim calcmode="lin" valueType="num">
                                      <p:cBhvr>
                                        <p:cTn id="15" dur="250" fill="hold"/>
                                        <p:tgtEl>
                                          <p:spTgt spid="18"/>
                                        </p:tgtEl>
                                        <p:attrNameLst>
                                          <p:attrName>ppt_h</p:attrName>
                                        </p:attrNameLst>
                                      </p:cBhvr>
                                      <p:tavLst>
                                        <p:tav tm="0">
                                          <p:val>
                                            <p:fltVal val="0"/>
                                          </p:val>
                                        </p:tav>
                                        <p:tav tm="100000">
                                          <p:val>
                                            <p:strVal val="#ppt_h"/>
                                          </p:val>
                                        </p:tav>
                                      </p:tavLst>
                                    </p:anim>
                                    <p:anim calcmode="lin" valueType="num">
                                      <p:cBhvr>
                                        <p:cTn id="16" dur="250" fill="hold"/>
                                        <p:tgtEl>
                                          <p:spTgt spid="18"/>
                                        </p:tgtEl>
                                        <p:attrNameLst>
                                          <p:attrName>style.rotation</p:attrName>
                                        </p:attrNameLst>
                                      </p:cBhvr>
                                      <p:tavLst>
                                        <p:tav tm="0">
                                          <p:val>
                                            <p:fltVal val="90"/>
                                          </p:val>
                                        </p:tav>
                                        <p:tav tm="100000">
                                          <p:val>
                                            <p:fltVal val="0"/>
                                          </p:val>
                                        </p:tav>
                                      </p:tavLst>
                                    </p:anim>
                                    <p:animEffect transition="in" filter="fade">
                                      <p:cBhvr>
                                        <p:cTn id="17" dur="250"/>
                                        <p:tgtEl>
                                          <p:spTgt spid="18"/>
                                        </p:tgtEl>
                                      </p:cBhvr>
                                    </p:animEffect>
                                  </p:childTnLst>
                                </p:cTn>
                              </p:par>
                            </p:childTnLst>
                          </p:cTn>
                        </p:par>
                        <p:par>
                          <p:cTn id="18" fill="hold">
                            <p:stCondLst>
                              <p:cond delay="500"/>
                            </p:stCondLst>
                            <p:childTnLst>
                              <p:par>
                                <p:cTn id="19" presetID="31"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250" fill="hold"/>
                                        <p:tgtEl>
                                          <p:spTgt spid="14"/>
                                        </p:tgtEl>
                                        <p:attrNameLst>
                                          <p:attrName>ppt_w</p:attrName>
                                        </p:attrNameLst>
                                      </p:cBhvr>
                                      <p:tavLst>
                                        <p:tav tm="0">
                                          <p:val>
                                            <p:fltVal val="0"/>
                                          </p:val>
                                        </p:tav>
                                        <p:tav tm="100000">
                                          <p:val>
                                            <p:strVal val="#ppt_w"/>
                                          </p:val>
                                        </p:tav>
                                      </p:tavLst>
                                    </p:anim>
                                    <p:anim calcmode="lin" valueType="num">
                                      <p:cBhvr>
                                        <p:cTn id="22" dur="250" fill="hold"/>
                                        <p:tgtEl>
                                          <p:spTgt spid="14"/>
                                        </p:tgtEl>
                                        <p:attrNameLst>
                                          <p:attrName>ppt_h</p:attrName>
                                        </p:attrNameLst>
                                      </p:cBhvr>
                                      <p:tavLst>
                                        <p:tav tm="0">
                                          <p:val>
                                            <p:fltVal val="0"/>
                                          </p:val>
                                        </p:tav>
                                        <p:tav tm="100000">
                                          <p:val>
                                            <p:strVal val="#ppt_h"/>
                                          </p:val>
                                        </p:tav>
                                      </p:tavLst>
                                    </p:anim>
                                    <p:anim calcmode="lin" valueType="num">
                                      <p:cBhvr>
                                        <p:cTn id="23" dur="250" fill="hold"/>
                                        <p:tgtEl>
                                          <p:spTgt spid="14"/>
                                        </p:tgtEl>
                                        <p:attrNameLst>
                                          <p:attrName>style.rotation</p:attrName>
                                        </p:attrNameLst>
                                      </p:cBhvr>
                                      <p:tavLst>
                                        <p:tav tm="0">
                                          <p:val>
                                            <p:fltVal val="90"/>
                                          </p:val>
                                        </p:tav>
                                        <p:tav tm="100000">
                                          <p:val>
                                            <p:fltVal val="0"/>
                                          </p:val>
                                        </p:tav>
                                      </p:tavLst>
                                    </p:anim>
                                    <p:animEffect transition="in" filter="fade">
                                      <p:cBhvr>
                                        <p:cTn id="24" dur="250"/>
                                        <p:tgtEl>
                                          <p:spTgt spid="14"/>
                                        </p:tgtEl>
                                      </p:cBhvr>
                                    </p:animEffect>
                                  </p:childTnLst>
                                </p:cTn>
                              </p:par>
                            </p:childTnLst>
                          </p:cTn>
                        </p:par>
                        <p:par>
                          <p:cTn id="25" fill="hold">
                            <p:stCondLst>
                              <p:cond delay="750"/>
                            </p:stCondLst>
                            <p:childTnLst>
                              <p:par>
                                <p:cTn id="26" presetID="31"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250" fill="hold"/>
                                        <p:tgtEl>
                                          <p:spTgt spid="23"/>
                                        </p:tgtEl>
                                        <p:attrNameLst>
                                          <p:attrName>ppt_w</p:attrName>
                                        </p:attrNameLst>
                                      </p:cBhvr>
                                      <p:tavLst>
                                        <p:tav tm="0">
                                          <p:val>
                                            <p:fltVal val="0"/>
                                          </p:val>
                                        </p:tav>
                                        <p:tav tm="100000">
                                          <p:val>
                                            <p:strVal val="#ppt_w"/>
                                          </p:val>
                                        </p:tav>
                                      </p:tavLst>
                                    </p:anim>
                                    <p:anim calcmode="lin" valueType="num">
                                      <p:cBhvr>
                                        <p:cTn id="29" dur="250" fill="hold"/>
                                        <p:tgtEl>
                                          <p:spTgt spid="23"/>
                                        </p:tgtEl>
                                        <p:attrNameLst>
                                          <p:attrName>ppt_h</p:attrName>
                                        </p:attrNameLst>
                                      </p:cBhvr>
                                      <p:tavLst>
                                        <p:tav tm="0">
                                          <p:val>
                                            <p:fltVal val="0"/>
                                          </p:val>
                                        </p:tav>
                                        <p:tav tm="100000">
                                          <p:val>
                                            <p:strVal val="#ppt_h"/>
                                          </p:val>
                                        </p:tav>
                                      </p:tavLst>
                                    </p:anim>
                                    <p:anim calcmode="lin" valueType="num">
                                      <p:cBhvr>
                                        <p:cTn id="30" dur="250" fill="hold"/>
                                        <p:tgtEl>
                                          <p:spTgt spid="23"/>
                                        </p:tgtEl>
                                        <p:attrNameLst>
                                          <p:attrName>style.rotation</p:attrName>
                                        </p:attrNameLst>
                                      </p:cBhvr>
                                      <p:tavLst>
                                        <p:tav tm="0">
                                          <p:val>
                                            <p:fltVal val="90"/>
                                          </p:val>
                                        </p:tav>
                                        <p:tav tm="100000">
                                          <p:val>
                                            <p:fltVal val="0"/>
                                          </p:val>
                                        </p:tav>
                                      </p:tavLst>
                                    </p:anim>
                                    <p:animEffect transition="in" filter="fade">
                                      <p:cBhvr>
                                        <p:cTn id="31" dur="250"/>
                                        <p:tgtEl>
                                          <p:spTgt spid="23"/>
                                        </p:tgtEl>
                                      </p:cBhvr>
                                    </p:animEffect>
                                  </p:childTnLst>
                                </p:cTn>
                              </p:par>
                            </p:childTnLst>
                          </p:cTn>
                        </p:par>
                        <p:par>
                          <p:cTn id="32" fill="hold">
                            <p:stCondLst>
                              <p:cond delay="1000"/>
                            </p:stCondLst>
                            <p:childTnLst>
                              <p:par>
                                <p:cTn id="33" presetID="31"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250" fill="hold"/>
                                        <p:tgtEl>
                                          <p:spTgt spid="13"/>
                                        </p:tgtEl>
                                        <p:attrNameLst>
                                          <p:attrName>ppt_w</p:attrName>
                                        </p:attrNameLst>
                                      </p:cBhvr>
                                      <p:tavLst>
                                        <p:tav tm="0">
                                          <p:val>
                                            <p:fltVal val="0"/>
                                          </p:val>
                                        </p:tav>
                                        <p:tav tm="100000">
                                          <p:val>
                                            <p:strVal val="#ppt_w"/>
                                          </p:val>
                                        </p:tav>
                                      </p:tavLst>
                                    </p:anim>
                                    <p:anim calcmode="lin" valueType="num">
                                      <p:cBhvr>
                                        <p:cTn id="36" dur="250" fill="hold"/>
                                        <p:tgtEl>
                                          <p:spTgt spid="13"/>
                                        </p:tgtEl>
                                        <p:attrNameLst>
                                          <p:attrName>ppt_h</p:attrName>
                                        </p:attrNameLst>
                                      </p:cBhvr>
                                      <p:tavLst>
                                        <p:tav tm="0">
                                          <p:val>
                                            <p:fltVal val="0"/>
                                          </p:val>
                                        </p:tav>
                                        <p:tav tm="100000">
                                          <p:val>
                                            <p:strVal val="#ppt_h"/>
                                          </p:val>
                                        </p:tav>
                                      </p:tavLst>
                                    </p:anim>
                                    <p:anim calcmode="lin" valueType="num">
                                      <p:cBhvr>
                                        <p:cTn id="37" dur="250" fill="hold"/>
                                        <p:tgtEl>
                                          <p:spTgt spid="13"/>
                                        </p:tgtEl>
                                        <p:attrNameLst>
                                          <p:attrName>style.rotation</p:attrName>
                                        </p:attrNameLst>
                                      </p:cBhvr>
                                      <p:tavLst>
                                        <p:tav tm="0">
                                          <p:val>
                                            <p:fltVal val="90"/>
                                          </p:val>
                                        </p:tav>
                                        <p:tav tm="100000">
                                          <p:val>
                                            <p:fltVal val="0"/>
                                          </p:val>
                                        </p:tav>
                                      </p:tavLst>
                                    </p:anim>
                                    <p:animEffect transition="in" filter="fade">
                                      <p:cBhvr>
                                        <p:cTn id="38" dur="250"/>
                                        <p:tgtEl>
                                          <p:spTgt spid="13"/>
                                        </p:tgtEl>
                                      </p:cBhvr>
                                    </p:animEffect>
                                  </p:childTnLst>
                                </p:cTn>
                              </p:par>
                            </p:childTnLst>
                          </p:cTn>
                        </p:par>
                        <p:par>
                          <p:cTn id="39" fill="hold">
                            <p:stCondLst>
                              <p:cond delay="1250"/>
                            </p:stCondLst>
                            <p:childTnLst>
                              <p:par>
                                <p:cTn id="40" presetID="31" presetClass="entr" presetSubtype="0"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250" fill="hold"/>
                                        <p:tgtEl>
                                          <p:spTgt spid="26"/>
                                        </p:tgtEl>
                                        <p:attrNameLst>
                                          <p:attrName>ppt_w</p:attrName>
                                        </p:attrNameLst>
                                      </p:cBhvr>
                                      <p:tavLst>
                                        <p:tav tm="0">
                                          <p:val>
                                            <p:fltVal val="0"/>
                                          </p:val>
                                        </p:tav>
                                        <p:tav tm="100000">
                                          <p:val>
                                            <p:strVal val="#ppt_w"/>
                                          </p:val>
                                        </p:tav>
                                      </p:tavLst>
                                    </p:anim>
                                    <p:anim calcmode="lin" valueType="num">
                                      <p:cBhvr>
                                        <p:cTn id="43" dur="250" fill="hold"/>
                                        <p:tgtEl>
                                          <p:spTgt spid="26"/>
                                        </p:tgtEl>
                                        <p:attrNameLst>
                                          <p:attrName>ppt_h</p:attrName>
                                        </p:attrNameLst>
                                      </p:cBhvr>
                                      <p:tavLst>
                                        <p:tav tm="0">
                                          <p:val>
                                            <p:fltVal val="0"/>
                                          </p:val>
                                        </p:tav>
                                        <p:tav tm="100000">
                                          <p:val>
                                            <p:strVal val="#ppt_h"/>
                                          </p:val>
                                        </p:tav>
                                      </p:tavLst>
                                    </p:anim>
                                    <p:anim calcmode="lin" valueType="num">
                                      <p:cBhvr>
                                        <p:cTn id="44" dur="250" fill="hold"/>
                                        <p:tgtEl>
                                          <p:spTgt spid="26"/>
                                        </p:tgtEl>
                                        <p:attrNameLst>
                                          <p:attrName>style.rotation</p:attrName>
                                        </p:attrNameLst>
                                      </p:cBhvr>
                                      <p:tavLst>
                                        <p:tav tm="0">
                                          <p:val>
                                            <p:fltVal val="90"/>
                                          </p:val>
                                        </p:tav>
                                        <p:tav tm="100000">
                                          <p:val>
                                            <p:fltVal val="0"/>
                                          </p:val>
                                        </p:tav>
                                      </p:tavLst>
                                    </p:anim>
                                    <p:animEffect transition="in" filter="fade">
                                      <p:cBhvr>
                                        <p:cTn id="45" dur="250"/>
                                        <p:tgtEl>
                                          <p:spTgt spid="26"/>
                                        </p:tgtEl>
                                      </p:cBhvr>
                                    </p:animEffect>
                                  </p:childTnLst>
                                </p:cTn>
                              </p:par>
                            </p:childTnLst>
                          </p:cTn>
                        </p:par>
                        <p:par>
                          <p:cTn id="46" fill="hold">
                            <p:stCondLst>
                              <p:cond delay="1500"/>
                            </p:stCondLst>
                            <p:childTnLst>
                              <p:par>
                                <p:cTn id="47" presetID="31"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250" fill="hold"/>
                                        <p:tgtEl>
                                          <p:spTgt spid="12"/>
                                        </p:tgtEl>
                                        <p:attrNameLst>
                                          <p:attrName>ppt_w</p:attrName>
                                        </p:attrNameLst>
                                      </p:cBhvr>
                                      <p:tavLst>
                                        <p:tav tm="0">
                                          <p:val>
                                            <p:fltVal val="0"/>
                                          </p:val>
                                        </p:tav>
                                        <p:tav tm="100000">
                                          <p:val>
                                            <p:strVal val="#ppt_w"/>
                                          </p:val>
                                        </p:tav>
                                      </p:tavLst>
                                    </p:anim>
                                    <p:anim calcmode="lin" valueType="num">
                                      <p:cBhvr>
                                        <p:cTn id="50" dur="250" fill="hold"/>
                                        <p:tgtEl>
                                          <p:spTgt spid="12"/>
                                        </p:tgtEl>
                                        <p:attrNameLst>
                                          <p:attrName>ppt_h</p:attrName>
                                        </p:attrNameLst>
                                      </p:cBhvr>
                                      <p:tavLst>
                                        <p:tav tm="0">
                                          <p:val>
                                            <p:fltVal val="0"/>
                                          </p:val>
                                        </p:tav>
                                        <p:tav tm="100000">
                                          <p:val>
                                            <p:strVal val="#ppt_h"/>
                                          </p:val>
                                        </p:tav>
                                      </p:tavLst>
                                    </p:anim>
                                    <p:anim calcmode="lin" valueType="num">
                                      <p:cBhvr>
                                        <p:cTn id="51" dur="250" fill="hold"/>
                                        <p:tgtEl>
                                          <p:spTgt spid="12"/>
                                        </p:tgtEl>
                                        <p:attrNameLst>
                                          <p:attrName>style.rotation</p:attrName>
                                        </p:attrNameLst>
                                      </p:cBhvr>
                                      <p:tavLst>
                                        <p:tav tm="0">
                                          <p:val>
                                            <p:fltVal val="90"/>
                                          </p:val>
                                        </p:tav>
                                        <p:tav tm="100000">
                                          <p:val>
                                            <p:fltVal val="0"/>
                                          </p:val>
                                        </p:tav>
                                      </p:tavLst>
                                    </p:anim>
                                    <p:animEffect transition="in" filter="fade">
                                      <p:cBhvr>
                                        <p:cTn id="52" dur="250"/>
                                        <p:tgtEl>
                                          <p:spTgt spid="12"/>
                                        </p:tgtEl>
                                      </p:cBhvr>
                                    </p:animEffect>
                                  </p:childTnLst>
                                </p:cTn>
                              </p:par>
                            </p:childTnLst>
                          </p:cTn>
                        </p:par>
                        <p:par>
                          <p:cTn id="53" fill="hold">
                            <p:stCondLst>
                              <p:cond delay="1750"/>
                            </p:stCondLst>
                            <p:childTnLst>
                              <p:par>
                                <p:cTn id="54" presetID="31" presetClass="entr" presetSubtype="0"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250" fill="hold"/>
                                        <p:tgtEl>
                                          <p:spTgt spid="29"/>
                                        </p:tgtEl>
                                        <p:attrNameLst>
                                          <p:attrName>ppt_w</p:attrName>
                                        </p:attrNameLst>
                                      </p:cBhvr>
                                      <p:tavLst>
                                        <p:tav tm="0">
                                          <p:val>
                                            <p:fltVal val="0"/>
                                          </p:val>
                                        </p:tav>
                                        <p:tav tm="100000">
                                          <p:val>
                                            <p:strVal val="#ppt_w"/>
                                          </p:val>
                                        </p:tav>
                                      </p:tavLst>
                                    </p:anim>
                                    <p:anim calcmode="lin" valueType="num">
                                      <p:cBhvr>
                                        <p:cTn id="57" dur="250" fill="hold"/>
                                        <p:tgtEl>
                                          <p:spTgt spid="29"/>
                                        </p:tgtEl>
                                        <p:attrNameLst>
                                          <p:attrName>ppt_h</p:attrName>
                                        </p:attrNameLst>
                                      </p:cBhvr>
                                      <p:tavLst>
                                        <p:tav tm="0">
                                          <p:val>
                                            <p:fltVal val="0"/>
                                          </p:val>
                                        </p:tav>
                                        <p:tav tm="100000">
                                          <p:val>
                                            <p:strVal val="#ppt_h"/>
                                          </p:val>
                                        </p:tav>
                                      </p:tavLst>
                                    </p:anim>
                                    <p:anim calcmode="lin" valueType="num">
                                      <p:cBhvr>
                                        <p:cTn id="58" dur="250" fill="hold"/>
                                        <p:tgtEl>
                                          <p:spTgt spid="29"/>
                                        </p:tgtEl>
                                        <p:attrNameLst>
                                          <p:attrName>style.rotation</p:attrName>
                                        </p:attrNameLst>
                                      </p:cBhvr>
                                      <p:tavLst>
                                        <p:tav tm="0">
                                          <p:val>
                                            <p:fltVal val="90"/>
                                          </p:val>
                                        </p:tav>
                                        <p:tav tm="100000">
                                          <p:val>
                                            <p:fltVal val="0"/>
                                          </p:val>
                                        </p:tav>
                                      </p:tavLst>
                                    </p:anim>
                                    <p:animEffect transition="in" filter="fade">
                                      <p:cBhvr>
                                        <p:cTn id="59" dur="250"/>
                                        <p:tgtEl>
                                          <p:spTgt spid="29"/>
                                        </p:tgtEl>
                                      </p:cBhvr>
                                    </p:animEffect>
                                  </p:childTnLst>
                                </p:cTn>
                              </p:par>
                            </p:childTnLst>
                          </p:cTn>
                        </p:par>
                        <p:par>
                          <p:cTn id="60" fill="hold">
                            <p:stCondLst>
                              <p:cond delay="2000"/>
                            </p:stCondLst>
                            <p:childTnLst>
                              <p:par>
                                <p:cTn id="61" presetID="31" presetClass="entr" presetSubtype="0"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250" fill="hold"/>
                                        <p:tgtEl>
                                          <p:spTgt spid="11"/>
                                        </p:tgtEl>
                                        <p:attrNameLst>
                                          <p:attrName>ppt_w</p:attrName>
                                        </p:attrNameLst>
                                      </p:cBhvr>
                                      <p:tavLst>
                                        <p:tav tm="0">
                                          <p:val>
                                            <p:fltVal val="0"/>
                                          </p:val>
                                        </p:tav>
                                        <p:tav tm="100000">
                                          <p:val>
                                            <p:strVal val="#ppt_w"/>
                                          </p:val>
                                        </p:tav>
                                      </p:tavLst>
                                    </p:anim>
                                    <p:anim calcmode="lin" valueType="num">
                                      <p:cBhvr>
                                        <p:cTn id="64" dur="250" fill="hold"/>
                                        <p:tgtEl>
                                          <p:spTgt spid="11"/>
                                        </p:tgtEl>
                                        <p:attrNameLst>
                                          <p:attrName>ppt_h</p:attrName>
                                        </p:attrNameLst>
                                      </p:cBhvr>
                                      <p:tavLst>
                                        <p:tav tm="0">
                                          <p:val>
                                            <p:fltVal val="0"/>
                                          </p:val>
                                        </p:tav>
                                        <p:tav tm="100000">
                                          <p:val>
                                            <p:strVal val="#ppt_h"/>
                                          </p:val>
                                        </p:tav>
                                      </p:tavLst>
                                    </p:anim>
                                    <p:anim calcmode="lin" valueType="num">
                                      <p:cBhvr>
                                        <p:cTn id="65" dur="250" fill="hold"/>
                                        <p:tgtEl>
                                          <p:spTgt spid="11"/>
                                        </p:tgtEl>
                                        <p:attrNameLst>
                                          <p:attrName>style.rotation</p:attrName>
                                        </p:attrNameLst>
                                      </p:cBhvr>
                                      <p:tavLst>
                                        <p:tav tm="0">
                                          <p:val>
                                            <p:fltVal val="90"/>
                                          </p:val>
                                        </p:tav>
                                        <p:tav tm="100000">
                                          <p:val>
                                            <p:fltVal val="0"/>
                                          </p:val>
                                        </p:tav>
                                      </p:tavLst>
                                    </p:anim>
                                    <p:animEffect transition="in" filter="fade">
                                      <p:cBhvr>
                                        <p:cTn id="66" dur="250"/>
                                        <p:tgtEl>
                                          <p:spTgt spid="11"/>
                                        </p:tgtEl>
                                      </p:cBhvr>
                                    </p:animEffect>
                                  </p:childTnLst>
                                </p:cTn>
                              </p:par>
                            </p:childTnLst>
                          </p:cTn>
                        </p:par>
                        <p:par>
                          <p:cTn id="67" fill="hold">
                            <p:stCondLst>
                              <p:cond delay="2250"/>
                            </p:stCondLst>
                            <p:childTnLst>
                              <p:par>
                                <p:cTn id="68" presetID="31" presetClass="entr" presetSubtype="0" fill="hold" nodeType="after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p:cTn id="70" dur="250" fill="hold"/>
                                        <p:tgtEl>
                                          <p:spTgt spid="32"/>
                                        </p:tgtEl>
                                        <p:attrNameLst>
                                          <p:attrName>ppt_w</p:attrName>
                                        </p:attrNameLst>
                                      </p:cBhvr>
                                      <p:tavLst>
                                        <p:tav tm="0">
                                          <p:val>
                                            <p:fltVal val="0"/>
                                          </p:val>
                                        </p:tav>
                                        <p:tav tm="100000">
                                          <p:val>
                                            <p:strVal val="#ppt_w"/>
                                          </p:val>
                                        </p:tav>
                                      </p:tavLst>
                                    </p:anim>
                                    <p:anim calcmode="lin" valueType="num">
                                      <p:cBhvr>
                                        <p:cTn id="71" dur="250" fill="hold"/>
                                        <p:tgtEl>
                                          <p:spTgt spid="32"/>
                                        </p:tgtEl>
                                        <p:attrNameLst>
                                          <p:attrName>ppt_h</p:attrName>
                                        </p:attrNameLst>
                                      </p:cBhvr>
                                      <p:tavLst>
                                        <p:tav tm="0">
                                          <p:val>
                                            <p:fltVal val="0"/>
                                          </p:val>
                                        </p:tav>
                                        <p:tav tm="100000">
                                          <p:val>
                                            <p:strVal val="#ppt_h"/>
                                          </p:val>
                                        </p:tav>
                                      </p:tavLst>
                                    </p:anim>
                                    <p:anim calcmode="lin" valueType="num">
                                      <p:cBhvr>
                                        <p:cTn id="72" dur="250" fill="hold"/>
                                        <p:tgtEl>
                                          <p:spTgt spid="32"/>
                                        </p:tgtEl>
                                        <p:attrNameLst>
                                          <p:attrName>style.rotation</p:attrName>
                                        </p:attrNameLst>
                                      </p:cBhvr>
                                      <p:tavLst>
                                        <p:tav tm="0">
                                          <p:val>
                                            <p:fltVal val="90"/>
                                          </p:val>
                                        </p:tav>
                                        <p:tav tm="100000">
                                          <p:val>
                                            <p:fltVal val="0"/>
                                          </p:val>
                                        </p:tav>
                                      </p:tavLst>
                                    </p:anim>
                                    <p:animEffect transition="in" filter="fade">
                                      <p:cBhvr>
                                        <p:cTn id="73" dur="250"/>
                                        <p:tgtEl>
                                          <p:spTgt spid="32"/>
                                        </p:tgtEl>
                                      </p:cBhvr>
                                    </p:animEffect>
                                  </p:childTnLst>
                                </p:cTn>
                              </p:par>
                            </p:childTnLst>
                          </p:cTn>
                        </p:par>
                        <p:par>
                          <p:cTn id="74" fill="hold">
                            <p:stCondLst>
                              <p:cond delay="2500"/>
                            </p:stCondLst>
                            <p:childTnLst>
                              <p:par>
                                <p:cTn id="75" presetID="31" presetClass="entr" presetSubtype="0"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250" fill="hold"/>
                                        <p:tgtEl>
                                          <p:spTgt spid="10"/>
                                        </p:tgtEl>
                                        <p:attrNameLst>
                                          <p:attrName>ppt_w</p:attrName>
                                        </p:attrNameLst>
                                      </p:cBhvr>
                                      <p:tavLst>
                                        <p:tav tm="0">
                                          <p:val>
                                            <p:fltVal val="0"/>
                                          </p:val>
                                        </p:tav>
                                        <p:tav tm="100000">
                                          <p:val>
                                            <p:strVal val="#ppt_w"/>
                                          </p:val>
                                        </p:tav>
                                      </p:tavLst>
                                    </p:anim>
                                    <p:anim calcmode="lin" valueType="num">
                                      <p:cBhvr>
                                        <p:cTn id="78" dur="250" fill="hold"/>
                                        <p:tgtEl>
                                          <p:spTgt spid="10"/>
                                        </p:tgtEl>
                                        <p:attrNameLst>
                                          <p:attrName>ppt_h</p:attrName>
                                        </p:attrNameLst>
                                      </p:cBhvr>
                                      <p:tavLst>
                                        <p:tav tm="0">
                                          <p:val>
                                            <p:fltVal val="0"/>
                                          </p:val>
                                        </p:tav>
                                        <p:tav tm="100000">
                                          <p:val>
                                            <p:strVal val="#ppt_h"/>
                                          </p:val>
                                        </p:tav>
                                      </p:tavLst>
                                    </p:anim>
                                    <p:anim calcmode="lin" valueType="num">
                                      <p:cBhvr>
                                        <p:cTn id="79" dur="250" fill="hold"/>
                                        <p:tgtEl>
                                          <p:spTgt spid="10"/>
                                        </p:tgtEl>
                                        <p:attrNameLst>
                                          <p:attrName>style.rotation</p:attrName>
                                        </p:attrNameLst>
                                      </p:cBhvr>
                                      <p:tavLst>
                                        <p:tav tm="0">
                                          <p:val>
                                            <p:fltVal val="90"/>
                                          </p:val>
                                        </p:tav>
                                        <p:tav tm="100000">
                                          <p:val>
                                            <p:fltVal val="0"/>
                                          </p:val>
                                        </p:tav>
                                      </p:tavLst>
                                    </p:anim>
                                    <p:animEffect transition="in" filter="fade">
                                      <p:cBhvr>
                                        <p:cTn id="80" dur="250"/>
                                        <p:tgtEl>
                                          <p:spTgt spid="10"/>
                                        </p:tgtEl>
                                      </p:cBhvr>
                                    </p:animEffect>
                                  </p:childTnLst>
                                </p:cTn>
                              </p:par>
                            </p:childTnLst>
                          </p:cTn>
                        </p:par>
                        <p:par>
                          <p:cTn id="81" fill="hold">
                            <p:stCondLst>
                              <p:cond delay="2750"/>
                            </p:stCondLst>
                            <p:childTnLst>
                              <p:par>
                                <p:cTn id="82" presetID="31" presetClass="entr" presetSubtype="0" fill="hold" nodeType="after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p:cTn id="84" dur="250" fill="hold"/>
                                        <p:tgtEl>
                                          <p:spTgt spid="36"/>
                                        </p:tgtEl>
                                        <p:attrNameLst>
                                          <p:attrName>ppt_w</p:attrName>
                                        </p:attrNameLst>
                                      </p:cBhvr>
                                      <p:tavLst>
                                        <p:tav tm="0">
                                          <p:val>
                                            <p:fltVal val="0"/>
                                          </p:val>
                                        </p:tav>
                                        <p:tav tm="100000">
                                          <p:val>
                                            <p:strVal val="#ppt_w"/>
                                          </p:val>
                                        </p:tav>
                                      </p:tavLst>
                                    </p:anim>
                                    <p:anim calcmode="lin" valueType="num">
                                      <p:cBhvr>
                                        <p:cTn id="85" dur="250" fill="hold"/>
                                        <p:tgtEl>
                                          <p:spTgt spid="36"/>
                                        </p:tgtEl>
                                        <p:attrNameLst>
                                          <p:attrName>ppt_h</p:attrName>
                                        </p:attrNameLst>
                                      </p:cBhvr>
                                      <p:tavLst>
                                        <p:tav tm="0">
                                          <p:val>
                                            <p:fltVal val="0"/>
                                          </p:val>
                                        </p:tav>
                                        <p:tav tm="100000">
                                          <p:val>
                                            <p:strVal val="#ppt_h"/>
                                          </p:val>
                                        </p:tav>
                                      </p:tavLst>
                                    </p:anim>
                                    <p:anim calcmode="lin" valueType="num">
                                      <p:cBhvr>
                                        <p:cTn id="86" dur="250" fill="hold"/>
                                        <p:tgtEl>
                                          <p:spTgt spid="36"/>
                                        </p:tgtEl>
                                        <p:attrNameLst>
                                          <p:attrName>style.rotation</p:attrName>
                                        </p:attrNameLst>
                                      </p:cBhvr>
                                      <p:tavLst>
                                        <p:tav tm="0">
                                          <p:val>
                                            <p:fltVal val="90"/>
                                          </p:val>
                                        </p:tav>
                                        <p:tav tm="100000">
                                          <p:val>
                                            <p:fltVal val="0"/>
                                          </p:val>
                                        </p:tav>
                                      </p:tavLst>
                                    </p:anim>
                                    <p:animEffect transition="in" filter="fade">
                                      <p:cBhvr>
                                        <p:cTn id="87" dur="250"/>
                                        <p:tgtEl>
                                          <p:spTgt spid="36"/>
                                        </p:tgtEl>
                                      </p:cBhvr>
                                    </p:animEffect>
                                  </p:childTnLst>
                                </p:cTn>
                              </p:par>
                            </p:childTnLst>
                          </p:cTn>
                        </p:par>
                        <p:par>
                          <p:cTn id="88" fill="hold">
                            <p:stCondLst>
                              <p:cond delay="3000"/>
                            </p:stCondLst>
                            <p:childTnLst>
                              <p:par>
                                <p:cTn id="89" presetID="31" presetClass="entr" presetSubtype="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 calcmode="lin" valueType="num">
                                      <p:cBhvr>
                                        <p:cTn id="91" dur="250" fill="hold"/>
                                        <p:tgtEl>
                                          <p:spTgt spid="9"/>
                                        </p:tgtEl>
                                        <p:attrNameLst>
                                          <p:attrName>ppt_w</p:attrName>
                                        </p:attrNameLst>
                                      </p:cBhvr>
                                      <p:tavLst>
                                        <p:tav tm="0">
                                          <p:val>
                                            <p:fltVal val="0"/>
                                          </p:val>
                                        </p:tav>
                                        <p:tav tm="100000">
                                          <p:val>
                                            <p:strVal val="#ppt_w"/>
                                          </p:val>
                                        </p:tav>
                                      </p:tavLst>
                                    </p:anim>
                                    <p:anim calcmode="lin" valueType="num">
                                      <p:cBhvr>
                                        <p:cTn id="92" dur="250" fill="hold"/>
                                        <p:tgtEl>
                                          <p:spTgt spid="9"/>
                                        </p:tgtEl>
                                        <p:attrNameLst>
                                          <p:attrName>ppt_h</p:attrName>
                                        </p:attrNameLst>
                                      </p:cBhvr>
                                      <p:tavLst>
                                        <p:tav tm="0">
                                          <p:val>
                                            <p:fltVal val="0"/>
                                          </p:val>
                                        </p:tav>
                                        <p:tav tm="100000">
                                          <p:val>
                                            <p:strVal val="#ppt_h"/>
                                          </p:val>
                                        </p:tav>
                                      </p:tavLst>
                                    </p:anim>
                                    <p:anim calcmode="lin" valueType="num">
                                      <p:cBhvr>
                                        <p:cTn id="93" dur="250" fill="hold"/>
                                        <p:tgtEl>
                                          <p:spTgt spid="9"/>
                                        </p:tgtEl>
                                        <p:attrNameLst>
                                          <p:attrName>style.rotation</p:attrName>
                                        </p:attrNameLst>
                                      </p:cBhvr>
                                      <p:tavLst>
                                        <p:tav tm="0">
                                          <p:val>
                                            <p:fltVal val="90"/>
                                          </p:val>
                                        </p:tav>
                                        <p:tav tm="100000">
                                          <p:val>
                                            <p:fltVal val="0"/>
                                          </p:val>
                                        </p:tav>
                                      </p:tavLst>
                                    </p:anim>
                                    <p:animEffect transition="in" filter="fade">
                                      <p:cBhvr>
                                        <p:cTn id="94" dur="250"/>
                                        <p:tgtEl>
                                          <p:spTgt spid="9"/>
                                        </p:tgtEl>
                                      </p:cBhvr>
                                    </p:animEffect>
                                  </p:childTnLst>
                                </p:cTn>
                              </p:par>
                            </p:childTnLst>
                          </p:cTn>
                        </p:par>
                        <p:par>
                          <p:cTn id="95" fill="hold">
                            <p:stCondLst>
                              <p:cond delay="3250"/>
                            </p:stCondLst>
                            <p:childTnLst>
                              <p:par>
                                <p:cTn id="96" presetID="2" presetClass="entr" presetSubtype="6" fill="hold" grpId="0" nodeType="afterEffect">
                                  <p:stCondLst>
                                    <p:cond delay="0"/>
                                  </p:stCondLst>
                                  <p:childTnLst>
                                    <p:set>
                                      <p:cBhvr>
                                        <p:cTn id="97" dur="1" fill="hold">
                                          <p:stCondLst>
                                            <p:cond delay="0"/>
                                          </p:stCondLst>
                                        </p:cTn>
                                        <p:tgtEl>
                                          <p:spTgt spid="2"/>
                                        </p:tgtEl>
                                        <p:attrNameLst>
                                          <p:attrName>style.visibility</p:attrName>
                                        </p:attrNameLst>
                                      </p:cBhvr>
                                      <p:to>
                                        <p:strVal val="visible"/>
                                      </p:to>
                                    </p:set>
                                    <p:anim calcmode="lin" valueType="num">
                                      <p:cBhvr additive="base">
                                        <p:cTn id="98" dur="500" fill="hold"/>
                                        <p:tgtEl>
                                          <p:spTgt spid="2"/>
                                        </p:tgtEl>
                                        <p:attrNameLst>
                                          <p:attrName>ppt_x</p:attrName>
                                        </p:attrNameLst>
                                      </p:cBhvr>
                                      <p:tavLst>
                                        <p:tav tm="0">
                                          <p:val>
                                            <p:strVal val="1+#ppt_w/2"/>
                                          </p:val>
                                        </p:tav>
                                        <p:tav tm="100000">
                                          <p:val>
                                            <p:strVal val="#ppt_x"/>
                                          </p:val>
                                        </p:tav>
                                      </p:tavLst>
                                    </p:anim>
                                    <p:anim calcmode="lin" valueType="num">
                                      <p:cBhvr additive="base">
                                        <p:cTn id="9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P spid="11" grpId="0" animBg="1"/>
      <p:bldP spid="12" grpId="0" animBg="1"/>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7" name="矩形 6"/>
          <p:cNvSpPr/>
          <p:nvPr/>
        </p:nvSpPr>
        <p:spPr>
          <a:xfrm>
            <a:off x="485507" y="907341"/>
            <a:ext cx="4031873" cy="400110"/>
          </a:xfrm>
          <a:prstGeom prst="rect">
            <a:avLst/>
          </a:prstGeom>
        </p:spPr>
        <p:txBody>
          <a:bodyPr wrap="none">
            <a:spAutoFit/>
          </a:bodyPr>
          <a:lstStyle/>
          <a:p>
            <a:r>
              <a:rPr lang="zh-CN" altLang="zh-CN" sz="2000" b="1" dirty="0"/>
              <a:t>六、“教师定题”与“自主选题”</a:t>
            </a:r>
          </a:p>
        </p:txBody>
      </p:sp>
      <p:pic>
        <p:nvPicPr>
          <p:cNvPr id="19" name="图片占位符 13"/>
          <p:cNvPicPr>
            <a:picLocks noChangeAspect="1"/>
          </p:cNvPicPr>
          <p:nvPr/>
        </p:nvPicPr>
        <p:blipFill rotWithShape="1">
          <a:blip r:embed="rId4" cstate="print">
            <a:extLst>
              <a:ext uri="{28A0092B-C50C-407E-A947-70E740481C1C}">
                <a14:useLocalDpi xmlns:a14="http://schemas.microsoft.com/office/drawing/2010/main" val="0"/>
              </a:ext>
            </a:extLst>
          </a:blip>
          <a:srcRect l="57408"/>
          <a:stretch/>
        </p:blipFill>
        <p:spPr>
          <a:xfrm>
            <a:off x="7565064" y="590650"/>
            <a:ext cx="1589568" cy="4464356"/>
          </a:xfrm>
          <a:prstGeom prst="rect">
            <a:avLst/>
          </a:prstGeom>
        </p:spPr>
      </p:pic>
      <p:sp>
        <p:nvSpPr>
          <p:cNvPr id="20" name="文本框 113"/>
          <p:cNvSpPr txBox="1"/>
          <p:nvPr/>
        </p:nvSpPr>
        <p:spPr>
          <a:xfrm>
            <a:off x="485507" y="1514050"/>
            <a:ext cx="2662558" cy="377026"/>
          </a:xfrm>
          <a:prstGeom prst="rect">
            <a:avLst/>
          </a:prstGeom>
          <a:noFill/>
        </p:spPr>
        <p:txBody>
          <a:bodyPr wrap="square" lIns="68580" tIns="34290" rIns="68580" bIns="34290">
            <a:spAutoFit/>
          </a:bodyPr>
          <a:lstStyle/>
          <a:p>
            <a:pPr>
              <a:defRPr/>
            </a:pPr>
            <a:r>
              <a:rPr lang="zh-CN" altLang="zh-CN" sz="2000" dirty="0"/>
              <a:t>教师定题</a:t>
            </a:r>
            <a:endParaRPr lang="zh-CN" altLang="en-US" sz="2000" b="1" dirty="0">
              <a:solidFill>
                <a:schemeClr val="tx1">
                  <a:lumMod val="85000"/>
                  <a:lumOff val="15000"/>
                </a:schemeClr>
              </a:solidFill>
              <a:latin typeface="微软雅黑" panose="020B0503020204020204" charset="-122"/>
              <a:ea typeface="微软雅黑" panose="020B0503020204020204" charset="-122"/>
            </a:endParaRPr>
          </a:p>
        </p:txBody>
      </p:sp>
      <p:sp>
        <p:nvSpPr>
          <p:cNvPr id="21" name="文本框 114"/>
          <p:cNvSpPr txBox="1"/>
          <p:nvPr/>
        </p:nvSpPr>
        <p:spPr>
          <a:xfrm>
            <a:off x="485507" y="1901974"/>
            <a:ext cx="6691470" cy="900246"/>
          </a:xfrm>
          <a:prstGeom prst="rect">
            <a:avLst/>
          </a:prstGeom>
          <a:noFill/>
        </p:spPr>
        <p:txBody>
          <a:bodyPr wrap="square" lIns="68580" tIns="34290" rIns="68580" bIns="34290">
            <a:spAutoFit/>
          </a:bodyPr>
          <a:lstStyle/>
          <a:p>
            <a:r>
              <a:rPr lang="zh-CN" altLang="en-US" sz="1800" dirty="0" smtClean="0">
                <a:latin typeface="宋体" panose="02010600030101010101" pitchFamily="2" charset="-122"/>
                <a:ea typeface="宋体" panose="02010600030101010101" pitchFamily="2" charset="-122"/>
              </a:rPr>
              <a:t>传统</a:t>
            </a:r>
            <a:r>
              <a:rPr lang="zh-CN" altLang="en-US" sz="1800" dirty="0">
                <a:latin typeface="宋体" panose="02010600030101010101" pitchFamily="2" charset="-122"/>
                <a:ea typeface="宋体" panose="02010600030101010101" pitchFamily="2" charset="-122"/>
              </a:rPr>
              <a:t>的选题方式是以教师为主,即由教师主动提出题目,学生被动地接受.题目的产生是由各专业教师根据本专业对学生的培养目标和该专业毕业论文(设计)大纲的要求而提出的.</a:t>
            </a:r>
          </a:p>
        </p:txBody>
      </p:sp>
      <p:sp>
        <p:nvSpPr>
          <p:cNvPr id="22" name="文本框 119"/>
          <p:cNvSpPr txBox="1"/>
          <p:nvPr/>
        </p:nvSpPr>
        <p:spPr>
          <a:xfrm>
            <a:off x="527209" y="3034386"/>
            <a:ext cx="2726354" cy="377026"/>
          </a:xfrm>
          <a:prstGeom prst="rect">
            <a:avLst/>
          </a:prstGeom>
          <a:noFill/>
        </p:spPr>
        <p:txBody>
          <a:bodyPr wrap="square" lIns="68580" tIns="34290" rIns="68580" bIns="34290">
            <a:spAutoFit/>
          </a:bodyPr>
          <a:lstStyle/>
          <a:p>
            <a:pPr>
              <a:defRPr/>
            </a:pPr>
            <a:r>
              <a:rPr lang="zh-CN" altLang="zh-CN" sz="2000" dirty="0"/>
              <a:t>自主选题</a:t>
            </a:r>
            <a:endParaRPr lang="zh-CN" altLang="en-US" sz="2000" b="1" dirty="0">
              <a:solidFill>
                <a:schemeClr val="tx1">
                  <a:lumMod val="85000"/>
                  <a:lumOff val="15000"/>
                </a:schemeClr>
              </a:solidFill>
              <a:latin typeface="微软雅黑" panose="020B0503020204020204" charset="-122"/>
              <a:ea typeface="微软雅黑" panose="020B0503020204020204" charset="-122"/>
            </a:endParaRPr>
          </a:p>
        </p:txBody>
      </p:sp>
      <p:sp>
        <p:nvSpPr>
          <p:cNvPr id="24" name="文本框 120"/>
          <p:cNvSpPr txBox="1"/>
          <p:nvPr/>
        </p:nvSpPr>
        <p:spPr>
          <a:xfrm>
            <a:off x="527209" y="3413656"/>
            <a:ext cx="6649768" cy="1177245"/>
          </a:xfrm>
          <a:prstGeom prst="rect">
            <a:avLst/>
          </a:prstGeom>
          <a:noFill/>
        </p:spPr>
        <p:txBody>
          <a:bodyPr wrap="square" lIns="68580" tIns="34290" rIns="68580" bIns="34290">
            <a:spAutoFit/>
          </a:bodyPr>
          <a:lstStyle/>
          <a:p>
            <a:r>
              <a:rPr lang="zh-CN" altLang="en-US" sz="1800" dirty="0" smtClean="0">
                <a:latin typeface="宋体" panose="02010600030101010101" pitchFamily="2" charset="-122"/>
                <a:ea typeface="宋体" panose="02010600030101010101" pitchFamily="2" charset="-122"/>
              </a:rPr>
              <a:t>目前</a:t>
            </a:r>
            <a:r>
              <a:rPr lang="zh-CN" altLang="en-US" sz="1800" dirty="0">
                <a:latin typeface="宋体" panose="02010600030101010101" pitchFamily="2" charset="-122"/>
                <a:ea typeface="宋体" panose="02010600030101010101" pitchFamily="2" charset="-122"/>
              </a:rPr>
              <a:t>,大部分毕业生就业是通过人才市场、供需见面、双向选择或自谋职业等渠道完成的,其中不少学生是跨专业、跨行业走向社会的.因此在毕业论文之前或开始的初期就基本上定下学生的去向,也就是说,大学生在毕业论文之前就已明确毕业后的职业.</a:t>
            </a:r>
          </a:p>
        </p:txBody>
      </p:sp>
    </p:spTree>
    <p:custDataLst>
      <p:tags r:id="rId1"/>
    </p:custDataLst>
    <p:extLst>
      <p:ext uri="{BB962C8B-B14F-4D97-AF65-F5344CB8AC3E}">
        <p14:creationId xmlns:p14="http://schemas.microsoft.com/office/powerpoint/2010/main" val="28492913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7" name="矩形 6"/>
          <p:cNvSpPr/>
          <p:nvPr/>
        </p:nvSpPr>
        <p:spPr>
          <a:xfrm>
            <a:off x="485507" y="907341"/>
            <a:ext cx="3095719" cy="400110"/>
          </a:xfrm>
          <a:prstGeom prst="rect">
            <a:avLst/>
          </a:prstGeom>
        </p:spPr>
        <p:txBody>
          <a:bodyPr wrap="none">
            <a:spAutoFit/>
          </a:bodyPr>
          <a:lstStyle/>
          <a:p>
            <a:r>
              <a:rPr lang="zh-CN" altLang="zh-CN" sz="2000" b="1" dirty="0"/>
              <a:t>七、选题确定的注意事项 </a:t>
            </a:r>
          </a:p>
        </p:txBody>
      </p:sp>
      <p:pic>
        <p:nvPicPr>
          <p:cNvPr id="19" name="图片占位符 13"/>
          <p:cNvPicPr>
            <a:picLocks noChangeAspect="1"/>
          </p:cNvPicPr>
          <p:nvPr/>
        </p:nvPicPr>
        <p:blipFill rotWithShape="1">
          <a:blip r:embed="rId4" cstate="print">
            <a:extLst>
              <a:ext uri="{28A0092B-C50C-407E-A947-70E740481C1C}">
                <a14:useLocalDpi xmlns:a14="http://schemas.microsoft.com/office/drawing/2010/main" val="0"/>
              </a:ext>
            </a:extLst>
          </a:blip>
          <a:srcRect l="57408"/>
          <a:stretch/>
        </p:blipFill>
        <p:spPr>
          <a:xfrm>
            <a:off x="7565064" y="590650"/>
            <a:ext cx="1589568" cy="4464356"/>
          </a:xfrm>
          <a:prstGeom prst="rect">
            <a:avLst/>
          </a:prstGeom>
        </p:spPr>
      </p:pic>
      <p:sp>
        <p:nvSpPr>
          <p:cNvPr id="21" name="文本框 114"/>
          <p:cNvSpPr txBox="1"/>
          <p:nvPr/>
        </p:nvSpPr>
        <p:spPr>
          <a:xfrm>
            <a:off x="485507" y="1557353"/>
            <a:ext cx="6691470" cy="1265475"/>
          </a:xfrm>
          <a:prstGeom prst="rect">
            <a:avLst/>
          </a:prstGeom>
          <a:noFill/>
        </p:spPr>
        <p:txBody>
          <a:bodyPr wrap="square" lIns="68580" tIns="34290" rIns="68580" bIns="34290">
            <a:spAutoFit/>
          </a:bodyPr>
          <a:lstStyle/>
          <a:p>
            <a:pPr>
              <a:lnSpc>
                <a:spcPct val="150000"/>
              </a:lnSpc>
            </a:pPr>
            <a:r>
              <a:rPr lang="en-US" altLang="zh-CN" sz="1800" dirty="0"/>
              <a:t>1</a:t>
            </a:r>
            <a:r>
              <a:rPr lang="zh-CN" altLang="zh-CN" sz="1800" dirty="0"/>
              <a:t>．选题不能过于陈旧，要注重创新意识</a:t>
            </a:r>
          </a:p>
          <a:p>
            <a:pPr>
              <a:lnSpc>
                <a:spcPct val="150000"/>
              </a:lnSpc>
            </a:pPr>
            <a:r>
              <a:rPr lang="en-US" altLang="zh-CN" sz="1800" dirty="0"/>
              <a:t>2</a:t>
            </a:r>
            <a:r>
              <a:rPr lang="zh-CN" altLang="zh-CN" sz="1800" dirty="0"/>
              <a:t>．选题要避免大而空、不专业和经验化</a:t>
            </a:r>
          </a:p>
          <a:p>
            <a:pPr>
              <a:lnSpc>
                <a:spcPct val="150000"/>
              </a:lnSpc>
            </a:pPr>
            <a:r>
              <a:rPr lang="en-US" altLang="zh-CN" sz="1800" dirty="0"/>
              <a:t>3</a:t>
            </a:r>
            <a:r>
              <a:rPr lang="zh-CN" altLang="zh-CN" sz="1800" dirty="0"/>
              <a:t>．选题不宜过大、过难</a:t>
            </a:r>
          </a:p>
        </p:txBody>
      </p:sp>
    </p:spTree>
    <p:custDataLst>
      <p:tags r:id="rId1"/>
    </p:custDataLst>
    <p:extLst>
      <p:ext uri="{BB962C8B-B14F-4D97-AF65-F5344CB8AC3E}">
        <p14:creationId xmlns:p14="http://schemas.microsoft.com/office/powerpoint/2010/main" val="33648934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7" name="矩形 6"/>
          <p:cNvSpPr/>
          <p:nvPr/>
        </p:nvSpPr>
        <p:spPr>
          <a:xfrm>
            <a:off x="485507" y="907341"/>
            <a:ext cx="3284874" cy="400110"/>
          </a:xfrm>
          <a:prstGeom prst="rect">
            <a:avLst/>
          </a:prstGeom>
        </p:spPr>
        <p:txBody>
          <a:bodyPr wrap="none">
            <a:spAutoFit/>
          </a:bodyPr>
          <a:lstStyle/>
          <a:p>
            <a:r>
              <a:rPr lang="zh-CN" altLang="en-US" sz="2000" b="1" dirty="0"/>
              <a:t>八、毕业论文(设计)任务书</a:t>
            </a:r>
            <a:endParaRPr lang="zh-CN" altLang="zh-CN" sz="2000" b="1" dirty="0"/>
          </a:p>
        </p:txBody>
      </p:sp>
      <p:pic>
        <p:nvPicPr>
          <p:cNvPr id="19" name="图片占位符 13"/>
          <p:cNvPicPr>
            <a:picLocks noChangeAspect="1"/>
          </p:cNvPicPr>
          <p:nvPr/>
        </p:nvPicPr>
        <p:blipFill rotWithShape="1">
          <a:blip r:embed="rId4" cstate="print">
            <a:extLst>
              <a:ext uri="{28A0092B-C50C-407E-A947-70E740481C1C}">
                <a14:useLocalDpi xmlns:a14="http://schemas.microsoft.com/office/drawing/2010/main" val="0"/>
              </a:ext>
            </a:extLst>
          </a:blip>
          <a:srcRect l="57408"/>
          <a:stretch/>
        </p:blipFill>
        <p:spPr>
          <a:xfrm>
            <a:off x="7565064" y="590650"/>
            <a:ext cx="1589568" cy="4464356"/>
          </a:xfrm>
          <a:prstGeom prst="rect">
            <a:avLst/>
          </a:prstGeom>
        </p:spPr>
      </p:pic>
      <p:sp>
        <p:nvSpPr>
          <p:cNvPr id="21" name="文本框 114"/>
          <p:cNvSpPr txBox="1"/>
          <p:nvPr/>
        </p:nvSpPr>
        <p:spPr>
          <a:xfrm>
            <a:off x="485507" y="1359094"/>
            <a:ext cx="6691470" cy="3393237"/>
          </a:xfrm>
          <a:prstGeom prst="rect">
            <a:avLst/>
          </a:prstGeom>
          <a:noFill/>
        </p:spPr>
        <p:txBody>
          <a:bodyPr wrap="square" lIns="68580" tIns="34290" rIns="68580" bIns="34290">
            <a:spAutoFit/>
          </a:bodyPr>
          <a:lstStyle/>
          <a:p>
            <a:pPr>
              <a:lnSpc>
                <a:spcPct val="150000"/>
              </a:lnSpc>
            </a:pPr>
            <a:r>
              <a:rPr lang="zh-CN" altLang="en-US" sz="1800" b="1" dirty="0"/>
              <a:t>１．毕业论文(设计)任务书的内容</a:t>
            </a:r>
          </a:p>
          <a:p>
            <a:pPr>
              <a:lnSpc>
                <a:spcPct val="150000"/>
              </a:lnSpc>
            </a:pPr>
            <a:r>
              <a:rPr lang="zh-CN" altLang="en-US" sz="1800" dirty="0"/>
              <a:t>(１)毕业论文(设计)的课题名称与课题来源(背景). </a:t>
            </a:r>
          </a:p>
          <a:p>
            <a:pPr>
              <a:lnSpc>
                <a:spcPct val="150000"/>
              </a:lnSpc>
            </a:pPr>
            <a:r>
              <a:rPr lang="zh-CN" altLang="en-US" sz="1800" dirty="0"/>
              <a:t>(２)毕业论文(设计)的主要内容.</a:t>
            </a:r>
          </a:p>
          <a:p>
            <a:pPr>
              <a:lnSpc>
                <a:spcPct val="150000"/>
              </a:lnSpc>
            </a:pPr>
            <a:r>
              <a:rPr lang="zh-CN" altLang="en-US" sz="1800" dirty="0"/>
              <a:t>(３)毕业论文(设计)的目的和要求.</a:t>
            </a:r>
          </a:p>
          <a:p>
            <a:pPr>
              <a:lnSpc>
                <a:spcPct val="150000"/>
              </a:lnSpc>
            </a:pPr>
            <a:r>
              <a:rPr lang="zh-CN" altLang="en-US" sz="1800" dirty="0"/>
              <a:t>(４)具体的功能要求、技术要求. </a:t>
            </a:r>
          </a:p>
          <a:p>
            <a:pPr>
              <a:lnSpc>
                <a:spcPct val="150000"/>
              </a:lnSpc>
            </a:pPr>
            <a:r>
              <a:rPr lang="zh-CN" altLang="en-US" sz="1800" dirty="0"/>
              <a:t>(５)时间和进度要求. </a:t>
            </a:r>
          </a:p>
          <a:p>
            <a:pPr>
              <a:lnSpc>
                <a:spcPct val="150000"/>
              </a:lnSpc>
            </a:pPr>
            <a:r>
              <a:rPr lang="zh-CN" altLang="en-US" sz="1800" dirty="0"/>
              <a:t>(６)主要参考文献</a:t>
            </a:r>
            <a:r>
              <a:rPr lang="zh-CN" altLang="en-US" sz="1800" dirty="0" smtClean="0"/>
              <a:t>.</a:t>
            </a:r>
            <a:endParaRPr lang="en-US" altLang="zh-CN" sz="1800" dirty="0" smtClean="0"/>
          </a:p>
          <a:p>
            <a:pPr>
              <a:lnSpc>
                <a:spcPct val="150000"/>
              </a:lnSpc>
            </a:pPr>
            <a:r>
              <a:rPr lang="en-US" altLang="zh-CN" sz="1800" b="1" dirty="0"/>
              <a:t> 2</a:t>
            </a:r>
            <a:r>
              <a:rPr lang="zh-CN" altLang="zh-CN" sz="1800" b="1" dirty="0"/>
              <a:t>．毕业论文</a:t>
            </a:r>
            <a:r>
              <a:rPr lang="en-US" altLang="zh-CN" sz="1800" b="1" dirty="0"/>
              <a:t>(</a:t>
            </a:r>
            <a:r>
              <a:rPr lang="zh-CN" altLang="zh-CN" sz="1800" b="1" dirty="0"/>
              <a:t>设计</a:t>
            </a:r>
            <a:r>
              <a:rPr lang="en-US" altLang="zh-CN" sz="1800" b="1" dirty="0"/>
              <a:t>)</a:t>
            </a:r>
            <a:r>
              <a:rPr lang="zh-CN" altLang="zh-CN" sz="1800" b="1" dirty="0"/>
              <a:t>任务书的格式</a:t>
            </a:r>
            <a:endParaRPr lang="zh-CN" altLang="en-US" sz="1800" b="1" dirty="0"/>
          </a:p>
        </p:txBody>
      </p:sp>
    </p:spTree>
    <p:custDataLst>
      <p:tags r:id="rId1"/>
    </p:custDataLst>
    <p:extLst>
      <p:ext uri="{BB962C8B-B14F-4D97-AF65-F5344CB8AC3E}">
        <p14:creationId xmlns:p14="http://schemas.microsoft.com/office/powerpoint/2010/main" val="9520525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第二节 选题调研</a:t>
            </a:r>
          </a:p>
        </p:txBody>
      </p:sp>
      <p:sp>
        <p:nvSpPr>
          <p:cNvPr id="7" name="矩形 6"/>
          <p:cNvSpPr/>
          <p:nvPr/>
        </p:nvSpPr>
        <p:spPr>
          <a:xfrm>
            <a:off x="485507" y="907341"/>
            <a:ext cx="2236510" cy="400110"/>
          </a:xfrm>
          <a:prstGeom prst="rect">
            <a:avLst/>
          </a:prstGeom>
        </p:spPr>
        <p:txBody>
          <a:bodyPr wrap="none">
            <a:spAutoFit/>
          </a:bodyPr>
          <a:lstStyle/>
          <a:p>
            <a:r>
              <a:rPr lang="zh-CN" altLang="zh-CN" sz="2000" b="1" dirty="0"/>
              <a:t>一、获取选题信息</a:t>
            </a:r>
          </a:p>
        </p:txBody>
      </p:sp>
      <p:pic>
        <p:nvPicPr>
          <p:cNvPr id="19" name="图片占位符 13"/>
          <p:cNvPicPr>
            <a:picLocks noChangeAspect="1"/>
          </p:cNvPicPr>
          <p:nvPr/>
        </p:nvPicPr>
        <p:blipFill rotWithShape="1">
          <a:blip r:embed="rId4" cstate="print">
            <a:extLst>
              <a:ext uri="{28A0092B-C50C-407E-A947-70E740481C1C}">
                <a14:useLocalDpi xmlns:a14="http://schemas.microsoft.com/office/drawing/2010/main" val="0"/>
              </a:ext>
            </a:extLst>
          </a:blip>
          <a:srcRect l="57408"/>
          <a:stretch/>
        </p:blipFill>
        <p:spPr>
          <a:xfrm>
            <a:off x="7565064" y="590650"/>
            <a:ext cx="1589568" cy="4464356"/>
          </a:xfrm>
          <a:prstGeom prst="rect">
            <a:avLst/>
          </a:prstGeom>
        </p:spPr>
      </p:pic>
      <p:sp>
        <p:nvSpPr>
          <p:cNvPr id="21" name="文本框 114"/>
          <p:cNvSpPr txBox="1"/>
          <p:nvPr/>
        </p:nvSpPr>
        <p:spPr>
          <a:xfrm>
            <a:off x="485507" y="1359094"/>
            <a:ext cx="6691470" cy="2977738"/>
          </a:xfrm>
          <a:prstGeom prst="rect">
            <a:avLst/>
          </a:prstGeom>
          <a:noFill/>
        </p:spPr>
        <p:txBody>
          <a:bodyPr wrap="square" lIns="68580" tIns="34290" rIns="68580" bIns="34290">
            <a:spAutoFit/>
          </a:bodyPr>
          <a:lstStyle/>
          <a:p>
            <a:pPr>
              <a:lnSpc>
                <a:spcPct val="150000"/>
              </a:lnSpc>
            </a:pPr>
            <a:r>
              <a:rPr lang="en-US" altLang="zh-CN" sz="2000" b="1" dirty="0"/>
              <a:t>1</a:t>
            </a:r>
            <a:r>
              <a:rPr lang="zh-CN" altLang="zh-CN" sz="2000" b="1" dirty="0"/>
              <a:t>．信息的</a:t>
            </a:r>
            <a:r>
              <a:rPr lang="zh-CN" altLang="zh-CN" sz="2000" b="1" dirty="0" smtClean="0"/>
              <a:t>价值</a:t>
            </a:r>
            <a:endParaRPr lang="en-US" altLang="zh-CN" sz="2000" b="1" dirty="0" smtClean="0"/>
          </a:p>
          <a:p>
            <a:pPr marL="342900" indent="-342900">
              <a:lnSpc>
                <a:spcPct val="150000"/>
              </a:lnSpc>
              <a:buFont typeface="+mj-lt"/>
              <a:buAutoNum type="arabicPeriod"/>
            </a:pPr>
            <a:r>
              <a:rPr lang="zh-CN" altLang="zh-CN" sz="1800" dirty="0" smtClean="0"/>
              <a:t>市场信息是企业制定经营的战略与策略，进行市场竞争的重要依据。</a:t>
            </a:r>
          </a:p>
          <a:p>
            <a:pPr marL="342900" indent="-342900">
              <a:lnSpc>
                <a:spcPct val="150000"/>
              </a:lnSpc>
              <a:buFont typeface="+mj-lt"/>
              <a:buAutoNum type="arabicPeriod"/>
            </a:pPr>
            <a:r>
              <a:rPr lang="zh-CN" altLang="zh-CN" sz="1800" dirty="0" smtClean="0"/>
              <a:t>重视</a:t>
            </a:r>
            <a:r>
              <a:rPr lang="zh-CN" altLang="zh-CN" sz="1800" dirty="0"/>
              <a:t>市场信息是企业提高经济效益的有效途径。</a:t>
            </a:r>
          </a:p>
          <a:p>
            <a:pPr marL="342900" indent="-342900">
              <a:lnSpc>
                <a:spcPct val="150000"/>
              </a:lnSpc>
              <a:buFont typeface="+mj-lt"/>
              <a:buAutoNum type="arabicPeriod"/>
            </a:pPr>
            <a:r>
              <a:rPr lang="zh-CN" altLang="zh-CN" sz="1800" dirty="0" smtClean="0"/>
              <a:t>市场信息</a:t>
            </a:r>
            <a:r>
              <a:rPr lang="zh-CN" altLang="zh-CN" sz="1800" dirty="0"/>
              <a:t>是企业发掘经营机会的源泉，经营机会来源于企业主观条件的改变和客观环境的变化。</a:t>
            </a:r>
          </a:p>
          <a:p>
            <a:pPr marL="342900" indent="-342900">
              <a:lnSpc>
                <a:spcPct val="150000"/>
              </a:lnSpc>
              <a:buFont typeface="+mj-lt"/>
              <a:buAutoNum type="arabicPeriod"/>
            </a:pPr>
            <a:r>
              <a:rPr lang="zh-CN" altLang="zh-CN" sz="1800" dirty="0" smtClean="0"/>
              <a:t>市场信息</a:t>
            </a:r>
            <a:r>
              <a:rPr lang="zh-CN" altLang="zh-CN" sz="1800" dirty="0"/>
              <a:t>是企业生产经营的先导。</a:t>
            </a:r>
          </a:p>
        </p:txBody>
      </p:sp>
    </p:spTree>
    <p:custDataLst>
      <p:tags r:id="rId1"/>
    </p:custDataLst>
    <p:extLst>
      <p:ext uri="{BB962C8B-B14F-4D97-AF65-F5344CB8AC3E}">
        <p14:creationId xmlns:p14="http://schemas.microsoft.com/office/powerpoint/2010/main" val="42064482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第二节 选题调研</a:t>
            </a:r>
          </a:p>
        </p:txBody>
      </p:sp>
      <p:sp>
        <p:nvSpPr>
          <p:cNvPr id="21" name="文本框 114"/>
          <p:cNvSpPr txBox="1"/>
          <p:nvPr/>
        </p:nvSpPr>
        <p:spPr>
          <a:xfrm>
            <a:off x="485507" y="944424"/>
            <a:ext cx="6691470" cy="475002"/>
          </a:xfrm>
          <a:prstGeom prst="rect">
            <a:avLst/>
          </a:prstGeom>
          <a:noFill/>
        </p:spPr>
        <p:txBody>
          <a:bodyPr wrap="square" lIns="68580" tIns="34290" rIns="68580" bIns="34290">
            <a:spAutoFit/>
          </a:bodyPr>
          <a:lstStyle/>
          <a:p>
            <a:pPr>
              <a:lnSpc>
                <a:spcPct val="150000"/>
              </a:lnSpc>
            </a:pPr>
            <a:r>
              <a:rPr lang="en-US" altLang="zh-CN" sz="2000" b="1" dirty="0" smtClean="0"/>
              <a:t>2</a:t>
            </a:r>
            <a:r>
              <a:rPr lang="zh-CN" altLang="zh-CN" sz="2000" b="1" dirty="0"/>
              <a:t>．市场信息的</a:t>
            </a:r>
            <a:r>
              <a:rPr lang="zh-CN" altLang="zh-CN" sz="2000" b="1" dirty="0" smtClean="0"/>
              <a:t>种类</a:t>
            </a:r>
            <a:endParaRPr lang="en-US" altLang="zh-CN" sz="2000" b="1" dirty="0" smtClean="0"/>
          </a:p>
        </p:txBody>
      </p:sp>
      <p:sp>
        <p:nvSpPr>
          <p:cNvPr id="6" name="文本框 114"/>
          <p:cNvSpPr txBox="1"/>
          <p:nvPr/>
        </p:nvSpPr>
        <p:spPr>
          <a:xfrm>
            <a:off x="485506" y="1571744"/>
            <a:ext cx="8328883" cy="1315745"/>
          </a:xfrm>
          <a:prstGeom prst="rect">
            <a:avLst/>
          </a:prstGeom>
          <a:noFill/>
        </p:spPr>
        <p:txBody>
          <a:bodyPr wrap="square" lIns="68580" tIns="34290" rIns="68580" bIns="34290">
            <a:spAutoFit/>
          </a:bodyPr>
          <a:lstStyle/>
          <a:p>
            <a:pPr>
              <a:lnSpc>
                <a:spcPct val="150000"/>
              </a:lnSpc>
            </a:pPr>
            <a:r>
              <a:rPr lang="en-US" altLang="zh-CN" sz="1800" b="1" dirty="0" smtClean="0"/>
              <a:t>(</a:t>
            </a:r>
            <a:r>
              <a:rPr lang="en-US" altLang="zh-CN" sz="1800" b="1" dirty="0"/>
              <a:t>1)</a:t>
            </a:r>
            <a:r>
              <a:rPr lang="zh-CN" altLang="zh-CN" sz="1800" b="1" dirty="0"/>
              <a:t>产品</a:t>
            </a:r>
            <a:r>
              <a:rPr lang="zh-CN" altLang="zh-CN" sz="1800" b="1" dirty="0" smtClean="0"/>
              <a:t>信息</a:t>
            </a:r>
            <a:endParaRPr lang="en-US" altLang="zh-CN" sz="1800" b="1" dirty="0" smtClean="0"/>
          </a:p>
          <a:p>
            <a:pPr>
              <a:lnSpc>
                <a:spcPct val="150000"/>
              </a:lnSpc>
            </a:pPr>
            <a:r>
              <a:rPr lang="zh-CN" altLang="zh-CN" sz="1800" dirty="0"/>
              <a:t>产品信息是市场信息的基础，因为一切竞争均源于产品。产品信息不仅包括行业内的，也包括和行业相关连的内容。</a:t>
            </a:r>
          </a:p>
        </p:txBody>
      </p:sp>
      <p:sp>
        <p:nvSpPr>
          <p:cNvPr id="8" name="文本框 114"/>
          <p:cNvSpPr txBox="1"/>
          <p:nvPr/>
        </p:nvSpPr>
        <p:spPr>
          <a:xfrm>
            <a:off x="485507" y="3124098"/>
            <a:ext cx="8328882" cy="1315745"/>
          </a:xfrm>
          <a:prstGeom prst="rect">
            <a:avLst/>
          </a:prstGeom>
          <a:noFill/>
        </p:spPr>
        <p:txBody>
          <a:bodyPr wrap="square" lIns="68580" tIns="34290" rIns="68580" bIns="34290">
            <a:spAutoFit/>
          </a:bodyPr>
          <a:lstStyle/>
          <a:p>
            <a:pPr>
              <a:lnSpc>
                <a:spcPct val="150000"/>
              </a:lnSpc>
            </a:pPr>
            <a:r>
              <a:rPr lang="en-US" altLang="zh-CN" sz="1800" b="1" dirty="0" smtClean="0"/>
              <a:t>(</a:t>
            </a:r>
            <a:r>
              <a:rPr lang="en-US" altLang="zh-CN" sz="1800" b="1" dirty="0"/>
              <a:t>2)</a:t>
            </a:r>
            <a:r>
              <a:rPr lang="zh-CN" altLang="zh-CN" sz="1800" b="1" dirty="0"/>
              <a:t>渠道</a:t>
            </a:r>
            <a:r>
              <a:rPr lang="zh-CN" altLang="zh-CN" sz="1800" b="1" dirty="0" smtClean="0"/>
              <a:t>信息</a:t>
            </a:r>
            <a:endParaRPr lang="en-US" altLang="zh-CN" sz="1800" b="1" dirty="0" smtClean="0"/>
          </a:p>
          <a:p>
            <a:pPr>
              <a:lnSpc>
                <a:spcPct val="150000"/>
              </a:lnSpc>
            </a:pPr>
            <a:r>
              <a:rPr lang="zh-CN" altLang="zh-CN" sz="1800" dirty="0"/>
              <a:t>渠道信息具体包括：行业的渠道构成，渠道成员的特点，利益如何分配，如何避免渠道冲突，渠道进入成本等。</a:t>
            </a:r>
          </a:p>
        </p:txBody>
      </p:sp>
    </p:spTree>
    <p:custDataLst>
      <p:tags r:id="rId1"/>
    </p:custDataLst>
    <p:extLst>
      <p:ext uri="{BB962C8B-B14F-4D97-AF65-F5344CB8AC3E}">
        <p14:creationId xmlns:p14="http://schemas.microsoft.com/office/powerpoint/2010/main" val="85531196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6"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第二节 选题调研</a:t>
            </a:r>
          </a:p>
        </p:txBody>
      </p:sp>
      <p:sp>
        <p:nvSpPr>
          <p:cNvPr id="6" name="文本框 114"/>
          <p:cNvSpPr txBox="1"/>
          <p:nvPr/>
        </p:nvSpPr>
        <p:spPr>
          <a:xfrm>
            <a:off x="485506" y="1263400"/>
            <a:ext cx="8328883" cy="1731243"/>
          </a:xfrm>
          <a:prstGeom prst="rect">
            <a:avLst/>
          </a:prstGeom>
          <a:noFill/>
        </p:spPr>
        <p:txBody>
          <a:bodyPr wrap="square" lIns="68580" tIns="34290" rIns="68580" bIns="34290">
            <a:spAutoFit/>
          </a:bodyPr>
          <a:lstStyle/>
          <a:p>
            <a:pPr>
              <a:lnSpc>
                <a:spcPct val="150000"/>
              </a:lnSpc>
            </a:pPr>
            <a:r>
              <a:rPr lang="en-US" altLang="zh-CN" sz="1800" b="1" dirty="0" smtClean="0"/>
              <a:t>(</a:t>
            </a:r>
            <a:r>
              <a:rPr lang="en-US" altLang="zh-CN" sz="1800" b="1" dirty="0"/>
              <a:t>3)</a:t>
            </a:r>
            <a:r>
              <a:rPr lang="zh-CN" altLang="zh-CN" sz="1800" b="1" dirty="0"/>
              <a:t>消费者</a:t>
            </a:r>
            <a:r>
              <a:rPr lang="zh-CN" altLang="zh-CN" sz="1800" b="1" dirty="0" smtClean="0"/>
              <a:t>信息</a:t>
            </a:r>
            <a:endParaRPr lang="en-US" altLang="zh-CN" sz="1800" b="1" dirty="0" smtClean="0"/>
          </a:p>
          <a:p>
            <a:pPr>
              <a:lnSpc>
                <a:spcPct val="150000"/>
              </a:lnSpc>
            </a:pPr>
            <a:r>
              <a:rPr lang="zh-CN" altLang="zh-CN" sz="1800" dirty="0"/>
              <a:t>由于中国区域广阔，区域及城乡差异大，从而导致了消费者的差异巨大，更多的消费者由于缺乏对产品的理性认知，而受广告、口碑等方面影响显著。这就需要企业要对各区域消费者构成和购买心理，消费心理及消费行为进行调查和分析。</a:t>
            </a:r>
          </a:p>
        </p:txBody>
      </p:sp>
      <p:sp>
        <p:nvSpPr>
          <p:cNvPr id="8" name="文本框 114"/>
          <p:cNvSpPr txBox="1"/>
          <p:nvPr/>
        </p:nvSpPr>
        <p:spPr>
          <a:xfrm>
            <a:off x="485507" y="3113465"/>
            <a:ext cx="8328882" cy="1315745"/>
          </a:xfrm>
          <a:prstGeom prst="rect">
            <a:avLst/>
          </a:prstGeom>
          <a:noFill/>
        </p:spPr>
        <p:txBody>
          <a:bodyPr wrap="square" lIns="68580" tIns="34290" rIns="68580" bIns="34290">
            <a:spAutoFit/>
          </a:bodyPr>
          <a:lstStyle/>
          <a:p>
            <a:pPr>
              <a:lnSpc>
                <a:spcPct val="150000"/>
              </a:lnSpc>
            </a:pPr>
            <a:r>
              <a:rPr lang="en-US" altLang="zh-CN" sz="1800" b="1" dirty="0" smtClean="0"/>
              <a:t>(</a:t>
            </a:r>
            <a:r>
              <a:rPr lang="en-US" altLang="zh-CN" sz="1800" b="1" dirty="0"/>
              <a:t>4)</a:t>
            </a:r>
            <a:r>
              <a:rPr lang="zh-CN" altLang="zh-CN" sz="1800" b="1" dirty="0"/>
              <a:t>策略信息</a:t>
            </a:r>
            <a:endParaRPr lang="en-US" altLang="zh-CN" sz="1800" b="1" dirty="0" smtClean="0"/>
          </a:p>
          <a:p>
            <a:pPr>
              <a:lnSpc>
                <a:spcPct val="150000"/>
              </a:lnSpc>
            </a:pPr>
            <a:r>
              <a:rPr lang="zh-CN" altLang="zh-CN" sz="1800" dirty="0"/>
              <a:t>策略信息主要是对竞争对手的，即通过竞争对手的市场行为判断、分析其所使用的市场策略。</a:t>
            </a:r>
          </a:p>
        </p:txBody>
      </p:sp>
    </p:spTree>
    <p:custDataLst>
      <p:tags r:id="rId1"/>
    </p:custDataLst>
    <p:extLst>
      <p:ext uri="{BB962C8B-B14F-4D97-AF65-F5344CB8AC3E}">
        <p14:creationId xmlns:p14="http://schemas.microsoft.com/office/powerpoint/2010/main" val="148429051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等腰三角形 6"/>
          <p:cNvSpPr/>
          <p:nvPr/>
        </p:nvSpPr>
        <p:spPr>
          <a:xfrm rot="5400000">
            <a:off x="2558150" y="2416558"/>
            <a:ext cx="360045" cy="310385"/>
          </a:xfrm>
          <a:prstGeom prst="triangl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grpSp>
        <p:nvGrpSpPr>
          <p:cNvPr id="10" name="组合 9"/>
          <p:cNvGrpSpPr/>
          <p:nvPr/>
        </p:nvGrpSpPr>
        <p:grpSpPr>
          <a:xfrm>
            <a:off x="3710964" y="1648043"/>
            <a:ext cx="479490" cy="507831"/>
            <a:chOff x="6175941" y="1234452"/>
            <a:chExt cx="639320" cy="677107"/>
          </a:xfrm>
        </p:grpSpPr>
        <p:sp>
          <p:nvSpPr>
            <p:cNvPr id="12" name="圆角矩形 11"/>
            <p:cNvSpPr/>
            <p:nvPr/>
          </p:nvSpPr>
          <p:spPr>
            <a:xfrm>
              <a:off x="6175941" y="1249442"/>
              <a:ext cx="639320" cy="639320"/>
            </a:xfrm>
            <a:prstGeom prst="roundRect">
              <a:avLst/>
            </a:prstGeom>
            <a:solidFill>
              <a:srgbClr val="FCFCF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283372" y="1234452"/>
              <a:ext cx="42148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1</a:t>
              </a:r>
              <a:endParaRPr lang="en-US" altLang="zh-CN" sz="2100" dirty="0">
                <a:solidFill>
                  <a:srgbClr val="BC242A"/>
                </a:solidFill>
                <a:latin typeface="Impact" panose="020B0806030902050204" pitchFamily="34" charset="0"/>
              </a:endParaRPr>
            </a:p>
          </p:txBody>
        </p:sp>
      </p:grpSp>
      <p:grpSp>
        <p:nvGrpSpPr>
          <p:cNvPr id="15" name="组合 14"/>
          <p:cNvGrpSpPr/>
          <p:nvPr/>
        </p:nvGrpSpPr>
        <p:grpSpPr>
          <a:xfrm>
            <a:off x="3710968" y="2357825"/>
            <a:ext cx="479490" cy="507831"/>
            <a:chOff x="6175941" y="2180826"/>
            <a:chExt cx="639320" cy="677107"/>
          </a:xfrm>
        </p:grpSpPr>
        <p:sp>
          <p:nvSpPr>
            <p:cNvPr id="16" name="圆角矩形 15"/>
            <p:cNvSpPr/>
            <p:nvPr/>
          </p:nvSpPr>
          <p:spPr>
            <a:xfrm>
              <a:off x="6175941" y="2195816"/>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257077" y="2180826"/>
              <a:ext cx="477053"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2</a:t>
              </a:r>
              <a:endParaRPr lang="en-US" altLang="zh-CN" sz="2100" dirty="0">
                <a:solidFill>
                  <a:srgbClr val="BC242A"/>
                </a:solidFill>
                <a:latin typeface="Impact" panose="020B0806030902050204" pitchFamily="34" charset="0"/>
              </a:endParaRPr>
            </a:p>
          </p:txBody>
        </p:sp>
      </p:grpSp>
      <p:grpSp>
        <p:nvGrpSpPr>
          <p:cNvPr id="22" name="组合 21"/>
          <p:cNvGrpSpPr/>
          <p:nvPr/>
        </p:nvGrpSpPr>
        <p:grpSpPr>
          <a:xfrm>
            <a:off x="3710968" y="3082824"/>
            <a:ext cx="479490" cy="507831"/>
            <a:chOff x="6175941" y="3147492"/>
            <a:chExt cx="639320" cy="677107"/>
          </a:xfrm>
        </p:grpSpPr>
        <p:sp>
          <p:nvSpPr>
            <p:cNvPr id="23" name="圆角矩形 22"/>
            <p:cNvSpPr/>
            <p:nvPr/>
          </p:nvSpPr>
          <p:spPr>
            <a:xfrm>
              <a:off x="6175941" y="3162482"/>
              <a:ext cx="639320" cy="639320"/>
            </a:xfrm>
            <a:prstGeom prst="roundRect">
              <a:avLst/>
            </a:prstGeom>
            <a:solidFill>
              <a:srgbClr val="F4F4F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261217" y="3147492"/>
              <a:ext cx="492016" cy="677107"/>
            </a:xfrm>
            <a:prstGeom prst="rect">
              <a:avLst/>
            </a:prstGeom>
            <a:noFill/>
            <a:effectLst/>
          </p:spPr>
          <p:txBody>
            <a:bodyPr wrap="none" rtlCol="0">
              <a:spAutoFit/>
            </a:bodyPr>
            <a:lstStyle/>
            <a:p>
              <a:r>
                <a:rPr lang="en-US" altLang="zh-CN" sz="2700" dirty="0" smtClean="0">
                  <a:solidFill>
                    <a:srgbClr val="BC242A"/>
                  </a:solidFill>
                  <a:latin typeface="Impact" panose="020B0806030902050204" pitchFamily="34" charset="0"/>
                </a:rPr>
                <a:t>3</a:t>
              </a:r>
              <a:endParaRPr lang="en-US" altLang="zh-CN" sz="2100" dirty="0">
                <a:solidFill>
                  <a:srgbClr val="BC242A"/>
                </a:solidFill>
                <a:latin typeface="Impact" panose="020B0806030902050204" pitchFamily="34" charset="0"/>
              </a:endParaRPr>
            </a:p>
          </p:txBody>
        </p:sp>
      </p:grpSp>
      <p:sp>
        <p:nvSpPr>
          <p:cNvPr id="31" name="文本框 30"/>
          <p:cNvSpPr txBox="1"/>
          <p:nvPr/>
        </p:nvSpPr>
        <p:spPr>
          <a:xfrm>
            <a:off x="4449689" y="1699282"/>
            <a:ext cx="3969676" cy="346249"/>
          </a:xfrm>
          <a:prstGeom prst="rect">
            <a:avLst/>
          </a:prstGeom>
          <a:noFill/>
        </p:spPr>
        <p:txBody>
          <a:bodyPr wrap="none" lIns="68580" tIns="34290" rIns="68580" bIns="34290" rtlCol="0">
            <a:spAutoFit/>
          </a:bodyPr>
          <a:lstStyle/>
          <a:p>
            <a:pPr>
              <a:spcBef>
                <a:spcPct val="0"/>
              </a:spcBef>
            </a:pPr>
            <a:r>
              <a:rPr lang="zh-CN" altLang="en-US" sz="1800" b="1" dirty="0">
                <a:solidFill>
                  <a:srgbClr val="C00000"/>
                </a:solidFill>
                <a:latin typeface="微软雅黑" panose="020B0503020204020204" charset="-122"/>
                <a:ea typeface="微软雅黑" panose="020B0503020204020204" charset="-122"/>
              </a:rPr>
              <a:t>第一节  毕业论文（设计）选题的确定</a:t>
            </a:r>
          </a:p>
        </p:txBody>
      </p:sp>
      <p:sp>
        <p:nvSpPr>
          <p:cNvPr id="32" name="文本框 31"/>
          <p:cNvSpPr txBox="1"/>
          <p:nvPr/>
        </p:nvSpPr>
        <p:spPr>
          <a:xfrm>
            <a:off x="4449689" y="3166252"/>
            <a:ext cx="2584682" cy="346249"/>
          </a:xfrm>
          <a:prstGeom prst="rect">
            <a:avLst/>
          </a:prstGeom>
          <a:noFill/>
        </p:spPr>
        <p:txBody>
          <a:bodyPr wrap="none" lIns="68580" tIns="34290" rIns="68580" bIns="34290" rtlCol="0">
            <a:spAutoFit/>
          </a:bodyPr>
          <a:lstStyle/>
          <a:p>
            <a:pPr>
              <a:spcBef>
                <a:spcPct val="0"/>
              </a:spcBef>
            </a:pPr>
            <a:r>
              <a:rPr lang="zh-CN" altLang="en-US" sz="1800" b="1" dirty="0">
                <a:solidFill>
                  <a:srgbClr val="C00000"/>
                </a:solidFill>
                <a:latin typeface="微软雅黑" panose="020B0503020204020204" charset="-122"/>
                <a:ea typeface="微软雅黑" panose="020B0503020204020204" charset="-122"/>
              </a:rPr>
              <a:t>第三节  开题报告的撰写</a:t>
            </a:r>
          </a:p>
        </p:txBody>
      </p:sp>
      <p:sp>
        <p:nvSpPr>
          <p:cNvPr id="33" name="文本框 32"/>
          <p:cNvSpPr txBox="1"/>
          <p:nvPr/>
        </p:nvSpPr>
        <p:spPr>
          <a:xfrm>
            <a:off x="4449689" y="2439322"/>
            <a:ext cx="1892185" cy="346249"/>
          </a:xfrm>
          <a:prstGeom prst="rect">
            <a:avLst/>
          </a:prstGeom>
          <a:noFill/>
        </p:spPr>
        <p:txBody>
          <a:bodyPr wrap="none" lIns="68580" tIns="34290" rIns="68580" bIns="34290" rtlCol="0">
            <a:spAutoFit/>
          </a:bodyPr>
          <a:lstStyle/>
          <a:p>
            <a:pPr>
              <a:spcBef>
                <a:spcPct val="0"/>
              </a:spcBef>
            </a:pPr>
            <a:r>
              <a:rPr lang="zh-CN" altLang="en-US" sz="1800" b="1" dirty="0">
                <a:solidFill>
                  <a:srgbClr val="C00000"/>
                </a:solidFill>
                <a:latin typeface="微软雅黑" panose="020B0503020204020204" charset="-122"/>
                <a:ea typeface="微软雅黑" panose="020B0503020204020204" charset="-122"/>
              </a:rPr>
              <a:t>第二节  选题调研</a:t>
            </a:r>
          </a:p>
        </p:txBody>
      </p:sp>
      <p:grpSp>
        <p:nvGrpSpPr>
          <p:cNvPr id="2" name="组合 1"/>
          <p:cNvGrpSpPr/>
          <p:nvPr/>
        </p:nvGrpSpPr>
        <p:grpSpPr>
          <a:xfrm>
            <a:off x="735000" y="1761649"/>
            <a:ext cx="1620203" cy="1620203"/>
            <a:chOff x="980000" y="2348865"/>
            <a:chExt cx="2160270" cy="2160270"/>
          </a:xfrm>
        </p:grpSpPr>
        <p:sp>
          <p:nvSpPr>
            <p:cNvPr id="3" name="椭圆 2"/>
            <p:cNvSpPr/>
            <p:nvPr/>
          </p:nvSpPr>
          <p:spPr>
            <a:xfrm>
              <a:off x="980000" y="2348865"/>
              <a:ext cx="2160270" cy="2160270"/>
            </a:xfrm>
            <a:prstGeom prst="ellipse">
              <a:avLst/>
            </a:prstGeom>
            <a:solidFill>
              <a:srgbClr val="BC24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文本框 20"/>
            <p:cNvSpPr>
              <a:spLocks noChangeArrowheads="1"/>
            </p:cNvSpPr>
            <p:nvPr/>
          </p:nvSpPr>
          <p:spPr bwMode="auto">
            <a:xfrm>
              <a:off x="1229565" y="2908221"/>
              <a:ext cx="166113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dirty="0">
                  <a:solidFill>
                    <a:srgbClr val="FFFFFF"/>
                  </a:solidFill>
                  <a:latin typeface="微软雅黑" panose="020B0503020204020204" charset="-122"/>
                  <a:ea typeface="微软雅黑" panose="020B0503020204020204" charset="-122"/>
                  <a:sym typeface="微软雅黑" panose="020B0503020204020204" charset="-122"/>
                </a:rPr>
                <a:t>目 </a:t>
              </a:r>
              <a:r>
                <a:rPr lang="zh-CN" altLang="en-US" sz="3600" b="1" dirty="0" smtClean="0">
                  <a:solidFill>
                    <a:srgbClr val="FFFFFF"/>
                  </a:solidFill>
                  <a:latin typeface="微软雅黑" panose="020B0503020204020204" charset="-122"/>
                  <a:ea typeface="微软雅黑" panose="020B0503020204020204" charset="-122"/>
                  <a:sym typeface="微软雅黑" panose="020B0503020204020204" charset="-122"/>
                </a:rPr>
                <a:t>录</a:t>
              </a:r>
              <a:endParaRPr lang="en-US" sz="3600" b="1" dirty="0">
                <a:solidFill>
                  <a:srgbClr val="FFFFFF"/>
                </a:solidFill>
                <a:latin typeface="微软雅黑" panose="020B0503020204020204" charset="-122"/>
                <a:ea typeface="微软雅黑" panose="020B0503020204020204" charset="-122"/>
                <a:sym typeface="微软雅黑" panose="020B050302020402020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1+#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0-#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1+#ppt_w/2"/>
                                          </p:val>
                                        </p:tav>
                                        <p:tav tm="100000">
                                          <p:val>
                                            <p:strVal val="#ppt_x"/>
                                          </p:val>
                                        </p:tav>
                                      </p:tavLst>
                                    </p:anim>
                                    <p:anim calcmode="lin" valueType="num">
                                      <p:cBhvr additive="base">
                                        <p:cTn id="30" dur="500" fill="hold"/>
                                        <p:tgtEl>
                                          <p:spTgt spid="33"/>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8"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0-#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1+#ppt_w/2"/>
                                          </p:val>
                                        </p:tav>
                                        <p:tav tm="100000">
                                          <p:val>
                                            <p:strVal val="#ppt_x"/>
                                          </p:val>
                                        </p:tav>
                                      </p:tavLst>
                                    </p:anim>
                                    <p:anim calcmode="lin" valueType="num">
                                      <p:cBhvr additive="base">
                                        <p:cTn id="39"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31" grpId="0"/>
      <p:bldP spid="32" grpId="0"/>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第二节 选题调研</a:t>
            </a:r>
          </a:p>
        </p:txBody>
      </p:sp>
      <p:sp>
        <p:nvSpPr>
          <p:cNvPr id="6" name="文本框 114"/>
          <p:cNvSpPr txBox="1"/>
          <p:nvPr/>
        </p:nvSpPr>
        <p:spPr>
          <a:xfrm>
            <a:off x="485506" y="1242135"/>
            <a:ext cx="8328883" cy="1315745"/>
          </a:xfrm>
          <a:prstGeom prst="rect">
            <a:avLst/>
          </a:prstGeom>
          <a:noFill/>
        </p:spPr>
        <p:txBody>
          <a:bodyPr wrap="square" lIns="68580" tIns="34290" rIns="68580" bIns="34290">
            <a:spAutoFit/>
          </a:bodyPr>
          <a:lstStyle/>
          <a:p>
            <a:pPr>
              <a:lnSpc>
                <a:spcPct val="150000"/>
              </a:lnSpc>
            </a:pPr>
            <a:r>
              <a:rPr lang="en-US" altLang="zh-CN" sz="1800" b="1" dirty="0" smtClean="0"/>
              <a:t>(</a:t>
            </a:r>
            <a:r>
              <a:rPr lang="en-US" altLang="zh-CN" sz="1800" b="1" dirty="0"/>
              <a:t>5)</a:t>
            </a:r>
            <a:r>
              <a:rPr lang="zh-CN" altLang="zh-CN" sz="1800" b="1" dirty="0"/>
              <a:t>战略</a:t>
            </a:r>
            <a:r>
              <a:rPr lang="zh-CN" altLang="zh-CN" sz="1800" b="1" dirty="0" smtClean="0"/>
              <a:t>信息</a:t>
            </a:r>
            <a:endParaRPr lang="en-US" altLang="zh-CN" sz="1800" b="1" dirty="0" smtClean="0"/>
          </a:p>
          <a:p>
            <a:pPr>
              <a:lnSpc>
                <a:spcPct val="150000"/>
              </a:lnSpc>
            </a:pPr>
            <a:r>
              <a:rPr lang="zh-CN" altLang="zh-CN" sz="1800" dirty="0"/>
              <a:t>主要是指行业内重大变化，可分为几个方面：一是国家的政策法律调整给整个行业带来变化；二是行业内企业重大战略变化；三是行业危机及机会把握。</a:t>
            </a:r>
          </a:p>
        </p:txBody>
      </p:sp>
      <p:sp>
        <p:nvSpPr>
          <p:cNvPr id="8" name="文本框 114"/>
          <p:cNvSpPr txBox="1"/>
          <p:nvPr/>
        </p:nvSpPr>
        <p:spPr>
          <a:xfrm>
            <a:off x="485507" y="2837019"/>
            <a:ext cx="8328882" cy="1731243"/>
          </a:xfrm>
          <a:prstGeom prst="rect">
            <a:avLst/>
          </a:prstGeom>
          <a:noFill/>
        </p:spPr>
        <p:txBody>
          <a:bodyPr wrap="square" lIns="68580" tIns="34290" rIns="68580" bIns="34290">
            <a:spAutoFit/>
          </a:bodyPr>
          <a:lstStyle/>
          <a:p>
            <a:pPr>
              <a:lnSpc>
                <a:spcPct val="150000"/>
              </a:lnSpc>
            </a:pPr>
            <a:r>
              <a:rPr lang="en-US" altLang="zh-CN" sz="1800" b="1" dirty="0" smtClean="0"/>
              <a:t>(</a:t>
            </a:r>
            <a:r>
              <a:rPr lang="en-US" altLang="zh-CN" sz="1800" b="1" dirty="0"/>
              <a:t>6)</a:t>
            </a:r>
            <a:r>
              <a:rPr lang="zh-CN" altLang="zh-CN" sz="1800" b="1" dirty="0"/>
              <a:t>政治法律</a:t>
            </a:r>
            <a:r>
              <a:rPr lang="zh-CN" altLang="zh-CN" sz="1800" b="1" dirty="0" smtClean="0"/>
              <a:t>信息</a:t>
            </a:r>
            <a:endParaRPr lang="en-US" altLang="zh-CN" sz="1800" b="1" dirty="0" smtClean="0"/>
          </a:p>
          <a:p>
            <a:pPr>
              <a:lnSpc>
                <a:spcPct val="150000"/>
              </a:lnSpc>
            </a:pPr>
            <a:r>
              <a:rPr lang="zh-CN" altLang="zh-CN" sz="1800" dirty="0"/>
              <a:t>国家的方针、政策、法令是指导一切经济工作的总方针，直接决定着企业的经营方向。企业只有全面了解这些信息，才能保证企业的经营互动沿着正确的方向发展。</a:t>
            </a:r>
          </a:p>
        </p:txBody>
      </p:sp>
    </p:spTree>
    <p:custDataLst>
      <p:tags r:id="rId1"/>
    </p:custDataLst>
    <p:extLst>
      <p:ext uri="{BB962C8B-B14F-4D97-AF65-F5344CB8AC3E}">
        <p14:creationId xmlns:p14="http://schemas.microsoft.com/office/powerpoint/2010/main" val="11321582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第二节 选题调研</a:t>
            </a:r>
          </a:p>
        </p:txBody>
      </p:sp>
      <p:sp>
        <p:nvSpPr>
          <p:cNvPr id="21" name="文本框 114"/>
          <p:cNvSpPr txBox="1"/>
          <p:nvPr/>
        </p:nvSpPr>
        <p:spPr>
          <a:xfrm>
            <a:off x="485507" y="944424"/>
            <a:ext cx="6691470" cy="377026"/>
          </a:xfrm>
          <a:prstGeom prst="rect">
            <a:avLst/>
          </a:prstGeom>
          <a:noFill/>
        </p:spPr>
        <p:txBody>
          <a:bodyPr wrap="square" lIns="68580" tIns="34290" rIns="68580" bIns="34290">
            <a:spAutoFit/>
          </a:bodyPr>
          <a:lstStyle/>
          <a:p>
            <a:r>
              <a:rPr lang="en-US" altLang="zh-CN" sz="2000" b="1" dirty="0"/>
              <a:t> 3</a:t>
            </a:r>
            <a:r>
              <a:rPr lang="zh-CN" altLang="zh-CN" sz="2000" b="1" dirty="0"/>
              <a:t>．选题信息的种类</a:t>
            </a:r>
          </a:p>
        </p:txBody>
      </p:sp>
      <p:sp>
        <p:nvSpPr>
          <p:cNvPr id="6" name="文本框 114"/>
          <p:cNvSpPr txBox="1"/>
          <p:nvPr/>
        </p:nvSpPr>
        <p:spPr>
          <a:xfrm>
            <a:off x="485506" y="1571744"/>
            <a:ext cx="8328883" cy="2096471"/>
          </a:xfrm>
          <a:prstGeom prst="rect">
            <a:avLst/>
          </a:prstGeom>
          <a:noFill/>
        </p:spPr>
        <p:txBody>
          <a:bodyPr wrap="square" lIns="68580" tIns="34290" rIns="68580" bIns="34290">
            <a:spAutoFit/>
          </a:bodyPr>
          <a:lstStyle/>
          <a:p>
            <a:pPr>
              <a:lnSpc>
                <a:spcPct val="150000"/>
              </a:lnSpc>
            </a:pPr>
            <a:r>
              <a:rPr lang="en-US" altLang="zh-CN" sz="1800" dirty="0"/>
              <a:t>(1)</a:t>
            </a:r>
            <a:r>
              <a:rPr lang="zh-CN" altLang="zh-CN" sz="1800" dirty="0"/>
              <a:t>市场</a:t>
            </a:r>
            <a:r>
              <a:rPr lang="zh-CN" altLang="zh-CN" sz="1800" dirty="0" smtClean="0"/>
              <a:t>环境</a:t>
            </a:r>
            <a:endParaRPr lang="zh-CN" altLang="zh-CN" sz="1800" dirty="0"/>
          </a:p>
          <a:p>
            <a:pPr>
              <a:lnSpc>
                <a:spcPct val="150000"/>
              </a:lnSpc>
            </a:pPr>
            <a:r>
              <a:rPr lang="en-US" altLang="zh-CN" sz="1800" dirty="0" smtClean="0"/>
              <a:t>(</a:t>
            </a:r>
            <a:r>
              <a:rPr lang="en-US" altLang="zh-CN" sz="1800" dirty="0"/>
              <a:t>2)</a:t>
            </a:r>
            <a:r>
              <a:rPr lang="zh-CN" altLang="zh-CN" sz="1800" dirty="0"/>
              <a:t>市场</a:t>
            </a:r>
            <a:r>
              <a:rPr lang="zh-CN" altLang="zh-CN" sz="1800" dirty="0" smtClean="0"/>
              <a:t>前景</a:t>
            </a:r>
            <a:endParaRPr lang="zh-CN" altLang="zh-CN" sz="1800" dirty="0"/>
          </a:p>
          <a:p>
            <a:pPr>
              <a:lnSpc>
                <a:spcPct val="150000"/>
              </a:lnSpc>
            </a:pPr>
            <a:r>
              <a:rPr lang="en-US" altLang="zh-CN" sz="1800" dirty="0" smtClean="0"/>
              <a:t>(</a:t>
            </a:r>
            <a:r>
              <a:rPr lang="en-US" altLang="zh-CN" sz="1800" dirty="0"/>
              <a:t>3)</a:t>
            </a:r>
            <a:r>
              <a:rPr lang="zh-CN" altLang="zh-CN" sz="1800" dirty="0"/>
              <a:t>原材料的</a:t>
            </a:r>
            <a:r>
              <a:rPr lang="zh-CN" altLang="zh-CN" sz="1800" dirty="0" smtClean="0"/>
              <a:t>来源</a:t>
            </a:r>
            <a:endParaRPr lang="zh-CN" altLang="zh-CN" sz="1800" dirty="0"/>
          </a:p>
          <a:p>
            <a:pPr>
              <a:lnSpc>
                <a:spcPct val="150000"/>
              </a:lnSpc>
            </a:pPr>
            <a:r>
              <a:rPr lang="en-US" altLang="zh-CN" sz="1800" dirty="0" smtClean="0"/>
              <a:t>(</a:t>
            </a:r>
            <a:r>
              <a:rPr lang="en-US" altLang="zh-CN" sz="1800" dirty="0"/>
              <a:t>4)</a:t>
            </a:r>
            <a:r>
              <a:rPr lang="zh-CN" altLang="zh-CN" sz="1800" dirty="0"/>
              <a:t>使用</a:t>
            </a:r>
            <a:r>
              <a:rPr lang="zh-CN" altLang="zh-CN" sz="1800" dirty="0" smtClean="0"/>
              <a:t>要求</a:t>
            </a:r>
            <a:endParaRPr lang="zh-CN" altLang="zh-CN" sz="1800" dirty="0"/>
          </a:p>
          <a:p>
            <a:pPr>
              <a:lnSpc>
                <a:spcPct val="150000"/>
              </a:lnSpc>
            </a:pPr>
            <a:r>
              <a:rPr lang="en-US" altLang="zh-CN" sz="1800" dirty="0" smtClean="0"/>
              <a:t>(</a:t>
            </a:r>
            <a:r>
              <a:rPr lang="en-US" altLang="zh-CN" sz="1800" dirty="0"/>
              <a:t>5)</a:t>
            </a:r>
            <a:r>
              <a:rPr lang="zh-CN" altLang="zh-CN" sz="1800" dirty="0" smtClean="0"/>
              <a:t>经济效益</a:t>
            </a:r>
            <a:endParaRPr lang="zh-CN" altLang="zh-CN" sz="1800" dirty="0"/>
          </a:p>
        </p:txBody>
      </p:sp>
    </p:spTree>
    <p:custDataLst>
      <p:tags r:id="rId1"/>
    </p:custDataLst>
    <p:extLst>
      <p:ext uri="{BB962C8B-B14F-4D97-AF65-F5344CB8AC3E}">
        <p14:creationId xmlns:p14="http://schemas.microsoft.com/office/powerpoint/2010/main" val="36242790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第二节 选题调研</a:t>
            </a:r>
          </a:p>
        </p:txBody>
      </p:sp>
      <p:sp>
        <p:nvSpPr>
          <p:cNvPr id="7" name="矩形 6"/>
          <p:cNvSpPr/>
          <p:nvPr/>
        </p:nvSpPr>
        <p:spPr>
          <a:xfrm>
            <a:off x="485507" y="907341"/>
            <a:ext cx="2492990" cy="400110"/>
          </a:xfrm>
          <a:prstGeom prst="rect">
            <a:avLst/>
          </a:prstGeom>
        </p:spPr>
        <p:txBody>
          <a:bodyPr wrap="none">
            <a:spAutoFit/>
          </a:bodyPr>
          <a:lstStyle/>
          <a:p>
            <a:r>
              <a:rPr lang="zh-CN" altLang="zh-CN" sz="2000" b="1" dirty="0"/>
              <a:t>二、选题调研的目的</a:t>
            </a:r>
          </a:p>
        </p:txBody>
      </p:sp>
      <p:pic>
        <p:nvPicPr>
          <p:cNvPr id="19" name="图片占位符 13"/>
          <p:cNvPicPr>
            <a:picLocks noChangeAspect="1"/>
          </p:cNvPicPr>
          <p:nvPr/>
        </p:nvPicPr>
        <p:blipFill rotWithShape="1">
          <a:blip r:embed="rId4" cstate="print">
            <a:extLst>
              <a:ext uri="{28A0092B-C50C-407E-A947-70E740481C1C}">
                <a14:useLocalDpi xmlns:a14="http://schemas.microsoft.com/office/drawing/2010/main" val="0"/>
              </a:ext>
            </a:extLst>
          </a:blip>
          <a:srcRect l="57408"/>
          <a:stretch/>
        </p:blipFill>
        <p:spPr>
          <a:xfrm>
            <a:off x="7565064" y="590650"/>
            <a:ext cx="1589568" cy="4464356"/>
          </a:xfrm>
          <a:prstGeom prst="rect">
            <a:avLst/>
          </a:prstGeom>
        </p:spPr>
      </p:pic>
      <p:sp>
        <p:nvSpPr>
          <p:cNvPr id="21" name="文本框 114"/>
          <p:cNvSpPr txBox="1"/>
          <p:nvPr/>
        </p:nvSpPr>
        <p:spPr>
          <a:xfrm>
            <a:off x="485506" y="1359094"/>
            <a:ext cx="6914753" cy="3300904"/>
          </a:xfrm>
          <a:prstGeom prst="rect">
            <a:avLst/>
          </a:prstGeom>
          <a:noFill/>
        </p:spPr>
        <p:txBody>
          <a:bodyPr wrap="square" lIns="68580" tIns="34290" rIns="68580" bIns="34290">
            <a:spAutoFit/>
          </a:bodyPr>
          <a:lstStyle/>
          <a:p>
            <a:r>
              <a:rPr lang="en-US" altLang="zh-CN" sz="2000" b="1" dirty="0" smtClean="0"/>
              <a:t>1</a:t>
            </a:r>
            <a:r>
              <a:rPr lang="zh-CN" altLang="en-US" sz="2000" b="1" dirty="0" smtClean="0"/>
              <a:t>、</a:t>
            </a:r>
            <a:r>
              <a:rPr lang="zh-CN" altLang="zh-CN" sz="2000" b="1" dirty="0" smtClean="0"/>
              <a:t>收集</a:t>
            </a:r>
            <a:r>
              <a:rPr lang="zh-CN" altLang="zh-CN" sz="2000" b="1" dirty="0"/>
              <a:t>信息为毕业论文</a:t>
            </a:r>
            <a:r>
              <a:rPr lang="en-US" altLang="zh-CN" sz="2000" b="1" dirty="0"/>
              <a:t>(</a:t>
            </a:r>
            <a:r>
              <a:rPr lang="zh-CN" altLang="zh-CN" sz="2000" b="1" dirty="0"/>
              <a:t>设计</a:t>
            </a:r>
            <a:r>
              <a:rPr lang="en-US" altLang="zh-CN" sz="2000" b="1" dirty="0"/>
              <a:t>)</a:t>
            </a:r>
            <a:r>
              <a:rPr lang="zh-CN" altLang="zh-CN" sz="2000" b="1" dirty="0"/>
              <a:t>提供参考依据</a:t>
            </a:r>
          </a:p>
          <a:p>
            <a:r>
              <a:rPr lang="zh-CN" altLang="zh-CN" sz="1800" dirty="0" smtClean="0"/>
              <a:t>收集</a:t>
            </a:r>
            <a:r>
              <a:rPr lang="zh-CN" altLang="zh-CN" sz="1800" dirty="0"/>
              <a:t>的所有相关资料、信息都可以为毕业论文</a:t>
            </a:r>
            <a:r>
              <a:rPr lang="en-US" altLang="zh-CN" sz="1800" dirty="0"/>
              <a:t>(</a:t>
            </a:r>
            <a:r>
              <a:rPr lang="zh-CN" altLang="zh-CN" sz="1800" dirty="0"/>
              <a:t>设计</a:t>
            </a:r>
            <a:r>
              <a:rPr lang="en-US" altLang="zh-CN" sz="1800" dirty="0"/>
              <a:t>)</a:t>
            </a:r>
            <a:r>
              <a:rPr lang="zh-CN" altLang="zh-CN" sz="1800" dirty="0"/>
              <a:t>提供可靠的参考。通过调研，使学生深入了解社会实际、生产过程以及最新科学技术的应用等，丰富实践知识</a:t>
            </a:r>
            <a:r>
              <a:rPr lang="zh-CN" altLang="zh-CN" sz="1800" dirty="0" smtClean="0"/>
              <a:t>。</a:t>
            </a:r>
            <a:endParaRPr lang="en-US" altLang="zh-CN" sz="1800" dirty="0" smtClean="0"/>
          </a:p>
          <a:p>
            <a:endParaRPr lang="zh-CN" altLang="zh-CN" sz="2000" dirty="0"/>
          </a:p>
          <a:p>
            <a:r>
              <a:rPr lang="en-US" altLang="zh-CN" sz="2000" b="1" dirty="0" smtClean="0"/>
              <a:t>2</a:t>
            </a:r>
            <a:r>
              <a:rPr lang="zh-CN" altLang="en-US" sz="2000" b="1" dirty="0" smtClean="0"/>
              <a:t>、</a:t>
            </a:r>
            <a:r>
              <a:rPr lang="zh-CN" altLang="zh-CN" sz="2000" b="1" dirty="0" smtClean="0"/>
              <a:t>将</a:t>
            </a:r>
            <a:r>
              <a:rPr lang="zh-CN" altLang="zh-CN" sz="2000" b="1" dirty="0"/>
              <a:t>理论与实际相结合</a:t>
            </a:r>
          </a:p>
          <a:p>
            <a:r>
              <a:rPr lang="zh-CN" altLang="zh-CN" sz="1800" dirty="0"/>
              <a:t>进行选题调研，可以丰富实践知识，加深理论知识的学习与巩固。理论知识是为解决生产实际服务的</a:t>
            </a:r>
            <a:r>
              <a:rPr lang="zh-CN" altLang="zh-CN" sz="1800" dirty="0" smtClean="0"/>
              <a:t>。</a:t>
            </a:r>
            <a:endParaRPr lang="en-US" altLang="zh-CN" sz="1800" dirty="0" smtClean="0"/>
          </a:p>
          <a:p>
            <a:endParaRPr lang="zh-CN" altLang="zh-CN" sz="2000" dirty="0"/>
          </a:p>
          <a:p>
            <a:r>
              <a:rPr lang="en-US" altLang="zh-CN" sz="2000" b="1" dirty="0" smtClean="0"/>
              <a:t>3</a:t>
            </a:r>
            <a:r>
              <a:rPr lang="zh-CN" altLang="en-US" sz="2000" b="1" dirty="0" smtClean="0"/>
              <a:t>、</a:t>
            </a:r>
            <a:r>
              <a:rPr lang="zh-CN" altLang="zh-CN" sz="2000" b="1" dirty="0" smtClean="0"/>
              <a:t>提高</a:t>
            </a:r>
            <a:r>
              <a:rPr lang="zh-CN" altLang="zh-CN" sz="2000" b="1" dirty="0"/>
              <a:t>学生调查研究的能力</a:t>
            </a:r>
          </a:p>
          <a:p>
            <a:r>
              <a:rPr lang="zh-CN" altLang="zh-CN" sz="1800" dirty="0" smtClean="0"/>
              <a:t>学生</a:t>
            </a:r>
            <a:r>
              <a:rPr lang="zh-CN" altLang="zh-CN" sz="1800" dirty="0"/>
              <a:t>从学校走向社会，要从多方面观察问题、认识问题。</a:t>
            </a:r>
          </a:p>
        </p:txBody>
      </p:sp>
    </p:spTree>
    <p:custDataLst>
      <p:tags r:id="rId1"/>
    </p:custDataLst>
    <p:extLst>
      <p:ext uri="{BB962C8B-B14F-4D97-AF65-F5344CB8AC3E}">
        <p14:creationId xmlns:p14="http://schemas.microsoft.com/office/powerpoint/2010/main" val="212750457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第二节 选题调研</a:t>
            </a:r>
          </a:p>
        </p:txBody>
      </p:sp>
      <p:sp>
        <p:nvSpPr>
          <p:cNvPr id="7" name="矩形 6"/>
          <p:cNvSpPr/>
          <p:nvPr/>
        </p:nvSpPr>
        <p:spPr>
          <a:xfrm>
            <a:off x="485507" y="907341"/>
            <a:ext cx="2581156" cy="400110"/>
          </a:xfrm>
          <a:prstGeom prst="rect">
            <a:avLst/>
          </a:prstGeom>
        </p:spPr>
        <p:txBody>
          <a:bodyPr wrap="none">
            <a:spAutoFit/>
          </a:bodyPr>
          <a:lstStyle/>
          <a:p>
            <a:r>
              <a:rPr lang="zh-CN" altLang="zh-CN" sz="2000" b="1" dirty="0" smtClean="0"/>
              <a:t>三</a:t>
            </a:r>
            <a:r>
              <a:rPr lang="zh-CN" altLang="zh-CN" sz="2000" b="1" dirty="0"/>
              <a:t>、选题调研的要求</a:t>
            </a:r>
          </a:p>
        </p:txBody>
      </p:sp>
      <p:pic>
        <p:nvPicPr>
          <p:cNvPr id="19" name="图片占位符 13"/>
          <p:cNvPicPr>
            <a:picLocks noChangeAspect="1"/>
          </p:cNvPicPr>
          <p:nvPr/>
        </p:nvPicPr>
        <p:blipFill rotWithShape="1">
          <a:blip r:embed="rId4" cstate="print">
            <a:extLst>
              <a:ext uri="{28A0092B-C50C-407E-A947-70E740481C1C}">
                <a14:useLocalDpi xmlns:a14="http://schemas.microsoft.com/office/drawing/2010/main" val="0"/>
              </a:ext>
            </a:extLst>
          </a:blip>
          <a:srcRect l="57408"/>
          <a:stretch/>
        </p:blipFill>
        <p:spPr>
          <a:xfrm>
            <a:off x="7565064" y="590650"/>
            <a:ext cx="1589568" cy="4464356"/>
          </a:xfrm>
          <a:prstGeom prst="rect">
            <a:avLst/>
          </a:prstGeom>
        </p:spPr>
      </p:pic>
      <p:sp>
        <p:nvSpPr>
          <p:cNvPr id="21" name="文本框 114"/>
          <p:cNvSpPr txBox="1"/>
          <p:nvPr/>
        </p:nvSpPr>
        <p:spPr>
          <a:xfrm>
            <a:off x="485506" y="1359094"/>
            <a:ext cx="6914753" cy="3516347"/>
          </a:xfrm>
          <a:prstGeom prst="rect">
            <a:avLst/>
          </a:prstGeom>
          <a:noFill/>
        </p:spPr>
        <p:txBody>
          <a:bodyPr wrap="square" lIns="68580" tIns="34290" rIns="68580" bIns="34290">
            <a:spAutoFit/>
          </a:bodyPr>
          <a:lstStyle/>
          <a:p>
            <a:r>
              <a:rPr lang="en-US" altLang="zh-CN" sz="1800" b="1" dirty="0" smtClean="0"/>
              <a:t>1</a:t>
            </a:r>
            <a:r>
              <a:rPr lang="zh-CN" altLang="zh-CN" sz="1800" b="1" dirty="0"/>
              <a:t>．应用性研究选题</a:t>
            </a:r>
          </a:p>
          <a:p>
            <a:r>
              <a:rPr lang="zh-CN" altLang="zh-CN" sz="1600" dirty="0" smtClean="0"/>
              <a:t>选题</a:t>
            </a:r>
            <a:r>
              <a:rPr lang="zh-CN" altLang="zh-CN" sz="1600" dirty="0"/>
              <a:t>特点：应用性、时代性、效益性和灵活性</a:t>
            </a:r>
            <a:r>
              <a:rPr lang="zh-CN" altLang="zh-CN" sz="1600" dirty="0" smtClean="0"/>
              <a:t>。</a:t>
            </a:r>
            <a:endParaRPr lang="en-US" altLang="zh-CN" sz="1600" dirty="0" smtClean="0"/>
          </a:p>
          <a:p>
            <a:endParaRPr lang="zh-CN" altLang="zh-CN" sz="1800" dirty="0"/>
          </a:p>
          <a:p>
            <a:r>
              <a:rPr lang="en-US" altLang="zh-CN" sz="1800" b="1" dirty="0" smtClean="0"/>
              <a:t>2</a:t>
            </a:r>
            <a:r>
              <a:rPr lang="zh-CN" altLang="zh-CN" sz="1800" b="1" dirty="0"/>
              <a:t>．经验研究性选题</a:t>
            </a:r>
          </a:p>
          <a:p>
            <a:r>
              <a:rPr lang="zh-CN" altLang="zh-CN" sz="1600" dirty="0" smtClean="0"/>
              <a:t>选题</a:t>
            </a:r>
            <a:r>
              <a:rPr lang="zh-CN" altLang="zh-CN" sz="1600" dirty="0"/>
              <a:t>特点：在教育实践中进行的教育科研，具有预先提出的、十分明确的科研目的，工作目的与科研目的一致；有意识地运用科研的有关方法；依据科研思路，有计划、有步骤地进行；采用一定的方法，有意识、有目的地搜集资料，搜集的资料全面、完整等</a:t>
            </a:r>
            <a:r>
              <a:rPr lang="zh-CN" altLang="zh-CN" sz="1600" dirty="0" smtClean="0"/>
              <a:t>。</a:t>
            </a:r>
            <a:endParaRPr lang="en-US" altLang="zh-CN" sz="1600" dirty="0" smtClean="0"/>
          </a:p>
          <a:p>
            <a:endParaRPr lang="zh-CN" altLang="zh-CN" sz="1800" dirty="0"/>
          </a:p>
          <a:p>
            <a:r>
              <a:rPr lang="en-US" altLang="zh-CN" sz="1800" b="1" dirty="0" smtClean="0"/>
              <a:t>3</a:t>
            </a:r>
            <a:r>
              <a:rPr lang="zh-CN" altLang="zh-CN" sz="1800" b="1" dirty="0"/>
              <a:t>．实验性选题</a:t>
            </a:r>
          </a:p>
          <a:p>
            <a:r>
              <a:rPr lang="zh-CN" altLang="zh-CN" sz="1600" dirty="0" smtClean="0"/>
              <a:t>选题</a:t>
            </a:r>
            <a:r>
              <a:rPr lang="zh-CN" altLang="zh-CN" sz="1600" dirty="0"/>
              <a:t>特点：研究者必须有一个关于解决该问题的设想或初步的特征理论；用比较严密的研究程序组织研究，便于重复验证；预设实验条件，把变量明确区分，加以控制；对测量的事物规定操作定义。</a:t>
            </a:r>
            <a:endParaRPr lang="zh-CN" altLang="zh-CN" dirty="0"/>
          </a:p>
        </p:txBody>
      </p:sp>
    </p:spTree>
    <p:custDataLst>
      <p:tags r:id="rId1"/>
    </p:custDataLst>
    <p:extLst>
      <p:ext uri="{BB962C8B-B14F-4D97-AF65-F5344CB8AC3E}">
        <p14:creationId xmlns:p14="http://schemas.microsoft.com/office/powerpoint/2010/main" val="17615286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第二节 选题调研</a:t>
            </a:r>
          </a:p>
        </p:txBody>
      </p:sp>
      <p:sp>
        <p:nvSpPr>
          <p:cNvPr id="7" name="矩形 6"/>
          <p:cNvSpPr/>
          <p:nvPr/>
        </p:nvSpPr>
        <p:spPr>
          <a:xfrm>
            <a:off x="485507" y="907341"/>
            <a:ext cx="2492990" cy="400110"/>
          </a:xfrm>
          <a:prstGeom prst="rect">
            <a:avLst/>
          </a:prstGeom>
        </p:spPr>
        <p:txBody>
          <a:bodyPr wrap="none">
            <a:spAutoFit/>
          </a:bodyPr>
          <a:lstStyle/>
          <a:p>
            <a:r>
              <a:rPr lang="zh-CN" altLang="zh-CN" sz="2000" b="1" dirty="0"/>
              <a:t>四、选题调研的方法</a:t>
            </a:r>
          </a:p>
        </p:txBody>
      </p:sp>
      <p:pic>
        <p:nvPicPr>
          <p:cNvPr id="19" name="图片占位符 13"/>
          <p:cNvPicPr>
            <a:picLocks noChangeAspect="1"/>
          </p:cNvPicPr>
          <p:nvPr/>
        </p:nvPicPr>
        <p:blipFill rotWithShape="1">
          <a:blip r:embed="rId4" cstate="print">
            <a:extLst>
              <a:ext uri="{28A0092B-C50C-407E-A947-70E740481C1C}">
                <a14:useLocalDpi xmlns:a14="http://schemas.microsoft.com/office/drawing/2010/main" val="0"/>
              </a:ext>
            </a:extLst>
          </a:blip>
          <a:srcRect l="57408"/>
          <a:stretch/>
        </p:blipFill>
        <p:spPr>
          <a:xfrm>
            <a:off x="7565064" y="590650"/>
            <a:ext cx="1589568" cy="4464356"/>
          </a:xfrm>
          <a:prstGeom prst="rect">
            <a:avLst/>
          </a:prstGeom>
        </p:spPr>
      </p:pic>
      <p:sp>
        <p:nvSpPr>
          <p:cNvPr id="21" name="文本框 114"/>
          <p:cNvSpPr txBox="1"/>
          <p:nvPr/>
        </p:nvSpPr>
        <p:spPr>
          <a:xfrm>
            <a:off x="485506" y="1359094"/>
            <a:ext cx="6914753" cy="1577355"/>
          </a:xfrm>
          <a:prstGeom prst="rect">
            <a:avLst/>
          </a:prstGeom>
          <a:noFill/>
        </p:spPr>
        <p:txBody>
          <a:bodyPr wrap="square" lIns="68580" tIns="34290" rIns="68580" bIns="34290">
            <a:spAutoFit/>
          </a:bodyPr>
          <a:lstStyle/>
          <a:p>
            <a:r>
              <a:rPr lang="en-US" altLang="zh-CN" sz="1800" dirty="0"/>
              <a:t>1.</a:t>
            </a:r>
            <a:r>
              <a:rPr lang="zh-CN" altLang="zh-CN" sz="1800" dirty="0"/>
              <a:t>文献</a:t>
            </a:r>
            <a:r>
              <a:rPr lang="zh-CN" altLang="zh-CN" sz="1800" dirty="0" smtClean="0"/>
              <a:t>调查法</a:t>
            </a:r>
            <a:endParaRPr lang="en-US" altLang="zh-CN" sz="1800" dirty="0" smtClean="0"/>
          </a:p>
          <a:p>
            <a:r>
              <a:rPr lang="en-US" altLang="zh-CN" sz="1600" dirty="0"/>
              <a:t>(1)</a:t>
            </a:r>
            <a:r>
              <a:rPr lang="zh-CN" altLang="zh-CN" sz="1600" dirty="0"/>
              <a:t>向产品生产厂家索要技术资料，如电子元器件的规格、型号、参数，使用、技术、计算、说明书等。</a:t>
            </a:r>
          </a:p>
          <a:p>
            <a:r>
              <a:rPr lang="en-US" altLang="zh-CN" sz="1600" dirty="0" smtClean="0"/>
              <a:t>(</a:t>
            </a:r>
            <a:r>
              <a:rPr lang="en-US" altLang="zh-CN" sz="1600" dirty="0"/>
              <a:t>2)</a:t>
            </a:r>
            <a:r>
              <a:rPr lang="zh-CN" altLang="zh-CN" sz="1600" dirty="0"/>
              <a:t>到图书馆、资料室查阅有关的专业著作、学术杂志、简报、图纸、说明书等文献资料。</a:t>
            </a:r>
          </a:p>
          <a:p>
            <a:r>
              <a:rPr lang="en-US" altLang="zh-CN" sz="1600" dirty="0" smtClean="0"/>
              <a:t>(</a:t>
            </a:r>
            <a:r>
              <a:rPr lang="en-US" altLang="zh-CN" sz="1600" dirty="0"/>
              <a:t>3)</a:t>
            </a:r>
            <a:r>
              <a:rPr lang="zh-CN" altLang="zh-CN" sz="1600" dirty="0"/>
              <a:t>上网查询，搜集下载有关的技术资料</a:t>
            </a:r>
            <a:r>
              <a:rPr lang="zh-CN" altLang="zh-CN" sz="1600" dirty="0" smtClean="0"/>
              <a:t>。</a:t>
            </a:r>
            <a:endParaRPr lang="zh-CN" altLang="zh-CN" sz="1600" dirty="0"/>
          </a:p>
        </p:txBody>
      </p:sp>
      <p:sp>
        <p:nvSpPr>
          <p:cNvPr id="6" name="文本框 114"/>
          <p:cNvSpPr txBox="1"/>
          <p:nvPr/>
        </p:nvSpPr>
        <p:spPr>
          <a:xfrm>
            <a:off x="485506" y="3241057"/>
            <a:ext cx="6914753" cy="592470"/>
          </a:xfrm>
          <a:prstGeom prst="rect">
            <a:avLst/>
          </a:prstGeom>
          <a:noFill/>
        </p:spPr>
        <p:txBody>
          <a:bodyPr wrap="square" lIns="68580" tIns="34290" rIns="68580" bIns="34290">
            <a:spAutoFit/>
          </a:bodyPr>
          <a:lstStyle/>
          <a:p>
            <a:r>
              <a:rPr lang="en-US" altLang="zh-CN" sz="1800" dirty="0" smtClean="0"/>
              <a:t>2</a:t>
            </a:r>
            <a:r>
              <a:rPr lang="en-US" altLang="zh-CN" sz="1800" dirty="0"/>
              <a:t>.</a:t>
            </a:r>
            <a:r>
              <a:rPr lang="zh-CN" altLang="zh-CN" sz="1800" dirty="0"/>
              <a:t>访问调查法</a:t>
            </a:r>
          </a:p>
          <a:p>
            <a:r>
              <a:rPr lang="zh-CN" altLang="zh-CN" sz="1600" dirty="0" smtClean="0"/>
              <a:t>访问</a:t>
            </a:r>
            <a:r>
              <a:rPr lang="zh-CN" altLang="zh-CN" sz="1600" dirty="0"/>
              <a:t>调查法可以分为结构式访问、无结构式访问和集体访问。</a:t>
            </a:r>
            <a:endParaRPr lang="zh-CN" altLang="zh-CN" sz="1200" dirty="0"/>
          </a:p>
        </p:txBody>
      </p:sp>
    </p:spTree>
    <p:custDataLst>
      <p:tags r:id="rId1"/>
    </p:custDataLst>
    <p:extLst>
      <p:ext uri="{BB962C8B-B14F-4D97-AF65-F5344CB8AC3E}">
        <p14:creationId xmlns:p14="http://schemas.microsoft.com/office/powerpoint/2010/main" val="21090070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第二节 选题调研</a:t>
            </a:r>
          </a:p>
        </p:txBody>
      </p:sp>
      <p:pic>
        <p:nvPicPr>
          <p:cNvPr id="19" name="图片占位符 13"/>
          <p:cNvPicPr>
            <a:picLocks noChangeAspect="1"/>
          </p:cNvPicPr>
          <p:nvPr/>
        </p:nvPicPr>
        <p:blipFill rotWithShape="1">
          <a:blip r:embed="rId4" cstate="print">
            <a:extLst>
              <a:ext uri="{28A0092B-C50C-407E-A947-70E740481C1C}">
                <a14:useLocalDpi xmlns:a14="http://schemas.microsoft.com/office/drawing/2010/main" val="0"/>
              </a:ext>
            </a:extLst>
          </a:blip>
          <a:srcRect l="57408"/>
          <a:stretch/>
        </p:blipFill>
        <p:spPr>
          <a:xfrm>
            <a:off x="7565064" y="590650"/>
            <a:ext cx="1589568" cy="4464356"/>
          </a:xfrm>
          <a:prstGeom prst="rect">
            <a:avLst/>
          </a:prstGeom>
        </p:spPr>
      </p:pic>
      <p:sp>
        <p:nvSpPr>
          <p:cNvPr id="21" name="文本框 114"/>
          <p:cNvSpPr txBox="1"/>
          <p:nvPr/>
        </p:nvSpPr>
        <p:spPr>
          <a:xfrm>
            <a:off x="485506" y="784936"/>
            <a:ext cx="6914753" cy="1084912"/>
          </a:xfrm>
          <a:prstGeom prst="rect">
            <a:avLst/>
          </a:prstGeom>
          <a:noFill/>
        </p:spPr>
        <p:txBody>
          <a:bodyPr wrap="square" lIns="68580" tIns="34290" rIns="68580" bIns="34290">
            <a:spAutoFit/>
          </a:bodyPr>
          <a:lstStyle/>
          <a:p>
            <a:r>
              <a:rPr lang="en-US" altLang="zh-CN" sz="1800" b="1" dirty="0"/>
              <a:t> 3</a:t>
            </a:r>
            <a:r>
              <a:rPr lang="zh-CN" altLang="zh-CN" sz="1800" b="1" dirty="0"/>
              <a:t>．观察调查法</a:t>
            </a:r>
          </a:p>
          <a:p>
            <a:r>
              <a:rPr lang="zh-CN" altLang="zh-CN" sz="1600" dirty="0" smtClean="0"/>
              <a:t>观察</a:t>
            </a:r>
            <a:r>
              <a:rPr lang="zh-CN" altLang="zh-CN" sz="1600" dirty="0"/>
              <a:t>调查法是社会调查和市场调查研究的最基本的方法。它是由调查人员根据调查研究的对象，利用眼睛、耳朵等感官以直接观察的方式对其进行考察并搜集资料。</a:t>
            </a:r>
            <a:endParaRPr lang="zh-CN" altLang="zh-CN" dirty="0"/>
          </a:p>
        </p:txBody>
      </p:sp>
      <p:sp>
        <p:nvSpPr>
          <p:cNvPr id="6" name="文本框 114"/>
          <p:cNvSpPr txBox="1"/>
          <p:nvPr/>
        </p:nvSpPr>
        <p:spPr>
          <a:xfrm>
            <a:off x="485506" y="2008405"/>
            <a:ext cx="6914753" cy="1331134"/>
          </a:xfrm>
          <a:prstGeom prst="rect">
            <a:avLst/>
          </a:prstGeom>
          <a:noFill/>
        </p:spPr>
        <p:txBody>
          <a:bodyPr wrap="square" lIns="68580" tIns="34290" rIns="68580" bIns="34290">
            <a:spAutoFit/>
          </a:bodyPr>
          <a:lstStyle/>
          <a:p>
            <a:r>
              <a:rPr lang="en-US" altLang="zh-CN" sz="1800" b="1" dirty="0"/>
              <a:t>4</a:t>
            </a:r>
            <a:r>
              <a:rPr lang="zh-CN" altLang="zh-CN" sz="1800" b="1" dirty="0"/>
              <a:t>．实地调查法</a:t>
            </a:r>
          </a:p>
          <a:p>
            <a:r>
              <a:rPr lang="zh-CN" altLang="zh-CN" sz="1600" dirty="0" smtClean="0"/>
              <a:t>实地调查</a:t>
            </a:r>
            <a:r>
              <a:rPr lang="zh-CN" altLang="zh-CN" sz="1600" dirty="0"/>
              <a:t>有助于了解和分析事实情况，得出结论，证实某种问题，以便改进工作</a:t>
            </a:r>
            <a:r>
              <a:rPr lang="en-US" altLang="zh-CN" sz="1600" dirty="0"/>
              <a:t> (</a:t>
            </a:r>
            <a:r>
              <a:rPr lang="zh-CN" altLang="zh-CN" sz="1600" dirty="0"/>
              <a:t>包括改进研究方法</a:t>
            </a:r>
            <a:r>
              <a:rPr lang="en-US" altLang="zh-CN" sz="1600" dirty="0"/>
              <a:t>)</a:t>
            </a:r>
            <a:r>
              <a:rPr lang="zh-CN" altLang="zh-CN" sz="1600" dirty="0"/>
              <a:t>或形成新的研究选题，包括问卷调查、访问调查等。了解事实情况、分析情况、认真研究，得出结论，寻找解决办法或进一步研究的方案。</a:t>
            </a:r>
          </a:p>
        </p:txBody>
      </p:sp>
      <p:sp>
        <p:nvSpPr>
          <p:cNvPr id="8" name="文本框 114"/>
          <p:cNvSpPr txBox="1"/>
          <p:nvPr/>
        </p:nvSpPr>
        <p:spPr>
          <a:xfrm>
            <a:off x="485506" y="3563235"/>
            <a:ext cx="6914753" cy="1208023"/>
          </a:xfrm>
          <a:prstGeom prst="rect">
            <a:avLst/>
          </a:prstGeom>
          <a:noFill/>
        </p:spPr>
        <p:txBody>
          <a:bodyPr wrap="square" lIns="68580" tIns="34290" rIns="68580" bIns="34290">
            <a:spAutoFit/>
          </a:bodyPr>
          <a:lstStyle/>
          <a:p>
            <a:r>
              <a:rPr lang="en-US" altLang="zh-CN" sz="1800" b="1" dirty="0"/>
              <a:t>5</a:t>
            </a:r>
            <a:r>
              <a:rPr lang="zh-CN" altLang="zh-CN" sz="1800" b="1" dirty="0"/>
              <a:t>．实验</a:t>
            </a:r>
            <a:r>
              <a:rPr lang="zh-CN" altLang="zh-CN" sz="1800" b="1" dirty="0" smtClean="0"/>
              <a:t>调查法</a:t>
            </a:r>
            <a:endParaRPr lang="en-US" altLang="zh-CN" sz="1800" b="1" dirty="0" smtClean="0"/>
          </a:p>
          <a:p>
            <a:r>
              <a:rPr lang="zh-CN" altLang="zh-CN" dirty="0"/>
              <a:t>实验调查，由调查人员跟进调查的要求，用实验的方式，对调查的对象控制在特定的环境条件下，对其进行观察以获得相应的信息。控制对象可以是产品的价格、品质、包装等，在可控制的条件下观察市场现象，揭示在自然条件下不易发生的市场规律，这种方法主要用于市场销售实验和消费者使用实验。</a:t>
            </a:r>
          </a:p>
        </p:txBody>
      </p:sp>
    </p:spTree>
    <p:custDataLst>
      <p:tags r:id="rId1"/>
    </p:custDataLst>
    <p:extLst>
      <p:ext uri="{BB962C8B-B14F-4D97-AF65-F5344CB8AC3E}">
        <p14:creationId xmlns:p14="http://schemas.microsoft.com/office/powerpoint/2010/main" val="35144075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6"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第二节 选题调研</a:t>
            </a:r>
          </a:p>
        </p:txBody>
      </p:sp>
      <p:sp>
        <p:nvSpPr>
          <p:cNvPr id="7" name="矩形 6"/>
          <p:cNvSpPr/>
          <p:nvPr/>
        </p:nvSpPr>
        <p:spPr>
          <a:xfrm>
            <a:off x="485507" y="907341"/>
            <a:ext cx="2236510" cy="400110"/>
          </a:xfrm>
          <a:prstGeom prst="rect">
            <a:avLst/>
          </a:prstGeom>
        </p:spPr>
        <p:txBody>
          <a:bodyPr wrap="none">
            <a:spAutoFit/>
          </a:bodyPr>
          <a:lstStyle/>
          <a:p>
            <a:r>
              <a:rPr lang="zh-CN" altLang="zh-CN" sz="2000" b="1" dirty="0"/>
              <a:t>五、撰写调研报告</a:t>
            </a:r>
          </a:p>
        </p:txBody>
      </p:sp>
      <p:pic>
        <p:nvPicPr>
          <p:cNvPr id="19" name="图片占位符 13"/>
          <p:cNvPicPr>
            <a:picLocks noChangeAspect="1"/>
          </p:cNvPicPr>
          <p:nvPr/>
        </p:nvPicPr>
        <p:blipFill rotWithShape="1">
          <a:blip r:embed="rId4" cstate="print">
            <a:extLst>
              <a:ext uri="{28A0092B-C50C-407E-A947-70E740481C1C}">
                <a14:useLocalDpi xmlns:a14="http://schemas.microsoft.com/office/drawing/2010/main" val="0"/>
              </a:ext>
            </a:extLst>
          </a:blip>
          <a:srcRect l="57408"/>
          <a:stretch/>
        </p:blipFill>
        <p:spPr>
          <a:xfrm>
            <a:off x="7565064" y="590650"/>
            <a:ext cx="1589568" cy="4464356"/>
          </a:xfrm>
          <a:prstGeom prst="rect">
            <a:avLst/>
          </a:prstGeom>
        </p:spPr>
      </p:pic>
      <p:sp>
        <p:nvSpPr>
          <p:cNvPr id="21" name="文本框 114"/>
          <p:cNvSpPr txBox="1"/>
          <p:nvPr/>
        </p:nvSpPr>
        <p:spPr>
          <a:xfrm>
            <a:off x="485506" y="1359094"/>
            <a:ext cx="6914753" cy="1577355"/>
          </a:xfrm>
          <a:prstGeom prst="rect">
            <a:avLst/>
          </a:prstGeom>
          <a:noFill/>
        </p:spPr>
        <p:txBody>
          <a:bodyPr wrap="square" lIns="68580" tIns="34290" rIns="68580" bIns="34290">
            <a:spAutoFit/>
          </a:bodyPr>
          <a:lstStyle/>
          <a:p>
            <a:r>
              <a:rPr lang="en-US" altLang="zh-CN" sz="1800" b="1" dirty="0" smtClean="0"/>
              <a:t>1</a:t>
            </a:r>
            <a:r>
              <a:rPr lang="zh-CN" altLang="zh-CN" sz="1800" b="1" dirty="0"/>
              <a:t>．调研报告的写作</a:t>
            </a:r>
            <a:r>
              <a:rPr lang="zh-CN" altLang="zh-CN" sz="1800" b="1" dirty="0" smtClean="0"/>
              <a:t>程序</a:t>
            </a:r>
            <a:endParaRPr lang="en-US" altLang="zh-CN" sz="1800" b="1" dirty="0" smtClean="0"/>
          </a:p>
          <a:p>
            <a:r>
              <a:rPr lang="en-US" altLang="zh-CN" sz="1600" dirty="0" smtClean="0"/>
              <a:t>(</a:t>
            </a:r>
            <a:r>
              <a:rPr lang="en-US" altLang="zh-CN" sz="1600" dirty="0"/>
              <a:t>1)</a:t>
            </a:r>
            <a:r>
              <a:rPr lang="zh-CN" altLang="zh-CN" sz="1600" dirty="0"/>
              <a:t>确定主题。</a:t>
            </a:r>
          </a:p>
          <a:p>
            <a:r>
              <a:rPr lang="en-US" altLang="zh-CN" sz="1600" dirty="0" smtClean="0"/>
              <a:t>(</a:t>
            </a:r>
            <a:r>
              <a:rPr lang="en-US" altLang="zh-CN" sz="1600" dirty="0"/>
              <a:t>2)</a:t>
            </a:r>
            <a:r>
              <a:rPr lang="zh-CN" altLang="zh-CN" sz="1600" dirty="0"/>
              <a:t>取舍材料。</a:t>
            </a:r>
          </a:p>
          <a:p>
            <a:r>
              <a:rPr lang="en-US" altLang="zh-CN" sz="1600" dirty="0" smtClean="0"/>
              <a:t>(</a:t>
            </a:r>
            <a:r>
              <a:rPr lang="en-US" altLang="zh-CN" sz="1600" dirty="0"/>
              <a:t>3)</a:t>
            </a:r>
            <a:r>
              <a:rPr lang="zh-CN" altLang="zh-CN" sz="1600" dirty="0"/>
              <a:t>布局和拟定提纲。</a:t>
            </a:r>
          </a:p>
          <a:p>
            <a:r>
              <a:rPr lang="en-US" altLang="zh-CN" sz="1600" dirty="0" smtClean="0"/>
              <a:t>(</a:t>
            </a:r>
            <a:r>
              <a:rPr lang="en-US" altLang="zh-CN" sz="1600" dirty="0"/>
              <a:t>4)</a:t>
            </a:r>
            <a:r>
              <a:rPr lang="zh-CN" altLang="zh-CN" sz="1600" dirty="0"/>
              <a:t>起草报告。</a:t>
            </a:r>
          </a:p>
          <a:p>
            <a:r>
              <a:rPr lang="en-US" altLang="zh-CN" sz="1600" dirty="0" smtClean="0"/>
              <a:t>(</a:t>
            </a:r>
            <a:r>
              <a:rPr lang="en-US" altLang="zh-CN" sz="1600" dirty="0"/>
              <a:t>5)</a:t>
            </a:r>
            <a:r>
              <a:rPr lang="zh-CN" altLang="zh-CN" sz="1600" dirty="0"/>
              <a:t>修改报告</a:t>
            </a:r>
            <a:r>
              <a:rPr lang="zh-CN" altLang="zh-CN" sz="1600" dirty="0" smtClean="0"/>
              <a:t>。</a:t>
            </a:r>
            <a:endParaRPr lang="zh-CN" altLang="zh-CN" sz="1600" dirty="0"/>
          </a:p>
        </p:txBody>
      </p:sp>
      <p:sp>
        <p:nvSpPr>
          <p:cNvPr id="6" name="文本框 114"/>
          <p:cNvSpPr txBox="1"/>
          <p:nvPr/>
        </p:nvSpPr>
        <p:spPr>
          <a:xfrm>
            <a:off x="485506" y="3241057"/>
            <a:ext cx="6914753" cy="1331134"/>
          </a:xfrm>
          <a:prstGeom prst="rect">
            <a:avLst/>
          </a:prstGeom>
          <a:noFill/>
        </p:spPr>
        <p:txBody>
          <a:bodyPr wrap="square" lIns="68580" tIns="34290" rIns="68580" bIns="34290">
            <a:spAutoFit/>
          </a:bodyPr>
          <a:lstStyle/>
          <a:p>
            <a:r>
              <a:rPr lang="en-US" altLang="zh-CN" sz="1800" b="1" dirty="0"/>
              <a:t>2</a:t>
            </a:r>
            <a:r>
              <a:rPr lang="zh-CN" altLang="zh-CN" sz="1800" b="1" dirty="0"/>
              <a:t>．调研报告的写作</a:t>
            </a:r>
            <a:r>
              <a:rPr lang="zh-CN" altLang="zh-CN" sz="1800" b="1" dirty="0" smtClean="0"/>
              <a:t>内容</a:t>
            </a:r>
            <a:endParaRPr lang="en-US" altLang="zh-CN" sz="1800" b="1" dirty="0" smtClean="0"/>
          </a:p>
          <a:p>
            <a:r>
              <a:rPr lang="en-US" altLang="zh-CN" sz="1600" dirty="0" smtClean="0"/>
              <a:t>(</a:t>
            </a:r>
            <a:r>
              <a:rPr lang="en-US" altLang="zh-CN" sz="1600" dirty="0"/>
              <a:t>1)</a:t>
            </a:r>
            <a:r>
              <a:rPr lang="zh-CN" altLang="zh-CN" sz="1600" dirty="0"/>
              <a:t>题页。</a:t>
            </a:r>
          </a:p>
          <a:p>
            <a:r>
              <a:rPr lang="en-US" altLang="zh-CN" sz="1600" dirty="0" smtClean="0"/>
              <a:t>(</a:t>
            </a:r>
            <a:r>
              <a:rPr lang="en-US" altLang="zh-CN" sz="1600" dirty="0"/>
              <a:t>2)</a:t>
            </a:r>
            <a:r>
              <a:rPr lang="zh-CN" altLang="zh-CN" sz="1600" dirty="0"/>
              <a:t>目录表。</a:t>
            </a:r>
          </a:p>
          <a:p>
            <a:r>
              <a:rPr lang="en-US" altLang="zh-CN" sz="1600" dirty="0" smtClean="0"/>
              <a:t>(</a:t>
            </a:r>
            <a:r>
              <a:rPr lang="en-US" altLang="zh-CN" sz="1600" dirty="0"/>
              <a:t>3)</a:t>
            </a:r>
            <a:r>
              <a:rPr lang="zh-CN" altLang="zh-CN" sz="1600" dirty="0"/>
              <a:t>调查结果和有关建议的概要。</a:t>
            </a:r>
          </a:p>
          <a:p>
            <a:r>
              <a:rPr lang="en-US" altLang="zh-CN" sz="1600" dirty="0" smtClean="0"/>
              <a:t>(</a:t>
            </a:r>
            <a:r>
              <a:rPr lang="en-US" altLang="zh-CN" sz="1600" dirty="0"/>
              <a:t>4)</a:t>
            </a:r>
            <a:r>
              <a:rPr lang="zh-CN" altLang="zh-CN" sz="1600" dirty="0"/>
              <a:t>主体部分</a:t>
            </a:r>
            <a:r>
              <a:rPr lang="zh-CN" altLang="zh-CN" sz="1600" dirty="0" smtClean="0"/>
              <a:t>。</a:t>
            </a:r>
            <a:endParaRPr lang="zh-CN" altLang="zh-CN" sz="1600" dirty="0"/>
          </a:p>
        </p:txBody>
      </p:sp>
    </p:spTree>
    <p:custDataLst>
      <p:tags r:id="rId1"/>
    </p:custDataLst>
    <p:extLst>
      <p:ext uri="{BB962C8B-B14F-4D97-AF65-F5344CB8AC3E}">
        <p14:creationId xmlns:p14="http://schemas.microsoft.com/office/powerpoint/2010/main" val="273726020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第三节开题报告的撰写</a:t>
            </a:r>
          </a:p>
        </p:txBody>
      </p:sp>
      <p:sp>
        <p:nvSpPr>
          <p:cNvPr id="21" name="文本框 114"/>
          <p:cNvSpPr txBox="1"/>
          <p:nvPr/>
        </p:nvSpPr>
        <p:spPr>
          <a:xfrm>
            <a:off x="485506" y="869997"/>
            <a:ext cx="8052438" cy="346249"/>
          </a:xfrm>
          <a:prstGeom prst="rect">
            <a:avLst/>
          </a:prstGeom>
          <a:noFill/>
        </p:spPr>
        <p:txBody>
          <a:bodyPr wrap="square" lIns="68580" tIns="34290" rIns="68580" bIns="34290">
            <a:spAutoFit/>
          </a:bodyPr>
          <a:lstStyle/>
          <a:p>
            <a:r>
              <a:rPr lang="zh-CN" altLang="zh-CN" sz="1800" b="1" dirty="0"/>
              <a:t>一、撰写开题报告的意义</a:t>
            </a:r>
          </a:p>
        </p:txBody>
      </p:sp>
      <p:sp>
        <p:nvSpPr>
          <p:cNvPr id="8" name="文本框 114"/>
          <p:cNvSpPr txBox="1"/>
          <p:nvPr/>
        </p:nvSpPr>
        <p:spPr>
          <a:xfrm>
            <a:off x="485506" y="1216246"/>
            <a:ext cx="8052438" cy="3808735"/>
          </a:xfrm>
          <a:prstGeom prst="rect">
            <a:avLst/>
          </a:prstGeom>
          <a:noFill/>
        </p:spPr>
        <p:txBody>
          <a:bodyPr wrap="square" lIns="68580" tIns="34290" rIns="68580" bIns="34290">
            <a:spAutoFit/>
          </a:bodyPr>
          <a:lstStyle/>
          <a:p>
            <a:pPr>
              <a:lnSpc>
                <a:spcPct val="150000"/>
              </a:lnSpc>
            </a:pPr>
            <a:r>
              <a:rPr lang="zh-CN" altLang="zh-CN" sz="1800" dirty="0">
                <a:solidFill>
                  <a:schemeClr val="tx1">
                    <a:lumMod val="75000"/>
                    <a:lumOff val="25000"/>
                  </a:schemeClr>
                </a:solidFill>
              </a:rPr>
              <a:t>通过开题报告的思考和写作，可以帮助我们清楚地了解：为什么要做这个选题</a:t>
            </a:r>
            <a:r>
              <a:rPr lang="en-US" altLang="zh-CN" sz="1800" dirty="0">
                <a:solidFill>
                  <a:schemeClr val="tx1">
                    <a:lumMod val="75000"/>
                    <a:lumOff val="25000"/>
                  </a:schemeClr>
                </a:solidFill>
              </a:rPr>
              <a:t>?</a:t>
            </a:r>
            <a:r>
              <a:rPr lang="zh-CN" altLang="zh-CN" sz="1800" dirty="0">
                <a:solidFill>
                  <a:schemeClr val="tx1">
                    <a:lumMod val="75000"/>
                    <a:lumOff val="25000"/>
                  </a:schemeClr>
                </a:solidFill>
              </a:rPr>
              <a:t>究竟想做什么</a:t>
            </a:r>
            <a:r>
              <a:rPr lang="en-US" altLang="zh-CN" sz="1800" dirty="0">
                <a:solidFill>
                  <a:schemeClr val="tx1">
                    <a:lumMod val="75000"/>
                    <a:lumOff val="25000"/>
                  </a:schemeClr>
                </a:solidFill>
              </a:rPr>
              <a:t>?</a:t>
            </a:r>
            <a:r>
              <a:rPr lang="zh-CN" altLang="zh-CN" sz="1800" dirty="0">
                <a:solidFill>
                  <a:schemeClr val="tx1">
                    <a:lumMod val="75000"/>
                    <a:lumOff val="25000"/>
                  </a:schemeClr>
                </a:solidFill>
              </a:rPr>
              <a:t>想得到什么</a:t>
            </a:r>
            <a:r>
              <a:rPr lang="en-US" altLang="zh-CN" sz="1800" dirty="0">
                <a:solidFill>
                  <a:schemeClr val="tx1">
                    <a:lumMod val="75000"/>
                    <a:lumOff val="25000"/>
                  </a:schemeClr>
                </a:solidFill>
              </a:rPr>
              <a:t>?</a:t>
            </a:r>
            <a:r>
              <a:rPr lang="zh-CN" altLang="zh-CN" sz="1800" dirty="0">
                <a:solidFill>
                  <a:schemeClr val="tx1">
                    <a:lumMod val="75000"/>
                    <a:lumOff val="25000"/>
                  </a:schemeClr>
                </a:solidFill>
              </a:rPr>
              <a:t>怎么做</a:t>
            </a:r>
            <a:r>
              <a:rPr lang="en-US" altLang="zh-CN" sz="1800" dirty="0">
                <a:solidFill>
                  <a:schemeClr val="tx1">
                    <a:lumMod val="75000"/>
                    <a:lumOff val="25000"/>
                  </a:schemeClr>
                </a:solidFill>
              </a:rPr>
              <a:t>?</a:t>
            </a:r>
            <a:r>
              <a:rPr lang="zh-CN" altLang="zh-CN" sz="1800" dirty="0">
                <a:solidFill>
                  <a:schemeClr val="tx1">
                    <a:lumMod val="75000"/>
                    <a:lumOff val="25000"/>
                  </a:schemeClr>
                </a:solidFill>
              </a:rPr>
              <a:t>能否达到自己的预期目标</a:t>
            </a:r>
            <a:r>
              <a:rPr lang="en-US" altLang="zh-CN" sz="1800" dirty="0">
                <a:solidFill>
                  <a:schemeClr val="tx1">
                    <a:lumMod val="75000"/>
                    <a:lumOff val="25000"/>
                  </a:schemeClr>
                </a:solidFill>
              </a:rPr>
              <a:t>?</a:t>
            </a:r>
            <a:r>
              <a:rPr lang="zh-CN" altLang="zh-CN" sz="1800" dirty="0">
                <a:solidFill>
                  <a:schemeClr val="tx1">
                    <a:lumMod val="75000"/>
                    <a:lumOff val="25000"/>
                  </a:schemeClr>
                </a:solidFill>
              </a:rPr>
              <a:t>若分析以后觉得不能，则可以马上调整自己的方向和目标，使课题目标的达成有可能性，从而避免“大题小做”或“小题大做”。</a:t>
            </a:r>
          </a:p>
          <a:p>
            <a:pPr>
              <a:lnSpc>
                <a:spcPct val="150000"/>
              </a:lnSpc>
            </a:pPr>
            <a:r>
              <a:rPr lang="en-US" altLang="zh-CN" sz="1800" dirty="0">
                <a:solidFill>
                  <a:schemeClr val="tx1">
                    <a:lumMod val="75000"/>
                    <a:lumOff val="25000"/>
                  </a:schemeClr>
                </a:solidFill>
              </a:rPr>
              <a:t>    </a:t>
            </a:r>
            <a:r>
              <a:rPr lang="zh-CN" altLang="zh-CN" sz="1800" dirty="0">
                <a:solidFill>
                  <a:schemeClr val="tx1">
                    <a:lumMod val="75000"/>
                    <a:lumOff val="25000"/>
                  </a:schemeClr>
                </a:solidFill>
              </a:rPr>
              <a:t>此外，撰写开题报告的一大重要目的，是要请教师和有关专家对以下问题提出指导和建议：</a:t>
            </a:r>
          </a:p>
          <a:p>
            <a:pPr>
              <a:lnSpc>
                <a:spcPct val="150000"/>
              </a:lnSpc>
            </a:pPr>
            <a:r>
              <a:rPr lang="zh-CN" altLang="zh-CN" sz="1600" dirty="0">
                <a:solidFill>
                  <a:schemeClr val="tx1">
                    <a:lumMod val="75000"/>
                    <a:lumOff val="25000"/>
                  </a:schemeClr>
                </a:solidFill>
              </a:rPr>
              <a:t>● 这个选题有没有研究价值。</a:t>
            </a:r>
          </a:p>
          <a:p>
            <a:pPr>
              <a:lnSpc>
                <a:spcPct val="150000"/>
              </a:lnSpc>
            </a:pPr>
            <a:r>
              <a:rPr lang="zh-CN" altLang="zh-CN" sz="1600" dirty="0">
                <a:solidFill>
                  <a:schemeClr val="tx1">
                    <a:lumMod val="75000"/>
                    <a:lumOff val="25000"/>
                  </a:schemeClr>
                </a:solidFill>
              </a:rPr>
              <a:t>● 这个研究方法有没有可能奏效。</a:t>
            </a:r>
          </a:p>
          <a:p>
            <a:pPr>
              <a:lnSpc>
                <a:spcPct val="150000"/>
              </a:lnSpc>
            </a:pPr>
            <a:r>
              <a:rPr lang="zh-CN" altLang="zh-CN" sz="1600" dirty="0">
                <a:solidFill>
                  <a:schemeClr val="tx1">
                    <a:lumMod val="75000"/>
                    <a:lumOff val="25000"/>
                  </a:schemeClr>
                </a:solidFill>
              </a:rPr>
              <a:t>● 这个论证逻辑有没有明显缺陷。</a:t>
            </a:r>
          </a:p>
        </p:txBody>
      </p:sp>
    </p:spTree>
    <p:custDataLst>
      <p:tags r:id="rId1"/>
    </p:custDataLst>
    <p:extLst>
      <p:ext uri="{BB962C8B-B14F-4D97-AF65-F5344CB8AC3E}">
        <p14:creationId xmlns:p14="http://schemas.microsoft.com/office/powerpoint/2010/main" val="24314467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第三节开题报告的撰写</a:t>
            </a:r>
          </a:p>
        </p:txBody>
      </p:sp>
      <p:sp>
        <p:nvSpPr>
          <p:cNvPr id="21" name="文本框 114"/>
          <p:cNvSpPr txBox="1"/>
          <p:nvPr/>
        </p:nvSpPr>
        <p:spPr>
          <a:xfrm>
            <a:off x="485506" y="869997"/>
            <a:ext cx="8052438" cy="346249"/>
          </a:xfrm>
          <a:prstGeom prst="rect">
            <a:avLst/>
          </a:prstGeom>
          <a:noFill/>
        </p:spPr>
        <p:txBody>
          <a:bodyPr wrap="square" lIns="68580" tIns="34290" rIns="68580" bIns="34290">
            <a:spAutoFit/>
          </a:bodyPr>
          <a:lstStyle/>
          <a:p>
            <a:r>
              <a:rPr lang="zh-CN" altLang="zh-CN" sz="1800" b="1" dirty="0"/>
              <a:t>二、开题报告的结构</a:t>
            </a:r>
          </a:p>
        </p:txBody>
      </p:sp>
      <p:sp>
        <p:nvSpPr>
          <p:cNvPr id="8" name="文本框 114"/>
          <p:cNvSpPr txBox="1"/>
          <p:nvPr/>
        </p:nvSpPr>
        <p:spPr>
          <a:xfrm>
            <a:off x="485506" y="1216246"/>
            <a:ext cx="8052438" cy="2927468"/>
          </a:xfrm>
          <a:prstGeom prst="rect">
            <a:avLst/>
          </a:prstGeom>
          <a:noFill/>
        </p:spPr>
        <p:txBody>
          <a:bodyPr wrap="square" lIns="68580" tIns="34290" rIns="68580" bIns="34290">
            <a:spAutoFit/>
          </a:bodyPr>
          <a:lstStyle/>
          <a:p>
            <a:pPr>
              <a:lnSpc>
                <a:spcPct val="150000"/>
              </a:lnSpc>
            </a:pPr>
            <a:r>
              <a:rPr lang="zh-CN" altLang="en-US" sz="1800" dirty="0">
                <a:sym typeface="+mn-ea"/>
              </a:rPr>
              <a:t>开题报告包括综述、关键技术、可行性分析和时间安排等四个方面.</a:t>
            </a:r>
          </a:p>
          <a:p>
            <a:pPr>
              <a:lnSpc>
                <a:spcPct val="150000"/>
              </a:lnSpc>
            </a:pPr>
            <a:r>
              <a:rPr lang="zh-CN" altLang="en-US" sz="1800" dirty="0"/>
              <a:t>开题报告框架主体部分包含的内容主要有</a:t>
            </a:r>
            <a:r>
              <a:rPr lang="zh-CN" altLang="en-US" sz="1800" dirty="0" smtClean="0"/>
              <a:t>:</a:t>
            </a:r>
            <a:endParaRPr lang="en-US" altLang="zh-CN" sz="1800" dirty="0" smtClean="0"/>
          </a:p>
          <a:p>
            <a:pPr>
              <a:lnSpc>
                <a:spcPct val="150000"/>
              </a:lnSpc>
            </a:pPr>
            <a:endParaRPr lang="zh-CN" altLang="en-US" sz="1800" dirty="0"/>
          </a:p>
          <a:p>
            <a:pPr>
              <a:lnSpc>
                <a:spcPct val="150000"/>
              </a:lnSpc>
            </a:pPr>
            <a:r>
              <a:rPr lang="zh-CN" altLang="en-US" sz="1800" dirty="0"/>
              <a:t>●选题缘由(依据及意义).</a:t>
            </a:r>
          </a:p>
          <a:p>
            <a:pPr>
              <a:lnSpc>
                <a:spcPct val="150000"/>
              </a:lnSpc>
            </a:pPr>
            <a:r>
              <a:rPr lang="zh-CN" altLang="en-US" sz="1800" dirty="0" smtClean="0"/>
              <a:t>●</a:t>
            </a:r>
            <a:r>
              <a:rPr lang="zh-CN" altLang="en-US" sz="1800" dirty="0"/>
              <a:t>文献综述(国内外研究简介).</a:t>
            </a:r>
          </a:p>
          <a:p>
            <a:pPr>
              <a:lnSpc>
                <a:spcPct val="150000"/>
              </a:lnSpc>
            </a:pPr>
            <a:r>
              <a:rPr lang="zh-CN" altLang="en-US" sz="1800" dirty="0" smtClean="0"/>
              <a:t>●</a:t>
            </a:r>
            <a:r>
              <a:rPr lang="zh-CN" altLang="en-US" sz="1800" dirty="0"/>
              <a:t>研究的主要内容.</a:t>
            </a:r>
          </a:p>
          <a:p>
            <a:pPr>
              <a:lnSpc>
                <a:spcPct val="150000"/>
              </a:lnSpc>
            </a:pPr>
            <a:r>
              <a:rPr lang="zh-CN" altLang="en-US" sz="1800" dirty="0" smtClean="0"/>
              <a:t>●</a:t>
            </a:r>
            <a:r>
              <a:rPr lang="zh-CN" altLang="en-US" sz="1800" dirty="0"/>
              <a:t>研究的思路和方法</a:t>
            </a:r>
            <a:r>
              <a:rPr lang="zh-CN" altLang="en-US" sz="1800" dirty="0" smtClean="0"/>
              <a:t>.</a:t>
            </a:r>
            <a:endParaRPr lang="zh-CN" altLang="en-US" sz="1800" dirty="0"/>
          </a:p>
        </p:txBody>
      </p:sp>
    </p:spTree>
    <p:custDataLst>
      <p:tags r:id="rId1"/>
    </p:custDataLst>
    <p:extLst>
      <p:ext uri="{BB962C8B-B14F-4D97-AF65-F5344CB8AC3E}">
        <p14:creationId xmlns:p14="http://schemas.microsoft.com/office/powerpoint/2010/main" val="41453951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zh-CN" sz="2400" b="1" dirty="0">
                <a:solidFill>
                  <a:schemeClr val="bg1"/>
                </a:solidFill>
              </a:rPr>
              <a:t>第三节开题报告的撰写</a:t>
            </a:r>
          </a:p>
        </p:txBody>
      </p:sp>
      <p:sp>
        <p:nvSpPr>
          <p:cNvPr id="21" name="文本框 114"/>
          <p:cNvSpPr txBox="1"/>
          <p:nvPr/>
        </p:nvSpPr>
        <p:spPr>
          <a:xfrm>
            <a:off x="485506" y="869997"/>
            <a:ext cx="8052438" cy="346249"/>
          </a:xfrm>
          <a:prstGeom prst="rect">
            <a:avLst/>
          </a:prstGeom>
          <a:noFill/>
        </p:spPr>
        <p:txBody>
          <a:bodyPr wrap="square" lIns="68580" tIns="34290" rIns="68580" bIns="34290">
            <a:spAutoFit/>
          </a:bodyPr>
          <a:lstStyle/>
          <a:p>
            <a:r>
              <a:rPr lang="zh-CN" altLang="en-US" sz="1800" dirty="0"/>
              <a:t>开题报告的主要内容</a:t>
            </a:r>
            <a:endParaRPr lang="zh-CN" altLang="zh-CN" sz="1800" b="1" dirty="0"/>
          </a:p>
        </p:txBody>
      </p:sp>
      <p:sp>
        <p:nvSpPr>
          <p:cNvPr id="8" name="文本框 114"/>
          <p:cNvSpPr txBox="1"/>
          <p:nvPr/>
        </p:nvSpPr>
        <p:spPr>
          <a:xfrm>
            <a:off x="485506" y="1216246"/>
            <a:ext cx="8052438" cy="3393237"/>
          </a:xfrm>
          <a:prstGeom prst="rect">
            <a:avLst/>
          </a:prstGeom>
          <a:noFill/>
        </p:spPr>
        <p:txBody>
          <a:bodyPr wrap="square" lIns="68580" tIns="34290" rIns="68580" bIns="34290">
            <a:spAutoFit/>
          </a:bodyPr>
          <a:lstStyle/>
          <a:p>
            <a:pPr>
              <a:lnSpc>
                <a:spcPct val="150000"/>
              </a:lnSpc>
            </a:pPr>
            <a:r>
              <a:rPr lang="zh-CN" altLang="en-US" sz="1800" dirty="0"/>
              <a:t>１．题目</a:t>
            </a:r>
          </a:p>
          <a:p>
            <a:pPr>
              <a:lnSpc>
                <a:spcPct val="150000"/>
              </a:lnSpc>
            </a:pPr>
            <a:r>
              <a:rPr lang="zh-CN" altLang="en-US" sz="1800" dirty="0"/>
              <a:t>题目是毕业论文(设计)中心思想的高度</a:t>
            </a:r>
            <a:r>
              <a:rPr lang="zh-CN" altLang="en-US" sz="1800" dirty="0" smtClean="0"/>
              <a:t>概括</a:t>
            </a:r>
            <a:endParaRPr lang="zh-CN" altLang="en-US" sz="1800" dirty="0"/>
          </a:p>
          <a:p>
            <a:pPr>
              <a:lnSpc>
                <a:spcPct val="150000"/>
              </a:lnSpc>
            </a:pPr>
            <a:r>
              <a:rPr lang="zh-CN" altLang="en-US" sz="1800" dirty="0"/>
              <a:t>２．立论依据</a:t>
            </a:r>
          </a:p>
          <a:p>
            <a:pPr>
              <a:lnSpc>
                <a:spcPct val="150000"/>
              </a:lnSpc>
            </a:pPr>
            <a:r>
              <a:rPr lang="zh-CN" altLang="en-US" sz="1800" dirty="0"/>
              <a:t>立论依据的内容主要包括:</a:t>
            </a:r>
          </a:p>
          <a:p>
            <a:pPr>
              <a:lnSpc>
                <a:spcPct val="150000"/>
              </a:lnSpc>
            </a:pPr>
            <a:r>
              <a:rPr lang="zh-CN" altLang="en-US" sz="1800" dirty="0"/>
              <a:t>(１)选题目的与意义,即回答为什么要研究,交代研究的价值及需要背景.</a:t>
            </a:r>
          </a:p>
          <a:p>
            <a:pPr>
              <a:lnSpc>
                <a:spcPct val="150000"/>
              </a:lnSpc>
            </a:pPr>
            <a:r>
              <a:rPr lang="zh-CN" altLang="en-US" sz="1800" dirty="0"/>
              <a:t>(２)国内外研究现状与综述,即文献综述,要以查阅文献为前提,所查阅的文献应与研究问题相关,但又不能过于局限.</a:t>
            </a:r>
          </a:p>
          <a:p>
            <a:pPr>
              <a:lnSpc>
                <a:spcPct val="150000"/>
              </a:lnSpc>
            </a:pPr>
            <a:r>
              <a:rPr lang="zh-CN" altLang="en-US" sz="1800" dirty="0"/>
              <a:t>３．研究方案          ４．论文写作的提纲与步骤</a:t>
            </a:r>
          </a:p>
        </p:txBody>
      </p:sp>
    </p:spTree>
    <p:custDataLst>
      <p:tags r:id="rId1"/>
    </p:custDataLst>
    <p:extLst>
      <p:ext uri="{BB962C8B-B14F-4D97-AF65-F5344CB8AC3E}">
        <p14:creationId xmlns:p14="http://schemas.microsoft.com/office/powerpoint/2010/main" val="30894714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3" name="矩形 2"/>
          <p:cNvSpPr/>
          <p:nvPr/>
        </p:nvSpPr>
        <p:spPr>
          <a:xfrm>
            <a:off x="485506" y="1556088"/>
            <a:ext cx="8094967" cy="1938992"/>
          </a:xfrm>
          <a:prstGeom prst="rect">
            <a:avLst/>
          </a:prstGeom>
        </p:spPr>
        <p:txBody>
          <a:bodyPr wrap="square">
            <a:spAutoFit/>
          </a:bodyPr>
          <a:lstStyle/>
          <a:p>
            <a:pPr>
              <a:lnSpc>
                <a:spcPct val="150000"/>
              </a:lnSpc>
            </a:pPr>
            <a:r>
              <a:rPr lang="zh-CN" altLang="en-US" sz="2000" dirty="0" smtClean="0"/>
              <a:t>选题</a:t>
            </a:r>
            <a:r>
              <a:rPr lang="zh-CN" altLang="en-US" sz="2000" dirty="0"/>
              <a:t>,就是选择论题,亦即在撰写毕业论文前选择并确定本文所要研究的目标和范围.</a:t>
            </a:r>
          </a:p>
          <a:p>
            <a:pPr>
              <a:lnSpc>
                <a:spcPct val="150000"/>
              </a:lnSpc>
            </a:pPr>
            <a:endParaRPr lang="zh-CN" altLang="en-US" sz="2000" dirty="0"/>
          </a:p>
          <a:p>
            <a:pPr>
              <a:lnSpc>
                <a:spcPct val="150000"/>
              </a:lnSpc>
            </a:pPr>
            <a:r>
              <a:rPr lang="zh-CN" altLang="en-US" sz="2000" dirty="0"/>
              <a:t>选题是完成毕业论文的首要环节,而且也是至关重要的一环</a:t>
            </a:r>
            <a:r>
              <a:rPr lang="zh-CN" altLang="en-US" sz="2000" dirty="0" smtClean="0"/>
              <a:t>.</a:t>
            </a:r>
            <a:endParaRPr lang="zh-CN" altLang="en-US" sz="2000" dirty="0"/>
          </a:p>
        </p:txBody>
      </p:sp>
      <p:sp>
        <p:nvSpPr>
          <p:cNvPr id="7" name="矩形 6"/>
          <p:cNvSpPr/>
          <p:nvPr/>
        </p:nvSpPr>
        <p:spPr>
          <a:xfrm>
            <a:off x="485507" y="907341"/>
            <a:ext cx="1980029" cy="400110"/>
          </a:xfrm>
          <a:prstGeom prst="rect">
            <a:avLst/>
          </a:prstGeom>
        </p:spPr>
        <p:txBody>
          <a:bodyPr wrap="none">
            <a:spAutoFit/>
          </a:bodyPr>
          <a:lstStyle/>
          <a:p>
            <a:r>
              <a:rPr lang="zh-CN" altLang="en-US" sz="2000" b="1" dirty="0"/>
              <a:t>一、选题的概念</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本章结束</a:t>
            </a:r>
            <a:endParaRPr lang="zh-CN" altLang="en-US" dirty="0"/>
          </a:p>
        </p:txBody>
      </p:sp>
    </p:spTree>
    <p:extLst>
      <p:ext uri="{BB962C8B-B14F-4D97-AF65-F5344CB8AC3E}">
        <p14:creationId xmlns:p14="http://schemas.microsoft.com/office/powerpoint/2010/main" val="30836124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3" name="矩形 2"/>
          <p:cNvSpPr/>
          <p:nvPr/>
        </p:nvSpPr>
        <p:spPr>
          <a:xfrm>
            <a:off x="485506" y="1425824"/>
            <a:ext cx="8275722" cy="1704056"/>
          </a:xfrm>
          <a:prstGeom prst="rect">
            <a:avLst/>
          </a:prstGeom>
        </p:spPr>
        <p:txBody>
          <a:bodyPr wrap="square">
            <a:spAutoFit/>
          </a:bodyPr>
          <a:lstStyle/>
          <a:p>
            <a:pPr fontAlgn="auto">
              <a:lnSpc>
                <a:spcPct val="150000"/>
              </a:lnSpc>
            </a:pPr>
            <a:r>
              <a:rPr lang="zh-CN" altLang="en-US" sz="1800" dirty="0">
                <a:sym typeface="+mn-ea"/>
              </a:rPr>
              <a:t>(１)课题不同于论题. 课题通常是指某一学科重大的科研项目,它的研究范围比论题大</a:t>
            </a:r>
            <a:endParaRPr lang="zh-CN" altLang="en-US" sz="1800" dirty="0"/>
          </a:p>
          <a:p>
            <a:pPr fontAlgn="auto">
              <a:lnSpc>
                <a:spcPct val="150000"/>
              </a:lnSpc>
            </a:pPr>
            <a:r>
              <a:rPr lang="zh-CN" altLang="en-US" sz="1800" dirty="0">
                <a:sym typeface="+mn-ea"/>
              </a:rPr>
              <a:t>(２)论题又不同于题目.题目是指某一篇论文的标题,只代表着一篇论文的研究内容.论题的研究范围一般比题目要大,可以由多篇论文组成</a:t>
            </a:r>
            <a:r>
              <a:rPr lang="zh-CN" altLang="en-US" sz="1800" dirty="0" smtClean="0">
                <a:sym typeface="+mn-ea"/>
              </a:rPr>
              <a:t>.</a:t>
            </a:r>
            <a:endParaRPr lang="zh-CN" altLang="en-US" sz="1800" dirty="0"/>
          </a:p>
        </p:txBody>
      </p:sp>
      <p:sp>
        <p:nvSpPr>
          <p:cNvPr id="7" name="矩形 6"/>
          <p:cNvSpPr/>
          <p:nvPr/>
        </p:nvSpPr>
        <p:spPr>
          <a:xfrm>
            <a:off x="485507" y="1000715"/>
            <a:ext cx="1980029" cy="400110"/>
          </a:xfrm>
          <a:prstGeom prst="rect">
            <a:avLst/>
          </a:prstGeom>
        </p:spPr>
        <p:txBody>
          <a:bodyPr wrap="none">
            <a:spAutoFit/>
          </a:bodyPr>
          <a:lstStyle/>
          <a:p>
            <a:r>
              <a:rPr lang="en-US" altLang="zh-CN" sz="2000" b="1" dirty="0" smtClean="0"/>
              <a:t>1</a:t>
            </a:r>
            <a:r>
              <a:rPr lang="zh-CN" altLang="en-US" sz="2000" b="1" dirty="0" smtClean="0"/>
              <a:t>、</a:t>
            </a:r>
            <a:r>
              <a:rPr lang="zh-CN" altLang="en-US" sz="2000" b="1" dirty="0"/>
              <a:t>选题</a:t>
            </a:r>
            <a:r>
              <a:rPr lang="zh-CN" altLang="en-US" sz="2000" b="1" dirty="0" smtClean="0"/>
              <a:t>的含义</a:t>
            </a:r>
            <a:endParaRPr lang="zh-CN" altLang="en-US" sz="2000" b="1" dirty="0"/>
          </a:p>
        </p:txBody>
      </p:sp>
    </p:spTree>
    <p:custDataLst>
      <p:tags r:id="rId1"/>
    </p:custDataLst>
    <p:extLst>
      <p:ext uri="{BB962C8B-B14F-4D97-AF65-F5344CB8AC3E}">
        <p14:creationId xmlns:p14="http://schemas.microsoft.com/office/powerpoint/2010/main" val="3326381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3" name="矩形 2"/>
          <p:cNvSpPr/>
          <p:nvPr/>
        </p:nvSpPr>
        <p:spPr>
          <a:xfrm>
            <a:off x="485506" y="1428408"/>
            <a:ext cx="8275722" cy="1200329"/>
          </a:xfrm>
          <a:prstGeom prst="rect">
            <a:avLst/>
          </a:prstGeom>
        </p:spPr>
        <p:txBody>
          <a:bodyPr wrap="square">
            <a:spAutoFit/>
          </a:bodyPr>
          <a:lstStyle/>
          <a:p>
            <a:pPr fontAlgn="auto">
              <a:lnSpc>
                <a:spcPct val="150000"/>
              </a:lnSpc>
            </a:pPr>
            <a:r>
              <a:rPr lang="zh-CN" altLang="en-US" sz="1600" dirty="0" smtClean="0">
                <a:sym typeface="+mn-ea"/>
              </a:rPr>
              <a:t>撰写</a:t>
            </a:r>
            <a:r>
              <a:rPr lang="zh-CN" altLang="en-US" sz="1600" dirty="0">
                <a:sym typeface="+mn-ea"/>
              </a:rPr>
              <a:t>文章不外乎有两个问题,一个是写什么,另一个是怎么写.</a:t>
            </a:r>
            <a:endParaRPr lang="zh-CN" altLang="en-US" sz="1600" dirty="0"/>
          </a:p>
          <a:p>
            <a:pPr fontAlgn="auto">
              <a:lnSpc>
                <a:spcPct val="150000"/>
              </a:lnSpc>
            </a:pPr>
            <a:r>
              <a:rPr lang="zh-CN" altLang="en-US" sz="1600" dirty="0">
                <a:sym typeface="+mn-ea"/>
              </a:rPr>
              <a:t>选题的好坏直接关系到论文的学术价值和使用价值,新颖性、先进性、开创性、适用性以及写作的难易程度等</a:t>
            </a:r>
            <a:r>
              <a:rPr lang="zh-CN" altLang="en-US" sz="1600" dirty="0" smtClean="0">
                <a:sym typeface="+mn-ea"/>
              </a:rPr>
              <a:t>.</a:t>
            </a:r>
            <a:endParaRPr lang="zh-CN" altLang="en-US" sz="1600" dirty="0"/>
          </a:p>
        </p:txBody>
      </p:sp>
      <p:sp>
        <p:nvSpPr>
          <p:cNvPr id="7" name="矩形 6"/>
          <p:cNvSpPr/>
          <p:nvPr/>
        </p:nvSpPr>
        <p:spPr>
          <a:xfrm>
            <a:off x="485507" y="1003299"/>
            <a:ext cx="3775393" cy="400110"/>
          </a:xfrm>
          <a:prstGeom prst="rect">
            <a:avLst/>
          </a:prstGeom>
        </p:spPr>
        <p:txBody>
          <a:bodyPr wrap="none">
            <a:spAutoFit/>
          </a:bodyPr>
          <a:lstStyle/>
          <a:p>
            <a:pPr fontAlgn="auto"/>
            <a:r>
              <a:rPr lang="en-US" altLang="zh-CN" sz="2000" b="1" dirty="0" smtClean="0"/>
              <a:t>2</a:t>
            </a:r>
            <a:r>
              <a:rPr lang="zh-CN" altLang="en-US" sz="2000" b="1" dirty="0" smtClean="0"/>
              <a:t>、</a:t>
            </a:r>
            <a:r>
              <a:rPr lang="zh-CN" altLang="en-US" sz="2000" b="1" dirty="0">
                <a:sym typeface="+mn-ea"/>
              </a:rPr>
              <a:t>选题与毕业论文写作的关系</a:t>
            </a:r>
            <a:endParaRPr lang="zh-CN" altLang="en-US" sz="2000" b="1" dirty="0"/>
          </a:p>
        </p:txBody>
      </p:sp>
      <p:sp>
        <p:nvSpPr>
          <p:cNvPr id="8" name="矩形 7"/>
          <p:cNvSpPr/>
          <p:nvPr/>
        </p:nvSpPr>
        <p:spPr>
          <a:xfrm>
            <a:off x="485506" y="3267575"/>
            <a:ext cx="8275722" cy="786306"/>
          </a:xfrm>
          <a:prstGeom prst="rect">
            <a:avLst/>
          </a:prstGeom>
        </p:spPr>
        <p:txBody>
          <a:bodyPr wrap="square">
            <a:spAutoFit/>
          </a:bodyPr>
          <a:lstStyle/>
          <a:p>
            <a:pPr fontAlgn="auto">
              <a:lnSpc>
                <a:spcPct val="150000"/>
              </a:lnSpc>
            </a:pPr>
            <a:r>
              <a:rPr lang="zh-CN" altLang="en-US" sz="1600" dirty="0" smtClean="0">
                <a:sym typeface="+mn-ea"/>
              </a:rPr>
              <a:t>选题</a:t>
            </a:r>
            <a:r>
              <a:rPr lang="zh-CN" altLang="en-US" sz="1600" dirty="0">
                <a:sym typeface="+mn-ea"/>
              </a:rPr>
              <a:t>过程一般是首先选课题,一般程序是:搜集资料、研究资料,明确论点和选定材料,然后是从课题中选论题,最后从论题中确定出题目来进行研究、写作.</a:t>
            </a:r>
            <a:endParaRPr lang="zh-CN" altLang="en-US" sz="1600" dirty="0"/>
          </a:p>
        </p:txBody>
      </p:sp>
      <p:sp>
        <p:nvSpPr>
          <p:cNvPr id="9" name="矩形 8"/>
          <p:cNvSpPr/>
          <p:nvPr/>
        </p:nvSpPr>
        <p:spPr>
          <a:xfrm>
            <a:off x="485507" y="2842466"/>
            <a:ext cx="2492990" cy="400110"/>
          </a:xfrm>
          <a:prstGeom prst="rect">
            <a:avLst/>
          </a:prstGeom>
        </p:spPr>
        <p:txBody>
          <a:bodyPr wrap="none">
            <a:spAutoFit/>
          </a:bodyPr>
          <a:lstStyle/>
          <a:p>
            <a:pPr fontAlgn="auto"/>
            <a:r>
              <a:rPr lang="en-US" altLang="zh-CN" sz="2000" b="1" dirty="0" smtClean="0"/>
              <a:t>3</a:t>
            </a:r>
            <a:r>
              <a:rPr lang="zh-CN" altLang="en-US" sz="2000" b="1" dirty="0" smtClean="0"/>
              <a:t>、</a:t>
            </a:r>
            <a:r>
              <a:rPr lang="zh-CN" altLang="en-US" sz="2000" b="1" dirty="0">
                <a:sym typeface="+mn-ea"/>
              </a:rPr>
              <a:t>选题的一般过程</a:t>
            </a:r>
          </a:p>
        </p:txBody>
      </p:sp>
    </p:spTree>
    <p:custDataLst>
      <p:tags r:id="rId1"/>
    </p:custDataLst>
    <p:extLst>
      <p:ext uri="{BB962C8B-B14F-4D97-AF65-F5344CB8AC3E}">
        <p14:creationId xmlns:p14="http://schemas.microsoft.com/office/powerpoint/2010/main" val="23584792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3" name="矩形 2"/>
          <p:cNvSpPr/>
          <p:nvPr/>
        </p:nvSpPr>
        <p:spPr>
          <a:xfrm>
            <a:off x="485506" y="1381033"/>
            <a:ext cx="8094967" cy="400110"/>
          </a:xfrm>
          <a:prstGeom prst="rect">
            <a:avLst/>
          </a:prstGeom>
        </p:spPr>
        <p:txBody>
          <a:bodyPr wrap="square">
            <a:spAutoFit/>
          </a:bodyPr>
          <a:lstStyle/>
          <a:p>
            <a:r>
              <a:rPr lang="en-US" altLang="zh-CN" sz="2000" b="1" dirty="0"/>
              <a:t>1.</a:t>
            </a:r>
            <a:r>
              <a:rPr lang="zh-CN" altLang="zh-CN" sz="2000" b="1" dirty="0"/>
              <a:t>选题可确立研究的方向和目标</a:t>
            </a:r>
            <a:endParaRPr lang="zh-CN" altLang="en-US" sz="2000" b="1" dirty="0"/>
          </a:p>
        </p:txBody>
      </p:sp>
      <p:sp>
        <p:nvSpPr>
          <p:cNvPr id="7" name="矩形 6"/>
          <p:cNvSpPr/>
          <p:nvPr/>
        </p:nvSpPr>
        <p:spPr>
          <a:xfrm>
            <a:off x="485507" y="907341"/>
            <a:ext cx="1980029" cy="400110"/>
          </a:xfrm>
          <a:prstGeom prst="rect">
            <a:avLst/>
          </a:prstGeom>
        </p:spPr>
        <p:txBody>
          <a:bodyPr wrap="none">
            <a:spAutoFit/>
          </a:bodyPr>
          <a:lstStyle/>
          <a:p>
            <a:r>
              <a:rPr lang="zh-CN" altLang="zh-CN" sz="2000" b="1" dirty="0" smtClean="0"/>
              <a:t>二</a:t>
            </a:r>
            <a:r>
              <a:rPr lang="zh-CN" altLang="zh-CN" sz="2000" b="1" dirty="0"/>
              <a:t>、选题的意义</a:t>
            </a:r>
            <a:endParaRPr lang="zh-CN" altLang="en-US" sz="2000" b="1" dirty="0"/>
          </a:p>
        </p:txBody>
      </p:sp>
      <p:sp>
        <p:nvSpPr>
          <p:cNvPr id="5" name="矩形 4"/>
          <p:cNvSpPr/>
          <p:nvPr/>
        </p:nvSpPr>
        <p:spPr>
          <a:xfrm>
            <a:off x="485506" y="1786649"/>
            <a:ext cx="8094967" cy="1155637"/>
          </a:xfrm>
          <a:prstGeom prst="rect">
            <a:avLst/>
          </a:prstGeom>
        </p:spPr>
        <p:txBody>
          <a:bodyPr wrap="square">
            <a:spAutoFit/>
          </a:bodyPr>
          <a:lstStyle/>
          <a:p>
            <a:pPr>
              <a:lnSpc>
                <a:spcPct val="150000"/>
              </a:lnSpc>
            </a:pPr>
            <a:r>
              <a:rPr lang="zh-CN" altLang="zh-CN" sz="1600" dirty="0"/>
              <a:t>有了选题，就有了明确的研究方向和目标。只有确定了研究的方向和目标，才可能将精力集中，全力以赴，才能防止在许多问题间做漫无目的的游移，才能提高研究的效率。确定了研究题目，就等于给自己下达了任务，就会产生相应的压力感、责任感和紧迫感。 </a:t>
            </a:r>
            <a:endParaRPr lang="zh-CN" altLang="en-US" sz="1600" dirty="0"/>
          </a:p>
        </p:txBody>
      </p:sp>
      <p:sp>
        <p:nvSpPr>
          <p:cNvPr id="6" name="矩形 5"/>
          <p:cNvSpPr/>
          <p:nvPr/>
        </p:nvSpPr>
        <p:spPr>
          <a:xfrm>
            <a:off x="485506" y="3119980"/>
            <a:ext cx="8094967" cy="400110"/>
          </a:xfrm>
          <a:prstGeom prst="rect">
            <a:avLst/>
          </a:prstGeom>
        </p:spPr>
        <p:txBody>
          <a:bodyPr wrap="square">
            <a:spAutoFit/>
          </a:bodyPr>
          <a:lstStyle/>
          <a:p>
            <a:r>
              <a:rPr lang="en-US" altLang="zh-CN" sz="2000" b="1" dirty="0" smtClean="0"/>
              <a:t>2</a:t>
            </a:r>
            <a:r>
              <a:rPr lang="en-US" altLang="zh-CN" sz="2000" b="1" dirty="0"/>
              <a:t>.</a:t>
            </a:r>
            <a:r>
              <a:rPr lang="zh-CN" altLang="zh-CN" sz="2000" b="1" dirty="0"/>
              <a:t>选题决定毕业论文的价值</a:t>
            </a:r>
            <a:endParaRPr lang="zh-CN" altLang="en-US" sz="2000" b="1" dirty="0"/>
          </a:p>
        </p:txBody>
      </p:sp>
      <p:sp>
        <p:nvSpPr>
          <p:cNvPr id="8" name="矩形 7"/>
          <p:cNvSpPr/>
          <p:nvPr/>
        </p:nvSpPr>
        <p:spPr>
          <a:xfrm>
            <a:off x="485506" y="3525596"/>
            <a:ext cx="8094967" cy="1155637"/>
          </a:xfrm>
          <a:prstGeom prst="rect">
            <a:avLst/>
          </a:prstGeom>
        </p:spPr>
        <p:txBody>
          <a:bodyPr wrap="square">
            <a:spAutoFit/>
          </a:bodyPr>
          <a:lstStyle/>
          <a:p>
            <a:pPr fontAlgn="auto">
              <a:lnSpc>
                <a:spcPct val="150000"/>
              </a:lnSpc>
            </a:pPr>
            <a:r>
              <a:rPr lang="zh-CN" altLang="en-US" sz="1600" dirty="0"/>
              <a:t>毕业论文的成果与价值,要由文章的最后完成和客观效用来评定,但选题对其有重要作用.选题不仅仅是给文章定个题目和简单地规定个范围;选择毕业论文题目的过程,就是初步进行科学研究的过程.</a:t>
            </a:r>
          </a:p>
        </p:txBody>
      </p:sp>
    </p:spTree>
    <p:custDataLst>
      <p:tags r:id="rId1"/>
    </p:custDataLst>
    <p:extLst>
      <p:ext uri="{BB962C8B-B14F-4D97-AF65-F5344CB8AC3E}">
        <p14:creationId xmlns:p14="http://schemas.microsoft.com/office/powerpoint/2010/main" val="304654160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3" name="矩形 2"/>
          <p:cNvSpPr/>
          <p:nvPr/>
        </p:nvSpPr>
        <p:spPr>
          <a:xfrm>
            <a:off x="485506" y="1381033"/>
            <a:ext cx="8094967" cy="400110"/>
          </a:xfrm>
          <a:prstGeom prst="rect">
            <a:avLst/>
          </a:prstGeom>
        </p:spPr>
        <p:txBody>
          <a:bodyPr wrap="square">
            <a:spAutoFit/>
          </a:bodyPr>
          <a:lstStyle/>
          <a:p>
            <a:r>
              <a:rPr lang="en-US" altLang="zh-CN" sz="2000" b="1" dirty="0" smtClean="0"/>
              <a:t>3</a:t>
            </a:r>
            <a:r>
              <a:rPr lang="en-US" altLang="zh-CN" sz="2000" b="1" dirty="0"/>
              <a:t>.</a:t>
            </a:r>
            <a:r>
              <a:rPr lang="zh-CN" altLang="zh-CN" sz="2000" b="1" dirty="0"/>
              <a:t>选题有助管理自己的研究和写作过程 </a:t>
            </a:r>
            <a:endParaRPr lang="zh-CN" altLang="en-US" sz="2000" b="1" dirty="0"/>
          </a:p>
        </p:txBody>
      </p:sp>
      <p:sp>
        <p:nvSpPr>
          <p:cNvPr id="5" name="矩形 4"/>
          <p:cNvSpPr/>
          <p:nvPr/>
        </p:nvSpPr>
        <p:spPr>
          <a:xfrm>
            <a:off x="485506" y="1786649"/>
            <a:ext cx="8094967" cy="1524969"/>
          </a:xfrm>
          <a:prstGeom prst="rect">
            <a:avLst/>
          </a:prstGeom>
        </p:spPr>
        <p:txBody>
          <a:bodyPr wrap="square">
            <a:spAutoFit/>
          </a:bodyPr>
          <a:lstStyle/>
          <a:p>
            <a:pPr>
              <a:lnSpc>
                <a:spcPct val="150000"/>
              </a:lnSpc>
            </a:pPr>
            <a:r>
              <a:rPr lang="zh-CN" altLang="zh-CN" sz="1600" dirty="0"/>
              <a:t>选题有助于毕业论文写作的自我管理，尽早明确研究的过程和方法。选题有利于论文按照计划顺利写作。通过选题，能对所研究的问题由感性认识上升到理性认识，加以条理使其初步系统化，对这一问题的历史和现状研究，找出症结与关键，不仅可以对问题的认识比较清楚，而且对研究工作也更有信心。</a:t>
            </a:r>
            <a:endParaRPr lang="zh-CN" altLang="en-US" sz="1600" dirty="0"/>
          </a:p>
        </p:txBody>
      </p:sp>
    </p:spTree>
    <p:custDataLst>
      <p:tags r:id="rId1"/>
    </p:custDataLst>
    <p:extLst>
      <p:ext uri="{BB962C8B-B14F-4D97-AF65-F5344CB8AC3E}">
        <p14:creationId xmlns:p14="http://schemas.microsoft.com/office/powerpoint/2010/main" val="91089822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7" name="矩形 6"/>
          <p:cNvSpPr/>
          <p:nvPr/>
        </p:nvSpPr>
        <p:spPr>
          <a:xfrm>
            <a:off x="485507" y="907341"/>
            <a:ext cx="2669320" cy="400110"/>
          </a:xfrm>
          <a:prstGeom prst="rect">
            <a:avLst/>
          </a:prstGeom>
        </p:spPr>
        <p:txBody>
          <a:bodyPr wrap="none">
            <a:spAutoFit/>
          </a:bodyPr>
          <a:lstStyle/>
          <a:p>
            <a:r>
              <a:rPr lang="en-US" altLang="zh-CN" sz="2000" b="1" dirty="0"/>
              <a:t> </a:t>
            </a:r>
            <a:r>
              <a:rPr lang="zh-CN" altLang="zh-CN" sz="2000" b="1" dirty="0"/>
              <a:t>三、确定选题的原则 </a:t>
            </a:r>
            <a:endParaRPr lang="zh-CN" altLang="en-US" sz="2000" b="1" dirty="0"/>
          </a:p>
        </p:txBody>
      </p:sp>
      <p:sp>
        <p:nvSpPr>
          <p:cNvPr id="9" name="椭圆 8"/>
          <p:cNvSpPr/>
          <p:nvPr/>
        </p:nvSpPr>
        <p:spPr>
          <a:xfrm>
            <a:off x="682930" y="1550464"/>
            <a:ext cx="2664619" cy="266461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lang="zh-CN" altLang="en-US"/>
          </a:p>
        </p:txBody>
      </p:sp>
      <p:sp>
        <p:nvSpPr>
          <p:cNvPr id="11" name="椭圆 56"/>
          <p:cNvSpPr>
            <a:spLocks noChangeArrowheads="1"/>
          </p:cNvSpPr>
          <p:nvPr/>
        </p:nvSpPr>
        <p:spPr bwMode="auto">
          <a:xfrm>
            <a:off x="3569872" y="2598214"/>
            <a:ext cx="589359" cy="589359"/>
          </a:xfrm>
          <a:prstGeom prst="ellipse">
            <a:avLst/>
          </a:prstGeom>
          <a:solidFill>
            <a:srgbClr val="404040"/>
          </a:solidFill>
          <a:ln w="57150">
            <a:solidFill>
              <a:srgbClr val="404040"/>
            </a:solidFill>
            <a:miter lim="800000"/>
          </a:ln>
        </p:spPr>
        <p:txBody>
          <a:bodyPr lIns="68580" tIns="34290" rIns="68580" bIns="34290" anchor="ct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sym typeface="微软雅黑" panose="020B0503020204020204"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sym typeface="微软雅黑" panose="020B0503020204020204"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9pPr>
          </a:lstStyle>
          <a:p>
            <a:pPr algn="ctr">
              <a:buNone/>
              <a:defRPr/>
            </a:pPr>
            <a:r>
              <a:rPr lang="en-US" altLang="zh-CN" sz="2800" b="1" dirty="0">
                <a:solidFill>
                  <a:schemeClr val="bg1"/>
                </a:solidFill>
                <a:latin typeface="Open Sans Light" pitchFamily="34" charset="0"/>
                <a:ea typeface="Open Sans Light" pitchFamily="34" charset="0"/>
                <a:cs typeface="Open Sans Light" pitchFamily="34" charset="0"/>
              </a:rPr>
              <a:t>2</a:t>
            </a:r>
            <a:endParaRPr lang="zh-CN" altLang="en-US" sz="2800" b="1" dirty="0">
              <a:solidFill>
                <a:schemeClr val="bg1"/>
              </a:solidFill>
              <a:latin typeface="Open Sans Light" pitchFamily="34" charset="0"/>
              <a:ea typeface="微软雅黑" panose="020B0503020204020204" charset="-122"/>
              <a:cs typeface="Open Sans Light" pitchFamily="34" charset="0"/>
            </a:endParaRPr>
          </a:p>
        </p:txBody>
      </p:sp>
      <p:sp>
        <p:nvSpPr>
          <p:cNvPr id="12" name="任意多边形 104"/>
          <p:cNvSpPr>
            <a:spLocks noChangeArrowheads="1"/>
          </p:cNvSpPr>
          <p:nvPr/>
        </p:nvSpPr>
        <p:spPr bwMode="auto">
          <a:xfrm>
            <a:off x="4159231" y="2600358"/>
            <a:ext cx="4416653" cy="587216"/>
          </a:xfrm>
          <a:custGeom>
            <a:avLst/>
            <a:gdLst>
              <a:gd name="T0" fmla="*/ 0 w 5236417"/>
              <a:gd name="T1" fmla="*/ 0 h 742326"/>
              <a:gd name="T2" fmla="*/ 926811 w 5236417"/>
              <a:gd name="T3" fmla="*/ 0 h 742326"/>
              <a:gd name="T4" fmla="*/ 1225395 w 5236417"/>
              <a:gd name="T5" fmla="*/ 0 h 742326"/>
              <a:gd name="T6" fmla="*/ 6478686 w 5236417"/>
              <a:gd name="T7" fmla="*/ 0 h 742326"/>
              <a:gd name="T8" fmla="*/ 6972935 w 5236417"/>
              <a:gd name="T9" fmla="*/ 497550 h 742326"/>
              <a:gd name="T10" fmla="*/ 6478686 w 5236417"/>
              <a:gd name="T11" fmla="*/ 995101 h 742326"/>
              <a:gd name="T12" fmla="*/ 1225395 w 5236417"/>
              <a:gd name="T13" fmla="*/ 995101 h 742326"/>
              <a:gd name="T14" fmla="*/ 926811 w 5236417"/>
              <a:gd name="T15" fmla="*/ 995101 h 742326"/>
              <a:gd name="T16" fmla="*/ 0 w 5236417"/>
              <a:gd name="T17" fmla="*/ 995101 h 742326"/>
              <a:gd name="T18" fmla="*/ 263190 w 5236417"/>
              <a:gd name="T19" fmla="*/ 497550 h 742326"/>
              <a:gd name="T20" fmla="*/ 0 w 5236417"/>
              <a:gd name="T21" fmla="*/ 0 h 7423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5"/>
                  <a:pt x="119237" y="80288"/>
                  <a:pt x="0" y="0"/>
                </a:cubicBezTo>
                <a:close/>
              </a:path>
            </a:pathLst>
          </a:custGeom>
          <a:solidFill>
            <a:schemeClr val="tx1">
              <a:lumMod val="75000"/>
              <a:lumOff val="25000"/>
            </a:schemeClr>
          </a:solidFill>
          <a:ln>
            <a:noFill/>
          </a:ln>
        </p:spPr>
        <p:txBody>
          <a:bodyPr lIns="68580" tIns="34290" rIns="68580" bIns="34290" anchor="ctr"/>
          <a:lstStyle/>
          <a:p>
            <a:pPr algn="ctr"/>
            <a:r>
              <a:rPr lang="zh-CN" altLang="en-US" sz="1600" dirty="0">
                <a:solidFill>
                  <a:schemeClr val="bg1"/>
                </a:solidFill>
              </a:rPr>
              <a:t>创新性原则———体现专业,努力求新</a:t>
            </a:r>
          </a:p>
        </p:txBody>
      </p:sp>
      <p:sp>
        <p:nvSpPr>
          <p:cNvPr id="14" name="椭圆 63"/>
          <p:cNvSpPr>
            <a:spLocks noChangeArrowheads="1"/>
          </p:cNvSpPr>
          <p:nvPr/>
        </p:nvSpPr>
        <p:spPr bwMode="auto">
          <a:xfrm>
            <a:off x="3256738" y="1577849"/>
            <a:ext cx="589360" cy="589360"/>
          </a:xfrm>
          <a:prstGeom prst="ellipse">
            <a:avLst/>
          </a:prstGeom>
          <a:solidFill>
            <a:srgbClr val="92191C"/>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68580" tIns="34290" rIns="68580" bIns="34290" anchor="ct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sym typeface="微软雅黑" panose="020B0503020204020204"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sym typeface="微软雅黑" panose="020B0503020204020204"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9pPr>
          </a:lstStyle>
          <a:p>
            <a:pPr algn="ctr" eaLnBrk="1" hangingPunct="1">
              <a:lnSpc>
                <a:spcPct val="100000"/>
              </a:lnSpc>
              <a:spcBef>
                <a:spcPct val="0"/>
              </a:spcBef>
              <a:buFontTx/>
              <a:buNone/>
            </a:pPr>
            <a:r>
              <a:rPr lang="en-US" altLang="zh-CN" sz="2800" b="1" dirty="0" smtClean="0">
                <a:solidFill>
                  <a:schemeClr val="bg1"/>
                </a:solidFill>
                <a:latin typeface="Open Sans Light" pitchFamily="34" charset="0"/>
                <a:ea typeface="微软雅黑" panose="020B0503020204020204" charset="-122"/>
                <a:cs typeface="Open Sans Light" pitchFamily="34" charset="0"/>
              </a:rPr>
              <a:t>3</a:t>
            </a:r>
            <a:endParaRPr lang="zh-CN" altLang="zh-CN" sz="2800" b="1" dirty="0">
              <a:solidFill>
                <a:schemeClr val="bg1"/>
              </a:solidFill>
              <a:latin typeface="Open Sans Light" pitchFamily="34" charset="0"/>
              <a:ea typeface="微软雅黑" panose="020B0503020204020204" charset="-122"/>
              <a:cs typeface="Open Sans Light" pitchFamily="34" charset="0"/>
            </a:endParaRPr>
          </a:p>
        </p:txBody>
      </p:sp>
      <p:sp>
        <p:nvSpPr>
          <p:cNvPr id="17" name="椭圆 70"/>
          <p:cNvSpPr>
            <a:spLocks noChangeArrowheads="1"/>
          </p:cNvSpPr>
          <p:nvPr/>
        </p:nvSpPr>
        <p:spPr bwMode="auto">
          <a:xfrm>
            <a:off x="3256738" y="3619770"/>
            <a:ext cx="589360" cy="589359"/>
          </a:xfrm>
          <a:prstGeom prst="ellipse">
            <a:avLst/>
          </a:prstGeom>
          <a:solidFill>
            <a:srgbClr val="92191C"/>
          </a:solidFill>
          <a:ln>
            <a:noFill/>
          </a:ln>
          <a:extLst>
            <a:ext uri="{91240B29-F687-4F45-9708-019B960494DF}">
              <a14:hiddenLine xmlns:a14="http://schemas.microsoft.com/office/drawing/2010/main" w="57150">
                <a:solidFill>
                  <a:srgbClr val="000000"/>
                </a:solidFill>
                <a:miter lim="800000"/>
                <a:headEnd/>
                <a:tailEnd/>
              </a14:hiddenLine>
            </a:ext>
          </a:extLst>
        </p:spPr>
        <p:txBody>
          <a:bodyPr lIns="68580" tIns="34290" rIns="68580" bIns="34290" anchor="ct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sym typeface="微软雅黑" panose="020B0503020204020204"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sym typeface="微软雅黑" panose="020B0503020204020204"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9pPr>
          </a:lstStyle>
          <a:p>
            <a:pPr algn="ctr" eaLnBrk="1" hangingPunct="1">
              <a:lnSpc>
                <a:spcPct val="100000"/>
              </a:lnSpc>
              <a:spcBef>
                <a:spcPct val="0"/>
              </a:spcBef>
              <a:buFontTx/>
              <a:buNone/>
            </a:pPr>
            <a:r>
              <a:rPr lang="en-US" altLang="zh-CN" sz="2800" b="1" dirty="0" smtClean="0">
                <a:solidFill>
                  <a:schemeClr val="bg1"/>
                </a:solidFill>
                <a:latin typeface="Open Sans Light" pitchFamily="34" charset="0"/>
                <a:ea typeface="微软雅黑" panose="020B0503020204020204" charset="-122"/>
                <a:cs typeface="Open Sans Light" pitchFamily="34" charset="0"/>
              </a:rPr>
              <a:t>1</a:t>
            </a:r>
            <a:endParaRPr lang="zh-CN" altLang="zh-CN" sz="2800" b="1" dirty="0">
              <a:solidFill>
                <a:schemeClr val="bg1"/>
              </a:solidFill>
              <a:latin typeface="Open Sans Light" pitchFamily="34" charset="0"/>
              <a:ea typeface="微软雅黑" panose="020B0503020204020204" charset="-122"/>
              <a:cs typeface="Open Sans Light" pitchFamily="34" charset="0"/>
            </a:endParaRPr>
          </a:p>
        </p:txBody>
      </p:sp>
      <p:sp>
        <p:nvSpPr>
          <p:cNvPr id="18" name="任意多边形 112"/>
          <p:cNvSpPr>
            <a:spLocks noChangeArrowheads="1"/>
          </p:cNvSpPr>
          <p:nvPr/>
        </p:nvSpPr>
        <p:spPr bwMode="auto">
          <a:xfrm>
            <a:off x="3813950" y="3617389"/>
            <a:ext cx="4415642" cy="589359"/>
          </a:xfrm>
          <a:custGeom>
            <a:avLst/>
            <a:gdLst>
              <a:gd name="T0" fmla="*/ 0 w 5236417"/>
              <a:gd name="T1" fmla="*/ 0 h 742326"/>
              <a:gd name="T2" fmla="*/ 1162810 w 5236417"/>
              <a:gd name="T3" fmla="*/ 0 h 742326"/>
              <a:gd name="T4" fmla="*/ 1537425 w 5236417"/>
              <a:gd name="T5" fmla="*/ 0 h 742326"/>
              <a:gd name="T6" fmla="*/ 8128393 w 5236417"/>
              <a:gd name="T7" fmla="*/ 0 h 742326"/>
              <a:gd name="T8" fmla="*/ 8748497 w 5236417"/>
              <a:gd name="T9" fmla="*/ 619762 h 742326"/>
              <a:gd name="T10" fmla="*/ 8128393 w 5236417"/>
              <a:gd name="T11" fmla="*/ 1239526 h 742326"/>
              <a:gd name="T12" fmla="*/ 1537425 w 5236417"/>
              <a:gd name="T13" fmla="*/ 1239526 h 742326"/>
              <a:gd name="T14" fmla="*/ 1162810 w 5236417"/>
              <a:gd name="T15" fmla="*/ 1239526 h 742326"/>
              <a:gd name="T16" fmla="*/ 0 w 5236417"/>
              <a:gd name="T17" fmla="*/ 1239526 h 742326"/>
              <a:gd name="T18" fmla="*/ 330208 w 5236417"/>
              <a:gd name="T19" fmla="*/ 619762 h 742326"/>
              <a:gd name="T20" fmla="*/ 0 w 5236417"/>
              <a:gd name="T21" fmla="*/ 0 h 7423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6"/>
                  <a:pt x="119237" y="80288"/>
                  <a:pt x="0" y="0"/>
                </a:cubicBezTo>
                <a:close/>
              </a:path>
            </a:pathLst>
          </a:custGeom>
          <a:solidFill>
            <a:srgbClr val="92191C"/>
          </a:solidFill>
          <a:ln w="9525">
            <a:solidFill>
              <a:srgbClr val="92191C"/>
            </a:solidFill>
            <a:round/>
          </a:ln>
        </p:spPr>
        <p:txBody>
          <a:bodyPr lIns="68580" tIns="34290" rIns="68580" bIns="34290" anchor="ctr"/>
          <a:lstStyle/>
          <a:p>
            <a:pPr algn="ctr">
              <a:spcBef>
                <a:spcPct val="0"/>
              </a:spcBef>
            </a:pPr>
            <a:r>
              <a:rPr lang="zh-CN" altLang="en-US" sz="1600" dirty="0">
                <a:solidFill>
                  <a:schemeClr val="bg1"/>
                </a:solidFill>
                <a:latin typeface="Open Sans Light" pitchFamily="34" charset="0"/>
                <a:ea typeface="微软雅黑" panose="020B0503020204020204" charset="-122"/>
                <a:cs typeface="Open Sans Light" pitchFamily="34" charset="0"/>
              </a:rPr>
              <a:t>需要性原则</a:t>
            </a:r>
            <a:r>
              <a:rPr lang="zh-CN" altLang="en-US" sz="1600" dirty="0" smtClean="0">
                <a:solidFill>
                  <a:schemeClr val="bg1"/>
                </a:solidFill>
                <a:latin typeface="Open Sans Light" pitchFamily="34" charset="0"/>
                <a:ea typeface="微软雅黑" panose="020B0503020204020204" charset="-122"/>
                <a:cs typeface="Open Sans Light" pitchFamily="34" charset="0"/>
              </a:rPr>
              <a:t>——理论</a:t>
            </a:r>
            <a:r>
              <a:rPr lang="zh-CN" altLang="en-US" sz="1600" dirty="0">
                <a:solidFill>
                  <a:schemeClr val="bg1"/>
                </a:solidFill>
                <a:latin typeface="Open Sans Light" pitchFamily="34" charset="0"/>
                <a:ea typeface="微软雅黑" panose="020B0503020204020204" charset="-122"/>
                <a:cs typeface="Open Sans Light" pitchFamily="34" charset="0"/>
              </a:rPr>
              <a:t>联系实际,注重现实意义</a:t>
            </a:r>
          </a:p>
        </p:txBody>
      </p:sp>
      <p:sp>
        <p:nvSpPr>
          <p:cNvPr id="22" name="TextBox 86"/>
          <p:cNvSpPr txBox="1">
            <a:spLocks noChangeArrowheads="1"/>
          </p:cNvSpPr>
          <p:nvPr/>
        </p:nvSpPr>
        <p:spPr bwMode="auto">
          <a:xfrm>
            <a:off x="947486" y="1996511"/>
            <a:ext cx="2200275" cy="1872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sym typeface="微软雅黑" panose="020B0503020204020204"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sym typeface="微软雅黑" panose="020B0503020204020204"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sym typeface="微软雅黑" panose="020B0503020204020204" charset="-122"/>
              </a:defRPr>
            </a:lvl9pPr>
          </a:lstStyle>
          <a:p>
            <a:pPr fontAlgn="auto">
              <a:lnSpc>
                <a:spcPct val="150000"/>
              </a:lnSpc>
              <a:spcBef>
                <a:spcPct val="0"/>
              </a:spcBef>
              <a:buFont typeface="Arial" panose="020B0604020202020204" pitchFamily="34" charset="0"/>
              <a:buNone/>
            </a:pPr>
            <a:r>
              <a:rPr lang="en-US" altLang="zh-CN" sz="1600" dirty="0" err="1">
                <a:solidFill>
                  <a:schemeClr val="bg1"/>
                </a:solidFill>
                <a:latin typeface="微软雅黑" panose="020B0503020204020204" charset="-122"/>
                <a:ea typeface="微软雅黑" panose="020B0503020204020204" charset="-122"/>
                <a:cs typeface="Open Sans Light" pitchFamily="34" charset="0"/>
              </a:rPr>
              <a:t>要求有一定的创见性,能够较好地分析和解决学科领域中不太复杂的问题.要能够正确而恰当地选题</a:t>
            </a:r>
            <a:endParaRPr lang="en-US" altLang="zh-CN" sz="1600" dirty="0">
              <a:solidFill>
                <a:schemeClr val="bg1"/>
              </a:solidFill>
              <a:latin typeface="微软雅黑" panose="020B0503020204020204" charset="-122"/>
              <a:ea typeface="微软雅黑" panose="020B0503020204020204" charset="-122"/>
              <a:cs typeface="Open Sans Light" pitchFamily="34" charset="0"/>
            </a:endParaRPr>
          </a:p>
        </p:txBody>
      </p:sp>
      <p:sp>
        <p:nvSpPr>
          <p:cNvPr id="24" name="任意多边形 108"/>
          <p:cNvSpPr>
            <a:spLocks noChangeArrowheads="1"/>
          </p:cNvSpPr>
          <p:nvPr/>
        </p:nvSpPr>
        <p:spPr bwMode="auto">
          <a:xfrm>
            <a:off x="3813950" y="1550464"/>
            <a:ext cx="4415642" cy="590550"/>
          </a:xfrm>
          <a:custGeom>
            <a:avLst/>
            <a:gdLst>
              <a:gd name="T0" fmla="*/ 0 w 5236417"/>
              <a:gd name="T1" fmla="*/ 0 h 742326"/>
              <a:gd name="T2" fmla="*/ 1162810 w 5236417"/>
              <a:gd name="T3" fmla="*/ 0 h 742326"/>
              <a:gd name="T4" fmla="*/ 1537425 w 5236417"/>
              <a:gd name="T5" fmla="*/ 0 h 742326"/>
              <a:gd name="T6" fmla="*/ 8128393 w 5236417"/>
              <a:gd name="T7" fmla="*/ 0 h 742326"/>
              <a:gd name="T8" fmla="*/ 8748497 w 5236417"/>
              <a:gd name="T9" fmla="*/ 629853 h 742326"/>
              <a:gd name="T10" fmla="*/ 8128393 w 5236417"/>
              <a:gd name="T11" fmla="*/ 1259708 h 742326"/>
              <a:gd name="T12" fmla="*/ 1537425 w 5236417"/>
              <a:gd name="T13" fmla="*/ 1259708 h 742326"/>
              <a:gd name="T14" fmla="*/ 1162810 w 5236417"/>
              <a:gd name="T15" fmla="*/ 1259708 h 742326"/>
              <a:gd name="T16" fmla="*/ 0 w 5236417"/>
              <a:gd name="T17" fmla="*/ 1259708 h 742326"/>
              <a:gd name="T18" fmla="*/ 330208 w 5236417"/>
              <a:gd name="T19" fmla="*/ 629853 h 742326"/>
              <a:gd name="T20" fmla="*/ 0 w 5236417"/>
              <a:gd name="T21" fmla="*/ 0 h 7423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5"/>
                  <a:pt x="119237" y="80288"/>
                  <a:pt x="0" y="0"/>
                </a:cubicBezTo>
                <a:close/>
              </a:path>
            </a:pathLst>
          </a:custGeom>
          <a:solidFill>
            <a:srgbClr val="92191C"/>
          </a:solidFill>
          <a:ln w="9525">
            <a:solidFill>
              <a:srgbClr val="92191C"/>
            </a:solidFill>
            <a:round/>
          </a:ln>
        </p:spPr>
        <p:txBody>
          <a:bodyPr lIns="68580" tIns="34290" rIns="68580" bIns="34290" anchor="ctr"/>
          <a:lstStyle/>
          <a:p>
            <a:pPr algn="ctr"/>
            <a:r>
              <a:rPr lang="en-US" altLang="zh-CN" sz="1600" dirty="0"/>
              <a:t> </a:t>
            </a:r>
            <a:r>
              <a:rPr lang="zh-CN" altLang="en-US" sz="1600" dirty="0">
                <a:solidFill>
                  <a:schemeClr val="bg1"/>
                </a:solidFill>
              </a:rPr>
              <a:t>可行性原则———题目尽量小,难易适中</a:t>
            </a:r>
          </a:p>
        </p:txBody>
      </p:sp>
    </p:spTree>
    <p:custDataLst>
      <p:tags r:id="rId1"/>
    </p:custDataLst>
    <p:extLst>
      <p:ext uri="{BB962C8B-B14F-4D97-AF65-F5344CB8AC3E}">
        <p14:creationId xmlns:p14="http://schemas.microsoft.com/office/powerpoint/2010/main" val="12006240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6" presetClass="emph" presetSubtype="0" fill="hold" grpId="0" nodeType="afterEffect">
                                  <p:stCondLst>
                                    <p:cond delay="0"/>
                                  </p:stCondLst>
                                  <p:childTnLst>
                                    <p:animEffect transition="out" filter="fade">
                                      <p:cBhvr>
                                        <p:cTn id="30" dur="500" tmFilter="0, 0; .2, .5; .8, .5; 1, 0"/>
                                        <p:tgtEl>
                                          <p:spTgt spid="9"/>
                                        </p:tgtEl>
                                      </p:cBhvr>
                                    </p:animEffect>
                                    <p:animScale>
                                      <p:cBhvr>
                                        <p:cTn id="31"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bldLvl="0" animBg="1"/>
      <p:bldP spid="14" grpId="0" bldLvl="0" animBg="1"/>
      <p:bldP spid="17" grpId="0" bldLvl="0" animBg="1"/>
      <p:bldP spid="18" grpId="0" bldLvl="0" animBg="1"/>
      <p:bldP spid="24"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4294967295"/>
          </p:nvPr>
        </p:nvSpPr>
        <p:spPr>
          <a:xfrm>
            <a:off x="438150" y="1"/>
            <a:ext cx="6877050" cy="591503"/>
          </a:xfrm>
        </p:spPr>
        <p:txBody>
          <a:bodyPr>
            <a:normAutofit/>
          </a:bodyPr>
          <a:lstStyle/>
          <a:p>
            <a:r>
              <a:rPr lang="zh-CN" altLang="en-US" sz="2400" b="1" dirty="0">
                <a:solidFill>
                  <a:schemeClr val="bg1"/>
                </a:solidFill>
                <a:latin typeface="微软雅黑" panose="020B0503020204020204" charset="-122"/>
                <a:ea typeface="微软雅黑" panose="020B0503020204020204" charset="-122"/>
              </a:rPr>
              <a:t>第一节  毕业论文（设计）选题的确定</a:t>
            </a:r>
          </a:p>
        </p:txBody>
      </p:sp>
      <p:sp>
        <p:nvSpPr>
          <p:cNvPr id="7" name="矩形 6"/>
          <p:cNvSpPr/>
          <p:nvPr/>
        </p:nvSpPr>
        <p:spPr>
          <a:xfrm>
            <a:off x="485507" y="907341"/>
            <a:ext cx="2581156" cy="400110"/>
          </a:xfrm>
          <a:prstGeom prst="rect">
            <a:avLst/>
          </a:prstGeom>
        </p:spPr>
        <p:txBody>
          <a:bodyPr wrap="none">
            <a:spAutoFit/>
          </a:bodyPr>
          <a:lstStyle/>
          <a:p>
            <a:r>
              <a:rPr lang="en-US" altLang="zh-CN" sz="2000" b="1" dirty="0"/>
              <a:t> </a:t>
            </a:r>
            <a:r>
              <a:rPr lang="zh-CN" altLang="zh-CN" sz="2000" b="1" dirty="0"/>
              <a:t>四、确定选题的方法</a:t>
            </a:r>
            <a:endParaRPr lang="zh-CN" altLang="en-US" sz="2000" b="1" dirty="0"/>
          </a:p>
        </p:txBody>
      </p:sp>
      <p:sp>
        <p:nvSpPr>
          <p:cNvPr id="16" name="文本框 113"/>
          <p:cNvSpPr txBox="1"/>
          <p:nvPr/>
        </p:nvSpPr>
        <p:spPr>
          <a:xfrm>
            <a:off x="485507" y="1579615"/>
            <a:ext cx="2662558" cy="377026"/>
          </a:xfrm>
          <a:prstGeom prst="rect">
            <a:avLst/>
          </a:prstGeom>
          <a:noFill/>
        </p:spPr>
        <p:txBody>
          <a:bodyPr wrap="square" lIns="68580" tIns="34290" rIns="68580" bIns="34290">
            <a:spAutoFit/>
          </a:bodyPr>
          <a:lstStyle/>
          <a:p>
            <a:pPr eaLnBrk="1" hangingPunct="1">
              <a:buFont typeface="Arial" panose="020B0604020202020204" pitchFamily="34" charset="0"/>
              <a:buNone/>
              <a:defRPr/>
            </a:pPr>
            <a:r>
              <a:rPr lang="zh-CN" altLang="en-US" sz="2000" b="1" dirty="0">
                <a:solidFill>
                  <a:schemeClr val="tx1">
                    <a:lumMod val="85000"/>
                    <a:lumOff val="15000"/>
                  </a:schemeClr>
                </a:solidFill>
                <a:latin typeface="微软雅黑" panose="020B0503020204020204" charset="-122"/>
                <a:ea typeface="微软雅黑" panose="020B0503020204020204" charset="-122"/>
              </a:rPr>
              <a:t>１．创新选题法</a:t>
            </a:r>
          </a:p>
        </p:txBody>
      </p:sp>
      <p:sp>
        <p:nvSpPr>
          <p:cNvPr id="19" name="文本框 114"/>
          <p:cNvSpPr txBox="1"/>
          <p:nvPr/>
        </p:nvSpPr>
        <p:spPr>
          <a:xfrm>
            <a:off x="485506" y="1967539"/>
            <a:ext cx="8307619" cy="900246"/>
          </a:xfrm>
          <a:prstGeom prst="rect">
            <a:avLst/>
          </a:prstGeom>
          <a:noFill/>
        </p:spPr>
        <p:txBody>
          <a:bodyPr wrap="square" lIns="68580" tIns="34290" rIns="68580" bIns="34290">
            <a:spAutoFit/>
          </a:bodyPr>
          <a:lstStyle/>
          <a:p>
            <a:pPr eaLnBrk="1" hangingPunct="1">
              <a:buFont typeface="Arial" panose="020B0604020202020204" pitchFamily="34" charset="0"/>
              <a:buNone/>
              <a:defRPr/>
            </a:pPr>
            <a:r>
              <a:rPr lang="zh-CN" altLang="en-US" sz="1800" dirty="0">
                <a:solidFill>
                  <a:schemeClr val="tx1">
                    <a:lumMod val="85000"/>
                    <a:lumOff val="15000"/>
                  </a:schemeClr>
                </a:solidFill>
                <a:latin typeface="微软雅黑" panose="020B0503020204020204" charset="-122"/>
                <a:ea typeface="微软雅黑" panose="020B0503020204020204" charset="-122"/>
              </a:rPr>
              <a:t>所谓创新就是通过深入调查、研究和分析,发现他人所没有发现的问题,或是人们已经注意到了,但是没有对这个问题做深入、系统的研究,没有给这个问题以科学的概括</a:t>
            </a:r>
          </a:p>
        </p:txBody>
      </p:sp>
      <p:sp>
        <p:nvSpPr>
          <p:cNvPr id="20" name="文本框 119"/>
          <p:cNvSpPr txBox="1"/>
          <p:nvPr/>
        </p:nvSpPr>
        <p:spPr>
          <a:xfrm>
            <a:off x="527209" y="3089705"/>
            <a:ext cx="2726354" cy="377026"/>
          </a:xfrm>
          <a:prstGeom prst="rect">
            <a:avLst/>
          </a:prstGeom>
          <a:noFill/>
        </p:spPr>
        <p:txBody>
          <a:bodyPr wrap="square" lIns="68580" tIns="34290" rIns="68580" bIns="34290">
            <a:spAutoFit/>
          </a:bodyPr>
          <a:lstStyle/>
          <a:p>
            <a:pPr eaLnBrk="1" hangingPunct="1">
              <a:buFont typeface="Arial" panose="020B0604020202020204" pitchFamily="34" charset="0"/>
              <a:buNone/>
              <a:defRPr/>
            </a:pPr>
            <a:r>
              <a:rPr lang="zh-CN" altLang="en-US" sz="2000" b="1" dirty="0">
                <a:solidFill>
                  <a:schemeClr val="tx1">
                    <a:lumMod val="85000"/>
                    <a:lumOff val="15000"/>
                  </a:schemeClr>
                </a:solidFill>
                <a:latin typeface="微软雅黑" panose="020B0503020204020204" charset="-122"/>
                <a:ea typeface="微软雅黑" panose="020B0503020204020204" charset="-122"/>
              </a:rPr>
              <a:t>２．思辨选题法</a:t>
            </a:r>
          </a:p>
        </p:txBody>
      </p:sp>
      <p:sp>
        <p:nvSpPr>
          <p:cNvPr id="21" name="文本框 120"/>
          <p:cNvSpPr txBox="1"/>
          <p:nvPr/>
        </p:nvSpPr>
        <p:spPr>
          <a:xfrm>
            <a:off x="527209" y="3476206"/>
            <a:ext cx="8265916" cy="900246"/>
          </a:xfrm>
          <a:prstGeom prst="rect">
            <a:avLst/>
          </a:prstGeom>
          <a:noFill/>
        </p:spPr>
        <p:txBody>
          <a:bodyPr wrap="square" lIns="68580" tIns="34290" rIns="68580" bIns="34290">
            <a:spAutoFit/>
          </a:bodyPr>
          <a:lstStyle/>
          <a:p>
            <a:pPr eaLnBrk="1" hangingPunct="1">
              <a:buFont typeface="Arial" panose="020B0604020202020204" pitchFamily="34" charset="0"/>
              <a:buNone/>
              <a:defRPr/>
            </a:pPr>
            <a:r>
              <a:rPr lang="zh-CN" altLang="en-US" sz="1800" dirty="0">
                <a:solidFill>
                  <a:schemeClr val="tx1">
                    <a:lumMod val="85000"/>
                    <a:lumOff val="15000"/>
                  </a:schemeClr>
                </a:solidFill>
                <a:latin typeface="微软雅黑" panose="020B0503020204020204" charset="-122"/>
                <a:ea typeface="微软雅黑" panose="020B0503020204020204" charset="-122"/>
              </a:rPr>
              <a:t>就是运用思辨分析的方法将意念萌动、意念引申、意念审查升华为选题.灵感触发、潜意识冲动的思辨过程,是对已有的权威观点持分析的、批判的态度,是对前人研究不足和错误的发现.</a:t>
            </a:r>
          </a:p>
        </p:txBody>
      </p:sp>
    </p:spTree>
    <p:custDataLst>
      <p:tags r:id="rId1"/>
    </p:custDataLst>
    <p:extLst>
      <p:ext uri="{BB962C8B-B14F-4D97-AF65-F5344CB8AC3E}">
        <p14:creationId xmlns:p14="http://schemas.microsoft.com/office/powerpoint/2010/main" val="165404189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3656"/>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TEMPLATE_THUMBS_INDEX" val="1、3、6、7、10、12、14、17、18、19、22、27、28、35、36、37、38"/>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6"/>
  <p:tag name="KSO_WM_SLIDE_INDEX" val="6"/>
  <p:tag name="KSO_WM_SLIDE_ITEM_CNT" val="0"/>
  <p:tag name="KSO_WM_SLIDE_TYPE" val="contents"/>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3656"/>
  <p:tag name="KSO_WM_TAG_VERSION" val="1.0"/>
  <p:tag name="KSO_WM_SLIDE_ID" val="basetag20163656_2"/>
  <p:tag name="KSO_WM_SLIDE_INDEX" val="2"/>
  <p:tag name="KSO_WM_SLIDE_ITEM_CNT" val="0"/>
  <p:tag name="KSO_WM_SLIDE_TYPE" val="text"/>
  <p:tag name="KSO_WM_BEAUTIFY_FLAG" val="#wm#"/>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TotalTime>
  <Words>2869</Words>
  <Application>Microsoft Office PowerPoint</Application>
  <PresentationFormat>全屏显示(16:9)</PresentationFormat>
  <Paragraphs>232</Paragraphs>
  <Slides>30</Slides>
  <Notes>28</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自定义设计方案</vt:lpstr>
      <vt:lpstr>第二章</vt:lpstr>
      <vt:lpstr>PowerPoint 演示文稿</vt:lpstr>
      <vt:lpstr>第一节  毕业论文（设计）选题的确定</vt:lpstr>
      <vt:lpstr>第一节  毕业论文（设计）选题的确定</vt:lpstr>
      <vt:lpstr>第一节  毕业论文（设计）选题的确定</vt:lpstr>
      <vt:lpstr>第一节  毕业论文（设计）选题的确定</vt:lpstr>
      <vt:lpstr>第一节  毕业论文（设计）选题的确定</vt:lpstr>
      <vt:lpstr>第一节  毕业论文（设计）选题的确定</vt:lpstr>
      <vt:lpstr>第一节  毕业论文（设计）选题的确定</vt:lpstr>
      <vt:lpstr>第一节  毕业论文（设计）选题的确定</vt:lpstr>
      <vt:lpstr>第一节  毕业论文（设计）选题的确定</vt:lpstr>
      <vt:lpstr>第一节  毕业论文（设计）选题的确定</vt:lpstr>
      <vt:lpstr>第一节  毕业论文（设计）选题的确定</vt:lpstr>
      <vt:lpstr>第一节  毕业论文（设计）选题的确定</vt:lpstr>
      <vt:lpstr>第一节  毕业论文（设计）选题的确定</vt:lpstr>
      <vt:lpstr>第一节  毕业论文（设计）选题的确定</vt:lpstr>
      <vt:lpstr>第二节 选题调研</vt:lpstr>
      <vt:lpstr>第二节 选题调研</vt:lpstr>
      <vt:lpstr>第二节 选题调研</vt:lpstr>
      <vt:lpstr>第二节 选题调研</vt:lpstr>
      <vt:lpstr>第二节 选题调研</vt:lpstr>
      <vt:lpstr>第二节 选题调研</vt:lpstr>
      <vt:lpstr>第二节 选题调研</vt:lpstr>
      <vt:lpstr>第二节 选题调研</vt:lpstr>
      <vt:lpstr>第二节 选题调研</vt:lpstr>
      <vt:lpstr>第二节 选题调研</vt:lpstr>
      <vt:lpstr>第三节开题报告的撰写</vt:lpstr>
      <vt:lpstr>第三节开题报告的撰写</vt:lpstr>
      <vt:lpstr>第三节开题报告的撰写</vt:lpstr>
      <vt:lpstr>本章结束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caizi</dc:creator>
  <cp:lastModifiedBy>SJYY</cp:lastModifiedBy>
  <cp:revision>299</cp:revision>
  <dcterms:created xsi:type="dcterms:W3CDTF">2017-05-23T11:55:00Z</dcterms:created>
  <dcterms:modified xsi:type="dcterms:W3CDTF">2017-08-07T00:37:53Z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