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notesSlides/notesSlide13.xml" ContentType="application/vnd.openxmlformats-officedocument.presentationml.notesSlide+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notesSlides/notesSlide15.xml" ContentType="application/vnd.openxmlformats-officedocument.presentationml.notesSlide+xml"/>
  <Override PartName="/ppt/tags/tag20.xml" ContentType="application/vnd.openxmlformats-officedocument.presentationml.tags+xml"/>
  <Override PartName="/ppt/notesSlides/notesSlide16.xml" ContentType="application/vnd.openxmlformats-officedocument.presentationml.notesSlide+xml"/>
  <Override PartName="/ppt/tags/tag21.xml" ContentType="application/vnd.openxmlformats-officedocument.presentationml.tags+xml"/>
  <Override PartName="/ppt/notesSlides/notesSlide17.xml" ContentType="application/vnd.openxmlformats-officedocument.presentationml.notesSlide+xml"/>
  <Override PartName="/ppt/tags/tag22.xml" ContentType="application/vnd.openxmlformats-officedocument.presentationml.tags+xml"/>
  <Override PartName="/ppt/notesSlides/notesSlide18.xml" ContentType="application/vnd.openxmlformats-officedocument.presentationml.notesSlide+xml"/>
  <Override PartName="/ppt/tags/tag23.xml" ContentType="application/vnd.openxmlformats-officedocument.presentationml.tags+xml"/>
  <Override PartName="/ppt/notesSlides/notesSlide19.xml" ContentType="application/vnd.openxmlformats-officedocument.presentationml.notesSlide+xml"/>
  <Override PartName="/ppt/tags/tag24.xml" ContentType="application/vnd.openxmlformats-officedocument.presentationml.tags+xml"/>
  <Override PartName="/ppt/notesSlides/notesSlide20.xml" ContentType="application/vnd.openxmlformats-officedocument.presentationml.notesSlide+xml"/>
  <Override PartName="/ppt/tags/tag25.xml" ContentType="application/vnd.openxmlformats-officedocument.presentationml.tags+xml"/>
  <Override PartName="/ppt/notesSlides/notesSlide21.xml" ContentType="application/vnd.openxmlformats-officedocument.presentationml.notesSlide+xml"/>
  <Override PartName="/ppt/tags/tag26.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57" r:id="rId3"/>
    <p:sldId id="258" r:id="rId4"/>
    <p:sldId id="291" r:id="rId5"/>
    <p:sldId id="292" r:id="rId6"/>
    <p:sldId id="293" r:id="rId7"/>
    <p:sldId id="294" r:id="rId8"/>
    <p:sldId id="295" r:id="rId9"/>
    <p:sldId id="296" r:id="rId10"/>
    <p:sldId id="297" r:id="rId11"/>
    <p:sldId id="298" r:id="rId12"/>
    <p:sldId id="301" r:id="rId13"/>
    <p:sldId id="302" r:id="rId14"/>
    <p:sldId id="303" r:id="rId15"/>
    <p:sldId id="300" r:id="rId16"/>
    <p:sldId id="304" r:id="rId17"/>
    <p:sldId id="305" r:id="rId18"/>
    <p:sldId id="306" r:id="rId19"/>
    <p:sldId id="307" r:id="rId20"/>
    <p:sldId id="308" r:id="rId21"/>
    <p:sldId id="309" r:id="rId22"/>
    <p:sldId id="310" r:id="rId23"/>
    <p:sldId id="311" r:id="rId24"/>
    <p:sldId id="290" r:id="rId25"/>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984"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2017/8/4/Friday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smtClean="0"/>
              <a:t>第三章</a:t>
            </a:r>
            <a:endParaRPr lang="zh-CN" altLang="en-US" sz="4400" b="1" dirty="0"/>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zh-CN" sz="4000" b="1" dirty="0">
                <a:solidFill>
                  <a:schemeClr val="bg1"/>
                </a:solidFill>
              </a:rPr>
              <a:t>毕业论文材料收集与文献资料检索</a:t>
            </a:r>
            <a:endParaRPr lang="zh-CN" altLang="en-US" sz="4000" b="1" dirty="0">
              <a:solidFill>
                <a:schemeClr val="bg1"/>
              </a:solidFill>
            </a:endParaRPr>
          </a:p>
        </p:txBody>
      </p:sp>
    </p:spTree>
    <p:custDataLst>
      <p:tags r:id="rId1"/>
    </p:custData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常用检索工具及检索方法</a:t>
            </a:r>
          </a:p>
        </p:txBody>
      </p:sp>
      <p:sp>
        <p:nvSpPr>
          <p:cNvPr id="7" name="矩形 6"/>
          <p:cNvSpPr/>
          <p:nvPr/>
        </p:nvSpPr>
        <p:spPr>
          <a:xfrm>
            <a:off x="485507" y="907341"/>
            <a:ext cx="2236510" cy="400110"/>
          </a:xfrm>
          <a:prstGeom prst="rect">
            <a:avLst/>
          </a:prstGeom>
        </p:spPr>
        <p:txBody>
          <a:bodyPr wrap="none">
            <a:spAutoFit/>
          </a:bodyPr>
          <a:lstStyle/>
          <a:p>
            <a:r>
              <a:rPr lang="zh-CN" altLang="zh-CN" sz="2000" b="1" dirty="0"/>
              <a:t>一、检索工具概述</a:t>
            </a:r>
            <a:endParaRPr lang="zh-CN" altLang="zh-CN" sz="2000" dirty="0"/>
          </a:p>
        </p:txBody>
      </p:sp>
      <p:sp>
        <p:nvSpPr>
          <p:cNvPr id="3" name="矩形 2"/>
          <p:cNvSpPr/>
          <p:nvPr/>
        </p:nvSpPr>
        <p:spPr>
          <a:xfrm>
            <a:off x="485507" y="1667710"/>
            <a:ext cx="1800493" cy="369332"/>
          </a:xfrm>
          <a:prstGeom prst="rect">
            <a:avLst/>
          </a:prstGeom>
          <a:solidFill>
            <a:schemeClr val="accent1">
              <a:lumMod val="20000"/>
              <a:lumOff val="80000"/>
            </a:schemeClr>
          </a:solidFill>
        </p:spPr>
        <p:txBody>
          <a:bodyPr wrap="none">
            <a:spAutoFit/>
          </a:bodyPr>
          <a:lstStyle/>
          <a:p>
            <a:pPr algn="r"/>
            <a:r>
              <a:rPr lang="zh-CN" altLang="zh-CN" sz="1800" dirty="0"/>
              <a:t>书目型检索工具</a:t>
            </a:r>
            <a:endParaRPr lang="zh-CN" altLang="en-US" sz="1800" b="1" dirty="0"/>
          </a:p>
        </p:txBody>
      </p:sp>
      <p:sp>
        <p:nvSpPr>
          <p:cNvPr id="5" name="矩形 4"/>
          <p:cNvSpPr/>
          <p:nvPr/>
        </p:nvSpPr>
        <p:spPr>
          <a:xfrm>
            <a:off x="2286000" y="1483044"/>
            <a:ext cx="6517757" cy="738664"/>
          </a:xfrm>
          <a:prstGeom prst="rect">
            <a:avLst/>
          </a:prstGeom>
        </p:spPr>
        <p:txBody>
          <a:bodyPr wrap="square">
            <a:spAutoFit/>
          </a:bodyPr>
          <a:lstStyle/>
          <a:p>
            <a:r>
              <a:rPr lang="zh-CN" altLang="zh-CN" dirty="0"/>
              <a:t>书目型检索工具是对图书、期刊或其他出版物外表特征的揭示和报道，一般只记录文献的题名、作者、出版地、出版者、出版年、页数、开本等，不涉及文献的具体内容。</a:t>
            </a:r>
            <a:endParaRPr lang="zh-CN" altLang="en-US" dirty="0"/>
          </a:p>
        </p:txBody>
      </p:sp>
      <p:sp>
        <p:nvSpPr>
          <p:cNvPr id="18" name="矩形 17"/>
          <p:cNvSpPr/>
          <p:nvPr/>
        </p:nvSpPr>
        <p:spPr>
          <a:xfrm>
            <a:off x="485507" y="2273911"/>
            <a:ext cx="1800493" cy="369332"/>
          </a:xfrm>
          <a:prstGeom prst="rect">
            <a:avLst/>
          </a:prstGeom>
          <a:solidFill>
            <a:schemeClr val="bg1">
              <a:lumMod val="85000"/>
            </a:schemeClr>
          </a:solidFill>
        </p:spPr>
        <p:txBody>
          <a:bodyPr wrap="none">
            <a:spAutoFit/>
          </a:bodyPr>
          <a:lstStyle/>
          <a:p>
            <a:pPr algn="r"/>
            <a:r>
              <a:rPr lang="zh-CN" altLang="zh-CN" sz="1800" dirty="0"/>
              <a:t>题录型检索工具</a:t>
            </a:r>
            <a:endParaRPr lang="zh-CN" altLang="en-US" sz="1800" b="1" dirty="0"/>
          </a:p>
        </p:txBody>
      </p:sp>
      <p:sp>
        <p:nvSpPr>
          <p:cNvPr id="19" name="矩形 18"/>
          <p:cNvSpPr/>
          <p:nvPr/>
        </p:nvSpPr>
        <p:spPr>
          <a:xfrm>
            <a:off x="2286000" y="2304689"/>
            <a:ext cx="6517757" cy="307777"/>
          </a:xfrm>
          <a:prstGeom prst="rect">
            <a:avLst/>
          </a:prstGeom>
        </p:spPr>
        <p:txBody>
          <a:bodyPr wrap="square">
            <a:spAutoFit/>
          </a:bodyPr>
          <a:lstStyle/>
          <a:p>
            <a:r>
              <a:rPr lang="zh-CN" altLang="zh-CN" dirty="0" smtClean="0"/>
              <a:t>题</a:t>
            </a:r>
            <a:r>
              <a:rPr lang="zh-CN" altLang="zh-CN" dirty="0"/>
              <a:t>录型检索工具是对图书、期刊、专利等文献中单篇文献外表特征的揭示和报道。</a:t>
            </a:r>
            <a:endParaRPr lang="zh-CN" altLang="en-US" dirty="0"/>
          </a:p>
        </p:txBody>
      </p:sp>
      <p:sp>
        <p:nvSpPr>
          <p:cNvPr id="20" name="矩形 19"/>
          <p:cNvSpPr/>
          <p:nvPr/>
        </p:nvSpPr>
        <p:spPr>
          <a:xfrm>
            <a:off x="485507" y="2890160"/>
            <a:ext cx="1800493" cy="369332"/>
          </a:xfrm>
          <a:prstGeom prst="rect">
            <a:avLst/>
          </a:prstGeom>
          <a:solidFill>
            <a:schemeClr val="accent1">
              <a:lumMod val="20000"/>
              <a:lumOff val="80000"/>
            </a:schemeClr>
          </a:solidFill>
        </p:spPr>
        <p:txBody>
          <a:bodyPr wrap="none">
            <a:spAutoFit/>
          </a:bodyPr>
          <a:lstStyle/>
          <a:p>
            <a:pPr algn="r"/>
            <a:r>
              <a:rPr lang="zh-CN" altLang="zh-CN" sz="1800" dirty="0"/>
              <a:t>文摘型检索工具</a:t>
            </a:r>
            <a:endParaRPr lang="zh-CN" altLang="en-US" sz="1800" b="1" dirty="0"/>
          </a:p>
        </p:txBody>
      </p:sp>
      <p:sp>
        <p:nvSpPr>
          <p:cNvPr id="21" name="矩形 20"/>
          <p:cNvSpPr/>
          <p:nvPr/>
        </p:nvSpPr>
        <p:spPr>
          <a:xfrm>
            <a:off x="2286000" y="2705494"/>
            <a:ext cx="6517757" cy="738664"/>
          </a:xfrm>
          <a:prstGeom prst="rect">
            <a:avLst/>
          </a:prstGeom>
        </p:spPr>
        <p:txBody>
          <a:bodyPr wrap="square">
            <a:spAutoFit/>
          </a:bodyPr>
          <a:lstStyle/>
          <a:p>
            <a:r>
              <a:rPr lang="zh-CN" altLang="zh-CN" dirty="0"/>
              <a:t>文摘型检索工具是以简明扼要的文字摘述单篇文献的主要内容、学术观点、数据及结构，并按一定的方式组织起来供查阅使用的一种检索工具，可分为指示性文摘、报道性文摘和评论性文摘。</a:t>
            </a:r>
            <a:endParaRPr lang="zh-CN" altLang="en-US" dirty="0"/>
          </a:p>
        </p:txBody>
      </p:sp>
      <p:sp>
        <p:nvSpPr>
          <p:cNvPr id="22" name="矩形 21"/>
          <p:cNvSpPr/>
          <p:nvPr/>
        </p:nvSpPr>
        <p:spPr>
          <a:xfrm>
            <a:off x="485507" y="3594775"/>
            <a:ext cx="1800493" cy="369332"/>
          </a:xfrm>
          <a:prstGeom prst="rect">
            <a:avLst/>
          </a:prstGeom>
          <a:solidFill>
            <a:schemeClr val="bg1">
              <a:lumMod val="85000"/>
            </a:schemeClr>
          </a:solidFill>
        </p:spPr>
        <p:txBody>
          <a:bodyPr wrap="none">
            <a:spAutoFit/>
          </a:bodyPr>
          <a:lstStyle/>
          <a:p>
            <a:pPr algn="r"/>
            <a:r>
              <a:rPr lang="zh-CN" altLang="zh-CN" sz="1800" dirty="0"/>
              <a:t>索引型检索工具</a:t>
            </a:r>
            <a:endParaRPr lang="zh-CN" altLang="en-US" sz="1800" b="1" dirty="0"/>
          </a:p>
        </p:txBody>
      </p:sp>
      <p:sp>
        <p:nvSpPr>
          <p:cNvPr id="23" name="矩形 22"/>
          <p:cNvSpPr/>
          <p:nvPr/>
        </p:nvSpPr>
        <p:spPr>
          <a:xfrm>
            <a:off x="2286000" y="3517831"/>
            <a:ext cx="6517757" cy="523220"/>
          </a:xfrm>
          <a:prstGeom prst="rect">
            <a:avLst/>
          </a:prstGeom>
        </p:spPr>
        <p:txBody>
          <a:bodyPr wrap="square">
            <a:spAutoFit/>
          </a:bodyPr>
          <a:lstStyle/>
          <a:p>
            <a:r>
              <a:rPr lang="zh-CN" altLang="zh-CN" dirty="0"/>
              <a:t>索引型检索工具是将文献中有检索意义的内容</a:t>
            </a:r>
            <a:r>
              <a:rPr lang="en-US" altLang="zh-CN" dirty="0"/>
              <a:t>(</a:t>
            </a:r>
            <a:r>
              <a:rPr lang="zh-CN" altLang="zh-CN" dirty="0"/>
              <a:t>如篇名、作者、主题、字句、人名、地名等</a:t>
            </a:r>
            <a:r>
              <a:rPr lang="en-US" altLang="zh-CN" dirty="0"/>
              <a:t>)</a:t>
            </a:r>
            <a:r>
              <a:rPr lang="zh-CN" altLang="zh-CN" dirty="0"/>
              <a:t>根据需要摘录下来，按一定的顺序排列并注明出处以供查检的检索工具。</a:t>
            </a:r>
            <a:endParaRPr lang="zh-CN" altLang="en-US" dirty="0"/>
          </a:p>
        </p:txBody>
      </p:sp>
      <p:sp>
        <p:nvSpPr>
          <p:cNvPr id="24" name="矩形 23"/>
          <p:cNvSpPr/>
          <p:nvPr/>
        </p:nvSpPr>
        <p:spPr>
          <a:xfrm>
            <a:off x="485507" y="4287543"/>
            <a:ext cx="1800493" cy="369332"/>
          </a:xfrm>
          <a:prstGeom prst="rect">
            <a:avLst/>
          </a:prstGeom>
          <a:solidFill>
            <a:schemeClr val="accent1">
              <a:lumMod val="20000"/>
              <a:lumOff val="80000"/>
            </a:schemeClr>
          </a:solidFill>
        </p:spPr>
        <p:txBody>
          <a:bodyPr wrap="none">
            <a:spAutoFit/>
          </a:bodyPr>
          <a:lstStyle/>
          <a:p>
            <a:pPr algn="r"/>
            <a:r>
              <a:rPr lang="zh-CN" altLang="zh-CN" sz="1800" dirty="0"/>
              <a:t>参考型检索工具</a:t>
            </a:r>
            <a:endParaRPr lang="zh-CN" altLang="en-US" sz="1800" b="1" dirty="0"/>
          </a:p>
        </p:txBody>
      </p:sp>
      <p:sp>
        <p:nvSpPr>
          <p:cNvPr id="25" name="矩形 24"/>
          <p:cNvSpPr/>
          <p:nvPr/>
        </p:nvSpPr>
        <p:spPr>
          <a:xfrm>
            <a:off x="2286000" y="4102877"/>
            <a:ext cx="6517757" cy="738664"/>
          </a:xfrm>
          <a:prstGeom prst="rect">
            <a:avLst/>
          </a:prstGeom>
        </p:spPr>
        <p:txBody>
          <a:bodyPr wrap="square">
            <a:spAutoFit/>
          </a:bodyPr>
          <a:lstStyle/>
          <a:p>
            <a:r>
              <a:rPr lang="zh-CN" altLang="zh-CN" dirty="0"/>
              <a:t>参考型检索工具，也称事实、数据型检索工具。它是汇集某一方面全面系统的知识，按照一定的方法编排，提供翻检查阅、解决各种疑难问题的工具，主要包括字</a:t>
            </a:r>
            <a:r>
              <a:rPr lang="en-US" altLang="zh-CN" dirty="0"/>
              <a:t>(</a:t>
            </a:r>
            <a:r>
              <a:rPr lang="zh-CN" altLang="zh-CN" dirty="0"/>
              <a:t>词</a:t>
            </a:r>
            <a:r>
              <a:rPr lang="en-US" altLang="zh-CN" dirty="0"/>
              <a:t>)</a:t>
            </a:r>
            <a:r>
              <a:rPr lang="zh-CN" altLang="zh-CN" dirty="0"/>
              <a:t>典、百科全书、年鉴、手册、名录表谱等。</a:t>
            </a:r>
            <a:endParaRPr lang="zh-CN" altLang="en-US" dirty="0"/>
          </a:p>
        </p:txBody>
      </p:sp>
    </p:spTree>
    <p:custDataLst>
      <p:tags r:id="rId1"/>
    </p:custDataLst>
    <p:extLst>
      <p:ext uri="{BB962C8B-B14F-4D97-AF65-F5344CB8AC3E}">
        <p14:creationId xmlns:p14="http://schemas.microsoft.com/office/powerpoint/2010/main" val="25397938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常用检索工具及检索方法</a:t>
            </a:r>
          </a:p>
        </p:txBody>
      </p:sp>
      <p:sp>
        <p:nvSpPr>
          <p:cNvPr id="7" name="矩形 6"/>
          <p:cNvSpPr/>
          <p:nvPr/>
        </p:nvSpPr>
        <p:spPr>
          <a:xfrm>
            <a:off x="485507" y="907341"/>
            <a:ext cx="3262432" cy="400110"/>
          </a:xfrm>
          <a:prstGeom prst="rect">
            <a:avLst/>
          </a:prstGeom>
        </p:spPr>
        <p:txBody>
          <a:bodyPr wrap="none">
            <a:spAutoFit/>
          </a:bodyPr>
          <a:lstStyle/>
          <a:p>
            <a:r>
              <a:rPr lang="zh-CN" altLang="zh-CN" sz="2000" b="1" dirty="0"/>
              <a:t>二、网络资源常用检索工具</a:t>
            </a:r>
            <a:endParaRPr lang="zh-CN" altLang="zh-CN" sz="2000" dirty="0"/>
          </a:p>
        </p:txBody>
      </p:sp>
      <p:sp>
        <p:nvSpPr>
          <p:cNvPr id="2" name="矩形 1"/>
          <p:cNvSpPr/>
          <p:nvPr/>
        </p:nvSpPr>
        <p:spPr>
          <a:xfrm>
            <a:off x="485507" y="1492829"/>
            <a:ext cx="1667444" cy="369332"/>
          </a:xfrm>
          <a:prstGeom prst="rect">
            <a:avLst/>
          </a:prstGeom>
        </p:spPr>
        <p:txBody>
          <a:bodyPr wrap="none">
            <a:spAutoFit/>
          </a:bodyPr>
          <a:lstStyle/>
          <a:p>
            <a:r>
              <a:rPr lang="en-US" altLang="zh-CN" sz="1800" b="1" dirty="0"/>
              <a:t> (</a:t>
            </a:r>
            <a:r>
              <a:rPr lang="zh-CN" altLang="zh-CN" sz="1800" b="1" dirty="0"/>
              <a:t>一</a:t>
            </a:r>
            <a:r>
              <a:rPr lang="en-US" altLang="zh-CN" sz="1800" b="1" dirty="0"/>
              <a:t>)</a:t>
            </a:r>
            <a:r>
              <a:rPr lang="zh-CN" altLang="zh-CN" sz="1800" b="1" dirty="0"/>
              <a:t>搜索引擎</a:t>
            </a:r>
            <a:endParaRPr lang="zh-CN" altLang="en-US" sz="1800" b="1" dirty="0"/>
          </a:p>
        </p:txBody>
      </p:sp>
      <p:sp>
        <p:nvSpPr>
          <p:cNvPr id="6" name="矩形 5"/>
          <p:cNvSpPr/>
          <p:nvPr/>
        </p:nvSpPr>
        <p:spPr>
          <a:xfrm>
            <a:off x="512051" y="1882603"/>
            <a:ext cx="4572000" cy="867930"/>
          </a:xfrm>
          <a:prstGeom prst="rect">
            <a:avLst/>
          </a:prstGeom>
        </p:spPr>
        <p:txBody>
          <a:bodyPr>
            <a:spAutoFit/>
          </a:bodyPr>
          <a:lstStyle/>
          <a:p>
            <a:pPr defTabSz="913924">
              <a:lnSpc>
                <a:spcPct val="120000"/>
              </a:lnSpc>
              <a:spcBef>
                <a:spcPct val="20000"/>
              </a:spcBef>
              <a:defRPr/>
            </a:pPr>
            <a:r>
              <a:rPr lang="zh-CN" altLang="en-US" dirty="0">
                <a:cs typeface="+mn-ea"/>
                <a:sym typeface="+mn-lt"/>
              </a:rPr>
              <a:t>１．百度(１)简单检索(２)高级检索(３)其他功能２．Google(１)Google的基本检索(２)Google的高级检索(３)Google的其他功能.</a:t>
            </a:r>
            <a:endParaRPr lang="zh-CN" altLang="en-US" dirty="0">
              <a:cs typeface="+mn-ea"/>
              <a:sym typeface="+mn-lt"/>
            </a:endParaRPr>
          </a:p>
        </p:txBody>
      </p:sp>
      <p:sp>
        <p:nvSpPr>
          <p:cNvPr id="26" name="矩形 25"/>
          <p:cNvSpPr/>
          <p:nvPr/>
        </p:nvSpPr>
        <p:spPr>
          <a:xfrm>
            <a:off x="485507" y="2917592"/>
            <a:ext cx="1436612" cy="369332"/>
          </a:xfrm>
          <a:prstGeom prst="rect">
            <a:avLst/>
          </a:prstGeom>
        </p:spPr>
        <p:txBody>
          <a:bodyPr wrap="none">
            <a:spAutoFit/>
          </a:bodyPr>
          <a:lstStyle/>
          <a:p>
            <a:r>
              <a:rPr lang="en-US" altLang="zh-CN" sz="1800" b="1" dirty="0"/>
              <a:t> (</a:t>
            </a:r>
            <a:r>
              <a:rPr lang="zh-CN" altLang="zh-CN" sz="1800" b="1" dirty="0"/>
              <a:t>二</a:t>
            </a:r>
            <a:r>
              <a:rPr lang="en-US" altLang="zh-CN" sz="1800" b="1" dirty="0"/>
              <a:t>)</a:t>
            </a:r>
            <a:r>
              <a:rPr lang="zh-CN" altLang="zh-CN" sz="1800" b="1" dirty="0"/>
              <a:t>数据库</a:t>
            </a:r>
            <a:endParaRPr lang="zh-CN" altLang="en-US" sz="1800" b="1" dirty="0"/>
          </a:p>
        </p:txBody>
      </p:sp>
      <p:sp>
        <p:nvSpPr>
          <p:cNvPr id="8" name="矩形 7"/>
          <p:cNvSpPr/>
          <p:nvPr/>
        </p:nvSpPr>
        <p:spPr>
          <a:xfrm>
            <a:off x="530292" y="3341582"/>
            <a:ext cx="4572000" cy="738664"/>
          </a:xfrm>
          <a:prstGeom prst="rect">
            <a:avLst/>
          </a:prstGeom>
        </p:spPr>
        <p:txBody>
          <a:bodyPr>
            <a:spAutoFit/>
          </a:bodyPr>
          <a:lstStyle/>
          <a:p>
            <a:r>
              <a:rPr lang="zh-CN" altLang="en-US" dirty="0">
                <a:sym typeface="+mn-lt"/>
              </a:rPr>
              <a:t>１．查找图书２．查找报刊３．查找学位论文４．查找国内外会议文献５．查找国内外专利文献６．查找标准文献</a:t>
            </a:r>
            <a:endParaRPr lang="zh-CN" altLang="en-US" dirty="0">
              <a:sym typeface="+mn-lt"/>
            </a:endParaRPr>
          </a:p>
        </p:txBody>
      </p:sp>
      <p:sp>
        <p:nvSpPr>
          <p:cNvPr id="27" name="矩形 26"/>
          <p:cNvSpPr/>
          <p:nvPr/>
        </p:nvSpPr>
        <p:spPr>
          <a:xfrm>
            <a:off x="5231218" y="1492829"/>
            <a:ext cx="3678866" cy="369332"/>
          </a:xfrm>
          <a:prstGeom prst="rect">
            <a:avLst/>
          </a:prstGeom>
        </p:spPr>
        <p:txBody>
          <a:bodyPr wrap="square">
            <a:spAutoFit/>
          </a:bodyPr>
          <a:lstStyle/>
          <a:p>
            <a:r>
              <a:rPr lang="en-US" altLang="zh-CN" sz="1800" b="1" dirty="0"/>
              <a:t>(</a:t>
            </a:r>
            <a:r>
              <a:rPr lang="zh-CN" altLang="zh-CN" sz="1800" b="1" dirty="0"/>
              <a:t>三</a:t>
            </a:r>
            <a:r>
              <a:rPr lang="en-US" altLang="zh-CN" sz="1800" b="1" dirty="0"/>
              <a:t>)</a:t>
            </a:r>
            <a:r>
              <a:rPr lang="zh-CN" altLang="zh-CN" sz="1800" b="1" dirty="0"/>
              <a:t>文献集成平台和知识发现系统</a:t>
            </a:r>
            <a:endParaRPr lang="zh-CN" altLang="en-US" sz="1800" b="1" dirty="0"/>
          </a:p>
        </p:txBody>
      </p:sp>
      <p:sp>
        <p:nvSpPr>
          <p:cNvPr id="9" name="矩形 8"/>
          <p:cNvSpPr/>
          <p:nvPr/>
        </p:nvSpPr>
        <p:spPr>
          <a:xfrm>
            <a:off x="5246538" y="1958409"/>
            <a:ext cx="3333936" cy="1169551"/>
          </a:xfrm>
          <a:prstGeom prst="rect">
            <a:avLst/>
          </a:prstGeom>
        </p:spPr>
        <p:txBody>
          <a:bodyPr wrap="square">
            <a:spAutoFit/>
          </a:bodyPr>
          <a:lstStyle/>
          <a:p>
            <a:pPr marL="342900" indent="-342900">
              <a:buFont typeface="+mj-lt"/>
              <a:buAutoNum type="arabicPeriod"/>
            </a:pPr>
            <a:r>
              <a:rPr lang="zh-CN" altLang="en-US" dirty="0" smtClean="0">
                <a:sym typeface="+mn-lt"/>
              </a:rPr>
              <a:t>图书</a:t>
            </a:r>
            <a:r>
              <a:rPr lang="zh-CN" altLang="en-US" dirty="0">
                <a:sym typeface="+mn-lt"/>
              </a:rPr>
              <a:t>搜索与文献传递系统———读秀中文学术</a:t>
            </a:r>
            <a:r>
              <a:rPr lang="zh-CN" altLang="en-US" dirty="0" smtClean="0">
                <a:sym typeface="+mn-lt"/>
              </a:rPr>
              <a:t>搜索</a:t>
            </a:r>
            <a:endParaRPr lang="en-US" altLang="zh-CN" dirty="0" smtClean="0">
              <a:sym typeface="+mn-lt"/>
            </a:endParaRPr>
          </a:p>
          <a:p>
            <a:pPr marL="342900" indent="-342900">
              <a:buFont typeface="+mj-lt"/>
              <a:buAutoNum type="arabicPeriod"/>
            </a:pPr>
            <a:r>
              <a:rPr lang="zh-CN" altLang="en-US" dirty="0" smtClean="0">
                <a:sym typeface="+mn-lt"/>
              </a:rPr>
              <a:t>中国</a:t>
            </a:r>
            <a:r>
              <a:rPr lang="zh-CN" altLang="en-US" dirty="0">
                <a:sym typeface="+mn-lt"/>
              </a:rPr>
              <a:t>知网知识发现网络</a:t>
            </a:r>
            <a:r>
              <a:rPr lang="zh-CN" altLang="en-US" dirty="0" smtClean="0">
                <a:sym typeface="+mn-lt"/>
              </a:rPr>
              <a:t>平台</a:t>
            </a:r>
            <a:endParaRPr lang="en-US" altLang="zh-CN" dirty="0" smtClean="0">
              <a:sym typeface="+mn-lt"/>
            </a:endParaRPr>
          </a:p>
          <a:p>
            <a:pPr marL="342900" indent="-342900">
              <a:buFont typeface="+mj-lt"/>
              <a:buAutoNum type="arabicPeriod"/>
            </a:pPr>
            <a:r>
              <a:rPr lang="zh-CN" altLang="en-US" dirty="0" smtClean="0">
                <a:sym typeface="+mn-lt"/>
              </a:rPr>
              <a:t>超</a:t>
            </a:r>
            <a:r>
              <a:rPr lang="zh-CN" altLang="en-US" dirty="0">
                <a:sym typeface="+mn-lt"/>
              </a:rPr>
              <a:t>星发现</a:t>
            </a:r>
            <a:r>
              <a:rPr lang="zh-CN" altLang="en-US" dirty="0" smtClean="0">
                <a:sym typeface="+mn-lt"/>
              </a:rPr>
              <a:t>系统</a:t>
            </a:r>
            <a:endParaRPr lang="en-US" altLang="zh-CN" dirty="0" smtClean="0">
              <a:sym typeface="+mn-lt"/>
            </a:endParaRPr>
          </a:p>
          <a:p>
            <a:pPr marL="342900" indent="-342900">
              <a:buFont typeface="+mj-lt"/>
              <a:buAutoNum type="arabicPeriod"/>
            </a:pPr>
            <a:r>
              <a:rPr lang="zh-CN" altLang="en-US" dirty="0" smtClean="0">
                <a:sym typeface="+mn-lt"/>
              </a:rPr>
              <a:t>百</a:t>
            </a:r>
            <a:r>
              <a:rPr lang="zh-CN" altLang="en-US" dirty="0">
                <a:sym typeface="+mn-lt"/>
              </a:rPr>
              <a:t>链云图书馆</a:t>
            </a:r>
            <a:endParaRPr lang="zh-CN" altLang="en-US" dirty="0">
              <a:sym typeface="+mn-lt"/>
            </a:endParaRPr>
          </a:p>
        </p:txBody>
      </p:sp>
    </p:spTree>
    <p:custDataLst>
      <p:tags r:id="rId1"/>
    </p:custDataLst>
    <p:extLst>
      <p:ext uri="{BB962C8B-B14F-4D97-AF65-F5344CB8AC3E}">
        <p14:creationId xmlns:p14="http://schemas.microsoft.com/office/powerpoint/2010/main" val="41256480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常用检索工具及检索方法</a:t>
            </a:r>
          </a:p>
        </p:txBody>
      </p:sp>
      <p:sp>
        <p:nvSpPr>
          <p:cNvPr id="7" name="矩形 6"/>
          <p:cNvSpPr/>
          <p:nvPr/>
        </p:nvSpPr>
        <p:spPr>
          <a:xfrm>
            <a:off x="485507" y="907341"/>
            <a:ext cx="2749471" cy="400110"/>
          </a:xfrm>
          <a:prstGeom prst="rect">
            <a:avLst/>
          </a:prstGeom>
        </p:spPr>
        <p:txBody>
          <a:bodyPr wrap="none">
            <a:spAutoFit/>
          </a:bodyPr>
          <a:lstStyle/>
          <a:p>
            <a:r>
              <a:rPr lang="zh-CN" altLang="zh-CN" sz="2000" b="1" dirty="0"/>
              <a:t>三、常用专业检索工具</a:t>
            </a:r>
            <a:endParaRPr lang="zh-CN" altLang="zh-CN" sz="2000" dirty="0"/>
          </a:p>
        </p:txBody>
      </p:sp>
      <p:sp>
        <p:nvSpPr>
          <p:cNvPr id="3" name="矩形 2"/>
          <p:cNvSpPr/>
          <p:nvPr/>
        </p:nvSpPr>
        <p:spPr>
          <a:xfrm>
            <a:off x="485507" y="1722266"/>
            <a:ext cx="3057247" cy="1241878"/>
          </a:xfrm>
          <a:prstGeom prst="rect">
            <a:avLst/>
          </a:prstGeom>
        </p:spPr>
        <p:txBody>
          <a:bodyPr wrap="square">
            <a:spAutoFit/>
          </a:bodyPr>
          <a:lstStyle/>
          <a:p>
            <a:pPr algn="just">
              <a:lnSpc>
                <a:spcPct val="120000"/>
              </a:lnSpc>
              <a:spcAft>
                <a:spcPts val="300"/>
              </a:spcAft>
              <a:buSzPct val="25000"/>
            </a:pPr>
            <a:r>
              <a:rPr lang="zh-CN" altLang="en-US" dirty="0">
                <a:cs typeface="+mn-ea"/>
                <a:sym typeface="+mn-lt"/>
              </a:rPr>
              <a:t>(１)国务院发展研究中心信息网</a:t>
            </a:r>
          </a:p>
          <a:p>
            <a:pPr algn="just">
              <a:lnSpc>
                <a:spcPct val="120000"/>
              </a:lnSpc>
              <a:spcAft>
                <a:spcPts val="300"/>
              </a:spcAft>
              <a:buSzPct val="25000"/>
            </a:pPr>
            <a:r>
              <a:rPr lang="zh-CN" altLang="en-US" dirty="0">
                <a:cs typeface="+mn-ea"/>
                <a:sym typeface="+mn-lt"/>
              </a:rPr>
              <a:t>(２)中华人民共和国国家统计局网站</a:t>
            </a:r>
          </a:p>
          <a:p>
            <a:pPr algn="just">
              <a:lnSpc>
                <a:spcPct val="120000"/>
              </a:lnSpc>
              <a:spcAft>
                <a:spcPts val="300"/>
              </a:spcAft>
              <a:buSzPct val="25000"/>
            </a:pPr>
            <a:r>
              <a:rPr lang="zh-CN" altLang="en-US" dirty="0">
                <a:cs typeface="+mn-ea"/>
                <a:sym typeface="+mn-lt"/>
              </a:rPr>
              <a:t>(３)中国经济信息网</a:t>
            </a:r>
          </a:p>
          <a:p>
            <a:pPr algn="just">
              <a:lnSpc>
                <a:spcPct val="120000"/>
              </a:lnSpc>
              <a:spcAft>
                <a:spcPts val="300"/>
              </a:spcAft>
              <a:buSzPct val="25000"/>
            </a:pPr>
            <a:r>
              <a:rPr lang="zh-CN" altLang="en-US" dirty="0">
                <a:cs typeface="+mn-ea"/>
                <a:sym typeface="+mn-lt"/>
              </a:rPr>
              <a:t>(４)中国资讯行</a:t>
            </a:r>
            <a:endParaRPr lang="zh-CN" altLang="en-US" dirty="0">
              <a:cs typeface="+mn-ea"/>
              <a:sym typeface="+mn-lt"/>
            </a:endParaRPr>
          </a:p>
        </p:txBody>
      </p:sp>
      <p:sp>
        <p:nvSpPr>
          <p:cNvPr id="5" name="矩形 4"/>
          <p:cNvSpPr/>
          <p:nvPr/>
        </p:nvSpPr>
        <p:spPr>
          <a:xfrm>
            <a:off x="485506" y="1352934"/>
            <a:ext cx="3877985" cy="369332"/>
          </a:xfrm>
          <a:prstGeom prst="rect">
            <a:avLst/>
          </a:prstGeom>
        </p:spPr>
        <p:txBody>
          <a:bodyPr wrap="none">
            <a:spAutoFit/>
          </a:bodyPr>
          <a:lstStyle/>
          <a:p>
            <a:r>
              <a:rPr lang="zh-CN" altLang="en-US" sz="1800" dirty="0">
                <a:solidFill>
                  <a:srgbClr val="FF0000"/>
                </a:solidFill>
              </a:rPr>
              <a:t>１．适用于经济贸易类专业的数据库</a:t>
            </a:r>
            <a:endParaRPr lang="zh-CN" altLang="en-US" sz="1800" dirty="0">
              <a:solidFill>
                <a:srgbClr val="FF0000"/>
              </a:solidFill>
            </a:endParaRPr>
          </a:p>
        </p:txBody>
      </p:sp>
      <p:sp>
        <p:nvSpPr>
          <p:cNvPr id="43" name="矩形 42"/>
          <p:cNvSpPr/>
          <p:nvPr/>
        </p:nvSpPr>
        <p:spPr>
          <a:xfrm>
            <a:off x="485507" y="3444740"/>
            <a:ext cx="6646370" cy="1169551"/>
          </a:xfrm>
          <a:prstGeom prst="rect">
            <a:avLst/>
          </a:prstGeom>
        </p:spPr>
        <p:txBody>
          <a:bodyPr wrap="square">
            <a:spAutoFit/>
          </a:bodyPr>
          <a:lstStyle/>
          <a:p>
            <a:pPr marL="342900" indent="-342900">
              <a:buFont typeface="+mj-lt"/>
              <a:buAutoNum type="arabicPeriod"/>
            </a:pPr>
            <a:r>
              <a:rPr lang="en-US" altLang="zh-CN" dirty="0" smtClean="0"/>
              <a:t>INSPEC</a:t>
            </a:r>
            <a:r>
              <a:rPr lang="zh-CN" altLang="zh-CN" dirty="0"/>
              <a:t>数据库。</a:t>
            </a:r>
          </a:p>
          <a:p>
            <a:pPr marL="342900" indent="-342900">
              <a:buFont typeface="+mj-lt"/>
              <a:buAutoNum type="arabicPeriod"/>
            </a:pPr>
            <a:r>
              <a:rPr lang="en-US" altLang="zh-CN" dirty="0" err="1" smtClean="0"/>
              <a:t>MathSciNet</a:t>
            </a:r>
            <a:r>
              <a:rPr lang="zh-CN" altLang="zh-CN" dirty="0"/>
              <a:t>数学文献数据库。</a:t>
            </a:r>
          </a:p>
          <a:p>
            <a:pPr marL="342900" indent="-342900">
              <a:buFont typeface="+mj-lt"/>
              <a:buAutoNum type="arabicPeriod"/>
            </a:pPr>
            <a:r>
              <a:rPr lang="zh-CN" altLang="zh-CN" dirty="0" smtClean="0"/>
              <a:t>美国</a:t>
            </a:r>
            <a:r>
              <a:rPr lang="zh-CN" altLang="zh-CN" dirty="0"/>
              <a:t>机械工程师学会全文电子期刊数据库。</a:t>
            </a:r>
          </a:p>
          <a:p>
            <a:pPr marL="342900" indent="-342900">
              <a:buFont typeface="+mj-lt"/>
              <a:buAutoNum type="arabicPeriod"/>
            </a:pPr>
            <a:r>
              <a:rPr lang="zh-CN" altLang="zh-CN" dirty="0" smtClean="0"/>
              <a:t>英国</a:t>
            </a:r>
            <a:r>
              <a:rPr lang="en-US" altLang="zh-CN" dirty="0" err="1"/>
              <a:t>Maney</a:t>
            </a:r>
            <a:r>
              <a:rPr lang="zh-CN" altLang="zh-CN" dirty="0"/>
              <a:t>出版社电子期刊。</a:t>
            </a:r>
            <a:r>
              <a:rPr lang="en-US" altLang="zh-CN" dirty="0"/>
              <a:t>    </a:t>
            </a:r>
            <a:endParaRPr lang="zh-CN" altLang="zh-CN" dirty="0"/>
          </a:p>
          <a:p>
            <a:pPr marL="342900" indent="-342900">
              <a:buFont typeface="+mj-lt"/>
              <a:buAutoNum type="arabicPeriod"/>
            </a:pPr>
            <a:r>
              <a:rPr lang="zh-CN" altLang="zh-CN" dirty="0" smtClean="0"/>
              <a:t>美国土木工程协会</a:t>
            </a:r>
            <a:r>
              <a:rPr lang="zh-CN" altLang="zh-CN" dirty="0"/>
              <a:t>全文电子期刊数据库。</a:t>
            </a:r>
            <a:endParaRPr lang="zh-CN" altLang="en-US" dirty="0">
              <a:cs typeface="+mn-ea"/>
              <a:sym typeface="+mn-lt"/>
            </a:endParaRPr>
          </a:p>
        </p:txBody>
      </p:sp>
      <p:sp>
        <p:nvSpPr>
          <p:cNvPr id="44" name="矩形 43"/>
          <p:cNvSpPr/>
          <p:nvPr/>
        </p:nvSpPr>
        <p:spPr>
          <a:xfrm>
            <a:off x="485506" y="3075408"/>
            <a:ext cx="6646371" cy="369332"/>
          </a:xfrm>
          <a:prstGeom prst="rect">
            <a:avLst/>
          </a:prstGeom>
        </p:spPr>
        <p:txBody>
          <a:bodyPr wrap="none">
            <a:spAutoFit/>
          </a:bodyPr>
          <a:lstStyle/>
          <a:p>
            <a:r>
              <a:rPr lang="en-US" altLang="zh-CN" sz="1800" dirty="0" smtClean="0">
                <a:solidFill>
                  <a:srgbClr val="FF0000"/>
                </a:solidFill>
              </a:rPr>
              <a:t>2</a:t>
            </a:r>
            <a:r>
              <a:rPr lang="zh-CN" altLang="zh-CN" sz="1800" dirty="0">
                <a:solidFill>
                  <a:srgbClr val="FF0000"/>
                </a:solidFill>
              </a:rPr>
              <a:t>．适用于数学、物理学、机械工程、材料科学类专业的数据库</a:t>
            </a:r>
            <a:endParaRPr lang="zh-CN" altLang="en-US" sz="1800" b="1" dirty="0">
              <a:solidFill>
                <a:srgbClr val="FF0000"/>
              </a:solidFill>
            </a:endParaRPr>
          </a:p>
        </p:txBody>
      </p:sp>
    </p:spTree>
    <p:custDataLst>
      <p:tags r:id="rId1"/>
    </p:custDataLst>
    <p:extLst>
      <p:ext uri="{BB962C8B-B14F-4D97-AF65-F5344CB8AC3E}">
        <p14:creationId xmlns:p14="http://schemas.microsoft.com/office/powerpoint/2010/main" val="17780329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常用检索工具及检索方法</a:t>
            </a:r>
          </a:p>
        </p:txBody>
      </p:sp>
      <p:sp>
        <p:nvSpPr>
          <p:cNvPr id="3" name="矩形 2"/>
          <p:cNvSpPr/>
          <p:nvPr/>
        </p:nvSpPr>
        <p:spPr>
          <a:xfrm>
            <a:off x="485507" y="1246604"/>
            <a:ext cx="6904121" cy="523220"/>
          </a:xfrm>
          <a:prstGeom prst="rect">
            <a:avLst/>
          </a:prstGeom>
        </p:spPr>
        <p:txBody>
          <a:bodyPr wrap="square">
            <a:spAutoFit/>
          </a:bodyPr>
          <a:lstStyle/>
          <a:p>
            <a:r>
              <a:rPr lang="en-US" altLang="zh-CN" dirty="0" smtClean="0"/>
              <a:t>(</a:t>
            </a:r>
            <a:r>
              <a:rPr lang="en-US" altLang="zh-CN" dirty="0"/>
              <a:t>1)</a:t>
            </a:r>
            <a:r>
              <a:rPr lang="zh-CN" altLang="zh-CN" dirty="0"/>
              <a:t>美国计算机学会数据库。</a:t>
            </a:r>
          </a:p>
          <a:p>
            <a:r>
              <a:rPr lang="en-US" altLang="zh-CN" dirty="0" smtClean="0"/>
              <a:t>(</a:t>
            </a:r>
            <a:r>
              <a:rPr lang="en-US" altLang="zh-CN" dirty="0"/>
              <a:t>2)IEL</a:t>
            </a:r>
            <a:r>
              <a:rPr lang="zh-CN" altLang="zh-CN" dirty="0"/>
              <a:t>数据库。</a:t>
            </a:r>
            <a:r>
              <a:rPr lang="en-US" altLang="zh-CN" dirty="0"/>
              <a:t>IEL(IEEE</a:t>
            </a:r>
            <a:r>
              <a:rPr lang="zh-CN" altLang="zh-CN" dirty="0"/>
              <a:t>／</a:t>
            </a:r>
            <a:r>
              <a:rPr lang="en-US" altLang="zh-CN" dirty="0"/>
              <a:t>IET Electronic Library) </a:t>
            </a:r>
            <a:endParaRPr lang="zh-CN" altLang="zh-CN" dirty="0"/>
          </a:p>
        </p:txBody>
      </p:sp>
      <p:sp>
        <p:nvSpPr>
          <p:cNvPr id="5" name="矩形 4"/>
          <p:cNvSpPr/>
          <p:nvPr/>
        </p:nvSpPr>
        <p:spPr>
          <a:xfrm>
            <a:off x="485506" y="877272"/>
            <a:ext cx="7026282" cy="369332"/>
          </a:xfrm>
          <a:prstGeom prst="rect">
            <a:avLst/>
          </a:prstGeom>
        </p:spPr>
        <p:txBody>
          <a:bodyPr wrap="none">
            <a:spAutoFit/>
          </a:bodyPr>
          <a:lstStyle/>
          <a:p>
            <a:r>
              <a:rPr lang="en-US" altLang="zh-CN" sz="1800" dirty="0">
                <a:solidFill>
                  <a:srgbClr val="FF0000"/>
                </a:solidFill>
              </a:rPr>
              <a:t>3</a:t>
            </a:r>
            <a:r>
              <a:rPr lang="zh-CN" altLang="zh-CN" sz="1800" dirty="0">
                <a:solidFill>
                  <a:srgbClr val="FF0000"/>
                </a:solidFill>
              </a:rPr>
              <a:t>．适用于电子、电气、计算机、自动化、信息技术等专业的数据库</a:t>
            </a:r>
            <a:endParaRPr lang="zh-CN" altLang="en-US" sz="1800" dirty="0">
              <a:solidFill>
                <a:srgbClr val="FF0000"/>
              </a:solidFill>
            </a:endParaRPr>
          </a:p>
        </p:txBody>
      </p:sp>
      <p:sp>
        <p:nvSpPr>
          <p:cNvPr id="43" name="矩形 42"/>
          <p:cNvSpPr/>
          <p:nvPr/>
        </p:nvSpPr>
        <p:spPr>
          <a:xfrm>
            <a:off x="485507" y="2264519"/>
            <a:ext cx="6646370" cy="954107"/>
          </a:xfrm>
          <a:prstGeom prst="rect">
            <a:avLst/>
          </a:prstGeom>
        </p:spPr>
        <p:txBody>
          <a:bodyPr wrap="square">
            <a:spAutoFit/>
          </a:bodyPr>
          <a:lstStyle/>
          <a:p>
            <a:r>
              <a:rPr lang="en-US" altLang="zh-CN" dirty="0" smtClean="0"/>
              <a:t>(</a:t>
            </a:r>
            <a:r>
              <a:rPr lang="en-US" altLang="zh-CN" dirty="0"/>
              <a:t>1)</a:t>
            </a:r>
            <a:r>
              <a:rPr lang="zh-CN" altLang="zh-CN" dirty="0"/>
              <a:t>《默克索引：化合物、药物和生物制品百科全书》数据库。</a:t>
            </a:r>
          </a:p>
          <a:p>
            <a:r>
              <a:rPr lang="en-US" altLang="zh-CN" dirty="0" smtClean="0"/>
              <a:t>(</a:t>
            </a:r>
            <a:r>
              <a:rPr lang="en-US" altLang="zh-CN" dirty="0"/>
              <a:t>2)</a:t>
            </a:r>
            <a:r>
              <a:rPr lang="zh-CN" altLang="zh-CN" dirty="0"/>
              <a:t>美国《化学文摘》网络版。</a:t>
            </a:r>
          </a:p>
          <a:p>
            <a:r>
              <a:rPr lang="en-US" altLang="zh-CN" dirty="0" smtClean="0"/>
              <a:t>(</a:t>
            </a:r>
            <a:r>
              <a:rPr lang="en-US" altLang="zh-CN" dirty="0"/>
              <a:t>3)</a:t>
            </a:r>
            <a:r>
              <a:rPr lang="zh-CN" altLang="zh-CN" dirty="0"/>
              <a:t>英国皇家化学学会全文电子期刊及</a:t>
            </a:r>
            <a:r>
              <a:rPr lang="en-US" altLang="zh-CN" dirty="0"/>
              <a:t>4</a:t>
            </a:r>
            <a:r>
              <a:rPr lang="zh-CN" altLang="zh-CN" dirty="0"/>
              <a:t>种数据库。</a:t>
            </a:r>
          </a:p>
          <a:p>
            <a:r>
              <a:rPr lang="en-US" altLang="zh-CN" dirty="0" smtClean="0"/>
              <a:t>(</a:t>
            </a:r>
            <a:r>
              <a:rPr lang="en-US" altLang="zh-CN" dirty="0"/>
              <a:t>4)</a:t>
            </a:r>
            <a:r>
              <a:rPr lang="zh-CN" altLang="zh-CN" dirty="0"/>
              <a:t>美国化学学会全文数据库。</a:t>
            </a:r>
            <a:endParaRPr lang="zh-CN" altLang="en-US" dirty="0">
              <a:cs typeface="+mn-ea"/>
              <a:sym typeface="+mn-lt"/>
            </a:endParaRPr>
          </a:p>
        </p:txBody>
      </p:sp>
      <p:sp>
        <p:nvSpPr>
          <p:cNvPr id="44" name="矩形 43"/>
          <p:cNvSpPr/>
          <p:nvPr/>
        </p:nvSpPr>
        <p:spPr>
          <a:xfrm>
            <a:off x="485506" y="1895187"/>
            <a:ext cx="5030544" cy="369332"/>
          </a:xfrm>
          <a:prstGeom prst="rect">
            <a:avLst/>
          </a:prstGeom>
        </p:spPr>
        <p:txBody>
          <a:bodyPr wrap="none">
            <a:spAutoFit/>
          </a:bodyPr>
          <a:lstStyle/>
          <a:p>
            <a:r>
              <a:rPr lang="en-US" altLang="zh-CN" sz="1800" dirty="0" smtClean="0">
                <a:solidFill>
                  <a:srgbClr val="FF0000"/>
                </a:solidFill>
              </a:rPr>
              <a:t>4</a:t>
            </a:r>
            <a:r>
              <a:rPr lang="zh-CN" altLang="zh-CN" sz="1800" dirty="0">
                <a:solidFill>
                  <a:srgbClr val="FF0000"/>
                </a:solidFill>
              </a:rPr>
              <a:t>．适用于化学化工及环境科学等专业的数据库</a:t>
            </a:r>
            <a:endParaRPr lang="zh-CN" altLang="en-US" sz="1800" b="1" dirty="0">
              <a:solidFill>
                <a:srgbClr val="FF0000"/>
              </a:solidFill>
            </a:endParaRPr>
          </a:p>
        </p:txBody>
      </p:sp>
      <p:sp>
        <p:nvSpPr>
          <p:cNvPr id="8" name="矩形 7"/>
          <p:cNvSpPr/>
          <p:nvPr/>
        </p:nvSpPr>
        <p:spPr>
          <a:xfrm>
            <a:off x="485507" y="3683445"/>
            <a:ext cx="6646370" cy="1169551"/>
          </a:xfrm>
          <a:prstGeom prst="rect">
            <a:avLst/>
          </a:prstGeom>
        </p:spPr>
        <p:txBody>
          <a:bodyPr wrap="square">
            <a:spAutoFit/>
          </a:bodyPr>
          <a:lstStyle/>
          <a:p>
            <a:r>
              <a:rPr lang="en-US" altLang="zh-CN" dirty="0"/>
              <a:t>(1)</a:t>
            </a:r>
            <a:r>
              <a:rPr lang="zh-CN" altLang="zh-CN" dirty="0"/>
              <a:t>中国生物医学文献数据库。</a:t>
            </a:r>
          </a:p>
          <a:p>
            <a:r>
              <a:rPr lang="en-US" altLang="zh-CN" dirty="0" smtClean="0"/>
              <a:t>(</a:t>
            </a:r>
            <a:r>
              <a:rPr lang="en-US" altLang="zh-CN" dirty="0"/>
              <a:t>2)BIOSIS Preview</a:t>
            </a:r>
            <a:r>
              <a:rPr lang="zh-CN" altLang="zh-CN" dirty="0"/>
              <a:t>数据库。</a:t>
            </a:r>
          </a:p>
          <a:p>
            <a:r>
              <a:rPr lang="en-US" altLang="zh-CN" dirty="0" smtClean="0"/>
              <a:t>(</a:t>
            </a:r>
            <a:r>
              <a:rPr lang="en-US" altLang="zh-CN" dirty="0"/>
              <a:t>3)MEDLINE</a:t>
            </a:r>
            <a:r>
              <a:rPr lang="zh-CN" altLang="zh-CN" dirty="0"/>
              <a:t>数据库。</a:t>
            </a:r>
          </a:p>
          <a:p>
            <a:r>
              <a:rPr lang="en-US" altLang="zh-CN" dirty="0"/>
              <a:t>(4)</a:t>
            </a:r>
            <a:r>
              <a:rPr lang="zh-CN" altLang="zh-CN" dirty="0"/>
              <a:t>中国农业科技信息网农业数据库。</a:t>
            </a:r>
          </a:p>
          <a:p>
            <a:r>
              <a:rPr lang="en-US" altLang="zh-CN" dirty="0" smtClean="0"/>
              <a:t>(</a:t>
            </a:r>
            <a:r>
              <a:rPr lang="en-US" altLang="zh-CN" dirty="0"/>
              <a:t>5)</a:t>
            </a:r>
            <a:r>
              <a:rPr lang="zh-CN" altLang="zh-CN" dirty="0"/>
              <a:t>美国生态学会电子期刊。</a:t>
            </a:r>
          </a:p>
        </p:txBody>
      </p:sp>
      <p:sp>
        <p:nvSpPr>
          <p:cNvPr id="9" name="矩形 8"/>
          <p:cNvSpPr/>
          <p:nvPr/>
        </p:nvSpPr>
        <p:spPr>
          <a:xfrm>
            <a:off x="485506" y="3314113"/>
            <a:ext cx="6333785" cy="369332"/>
          </a:xfrm>
          <a:prstGeom prst="rect">
            <a:avLst/>
          </a:prstGeom>
        </p:spPr>
        <p:txBody>
          <a:bodyPr wrap="none">
            <a:spAutoFit/>
          </a:bodyPr>
          <a:lstStyle/>
          <a:p>
            <a:r>
              <a:rPr lang="en-US" altLang="zh-CN" sz="1800" dirty="0">
                <a:solidFill>
                  <a:srgbClr val="FF0000"/>
                </a:solidFill>
              </a:rPr>
              <a:t>5</a:t>
            </a:r>
            <a:r>
              <a:rPr lang="zh-CN" altLang="zh-CN" sz="1800" dirty="0">
                <a:solidFill>
                  <a:srgbClr val="FF0000"/>
                </a:solidFill>
              </a:rPr>
              <a:t>．适用于生命科学、农业科学、医学、药学类专业的数据库</a:t>
            </a:r>
            <a:endParaRPr lang="zh-CN" altLang="en-US" sz="1800" b="1" dirty="0">
              <a:solidFill>
                <a:srgbClr val="FF0000"/>
              </a:solidFill>
            </a:endParaRPr>
          </a:p>
        </p:txBody>
      </p:sp>
    </p:spTree>
    <p:custDataLst>
      <p:tags r:id="rId1"/>
    </p:custDataLst>
    <p:extLst>
      <p:ext uri="{BB962C8B-B14F-4D97-AF65-F5344CB8AC3E}">
        <p14:creationId xmlns:p14="http://schemas.microsoft.com/office/powerpoint/2010/main" val="13671169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常用检索工具及检索方法</a:t>
            </a:r>
          </a:p>
        </p:txBody>
      </p:sp>
      <p:sp>
        <p:nvSpPr>
          <p:cNvPr id="3" name="矩形 2"/>
          <p:cNvSpPr/>
          <p:nvPr/>
        </p:nvSpPr>
        <p:spPr>
          <a:xfrm>
            <a:off x="485507" y="1246604"/>
            <a:ext cx="6904121" cy="523220"/>
          </a:xfrm>
          <a:prstGeom prst="rect">
            <a:avLst/>
          </a:prstGeom>
        </p:spPr>
        <p:txBody>
          <a:bodyPr wrap="square">
            <a:spAutoFit/>
          </a:bodyPr>
          <a:lstStyle/>
          <a:p>
            <a:r>
              <a:rPr lang="en-US" altLang="zh-CN" dirty="0"/>
              <a:t>(1)</a:t>
            </a:r>
            <a:r>
              <a:rPr lang="zh-CN" altLang="zh-CN" dirty="0"/>
              <a:t>中国科学引文数据库。</a:t>
            </a:r>
          </a:p>
          <a:p>
            <a:r>
              <a:rPr lang="en-US" altLang="zh-CN" dirty="0" smtClean="0"/>
              <a:t>(</a:t>
            </a:r>
            <a:r>
              <a:rPr lang="en-US" altLang="zh-CN" dirty="0"/>
              <a:t>2)</a:t>
            </a:r>
            <a:r>
              <a:rPr lang="zh-CN" altLang="zh-CN" dirty="0"/>
              <a:t>中文社会科学引文索引数据库。</a:t>
            </a:r>
          </a:p>
        </p:txBody>
      </p:sp>
      <p:sp>
        <p:nvSpPr>
          <p:cNvPr id="5" name="矩形 4"/>
          <p:cNvSpPr/>
          <p:nvPr/>
        </p:nvSpPr>
        <p:spPr>
          <a:xfrm>
            <a:off x="485506" y="877272"/>
            <a:ext cx="2178802" cy="369332"/>
          </a:xfrm>
          <a:prstGeom prst="rect">
            <a:avLst/>
          </a:prstGeom>
        </p:spPr>
        <p:txBody>
          <a:bodyPr wrap="none">
            <a:spAutoFit/>
          </a:bodyPr>
          <a:lstStyle/>
          <a:p>
            <a:r>
              <a:rPr lang="en-US" altLang="zh-CN" sz="1800" dirty="0">
                <a:solidFill>
                  <a:srgbClr val="FF0000"/>
                </a:solidFill>
              </a:rPr>
              <a:t>6</a:t>
            </a:r>
            <a:r>
              <a:rPr lang="zh-CN" altLang="zh-CN" sz="1800" dirty="0">
                <a:solidFill>
                  <a:srgbClr val="FF0000"/>
                </a:solidFill>
              </a:rPr>
              <a:t>．其他常见数据库</a:t>
            </a:r>
            <a:endParaRPr lang="zh-CN" altLang="en-US" sz="1800" dirty="0">
              <a:solidFill>
                <a:srgbClr val="FF0000"/>
              </a:solidFill>
            </a:endParaRPr>
          </a:p>
        </p:txBody>
      </p:sp>
      <p:sp>
        <p:nvSpPr>
          <p:cNvPr id="43" name="矩形 42"/>
          <p:cNvSpPr/>
          <p:nvPr/>
        </p:nvSpPr>
        <p:spPr>
          <a:xfrm>
            <a:off x="485507" y="2173645"/>
            <a:ext cx="8073702" cy="954107"/>
          </a:xfrm>
          <a:prstGeom prst="rect">
            <a:avLst/>
          </a:prstGeom>
        </p:spPr>
        <p:txBody>
          <a:bodyPr wrap="square">
            <a:spAutoFit/>
          </a:bodyPr>
          <a:lstStyle/>
          <a:p>
            <a:r>
              <a:rPr lang="zh-CN" altLang="zh-CN" dirty="0"/>
              <a:t>所谓学科信息门户是针对某学科、专业信息用户的需求，将具有学科特色的专业网站、图书馆资源、数据库信息、专业会议信息、研究机构与学术团体、高等院校、科技报告、企业及产品信息等整合在一起，为特定学科的信息用户提供本学科信息资源及相关服务的门户网站。它是毕业论文写作十分重要的资料来源，学生在毕业论文写作的过程中应充分地重视学术门户网站。</a:t>
            </a:r>
            <a:endParaRPr lang="zh-CN" altLang="en-US" dirty="0">
              <a:cs typeface="+mn-ea"/>
              <a:sym typeface="+mn-lt"/>
            </a:endParaRPr>
          </a:p>
        </p:txBody>
      </p:sp>
      <p:sp>
        <p:nvSpPr>
          <p:cNvPr id="44" name="矩形 43"/>
          <p:cNvSpPr/>
          <p:nvPr/>
        </p:nvSpPr>
        <p:spPr>
          <a:xfrm>
            <a:off x="485506" y="1804313"/>
            <a:ext cx="2409634" cy="369332"/>
          </a:xfrm>
          <a:prstGeom prst="rect">
            <a:avLst/>
          </a:prstGeom>
        </p:spPr>
        <p:txBody>
          <a:bodyPr wrap="none">
            <a:spAutoFit/>
          </a:bodyPr>
          <a:lstStyle/>
          <a:p>
            <a:r>
              <a:rPr lang="en-US" altLang="zh-CN" sz="1800" dirty="0">
                <a:solidFill>
                  <a:srgbClr val="FF0000"/>
                </a:solidFill>
              </a:rPr>
              <a:t>7</a:t>
            </a:r>
            <a:r>
              <a:rPr lang="zh-CN" altLang="zh-CN" sz="1800" dirty="0">
                <a:solidFill>
                  <a:srgbClr val="FF0000"/>
                </a:solidFill>
              </a:rPr>
              <a:t>．部分学术门户网站</a:t>
            </a:r>
            <a:endParaRPr lang="zh-CN" altLang="en-US" sz="1800" b="1" dirty="0">
              <a:solidFill>
                <a:srgbClr val="FF0000"/>
              </a:solidFill>
            </a:endParaRPr>
          </a:p>
        </p:txBody>
      </p:sp>
      <p:sp>
        <p:nvSpPr>
          <p:cNvPr id="10" name="矩形 9"/>
          <p:cNvSpPr/>
          <p:nvPr/>
        </p:nvSpPr>
        <p:spPr>
          <a:xfrm>
            <a:off x="485507" y="3510308"/>
            <a:ext cx="8073702" cy="1384995"/>
          </a:xfrm>
          <a:prstGeom prst="rect">
            <a:avLst/>
          </a:prstGeom>
        </p:spPr>
        <p:txBody>
          <a:bodyPr wrap="square">
            <a:spAutoFit/>
          </a:bodyPr>
          <a:lstStyle/>
          <a:p>
            <a:r>
              <a:rPr lang="en-US" altLang="zh-CN" dirty="0" smtClean="0">
                <a:latin typeface="+mj-ea"/>
                <a:ea typeface="+mj-ea"/>
              </a:rPr>
              <a:t>1</a:t>
            </a:r>
            <a:r>
              <a:rPr lang="zh-CN" altLang="zh-CN" dirty="0">
                <a:latin typeface="+mj-ea"/>
                <a:ea typeface="+mj-ea"/>
              </a:rPr>
              <a:t>．中国科技论文在线</a:t>
            </a:r>
            <a:r>
              <a:rPr lang="en-US" altLang="zh-CN" dirty="0">
                <a:latin typeface="+mj-ea"/>
                <a:ea typeface="+mj-ea"/>
              </a:rPr>
              <a:t>(http</a:t>
            </a:r>
            <a:r>
              <a:rPr lang="zh-CN" altLang="zh-CN" dirty="0">
                <a:latin typeface="+mj-ea"/>
                <a:ea typeface="+mj-ea"/>
              </a:rPr>
              <a:t>：</a:t>
            </a:r>
            <a:r>
              <a:rPr lang="en-US" altLang="zh-CN" dirty="0">
                <a:latin typeface="+mj-ea"/>
                <a:ea typeface="+mj-ea"/>
              </a:rPr>
              <a:t>//www</a:t>
            </a:r>
            <a:r>
              <a:rPr lang="zh-CN" altLang="zh-CN" dirty="0">
                <a:latin typeface="+mj-ea"/>
                <a:ea typeface="+mj-ea"/>
              </a:rPr>
              <a:t>．</a:t>
            </a:r>
            <a:r>
              <a:rPr lang="en-US" altLang="zh-CN" dirty="0">
                <a:latin typeface="+mj-ea"/>
                <a:ea typeface="+mj-ea"/>
              </a:rPr>
              <a:t>paper</a:t>
            </a:r>
            <a:r>
              <a:rPr lang="zh-CN" altLang="zh-CN" dirty="0">
                <a:latin typeface="+mj-ea"/>
                <a:ea typeface="+mj-ea"/>
              </a:rPr>
              <a:t>．</a:t>
            </a:r>
            <a:r>
              <a:rPr lang="en-US" altLang="zh-CN" dirty="0" err="1">
                <a:latin typeface="+mj-ea"/>
                <a:ea typeface="+mj-ea"/>
              </a:rPr>
              <a:t>edu</a:t>
            </a:r>
            <a:r>
              <a:rPr lang="zh-CN" altLang="zh-CN" dirty="0">
                <a:latin typeface="+mj-ea"/>
                <a:ea typeface="+mj-ea"/>
              </a:rPr>
              <a:t>．</a:t>
            </a:r>
            <a:r>
              <a:rPr lang="en-US" altLang="zh-CN" dirty="0" err="1">
                <a:latin typeface="+mj-ea"/>
                <a:ea typeface="+mj-ea"/>
              </a:rPr>
              <a:t>cn</a:t>
            </a:r>
            <a:r>
              <a:rPr lang="en-US" altLang="zh-CN" dirty="0">
                <a:latin typeface="+mj-ea"/>
                <a:ea typeface="+mj-ea"/>
              </a:rPr>
              <a:t>/)</a:t>
            </a:r>
            <a:endParaRPr lang="zh-CN" altLang="zh-CN" dirty="0">
              <a:latin typeface="+mj-ea"/>
              <a:ea typeface="+mj-ea"/>
            </a:endParaRPr>
          </a:p>
          <a:p>
            <a:r>
              <a:rPr lang="en-US" altLang="zh-CN" dirty="0" smtClean="0">
                <a:latin typeface="+mj-ea"/>
                <a:ea typeface="+mj-ea"/>
              </a:rPr>
              <a:t>2</a:t>
            </a:r>
            <a:r>
              <a:rPr lang="zh-CN" altLang="zh-CN" dirty="0">
                <a:latin typeface="+mj-ea"/>
                <a:ea typeface="+mj-ea"/>
              </a:rPr>
              <a:t>．中国预印本服务系统</a:t>
            </a:r>
            <a:r>
              <a:rPr lang="en-US" altLang="zh-CN" dirty="0">
                <a:latin typeface="+mj-ea"/>
                <a:ea typeface="+mj-ea"/>
              </a:rPr>
              <a:t>(http</a:t>
            </a:r>
            <a:r>
              <a:rPr lang="zh-CN" altLang="zh-CN" dirty="0">
                <a:latin typeface="+mj-ea"/>
                <a:ea typeface="+mj-ea"/>
              </a:rPr>
              <a:t>：</a:t>
            </a:r>
            <a:r>
              <a:rPr lang="en-US" altLang="zh-CN" dirty="0">
                <a:latin typeface="+mj-ea"/>
                <a:ea typeface="+mj-ea"/>
              </a:rPr>
              <a:t>//prep</a:t>
            </a:r>
            <a:r>
              <a:rPr lang="zh-CN" altLang="zh-CN" dirty="0">
                <a:latin typeface="+mj-ea"/>
                <a:ea typeface="+mj-ea"/>
              </a:rPr>
              <a:t>．</a:t>
            </a:r>
            <a:r>
              <a:rPr lang="en-US" altLang="zh-CN" dirty="0" err="1">
                <a:latin typeface="+mj-ea"/>
                <a:ea typeface="+mj-ea"/>
              </a:rPr>
              <a:t>istic</a:t>
            </a:r>
            <a:r>
              <a:rPr lang="zh-CN" altLang="zh-CN" dirty="0">
                <a:latin typeface="+mj-ea"/>
                <a:ea typeface="+mj-ea"/>
              </a:rPr>
              <a:t>．</a:t>
            </a:r>
            <a:r>
              <a:rPr lang="en-US" altLang="zh-CN" dirty="0">
                <a:latin typeface="+mj-ea"/>
                <a:ea typeface="+mj-ea"/>
              </a:rPr>
              <a:t>ac.cn/main</a:t>
            </a:r>
            <a:r>
              <a:rPr lang="zh-CN" altLang="zh-CN" dirty="0">
                <a:latin typeface="+mj-ea"/>
                <a:ea typeface="+mj-ea"/>
              </a:rPr>
              <a:t>．</a:t>
            </a:r>
            <a:r>
              <a:rPr lang="en-US" altLang="zh-CN" dirty="0" err="1">
                <a:latin typeface="+mj-ea"/>
                <a:ea typeface="+mj-ea"/>
              </a:rPr>
              <a:t>html?action</a:t>
            </a:r>
            <a:r>
              <a:rPr lang="en-US" altLang="zh-CN" dirty="0">
                <a:latin typeface="+mj-ea"/>
                <a:ea typeface="+mj-ea"/>
              </a:rPr>
              <a:t>=index)</a:t>
            </a:r>
            <a:endParaRPr lang="zh-CN" altLang="zh-CN" dirty="0">
              <a:latin typeface="+mj-ea"/>
              <a:ea typeface="+mj-ea"/>
            </a:endParaRPr>
          </a:p>
          <a:p>
            <a:r>
              <a:rPr lang="en-US" altLang="zh-CN" dirty="0" smtClean="0">
                <a:latin typeface="+mj-ea"/>
                <a:ea typeface="+mj-ea"/>
              </a:rPr>
              <a:t>3</a:t>
            </a:r>
            <a:r>
              <a:rPr lang="zh-CN" altLang="zh-CN" dirty="0">
                <a:latin typeface="+mj-ea"/>
                <a:ea typeface="+mj-ea"/>
              </a:rPr>
              <a:t>．开放期刊目录</a:t>
            </a:r>
            <a:r>
              <a:rPr lang="en-US" altLang="zh-CN" dirty="0">
                <a:latin typeface="+mj-ea"/>
                <a:ea typeface="+mj-ea"/>
              </a:rPr>
              <a:t>(https</a:t>
            </a:r>
            <a:r>
              <a:rPr lang="zh-CN" altLang="zh-CN" dirty="0">
                <a:latin typeface="+mj-ea"/>
                <a:ea typeface="+mj-ea"/>
              </a:rPr>
              <a:t>：</a:t>
            </a:r>
            <a:r>
              <a:rPr lang="en-US" altLang="zh-CN" dirty="0">
                <a:latin typeface="+mj-ea"/>
                <a:ea typeface="+mj-ea"/>
              </a:rPr>
              <a:t>//</a:t>
            </a:r>
            <a:r>
              <a:rPr lang="en-US" altLang="zh-CN" dirty="0" err="1">
                <a:latin typeface="+mj-ea"/>
                <a:ea typeface="+mj-ea"/>
              </a:rPr>
              <a:t>doaj</a:t>
            </a:r>
            <a:r>
              <a:rPr lang="zh-CN" altLang="zh-CN" dirty="0">
                <a:latin typeface="+mj-ea"/>
                <a:ea typeface="+mj-ea"/>
              </a:rPr>
              <a:t>．</a:t>
            </a:r>
            <a:r>
              <a:rPr lang="en-US" altLang="zh-CN" dirty="0">
                <a:latin typeface="+mj-ea"/>
                <a:ea typeface="+mj-ea"/>
              </a:rPr>
              <a:t>Org/)</a:t>
            </a:r>
            <a:endParaRPr lang="zh-CN" altLang="zh-CN" dirty="0">
              <a:latin typeface="+mj-ea"/>
              <a:ea typeface="+mj-ea"/>
            </a:endParaRPr>
          </a:p>
          <a:p>
            <a:r>
              <a:rPr lang="en-US" altLang="zh-CN" dirty="0" smtClean="0">
                <a:latin typeface="+mj-ea"/>
                <a:ea typeface="+mj-ea"/>
              </a:rPr>
              <a:t>4</a:t>
            </a:r>
            <a:r>
              <a:rPr lang="zh-CN" altLang="zh-CN" dirty="0">
                <a:latin typeface="+mj-ea"/>
                <a:ea typeface="+mj-ea"/>
              </a:rPr>
              <a:t>．</a:t>
            </a:r>
            <a:r>
              <a:rPr lang="en-US" altLang="zh-CN" dirty="0" err="1">
                <a:latin typeface="+mj-ea"/>
                <a:ea typeface="+mj-ea"/>
              </a:rPr>
              <a:t>arXiv</a:t>
            </a:r>
            <a:r>
              <a:rPr lang="zh-CN" altLang="zh-CN" dirty="0">
                <a:latin typeface="+mj-ea"/>
                <a:ea typeface="+mj-ea"/>
              </a:rPr>
              <a:t>．</a:t>
            </a:r>
            <a:r>
              <a:rPr lang="en-US" altLang="zh-CN" dirty="0">
                <a:latin typeface="+mj-ea"/>
                <a:ea typeface="+mj-ea"/>
              </a:rPr>
              <a:t>org(http</a:t>
            </a:r>
            <a:r>
              <a:rPr lang="zh-CN" altLang="zh-CN" dirty="0">
                <a:latin typeface="+mj-ea"/>
                <a:ea typeface="+mj-ea"/>
              </a:rPr>
              <a:t>：</a:t>
            </a:r>
            <a:r>
              <a:rPr lang="en-US" altLang="zh-CN" dirty="0">
                <a:latin typeface="+mj-ea"/>
                <a:ea typeface="+mj-ea"/>
              </a:rPr>
              <a:t>//</a:t>
            </a:r>
            <a:r>
              <a:rPr lang="en-US" altLang="zh-CN" dirty="0" err="1">
                <a:latin typeface="+mj-ea"/>
                <a:ea typeface="+mj-ea"/>
              </a:rPr>
              <a:t>arxiv</a:t>
            </a:r>
            <a:r>
              <a:rPr lang="zh-CN" altLang="zh-CN" dirty="0">
                <a:latin typeface="+mj-ea"/>
                <a:ea typeface="+mj-ea"/>
              </a:rPr>
              <a:t>．</a:t>
            </a:r>
            <a:r>
              <a:rPr lang="en-US" altLang="zh-CN" dirty="0">
                <a:latin typeface="+mj-ea"/>
                <a:ea typeface="+mj-ea"/>
              </a:rPr>
              <a:t>Org/)</a:t>
            </a:r>
            <a:endParaRPr lang="zh-CN" altLang="zh-CN" dirty="0">
              <a:latin typeface="+mj-ea"/>
              <a:ea typeface="+mj-ea"/>
            </a:endParaRPr>
          </a:p>
          <a:p>
            <a:r>
              <a:rPr lang="en-US" altLang="zh-CN" dirty="0" smtClean="0">
                <a:latin typeface="+mj-ea"/>
                <a:ea typeface="+mj-ea"/>
              </a:rPr>
              <a:t>5</a:t>
            </a:r>
            <a:r>
              <a:rPr lang="zh-CN" altLang="zh-CN" dirty="0">
                <a:latin typeface="+mj-ea"/>
                <a:ea typeface="+mj-ea"/>
              </a:rPr>
              <a:t>．</a:t>
            </a:r>
            <a:r>
              <a:rPr lang="en-US" altLang="zh-CN" dirty="0">
                <a:latin typeface="+mj-ea"/>
                <a:ea typeface="+mj-ea"/>
              </a:rPr>
              <a:t>SPARC</a:t>
            </a:r>
            <a:r>
              <a:rPr lang="zh-CN" altLang="zh-CN" dirty="0">
                <a:latin typeface="+mj-ea"/>
                <a:ea typeface="+mj-ea"/>
              </a:rPr>
              <a:t>开放信息门户</a:t>
            </a:r>
            <a:r>
              <a:rPr lang="en-US" altLang="zh-CN" dirty="0">
                <a:latin typeface="+mj-ea"/>
                <a:ea typeface="+mj-ea"/>
              </a:rPr>
              <a:t>(http</a:t>
            </a:r>
            <a:r>
              <a:rPr lang="zh-CN" altLang="zh-CN" dirty="0">
                <a:latin typeface="+mj-ea"/>
                <a:ea typeface="+mj-ea"/>
              </a:rPr>
              <a:t>：</a:t>
            </a:r>
            <a:r>
              <a:rPr lang="en-US" altLang="zh-CN" dirty="0">
                <a:latin typeface="+mj-ea"/>
                <a:ea typeface="+mj-ea"/>
              </a:rPr>
              <a:t>//www</a:t>
            </a:r>
            <a:r>
              <a:rPr lang="zh-CN" altLang="zh-CN" dirty="0">
                <a:latin typeface="+mj-ea"/>
                <a:ea typeface="+mj-ea"/>
              </a:rPr>
              <a:t>．</a:t>
            </a:r>
            <a:r>
              <a:rPr lang="en-US" altLang="zh-CN" dirty="0" err="1">
                <a:latin typeface="+mj-ea"/>
                <a:ea typeface="+mj-ea"/>
              </a:rPr>
              <a:t>sparc</a:t>
            </a:r>
            <a:r>
              <a:rPr lang="zh-CN" altLang="zh-CN" dirty="0">
                <a:latin typeface="+mj-ea"/>
                <a:ea typeface="+mj-ea"/>
              </a:rPr>
              <a:t>．</a:t>
            </a:r>
            <a:r>
              <a:rPr lang="en-US" altLang="zh-CN" dirty="0" err="1">
                <a:latin typeface="+mj-ea"/>
                <a:ea typeface="+mj-ea"/>
              </a:rPr>
              <a:t>arl</a:t>
            </a:r>
            <a:r>
              <a:rPr lang="zh-CN" altLang="zh-CN" dirty="0">
                <a:latin typeface="+mj-ea"/>
                <a:ea typeface="+mj-ea"/>
              </a:rPr>
              <a:t>．</a:t>
            </a:r>
            <a:r>
              <a:rPr lang="en-US" altLang="zh-CN" dirty="0">
                <a:latin typeface="+mj-ea"/>
                <a:ea typeface="+mj-ea"/>
              </a:rPr>
              <a:t>org/)</a:t>
            </a:r>
            <a:endParaRPr lang="zh-CN" altLang="zh-CN" dirty="0">
              <a:latin typeface="+mj-ea"/>
              <a:ea typeface="+mj-ea"/>
            </a:endParaRPr>
          </a:p>
          <a:p>
            <a:r>
              <a:rPr lang="en-US" altLang="zh-CN" dirty="0" smtClean="0">
                <a:latin typeface="+mj-ea"/>
                <a:ea typeface="+mj-ea"/>
              </a:rPr>
              <a:t>6</a:t>
            </a:r>
            <a:r>
              <a:rPr lang="zh-CN" altLang="zh-CN" dirty="0">
                <a:latin typeface="+mj-ea"/>
                <a:ea typeface="+mj-ea"/>
              </a:rPr>
              <a:t>．公共科学图书馆</a:t>
            </a:r>
            <a:r>
              <a:rPr lang="en-US" altLang="zh-CN" dirty="0">
                <a:latin typeface="+mj-ea"/>
                <a:ea typeface="+mj-ea"/>
              </a:rPr>
              <a:t>(http</a:t>
            </a:r>
            <a:r>
              <a:rPr lang="zh-CN" altLang="zh-CN" dirty="0">
                <a:latin typeface="+mj-ea"/>
                <a:ea typeface="+mj-ea"/>
              </a:rPr>
              <a:t>：</a:t>
            </a:r>
            <a:r>
              <a:rPr lang="en-US" altLang="zh-CN" dirty="0">
                <a:latin typeface="+mj-ea"/>
                <a:ea typeface="+mj-ea"/>
              </a:rPr>
              <a:t>//www</a:t>
            </a:r>
            <a:r>
              <a:rPr lang="zh-CN" altLang="zh-CN" dirty="0">
                <a:latin typeface="+mj-ea"/>
                <a:ea typeface="+mj-ea"/>
              </a:rPr>
              <a:t>．</a:t>
            </a:r>
            <a:r>
              <a:rPr lang="en-US" altLang="zh-CN" dirty="0" err="1">
                <a:latin typeface="+mj-ea"/>
                <a:ea typeface="+mj-ea"/>
              </a:rPr>
              <a:t>plos</a:t>
            </a:r>
            <a:r>
              <a:rPr lang="zh-CN" altLang="zh-CN" dirty="0">
                <a:latin typeface="+mj-ea"/>
                <a:ea typeface="+mj-ea"/>
              </a:rPr>
              <a:t>．</a:t>
            </a:r>
            <a:r>
              <a:rPr lang="en-US" altLang="zh-CN" dirty="0">
                <a:latin typeface="+mj-ea"/>
                <a:ea typeface="+mj-ea"/>
              </a:rPr>
              <a:t>org/)</a:t>
            </a:r>
            <a:endParaRPr lang="zh-CN" altLang="en-US" dirty="0">
              <a:latin typeface="+mj-ea"/>
              <a:ea typeface="+mj-ea"/>
              <a:cs typeface="+mn-ea"/>
              <a:sym typeface="+mn-lt"/>
            </a:endParaRPr>
          </a:p>
        </p:txBody>
      </p:sp>
      <p:sp>
        <p:nvSpPr>
          <p:cNvPr id="11" name="矩形 10"/>
          <p:cNvSpPr/>
          <p:nvPr/>
        </p:nvSpPr>
        <p:spPr>
          <a:xfrm>
            <a:off x="485506" y="3140976"/>
            <a:ext cx="2723823" cy="369332"/>
          </a:xfrm>
          <a:prstGeom prst="rect">
            <a:avLst/>
          </a:prstGeom>
        </p:spPr>
        <p:txBody>
          <a:bodyPr wrap="none">
            <a:spAutoFit/>
          </a:bodyPr>
          <a:lstStyle/>
          <a:p>
            <a:r>
              <a:rPr lang="zh-CN" altLang="zh-CN" sz="1800" b="1" dirty="0"/>
              <a:t>四、开放存取的数字资源</a:t>
            </a:r>
            <a:endParaRPr lang="zh-CN" altLang="zh-CN" sz="1800" dirty="0"/>
          </a:p>
        </p:txBody>
      </p:sp>
    </p:spTree>
    <p:custDataLst>
      <p:tags r:id="rId1"/>
    </p:custDataLst>
    <p:extLst>
      <p:ext uri="{BB962C8B-B14F-4D97-AF65-F5344CB8AC3E}">
        <p14:creationId xmlns:p14="http://schemas.microsoft.com/office/powerpoint/2010/main" val="31837186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第四节文献类型及常见文献</a:t>
            </a:r>
          </a:p>
        </p:txBody>
      </p:sp>
      <p:sp>
        <p:nvSpPr>
          <p:cNvPr id="7" name="矩形 6"/>
          <p:cNvSpPr/>
          <p:nvPr/>
        </p:nvSpPr>
        <p:spPr>
          <a:xfrm>
            <a:off x="485507" y="907341"/>
            <a:ext cx="1980029" cy="400110"/>
          </a:xfrm>
          <a:prstGeom prst="rect">
            <a:avLst/>
          </a:prstGeom>
        </p:spPr>
        <p:txBody>
          <a:bodyPr wrap="none">
            <a:spAutoFit/>
          </a:bodyPr>
          <a:lstStyle/>
          <a:p>
            <a:r>
              <a:rPr lang="zh-CN" altLang="zh-CN" sz="2000" b="1" dirty="0"/>
              <a:t>一、文献的类型</a:t>
            </a:r>
            <a:endParaRPr lang="zh-CN" altLang="zh-CN" sz="2000" dirty="0"/>
          </a:p>
        </p:txBody>
      </p:sp>
      <p:sp>
        <p:nvSpPr>
          <p:cNvPr id="2" name="矩形 1"/>
          <p:cNvSpPr/>
          <p:nvPr/>
        </p:nvSpPr>
        <p:spPr>
          <a:xfrm>
            <a:off x="485507" y="1332987"/>
            <a:ext cx="1568058" cy="369332"/>
          </a:xfrm>
          <a:prstGeom prst="rect">
            <a:avLst/>
          </a:prstGeom>
        </p:spPr>
        <p:txBody>
          <a:bodyPr wrap="none">
            <a:spAutoFit/>
          </a:bodyPr>
          <a:lstStyle/>
          <a:p>
            <a:r>
              <a:rPr lang="zh-CN" altLang="zh-CN" sz="1800" dirty="0"/>
              <a:t> </a:t>
            </a:r>
            <a:r>
              <a:rPr lang="en-US" altLang="zh-CN" sz="1800" dirty="0"/>
              <a:t>1</a:t>
            </a:r>
            <a:r>
              <a:rPr lang="zh-CN" altLang="zh-CN" sz="1800" dirty="0"/>
              <a:t>．零次文献</a:t>
            </a:r>
          </a:p>
        </p:txBody>
      </p:sp>
      <p:sp>
        <p:nvSpPr>
          <p:cNvPr id="6" name="矩形 5"/>
          <p:cNvSpPr/>
          <p:nvPr/>
        </p:nvSpPr>
        <p:spPr>
          <a:xfrm>
            <a:off x="512050" y="1722761"/>
            <a:ext cx="8100321" cy="1126462"/>
          </a:xfrm>
          <a:prstGeom prst="rect">
            <a:avLst/>
          </a:prstGeom>
        </p:spPr>
        <p:txBody>
          <a:bodyPr wrap="square">
            <a:spAutoFit/>
          </a:bodyPr>
          <a:lstStyle/>
          <a:p>
            <a:pPr defTabSz="913924">
              <a:lnSpc>
                <a:spcPct val="120000"/>
              </a:lnSpc>
              <a:spcBef>
                <a:spcPct val="20000"/>
              </a:spcBef>
              <a:defRPr/>
            </a:pPr>
            <a:r>
              <a:rPr lang="zh-CN" altLang="zh-CN" dirty="0"/>
              <a:t>零次文献是指未经正式发表或未形成正规载体的一种文献形式，如书信、手稿、会议记录、笔记、日记等。零次文献非常宝贵，通常没有备份，具有客观性、真实性、零散性和不成熟等特点。零次文献一般是通过口头交谈、参观展览、参加报告会等途径获取的，它不仅在内容上有一定价值，而且可以弥补公开文献从信息形成到公开传播之间费时较长的弊病。</a:t>
            </a:r>
            <a:endParaRPr lang="zh-CN" altLang="en-US" dirty="0">
              <a:cs typeface="+mn-ea"/>
              <a:sym typeface="+mn-lt"/>
            </a:endParaRPr>
          </a:p>
        </p:txBody>
      </p:sp>
      <p:sp>
        <p:nvSpPr>
          <p:cNvPr id="8" name="矩形 7"/>
          <p:cNvSpPr/>
          <p:nvPr/>
        </p:nvSpPr>
        <p:spPr>
          <a:xfrm>
            <a:off x="485507" y="2849223"/>
            <a:ext cx="1568058" cy="369332"/>
          </a:xfrm>
          <a:prstGeom prst="rect">
            <a:avLst/>
          </a:prstGeom>
        </p:spPr>
        <p:txBody>
          <a:bodyPr wrap="none">
            <a:spAutoFit/>
          </a:bodyPr>
          <a:lstStyle/>
          <a:p>
            <a:r>
              <a:rPr lang="en-US" altLang="zh-CN" sz="1800" dirty="0"/>
              <a:t> 2</a:t>
            </a:r>
            <a:r>
              <a:rPr lang="zh-CN" altLang="zh-CN" sz="1800" dirty="0"/>
              <a:t>．一次文献</a:t>
            </a:r>
          </a:p>
        </p:txBody>
      </p:sp>
      <p:sp>
        <p:nvSpPr>
          <p:cNvPr id="9" name="矩形 8"/>
          <p:cNvSpPr/>
          <p:nvPr/>
        </p:nvSpPr>
        <p:spPr>
          <a:xfrm>
            <a:off x="512050" y="3238997"/>
            <a:ext cx="8100321" cy="954107"/>
          </a:xfrm>
          <a:prstGeom prst="rect">
            <a:avLst/>
          </a:prstGeom>
        </p:spPr>
        <p:txBody>
          <a:bodyPr wrap="square">
            <a:spAutoFit/>
          </a:bodyPr>
          <a:lstStyle/>
          <a:p>
            <a:r>
              <a:rPr lang="zh-CN" altLang="zh-CN" dirty="0"/>
              <a:t>一次文献是指以作者本人的教育实践与科学研究成果为基本素材而撰写的文献，无论创作时作者是否参考或引用了他人的著作，也无论以何种载体形式出现。如专著、研究报告、产品样本、论文、报刊、政府出版物、档案材料、会议文献等出版物和非出版物。一次文献通常是我们做研究的第一手资料，对研究工作有很大价值。</a:t>
            </a:r>
          </a:p>
        </p:txBody>
      </p:sp>
    </p:spTree>
    <p:custDataLst>
      <p:tags r:id="rId1"/>
    </p:custDataLst>
    <p:extLst>
      <p:ext uri="{BB962C8B-B14F-4D97-AF65-F5344CB8AC3E}">
        <p14:creationId xmlns:p14="http://schemas.microsoft.com/office/powerpoint/2010/main" val="26208629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第四节文献类型及常见文献</a:t>
            </a:r>
          </a:p>
        </p:txBody>
      </p:sp>
      <p:sp>
        <p:nvSpPr>
          <p:cNvPr id="2" name="矩形 1"/>
          <p:cNvSpPr/>
          <p:nvPr/>
        </p:nvSpPr>
        <p:spPr>
          <a:xfrm>
            <a:off x="485507" y="963655"/>
            <a:ext cx="1486304" cy="369332"/>
          </a:xfrm>
          <a:prstGeom prst="rect">
            <a:avLst/>
          </a:prstGeom>
        </p:spPr>
        <p:txBody>
          <a:bodyPr wrap="none">
            <a:spAutoFit/>
          </a:bodyPr>
          <a:lstStyle/>
          <a:p>
            <a:r>
              <a:rPr lang="en-US" altLang="zh-CN" sz="1800" dirty="0"/>
              <a:t>3</a:t>
            </a:r>
            <a:r>
              <a:rPr lang="zh-CN" altLang="zh-CN" sz="1800" dirty="0"/>
              <a:t>．二次文献</a:t>
            </a:r>
          </a:p>
        </p:txBody>
      </p:sp>
      <p:sp>
        <p:nvSpPr>
          <p:cNvPr id="6" name="矩形 5"/>
          <p:cNvSpPr/>
          <p:nvPr/>
        </p:nvSpPr>
        <p:spPr>
          <a:xfrm>
            <a:off x="512050" y="1353429"/>
            <a:ext cx="8100321" cy="1103507"/>
          </a:xfrm>
          <a:prstGeom prst="rect">
            <a:avLst/>
          </a:prstGeom>
        </p:spPr>
        <p:txBody>
          <a:bodyPr wrap="square">
            <a:spAutoFit/>
          </a:bodyPr>
          <a:lstStyle/>
          <a:p>
            <a:pPr defTabSz="913924">
              <a:lnSpc>
                <a:spcPct val="120000"/>
              </a:lnSpc>
              <a:spcBef>
                <a:spcPct val="20000"/>
              </a:spcBef>
              <a:defRPr/>
            </a:pPr>
            <a:r>
              <a:rPr lang="zh-CN" altLang="zh-CN" dirty="0"/>
              <a:t>二次文献是指对一次文献加工整理而成的系统化、条理化的文献资料，它便于读者对文献进行检索和查找。通常，二次文献包括各种索引、书目、文摘以及类似内容的各种数据库等。二次文献能够较为全面、系统地反映某学科某专业文献的线索，是检索一次文献的常用工具。善于利用二次文献，能帮助我们有效提高检索效率。</a:t>
            </a:r>
            <a:endParaRPr lang="zh-CN" altLang="en-US" dirty="0">
              <a:cs typeface="+mn-ea"/>
              <a:sym typeface="+mn-lt"/>
            </a:endParaRPr>
          </a:p>
        </p:txBody>
      </p:sp>
      <p:sp>
        <p:nvSpPr>
          <p:cNvPr id="8" name="矩形 7"/>
          <p:cNvSpPr/>
          <p:nvPr/>
        </p:nvSpPr>
        <p:spPr>
          <a:xfrm>
            <a:off x="485507" y="2745705"/>
            <a:ext cx="1486304" cy="369332"/>
          </a:xfrm>
          <a:prstGeom prst="rect">
            <a:avLst/>
          </a:prstGeom>
        </p:spPr>
        <p:txBody>
          <a:bodyPr wrap="none">
            <a:spAutoFit/>
          </a:bodyPr>
          <a:lstStyle/>
          <a:p>
            <a:r>
              <a:rPr lang="en-US" altLang="zh-CN" sz="1800" dirty="0"/>
              <a:t>4</a:t>
            </a:r>
            <a:r>
              <a:rPr lang="zh-CN" altLang="zh-CN" sz="1800" dirty="0"/>
              <a:t>．三次文献</a:t>
            </a:r>
          </a:p>
        </p:txBody>
      </p:sp>
      <p:sp>
        <p:nvSpPr>
          <p:cNvPr id="9" name="矩形 8"/>
          <p:cNvSpPr/>
          <p:nvPr/>
        </p:nvSpPr>
        <p:spPr>
          <a:xfrm>
            <a:off x="512050" y="3135479"/>
            <a:ext cx="8100321" cy="954107"/>
          </a:xfrm>
          <a:prstGeom prst="rect">
            <a:avLst/>
          </a:prstGeom>
        </p:spPr>
        <p:txBody>
          <a:bodyPr wrap="square">
            <a:spAutoFit/>
          </a:bodyPr>
          <a:lstStyle/>
          <a:p>
            <a:r>
              <a:rPr lang="zh-CN" altLang="zh-CN" dirty="0"/>
              <a:t>三次文献是指在二次文献的基础上对一次文献进行分类后，经过加工、整理而成的文献资料。三次文献包括综述研究和参考工具两类。综述类如专题述评、动态综述、进展报告等，参考工具类如百科全书、年鉴、手册等。这类文献是从事一次、二次、三次文献编撰人员共同的科学劳动成果，综合性更强，具有高度的浓缩性、参考性、深度加工等特点。</a:t>
            </a:r>
          </a:p>
        </p:txBody>
      </p:sp>
    </p:spTree>
    <p:custDataLst>
      <p:tags r:id="rId1"/>
    </p:custDataLst>
    <p:extLst>
      <p:ext uri="{BB962C8B-B14F-4D97-AF65-F5344CB8AC3E}">
        <p14:creationId xmlns:p14="http://schemas.microsoft.com/office/powerpoint/2010/main" val="136896099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第四节文献类型及常见文献</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a:t>二、常见文献</a:t>
            </a:r>
            <a:endParaRPr lang="zh-CN" altLang="zh-CN" sz="2000" dirty="0"/>
          </a:p>
        </p:txBody>
      </p:sp>
      <p:sp>
        <p:nvSpPr>
          <p:cNvPr id="2" name="矩形 1"/>
          <p:cNvSpPr/>
          <p:nvPr/>
        </p:nvSpPr>
        <p:spPr>
          <a:xfrm>
            <a:off x="485507" y="1418047"/>
            <a:ext cx="8318251" cy="3046988"/>
          </a:xfrm>
          <a:prstGeom prst="rect">
            <a:avLst/>
          </a:prstGeom>
        </p:spPr>
        <p:txBody>
          <a:bodyPr wrap="square">
            <a:spAutoFit/>
          </a:bodyPr>
          <a:lstStyle/>
          <a:p>
            <a:pPr marL="342900" indent="-342900" fontAlgn="auto">
              <a:buFont typeface="+mj-lt"/>
              <a:buAutoNum type="arabicPeriod"/>
            </a:pPr>
            <a:r>
              <a:rPr lang="zh-CN" altLang="en-US" sz="1600" b="1" dirty="0" smtClean="0"/>
              <a:t>图书</a:t>
            </a:r>
            <a:r>
              <a:rPr lang="zh-CN" altLang="en-US" sz="1600" b="1" dirty="0"/>
              <a:t>：</a:t>
            </a:r>
            <a:r>
              <a:rPr lang="zh-CN" altLang="en-US" sz="1600" dirty="0"/>
              <a:t>指对某一领域的知识进行系统阐述或对已有研究成果、技术、经验等进行归纳、概括的出版物.</a:t>
            </a:r>
          </a:p>
          <a:p>
            <a:pPr marL="342900" indent="-342900" fontAlgn="auto">
              <a:buFont typeface="+mj-lt"/>
              <a:buAutoNum type="arabicPeriod"/>
            </a:pPr>
            <a:r>
              <a:rPr lang="zh-CN" altLang="en-US" sz="1600" b="1" dirty="0" smtClean="0"/>
              <a:t>期刊</a:t>
            </a:r>
            <a:r>
              <a:rPr lang="zh-CN" altLang="en-US" sz="1600" b="1" dirty="0"/>
              <a:t>：</a:t>
            </a:r>
            <a:r>
              <a:rPr lang="zh-CN" altLang="en-US" sz="1600" dirty="0"/>
              <a:t>是指那些定期出版、汇集了多位著者文章的连续出版物. </a:t>
            </a:r>
          </a:p>
          <a:p>
            <a:pPr marL="342900" indent="-342900" fontAlgn="auto">
              <a:buFont typeface="+mj-lt"/>
              <a:buAutoNum type="arabicPeriod"/>
            </a:pPr>
            <a:r>
              <a:rPr lang="en-US" altLang="zh-CN" sz="1600" b="1" dirty="0" err="1" smtClean="0"/>
              <a:t>学位论文</a:t>
            </a:r>
            <a:endParaRPr lang="en-US" altLang="zh-CN" sz="1600" b="1" dirty="0"/>
          </a:p>
          <a:p>
            <a:pPr marL="342900" indent="-342900" fontAlgn="auto">
              <a:buFont typeface="+mj-lt"/>
              <a:buAutoNum type="arabicPeriod"/>
            </a:pPr>
            <a:r>
              <a:rPr lang="zh-CN" altLang="en-US" sz="1600" b="1" dirty="0" smtClean="0"/>
              <a:t>会议</a:t>
            </a:r>
            <a:r>
              <a:rPr lang="zh-CN" altLang="en-US" sz="1600" b="1" dirty="0"/>
              <a:t>文献</a:t>
            </a:r>
          </a:p>
          <a:p>
            <a:pPr marL="342900" indent="-342900" fontAlgn="auto">
              <a:buFont typeface="+mj-lt"/>
              <a:buAutoNum type="arabicPeriod"/>
            </a:pPr>
            <a:r>
              <a:rPr lang="zh-CN" altLang="en-US" sz="1600" b="1" dirty="0" smtClean="0"/>
              <a:t>政治</a:t>
            </a:r>
            <a:r>
              <a:rPr lang="zh-CN" altLang="en-US" sz="1600" b="1" dirty="0"/>
              <a:t>出版物</a:t>
            </a:r>
          </a:p>
          <a:p>
            <a:pPr marL="342900" indent="-342900" fontAlgn="auto">
              <a:buFont typeface="+mj-lt"/>
              <a:buAutoNum type="arabicPeriod"/>
            </a:pPr>
            <a:r>
              <a:rPr lang="zh-CN" altLang="en-US" sz="1600" b="1" dirty="0" smtClean="0"/>
              <a:t>标准</a:t>
            </a:r>
            <a:r>
              <a:rPr lang="zh-CN" altLang="en-US" sz="1600" b="1" dirty="0"/>
              <a:t>文献：</a:t>
            </a:r>
            <a:r>
              <a:rPr lang="zh-CN" altLang="en-US" sz="1600" dirty="0"/>
              <a:t>指按规定程序制定,经公认权威机构批准的一整套在特定范围(领域)内强制执行或推荐执行的规格、规则、技术要求等的规范性文献</a:t>
            </a:r>
          </a:p>
          <a:p>
            <a:pPr marL="342900" indent="-342900" fontAlgn="auto">
              <a:buFont typeface="+mj-lt"/>
              <a:buAutoNum type="arabicPeriod"/>
            </a:pPr>
            <a:r>
              <a:rPr lang="zh-CN" altLang="en-US" sz="1600" b="1" dirty="0" smtClean="0"/>
              <a:t>档案</a:t>
            </a:r>
            <a:r>
              <a:rPr lang="zh-CN" altLang="en-US" sz="1600" b="1" dirty="0"/>
              <a:t>文献：</a:t>
            </a:r>
            <a:r>
              <a:rPr lang="zh-CN" altLang="en-US" sz="1600" dirty="0"/>
              <a:t>指国家机构、社会组织以及个人在从事各项实践活动中,直接形成的、具有保存和长期使用价值、经过立卷归档、集中保管起来的各种文件</a:t>
            </a:r>
            <a:r>
              <a:rPr lang="en-US" altLang="zh-CN" sz="1600" dirty="0"/>
              <a:t>.</a:t>
            </a:r>
          </a:p>
          <a:p>
            <a:pPr marL="342900" indent="-342900" fontAlgn="auto">
              <a:buFont typeface="+mj-lt"/>
              <a:buAutoNum type="arabicPeriod"/>
            </a:pPr>
            <a:r>
              <a:rPr lang="en-US" altLang="zh-CN" sz="1600" b="1" dirty="0" err="1" smtClean="0"/>
              <a:t>报纸</a:t>
            </a:r>
            <a:r>
              <a:rPr lang="zh-CN" altLang="en-US" sz="1600" b="1" dirty="0"/>
              <a:t>：</a:t>
            </a:r>
            <a:r>
              <a:rPr lang="zh-CN" altLang="en-US" sz="1600" dirty="0"/>
              <a:t>纸是一种具有时事性、大众性的出版物,通常不具有学术性.</a:t>
            </a:r>
          </a:p>
          <a:p>
            <a:pPr marL="342900" indent="-342900" fontAlgn="auto">
              <a:buFont typeface="+mj-lt"/>
              <a:buAutoNum type="arabicPeriod"/>
            </a:pPr>
            <a:r>
              <a:rPr lang="zh-CN" altLang="en-US" sz="1600" b="1" dirty="0" smtClean="0"/>
              <a:t>研究</a:t>
            </a:r>
            <a:r>
              <a:rPr lang="zh-CN" altLang="en-US" sz="1600" b="1" dirty="0"/>
              <a:t>报告：</a:t>
            </a:r>
            <a:r>
              <a:rPr lang="zh-CN" altLang="en-US" sz="1600" dirty="0"/>
              <a:t>研究报告是科研人员在研究工作或研究成果方面编辑出版的报告或内部报告.</a:t>
            </a:r>
            <a:endParaRPr lang="zh-CN" altLang="en-US" sz="1600" dirty="0"/>
          </a:p>
        </p:txBody>
      </p:sp>
    </p:spTree>
    <p:custDataLst>
      <p:tags r:id="rId1"/>
    </p:custDataLst>
    <p:extLst>
      <p:ext uri="{BB962C8B-B14F-4D97-AF65-F5344CB8AC3E}">
        <p14:creationId xmlns:p14="http://schemas.microsoft.com/office/powerpoint/2010/main" val="40293597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第五节文献的筛选与阅读</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a:t>一、原文索取</a:t>
            </a:r>
            <a:endParaRPr lang="zh-CN" altLang="zh-CN" sz="2000" dirty="0"/>
          </a:p>
        </p:txBody>
      </p:sp>
      <p:sp>
        <p:nvSpPr>
          <p:cNvPr id="5" name="Round Same Side Corner Rectangle 64"/>
          <p:cNvSpPr/>
          <p:nvPr/>
        </p:nvSpPr>
        <p:spPr>
          <a:xfrm>
            <a:off x="485507" y="1307451"/>
            <a:ext cx="3682456" cy="594914"/>
          </a:xfrm>
          <a:prstGeom prst="round2SameRect">
            <a:avLst>
              <a:gd name="adj1" fmla="val 520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altLang="zh-CN" sz="1800" b="1" dirty="0"/>
              <a:t>1</a:t>
            </a:r>
            <a:r>
              <a:rPr lang="zh-CN" altLang="zh-CN" sz="1800" b="1" dirty="0"/>
              <a:t>．原始文献索取的基本知识</a:t>
            </a:r>
          </a:p>
        </p:txBody>
      </p:sp>
      <p:sp>
        <p:nvSpPr>
          <p:cNvPr id="24" name="矩形 23"/>
          <p:cNvSpPr/>
          <p:nvPr/>
        </p:nvSpPr>
        <p:spPr>
          <a:xfrm>
            <a:off x="485507" y="1923885"/>
            <a:ext cx="3682456" cy="2554545"/>
          </a:xfrm>
          <a:prstGeom prst="rect">
            <a:avLst/>
          </a:prstGeom>
        </p:spPr>
        <p:txBody>
          <a:bodyPr wrap="square">
            <a:spAutoFit/>
          </a:bodyPr>
          <a:lstStyle/>
          <a:p>
            <a:r>
              <a:rPr lang="zh-CN" altLang="zh-CN" sz="1600" dirty="0" smtClean="0"/>
              <a:t>所谓</a:t>
            </a:r>
            <a:r>
              <a:rPr lang="zh-CN" altLang="zh-CN" sz="1600" dirty="0"/>
              <a:t>原始文献</a:t>
            </a:r>
            <a:r>
              <a:rPr lang="en-US" altLang="zh-CN" sz="1600" dirty="0"/>
              <a:t>(original article)</a:t>
            </a:r>
            <a:r>
              <a:rPr lang="zh-CN" altLang="zh-CN" sz="1600" dirty="0"/>
              <a:t>，简称原文，是文献检索及资料查找活动的终极目标，也是毕业生所开展的文献检索工作的具体对象。</a:t>
            </a:r>
          </a:p>
          <a:p>
            <a:pPr marL="342900" indent="-342900">
              <a:buFont typeface="+mj-lt"/>
              <a:buAutoNum type="arabicPeriod"/>
            </a:pPr>
            <a:r>
              <a:rPr lang="zh-CN" altLang="zh-CN" sz="1600" dirty="0" smtClean="0"/>
              <a:t>利用</a:t>
            </a:r>
            <a:r>
              <a:rPr lang="zh-CN" altLang="zh-CN" sz="1600" dirty="0"/>
              <a:t>《国际期刊名称缩写表》</a:t>
            </a:r>
            <a:r>
              <a:rPr lang="en-US" altLang="zh-CN" sz="1600" dirty="0"/>
              <a:t>(1SO/R 833)</a:t>
            </a:r>
            <a:r>
              <a:rPr lang="zh-CN" altLang="zh-CN" sz="1600" dirty="0"/>
              <a:t>。</a:t>
            </a:r>
          </a:p>
          <a:p>
            <a:pPr marL="342900" indent="-342900">
              <a:buFont typeface="+mj-lt"/>
              <a:buAutoNum type="arabicPeriod"/>
            </a:pPr>
            <a:r>
              <a:rPr lang="zh-CN" altLang="zh-CN" sz="1600" dirty="0" smtClean="0"/>
              <a:t>利用</a:t>
            </a:r>
            <a:r>
              <a:rPr lang="zh-CN" altLang="zh-CN" sz="1600" dirty="0"/>
              <a:t>搜索引擎来解决相关问题。</a:t>
            </a:r>
          </a:p>
          <a:p>
            <a:pPr marL="342900" indent="-342900">
              <a:buFont typeface="+mj-lt"/>
              <a:buAutoNum type="arabicPeriod"/>
            </a:pPr>
            <a:r>
              <a:rPr lang="zh-CN" altLang="zh-CN" sz="1600" dirty="0" smtClean="0"/>
              <a:t>利用</a:t>
            </a:r>
            <a:r>
              <a:rPr lang="zh-CN" altLang="zh-CN" sz="1600" dirty="0"/>
              <a:t>数据库或检索工具自带的《刊名缩写表》及《引用期刊一览表》来核对缩写文献名称的完整表示法。</a:t>
            </a:r>
            <a:endParaRPr lang="zh-CN" altLang="en-US" sz="1600" dirty="0"/>
          </a:p>
        </p:txBody>
      </p:sp>
      <p:sp>
        <p:nvSpPr>
          <p:cNvPr id="25" name="Round Same Side Corner Rectangle 64"/>
          <p:cNvSpPr/>
          <p:nvPr/>
        </p:nvSpPr>
        <p:spPr>
          <a:xfrm>
            <a:off x="4495777" y="1307451"/>
            <a:ext cx="4245981" cy="594914"/>
          </a:xfrm>
          <a:prstGeom prst="round2SameRect">
            <a:avLst>
              <a:gd name="adj1" fmla="val 520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altLang="zh-CN" sz="1800" b="1" dirty="0"/>
              <a:t>2</a:t>
            </a:r>
            <a:r>
              <a:rPr lang="zh-CN" altLang="zh-CN" sz="1800" b="1" dirty="0"/>
              <a:t>．原始文献信息索取的原则和方法</a:t>
            </a:r>
          </a:p>
        </p:txBody>
      </p:sp>
      <p:sp>
        <p:nvSpPr>
          <p:cNvPr id="26" name="矩形 25"/>
          <p:cNvSpPr/>
          <p:nvPr/>
        </p:nvSpPr>
        <p:spPr>
          <a:xfrm>
            <a:off x="4495777" y="1923885"/>
            <a:ext cx="4245981" cy="584775"/>
          </a:xfrm>
          <a:prstGeom prst="rect">
            <a:avLst/>
          </a:prstGeom>
        </p:spPr>
        <p:txBody>
          <a:bodyPr wrap="square">
            <a:spAutoFit/>
          </a:bodyPr>
          <a:lstStyle/>
          <a:p>
            <a:r>
              <a:rPr lang="en-US" altLang="zh-CN" sz="1600" dirty="0"/>
              <a:t>(1)</a:t>
            </a:r>
            <a:r>
              <a:rPr lang="zh-CN" altLang="zh-CN" sz="1600" dirty="0"/>
              <a:t>查询本馆收藏信息。</a:t>
            </a:r>
          </a:p>
          <a:p>
            <a:r>
              <a:rPr lang="en-US" altLang="zh-CN" sz="1600" dirty="0" smtClean="0"/>
              <a:t>(</a:t>
            </a:r>
            <a:r>
              <a:rPr lang="en-US" altLang="zh-CN" sz="1600" dirty="0"/>
              <a:t>2)</a:t>
            </a:r>
            <a:r>
              <a:rPr lang="zh-CN" altLang="zh-CN" sz="1600" dirty="0"/>
              <a:t>查询联合目录。</a:t>
            </a:r>
          </a:p>
        </p:txBody>
      </p:sp>
      <p:sp>
        <p:nvSpPr>
          <p:cNvPr id="27" name="Round Same Side Corner Rectangle 64"/>
          <p:cNvSpPr/>
          <p:nvPr/>
        </p:nvSpPr>
        <p:spPr>
          <a:xfrm>
            <a:off x="4495777" y="2903700"/>
            <a:ext cx="4245981" cy="594914"/>
          </a:xfrm>
          <a:prstGeom prst="round2SameRect">
            <a:avLst>
              <a:gd name="adj1" fmla="val 5209"/>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altLang="zh-CN" sz="1800" b="1" dirty="0" smtClean="0"/>
              <a:t>3</a:t>
            </a:r>
            <a:r>
              <a:rPr lang="zh-CN" altLang="zh-CN" sz="1800" b="1" dirty="0"/>
              <a:t>．查到所需文献的出处后的原文获取</a:t>
            </a:r>
          </a:p>
        </p:txBody>
      </p:sp>
    </p:spTree>
    <p:custDataLst>
      <p:tags r:id="rId1"/>
    </p:custDataLst>
    <p:extLst>
      <p:ext uri="{BB962C8B-B14F-4D97-AF65-F5344CB8AC3E}">
        <p14:creationId xmlns:p14="http://schemas.microsoft.com/office/powerpoint/2010/main" val="8146631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第五节文献的筛选与阅读</a:t>
            </a:r>
          </a:p>
        </p:txBody>
      </p:sp>
      <p:sp>
        <p:nvSpPr>
          <p:cNvPr id="7" name="矩形 6"/>
          <p:cNvSpPr/>
          <p:nvPr/>
        </p:nvSpPr>
        <p:spPr>
          <a:xfrm>
            <a:off x="485507" y="907341"/>
            <a:ext cx="3518912" cy="400110"/>
          </a:xfrm>
          <a:prstGeom prst="rect">
            <a:avLst/>
          </a:prstGeom>
        </p:spPr>
        <p:txBody>
          <a:bodyPr wrap="none">
            <a:spAutoFit/>
          </a:bodyPr>
          <a:lstStyle/>
          <a:p>
            <a:r>
              <a:rPr lang="zh-CN" altLang="zh-CN" sz="2000" b="1" dirty="0"/>
              <a:t>二、馆际互借、文献传递服务</a:t>
            </a:r>
            <a:endParaRPr lang="zh-CN" altLang="zh-CN" sz="2000" dirty="0"/>
          </a:p>
        </p:txBody>
      </p:sp>
      <p:sp>
        <p:nvSpPr>
          <p:cNvPr id="2" name="矩形 1"/>
          <p:cNvSpPr/>
          <p:nvPr/>
        </p:nvSpPr>
        <p:spPr>
          <a:xfrm>
            <a:off x="485507" y="1456743"/>
            <a:ext cx="3518912" cy="1200329"/>
          </a:xfrm>
          <a:prstGeom prst="rect">
            <a:avLst/>
          </a:prstGeom>
        </p:spPr>
        <p:txBody>
          <a:bodyPr wrap="square">
            <a:spAutoFit/>
          </a:bodyPr>
          <a:lstStyle/>
          <a:p>
            <a:pPr defTabSz="913924">
              <a:lnSpc>
                <a:spcPct val="120000"/>
              </a:lnSpc>
              <a:spcBef>
                <a:spcPct val="20000"/>
              </a:spcBef>
              <a:defRPr/>
            </a:pPr>
            <a:r>
              <a:rPr lang="zh-CN" altLang="en-US" sz="1800" dirty="0">
                <a:cs typeface="+mn-ea"/>
                <a:sym typeface="+mn-lt"/>
              </a:rPr>
              <a:t>１．文献传递的工作模式</a:t>
            </a:r>
          </a:p>
          <a:p>
            <a:pPr defTabSz="913924">
              <a:lnSpc>
                <a:spcPct val="120000"/>
              </a:lnSpc>
              <a:spcBef>
                <a:spcPct val="20000"/>
              </a:spcBef>
              <a:defRPr/>
            </a:pPr>
            <a:r>
              <a:rPr lang="zh-CN" altLang="en-US" sz="1800" dirty="0">
                <a:cs typeface="+mn-ea"/>
                <a:sym typeface="+mn-lt"/>
              </a:rPr>
              <a:t>２．国内常见的文献提供途径</a:t>
            </a:r>
          </a:p>
          <a:p>
            <a:pPr defTabSz="913924">
              <a:lnSpc>
                <a:spcPct val="120000"/>
              </a:lnSpc>
              <a:spcBef>
                <a:spcPct val="20000"/>
              </a:spcBef>
              <a:defRPr/>
            </a:pPr>
            <a:r>
              <a:rPr lang="zh-CN" altLang="en-US" sz="1800" dirty="0">
                <a:cs typeface="+mn-ea"/>
                <a:sym typeface="+mn-lt"/>
              </a:rPr>
              <a:t>３．国外主要文献传递中心</a:t>
            </a:r>
            <a:endParaRPr lang="zh-CN" altLang="en-US" sz="1800" dirty="0">
              <a:cs typeface="+mn-ea"/>
              <a:sym typeface="+mn-lt"/>
            </a:endParaRPr>
          </a:p>
        </p:txBody>
      </p:sp>
      <p:sp>
        <p:nvSpPr>
          <p:cNvPr id="10" name="矩形 9"/>
          <p:cNvSpPr/>
          <p:nvPr/>
        </p:nvSpPr>
        <p:spPr>
          <a:xfrm>
            <a:off x="485507" y="2853099"/>
            <a:ext cx="3607078" cy="400110"/>
          </a:xfrm>
          <a:prstGeom prst="rect">
            <a:avLst/>
          </a:prstGeom>
        </p:spPr>
        <p:txBody>
          <a:bodyPr wrap="none">
            <a:spAutoFit/>
          </a:bodyPr>
          <a:lstStyle/>
          <a:p>
            <a:r>
              <a:rPr lang="zh-CN" altLang="zh-CN" sz="2000" b="1" dirty="0" smtClean="0"/>
              <a:t>三</a:t>
            </a:r>
            <a:r>
              <a:rPr lang="zh-CN" altLang="zh-CN" sz="2000" b="1" dirty="0"/>
              <a:t>、信息的鉴别、阅读和整理</a:t>
            </a:r>
            <a:endParaRPr lang="zh-CN" altLang="zh-CN" sz="2000" dirty="0"/>
          </a:p>
        </p:txBody>
      </p:sp>
      <p:sp>
        <p:nvSpPr>
          <p:cNvPr id="11" name="矩形 10"/>
          <p:cNvSpPr/>
          <p:nvPr/>
        </p:nvSpPr>
        <p:spPr>
          <a:xfrm>
            <a:off x="485507" y="3402501"/>
            <a:ext cx="3518912" cy="923330"/>
          </a:xfrm>
          <a:prstGeom prst="rect">
            <a:avLst/>
          </a:prstGeom>
        </p:spPr>
        <p:txBody>
          <a:bodyPr wrap="square">
            <a:spAutoFit/>
          </a:bodyPr>
          <a:lstStyle/>
          <a:p>
            <a:r>
              <a:rPr lang="zh-CN" altLang="en-US" sz="1800" dirty="0"/>
              <a:t>１．信息的鉴别</a:t>
            </a:r>
          </a:p>
          <a:p>
            <a:r>
              <a:rPr lang="zh-CN" altLang="en-US" sz="1800" dirty="0"/>
              <a:t>２．文献阅读的技巧</a:t>
            </a:r>
          </a:p>
          <a:p>
            <a:r>
              <a:rPr lang="zh-CN" altLang="en-US" sz="1800" dirty="0"/>
              <a:t>３．信息的加工、整理和</a:t>
            </a:r>
            <a:r>
              <a:rPr lang="zh-CN" altLang="en-US" sz="1800" dirty="0" smtClean="0"/>
              <a:t>引用</a:t>
            </a:r>
            <a:endParaRPr lang="zh-CN" altLang="en-US" sz="1800" dirty="0"/>
          </a:p>
        </p:txBody>
      </p:sp>
    </p:spTree>
    <p:custDataLst>
      <p:tags r:id="rId1"/>
    </p:custDataLst>
    <p:extLst>
      <p:ext uri="{BB962C8B-B14F-4D97-AF65-F5344CB8AC3E}">
        <p14:creationId xmlns:p14="http://schemas.microsoft.com/office/powerpoint/2010/main" val="21277653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3710964" y="1241549"/>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3710968" y="1951331"/>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3710968" y="2676330"/>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449689" y="1292788"/>
            <a:ext cx="2987036" cy="346249"/>
          </a:xfrm>
          <a:prstGeom prst="rect">
            <a:avLst/>
          </a:prstGeom>
          <a:noFill/>
        </p:spPr>
        <p:txBody>
          <a:bodyPr wrap="none" lIns="68580" tIns="34290" rIns="68580" bIns="34290" rtlCol="0">
            <a:spAutoFit/>
          </a:bodyPr>
          <a:lstStyle/>
          <a:p>
            <a:r>
              <a:rPr lang="zh-CN" altLang="zh-CN" sz="1800" b="1" dirty="0">
                <a:solidFill>
                  <a:srgbClr val="C00000"/>
                </a:solidFill>
              </a:rPr>
              <a:t>第一节 毕业论文材料的作用</a:t>
            </a:r>
          </a:p>
        </p:txBody>
      </p:sp>
      <p:sp>
        <p:nvSpPr>
          <p:cNvPr id="32" name="文本框 31"/>
          <p:cNvSpPr txBox="1"/>
          <p:nvPr/>
        </p:nvSpPr>
        <p:spPr>
          <a:xfrm>
            <a:off x="4449689" y="2759758"/>
            <a:ext cx="3451907" cy="346249"/>
          </a:xfrm>
          <a:prstGeom prst="rect">
            <a:avLst/>
          </a:prstGeom>
          <a:noFill/>
        </p:spPr>
        <p:txBody>
          <a:bodyPr wrap="none" lIns="68580" tIns="34290" rIns="68580" bIns="34290" rtlCol="0">
            <a:spAutoFit/>
          </a:bodyPr>
          <a:lstStyle/>
          <a:p>
            <a:pPr>
              <a:spcBef>
                <a:spcPct val="0"/>
              </a:spcBef>
            </a:pPr>
            <a:r>
              <a:rPr lang="zh-CN" altLang="zh-CN" sz="1800" b="1" dirty="0">
                <a:solidFill>
                  <a:srgbClr val="C00000"/>
                </a:solidFill>
              </a:rPr>
              <a:t>第三节 常用检索工具及检索方法</a:t>
            </a:r>
            <a:endParaRPr lang="zh-CN" altLang="en-US" sz="1800" b="1" dirty="0">
              <a:solidFill>
                <a:srgbClr val="C00000"/>
              </a:solidFill>
              <a:latin typeface="微软雅黑" panose="020B0503020204020204" charset="-122"/>
              <a:ea typeface="微软雅黑" panose="020B0503020204020204" charset="-122"/>
            </a:endParaRPr>
          </a:p>
        </p:txBody>
      </p:sp>
      <p:sp>
        <p:nvSpPr>
          <p:cNvPr id="33" name="文本框 32"/>
          <p:cNvSpPr txBox="1"/>
          <p:nvPr/>
        </p:nvSpPr>
        <p:spPr>
          <a:xfrm>
            <a:off x="4449689" y="2032828"/>
            <a:ext cx="2987036" cy="346249"/>
          </a:xfrm>
          <a:prstGeom prst="rect">
            <a:avLst/>
          </a:prstGeom>
          <a:noFill/>
        </p:spPr>
        <p:txBody>
          <a:bodyPr wrap="none" lIns="68580" tIns="34290" rIns="68580" bIns="34290" rtlCol="0">
            <a:spAutoFit/>
          </a:bodyPr>
          <a:lstStyle/>
          <a:p>
            <a:r>
              <a:rPr lang="zh-CN" altLang="zh-CN" sz="1800" b="1" dirty="0">
                <a:solidFill>
                  <a:srgbClr val="C00000"/>
                </a:solidFill>
              </a:rPr>
              <a:t>第二节 毕业论文材料的收集</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grpSp>
        <p:nvGrpSpPr>
          <p:cNvPr id="18" name="组合 17"/>
          <p:cNvGrpSpPr/>
          <p:nvPr/>
        </p:nvGrpSpPr>
        <p:grpSpPr>
          <a:xfrm>
            <a:off x="3710968" y="3381852"/>
            <a:ext cx="479490" cy="507831"/>
            <a:chOff x="6175941" y="3147492"/>
            <a:chExt cx="639320" cy="677107"/>
          </a:xfrm>
        </p:grpSpPr>
        <p:sp>
          <p:nvSpPr>
            <p:cNvPr id="19" name="圆角矩形 18"/>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4</a:t>
              </a:r>
              <a:endParaRPr lang="en-US" altLang="zh-CN" sz="2100" dirty="0">
                <a:solidFill>
                  <a:srgbClr val="BC242A"/>
                </a:solidFill>
                <a:latin typeface="Impact" panose="020B0806030902050204" pitchFamily="34" charset="0"/>
              </a:endParaRPr>
            </a:p>
          </p:txBody>
        </p:sp>
      </p:grpSp>
      <p:sp>
        <p:nvSpPr>
          <p:cNvPr id="21" name="文本框 31"/>
          <p:cNvSpPr txBox="1"/>
          <p:nvPr/>
        </p:nvSpPr>
        <p:spPr>
          <a:xfrm>
            <a:off x="4449689" y="3465280"/>
            <a:ext cx="2908489" cy="346249"/>
          </a:xfrm>
          <a:prstGeom prst="rect">
            <a:avLst/>
          </a:prstGeom>
          <a:noFill/>
        </p:spPr>
        <p:txBody>
          <a:bodyPr wrap="none" lIns="68580" tIns="34290" rIns="68580" bIns="34290" rtlCol="0">
            <a:spAutoFit/>
          </a:bodyPr>
          <a:lstStyle/>
          <a:p>
            <a:r>
              <a:rPr lang="zh-CN" altLang="zh-CN" sz="1800" b="1" dirty="0">
                <a:solidFill>
                  <a:srgbClr val="C00000"/>
                </a:solidFill>
              </a:rPr>
              <a:t>第四节文献类型及常见文献</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1+#ppt_w/2"/>
                                          </p:val>
                                        </p:tav>
                                        <p:tav tm="100000">
                                          <p:val>
                                            <p:strVal val="#ppt_x"/>
                                          </p:val>
                                        </p:tav>
                                      </p:tavLst>
                                    </p:anim>
                                    <p:anim calcmode="lin" valueType="num">
                                      <p:cBhvr additive="base">
                                        <p:cTn id="4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第六节毕业论文材料的管理</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smtClean="0"/>
              <a:t>一</a:t>
            </a:r>
            <a:r>
              <a:rPr lang="zh-CN" altLang="zh-CN" sz="2000" b="1" dirty="0"/>
              <a:t>、材料理解</a:t>
            </a:r>
            <a:endParaRPr lang="zh-CN" altLang="zh-CN" sz="2000" dirty="0"/>
          </a:p>
        </p:txBody>
      </p:sp>
      <p:sp>
        <p:nvSpPr>
          <p:cNvPr id="2" name="矩形 1"/>
          <p:cNvSpPr/>
          <p:nvPr/>
        </p:nvSpPr>
        <p:spPr>
          <a:xfrm>
            <a:off x="485506" y="1456743"/>
            <a:ext cx="7818521" cy="2535053"/>
          </a:xfrm>
          <a:prstGeom prst="rect">
            <a:avLst/>
          </a:prstGeom>
        </p:spPr>
        <p:txBody>
          <a:bodyPr wrap="square">
            <a:spAutoFit/>
          </a:bodyPr>
          <a:lstStyle/>
          <a:p>
            <a:pPr>
              <a:lnSpc>
                <a:spcPct val="150000"/>
              </a:lnSpc>
            </a:pPr>
            <a:r>
              <a:rPr lang="en-US" altLang="zh-CN" sz="1800" dirty="0" smtClean="0"/>
              <a:t>(</a:t>
            </a:r>
            <a:r>
              <a:rPr lang="en-US" altLang="zh-CN" sz="1800" dirty="0"/>
              <a:t>1)</a:t>
            </a:r>
            <a:r>
              <a:rPr lang="zh-CN" altLang="zh-CN" sz="1800" dirty="0"/>
              <a:t>了解自己搜集到的事实材料的意义和价值，了解理论材料的含义和价值，可以在分析比较中，初步明确材料的归属</a:t>
            </a:r>
            <a:r>
              <a:rPr lang="zh-CN" altLang="zh-CN" sz="1800" dirty="0" smtClean="0"/>
              <a:t>。</a:t>
            </a:r>
            <a:endParaRPr lang="en-US" altLang="zh-CN" sz="1800" dirty="0" smtClean="0"/>
          </a:p>
          <a:p>
            <a:pPr>
              <a:lnSpc>
                <a:spcPct val="150000"/>
              </a:lnSpc>
            </a:pPr>
            <a:endParaRPr lang="zh-CN" altLang="zh-CN" sz="1800" dirty="0"/>
          </a:p>
          <a:p>
            <a:pPr>
              <a:lnSpc>
                <a:spcPct val="150000"/>
              </a:lnSpc>
            </a:pPr>
            <a:r>
              <a:rPr lang="en-US" altLang="zh-CN" sz="1800" dirty="0" smtClean="0"/>
              <a:t>(</a:t>
            </a:r>
            <a:r>
              <a:rPr lang="en-US" altLang="zh-CN" sz="1800" dirty="0"/>
              <a:t>2)</a:t>
            </a:r>
            <a:r>
              <a:rPr lang="zh-CN" altLang="zh-CN" sz="1800" dirty="0"/>
              <a:t>理解材料对自己要研究的问题的实际价值。可将与自己目前要研究的问题密切相关的材料放在一起，便于及时查阅。与目前要研究的问题联系不甚密切的材料放在一起，以便今后研究时使用。</a:t>
            </a:r>
            <a:endParaRPr lang="zh-CN" altLang="en-US" sz="1800" dirty="0">
              <a:cs typeface="+mn-ea"/>
              <a:sym typeface="+mn-lt"/>
            </a:endParaRPr>
          </a:p>
        </p:txBody>
      </p:sp>
    </p:spTree>
    <p:custDataLst>
      <p:tags r:id="rId1"/>
    </p:custDataLst>
    <p:extLst>
      <p:ext uri="{BB962C8B-B14F-4D97-AF65-F5344CB8AC3E}">
        <p14:creationId xmlns:p14="http://schemas.microsoft.com/office/powerpoint/2010/main" val="24368853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第六节毕业论文材料的管理</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a:t>二、材料分类</a:t>
            </a:r>
            <a:endParaRPr lang="zh-CN" altLang="zh-CN" sz="2000" dirty="0"/>
          </a:p>
        </p:txBody>
      </p:sp>
      <p:sp>
        <p:nvSpPr>
          <p:cNvPr id="2" name="矩形 1"/>
          <p:cNvSpPr/>
          <p:nvPr/>
        </p:nvSpPr>
        <p:spPr>
          <a:xfrm>
            <a:off x="485506" y="1456743"/>
            <a:ext cx="7818521" cy="2535053"/>
          </a:xfrm>
          <a:prstGeom prst="rect">
            <a:avLst/>
          </a:prstGeom>
        </p:spPr>
        <p:txBody>
          <a:bodyPr wrap="square">
            <a:spAutoFit/>
          </a:bodyPr>
          <a:lstStyle/>
          <a:p>
            <a:pPr>
              <a:lnSpc>
                <a:spcPct val="150000"/>
              </a:lnSpc>
            </a:pPr>
            <a:r>
              <a:rPr lang="zh-CN" altLang="zh-CN" sz="1800" dirty="0"/>
              <a:t>人们对于纷繁世界的认识，可以用一个“分”字来概括。有了分，才能将一事物与另一事物、一种观点与另一种观点、一门学科与另一门学科区别开来；同样，对所搜集的材料也应认真地进行分类。材料分类就是将材料由粗到细、由大到小地进行逐级分类。具体地说，就是按一定的标准将所研究课题的有关材料分成不同的组或类。然后，按分类标准将总体材料加以划分，构成系列。</a:t>
            </a:r>
            <a:endParaRPr lang="zh-CN" altLang="en-US" sz="1800" dirty="0">
              <a:cs typeface="+mn-ea"/>
              <a:sym typeface="+mn-lt"/>
            </a:endParaRPr>
          </a:p>
        </p:txBody>
      </p:sp>
    </p:spTree>
    <p:custDataLst>
      <p:tags r:id="rId1"/>
    </p:custDataLst>
    <p:extLst>
      <p:ext uri="{BB962C8B-B14F-4D97-AF65-F5344CB8AC3E}">
        <p14:creationId xmlns:p14="http://schemas.microsoft.com/office/powerpoint/2010/main" val="38331343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第六节毕业论文材料的管理</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a:t>三、材料汇总</a:t>
            </a:r>
            <a:endParaRPr lang="zh-CN" altLang="zh-CN" sz="2000" dirty="0"/>
          </a:p>
        </p:txBody>
      </p:sp>
      <p:sp>
        <p:nvSpPr>
          <p:cNvPr id="2" name="矩形 1"/>
          <p:cNvSpPr/>
          <p:nvPr/>
        </p:nvSpPr>
        <p:spPr>
          <a:xfrm>
            <a:off x="485506" y="1456743"/>
            <a:ext cx="7818521" cy="2119555"/>
          </a:xfrm>
          <a:prstGeom prst="rect">
            <a:avLst/>
          </a:prstGeom>
        </p:spPr>
        <p:txBody>
          <a:bodyPr wrap="square">
            <a:spAutoFit/>
          </a:bodyPr>
          <a:lstStyle/>
          <a:p>
            <a:pPr>
              <a:lnSpc>
                <a:spcPct val="150000"/>
              </a:lnSpc>
            </a:pPr>
            <a:r>
              <a:rPr lang="zh-CN" altLang="zh-CN" sz="1800" dirty="0"/>
              <a:t>材料汇总即在材料分类基础上，将材料加以综合。其主要包括两项工作：一是材料审核。即审查材料是否真实、准确和全面。不真实的予以淘汰，不准确的予以审实从而准确，不全面的补全找齐。二是找出材料之间的外在及内在的联系、横向及纵向的联系等，并编写出材料目录或标示各部分的主要内容，使之构成一个逻辑体系。</a:t>
            </a:r>
            <a:endParaRPr lang="zh-CN" altLang="en-US" sz="1800" dirty="0">
              <a:cs typeface="+mn-ea"/>
              <a:sym typeface="+mn-lt"/>
            </a:endParaRPr>
          </a:p>
        </p:txBody>
      </p:sp>
    </p:spTree>
    <p:custDataLst>
      <p:tags r:id="rId1"/>
    </p:custDataLst>
    <p:extLst>
      <p:ext uri="{BB962C8B-B14F-4D97-AF65-F5344CB8AC3E}">
        <p14:creationId xmlns:p14="http://schemas.microsoft.com/office/powerpoint/2010/main" val="31604578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第六节毕业论文材料的管理</a:t>
            </a:r>
          </a:p>
        </p:txBody>
      </p:sp>
      <p:sp>
        <p:nvSpPr>
          <p:cNvPr id="7" name="矩形 6"/>
          <p:cNvSpPr/>
          <p:nvPr/>
        </p:nvSpPr>
        <p:spPr>
          <a:xfrm>
            <a:off x="485507" y="907341"/>
            <a:ext cx="1723549" cy="400110"/>
          </a:xfrm>
          <a:prstGeom prst="rect">
            <a:avLst/>
          </a:prstGeom>
        </p:spPr>
        <p:txBody>
          <a:bodyPr wrap="none">
            <a:spAutoFit/>
          </a:bodyPr>
          <a:lstStyle/>
          <a:p>
            <a:r>
              <a:rPr lang="zh-CN" altLang="zh-CN" sz="2000" b="1" dirty="0"/>
              <a:t>四、材料分析</a:t>
            </a:r>
            <a:endParaRPr lang="zh-CN" altLang="zh-CN" sz="2000" dirty="0"/>
          </a:p>
        </p:txBody>
      </p:sp>
      <p:sp>
        <p:nvSpPr>
          <p:cNvPr id="2" name="矩形 1"/>
          <p:cNvSpPr/>
          <p:nvPr/>
        </p:nvSpPr>
        <p:spPr>
          <a:xfrm>
            <a:off x="485506" y="1456743"/>
            <a:ext cx="7818521" cy="2119555"/>
          </a:xfrm>
          <a:prstGeom prst="rect">
            <a:avLst/>
          </a:prstGeom>
        </p:spPr>
        <p:txBody>
          <a:bodyPr wrap="square">
            <a:spAutoFit/>
          </a:bodyPr>
          <a:lstStyle/>
          <a:p>
            <a:pPr>
              <a:lnSpc>
                <a:spcPct val="150000"/>
              </a:lnSpc>
            </a:pPr>
            <a:r>
              <a:rPr lang="zh-CN" altLang="zh-CN" sz="1800" dirty="0"/>
              <a:t>材料分析即运用科学的分析方法，对所占有的材料进行分析，主要是认识材料和观点、论据和论点之间的必然联系，在这个基础上才能使用好材料，写好论文。严格地说，这已经进入理论思考和构思阶段了，是观点形成过程的组成部分。其实，分析与研究贯串于科学研究及论文写作从准备到完成的全部过程中。</a:t>
            </a:r>
            <a:endParaRPr lang="zh-CN" altLang="en-US" sz="1800" dirty="0">
              <a:cs typeface="+mn-ea"/>
              <a:sym typeface="+mn-lt"/>
            </a:endParaRPr>
          </a:p>
        </p:txBody>
      </p:sp>
    </p:spTree>
    <p:custDataLst>
      <p:tags r:id="rId1"/>
    </p:custDataLst>
    <p:extLst>
      <p:ext uri="{BB962C8B-B14F-4D97-AF65-F5344CB8AC3E}">
        <p14:creationId xmlns:p14="http://schemas.microsoft.com/office/powerpoint/2010/main" val="186700971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毕业论文材料的作用</a:t>
            </a:r>
          </a:p>
        </p:txBody>
      </p:sp>
      <p:sp>
        <p:nvSpPr>
          <p:cNvPr id="3" name="矩形 2"/>
          <p:cNvSpPr/>
          <p:nvPr/>
        </p:nvSpPr>
        <p:spPr>
          <a:xfrm>
            <a:off x="485506" y="1556088"/>
            <a:ext cx="8094967" cy="1323439"/>
          </a:xfrm>
          <a:prstGeom prst="rect">
            <a:avLst/>
          </a:prstGeom>
        </p:spPr>
        <p:txBody>
          <a:bodyPr wrap="square">
            <a:spAutoFit/>
          </a:bodyPr>
          <a:lstStyle/>
          <a:p>
            <a:r>
              <a:rPr lang="zh-CN" altLang="zh-CN" sz="2000" dirty="0" smtClean="0"/>
              <a:t>毕业论文</a:t>
            </a:r>
            <a:r>
              <a:rPr lang="zh-CN" altLang="zh-CN" sz="2000" dirty="0"/>
              <a:t>的材料是指写作者为了完成毕业论文而收集到的或写入毕业论文中的事实和理论依据。对于毕业论文来说，材料既是形成观点的基础，又是证明论点的论据。虽然在选题时已经收集了一定的材料，但还是远远不够的。</a:t>
            </a:r>
          </a:p>
        </p:txBody>
      </p:sp>
      <p:sp>
        <p:nvSpPr>
          <p:cNvPr id="7" name="矩形 6"/>
          <p:cNvSpPr/>
          <p:nvPr/>
        </p:nvSpPr>
        <p:spPr>
          <a:xfrm>
            <a:off x="485507" y="907341"/>
            <a:ext cx="2581156" cy="400110"/>
          </a:xfrm>
          <a:prstGeom prst="rect">
            <a:avLst/>
          </a:prstGeom>
        </p:spPr>
        <p:txBody>
          <a:bodyPr wrap="none">
            <a:spAutoFit/>
          </a:bodyPr>
          <a:lstStyle/>
          <a:p>
            <a:r>
              <a:rPr lang="en-US" altLang="zh-CN" sz="2000" b="1" dirty="0"/>
              <a:t> </a:t>
            </a:r>
            <a:r>
              <a:rPr lang="zh-CN" altLang="zh-CN" sz="2000" b="1" dirty="0"/>
              <a:t>一、毕业论文的材料</a:t>
            </a:r>
            <a:endParaRPr lang="zh-CN" altLang="en-US" sz="2000" b="1"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毕业论文材料的作用</a:t>
            </a:r>
          </a:p>
        </p:txBody>
      </p:sp>
      <p:sp>
        <p:nvSpPr>
          <p:cNvPr id="3" name="矩形 2"/>
          <p:cNvSpPr/>
          <p:nvPr/>
        </p:nvSpPr>
        <p:spPr>
          <a:xfrm>
            <a:off x="485507" y="1556088"/>
            <a:ext cx="2566038" cy="369332"/>
          </a:xfrm>
          <a:prstGeom prst="rect">
            <a:avLst/>
          </a:prstGeom>
          <a:solidFill>
            <a:schemeClr val="bg1">
              <a:lumMod val="85000"/>
            </a:schemeClr>
          </a:solidFill>
        </p:spPr>
        <p:txBody>
          <a:bodyPr wrap="square">
            <a:spAutoFit/>
          </a:bodyPr>
          <a:lstStyle/>
          <a:p>
            <a:r>
              <a:rPr lang="zh-CN" altLang="zh-CN" sz="1800" b="1" dirty="0" smtClean="0"/>
              <a:t>毕业论文</a:t>
            </a:r>
            <a:r>
              <a:rPr lang="zh-CN" altLang="zh-CN" sz="1800" b="1" dirty="0"/>
              <a:t>写作的基础</a:t>
            </a:r>
          </a:p>
        </p:txBody>
      </p:sp>
      <p:sp>
        <p:nvSpPr>
          <p:cNvPr id="7" name="矩形 6"/>
          <p:cNvSpPr/>
          <p:nvPr/>
        </p:nvSpPr>
        <p:spPr>
          <a:xfrm>
            <a:off x="485507" y="907341"/>
            <a:ext cx="3518912" cy="400110"/>
          </a:xfrm>
          <a:prstGeom prst="rect">
            <a:avLst/>
          </a:prstGeom>
        </p:spPr>
        <p:txBody>
          <a:bodyPr wrap="none">
            <a:spAutoFit/>
          </a:bodyPr>
          <a:lstStyle/>
          <a:p>
            <a:r>
              <a:rPr lang="zh-CN" altLang="zh-CN" sz="2000" b="1" dirty="0"/>
              <a:t>二、材料在毕业论文中的作用</a:t>
            </a:r>
            <a:endParaRPr lang="zh-CN" altLang="en-US" sz="2000" b="1" dirty="0"/>
          </a:p>
        </p:txBody>
      </p:sp>
      <p:sp>
        <p:nvSpPr>
          <p:cNvPr id="5" name="矩形 4"/>
          <p:cNvSpPr/>
          <p:nvPr/>
        </p:nvSpPr>
        <p:spPr>
          <a:xfrm>
            <a:off x="3051544" y="1556088"/>
            <a:ext cx="3037321" cy="369332"/>
          </a:xfrm>
          <a:prstGeom prst="rect">
            <a:avLst/>
          </a:prstGeom>
          <a:solidFill>
            <a:schemeClr val="accent1">
              <a:lumMod val="40000"/>
              <a:lumOff val="60000"/>
            </a:schemeClr>
          </a:solidFill>
        </p:spPr>
        <p:txBody>
          <a:bodyPr wrap="square">
            <a:spAutoFit/>
          </a:bodyPr>
          <a:lstStyle/>
          <a:p>
            <a:r>
              <a:rPr lang="zh-CN" altLang="zh-CN" sz="1800" b="1" dirty="0"/>
              <a:t>构成毕业论文的基本要素</a:t>
            </a:r>
          </a:p>
        </p:txBody>
      </p:sp>
      <p:sp>
        <p:nvSpPr>
          <p:cNvPr id="6" name="矩形 5"/>
          <p:cNvSpPr/>
          <p:nvPr/>
        </p:nvSpPr>
        <p:spPr>
          <a:xfrm>
            <a:off x="6088866" y="1556088"/>
            <a:ext cx="2746790" cy="369332"/>
          </a:xfrm>
          <a:prstGeom prst="rect">
            <a:avLst/>
          </a:prstGeom>
          <a:solidFill>
            <a:schemeClr val="accent4">
              <a:lumMod val="40000"/>
              <a:lumOff val="60000"/>
            </a:schemeClr>
          </a:solidFill>
        </p:spPr>
        <p:txBody>
          <a:bodyPr wrap="square">
            <a:spAutoFit/>
          </a:bodyPr>
          <a:lstStyle/>
          <a:p>
            <a:r>
              <a:rPr lang="zh-CN" altLang="zh-CN" sz="1800" b="1" dirty="0"/>
              <a:t>产生和表现主题的前提</a:t>
            </a:r>
          </a:p>
        </p:txBody>
      </p:sp>
      <p:sp>
        <p:nvSpPr>
          <p:cNvPr id="8" name="矩形 7"/>
          <p:cNvSpPr/>
          <p:nvPr/>
        </p:nvSpPr>
        <p:spPr>
          <a:xfrm>
            <a:off x="485507" y="2045186"/>
            <a:ext cx="2566038" cy="2062103"/>
          </a:xfrm>
          <a:prstGeom prst="rect">
            <a:avLst/>
          </a:prstGeom>
          <a:solidFill>
            <a:schemeClr val="bg1">
              <a:lumMod val="85000"/>
            </a:schemeClr>
          </a:solidFill>
        </p:spPr>
        <p:txBody>
          <a:bodyPr wrap="square">
            <a:spAutoFit/>
          </a:bodyPr>
          <a:lstStyle/>
          <a:p>
            <a:r>
              <a:rPr lang="zh-CN" altLang="zh-CN" sz="1600" dirty="0"/>
              <a:t>毕业论文写作的基础就是尽最大可能地占有材料，没有研究材料或者缺乏研究材料，毕业论文便无法继续进行下去。收集、积累材料的过程，同时也是研究深入并逐步取得进展的过程。</a:t>
            </a:r>
          </a:p>
        </p:txBody>
      </p:sp>
      <p:sp>
        <p:nvSpPr>
          <p:cNvPr id="9" name="矩形 8"/>
          <p:cNvSpPr/>
          <p:nvPr/>
        </p:nvSpPr>
        <p:spPr>
          <a:xfrm>
            <a:off x="3051544" y="2045186"/>
            <a:ext cx="3037321" cy="1815882"/>
          </a:xfrm>
          <a:prstGeom prst="rect">
            <a:avLst/>
          </a:prstGeom>
          <a:solidFill>
            <a:schemeClr val="accent1">
              <a:lumMod val="40000"/>
              <a:lumOff val="60000"/>
            </a:schemeClr>
          </a:solidFill>
        </p:spPr>
        <p:txBody>
          <a:bodyPr wrap="square">
            <a:spAutoFit/>
          </a:bodyPr>
          <a:lstStyle/>
          <a:p>
            <a:r>
              <a:rPr lang="zh-CN" altLang="zh-CN" sz="1600" dirty="0"/>
              <a:t>从内容上来看，毕业论文主要由主题和材料两个基本要素组成，两者紧密联系但又有所区别。材料是文章的具体内容，主题是在材料基础上形成的一种概念，是从相关领域中的材料中提炼、概括而成的，其需要材料作为依据。</a:t>
            </a:r>
          </a:p>
        </p:txBody>
      </p:sp>
      <p:sp>
        <p:nvSpPr>
          <p:cNvPr id="10" name="矩形 9"/>
          <p:cNvSpPr/>
          <p:nvPr/>
        </p:nvSpPr>
        <p:spPr>
          <a:xfrm>
            <a:off x="6088866" y="2045186"/>
            <a:ext cx="2746790" cy="2554545"/>
          </a:xfrm>
          <a:prstGeom prst="rect">
            <a:avLst/>
          </a:prstGeom>
          <a:solidFill>
            <a:schemeClr val="accent4">
              <a:lumMod val="40000"/>
              <a:lumOff val="60000"/>
            </a:schemeClr>
          </a:solidFill>
        </p:spPr>
        <p:txBody>
          <a:bodyPr wrap="square">
            <a:spAutoFit/>
          </a:bodyPr>
          <a:lstStyle/>
          <a:p>
            <a:r>
              <a:rPr lang="zh-CN" altLang="zh-CN" sz="1600" dirty="0"/>
              <a:t>在写作者确定了自己写作的主题后，就要围绕该主题，收集整理这方面的材料，其中包括相关的研究动向、新的研究成果等。经过对材料的分析，就可以形成自己的一些看法，这就产生了毕业论文的主题。运用材料来证明观点、表达主题是进行毕业论文写作的最基本方法。</a:t>
            </a:r>
          </a:p>
        </p:txBody>
      </p:sp>
    </p:spTree>
    <p:custDataLst>
      <p:tags r:id="rId1"/>
    </p:custDataLst>
    <p:extLst>
      <p:ext uri="{BB962C8B-B14F-4D97-AF65-F5344CB8AC3E}">
        <p14:creationId xmlns:p14="http://schemas.microsoft.com/office/powerpoint/2010/main" val="32470647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毕业论文材料的收集</a:t>
            </a:r>
          </a:p>
        </p:txBody>
      </p:sp>
      <p:sp>
        <p:nvSpPr>
          <p:cNvPr id="7" name="矩形 6"/>
          <p:cNvSpPr/>
          <p:nvPr/>
        </p:nvSpPr>
        <p:spPr>
          <a:xfrm>
            <a:off x="485507" y="907341"/>
            <a:ext cx="3607078" cy="400110"/>
          </a:xfrm>
          <a:prstGeom prst="rect">
            <a:avLst/>
          </a:prstGeom>
        </p:spPr>
        <p:txBody>
          <a:bodyPr wrap="none">
            <a:spAutoFit/>
          </a:bodyPr>
          <a:lstStyle/>
          <a:p>
            <a:r>
              <a:rPr lang="en-US" altLang="zh-CN" sz="2000" b="1" dirty="0"/>
              <a:t> </a:t>
            </a:r>
            <a:r>
              <a:rPr lang="zh-CN" altLang="zh-CN" sz="2000" b="1" dirty="0"/>
              <a:t>一、毕业论文材料收集的范围</a:t>
            </a:r>
            <a:endParaRPr lang="zh-CN" altLang="en-US" sz="2000" b="1" dirty="0"/>
          </a:p>
        </p:txBody>
      </p:sp>
      <p:sp>
        <p:nvSpPr>
          <p:cNvPr id="2" name="矩形 1"/>
          <p:cNvSpPr/>
          <p:nvPr/>
        </p:nvSpPr>
        <p:spPr>
          <a:xfrm>
            <a:off x="485507" y="1539011"/>
            <a:ext cx="6372493" cy="2120902"/>
          </a:xfrm>
          <a:prstGeom prst="rect">
            <a:avLst/>
          </a:prstGeom>
        </p:spPr>
        <p:txBody>
          <a:bodyPr wrap="square">
            <a:spAutoFit/>
          </a:bodyPr>
          <a:lstStyle/>
          <a:p>
            <a:pPr>
              <a:lnSpc>
                <a:spcPct val="150000"/>
              </a:lnSpc>
            </a:pPr>
            <a:r>
              <a:rPr lang="en-US" altLang="zh-CN" sz="1800" dirty="0" smtClean="0">
                <a:latin typeface="+mn-ea"/>
              </a:rPr>
              <a:t>1</a:t>
            </a:r>
            <a:r>
              <a:rPr lang="zh-CN" altLang="zh-CN" sz="1800" dirty="0">
                <a:latin typeface="+mn-ea"/>
              </a:rPr>
              <a:t>．第一手材料</a:t>
            </a:r>
          </a:p>
          <a:p>
            <a:pPr>
              <a:lnSpc>
                <a:spcPct val="150000"/>
              </a:lnSpc>
            </a:pPr>
            <a:r>
              <a:rPr lang="en-US" altLang="zh-CN" sz="1800" dirty="0" smtClean="0">
                <a:latin typeface="+mn-ea"/>
              </a:rPr>
              <a:t>2</a:t>
            </a:r>
            <a:r>
              <a:rPr lang="zh-CN" altLang="zh-CN" sz="1800" dirty="0">
                <a:latin typeface="+mn-ea"/>
              </a:rPr>
              <a:t>．他人的研究成果</a:t>
            </a:r>
          </a:p>
          <a:p>
            <a:pPr>
              <a:lnSpc>
                <a:spcPct val="150000"/>
              </a:lnSpc>
            </a:pPr>
            <a:r>
              <a:rPr lang="en-US" altLang="zh-CN" sz="1800" dirty="0" smtClean="0">
                <a:latin typeface="+mn-ea"/>
              </a:rPr>
              <a:t>3</a:t>
            </a:r>
            <a:r>
              <a:rPr lang="zh-CN" altLang="zh-CN" sz="1800" dirty="0">
                <a:latin typeface="+mn-ea"/>
              </a:rPr>
              <a:t>．边缘学科的材料</a:t>
            </a:r>
          </a:p>
          <a:p>
            <a:pPr>
              <a:lnSpc>
                <a:spcPct val="150000"/>
              </a:lnSpc>
            </a:pPr>
            <a:r>
              <a:rPr lang="en-US" altLang="zh-CN" sz="1800" dirty="0" smtClean="0">
                <a:latin typeface="+mn-ea"/>
              </a:rPr>
              <a:t>4</a:t>
            </a:r>
            <a:r>
              <a:rPr lang="zh-CN" altLang="zh-CN" sz="1800" dirty="0">
                <a:latin typeface="+mn-ea"/>
              </a:rPr>
              <a:t>．知名学者和专家的相关见解、论述，有关政策、文献等</a:t>
            </a:r>
          </a:p>
          <a:p>
            <a:pPr>
              <a:lnSpc>
                <a:spcPct val="150000"/>
              </a:lnSpc>
            </a:pPr>
            <a:r>
              <a:rPr lang="en-US" altLang="zh-CN" sz="1800" dirty="0" smtClean="0">
                <a:latin typeface="+mn-ea"/>
              </a:rPr>
              <a:t>5</a:t>
            </a:r>
            <a:r>
              <a:rPr lang="zh-CN" altLang="zh-CN" sz="1800" dirty="0">
                <a:latin typeface="+mn-ea"/>
              </a:rPr>
              <a:t>．背景材料</a:t>
            </a:r>
            <a:endParaRPr lang="zh-CN" altLang="en-US" sz="1800" dirty="0">
              <a:latin typeface="+mn-ea"/>
            </a:endParaRPr>
          </a:p>
        </p:txBody>
      </p:sp>
    </p:spTree>
    <p:custDataLst>
      <p:tags r:id="rId1"/>
    </p:custDataLst>
    <p:extLst>
      <p:ext uri="{BB962C8B-B14F-4D97-AF65-F5344CB8AC3E}">
        <p14:creationId xmlns:p14="http://schemas.microsoft.com/office/powerpoint/2010/main" val="41060386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毕业论文材料的收集</a:t>
            </a:r>
          </a:p>
        </p:txBody>
      </p:sp>
      <p:sp>
        <p:nvSpPr>
          <p:cNvPr id="7" name="矩形 6"/>
          <p:cNvSpPr/>
          <p:nvPr/>
        </p:nvSpPr>
        <p:spPr>
          <a:xfrm>
            <a:off x="485507" y="907341"/>
            <a:ext cx="3094117" cy="400110"/>
          </a:xfrm>
          <a:prstGeom prst="rect">
            <a:avLst/>
          </a:prstGeom>
        </p:spPr>
        <p:txBody>
          <a:bodyPr wrap="none">
            <a:spAutoFit/>
          </a:bodyPr>
          <a:lstStyle/>
          <a:p>
            <a:r>
              <a:rPr lang="en-US" altLang="zh-CN" sz="2000" b="1" dirty="0"/>
              <a:t> </a:t>
            </a:r>
            <a:r>
              <a:rPr lang="zh-CN" altLang="zh-CN" sz="2000" b="1" dirty="0"/>
              <a:t>二、毕业论文材料的来源</a:t>
            </a:r>
            <a:endParaRPr lang="zh-CN" altLang="en-US" sz="2000" b="1" dirty="0"/>
          </a:p>
        </p:txBody>
      </p:sp>
      <p:grpSp>
        <p:nvGrpSpPr>
          <p:cNvPr id="5" name="组合 4"/>
          <p:cNvGrpSpPr/>
          <p:nvPr/>
        </p:nvGrpSpPr>
        <p:grpSpPr>
          <a:xfrm>
            <a:off x="751452" y="1583020"/>
            <a:ext cx="2562225" cy="439095"/>
            <a:chOff x="1138728" y="2814521"/>
            <a:chExt cx="3416300" cy="585459"/>
          </a:xfrm>
        </p:grpSpPr>
        <p:sp>
          <p:nvSpPr>
            <p:cNvPr id="6" name="CuadroTexto 24"/>
            <p:cNvSpPr txBox="1"/>
            <p:nvPr/>
          </p:nvSpPr>
          <p:spPr>
            <a:xfrm>
              <a:off x="1708323" y="2893261"/>
              <a:ext cx="2846705" cy="506719"/>
            </a:xfrm>
            <a:prstGeom prst="rect">
              <a:avLst/>
            </a:prstGeom>
            <a:noFill/>
          </p:spPr>
          <p:txBody>
            <a:bodyPr wrap="square" rtlCol="0">
              <a:spAutoFit/>
            </a:bodyPr>
            <a:lstStyle/>
            <a:p>
              <a:pPr algn="just">
                <a:lnSpc>
                  <a:spcPct val="130000"/>
                </a:lnSpc>
              </a:pPr>
              <a:r>
                <a:rPr lang="es-MX" altLang="zh-CN" sz="1600" b="1" dirty="0">
                  <a:cs typeface="+mn-ea"/>
                  <a:sym typeface="+mn-lt"/>
                </a:rPr>
                <a:t>充分利用学校图书馆</a:t>
              </a:r>
            </a:p>
          </p:txBody>
        </p:sp>
        <p:sp>
          <p:nvSpPr>
            <p:cNvPr id="8" name="Elipse 25"/>
            <p:cNvSpPr/>
            <p:nvPr/>
          </p:nvSpPr>
          <p:spPr>
            <a:xfrm>
              <a:off x="1138728" y="2814521"/>
              <a:ext cx="569373" cy="569373"/>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b="1">
                <a:cs typeface="+mn-ea"/>
                <a:sym typeface="+mn-lt"/>
              </a:endParaRPr>
            </a:p>
          </p:txBody>
        </p:sp>
        <p:sp>
          <p:nvSpPr>
            <p:cNvPr id="9" name="CuadroTexto 35"/>
            <p:cNvSpPr txBox="1"/>
            <p:nvPr/>
          </p:nvSpPr>
          <p:spPr>
            <a:xfrm>
              <a:off x="1303544" y="2868376"/>
              <a:ext cx="239740" cy="451405"/>
            </a:xfrm>
            <a:prstGeom prst="rect">
              <a:avLst/>
            </a:prstGeom>
            <a:noFill/>
          </p:spPr>
          <p:txBody>
            <a:bodyPr wrap="square" rtlCol="0">
              <a:spAutoFit/>
            </a:bodyPr>
            <a:lstStyle/>
            <a:p>
              <a:pPr algn="ctr"/>
              <a:r>
                <a:rPr lang="es-MX" sz="1600" b="1" dirty="0">
                  <a:solidFill>
                    <a:schemeClr val="bg1"/>
                  </a:solidFill>
                  <a:cs typeface="+mn-ea"/>
                  <a:sym typeface="+mn-lt"/>
                </a:rPr>
                <a:t>1</a:t>
              </a:r>
            </a:p>
          </p:txBody>
        </p:sp>
      </p:grpSp>
      <p:grpSp>
        <p:nvGrpSpPr>
          <p:cNvPr id="10" name="组合 9"/>
          <p:cNvGrpSpPr/>
          <p:nvPr/>
        </p:nvGrpSpPr>
        <p:grpSpPr>
          <a:xfrm>
            <a:off x="751452" y="2431856"/>
            <a:ext cx="2311530" cy="471277"/>
            <a:chOff x="1138728" y="2814521"/>
            <a:chExt cx="3082040" cy="628369"/>
          </a:xfrm>
        </p:grpSpPr>
        <p:sp>
          <p:nvSpPr>
            <p:cNvPr id="11" name="CuadroTexto 24"/>
            <p:cNvSpPr txBox="1"/>
            <p:nvPr/>
          </p:nvSpPr>
          <p:spPr>
            <a:xfrm>
              <a:off x="1708100" y="2892996"/>
              <a:ext cx="2512668" cy="549894"/>
            </a:xfrm>
            <a:prstGeom prst="rect">
              <a:avLst/>
            </a:prstGeom>
            <a:noFill/>
          </p:spPr>
          <p:txBody>
            <a:bodyPr wrap="square" rtlCol="0">
              <a:spAutoFit/>
            </a:bodyPr>
            <a:lstStyle/>
            <a:p>
              <a:pPr algn="just">
                <a:lnSpc>
                  <a:spcPct val="130000"/>
                </a:lnSpc>
              </a:pPr>
              <a:r>
                <a:rPr lang="zh-CN" altLang="en-US" sz="1600" b="1" dirty="0">
                  <a:cs typeface="+mn-ea"/>
                  <a:sym typeface="+mn-lt"/>
                </a:rPr>
                <a:t>充分利用网络</a:t>
              </a:r>
            </a:p>
          </p:txBody>
        </p:sp>
        <p:sp>
          <p:nvSpPr>
            <p:cNvPr id="12" name="Elipse 25"/>
            <p:cNvSpPr/>
            <p:nvPr/>
          </p:nvSpPr>
          <p:spPr>
            <a:xfrm>
              <a:off x="1138728" y="2814521"/>
              <a:ext cx="569373" cy="5693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b="1">
                <a:cs typeface="+mn-ea"/>
                <a:sym typeface="+mn-lt"/>
              </a:endParaRPr>
            </a:p>
          </p:txBody>
        </p:sp>
        <p:sp>
          <p:nvSpPr>
            <p:cNvPr id="13" name="CuadroTexto 35"/>
            <p:cNvSpPr txBox="1"/>
            <p:nvPr/>
          </p:nvSpPr>
          <p:spPr>
            <a:xfrm>
              <a:off x="1303544" y="2868376"/>
              <a:ext cx="239740" cy="451405"/>
            </a:xfrm>
            <a:prstGeom prst="rect">
              <a:avLst/>
            </a:prstGeom>
            <a:noFill/>
          </p:spPr>
          <p:txBody>
            <a:bodyPr wrap="square" rtlCol="0">
              <a:spAutoFit/>
            </a:bodyPr>
            <a:lstStyle/>
            <a:p>
              <a:pPr algn="ctr"/>
              <a:r>
                <a:rPr lang="es-MX" sz="1600" b="1" dirty="0">
                  <a:solidFill>
                    <a:schemeClr val="bg1"/>
                  </a:solidFill>
                  <a:cs typeface="+mn-ea"/>
                  <a:sym typeface="+mn-lt"/>
                </a:rPr>
                <a:t>2</a:t>
              </a:r>
            </a:p>
          </p:txBody>
        </p:sp>
      </p:grpSp>
      <p:grpSp>
        <p:nvGrpSpPr>
          <p:cNvPr id="14" name="组合 13"/>
          <p:cNvGrpSpPr/>
          <p:nvPr/>
        </p:nvGrpSpPr>
        <p:grpSpPr>
          <a:xfrm>
            <a:off x="750975" y="3274732"/>
            <a:ext cx="2311530" cy="471277"/>
            <a:chOff x="1138728" y="2814521"/>
            <a:chExt cx="3082040" cy="628369"/>
          </a:xfrm>
        </p:grpSpPr>
        <p:sp>
          <p:nvSpPr>
            <p:cNvPr id="15" name="CuadroTexto 24"/>
            <p:cNvSpPr txBox="1"/>
            <p:nvPr/>
          </p:nvSpPr>
          <p:spPr>
            <a:xfrm>
              <a:off x="1708100" y="2892996"/>
              <a:ext cx="2512668" cy="549894"/>
            </a:xfrm>
            <a:prstGeom prst="rect">
              <a:avLst/>
            </a:prstGeom>
            <a:noFill/>
          </p:spPr>
          <p:txBody>
            <a:bodyPr wrap="square" rtlCol="0">
              <a:spAutoFit/>
            </a:bodyPr>
            <a:lstStyle/>
            <a:p>
              <a:pPr algn="just">
                <a:lnSpc>
                  <a:spcPct val="130000"/>
                </a:lnSpc>
              </a:pPr>
              <a:r>
                <a:rPr lang="zh-CN" altLang="en-US" sz="1600" b="1" dirty="0">
                  <a:cs typeface="+mn-ea"/>
                  <a:sym typeface="+mn-lt"/>
                </a:rPr>
                <a:t>实地调查</a:t>
              </a:r>
            </a:p>
          </p:txBody>
        </p:sp>
        <p:sp>
          <p:nvSpPr>
            <p:cNvPr id="16" name="Elipse 25"/>
            <p:cNvSpPr/>
            <p:nvPr/>
          </p:nvSpPr>
          <p:spPr>
            <a:xfrm>
              <a:off x="1138728" y="2814521"/>
              <a:ext cx="569373" cy="56937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b="1">
                <a:cs typeface="+mn-ea"/>
                <a:sym typeface="+mn-lt"/>
              </a:endParaRPr>
            </a:p>
          </p:txBody>
        </p:sp>
        <p:sp>
          <p:nvSpPr>
            <p:cNvPr id="17" name="CuadroTexto 35"/>
            <p:cNvSpPr txBox="1"/>
            <p:nvPr/>
          </p:nvSpPr>
          <p:spPr>
            <a:xfrm>
              <a:off x="1303544" y="2868376"/>
              <a:ext cx="239740" cy="451405"/>
            </a:xfrm>
            <a:prstGeom prst="rect">
              <a:avLst/>
            </a:prstGeom>
            <a:noFill/>
          </p:spPr>
          <p:txBody>
            <a:bodyPr wrap="square" rtlCol="0">
              <a:spAutoFit/>
            </a:bodyPr>
            <a:lstStyle/>
            <a:p>
              <a:pPr algn="ctr"/>
              <a:r>
                <a:rPr lang="es-MX" sz="1600" b="1" dirty="0">
                  <a:solidFill>
                    <a:schemeClr val="bg1"/>
                  </a:solidFill>
                  <a:cs typeface="+mn-ea"/>
                  <a:sym typeface="+mn-lt"/>
                </a:rPr>
                <a:t>3</a:t>
              </a:r>
            </a:p>
          </p:txBody>
        </p:sp>
      </p:grpSp>
      <p:grpSp>
        <p:nvGrpSpPr>
          <p:cNvPr id="18" name="组合 17"/>
          <p:cNvGrpSpPr/>
          <p:nvPr/>
        </p:nvGrpSpPr>
        <p:grpSpPr>
          <a:xfrm>
            <a:off x="750975" y="4189631"/>
            <a:ext cx="2311530" cy="471277"/>
            <a:chOff x="1138728" y="2814521"/>
            <a:chExt cx="3082040" cy="628369"/>
          </a:xfrm>
        </p:grpSpPr>
        <p:sp>
          <p:nvSpPr>
            <p:cNvPr id="19" name="CuadroTexto 24"/>
            <p:cNvSpPr txBox="1"/>
            <p:nvPr/>
          </p:nvSpPr>
          <p:spPr>
            <a:xfrm>
              <a:off x="1708100" y="2892996"/>
              <a:ext cx="2512668" cy="549894"/>
            </a:xfrm>
            <a:prstGeom prst="rect">
              <a:avLst/>
            </a:prstGeom>
            <a:noFill/>
          </p:spPr>
          <p:txBody>
            <a:bodyPr wrap="square" rtlCol="0">
              <a:spAutoFit/>
            </a:bodyPr>
            <a:lstStyle/>
            <a:p>
              <a:pPr algn="just">
                <a:lnSpc>
                  <a:spcPct val="130000"/>
                </a:lnSpc>
              </a:pPr>
              <a:r>
                <a:rPr lang="zh-CN" altLang="en-US" sz="1600" b="1" dirty="0">
                  <a:cs typeface="+mn-ea"/>
                  <a:sym typeface="+mn-lt"/>
                </a:rPr>
                <a:t>实验或者毕业设计</a:t>
              </a:r>
            </a:p>
          </p:txBody>
        </p:sp>
        <p:sp>
          <p:nvSpPr>
            <p:cNvPr id="20" name="Elipse 25"/>
            <p:cNvSpPr/>
            <p:nvPr/>
          </p:nvSpPr>
          <p:spPr>
            <a:xfrm>
              <a:off x="1138728" y="2814521"/>
              <a:ext cx="569373" cy="56937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600" b="1">
                <a:cs typeface="+mn-ea"/>
                <a:sym typeface="+mn-lt"/>
              </a:endParaRPr>
            </a:p>
          </p:txBody>
        </p:sp>
        <p:sp>
          <p:nvSpPr>
            <p:cNvPr id="21" name="CuadroTexto 35"/>
            <p:cNvSpPr txBox="1"/>
            <p:nvPr/>
          </p:nvSpPr>
          <p:spPr>
            <a:xfrm>
              <a:off x="1303544" y="2868376"/>
              <a:ext cx="239740" cy="451405"/>
            </a:xfrm>
            <a:prstGeom prst="rect">
              <a:avLst/>
            </a:prstGeom>
            <a:noFill/>
          </p:spPr>
          <p:txBody>
            <a:bodyPr wrap="square" rtlCol="0">
              <a:spAutoFit/>
            </a:bodyPr>
            <a:lstStyle/>
            <a:p>
              <a:pPr algn="ctr"/>
              <a:r>
                <a:rPr lang="es-MX" sz="1600" b="1" dirty="0">
                  <a:solidFill>
                    <a:schemeClr val="bg1"/>
                  </a:solidFill>
                  <a:cs typeface="+mn-ea"/>
                  <a:sym typeface="+mn-lt"/>
                </a:rPr>
                <a:t>4</a:t>
              </a:r>
            </a:p>
          </p:txBody>
        </p:sp>
      </p:grpSp>
      <p:sp>
        <p:nvSpPr>
          <p:cNvPr id="22" name=" 220"/>
          <p:cNvSpPr/>
          <p:nvPr/>
        </p:nvSpPr>
        <p:spPr>
          <a:xfrm>
            <a:off x="3313676" y="1349628"/>
            <a:ext cx="5251332" cy="814864"/>
          </a:xfrm>
          <a:prstGeom prst="homePlat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r>
              <a:rPr lang="zh-CN" altLang="en-US" dirty="0">
                <a:solidFill>
                  <a:schemeClr val="tx1"/>
                </a:solidFill>
              </a:rPr>
              <a:t>高校的图书馆可以说是一个大宝库,里面包含了各种各样有用的材料.(１)掌握图书分类法(２)善于利用书目和索引(３)学会使用各种工具书</a:t>
            </a:r>
            <a:endParaRPr lang="zh-CN" altLang="en-US" dirty="0">
              <a:solidFill>
                <a:schemeClr val="tx1"/>
              </a:solidFill>
            </a:endParaRPr>
          </a:p>
        </p:txBody>
      </p:sp>
      <p:sp>
        <p:nvSpPr>
          <p:cNvPr id="24" name=" 5"/>
          <p:cNvSpPr/>
          <p:nvPr/>
        </p:nvSpPr>
        <p:spPr>
          <a:xfrm>
            <a:off x="3313677" y="2272442"/>
            <a:ext cx="5251331" cy="750094"/>
          </a:xfrm>
          <a:prstGeom prst="homePlat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r>
              <a:rPr lang="zh-CN" altLang="en-US" dirty="0">
                <a:solidFill>
                  <a:schemeClr val="tx1"/>
                </a:solidFill>
              </a:rPr>
              <a:t>网络的力量是巨大的,网络上有大量的数据材料.通过网络来收集毕业论文的材料可以说是一种便利、快捷的方式.许多重要的材料在网站上已经整理归类,供上网者下载或</a:t>
            </a:r>
            <a:r>
              <a:rPr lang="zh-CN" altLang="en-US" dirty="0" smtClean="0">
                <a:solidFill>
                  <a:schemeClr val="tx1"/>
                </a:solidFill>
              </a:rPr>
              <a:t>浏览</a:t>
            </a:r>
            <a:endParaRPr lang="zh-CN" altLang="en-US" dirty="0">
              <a:solidFill>
                <a:schemeClr val="tx1"/>
              </a:solidFill>
            </a:endParaRPr>
          </a:p>
        </p:txBody>
      </p:sp>
      <p:sp>
        <p:nvSpPr>
          <p:cNvPr id="26" name=" 7"/>
          <p:cNvSpPr/>
          <p:nvPr/>
        </p:nvSpPr>
        <p:spPr>
          <a:xfrm>
            <a:off x="3313675" y="3130486"/>
            <a:ext cx="5251333" cy="800100"/>
          </a:xfrm>
          <a:prstGeom prst="homePlat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r>
              <a:rPr lang="zh-CN" altLang="en-US" dirty="0">
                <a:solidFill>
                  <a:schemeClr val="tx1"/>
                </a:solidFill>
              </a:rPr>
              <a:t>有些学科的毕业论文写作,仅在图书馆或者网络上收集材料是远远不够的,需要进行一些实地调查来获取第一手的资料.</a:t>
            </a:r>
            <a:endParaRPr lang="zh-CN" altLang="en-US" dirty="0">
              <a:solidFill>
                <a:schemeClr val="tx1"/>
              </a:solidFill>
            </a:endParaRPr>
          </a:p>
        </p:txBody>
      </p:sp>
      <p:sp>
        <p:nvSpPr>
          <p:cNvPr id="28" name=" 10"/>
          <p:cNvSpPr/>
          <p:nvPr/>
        </p:nvSpPr>
        <p:spPr>
          <a:xfrm>
            <a:off x="3313676" y="4038535"/>
            <a:ext cx="5251333" cy="809625"/>
          </a:xfrm>
          <a:prstGeom prst="homePlat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r>
              <a:rPr lang="zh-CN" altLang="en-US" dirty="0">
                <a:solidFill>
                  <a:schemeClr val="tx1"/>
                </a:solidFill>
              </a:rPr>
              <a:t>在一些实践性或者应用性方面要求高的学科,写作毕业论文时就要进行实验或者设计.</a:t>
            </a:r>
            <a:endParaRPr lang="zh-CN" altLang="en-US" dirty="0">
              <a:solidFill>
                <a:schemeClr val="tx1"/>
              </a:solidFill>
            </a:endParaRPr>
          </a:p>
        </p:txBody>
      </p:sp>
    </p:spTree>
    <p:custDataLst>
      <p:tags r:id="rId1"/>
    </p:custDataLst>
    <p:extLst>
      <p:ext uri="{BB962C8B-B14F-4D97-AF65-F5344CB8AC3E}">
        <p14:creationId xmlns:p14="http://schemas.microsoft.com/office/powerpoint/2010/main" val="42780737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毕业论文材料的收集</a:t>
            </a:r>
          </a:p>
        </p:txBody>
      </p:sp>
      <p:sp>
        <p:nvSpPr>
          <p:cNvPr id="7" name="矩形 6"/>
          <p:cNvSpPr/>
          <p:nvPr/>
        </p:nvSpPr>
        <p:spPr>
          <a:xfrm>
            <a:off x="485507" y="907341"/>
            <a:ext cx="3607078" cy="400110"/>
          </a:xfrm>
          <a:prstGeom prst="rect">
            <a:avLst/>
          </a:prstGeom>
        </p:spPr>
        <p:txBody>
          <a:bodyPr wrap="none">
            <a:spAutoFit/>
          </a:bodyPr>
          <a:lstStyle/>
          <a:p>
            <a:r>
              <a:rPr lang="en-US" altLang="zh-CN" sz="2000" b="1" dirty="0"/>
              <a:t> </a:t>
            </a:r>
            <a:r>
              <a:rPr lang="zh-CN" altLang="zh-CN" sz="2000" b="1" dirty="0"/>
              <a:t>三、毕业论文材料收集的要求</a:t>
            </a:r>
            <a:endParaRPr lang="zh-CN" altLang="en-US" sz="2000" b="1" dirty="0"/>
          </a:p>
        </p:txBody>
      </p:sp>
      <p:sp>
        <p:nvSpPr>
          <p:cNvPr id="2" name="矩形 1"/>
          <p:cNvSpPr/>
          <p:nvPr/>
        </p:nvSpPr>
        <p:spPr>
          <a:xfrm>
            <a:off x="485507" y="1531171"/>
            <a:ext cx="2534140" cy="400110"/>
          </a:xfrm>
          <a:prstGeom prst="rect">
            <a:avLst/>
          </a:prstGeom>
          <a:solidFill>
            <a:schemeClr val="accent1">
              <a:lumMod val="20000"/>
              <a:lumOff val="80000"/>
            </a:schemeClr>
          </a:solidFill>
        </p:spPr>
        <p:txBody>
          <a:bodyPr wrap="square">
            <a:spAutoFit/>
          </a:bodyPr>
          <a:lstStyle/>
          <a:p>
            <a:pPr algn="ctr"/>
            <a:r>
              <a:rPr lang="zh-CN" altLang="zh-CN" sz="2000" b="1" dirty="0" smtClean="0">
                <a:latin typeface="+mn-ea"/>
              </a:rPr>
              <a:t>有</a:t>
            </a:r>
            <a:r>
              <a:rPr lang="zh-CN" altLang="zh-CN" sz="2000" b="1" dirty="0">
                <a:latin typeface="+mn-ea"/>
              </a:rPr>
              <a:t>明确的</a:t>
            </a:r>
            <a:r>
              <a:rPr lang="zh-CN" altLang="zh-CN" sz="2000" b="1" dirty="0" smtClean="0">
                <a:latin typeface="+mn-ea"/>
              </a:rPr>
              <a:t>目的</a:t>
            </a:r>
            <a:endParaRPr lang="zh-CN" altLang="zh-CN" sz="2000" b="1" dirty="0">
              <a:latin typeface="+mn-ea"/>
            </a:endParaRPr>
          </a:p>
        </p:txBody>
      </p:sp>
      <p:sp>
        <p:nvSpPr>
          <p:cNvPr id="25" name="矩形 24"/>
          <p:cNvSpPr/>
          <p:nvPr/>
        </p:nvSpPr>
        <p:spPr>
          <a:xfrm>
            <a:off x="3326193" y="1541885"/>
            <a:ext cx="2534141" cy="400110"/>
          </a:xfrm>
          <a:prstGeom prst="rect">
            <a:avLst/>
          </a:prstGeom>
          <a:solidFill>
            <a:schemeClr val="bg1">
              <a:lumMod val="85000"/>
            </a:schemeClr>
          </a:solidFill>
        </p:spPr>
        <p:txBody>
          <a:bodyPr wrap="square">
            <a:spAutoFit/>
          </a:bodyPr>
          <a:lstStyle/>
          <a:p>
            <a:r>
              <a:rPr lang="zh-CN" altLang="zh-CN" sz="2000" b="1" dirty="0" smtClean="0">
                <a:latin typeface="+mn-ea"/>
              </a:rPr>
              <a:t>有</a:t>
            </a:r>
            <a:r>
              <a:rPr lang="zh-CN" altLang="zh-CN" sz="2000" b="1" dirty="0">
                <a:latin typeface="+mn-ea"/>
              </a:rPr>
              <a:t>一定的深度、</a:t>
            </a:r>
            <a:r>
              <a:rPr lang="zh-CN" altLang="zh-CN" sz="2000" b="1" dirty="0" smtClean="0">
                <a:latin typeface="+mn-ea"/>
              </a:rPr>
              <a:t>广度</a:t>
            </a:r>
            <a:endParaRPr lang="zh-CN" altLang="zh-CN" sz="2000" b="1" dirty="0">
              <a:latin typeface="+mn-ea"/>
            </a:endParaRPr>
          </a:p>
        </p:txBody>
      </p:sp>
      <p:sp>
        <p:nvSpPr>
          <p:cNvPr id="27" name="矩形 26"/>
          <p:cNvSpPr/>
          <p:nvPr/>
        </p:nvSpPr>
        <p:spPr>
          <a:xfrm>
            <a:off x="485507" y="2058877"/>
            <a:ext cx="2534140" cy="2031325"/>
          </a:xfrm>
          <a:prstGeom prst="rect">
            <a:avLst/>
          </a:prstGeom>
          <a:solidFill>
            <a:schemeClr val="accent1">
              <a:lumMod val="20000"/>
              <a:lumOff val="80000"/>
            </a:schemeClr>
          </a:solidFill>
        </p:spPr>
        <p:txBody>
          <a:bodyPr wrap="square">
            <a:spAutoFit/>
          </a:bodyPr>
          <a:lstStyle/>
          <a:p>
            <a:r>
              <a:rPr lang="zh-CN" altLang="zh-CN" sz="1800" dirty="0">
                <a:latin typeface="+mn-ea"/>
              </a:rPr>
              <a:t>在确定研究方向之后，就要有目的、有针对性地购买与收集材料。围绕论文选题方向查找资料，决定材料的取舍，这样才能做到有的放矢，事半功倍。</a:t>
            </a:r>
            <a:endParaRPr lang="zh-CN" altLang="en-US" sz="1800" dirty="0">
              <a:latin typeface="+mn-ea"/>
            </a:endParaRPr>
          </a:p>
        </p:txBody>
      </p:sp>
      <p:sp>
        <p:nvSpPr>
          <p:cNvPr id="29" name="矩形 28"/>
          <p:cNvSpPr/>
          <p:nvPr/>
        </p:nvSpPr>
        <p:spPr>
          <a:xfrm>
            <a:off x="3326194" y="2058877"/>
            <a:ext cx="2534140" cy="2308324"/>
          </a:xfrm>
          <a:prstGeom prst="rect">
            <a:avLst/>
          </a:prstGeom>
          <a:solidFill>
            <a:schemeClr val="bg1">
              <a:lumMod val="85000"/>
            </a:schemeClr>
          </a:solidFill>
        </p:spPr>
        <p:txBody>
          <a:bodyPr wrap="square">
            <a:spAutoFit/>
          </a:bodyPr>
          <a:lstStyle/>
          <a:p>
            <a:r>
              <a:rPr lang="zh-CN" altLang="zh-CN" sz="1800" dirty="0">
                <a:latin typeface="+mn-ea"/>
              </a:rPr>
              <a:t>有一定的深广度也就是指占有材料力求全面。要通过多种渠道，采用多种方法收集资料，尽可能的全面和详尽。只有全面地占有材料，才能让大量的材料充分有力地证明观点。</a:t>
            </a:r>
            <a:endParaRPr lang="zh-CN" altLang="zh-CN" sz="1800" dirty="0">
              <a:latin typeface="+mn-ea"/>
            </a:endParaRPr>
          </a:p>
        </p:txBody>
      </p:sp>
      <p:sp>
        <p:nvSpPr>
          <p:cNvPr id="30" name="矩形 29"/>
          <p:cNvSpPr/>
          <p:nvPr/>
        </p:nvSpPr>
        <p:spPr>
          <a:xfrm>
            <a:off x="6154454" y="1541885"/>
            <a:ext cx="2534141" cy="400110"/>
          </a:xfrm>
          <a:prstGeom prst="rect">
            <a:avLst/>
          </a:prstGeom>
          <a:solidFill>
            <a:schemeClr val="accent4">
              <a:lumMod val="20000"/>
              <a:lumOff val="80000"/>
            </a:schemeClr>
          </a:solidFill>
        </p:spPr>
        <p:txBody>
          <a:bodyPr wrap="square">
            <a:spAutoFit/>
          </a:bodyPr>
          <a:lstStyle/>
          <a:p>
            <a:pPr algn="ctr"/>
            <a:r>
              <a:rPr lang="zh-CN" altLang="zh-CN" sz="2000" b="1" dirty="0"/>
              <a:t>新颖、生动</a:t>
            </a:r>
            <a:endParaRPr lang="zh-CN" altLang="zh-CN" sz="2000" b="1" dirty="0">
              <a:latin typeface="+mn-ea"/>
            </a:endParaRPr>
          </a:p>
        </p:txBody>
      </p:sp>
      <p:sp>
        <p:nvSpPr>
          <p:cNvPr id="31" name="矩形 30"/>
          <p:cNvSpPr/>
          <p:nvPr/>
        </p:nvSpPr>
        <p:spPr>
          <a:xfrm>
            <a:off x="6154455" y="2058877"/>
            <a:ext cx="2534140" cy="1477328"/>
          </a:xfrm>
          <a:prstGeom prst="rect">
            <a:avLst/>
          </a:prstGeom>
          <a:solidFill>
            <a:schemeClr val="accent4">
              <a:lumMod val="20000"/>
              <a:lumOff val="80000"/>
            </a:schemeClr>
          </a:solidFill>
        </p:spPr>
        <p:txBody>
          <a:bodyPr wrap="square">
            <a:spAutoFit/>
          </a:bodyPr>
          <a:lstStyle/>
          <a:p>
            <a:r>
              <a:rPr lang="zh-CN" altLang="zh-CN" sz="1800" dirty="0"/>
              <a:t>新颖、生动即要求掌握最新的研究动态、最新的观点、最新的提法、最新的研究成果及发展趋势。</a:t>
            </a:r>
            <a:endParaRPr lang="zh-CN" altLang="zh-CN" sz="1800" dirty="0">
              <a:latin typeface="+mn-ea"/>
            </a:endParaRPr>
          </a:p>
        </p:txBody>
      </p:sp>
    </p:spTree>
    <p:custDataLst>
      <p:tags r:id="rId1"/>
    </p:custDataLst>
    <p:extLst>
      <p:ext uri="{BB962C8B-B14F-4D97-AF65-F5344CB8AC3E}">
        <p14:creationId xmlns:p14="http://schemas.microsoft.com/office/powerpoint/2010/main" val="20891859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毕业论文材料的收集</a:t>
            </a:r>
          </a:p>
        </p:txBody>
      </p:sp>
      <p:sp>
        <p:nvSpPr>
          <p:cNvPr id="7" name="矩形 6"/>
          <p:cNvSpPr/>
          <p:nvPr/>
        </p:nvSpPr>
        <p:spPr>
          <a:xfrm>
            <a:off x="485507" y="907341"/>
            <a:ext cx="3607078" cy="400110"/>
          </a:xfrm>
          <a:prstGeom prst="rect">
            <a:avLst/>
          </a:prstGeom>
        </p:spPr>
        <p:txBody>
          <a:bodyPr wrap="none">
            <a:spAutoFit/>
          </a:bodyPr>
          <a:lstStyle/>
          <a:p>
            <a:r>
              <a:rPr lang="en-US" altLang="zh-CN" sz="2000" b="1" dirty="0"/>
              <a:t> </a:t>
            </a:r>
            <a:r>
              <a:rPr lang="zh-CN" altLang="zh-CN" sz="2000" b="1" dirty="0"/>
              <a:t>三、毕业论文材料收集的要求</a:t>
            </a:r>
            <a:endParaRPr lang="zh-CN" altLang="en-US" sz="2000" b="1" dirty="0"/>
          </a:p>
        </p:txBody>
      </p:sp>
      <p:sp>
        <p:nvSpPr>
          <p:cNvPr id="2" name="矩形 1"/>
          <p:cNvSpPr/>
          <p:nvPr/>
        </p:nvSpPr>
        <p:spPr>
          <a:xfrm>
            <a:off x="485507" y="1531171"/>
            <a:ext cx="2534140" cy="400110"/>
          </a:xfrm>
          <a:prstGeom prst="rect">
            <a:avLst/>
          </a:prstGeom>
          <a:solidFill>
            <a:schemeClr val="accent1">
              <a:lumMod val="20000"/>
              <a:lumOff val="80000"/>
            </a:schemeClr>
          </a:solidFill>
        </p:spPr>
        <p:txBody>
          <a:bodyPr wrap="square">
            <a:spAutoFit/>
          </a:bodyPr>
          <a:lstStyle/>
          <a:p>
            <a:pPr algn="ctr"/>
            <a:r>
              <a:rPr lang="zh-CN" altLang="zh-CN" sz="2000" b="1" dirty="0"/>
              <a:t>精当、典型</a:t>
            </a:r>
            <a:endParaRPr lang="zh-CN" altLang="zh-CN" sz="2000" b="1" dirty="0">
              <a:latin typeface="+mn-ea"/>
            </a:endParaRPr>
          </a:p>
        </p:txBody>
      </p:sp>
      <p:sp>
        <p:nvSpPr>
          <p:cNvPr id="25" name="矩形 24"/>
          <p:cNvSpPr/>
          <p:nvPr/>
        </p:nvSpPr>
        <p:spPr>
          <a:xfrm>
            <a:off x="3326193" y="1541885"/>
            <a:ext cx="4775816" cy="400110"/>
          </a:xfrm>
          <a:prstGeom prst="rect">
            <a:avLst/>
          </a:prstGeom>
          <a:solidFill>
            <a:schemeClr val="bg1">
              <a:lumMod val="85000"/>
            </a:schemeClr>
          </a:solidFill>
        </p:spPr>
        <p:txBody>
          <a:bodyPr wrap="square">
            <a:spAutoFit/>
          </a:bodyPr>
          <a:lstStyle/>
          <a:p>
            <a:pPr algn="ctr"/>
            <a:r>
              <a:rPr lang="zh-CN" altLang="zh-CN" sz="2000" b="1" dirty="0"/>
              <a:t>真实、准确</a:t>
            </a:r>
            <a:endParaRPr lang="zh-CN" altLang="zh-CN" sz="2000" b="1" dirty="0">
              <a:latin typeface="+mn-ea"/>
            </a:endParaRPr>
          </a:p>
        </p:txBody>
      </p:sp>
      <p:sp>
        <p:nvSpPr>
          <p:cNvPr id="27" name="矩形 26"/>
          <p:cNvSpPr/>
          <p:nvPr/>
        </p:nvSpPr>
        <p:spPr>
          <a:xfrm>
            <a:off x="485507" y="2058877"/>
            <a:ext cx="2534140" cy="1477328"/>
          </a:xfrm>
          <a:prstGeom prst="rect">
            <a:avLst/>
          </a:prstGeom>
          <a:solidFill>
            <a:schemeClr val="accent1">
              <a:lumMod val="20000"/>
              <a:lumOff val="80000"/>
            </a:schemeClr>
          </a:solidFill>
        </p:spPr>
        <p:txBody>
          <a:bodyPr wrap="square">
            <a:spAutoFit/>
          </a:bodyPr>
          <a:lstStyle/>
          <a:p>
            <a:r>
              <a:rPr lang="zh-CN" altLang="zh-CN" sz="1800" dirty="0"/>
              <a:t>在收集材料时占有的材料力求广泛，使用材料则力求精当。用在论文里的材料要少而精，千万不要堆砌材料。</a:t>
            </a:r>
            <a:endParaRPr lang="zh-CN" altLang="en-US" sz="1800" dirty="0">
              <a:latin typeface="+mn-ea"/>
            </a:endParaRPr>
          </a:p>
        </p:txBody>
      </p:sp>
      <p:sp>
        <p:nvSpPr>
          <p:cNvPr id="29" name="矩形 28"/>
          <p:cNvSpPr/>
          <p:nvPr/>
        </p:nvSpPr>
        <p:spPr>
          <a:xfrm>
            <a:off x="3326194" y="2058877"/>
            <a:ext cx="4775814" cy="1754326"/>
          </a:xfrm>
          <a:prstGeom prst="rect">
            <a:avLst/>
          </a:prstGeom>
          <a:solidFill>
            <a:schemeClr val="bg1">
              <a:lumMod val="85000"/>
            </a:schemeClr>
          </a:solidFill>
        </p:spPr>
        <p:txBody>
          <a:bodyPr wrap="square">
            <a:spAutoFit/>
          </a:bodyPr>
          <a:lstStyle/>
          <a:p>
            <a:r>
              <a:rPr lang="zh-CN" altLang="zh-CN" sz="1800" dirty="0"/>
              <a:t>所选择的材料要绝对真实准确。毕业论文具有学术性与科学性的特点，因此所选择的材料必须可靠无误，符合客观事实，建立在真实材料基础上才能得出正确结论。如果使用的材料虚假、有出入，将会使读者对文章的可靠性产生怀疑，这样就相对削弱了材料对论点的说服力。</a:t>
            </a:r>
            <a:endParaRPr lang="zh-CN" altLang="zh-CN" sz="1800" dirty="0">
              <a:latin typeface="+mn-ea"/>
            </a:endParaRPr>
          </a:p>
        </p:txBody>
      </p:sp>
    </p:spTree>
    <p:custDataLst>
      <p:tags r:id="rId1"/>
    </p:custDataLst>
    <p:extLst>
      <p:ext uri="{BB962C8B-B14F-4D97-AF65-F5344CB8AC3E}">
        <p14:creationId xmlns:p14="http://schemas.microsoft.com/office/powerpoint/2010/main" val="33969535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 毕业论文材料的收集</a:t>
            </a:r>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四、毕业论文材料的记录</a:t>
            </a:r>
            <a:endParaRPr lang="zh-CN" altLang="zh-CN" sz="2000" dirty="0"/>
          </a:p>
        </p:txBody>
      </p:sp>
      <p:sp>
        <p:nvSpPr>
          <p:cNvPr id="3" name="矩形 2"/>
          <p:cNvSpPr/>
          <p:nvPr/>
        </p:nvSpPr>
        <p:spPr>
          <a:xfrm>
            <a:off x="988758" y="1559988"/>
            <a:ext cx="877163" cy="369332"/>
          </a:xfrm>
          <a:prstGeom prst="rect">
            <a:avLst/>
          </a:prstGeom>
        </p:spPr>
        <p:txBody>
          <a:bodyPr wrap="none">
            <a:spAutoFit/>
          </a:bodyPr>
          <a:lstStyle/>
          <a:p>
            <a:pPr algn="r"/>
            <a:r>
              <a:rPr lang="zh-CN" altLang="zh-CN" sz="1800" b="1" dirty="0" smtClean="0"/>
              <a:t>做</a:t>
            </a:r>
            <a:r>
              <a:rPr lang="zh-CN" altLang="zh-CN" sz="1800" b="1" dirty="0"/>
              <a:t>笔记</a:t>
            </a:r>
            <a:endParaRPr lang="zh-CN" altLang="en-US" sz="1800" b="1" dirty="0"/>
          </a:p>
        </p:txBody>
      </p:sp>
      <p:sp>
        <p:nvSpPr>
          <p:cNvPr id="5" name="矩形 4"/>
          <p:cNvSpPr/>
          <p:nvPr/>
        </p:nvSpPr>
        <p:spPr>
          <a:xfrm>
            <a:off x="1988482" y="1483044"/>
            <a:ext cx="6496490" cy="523220"/>
          </a:xfrm>
          <a:prstGeom prst="rect">
            <a:avLst/>
          </a:prstGeom>
        </p:spPr>
        <p:txBody>
          <a:bodyPr wrap="square">
            <a:spAutoFit/>
          </a:bodyPr>
          <a:lstStyle/>
          <a:p>
            <a:r>
              <a:rPr lang="zh-CN" altLang="zh-CN" dirty="0"/>
              <a:t>任何一个毕业论文的撰写者在阅读书刊时都要做笔记，要随时记录下所需要的材料内容或有关的想法体会、理论观点等。</a:t>
            </a:r>
            <a:endParaRPr lang="zh-CN" altLang="en-US" dirty="0"/>
          </a:p>
        </p:txBody>
      </p:sp>
      <p:sp>
        <p:nvSpPr>
          <p:cNvPr id="10" name="矩形 9"/>
          <p:cNvSpPr/>
          <p:nvPr/>
        </p:nvSpPr>
        <p:spPr>
          <a:xfrm>
            <a:off x="988758" y="2188897"/>
            <a:ext cx="877163" cy="369332"/>
          </a:xfrm>
          <a:prstGeom prst="rect">
            <a:avLst/>
          </a:prstGeom>
        </p:spPr>
        <p:txBody>
          <a:bodyPr wrap="none">
            <a:spAutoFit/>
          </a:bodyPr>
          <a:lstStyle/>
          <a:p>
            <a:pPr algn="r"/>
            <a:r>
              <a:rPr lang="zh-CN" altLang="zh-CN" sz="1800" b="1" dirty="0"/>
              <a:t>做卡片</a:t>
            </a:r>
            <a:endParaRPr lang="zh-CN" altLang="en-US" sz="1800" b="1" dirty="0"/>
          </a:p>
        </p:txBody>
      </p:sp>
      <p:sp>
        <p:nvSpPr>
          <p:cNvPr id="11" name="矩形 10"/>
          <p:cNvSpPr/>
          <p:nvPr/>
        </p:nvSpPr>
        <p:spPr>
          <a:xfrm>
            <a:off x="1988482" y="2104989"/>
            <a:ext cx="6496490" cy="523220"/>
          </a:xfrm>
          <a:prstGeom prst="rect">
            <a:avLst/>
          </a:prstGeom>
        </p:spPr>
        <p:txBody>
          <a:bodyPr wrap="square">
            <a:spAutoFit/>
          </a:bodyPr>
          <a:lstStyle/>
          <a:p>
            <a:r>
              <a:rPr lang="zh-CN" altLang="zh-CN" dirty="0"/>
              <a:t>收集材料时使用卡片，比较容易进行分类、保存和查找。并且所做的卡片可分可合，可以根据需要灵活地进行组合</a:t>
            </a:r>
            <a:endParaRPr lang="zh-CN" altLang="en-US" dirty="0"/>
          </a:p>
        </p:txBody>
      </p:sp>
      <p:sp>
        <p:nvSpPr>
          <p:cNvPr id="12" name="矩形 11"/>
          <p:cNvSpPr/>
          <p:nvPr/>
        </p:nvSpPr>
        <p:spPr>
          <a:xfrm>
            <a:off x="757925" y="2826598"/>
            <a:ext cx="1107996" cy="369332"/>
          </a:xfrm>
          <a:prstGeom prst="rect">
            <a:avLst/>
          </a:prstGeom>
        </p:spPr>
        <p:txBody>
          <a:bodyPr wrap="none">
            <a:spAutoFit/>
          </a:bodyPr>
          <a:lstStyle/>
          <a:p>
            <a:pPr algn="r"/>
            <a:r>
              <a:rPr lang="zh-CN" altLang="zh-CN" sz="1800" b="1" dirty="0"/>
              <a:t>剪贴复印</a:t>
            </a:r>
            <a:endParaRPr lang="zh-CN" altLang="en-US" sz="1800" b="1" dirty="0"/>
          </a:p>
        </p:txBody>
      </p:sp>
      <p:sp>
        <p:nvSpPr>
          <p:cNvPr id="13" name="矩形 12"/>
          <p:cNvSpPr/>
          <p:nvPr/>
        </p:nvSpPr>
        <p:spPr>
          <a:xfrm>
            <a:off x="1988482" y="2749654"/>
            <a:ext cx="6581359" cy="523220"/>
          </a:xfrm>
          <a:prstGeom prst="rect">
            <a:avLst/>
          </a:prstGeom>
        </p:spPr>
        <p:txBody>
          <a:bodyPr wrap="square">
            <a:spAutoFit/>
          </a:bodyPr>
          <a:lstStyle/>
          <a:p>
            <a:r>
              <a:rPr lang="zh-CN" altLang="zh-CN" dirty="0"/>
              <a:t>在阅读报纸杂志时，如果遇到有用的材料可以将其剪下来或者复印，粘贴到笔记本或卡片上，这样就可以节省大量的抄写时间</a:t>
            </a:r>
            <a:endParaRPr lang="zh-CN" altLang="en-US" dirty="0"/>
          </a:p>
        </p:txBody>
      </p:sp>
      <p:sp>
        <p:nvSpPr>
          <p:cNvPr id="14" name="矩形 13"/>
          <p:cNvSpPr/>
          <p:nvPr/>
        </p:nvSpPr>
        <p:spPr>
          <a:xfrm>
            <a:off x="527093" y="3594530"/>
            <a:ext cx="1338828" cy="369332"/>
          </a:xfrm>
          <a:prstGeom prst="rect">
            <a:avLst/>
          </a:prstGeom>
        </p:spPr>
        <p:txBody>
          <a:bodyPr wrap="none">
            <a:spAutoFit/>
          </a:bodyPr>
          <a:lstStyle/>
          <a:p>
            <a:pPr algn="r"/>
            <a:r>
              <a:rPr lang="zh-CN" altLang="zh-CN" sz="1800" b="1" dirty="0"/>
              <a:t>做目录索引</a:t>
            </a:r>
            <a:endParaRPr lang="zh-CN" altLang="en-US" sz="1800" b="1" dirty="0"/>
          </a:p>
        </p:txBody>
      </p:sp>
      <p:sp>
        <p:nvSpPr>
          <p:cNvPr id="15" name="矩形 14"/>
          <p:cNvSpPr/>
          <p:nvPr/>
        </p:nvSpPr>
        <p:spPr>
          <a:xfrm>
            <a:off x="1988482" y="3409864"/>
            <a:ext cx="6581360" cy="738664"/>
          </a:xfrm>
          <a:prstGeom prst="rect">
            <a:avLst/>
          </a:prstGeom>
        </p:spPr>
        <p:txBody>
          <a:bodyPr wrap="square">
            <a:spAutoFit/>
          </a:bodyPr>
          <a:lstStyle/>
          <a:p>
            <a:r>
              <a:rPr lang="zh-CN" altLang="zh-CN" dirty="0"/>
              <a:t>目录和索引是学习和检索材料的工具。目录是用来记录图书名称、作者、版本等的，索引则是用来汇集编排散见于图书期刊中的相关材料的，在编排时一定注意标明出处和页码</a:t>
            </a:r>
            <a:endParaRPr lang="zh-CN" altLang="en-US" dirty="0"/>
          </a:p>
        </p:txBody>
      </p:sp>
      <p:sp>
        <p:nvSpPr>
          <p:cNvPr id="16" name="矩形 15"/>
          <p:cNvSpPr/>
          <p:nvPr/>
        </p:nvSpPr>
        <p:spPr>
          <a:xfrm>
            <a:off x="1219590" y="4344349"/>
            <a:ext cx="646331" cy="369332"/>
          </a:xfrm>
          <a:prstGeom prst="rect">
            <a:avLst/>
          </a:prstGeom>
        </p:spPr>
        <p:txBody>
          <a:bodyPr wrap="none">
            <a:spAutoFit/>
          </a:bodyPr>
          <a:lstStyle/>
          <a:p>
            <a:pPr algn="r"/>
            <a:r>
              <a:rPr lang="zh-CN" altLang="zh-CN" sz="1800" b="1" dirty="0"/>
              <a:t>标注</a:t>
            </a:r>
            <a:endParaRPr lang="zh-CN" altLang="en-US" sz="1800" b="1" dirty="0"/>
          </a:p>
        </p:txBody>
      </p:sp>
      <p:sp>
        <p:nvSpPr>
          <p:cNvPr id="17" name="矩形 16"/>
          <p:cNvSpPr/>
          <p:nvPr/>
        </p:nvSpPr>
        <p:spPr>
          <a:xfrm>
            <a:off x="1988482" y="4267405"/>
            <a:ext cx="6496492" cy="523220"/>
          </a:xfrm>
          <a:prstGeom prst="rect">
            <a:avLst/>
          </a:prstGeom>
        </p:spPr>
        <p:txBody>
          <a:bodyPr wrap="square">
            <a:spAutoFit/>
          </a:bodyPr>
          <a:lstStyle/>
          <a:p>
            <a:r>
              <a:rPr lang="zh-CN" altLang="zh-CN" dirty="0"/>
              <a:t>想要提高阅读效率，还可以采用标注的办法。可以用自定义的各种符号在书刊上边读边做标记，也可以在自己的书刊空白处写眉批、评注和感想。</a:t>
            </a:r>
            <a:endParaRPr lang="zh-CN" altLang="en-US" dirty="0"/>
          </a:p>
        </p:txBody>
      </p:sp>
    </p:spTree>
    <p:custDataLst>
      <p:tags r:id="rId1"/>
    </p:custDataLst>
    <p:extLst>
      <p:ext uri="{BB962C8B-B14F-4D97-AF65-F5344CB8AC3E}">
        <p14:creationId xmlns:p14="http://schemas.microsoft.com/office/powerpoint/2010/main" val="34802605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TotalTime>
  <Words>3123</Words>
  <Application>Microsoft Office PowerPoint</Application>
  <PresentationFormat>全屏显示(16:9)</PresentationFormat>
  <Paragraphs>212</Paragraphs>
  <Slides>24</Slides>
  <Notes>22</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自定义设计方案</vt:lpstr>
      <vt:lpstr>第三章</vt:lpstr>
      <vt:lpstr>PowerPoint 演示文稿</vt:lpstr>
      <vt:lpstr>第一节 毕业论文材料的作用</vt:lpstr>
      <vt:lpstr>第一节 毕业论文材料的作用</vt:lpstr>
      <vt:lpstr>第二节 毕业论文材料的收集</vt:lpstr>
      <vt:lpstr>第二节 毕业论文材料的收集</vt:lpstr>
      <vt:lpstr>第二节 毕业论文材料的收集</vt:lpstr>
      <vt:lpstr>第二节 毕业论文材料的收集</vt:lpstr>
      <vt:lpstr>第二节 毕业论文材料的收集</vt:lpstr>
      <vt:lpstr>第三节 常用检索工具及检索方法</vt:lpstr>
      <vt:lpstr>第三节 常用检索工具及检索方法</vt:lpstr>
      <vt:lpstr>第三节 常用检索工具及检索方法</vt:lpstr>
      <vt:lpstr>第三节 常用检索工具及检索方法</vt:lpstr>
      <vt:lpstr>第三节 常用检索工具及检索方法</vt:lpstr>
      <vt:lpstr>第四节文献类型及常见文献</vt:lpstr>
      <vt:lpstr>第四节文献类型及常见文献</vt:lpstr>
      <vt:lpstr>第四节文献类型及常见文献</vt:lpstr>
      <vt:lpstr>第五节文献的筛选与阅读</vt:lpstr>
      <vt:lpstr>第五节文献的筛选与阅读</vt:lpstr>
      <vt:lpstr>第六节毕业论文材料的管理</vt:lpstr>
      <vt:lpstr>第六节毕业论文材料的管理</vt:lpstr>
      <vt:lpstr>第六节毕业论文材料的管理</vt:lpstr>
      <vt:lpstr>第六节毕业论文材料的管理</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465</cp:revision>
  <dcterms:created xsi:type="dcterms:W3CDTF">2017-05-23T11:55:00Z</dcterms:created>
  <dcterms:modified xsi:type="dcterms:W3CDTF">2017-08-04T02:21:36Z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