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3.xml" ContentType="application/vnd.openxmlformats-officedocument.presentationml.notesSlide+xml"/>
  <Override PartName="/ppt/tags/tag21.xml" ContentType="application/vnd.openxmlformats-officedocument.presentationml.tags+xml"/>
  <Override PartName="/ppt/notesSlides/notesSlide4.xml" ContentType="application/vnd.openxmlformats-officedocument.presentationml.notesSlide+xml"/>
  <Override PartName="/ppt/tags/tag22.xml" ContentType="application/vnd.openxmlformats-officedocument.presentationml.tags+xml"/>
  <Override PartName="/ppt/notesSlides/notesSlide5.xml" ContentType="application/vnd.openxmlformats-officedocument.presentationml.notesSlide+xml"/>
  <Override PartName="/ppt/tags/tag23.xml" ContentType="application/vnd.openxmlformats-officedocument.presentationml.tags+xml"/>
  <Override PartName="/ppt/notesSlides/notesSlide6.xml" ContentType="application/vnd.openxmlformats-officedocument.presentationml.notesSlide+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notesSlides/notesSlide9.xml" ContentType="application/vnd.openxmlformats-officedocument.presentationml.notesSlide+xml"/>
  <Override PartName="/ppt/tags/tag27.xml" ContentType="application/vnd.openxmlformats-officedocument.presentationml.tags+xml"/>
  <Override PartName="/ppt/notesSlides/notesSlide10.xml" ContentType="application/vnd.openxmlformats-officedocument.presentationml.notesSlide+xml"/>
  <Override PartName="/ppt/tags/tag28.xml" ContentType="application/vnd.openxmlformats-officedocument.presentationml.tags+xml"/>
  <Override PartName="/ppt/notesSlides/notesSlide11.xml" ContentType="application/vnd.openxmlformats-officedocument.presentationml.notesSlide+xml"/>
  <Override PartName="/ppt/tags/tag29.xml" ContentType="application/vnd.openxmlformats-officedocument.presentationml.tags+xml"/>
  <Override PartName="/ppt/notesSlides/notesSlide12.xml" ContentType="application/vnd.openxmlformats-officedocument.presentationml.notesSlide+xml"/>
  <Override PartName="/ppt/tags/tag30.xml" ContentType="application/vnd.openxmlformats-officedocument.presentationml.tags+xml"/>
  <Override PartName="/ppt/notesSlides/notesSlide13.xml" ContentType="application/vnd.openxmlformats-officedocument.presentationml.notesSlide+xml"/>
  <Override PartName="/ppt/tags/tag31.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57" r:id="rId3"/>
    <p:sldId id="258" r:id="rId4"/>
    <p:sldId id="291" r:id="rId5"/>
    <p:sldId id="292" r:id="rId6"/>
    <p:sldId id="293" r:id="rId7"/>
    <p:sldId id="294" r:id="rId8"/>
    <p:sldId id="295" r:id="rId9"/>
    <p:sldId id="296" r:id="rId10"/>
    <p:sldId id="297" r:id="rId11"/>
    <p:sldId id="298" r:id="rId12"/>
    <p:sldId id="299" r:id="rId13"/>
    <p:sldId id="300" r:id="rId14"/>
    <p:sldId id="301" r:id="rId15"/>
    <p:sldId id="302" r:id="rId16"/>
    <p:sldId id="290" r:id="rId17"/>
  </p:sldIdLst>
  <p:sldSz cx="9144000" cy="5143500" type="screen16x9"/>
  <p:notesSz cx="7104063" cy="10234613"/>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90" d="100"/>
          <a:sy n="90" d="100"/>
        </p:scale>
        <p:origin x="-984" y="-57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2017/8/4/Friday</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523295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11</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12</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14</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15</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5</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6</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7</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8</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9</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10</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梯形 6"/>
          <p:cNvSpPr/>
          <p:nvPr/>
        </p:nvSpPr>
        <p:spPr>
          <a:xfrm rot="10800000">
            <a:off x="946673" y="-2"/>
            <a:ext cx="7250654" cy="225911"/>
          </a:xfrm>
          <a:prstGeom prst="trapezoid">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 name="矩形 7"/>
          <p:cNvSpPr/>
          <p:nvPr/>
        </p:nvSpPr>
        <p:spPr>
          <a:xfrm>
            <a:off x="0" y="4905487"/>
            <a:ext cx="9144000" cy="238013"/>
          </a:xfrm>
          <a:prstGeom prst="rect">
            <a:avLst/>
          </a:pr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标题 1"/>
          <p:cNvSpPr>
            <a:spLocks noGrp="1"/>
          </p:cNvSpPr>
          <p:nvPr>
            <p:ph type="ctrTitle"/>
          </p:nvPr>
        </p:nvSpPr>
        <p:spPr>
          <a:xfrm>
            <a:off x="1143000" y="2131078"/>
            <a:ext cx="6858000" cy="772857"/>
          </a:xfrm>
        </p:spPr>
        <p:txBody>
          <a:bodyPr anchor="b">
            <a:normAutofit/>
          </a:bodyPr>
          <a:lstStyle>
            <a:lvl1pPr algn="ctr">
              <a:defRPr sz="4100">
                <a:solidFill>
                  <a:schemeClr val="bg1"/>
                </a:solidFill>
              </a:defRPr>
            </a:lvl1pPr>
          </a:lstStyle>
          <a:p>
            <a:r>
              <a:rPr lang="zh-CN" altLang="en-US" smtClean="0"/>
              <a:t>单击此处编辑母版标题样式</a:t>
            </a:r>
            <a:endParaRPr lang="zh-CN" altLang="en-US"/>
          </a:p>
        </p:txBody>
      </p:sp>
      <p:sp>
        <p:nvSpPr>
          <p:cNvPr id="4" name="日期占位符 3"/>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矩形 7"/>
          <p:cNvSpPr/>
          <p:nvPr userDrawn="1"/>
        </p:nvSpPr>
        <p:spPr>
          <a:xfrm>
            <a:off x="0" y="-1"/>
            <a:ext cx="9144000" cy="591503"/>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 name="矩形 2"/>
          <p:cNvSpPr/>
          <p:nvPr userDrawn="1"/>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2" name="矩形 11"/>
          <p:cNvSpPr/>
          <p:nvPr/>
        </p:nvSpPr>
        <p:spPr>
          <a:xfrm>
            <a:off x="0" y="4766310"/>
            <a:ext cx="9144000" cy="37719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3" name="任意多边形 12"/>
          <p:cNvSpPr/>
          <p:nvPr/>
        </p:nvSpPr>
        <p:spPr>
          <a:xfrm rot="10800000">
            <a:off x="3636070" y="941312"/>
            <a:ext cx="1868025" cy="1051076"/>
          </a:xfrm>
          <a:custGeom>
            <a:avLst/>
            <a:gdLst>
              <a:gd name="connsiteX0" fmla="*/ 4735 w 1611630"/>
              <a:gd name="connsiteY0" fmla="*/ 0 h 1005840"/>
              <a:gd name="connsiteX1" fmla="*/ 1606895 w 1611630"/>
              <a:gd name="connsiteY1" fmla="*/ 0 h 1005840"/>
              <a:gd name="connsiteX2" fmla="*/ 1607470 w 1611630"/>
              <a:gd name="connsiteY2" fmla="*/ 4247 h 1005840"/>
              <a:gd name="connsiteX3" fmla="*/ 1611630 w 1611630"/>
              <a:gd name="connsiteY3" fmla="*/ 97155 h 1005840"/>
              <a:gd name="connsiteX4" fmla="*/ 805815 w 1611630"/>
              <a:gd name="connsiteY4" fmla="*/ 1005840 h 1005840"/>
              <a:gd name="connsiteX5" fmla="*/ 0 w 1611630"/>
              <a:gd name="connsiteY5" fmla="*/ 97155 h 1005840"/>
              <a:gd name="connsiteX6" fmla="*/ 4160 w 1611630"/>
              <a:gd name="connsiteY6" fmla="*/ 4247 h 1005840"/>
              <a:gd name="connsiteX7" fmla="*/ 4735 w 1611630"/>
              <a:gd name="connsiteY7" fmla="*/ 0 h 1005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1630" h="1005840">
                <a:moveTo>
                  <a:pt x="4735" y="0"/>
                </a:moveTo>
                <a:lnTo>
                  <a:pt x="1606895" y="0"/>
                </a:lnTo>
                <a:lnTo>
                  <a:pt x="1607470" y="4247"/>
                </a:lnTo>
                <a:cubicBezTo>
                  <a:pt x="1610221" y="34795"/>
                  <a:pt x="1611630" y="65789"/>
                  <a:pt x="1611630" y="97155"/>
                </a:cubicBezTo>
                <a:cubicBezTo>
                  <a:pt x="1611630" y="599008"/>
                  <a:pt x="1250854" y="1005840"/>
                  <a:pt x="805815" y="1005840"/>
                </a:cubicBezTo>
                <a:cubicBezTo>
                  <a:pt x="360776" y="1005840"/>
                  <a:pt x="0" y="599008"/>
                  <a:pt x="0" y="97155"/>
                </a:cubicBezTo>
                <a:cubicBezTo>
                  <a:pt x="0" y="65789"/>
                  <a:pt x="1410" y="34795"/>
                  <a:pt x="4160" y="4247"/>
                </a:cubicBezTo>
                <a:lnTo>
                  <a:pt x="4735"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cxnSp>
        <p:nvCxnSpPr>
          <p:cNvPr id="14" name="直接连接符 13"/>
          <p:cNvCxnSpPr/>
          <p:nvPr/>
        </p:nvCxnSpPr>
        <p:spPr>
          <a:xfrm>
            <a:off x="1893094" y="1992388"/>
            <a:ext cx="5353979" cy="0"/>
          </a:xfrm>
          <a:prstGeom prst="line">
            <a:avLst/>
          </a:prstGeom>
          <a:ln>
            <a:solidFill>
              <a:srgbClr val="BC242A"/>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nvPr>
        </p:nvSpPr>
        <p:spPr>
          <a:xfrm>
            <a:off x="628650" y="2117650"/>
            <a:ext cx="7886700" cy="900112"/>
          </a:xfrm>
        </p:spPr>
        <p:txBody>
          <a:bodyPr anchor="t">
            <a:normAutofit/>
          </a:bodyPr>
          <a:lstStyle>
            <a:lvl1pPr algn="ctr">
              <a:defRPr sz="5400"/>
            </a:lvl1pPr>
          </a:lstStyle>
          <a:p>
            <a:r>
              <a:rPr lang="zh-CN" altLang="en-US" dirty="0" smtClean="0"/>
              <a:t>编辑标题</a:t>
            </a:r>
            <a:endParaRPr lang="zh-CN" altLang="en-US" dirty="0"/>
          </a:p>
        </p:txBody>
      </p:sp>
      <p:sp>
        <p:nvSpPr>
          <p:cNvPr id="4" name="日期占位符 3"/>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任意多边形 7"/>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b="1" dirty="0">
              <a:solidFill>
                <a:prstClr val="white"/>
              </a:solidFill>
            </a:endParaRPr>
          </a:p>
        </p:txBody>
      </p:sp>
      <p:sp>
        <p:nvSpPr>
          <p:cNvPr id="2" name="标题 1"/>
          <p:cNvSpPr>
            <a:spLocks noGrp="1"/>
          </p:cNvSpPr>
          <p:nvPr>
            <p:ph type="title" hasCustomPrompt="1"/>
          </p:nvPr>
        </p:nvSpPr>
        <p:spPr>
          <a:xfrm>
            <a:off x="0" y="1"/>
            <a:ext cx="3028950" cy="591503"/>
          </a:xfrm>
        </p:spPr>
        <p:txBody>
          <a:bodyPr>
            <a:normAutofit/>
          </a:bodyPr>
          <a:lstStyle>
            <a:lvl1pPr algn="ctr">
              <a:defRPr sz="3000" b="1">
                <a:solidFill>
                  <a:schemeClr val="bg1"/>
                </a:solidFill>
              </a:defRPr>
            </a:lvl1pPr>
          </a:lstStyle>
          <a:p>
            <a:r>
              <a:rPr lang="zh-CN" altLang="en-US" dirty="0" smtClean="0"/>
              <a:t>编辑标题</a:t>
            </a:r>
            <a:endParaRPr lang="zh-CN" altLang="en-US" dirty="0"/>
          </a:p>
        </p:txBody>
      </p:sp>
      <p:sp>
        <p:nvSpPr>
          <p:cNvPr id="3" name="内容占位符 2"/>
          <p:cNvSpPr>
            <a:spLocks noGrp="1"/>
          </p:cNvSpPr>
          <p:nvPr>
            <p:ph sz="half" idx="1"/>
          </p:nvPr>
        </p:nvSpPr>
        <p:spPr>
          <a:xfrm>
            <a:off x="628650" y="1369219"/>
            <a:ext cx="3886200" cy="3263504"/>
          </a:xfrm>
        </p:spPr>
        <p:txBody>
          <a:bodyP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
        <p:nvSpPr>
          <p:cNvPr id="4" name="内容占位符 3"/>
          <p:cNvSpPr>
            <a:spLocks noGrp="1"/>
          </p:cNvSpPr>
          <p:nvPr>
            <p:ph sz="half" idx="2"/>
          </p:nvPr>
        </p:nvSpPr>
        <p:spPr>
          <a:xfrm>
            <a:off x="4629150" y="1369219"/>
            <a:ext cx="3886200" cy="3263504"/>
          </a:xfrm>
        </p:spPr>
        <p:txBody>
          <a:bodyP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389836"/>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2129590"/>
            <a:ext cx="3868340" cy="251265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389836"/>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129590"/>
            <a:ext cx="3887391" cy="251265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t"/>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normAutofit/>
          </a:bodyPr>
          <a:lstStyle>
            <a:lvl1pPr marL="0" indent="0">
              <a:buNone/>
              <a:defRPr sz="15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60BD5C9-D31B-404C-B346-DE2E8DFE88CF}" type="slidenum">
              <a:rPr lang="zh-CN" altLang="en-US" smtClean="0"/>
              <a:t>‹#›</a:t>
            </a:fld>
            <a:endParaRPr lang="zh-CN" altLang="en-US"/>
          </a:p>
        </p:txBody>
      </p:sp>
      <p:sp>
        <p:nvSpPr>
          <p:cNvPr id="7" name="内容占位符 6"/>
          <p:cNvSpPr>
            <a:spLocks noGrp="1"/>
          </p:cNvSpPr>
          <p:nvPr>
            <p:ph sz="quarter" idx="13"/>
          </p:nvPr>
        </p:nvSpPr>
        <p:spPr>
          <a:xfrm>
            <a:off x="628650" y="698047"/>
            <a:ext cx="7886700" cy="3888240"/>
          </a:xfrm>
        </p:spPr>
        <p:txBody>
          <a:bodyPr anchor="ct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1.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28650" y="273844"/>
            <a:ext cx="7886700" cy="994172"/>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custDataLst>
              <p:tags r:id="rId12"/>
            </p:custDataLst>
          </p:nvPr>
        </p:nvSpPr>
        <p:spPr>
          <a:xfrm>
            <a:off x="628650" y="1369219"/>
            <a:ext cx="7886700" cy="3263504"/>
          </a:xfrm>
          <a:prstGeom prst="rect">
            <a:avLst/>
          </a:prstGeom>
        </p:spPr>
        <p:txBody>
          <a:bodyPr vert="horz" lIns="68580" tIns="34290" rIns="68580" bIns="3429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0A0F2237-1CDC-4A9F-9B50-E2751CF02005}" type="datetimeFigureOut">
              <a:rPr lang="zh-CN" altLang="en-US" smtClean="0"/>
              <a:t>2017/8/4/Friday</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D60BD5C9-D31B-404C-B346-DE2E8DFE88CF}" type="slidenum">
              <a:rPr lang="zh-CN" altLang="en-US" smtClean="0"/>
              <a:t>‹#›</a:t>
            </a:fld>
            <a:endParaRPr lang="zh-CN" altLang="en-US"/>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Lst>
  <p:txStyles>
    <p:titleStyle>
      <a:lvl1pPr algn="l" defTabSz="685800" rtl="0" eaLnBrk="1" latinLnBrk="0" hangingPunct="1">
        <a:lnSpc>
          <a:spcPct val="90000"/>
        </a:lnSpc>
        <a:spcBef>
          <a:spcPct val="0"/>
        </a:spcBef>
        <a:buNone/>
        <a:defRPr sz="27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2" Type="http://schemas.openxmlformats.org/officeDocument/2006/relationships/tags" Target="../tags/tag8.xml"/><Relationship Id="rId16" Type="http://schemas.openxmlformats.org/officeDocument/2006/relationships/notesSlide" Target="../notesSlides/notesSlide3.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slideLayout" Target="../slideLayouts/slideLayout2.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1483378"/>
            <a:ext cx="9144000" cy="772857"/>
          </a:xfrm>
        </p:spPr>
        <p:txBody>
          <a:bodyPr>
            <a:normAutofit/>
          </a:bodyPr>
          <a:lstStyle/>
          <a:p>
            <a:r>
              <a:rPr lang="zh-CN" altLang="en-US" sz="4400" b="1" dirty="0" smtClean="0"/>
              <a:t>第五章</a:t>
            </a:r>
            <a:endParaRPr lang="zh-CN" altLang="en-US" sz="4400" b="1" dirty="0"/>
          </a:p>
        </p:txBody>
      </p:sp>
      <p:sp>
        <p:nvSpPr>
          <p:cNvPr id="3" name="副标题 2"/>
          <p:cNvSpPr>
            <a:spLocks noGrp="1"/>
          </p:cNvSpPr>
          <p:nvPr>
            <p:ph type="subTitle" idx="4294967295"/>
          </p:nvPr>
        </p:nvSpPr>
        <p:spPr>
          <a:xfrm>
            <a:off x="0" y="2516505"/>
            <a:ext cx="9144000" cy="617220"/>
          </a:xfrm>
        </p:spPr>
        <p:txBody>
          <a:bodyPr>
            <a:noAutofit/>
          </a:bodyPr>
          <a:lstStyle/>
          <a:p>
            <a:pPr marL="0" indent="0" algn="ctr">
              <a:buNone/>
            </a:pPr>
            <a:r>
              <a:rPr lang="zh-CN" altLang="zh-CN" sz="4000" b="1" dirty="0" smtClean="0">
                <a:solidFill>
                  <a:schemeClr val="bg1"/>
                </a:solidFill>
              </a:rPr>
              <a:t>毕业论文</a:t>
            </a:r>
            <a:r>
              <a:rPr lang="zh-CN" altLang="zh-CN" sz="4000" b="1" dirty="0">
                <a:solidFill>
                  <a:schemeClr val="bg1"/>
                </a:solidFill>
              </a:rPr>
              <a:t>答辩</a:t>
            </a:r>
          </a:p>
        </p:txBody>
      </p:sp>
    </p:spTree>
    <p:custDataLst>
      <p:tags r:id="rId1"/>
    </p:custData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第二节 毕业论文答辩的程序</a:t>
            </a:r>
          </a:p>
        </p:txBody>
      </p:sp>
      <p:sp>
        <p:nvSpPr>
          <p:cNvPr id="7" name="矩形 6"/>
          <p:cNvSpPr/>
          <p:nvPr/>
        </p:nvSpPr>
        <p:spPr>
          <a:xfrm>
            <a:off x="485507" y="907341"/>
            <a:ext cx="2749471" cy="400110"/>
          </a:xfrm>
          <a:prstGeom prst="rect">
            <a:avLst/>
          </a:prstGeom>
        </p:spPr>
        <p:txBody>
          <a:bodyPr wrap="none">
            <a:spAutoFit/>
          </a:bodyPr>
          <a:lstStyle/>
          <a:p>
            <a:r>
              <a:rPr lang="zh-CN" altLang="zh-CN" sz="2000" b="1" dirty="0"/>
              <a:t>二、毕业论文答辩过程</a:t>
            </a:r>
            <a:endParaRPr lang="zh-CN" altLang="zh-CN" sz="2000" dirty="0"/>
          </a:p>
        </p:txBody>
      </p:sp>
      <p:sp>
        <p:nvSpPr>
          <p:cNvPr id="5" name="矩形 4"/>
          <p:cNvSpPr/>
          <p:nvPr/>
        </p:nvSpPr>
        <p:spPr>
          <a:xfrm>
            <a:off x="485508" y="1370893"/>
            <a:ext cx="8180027" cy="3139321"/>
          </a:xfrm>
          <a:prstGeom prst="rect">
            <a:avLst/>
          </a:prstGeom>
        </p:spPr>
        <p:txBody>
          <a:bodyPr wrap="square">
            <a:spAutoFit/>
          </a:bodyPr>
          <a:lstStyle/>
          <a:p>
            <a:r>
              <a:rPr lang="en-US" altLang="zh-CN" sz="1800" b="1" dirty="0"/>
              <a:t>1.</a:t>
            </a:r>
            <a:r>
              <a:rPr lang="zh-CN" altLang="zh-CN" sz="1800" b="1" dirty="0"/>
              <a:t>论文答辩的一般程序</a:t>
            </a:r>
          </a:p>
          <a:p>
            <a:r>
              <a:rPr lang="zh-CN" altLang="zh-CN" sz="1800" dirty="0"/>
              <a:t>（</a:t>
            </a:r>
            <a:r>
              <a:rPr lang="en-US" altLang="zh-CN" sz="1800" dirty="0"/>
              <a:t>1</a:t>
            </a:r>
            <a:r>
              <a:rPr lang="zh-CN" altLang="zh-CN" sz="1800" dirty="0"/>
              <a:t>）学员必须在论文答辩会举行之前半个月，将经过指导老师审定并签署过意见的毕业论文一式三份连同提纲、草稿等交给答辩委员会，答辩委员会的主答辩老师在仔细研读毕业论文的基础上，拟出要提问的问题，然后举行答辩会。 　　</a:t>
            </a:r>
          </a:p>
          <a:p>
            <a:r>
              <a:rPr lang="zh-CN" altLang="zh-CN" sz="1800" dirty="0"/>
              <a:t>（</a:t>
            </a:r>
            <a:r>
              <a:rPr lang="en-US" altLang="zh-CN" sz="1800" dirty="0"/>
              <a:t>2</a:t>
            </a:r>
            <a:r>
              <a:rPr lang="zh-CN" altLang="zh-CN" sz="1800" dirty="0"/>
              <a:t>）在答辩会上，先让学员用</a:t>
            </a:r>
            <a:r>
              <a:rPr lang="en-US" altLang="zh-CN" sz="1800" dirty="0"/>
              <a:t>15</a:t>
            </a:r>
            <a:r>
              <a:rPr lang="zh-CN" altLang="zh-CN" sz="1800" dirty="0"/>
              <a:t>分钟左右的时间概述论文的标题以及选择该论题的原因，较详细地介绍论文的主要论点、论据和写作体会。 　</a:t>
            </a:r>
          </a:p>
          <a:p>
            <a:r>
              <a:rPr lang="zh-CN" altLang="zh-CN" sz="1800" dirty="0"/>
              <a:t>（</a:t>
            </a:r>
            <a:r>
              <a:rPr lang="en-US" altLang="zh-CN" sz="1800" dirty="0"/>
              <a:t>3</a:t>
            </a:r>
            <a:r>
              <a:rPr lang="zh-CN" altLang="zh-CN" sz="1800" dirty="0"/>
              <a:t>）主答辩老师提问。　　</a:t>
            </a:r>
          </a:p>
          <a:p>
            <a:r>
              <a:rPr lang="zh-CN" altLang="zh-CN" sz="1800" dirty="0"/>
              <a:t>（</a:t>
            </a:r>
            <a:r>
              <a:rPr lang="en-US" altLang="zh-CN" sz="1800" dirty="0"/>
              <a:t>4</a:t>
            </a:r>
            <a:r>
              <a:rPr lang="zh-CN" altLang="zh-CN" sz="1800" dirty="0"/>
              <a:t>）学员逐一回答完所有问题后退场，答辩委员会集体根据论文质量和答辩情况，商定通过还是不通过，并拟定成绩和评语。 　　</a:t>
            </a:r>
          </a:p>
          <a:p>
            <a:r>
              <a:rPr lang="zh-CN" altLang="zh-CN" sz="1800" dirty="0"/>
              <a:t>（</a:t>
            </a:r>
            <a:r>
              <a:rPr lang="en-US" altLang="zh-CN" sz="1800" dirty="0"/>
              <a:t>5</a:t>
            </a:r>
            <a:r>
              <a:rPr lang="zh-CN" altLang="zh-CN" sz="1800" dirty="0"/>
              <a:t>）召回学员，由主答辩老师当面向学员就论文和答辩过程中的情况加以小结，肯定其优点和长处，指出其错误或不足之处，并加以必要的补充和指点。 　　</a:t>
            </a:r>
          </a:p>
        </p:txBody>
      </p:sp>
    </p:spTree>
    <p:custDataLst>
      <p:tags r:id="rId1"/>
    </p:custDataLst>
    <p:extLst>
      <p:ext uri="{BB962C8B-B14F-4D97-AF65-F5344CB8AC3E}">
        <p14:creationId xmlns:p14="http://schemas.microsoft.com/office/powerpoint/2010/main" val="365769586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第二节 毕业论文答辩的程序</a:t>
            </a:r>
          </a:p>
        </p:txBody>
      </p:sp>
      <p:sp>
        <p:nvSpPr>
          <p:cNvPr id="7" name="矩形 6"/>
          <p:cNvSpPr/>
          <p:nvPr/>
        </p:nvSpPr>
        <p:spPr>
          <a:xfrm>
            <a:off x="485507" y="907341"/>
            <a:ext cx="2749471" cy="400110"/>
          </a:xfrm>
          <a:prstGeom prst="rect">
            <a:avLst/>
          </a:prstGeom>
        </p:spPr>
        <p:txBody>
          <a:bodyPr wrap="none">
            <a:spAutoFit/>
          </a:bodyPr>
          <a:lstStyle/>
          <a:p>
            <a:r>
              <a:rPr lang="zh-CN" altLang="zh-CN" sz="2000" b="1" dirty="0"/>
              <a:t>二、毕业论文答辩过程</a:t>
            </a:r>
            <a:endParaRPr lang="zh-CN" altLang="zh-CN" sz="2000" dirty="0"/>
          </a:p>
        </p:txBody>
      </p:sp>
      <p:sp>
        <p:nvSpPr>
          <p:cNvPr id="5" name="矩形 4"/>
          <p:cNvSpPr/>
          <p:nvPr/>
        </p:nvSpPr>
        <p:spPr>
          <a:xfrm>
            <a:off x="485508" y="1370893"/>
            <a:ext cx="8180027" cy="2308324"/>
          </a:xfrm>
          <a:prstGeom prst="rect">
            <a:avLst/>
          </a:prstGeom>
        </p:spPr>
        <p:txBody>
          <a:bodyPr wrap="square">
            <a:spAutoFit/>
          </a:bodyPr>
          <a:lstStyle/>
          <a:p>
            <a:r>
              <a:rPr lang="en-US" altLang="zh-CN" sz="1800" b="1" dirty="0"/>
              <a:t>2.</a:t>
            </a:r>
            <a:r>
              <a:rPr lang="zh-CN" altLang="zh-CN" sz="1800" b="1" dirty="0"/>
              <a:t>主答辩老师的提问方式</a:t>
            </a:r>
          </a:p>
          <a:p>
            <a:r>
              <a:rPr lang="zh-CN" altLang="zh-CN" sz="1800" dirty="0"/>
              <a:t>主答辩老师有必要讲究自己的提问方式。 　　</a:t>
            </a:r>
          </a:p>
          <a:p>
            <a:r>
              <a:rPr lang="zh-CN" altLang="zh-CN" sz="1800" dirty="0"/>
              <a:t>（</a:t>
            </a:r>
            <a:r>
              <a:rPr lang="en-US" altLang="zh-CN" sz="1800" dirty="0"/>
              <a:t>1</a:t>
            </a:r>
            <a:r>
              <a:rPr lang="zh-CN" altLang="zh-CN" sz="1800" dirty="0"/>
              <a:t>）提问要贯彻先易后难原则。　　</a:t>
            </a:r>
          </a:p>
          <a:p>
            <a:r>
              <a:rPr lang="zh-CN" altLang="zh-CN" sz="1800" dirty="0"/>
              <a:t>（</a:t>
            </a:r>
            <a:r>
              <a:rPr lang="en-US" altLang="zh-CN" sz="1800" dirty="0"/>
              <a:t>2</a:t>
            </a:r>
            <a:r>
              <a:rPr lang="zh-CN" altLang="zh-CN" sz="1800" dirty="0"/>
              <a:t>）提问要实行逐步深入的方法。</a:t>
            </a:r>
          </a:p>
          <a:p>
            <a:r>
              <a:rPr lang="zh-CN" altLang="zh-CN" sz="1800" dirty="0"/>
              <a:t>（</a:t>
            </a:r>
            <a:r>
              <a:rPr lang="en-US" altLang="zh-CN" sz="1800" dirty="0"/>
              <a:t>3</a:t>
            </a:r>
            <a:r>
              <a:rPr lang="zh-CN" altLang="zh-CN" sz="1800" dirty="0"/>
              <a:t>）当答辩者的观点与自己的观点相左时，应以温和的态度，商讨的语气与之开展讨论，即要有“长者”风度，施行善术，切忌居高临下，出言不逊。　　</a:t>
            </a:r>
          </a:p>
          <a:p>
            <a:r>
              <a:rPr lang="zh-CN" altLang="zh-CN" sz="1800" dirty="0"/>
              <a:t>（</a:t>
            </a:r>
            <a:r>
              <a:rPr lang="en-US" altLang="zh-CN" sz="1800" dirty="0"/>
              <a:t>4</a:t>
            </a:r>
            <a:r>
              <a:rPr lang="zh-CN" altLang="zh-CN" sz="1800" dirty="0"/>
              <a:t>）当学员的回答答不到点子上或者一时答不上来的问题，应采用启发式、引导式的提问方法。</a:t>
            </a:r>
          </a:p>
        </p:txBody>
      </p:sp>
    </p:spTree>
    <p:custDataLst>
      <p:tags r:id="rId1"/>
    </p:custDataLst>
    <p:extLst>
      <p:ext uri="{BB962C8B-B14F-4D97-AF65-F5344CB8AC3E}">
        <p14:creationId xmlns:p14="http://schemas.microsoft.com/office/powerpoint/2010/main" val="17859123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毕业论文答辩的策略</a:t>
            </a:r>
            <a:endParaRPr lang="zh-CN" altLang="zh-CN" sz="2400" dirty="0">
              <a:solidFill>
                <a:schemeClr val="bg1"/>
              </a:solidFill>
            </a:endParaRPr>
          </a:p>
        </p:txBody>
      </p:sp>
      <p:sp>
        <p:nvSpPr>
          <p:cNvPr id="7" name="矩形 6"/>
          <p:cNvSpPr/>
          <p:nvPr/>
        </p:nvSpPr>
        <p:spPr>
          <a:xfrm>
            <a:off x="485507" y="907341"/>
            <a:ext cx="2749471" cy="400110"/>
          </a:xfrm>
          <a:prstGeom prst="rect">
            <a:avLst/>
          </a:prstGeom>
        </p:spPr>
        <p:txBody>
          <a:bodyPr wrap="none">
            <a:spAutoFit/>
          </a:bodyPr>
          <a:lstStyle/>
          <a:p>
            <a:r>
              <a:rPr lang="zh-CN" altLang="zh-CN" sz="2000" b="1" dirty="0"/>
              <a:t>一、答辩要注意的问题</a:t>
            </a:r>
            <a:endParaRPr lang="zh-CN" altLang="zh-CN" sz="2000" dirty="0"/>
          </a:p>
        </p:txBody>
      </p:sp>
      <p:sp>
        <p:nvSpPr>
          <p:cNvPr id="5" name="矩形 4"/>
          <p:cNvSpPr/>
          <p:nvPr/>
        </p:nvSpPr>
        <p:spPr>
          <a:xfrm>
            <a:off x="485508" y="1370893"/>
            <a:ext cx="8180027" cy="3000821"/>
          </a:xfrm>
          <a:prstGeom prst="rect">
            <a:avLst/>
          </a:prstGeom>
        </p:spPr>
        <p:txBody>
          <a:bodyPr wrap="square">
            <a:spAutoFit/>
          </a:bodyPr>
          <a:lstStyle/>
          <a:p>
            <a:pPr marL="342900" indent="-342900" fontAlgn="auto">
              <a:lnSpc>
                <a:spcPct val="150000"/>
              </a:lnSpc>
              <a:buFont typeface="+mj-lt"/>
              <a:buAutoNum type="arabicPeriod"/>
            </a:pPr>
            <a:r>
              <a:rPr lang="zh-CN" altLang="en-US" sz="1800" dirty="0" smtClean="0"/>
              <a:t>携带</a:t>
            </a:r>
            <a:r>
              <a:rPr lang="zh-CN" altLang="en-US" sz="1800" dirty="0"/>
              <a:t>必要的资料和用品</a:t>
            </a:r>
          </a:p>
          <a:p>
            <a:pPr marL="342900" indent="-342900" fontAlgn="auto">
              <a:lnSpc>
                <a:spcPct val="150000"/>
              </a:lnSpc>
              <a:buFont typeface="+mj-lt"/>
              <a:buAutoNum type="arabicPeriod"/>
            </a:pPr>
            <a:r>
              <a:rPr lang="zh-CN" altLang="en-US" sz="1800" dirty="0" smtClean="0"/>
              <a:t>要</a:t>
            </a:r>
            <a:r>
              <a:rPr lang="zh-CN" altLang="en-US" sz="1800" dirty="0"/>
              <a:t>有自信心,不要紧张</a:t>
            </a:r>
          </a:p>
          <a:p>
            <a:pPr marL="342900" indent="-342900" fontAlgn="auto">
              <a:lnSpc>
                <a:spcPct val="150000"/>
              </a:lnSpc>
              <a:buFont typeface="+mj-lt"/>
              <a:buAutoNum type="arabicPeriod"/>
            </a:pPr>
            <a:r>
              <a:rPr lang="zh-CN" altLang="en-US" sz="1800" dirty="0" smtClean="0"/>
              <a:t>听</a:t>
            </a:r>
            <a:r>
              <a:rPr lang="zh-CN" altLang="en-US" sz="1800" dirty="0"/>
              <a:t>清问题后经过思考再做回答</a:t>
            </a:r>
          </a:p>
          <a:p>
            <a:pPr marL="342900" indent="-342900" fontAlgn="auto">
              <a:lnSpc>
                <a:spcPct val="150000"/>
              </a:lnSpc>
              <a:buFont typeface="+mj-lt"/>
              <a:buAutoNum type="arabicPeriod"/>
            </a:pPr>
            <a:r>
              <a:rPr lang="zh-CN" altLang="en-US" sz="1800" dirty="0" smtClean="0"/>
              <a:t>回答</a:t>
            </a:r>
            <a:r>
              <a:rPr lang="zh-CN" altLang="en-US" sz="1800" dirty="0"/>
              <a:t>问题要简明扼要,层次分明</a:t>
            </a:r>
          </a:p>
          <a:p>
            <a:pPr marL="342900" indent="-342900" fontAlgn="auto">
              <a:lnSpc>
                <a:spcPct val="150000"/>
              </a:lnSpc>
              <a:buFont typeface="+mj-lt"/>
              <a:buAutoNum type="arabicPeriod"/>
            </a:pPr>
            <a:r>
              <a:rPr lang="zh-CN" altLang="en-US" sz="1800" dirty="0" smtClean="0">
                <a:sym typeface="+mn-ea"/>
              </a:rPr>
              <a:t>对</a:t>
            </a:r>
            <a:r>
              <a:rPr lang="zh-CN" altLang="en-US" sz="1800" dirty="0">
                <a:sym typeface="+mn-ea"/>
              </a:rPr>
              <a:t>回答不出的问题,不可强辩．回答问题要简明扼要,层次分明</a:t>
            </a:r>
          </a:p>
          <a:p>
            <a:pPr marL="342900" indent="-342900" fontAlgn="auto">
              <a:lnSpc>
                <a:spcPct val="150000"/>
              </a:lnSpc>
              <a:buFont typeface="+mj-lt"/>
              <a:buAutoNum type="arabicPeriod"/>
            </a:pPr>
            <a:r>
              <a:rPr lang="zh-CN" altLang="en-US" sz="1800" dirty="0" smtClean="0">
                <a:sym typeface="+mn-ea"/>
              </a:rPr>
              <a:t>与</a:t>
            </a:r>
            <a:r>
              <a:rPr lang="zh-CN" altLang="en-US" sz="1800" dirty="0">
                <a:sym typeface="+mn-ea"/>
              </a:rPr>
              <a:t>主答辩老师不同可以与之展开辩论</a:t>
            </a:r>
          </a:p>
          <a:p>
            <a:pPr marL="342900" indent="-342900" fontAlgn="auto">
              <a:lnSpc>
                <a:spcPct val="150000"/>
              </a:lnSpc>
              <a:buFont typeface="+mj-lt"/>
              <a:buAutoNum type="arabicPeriod"/>
            </a:pPr>
            <a:r>
              <a:rPr lang="zh-CN" altLang="en-US" sz="1800" dirty="0" smtClean="0"/>
              <a:t>要</a:t>
            </a:r>
            <a:r>
              <a:rPr lang="zh-CN" altLang="en-US" sz="1800" dirty="0"/>
              <a:t>讲</a:t>
            </a:r>
            <a:r>
              <a:rPr lang="zh-CN" altLang="en-US" sz="1800" dirty="0" smtClean="0"/>
              <a:t>文明礼貌</a:t>
            </a:r>
            <a:endParaRPr lang="zh-CN" altLang="en-US" sz="1800" dirty="0"/>
          </a:p>
        </p:txBody>
      </p:sp>
    </p:spTree>
    <p:custDataLst>
      <p:tags r:id="rId1"/>
    </p:custDataLst>
    <p:extLst>
      <p:ext uri="{BB962C8B-B14F-4D97-AF65-F5344CB8AC3E}">
        <p14:creationId xmlns:p14="http://schemas.microsoft.com/office/powerpoint/2010/main" val="18121623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毕业论文答辩的策略</a:t>
            </a:r>
            <a:endParaRPr lang="zh-CN" altLang="zh-CN" sz="2400" dirty="0">
              <a:solidFill>
                <a:schemeClr val="bg1"/>
              </a:solidFill>
            </a:endParaRPr>
          </a:p>
        </p:txBody>
      </p:sp>
      <p:sp>
        <p:nvSpPr>
          <p:cNvPr id="7" name="矩形 6"/>
          <p:cNvSpPr/>
          <p:nvPr/>
        </p:nvSpPr>
        <p:spPr>
          <a:xfrm>
            <a:off x="485507" y="907341"/>
            <a:ext cx="3518912" cy="400110"/>
          </a:xfrm>
          <a:prstGeom prst="rect">
            <a:avLst/>
          </a:prstGeom>
        </p:spPr>
        <p:txBody>
          <a:bodyPr wrap="none">
            <a:spAutoFit/>
          </a:bodyPr>
          <a:lstStyle/>
          <a:p>
            <a:r>
              <a:rPr lang="zh-CN" altLang="zh-CN" sz="2000" b="1" dirty="0"/>
              <a:t>二、论文答辩技巧与注意事项</a:t>
            </a:r>
            <a:endParaRPr lang="zh-CN" altLang="zh-CN" sz="2000" dirty="0"/>
          </a:p>
        </p:txBody>
      </p:sp>
      <p:sp>
        <p:nvSpPr>
          <p:cNvPr id="5" name="矩形 4"/>
          <p:cNvSpPr/>
          <p:nvPr/>
        </p:nvSpPr>
        <p:spPr>
          <a:xfrm>
            <a:off x="485508" y="1498484"/>
            <a:ext cx="3076399" cy="2169825"/>
          </a:xfrm>
          <a:prstGeom prst="rect">
            <a:avLst/>
          </a:prstGeom>
        </p:spPr>
        <p:txBody>
          <a:bodyPr wrap="square">
            <a:spAutoFit/>
          </a:bodyPr>
          <a:lstStyle/>
          <a:p>
            <a:pPr>
              <a:lnSpc>
                <a:spcPct val="150000"/>
              </a:lnSpc>
            </a:pPr>
            <a:r>
              <a:rPr lang="en-US" altLang="zh-CN" sz="1800" dirty="0"/>
              <a:t>1.</a:t>
            </a:r>
            <a:r>
              <a:rPr lang="zh-CN" altLang="zh-CN" sz="1800" dirty="0"/>
              <a:t>熟悉内容</a:t>
            </a:r>
          </a:p>
          <a:p>
            <a:pPr>
              <a:lnSpc>
                <a:spcPct val="150000"/>
              </a:lnSpc>
            </a:pPr>
            <a:r>
              <a:rPr lang="en-US" altLang="zh-CN" sz="1800" dirty="0"/>
              <a:t>2.</a:t>
            </a:r>
            <a:r>
              <a:rPr lang="zh-CN" altLang="zh-CN" sz="1800" dirty="0"/>
              <a:t>图标穿插</a:t>
            </a:r>
          </a:p>
          <a:p>
            <a:pPr>
              <a:lnSpc>
                <a:spcPct val="150000"/>
              </a:lnSpc>
            </a:pPr>
            <a:r>
              <a:rPr lang="en-US" altLang="zh-CN" sz="1800" dirty="0"/>
              <a:t>3.</a:t>
            </a:r>
            <a:r>
              <a:rPr lang="zh-CN" altLang="zh-CN" sz="1800" dirty="0"/>
              <a:t>语流适中</a:t>
            </a:r>
          </a:p>
          <a:p>
            <a:pPr>
              <a:lnSpc>
                <a:spcPct val="150000"/>
              </a:lnSpc>
            </a:pPr>
            <a:r>
              <a:rPr lang="en-US" altLang="zh-CN" sz="1800" dirty="0"/>
              <a:t>4.</a:t>
            </a:r>
            <a:r>
              <a:rPr lang="zh-CN" altLang="zh-CN" sz="1800" dirty="0"/>
              <a:t>目光移动</a:t>
            </a:r>
          </a:p>
          <a:p>
            <a:pPr>
              <a:lnSpc>
                <a:spcPct val="150000"/>
              </a:lnSpc>
            </a:pPr>
            <a:r>
              <a:rPr lang="en-US" altLang="zh-CN" sz="1800" dirty="0"/>
              <a:t>5.</a:t>
            </a:r>
            <a:r>
              <a:rPr lang="zh-CN" altLang="zh-CN" sz="1800" dirty="0"/>
              <a:t>体态语</a:t>
            </a:r>
            <a:r>
              <a:rPr lang="zh-CN" altLang="zh-CN" sz="1800" dirty="0" smtClean="0"/>
              <a:t>辅助</a:t>
            </a:r>
            <a:endParaRPr lang="zh-CN" altLang="zh-CN" sz="1800" dirty="0"/>
          </a:p>
        </p:txBody>
      </p:sp>
      <p:sp>
        <p:nvSpPr>
          <p:cNvPr id="6" name="矩形 5"/>
          <p:cNvSpPr/>
          <p:nvPr/>
        </p:nvSpPr>
        <p:spPr>
          <a:xfrm>
            <a:off x="4111210" y="1498484"/>
            <a:ext cx="3076399" cy="1754326"/>
          </a:xfrm>
          <a:prstGeom prst="rect">
            <a:avLst/>
          </a:prstGeom>
        </p:spPr>
        <p:txBody>
          <a:bodyPr wrap="square">
            <a:spAutoFit/>
          </a:bodyPr>
          <a:lstStyle/>
          <a:p>
            <a:pPr>
              <a:lnSpc>
                <a:spcPct val="150000"/>
              </a:lnSpc>
            </a:pPr>
            <a:r>
              <a:rPr lang="en-US" altLang="zh-CN" sz="1800" dirty="0"/>
              <a:t>6.</a:t>
            </a:r>
            <a:r>
              <a:rPr lang="zh-CN" altLang="zh-CN" sz="1800" dirty="0"/>
              <a:t>时间控制</a:t>
            </a:r>
          </a:p>
          <a:p>
            <a:pPr>
              <a:lnSpc>
                <a:spcPct val="150000"/>
              </a:lnSpc>
            </a:pPr>
            <a:r>
              <a:rPr lang="en-US" altLang="zh-CN" sz="1800" dirty="0"/>
              <a:t>7.</a:t>
            </a:r>
            <a:r>
              <a:rPr lang="zh-CN" altLang="zh-CN" sz="1800" dirty="0"/>
              <a:t>紧扣主题</a:t>
            </a:r>
          </a:p>
          <a:p>
            <a:pPr>
              <a:lnSpc>
                <a:spcPct val="150000"/>
              </a:lnSpc>
            </a:pPr>
            <a:r>
              <a:rPr lang="en-US" altLang="zh-CN" sz="1800" dirty="0"/>
              <a:t>8.</a:t>
            </a:r>
            <a:r>
              <a:rPr lang="zh-CN" altLang="zh-CN" sz="1800" dirty="0"/>
              <a:t>人称使用</a:t>
            </a:r>
          </a:p>
          <a:p>
            <a:pPr>
              <a:lnSpc>
                <a:spcPct val="150000"/>
              </a:lnSpc>
            </a:pPr>
            <a:r>
              <a:rPr lang="en-US" altLang="zh-CN" sz="1800" dirty="0"/>
              <a:t>9.</a:t>
            </a:r>
            <a:r>
              <a:rPr lang="zh-CN" altLang="zh-CN" sz="1800" dirty="0"/>
              <a:t>文明礼貌</a:t>
            </a:r>
            <a:endParaRPr lang="zh-CN" altLang="zh-CN" sz="1800" dirty="0"/>
          </a:p>
        </p:txBody>
      </p:sp>
    </p:spTree>
    <p:custDataLst>
      <p:tags r:id="rId1"/>
    </p:custDataLst>
    <p:extLst>
      <p:ext uri="{BB962C8B-B14F-4D97-AF65-F5344CB8AC3E}">
        <p14:creationId xmlns:p14="http://schemas.microsoft.com/office/powerpoint/2010/main" val="24160843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毕业论文答辩的策略</a:t>
            </a:r>
            <a:endParaRPr lang="zh-CN" altLang="zh-CN" sz="2400" dirty="0">
              <a:solidFill>
                <a:schemeClr val="bg1"/>
              </a:solidFill>
            </a:endParaRPr>
          </a:p>
        </p:txBody>
      </p:sp>
      <p:sp>
        <p:nvSpPr>
          <p:cNvPr id="7" name="矩形 6"/>
          <p:cNvSpPr/>
          <p:nvPr/>
        </p:nvSpPr>
        <p:spPr>
          <a:xfrm>
            <a:off x="485507" y="907341"/>
            <a:ext cx="3775393" cy="400110"/>
          </a:xfrm>
          <a:prstGeom prst="rect">
            <a:avLst/>
          </a:prstGeom>
        </p:spPr>
        <p:txBody>
          <a:bodyPr wrap="none">
            <a:spAutoFit/>
          </a:bodyPr>
          <a:lstStyle/>
          <a:p>
            <a:r>
              <a:rPr lang="zh-CN" altLang="zh-CN" sz="2000" b="1" dirty="0"/>
              <a:t>三、答辩中常见问题及应对策略</a:t>
            </a:r>
            <a:endParaRPr lang="zh-CN" altLang="zh-CN" sz="2000" dirty="0"/>
          </a:p>
        </p:txBody>
      </p:sp>
      <p:sp>
        <p:nvSpPr>
          <p:cNvPr id="5" name="矩形 4"/>
          <p:cNvSpPr/>
          <p:nvPr/>
        </p:nvSpPr>
        <p:spPr>
          <a:xfrm>
            <a:off x="485508" y="1370893"/>
            <a:ext cx="8180027" cy="1704056"/>
          </a:xfrm>
          <a:prstGeom prst="rect">
            <a:avLst/>
          </a:prstGeom>
        </p:spPr>
        <p:txBody>
          <a:bodyPr wrap="square">
            <a:spAutoFit/>
          </a:bodyPr>
          <a:lstStyle/>
          <a:p>
            <a:pPr>
              <a:lnSpc>
                <a:spcPct val="150000"/>
              </a:lnSpc>
            </a:pPr>
            <a:r>
              <a:rPr lang="zh-CN" altLang="zh-CN" sz="1800" dirty="0"/>
              <a:t>（一）答辩中容易出现的问题</a:t>
            </a:r>
          </a:p>
          <a:p>
            <a:pPr>
              <a:lnSpc>
                <a:spcPct val="150000"/>
              </a:lnSpc>
            </a:pPr>
            <a:r>
              <a:rPr lang="en-US" altLang="zh-CN" sz="1800" dirty="0"/>
              <a:t>1.</a:t>
            </a:r>
            <a:r>
              <a:rPr lang="zh-CN" altLang="zh-CN" sz="1800" dirty="0"/>
              <a:t>准备不足，仓促应答</a:t>
            </a:r>
          </a:p>
          <a:p>
            <a:pPr>
              <a:lnSpc>
                <a:spcPct val="150000"/>
              </a:lnSpc>
            </a:pPr>
            <a:r>
              <a:rPr lang="en-US" altLang="zh-CN" sz="1800" dirty="0"/>
              <a:t>2.</a:t>
            </a:r>
            <a:r>
              <a:rPr lang="zh-CN" altLang="zh-CN" sz="1800" dirty="0"/>
              <a:t>缺乏锻炼，信心不足</a:t>
            </a:r>
          </a:p>
          <a:p>
            <a:pPr>
              <a:lnSpc>
                <a:spcPct val="150000"/>
              </a:lnSpc>
            </a:pPr>
            <a:r>
              <a:rPr lang="en-US" altLang="zh-CN" sz="1800" dirty="0"/>
              <a:t>3.</a:t>
            </a:r>
            <a:r>
              <a:rPr lang="zh-CN" altLang="zh-CN" sz="1800" dirty="0"/>
              <a:t>答非所问，</a:t>
            </a:r>
            <a:r>
              <a:rPr lang="zh-CN" altLang="zh-CN" sz="1800" dirty="0" smtClean="0"/>
              <a:t>生拉硬扯</a:t>
            </a:r>
            <a:endParaRPr lang="zh-CN" altLang="zh-CN" sz="1800" dirty="0"/>
          </a:p>
        </p:txBody>
      </p:sp>
    </p:spTree>
    <p:custDataLst>
      <p:tags r:id="rId1"/>
    </p:custDataLst>
    <p:extLst>
      <p:ext uri="{BB962C8B-B14F-4D97-AF65-F5344CB8AC3E}">
        <p14:creationId xmlns:p14="http://schemas.microsoft.com/office/powerpoint/2010/main" val="8667684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毕业论文答辩的策略</a:t>
            </a:r>
            <a:endParaRPr lang="zh-CN" altLang="zh-CN" sz="2400" dirty="0">
              <a:solidFill>
                <a:schemeClr val="bg1"/>
              </a:solidFill>
            </a:endParaRPr>
          </a:p>
        </p:txBody>
      </p:sp>
      <p:sp>
        <p:nvSpPr>
          <p:cNvPr id="7" name="矩形 6"/>
          <p:cNvSpPr/>
          <p:nvPr/>
        </p:nvSpPr>
        <p:spPr>
          <a:xfrm>
            <a:off x="485507" y="907341"/>
            <a:ext cx="3775393" cy="400110"/>
          </a:xfrm>
          <a:prstGeom prst="rect">
            <a:avLst/>
          </a:prstGeom>
        </p:spPr>
        <p:txBody>
          <a:bodyPr wrap="none">
            <a:spAutoFit/>
          </a:bodyPr>
          <a:lstStyle/>
          <a:p>
            <a:r>
              <a:rPr lang="zh-CN" altLang="zh-CN" sz="2000" b="1" dirty="0"/>
              <a:t>三、答辩中常见问题及应对策略</a:t>
            </a:r>
            <a:endParaRPr lang="zh-CN" altLang="zh-CN" sz="2000" dirty="0"/>
          </a:p>
        </p:txBody>
      </p:sp>
      <p:sp>
        <p:nvSpPr>
          <p:cNvPr id="5" name="矩形 4"/>
          <p:cNvSpPr/>
          <p:nvPr/>
        </p:nvSpPr>
        <p:spPr>
          <a:xfrm>
            <a:off x="485508" y="1370893"/>
            <a:ext cx="8180027" cy="2950551"/>
          </a:xfrm>
          <a:prstGeom prst="rect">
            <a:avLst/>
          </a:prstGeom>
        </p:spPr>
        <p:txBody>
          <a:bodyPr wrap="square">
            <a:spAutoFit/>
          </a:bodyPr>
          <a:lstStyle/>
          <a:p>
            <a:pPr>
              <a:lnSpc>
                <a:spcPct val="150000"/>
              </a:lnSpc>
            </a:pPr>
            <a:r>
              <a:rPr lang="zh-CN" altLang="zh-CN" sz="1800" dirty="0" smtClean="0"/>
              <a:t>（</a:t>
            </a:r>
            <a:r>
              <a:rPr lang="zh-CN" altLang="zh-CN" sz="1800" dirty="0"/>
              <a:t>二）应对策略</a:t>
            </a:r>
          </a:p>
          <a:p>
            <a:pPr>
              <a:lnSpc>
                <a:spcPct val="150000"/>
              </a:lnSpc>
            </a:pPr>
            <a:r>
              <a:rPr lang="zh-CN" altLang="zh-CN" sz="1800" dirty="0"/>
              <a:t>针对以上问题，要想顺利地通过答辩关，在答辩的过程中就要讲究一定的策略和技巧。</a:t>
            </a:r>
          </a:p>
          <a:p>
            <a:pPr>
              <a:lnSpc>
                <a:spcPct val="150000"/>
              </a:lnSpc>
            </a:pPr>
            <a:r>
              <a:rPr lang="en-US" altLang="zh-CN" sz="1800" dirty="0"/>
              <a:t>1.</a:t>
            </a:r>
            <a:r>
              <a:rPr lang="zh-CN" altLang="zh-CN" sz="1800" dirty="0"/>
              <a:t>听明题意，紧握题旨，限制题目，紧扣要害</a:t>
            </a:r>
          </a:p>
          <a:p>
            <a:pPr>
              <a:lnSpc>
                <a:spcPct val="150000"/>
              </a:lnSpc>
            </a:pPr>
            <a:r>
              <a:rPr lang="en-US" altLang="zh-CN" sz="1800" dirty="0"/>
              <a:t>2.</a:t>
            </a:r>
            <a:r>
              <a:rPr lang="zh-CN" altLang="zh-CN" sz="1800" dirty="0"/>
              <a:t>先易后难，条理分明，简洁明快，切中要害</a:t>
            </a:r>
          </a:p>
          <a:p>
            <a:pPr>
              <a:lnSpc>
                <a:spcPct val="150000"/>
              </a:lnSpc>
            </a:pPr>
            <a:r>
              <a:rPr lang="en-US" altLang="zh-CN" sz="1800" dirty="0"/>
              <a:t>3.</a:t>
            </a:r>
            <a:r>
              <a:rPr lang="zh-CN" altLang="zh-CN" sz="1800" dirty="0"/>
              <a:t>坦诚直言，失者莫辩，把握分寸，善于进退</a:t>
            </a:r>
          </a:p>
          <a:p>
            <a:pPr>
              <a:lnSpc>
                <a:spcPct val="150000"/>
              </a:lnSpc>
            </a:pPr>
            <a:r>
              <a:rPr lang="en-US" altLang="zh-CN" sz="1800" dirty="0"/>
              <a:t>4.</a:t>
            </a:r>
            <a:r>
              <a:rPr lang="zh-CN" altLang="zh-CN" sz="1800" dirty="0"/>
              <a:t>巧妙应对，谦虚大胆，勇于探索，求同存异</a:t>
            </a:r>
          </a:p>
        </p:txBody>
      </p:sp>
    </p:spTree>
    <p:custDataLst>
      <p:tags r:id="rId1"/>
    </p:custDataLst>
    <p:extLst>
      <p:ext uri="{BB962C8B-B14F-4D97-AF65-F5344CB8AC3E}">
        <p14:creationId xmlns:p14="http://schemas.microsoft.com/office/powerpoint/2010/main" val="260133681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本章结束</a:t>
            </a:r>
            <a:endParaRPr lang="zh-CN" altLang="en-US" dirty="0"/>
          </a:p>
        </p:txBody>
      </p:sp>
    </p:spTree>
    <p:extLst>
      <p:ext uri="{BB962C8B-B14F-4D97-AF65-F5344CB8AC3E}">
        <p14:creationId xmlns:p14="http://schemas.microsoft.com/office/powerpoint/2010/main" val="30836124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等腰三角形 6"/>
          <p:cNvSpPr/>
          <p:nvPr/>
        </p:nvSpPr>
        <p:spPr>
          <a:xfrm rot="5400000">
            <a:off x="2558150" y="2416558"/>
            <a:ext cx="360045" cy="310385"/>
          </a:xfrm>
          <a:prstGeom prst="triangl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10" name="组合 9"/>
          <p:cNvGrpSpPr/>
          <p:nvPr/>
        </p:nvGrpSpPr>
        <p:grpSpPr>
          <a:xfrm>
            <a:off x="3710964" y="1546166"/>
            <a:ext cx="479490" cy="507831"/>
            <a:chOff x="6175941" y="1234452"/>
            <a:chExt cx="639320" cy="677107"/>
          </a:xfrm>
        </p:grpSpPr>
        <p:sp>
          <p:nvSpPr>
            <p:cNvPr id="12" name="圆角矩形 11"/>
            <p:cNvSpPr/>
            <p:nvPr/>
          </p:nvSpPr>
          <p:spPr>
            <a:xfrm>
              <a:off x="6175941" y="1249442"/>
              <a:ext cx="639320" cy="639320"/>
            </a:xfrm>
            <a:prstGeom prst="roundRect">
              <a:avLst/>
            </a:prstGeom>
            <a:solidFill>
              <a:srgbClr val="FCFCF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6283372" y="1234452"/>
              <a:ext cx="421483"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1</a:t>
              </a:r>
              <a:endParaRPr lang="en-US" altLang="zh-CN" sz="2100" dirty="0">
                <a:solidFill>
                  <a:srgbClr val="BC242A"/>
                </a:solidFill>
                <a:latin typeface="Impact" panose="020B0806030902050204" pitchFamily="34" charset="0"/>
              </a:endParaRPr>
            </a:p>
          </p:txBody>
        </p:sp>
      </p:grpSp>
      <p:grpSp>
        <p:nvGrpSpPr>
          <p:cNvPr id="15" name="组合 14"/>
          <p:cNvGrpSpPr/>
          <p:nvPr/>
        </p:nvGrpSpPr>
        <p:grpSpPr>
          <a:xfrm>
            <a:off x="3710968" y="2255948"/>
            <a:ext cx="479490" cy="507831"/>
            <a:chOff x="6175941" y="2180826"/>
            <a:chExt cx="639320" cy="677107"/>
          </a:xfrm>
        </p:grpSpPr>
        <p:sp>
          <p:nvSpPr>
            <p:cNvPr id="16" name="圆角矩形 15"/>
            <p:cNvSpPr/>
            <p:nvPr/>
          </p:nvSpPr>
          <p:spPr>
            <a:xfrm>
              <a:off x="6175941" y="2195816"/>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257077" y="2180826"/>
              <a:ext cx="477053"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2</a:t>
              </a:r>
              <a:endParaRPr lang="en-US" altLang="zh-CN" sz="2100" dirty="0">
                <a:solidFill>
                  <a:srgbClr val="BC242A"/>
                </a:solidFill>
                <a:latin typeface="Impact" panose="020B0806030902050204" pitchFamily="34" charset="0"/>
              </a:endParaRPr>
            </a:p>
          </p:txBody>
        </p:sp>
      </p:grpSp>
      <p:grpSp>
        <p:nvGrpSpPr>
          <p:cNvPr id="22" name="组合 21"/>
          <p:cNvGrpSpPr/>
          <p:nvPr/>
        </p:nvGrpSpPr>
        <p:grpSpPr>
          <a:xfrm>
            <a:off x="3710968" y="2980947"/>
            <a:ext cx="479490" cy="507831"/>
            <a:chOff x="6175941" y="3147492"/>
            <a:chExt cx="639320" cy="677107"/>
          </a:xfrm>
        </p:grpSpPr>
        <p:sp>
          <p:nvSpPr>
            <p:cNvPr id="23" name="圆角矩形 22"/>
            <p:cNvSpPr/>
            <p:nvPr/>
          </p:nvSpPr>
          <p:spPr>
            <a:xfrm>
              <a:off x="6175941" y="3162482"/>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261217" y="3147492"/>
              <a:ext cx="492016"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3</a:t>
              </a:r>
              <a:endParaRPr lang="en-US" altLang="zh-CN" sz="2100" dirty="0">
                <a:solidFill>
                  <a:srgbClr val="BC242A"/>
                </a:solidFill>
                <a:latin typeface="Impact" panose="020B0806030902050204" pitchFamily="34" charset="0"/>
              </a:endParaRPr>
            </a:p>
          </p:txBody>
        </p:sp>
      </p:grpSp>
      <p:sp>
        <p:nvSpPr>
          <p:cNvPr id="31" name="文本框 30"/>
          <p:cNvSpPr txBox="1"/>
          <p:nvPr/>
        </p:nvSpPr>
        <p:spPr>
          <a:xfrm>
            <a:off x="4449689" y="1597405"/>
            <a:ext cx="2987036" cy="346249"/>
          </a:xfrm>
          <a:prstGeom prst="rect">
            <a:avLst/>
          </a:prstGeom>
          <a:noFill/>
        </p:spPr>
        <p:txBody>
          <a:bodyPr wrap="none" lIns="68580" tIns="34290" rIns="68580" bIns="34290" rtlCol="0">
            <a:spAutoFit/>
          </a:bodyPr>
          <a:lstStyle/>
          <a:p>
            <a:r>
              <a:rPr lang="zh-CN" altLang="zh-CN" sz="1800" b="1" dirty="0">
                <a:solidFill>
                  <a:srgbClr val="C00000"/>
                </a:solidFill>
              </a:rPr>
              <a:t>第一节 毕业论文答辩的意义</a:t>
            </a:r>
          </a:p>
        </p:txBody>
      </p:sp>
      <p:sp>
        <p:nvSpPr>
          <p:cNvPr id="32" name="文本框 31"/>
          <p:cNvSpPr txBox="1"/>
          <p:nvPr/>
        </p:nvSpPr>
        <p:spPr>
          <a:xfrm>
            <a:off x="4449689" y="3064375"/>
            <a:ext cx="2987036" cy="346249"/>
          </a:xfrm>
          <a:prstGeom prst="rect">
            <a:avLst/>
          </a:prstGeom>
          <a:noFill/>
        </p:spPr>
        <p:txBody>
          <a:bodyPr wrap="none" lIns="68580" tIns="34290" rIns="68580" bIns="34290" rtlCol="0">
            <a:spAutoFit/>
          </a:bodyPr>
          <a:lstStyle/>
          <a:p>
            <a:r>
              <a:rPr lang="zh-CN" altLang="zh-CN" sz="1800" b="1" dirty="0">
                <a:solidFill>
                  <a:srgbClr val="C00000"/>
                </a:solidFill>
              </a:rPr>
              <a:t>第三节 毕业论文答辩的策略</a:t>
            </a:r>
            <a:endParaRPr lang="zh-CN" altLang="zh-CN" sz="1800" dirty="0">
              <a:solidFill>
                <a:srgbClr val="C00000"/>
              </a:solidFill>
            </a:endParaRPr>
          </a:p>
        </p:txBody>
      </p:sp>
      <p:sp>
        <p:nvSpPr>
          <p:cNvPr id="33" name="文本框 32"/>
          <p:cNvSpPr txBox="1"/>
          <p:nvPr/>
        </p:nvSpPr>
        <p:spPr>
          <a:xfrm>
            <a:off x="4449689" y="2337445"/>
            <a:ext cx="2987036" cy="346249"/>
          </a:xfrm>
          <a:prstGeom prst="rect">
            <a:avLst/>
          </a:prstGeom>
          <a:noFill/>
        </p:spPr>
        <p:txBody>
          <a:bodyPr wrap="none" lIns="68580" tIns="34290" rIns="68580" bIns="34290" rtlCol="0">
            <a:spAutoFit/>
          </a:bodyPr>
          <a:lstStyle/>
          <a:p>
            <a:r>
              <a:rPr lang="zh-CN" altLang="zh-CN" sz="1800" b="1" dirty="0">
                <a:solidFill>
                  <a:srgbClr val="C00000"/>
                </a:solidFill>
              </a:rPr>
              <a:t>第二节 毕业论文答辩的程序</a:t>
            </a:r>
          </a:p>
        </p:txBody>
      </p:sp>
      <p:grpSp>
        <p:nvGrpSpPr>
          <p:cNvPr id="2" name="组合 1"/>
          <p:cNvGrpSpPr/>
          <p:nvPr/>
        </p:nvGrpSpPr>
        <p:grpSpPr>
          <a:xfrm>
            <a:off x="735000" y="1761649"/>
            <a:ext cx="1620203" cy="1620203"/>
            <a:chOff x="980000" y="2348865"/>
            <a:chExt cx="2160270" cy="2160270"/>
          </a:xfrm>
        </p:grpSpPr>
        <p:sp>
          <p:nvSpPr>
            <p:cNvPr id="3" name="椭圆 2"/>
            <p:cNvSpPr/>
            <p:nvPr/>
          </p:nvSpPr>
          <p:spPr>
            <a:xfrm>
              <a:off x="980000" y="2348865"/>
              <a:ext cx="2160270" cy="2160270"/>
            </a:xfrm>
            <a:prstGeom prst="ellips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文本框 20"/>
            <p:cNvSpPr>
              <a:spLocks noChangeArrowheads="1"/>
            </p:cNvSpPr>
            <p:nvPr/>
          </p:nvSpPr>
          <p:spPr bwMode="auto">
            <a:xfrm>
              <a:off x="1229565" y="2908221"/>
              <a:ext cx="166113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dirty="0">
                  <a:solidFill>
                    <a:srgbClr val="FFFFFF"/>
                  </a:solidFill>
                  <a:latin typeface="微软雅黑" panose="020B0503020204020204" charset="-122"/>
                  <a:ea typeface="微软雅黑" panose="020B0503020204020204" charset="-122"/>
                  <a:sym typeface="微软雅黑" panose="020B0503020204020204" charset="-122"/>
                </a:rPr>
                <a:t>目 </a:t>
              </a:r>
              <a:r>
                <a:rPr lang="zh-CN" altLang="en-US" sz="3600" b="1" dirty="0" smtClean="0">
                  <a:solidFill>
                    <a:srgbClr val="FFFFFF"/>
                  </a:solidFill>
                  <a:latin typeface="微软雅黑" panose="020B0503020204020204" charset="-122"/>
                  <a:ea typeface="微软雅黑" panose="020B0503020204020204" charset="-122"/>
                  <a:sym typeface="微软雅黑" panose="020B0503020204020204" charset="-122"/>
                </a:rPr>
                <a:t>录</a:t>
              </a:r>
              <a:endParaRPr lang="en-US" sz="3600" b="1" dirty="0">
                <a:solidFill>
                  <a:srgbClr val="FFFFFF"/>
                </a:solidFill>
                <a:latin typeface="微软雅黑" panose="020B0503020204020204" charset="-122"/>
                <a:ea typeface="微软雅黑" panose="020B0503020204020204" charset="-122"/>
                <a:sym typeface="微软雅黑" panose="020B050302020402020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1+#ppt_w/2"/>
                                          </p:val>
                                        </p:tav>
                                        <p:tav tm="100000">
                                          <p:val>
                                            <p:strVal val="#ppt_x"/>
                                          </p:val>
                                        </p:tav>
                                      </p:tavLst>
                                    </p:anim>
                                    <p:anim calcmode="lin" valueType="num">
                                      <p:cBhvr additive="base">
                                        <p:cTn id="21" dur="50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0-#ppt_w/2"/>
                                          </p:val>
                                        </p:tav>
                                        <p:tav tm="100000">
                                          <p:val>
                                            <p:strVal val="#ppt_x"/>
                                          </p:val>
                                        </p:tav>
                                      </p:tavLst>
                                    </p:anim>
                                    <p:anim calcmode="lin" valueType="num">
                                      <p:cBhvr additive="base">
                                        <p:cTn id="26" dur="5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1+#ppt_w/2"/>
                                          </p:val>
                                        </p:tav>
                                        <p:tav tm="100000">
                                          <p:val>
                                            <p:strVal val="#ppt_x"/>
                                          </p:val>
                                        </p:tav>
                                      </p:tavLst>
                                    </p:anim>
                                    <p:anim calcmode="lin" valueType="num">
                                      <p:cBhvr additive="base">
                                        <p:cTn id="30" dur="500" fill="hold"/>
                                        <p:tgtEl>
                                          <p:spTgt spid="33"/>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8"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0-#ppt_w/2"/>
                                          </p:val>
                                        </p:tav>
                                        <p:tav tm="100000">
                                          <p:val>
                                            <p:strVal val="#ppt_x"/>
                                          </p:val>
                                        </p:tav>
                                      </p:tavLst>
                                    </p:anim>
                                    <p:anim calcmode="lin" valueType="num">
                                      <p:cBhvr additive="base">
                                        <p:cTn id="35" dur="500" fill="hold"/>
                                        <p:tgtEl>
                                          <p:spTgt spid="2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1+#ppt_w/2"/>
                                          </p:val>
                                        </p:tav>
                                        <p:tav tm="100000">
                                          <p:val>
                                            <p:strVal val="#ppt_x"/>
                                          </p:val>
                                        </p:tav>
                                      </p:tavLst>
                                    </p:anim>
                                    <p:anim calcmode="lin" valueType="num">
                                      <p:cBhvr additive="base">
                                        <p:cTn id="39"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31" grpId="0"/>
      <p:bldP spid="32" grpId="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第一节 毕业论文答辩的意义</a:t>
            </a:r>
          </a:p>
        </p:txBody>
      </p:sp>
      <p:sp>
        <p:nvSpPr>
          <p:cNvPr id="3" name="矩形 2"/>
          <p:cNvSpPr/>
          <p:nvPr/>
        </p:nvSpPr>
        <p:spPr>
          <a:xfrm>
            <a:off x="485506" y="1556088"/>
            <a:ext cx="8094967" cy="1421415"/>
          </a:xfrm>
          <a:prstGeom prst="rect">
            <a:avLst/>
          </a:prstGeom>
        </p:spPr>
        <p:txBody>
          <a:bodyPr wrap="square">
            <a:spAutoFit/>
          </a:bodyPr>
          <a:lstStyle/>
          <a:p>
            <a:pPr>
              <a:lnSpc>
                <a:spcPct val="150000"/>
              </a:lnSpc>
            </a:pPr>
            <a:r>
              <a:rPr lang="zh-CN" altLang="zh-CN" sz="2000" dirty="0"/>
              <a:t>毕业论文答辩是答辩委员会成员</a:t>
            </a:r>
            <a:r>
              <a:rPr lang="en-US" altLang="zh-CN" sz="2000" dirty="0"/>
              <a:t>(</a:t>
            </a:r>
            <a:r>
              <a:rPr lang="zh-CN" altLang="zh-CN" sz="2000" dirty="0"/>
              <a:t>以下简称答辩老师</a:t>
            </a:r>
            <a:r>
              <a:rPr lang="en-US" altLang="zh-CN" sz="2000" dirty="0"/>
              <a:t>)</a:t>
            </a:r>
            <a:r>
              <a:rPr lang="zh-CN" altLang="zh-CN" sz="2000" dirty="0"/>
              <a:t>和撰写毕业论文的学员面对面的，由答辩老师就论文提出有关问题，让学生当面回答。它有问有答，还可以有辩。</a:t>
            </a:r>
          </a:p>
        </p:txBody>
      </p:sp>
      <p:sp>
        <p:nvSpPr>
          <p:cNvPr id="7" name="矩形 6"/>
          <p:cNvSpPr/>
          <p:nvPr/>
        </p:nvSpPr>
        <p:spPr>
          <a:xfrm>
            <a:off x="485507" y="907341"/>
            <a:ext cx="2324675" cy="400110"/>
          </a:xfrm>
          <a:prstGeom prst="rect">
            <a:avLst/>
          </a:prstGeom>
        </p:spPr>
        <p:txBody>
          <a:bodyPr wrap="none">
            <a:spAutoFit/>
          </a:bodyPr>
          <a:lstStyle/>
          <a:p>
            <a:r>
              <a:rPr lang="zh-CN" altLang="zh-CN" sz="2000" b="1" dirty="0"/>
              <a:t>一、毕业论文答辩 </a:t>
            </a:r>
            <a:endParaRPr lang="zh-CN" altLang="zh-CN" sz="20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第一节 毕业论文答辩的意义</a:t>
            </a:r>
          </a:p>
        </p:txBody>
      </p:sp>
      <p:sp>
        <p:nvSpPr>
          <p:cNvPr id="7" name="矩形 6"/>
          <p:cNvSpPr/>
          <p:nvPr/>
        </p:nvSpPr>
        <p:spPr>
          <a:xfrm>
            <a:off x="485507" y="907341"/>
            <a:ext cx="3005951" cy="400110"/>
          </a:xfrm>
          <a:prstGeom prst="rect">
            <a:avLst/>
          </a:prstGeom>
        </p:spPr>
        <p:txBody>
          <a:bodyPr wrap="none">
            <a:spAutoFit/>
          </a:bodyPr>
          <a:lstStyle/>
          <a:p>
            <a:r>
              <a:rPr lang="zh-CN" altLang="zh-CN" sz="2000" b="1" dirty="0"/>
              <a:t>二、毕业论文答辩的特点</a:t>
            </a:r>
            <a:endParaRPr lang="zh-CN" altLang="zh-CN" sz="2000" dirty="0"/>
          </a:p>
        </p:txBody>
      </p:sp>
      <p:sp>
        <p:nvSpPr>
          <p:cNvPr id="5" name="Line 46"/>
          <p:cNvSpPr>
            <a:spLocks noChangeShapeType="1"/>
          </p:cNvSpPr>
          <p:nvPr>
            <p:custDataLst>
              <p:tags r:id="rId2"/>
            </p:custDataLst>
          </p:nvPr>
        </p:nvSpPr>
        <p:spPr bwMode="auto">
          <a:xfrm flipV="1">
            <a:off x="1502874" y="1745719"/>
            <a:ext cx="846979" cy="711805"/>
          </a:xfrm>
          <a:prstGeom prst="line">
            <a:avLst/>
          </a:prstGeom>
          <a:noFill/>
          <a:ln w="31750">
            <a:solidFill>
              <a:schemeClr val="accent2"/>
            </a:solidFill>
            <a:prstDash val="sysDot"/>
            <a:round/>
            <a:headEnd type="diamond" w="med" len="med"/>
            <a:tailEnd type="triangle" w="med" len="med"/>
          </a:ln>
        </p:spPr>
        <p:txBody>
          <a:bodyPr wrap="square" lIns="90000" tIns="46800" rIns="90000" bIns="46800">
            <a:normAutofit fontScale="25000" lnSpcReduction="20000"/>
          </a:bodyPr>
          <a:lstStyle/>
          <a:p>
            <a:endParaRPr lang="zh-CN" altLang="en-US"/>
          </a:p>
        </p:txBody>
      </p:sp>
      <p:sp>
        <p:nvSpPr>
          <p:cNvPr id="6" name="Line 46"/>
          <p:cNvSpPr>
            <a:spLocks noChangeShapeType="1"/>
          </p:cNvSpPr>
          <p:nvPr>
            <p:custDataLst>
              <p:tags r:id="rId3"/>
            </p:custDataLst>
          </p:nvPr>
        </p:nvSpPr>
        <p:spPr bwMode="auto">
          <a:xfrm>
            <a:off x="1414449" y="3714973"/>
            <a:ext cx="935405" cy="716332"/>
          </a:xfrm>
          <a:prstGeom prst="line">
            <a:avLst/>
          </a:prstGeom>
          <a:noFill/>
          <a:ln w="31750">
            <a:solidFill>
              <a:schemeClr val="accent2"/>
            </a:solidFill>
            <a:prstDash val="sysDot"/>
            <a:round/>
            <a:headEnd type="diamond" w="med" len="med"/>
            <a:tailEnd type="triangle" w="med" len="med"/>
          </a:ln>
        </p:spPr>
        <p:txBody>
          <a:bodyPr wrap="square" lIns="90000" tIns="46800" rIns="90000" bIns="46800">
            <a:normAutofit fontScale="25000" lnSpcReduction="20000"/>
          </a:bodyPr>
          <a:lstStyle/>
          <a:p>
            <a:endParaRPr lang="zh-CN" altLang="en-US"/>
          </a:p>
        </p:txBody>
      </p:sp>
      <p:sp>
        <p:nvSpPr>
          <p:cNvPr id="8" name="Line 46"/>
          <p:cNvSpPr>
            <a:spLocks noChangeShapeType="1"/>
          </p:cNvSpPr>
          <p:nvPr>
            <p:custDataLst>
              <p:tags r:id="rId4"/>
            </p:custDataLst>
          </p:nvPr>
        </p:nvSpPr>
        <p:spPr bwMode="auto">
          <a:xfrm flipV="1">
            <a:off x="1585352" y="2788988"/>
            <a:ext cx="675002" cy="268227"/>
          </a:xfrm>
          <a:prstGeom prst="line">
            <a:avLst/>
          </a:prstGeom>
          <a:noFill/>
          <a:ln w="31750">
            <a:solidFill>
              <a:schemeClr val="accent2"/>
            </a:solidFill>
            <a:prstDash val="sysDot"/>
            <a:round/>
            <a:headEnd type="diamond" w="med" len="med"/>
            <a:tailEnd type="triangle" w="med" len="med"/>
          </a:ln>
        </p:spPr>
        <p:txBody>
          <a:bodyPr wrap="square" lIns="90000" tIns="46800" rIns="90000" bIns="46800">
            <a:normAutofit fontScale="25000" lnSpcReduction="20000"/>
          </a:bodyPr>
          <a:lstStyle/>
          <a:p>
            <a:endParaRPr lang="zh-CN" altLang="en-US"/>
          </a:p>
        </p:txBody>
      </p:sp>
      <p:sp>
        <p:nvSpPr>
          <p:cNvPr id="9" name="椭圆 61"/>
          <p:cNvSpPr>
            <a:spLocks noChangeArrowheads="1"/>
          </p:cNvSpPr>
          <p:nvPr>
            <p:custDataLst>
              <p:tags r:id="rId5"/>
            </p:custDataLst>
          </p:nvPr>
        </p:nvSpPr>
        <p:spPr bwMode="auto">
          <a:xfrm>
            <a:off x="417070" y="2523562"/>
            <a:ext cx="1085804" cy="1067306"/>
          </a:xfrm>
          <a:prstGeom prst="ellipse">
            <a:avLst/>
          </a:prstGeom>
          <a:solidFill>
            <a:schemeClr val="accent2"/>
          </a:solidFill>
          <a:ln w="9525">
            <a:noFill/>
            <a:round/>
          </a:ln>
        </p:spPr>
        <p:txBody>
          <a:bodyPr wrap="square" lIns="90000" tIns="46800" rIns="90000" bIns="46800" anchor="ctr">
            <a:normAutofit lnSpcReduction="10000"/>
          </a:bodyPr>
          <a:lstStyle/>
          <a:p>
            <a:pPr algn="ctr" defTabSz="1239520">
              <a:buFont typeface="Arial" panose="020B0604020202020204" pitchFamily="34" charset="0"/>
              <a:buNone/>
            </a:pPr>
            <a:r>
              <a:rPr lang="zh-CN" altLang="en-US" sz="2400" b="1" dirty="0" smtClean="0">
                <a:solidFill>
                  <a:schemeClr val="bg1"/>
                </a:solidFill>
                <a:latin typeface="+mj-lt"/>
                <a:ea typeface="+mj-ea"/>
                <a:cs typeface="+mj-cs"/>
              </a:rPr>
              <a:t>特点</a:t>
            </a:r>
          </a:p>
        </p:txBody>
      </p:sp>
      <p:sp>
        <p:nvSpPr>
          <p:cNvPr id="10" name="五边形 20"/>
          <p:cNvSpPr>
            <a:spLocks noChangeArrowheads="1"/>
          </p:cNvSpPr>
          <p:nvPr>
            <p:custDataLst>
              <p:tags r:id="rId6"/>
            </p:custDataLst>
          </p:nvPr>
        </p:nvSpPr>
        <p:spPr bwMode="auto">
          <a:xfrm>
            <a:off x="2367315" y="2620343"/>
            <a:ext cx="1363910" cy="439067"/>
          </a:xfrm>
          <a:prstGeom prst="homePlate">
            <a:avLst>
              <a:gd name="adj" fmla="val 47746"/>
            </a:avLst>
          </a:prstGeom>
          <a:noFill/>
          <a:ln w="25400" algn="ctr">
            <a:solidFill>
              <a:schemeClr val="accent2"/>
            </a:solidFill>
            <a:miter lim="800000"/>
          </a:ln>
        </p:spPr>
        <p:txBody>
          <a:bodyPr wrap="square" lIns="90000" tIns="46800" rIns="90000" bIns="46800" anchor="ctr">
            <a:normAutofit fontScale="62500" lnSpcReduction="20000"/>
          </a:bodyPr>
          <a:lstStyle/>
          <a:p>
            <a:r>
              <a:rPr lang="zh-CN" altLang="en-US" sz="3200" b="1" smtClean="0">
                <a:solidFill>
                  <a:schemeClr val="accent2"/>
                </a:solidFill>
                <a:latin typeface="+mj-lt"/>
                <a:ea typeface="+mj-ea"/>
                <a:cs typeface="+mj-cs"/>
              </a:rPr>
              <a:t>不平等性</a:t>
            </a:r>
          </a:p>
        </p:txBody>
      </p:sp>
      <p:sp>
        <p:nvSpPr>
          <p:cNvPr id="11" name="AutoShape 32"/>
          <p:cNvSpPr>
            <a:spLocks noChangeArrowheads="1"/>
          </p:cNvSpPr>
          <p:nvPr>
            <p:custDataLst>
              <p:tags r:id="rId7"/>
            </p:custDataLst>
          </p:nvPr>
        </p:nvSpPr>
        <p:spPr bwMode="auto">
          <a:xfrm>
            <a:off x="3817089" y="2568905"/>
            <a:ext cx="4816549" cy="558013"/>
          </a:xfrm>
          <a:prstGeom prst="roundRect">
            <a:avLst>
              <a:gd name="adj" fmla="val 16667"/>
            </a:avLst>
          </a:prstGeom>
          <a:solidFill>
            <a:schemeClr val="accent1"/>
          </a:solidFill>
          <a:ln w="9525">
            <a:noFill/>
            <a:round/>
          </a:ln>
        </p:spPr>
        <p:txBody>
          <a:bodyPr wrap="square" lIns="90000" tIns="46800" rIns="90000" bIns="46800" anchor="ctr">
            <a:normAutofit/>
          </a:bodyPr>
          <a:lstStyle/>
          <a:p>
            <a:r>
              <a:rPr lang="zh-CN" altLang="en-US" sz="1800" dirty="0">
                <a:solidFill>
                  <a:schemeClr val="bg1"/>
                </a:solidFill>
              </a:rPr>
              <a:t>人数不对等，地位不对等</a:t>
            </a:r>
            <a:endParaRPr lang="zh-CN" altLang="en-US" sz="1800" dirty="0">
              <a:solidFill>
                <a:schemeClr val="bg1"/>
              </a:solidFill>
            </a:endParaRPr>
          </a:p>
        </p:txBody>
      </p:sp>
      <p:sp>
        <p:nvSpPr>
          <p:cNvPr id="13" name="五边形 21"/>
          <p:cNvSpPr>
            <a:spLocks noChangeArrowheads="1"/>
          </p:cNvSpPr>
          <p:nvPr>
            <p:custDataLst>
              <p:tags r:id="rId8"/>
            </p:custDataLst>
          </p:nvPr>
        </p:nvSpPr>
        <p:spPr bwMode="auto">
          <a:xfrm>
            <a:off x="2359378" y="3379047"/>
            <a:ext cx="1363910" cy="436731"/>
          </a:xfrm>
          <a:prstGeom prst="homePlate">
            <a:avLst>
              <a:gd name="adj" fmla="val 47857"/>
            </a:avLst>
          </a:prstGeom>
          <a:noFill/>
          <a:ln w="25400" algn="ctr">
            <a:solidFill>
              <a:schemeClr val="accent2"/>
            </a:solidFill>
            <a:miter lim="800000"/>
          </a:ln>
        </p:spPr>
        <p:txBody>
          <a:bodyPr wrap="square" lIns="90000" tIns="46800" rIns="90000" bIns="46800" anchor="ctr">
            <a:normAutofit fontScale="70000" lnSpcReduction="20000"/>
          </a:bodyPr>
          <a:lstStyle/>
          <a:p>
            <a:r>
              <a:rPr lang="zh-CN" altLang="en-US" sz="2800" b="1" smtClean="0">
                <a:solidFill>
                  <a:schemeClr val="accent2"/>
                </a:solidFill>
                <a:latin typeface="+mj-lt"/>
                <a:ea typeface="+mj-ea"/>
                <a:cs typeface="+mj-cs"/>
              </a:rPr>
              <a:t>范围广泛</a:t>
            </a:r>
          </a:p>
        </p:txBody>
      </p:sp>
      <p:sp>
        <p:nvSpPr>
          <p:cNvPr id="14" name="AutoShape 33"/>
          <p:cNvSpPr>
            <a:spLocks noChangeArrowheads="1"/>
          </p:cNvSpPr>
          <p:nvPr>
            <p:custDataLst>
              <p:tags r:id="rId9"/>
            </p:custDataLst>
          </p:nvPr>
        </p:nvSpPr>
        <p:spPr bwMode="auto">
          <a:xfrm>
            <a:off x="3817088" y="3311823"/>
            <a:ext cx="4816549" cy="571181"/>
          </a:xfrm>
          <a:prstGeom prst="roundRect">
            <a:avLst>
              <a:gd name="adj" fmla="val 16667"/>
            </a:avLst>
          </a:prstGeom>
          <a:solidFill>
            <a:schemeClr val="accent1"/>
          </a:solidFill>
          <a:ln w="9525">
            <a:noFill/>
            <a:round/>
          </a:ln>
        </p:spPr>
        <p:txBody>
          <a:bodyPr wrap="square" lIns="90000" tIns="46800" rIns="90000" bIns="46800" anchor="ctr">
            <a:normAutofit/>
          </a:bodyPr>
          <a:lstStyle/>
          <a:p>
            <a:r>
              <a:rPr lang="zh-CN" altLang="en-US" sz="1800" dirty="0">
                <a:solidFill>
                  <a:schemeClr val="bg1"/>
                </a:solidFill>
              </a:rPr>
              <a:t>毕业论文作者在答辩前先需要做好充分准备</a:t>
            </a:r>
          </a:p>
        </p:txBody>
      </p:sp>
      <p:sp>
        <p:nvSpPr>
          <p:cNvPr id="15" name="五边形 22"/>
          <p:cNvSpPr>
            <a:spLocks noChangeArrowheads="1"/>
          </p:cNvSpPr>
          <p:nvPr>
            <p:custDataLst>
              <p:tags r:id="rId10"/>
            </p:custDataLst>
          </p:nvPr>
        </p:nvSpPr>
        <p:spPr bwMode="auto">
          <a:xfrm>
            <a:off x="2349853" y="4202306"/>
            <a:ext cx="1363910" cy="436731"/>
          </a:xfrm>
          <a:prstGeom prst="homePlate">
            <a:avLst>
              <a:gd name="adj" fmla="val 47857"/>
            </a:avLst>
          </a:prstGeom>
          <a:noFill/>
          <a:ln w="25400" algn="ctr">
            <a:solidFill>
              <a:schemeClr val="accent2"/>
            </a:solidFill>
            <a:miter lim="800000"/>
          </a:ln>
        </p:spPr>
        <p:txBody>
          <a:bodyPr wrap="square" lIns="90000" tIns="46800" rIns="90000" bIns="46800" anchor="ctr">
            <a:normAutofit fontScale="70000" lnSpcReduction="20000"/>
          </a:bodyPr>
          <a:lstStyle/>
          <a:p>
            <a:r>
              <a:rPr lang="zh-CN" altLang="en-US" sz="2800" b="1" smtClean="0">
                <a:solidFill>
                  <a:schemeClr val="accent2"/>
                </a:solidFill>
                <a:latin typeface="+mj-lt"/>
                <a:ea typeface="+mj-ea"/>
                <a:cs typeface="+mj-cs"/>
              </a:rPr>
              <a:t>答主论辅</a:t>
            </a:r>
          </a:p>
        </p:txBody>
      </p:sp>
      <p:sp>
        <p:nvSpPr>
          <p:cNvPr id="16" name="AutoShape 34"/>
          <p:cNvSpPr>
            <a:spLocks noChangeArrowheads="1"/>
          </p:cNvSpPr>
          <p:nvPr>
            <p:custDataLst>
              <p:tags r:id="rId11"/>
            </p:custDataLst>
          </p:nvPr>
        </p:nvSpPr>
        <p:spPr bwMode="auto">
          <a:xfrm>
            <a:off x="3817088" y="4030629"/>
            <a:ext cx="4816549" cy="794057"/>
          </a:xfrm>
          <a:prstGeom prst="roundRect">
            <a:avLst>
              <a:gd name="adj" fmla="val 16667"/>
            </a:avLst>
          </a:prstGeom>
          <a:solidFill>
            <a:schemeClr val="accent1"/>
          </a:solidFill>
          <a:ln w="9525">
            <a:noFill/>
            <a:round/>
          </a:ln>
        </p:spPr>
        <p:txBody>
          <a:bodyPr wrap="square" lIns="90000" tIns="46800" rIns="90000" bIns="46800" anchor="ctr">
            <a:normAutofit/>
          </a:bodyPr>
          <a:lstStyle/>
          <a:p>
            <a:r>
              <a:rPr lang="zh-CN" altLang="en-US" sz="1800" dirty="0" smtClean="0">
                <a:solidFill>
                  <a:schemeClr val="bg1"/>
                </a:solidFill>
              </a:rPr>
              <a:t>论文</a:t>
            </a:r>
            <a:r>
              <a:rPr lang="zh-CN" altLang="en-US" sz="1800" dirty="0">
                <a:solidFill>
                  <a:schemeClr val="bg1"/>
                </a:solidFill>
              </a:rPr>
              <a:t>答辩是以问答的形式为主,以不同观点的辩论为辅.</a:t>
            </a:r>
          </a:p>
        </p:txBody>
      </p:sp>
      <p:sp>
        <p:nvSpPr>
          <p:cNvPr id="17" name="五边形 20"/>
          <p:cNvSpPr>
            <a:spLocks noChangeArrowheads="1"/>
          </p:cNvSpPr>
          <p:nvPr>
            <p:custDataLst>
              <p:tags r:id="rId12"/>
            </p:custDataLst>
          </p:nvPr>
        </p:nvSpPr>
        <p:spPr bwMode="auto">
          <a:xfrm>
            <a:off x="2367315" y="1653348"/>
            <a:ext cx="1363910" cy="439067"/>
          </a:xfrm>
          <a:prstGeom prst="homePlate">
            <a:avLst>
              <a:gd name="adj" fmla="val 47746"/>
            </a:avLst>
          </a:prstGeom>
          <a:noFill/>
          <a:ln w="25400" algn="ctr">
            <a:solidFill>
              <a:schemeClr val="accent2"/>
            </a:solidFill>
            <a:miter lim="800000"/>
          </a:ln>
        </p:spPr>
        <p:txBody>
          <a:bodyPr wrap="square" lIns="90000" tIns="46800" rIns="90000" bIns="46800" anchor="ctr">
            <a:normAutofit fontScale="62500" lnSpcReduction="20000"/>
          </a:bodyPr>
          <a:lstStyle/>
          <a:p>
            <a:r>
              <a:rPr lang="zh-CN" altLang="en-US" sz="3200" b="1" dirty="0" smtClean="0">
                <a:solidFill>
                  <a:schemeClr val="accent2"/>
                </a:solidFill>
                <a:latin typeface="+mj-lt"/>
                <a:ea typeface="+mj-ea"/>
                <a:cs typeface="+mj-cs"/>
              </a:rPr>
              <a:t>双重身份</a:t>
            </a:r>
          </a:p>
        </p:txBody>
      </p:sp>
      <p:sp>
        <p:nvSpPr>
          <p:cNvPr id="18" name="AutoShape 32"/>
          <p:cNvSpPr>
            <a:spLocks noChangeArrowheads="1"/>
          </p:cNvSpPr>
          <p:nvPr>
            <p:custDataLst>
              <p:tags r:id="rId13"/>
            </p:custDataLst>
          </p:nvPr>
        </p:nvSpPr>
        <p:spPr bwMode="auto">
          <a:xfrm>
            <a:off x="3817088" y="1326760"/>
            <a:ext cx="4816549" cy="1092245"/>
          </a:xfrm>
          <a:prstGeom prst="roundRect">
            <a:avLst>
              <a:gd name="adj" fmla="val 16667"/>
            </a:avLst>
          </a:prstGeom>
          <a:solidFill>
            <a:schemeClr val="accent1"/>
          </a:solidFill>
          <a:ln w="9525">
            <a:noFill/>
            <a:round/>
          </a:ln>
        </p:spPr>
        <p:txBody>
          <a:bodyPr wrap="square" lIns="90000" tIns="46800" rIns="90000" bIns="46800" anchor="ctr">
            <a:normAutofit fontScale="92500" lnSpcReduction="20000"/>
          </a:bodyPr>
          <a:lstStyle/>
          <a:p>
            <a:r>
              <a:rPr lang="zh-CN" altLang="en-US" sz="1800" dirty="0">
                <a:solidFill>
                  <a:schemeClr val="bg1"/>
                </a:solidFill>
              </a:rPr>
              <a:t>答辩小组或答辩委员会对另一方即论文作者的论文和答辩情况做出评价.可见在毕业论文答辩会上,答辩老师是具有双重身份的:既是辩论员,又是裁判员.</a:t>
            </a:r>
            <a:endParaRPr lang="zh-CN" altLang="en-US" sz="1800" dirty="0">
              <a:solidFill>
                <a:schemeClr val="bg1"/>
              </a:solidFill>
            </a:endParaRPr>
          </a:p>
        </p:txBody>
      </p:sp>
      <p:sp>
        <p:nvSpPr>
          <p:cNvPr id="20" name="Line 46"/>
          <p:cNvSpPr>
            <a:spLocks noChangeShapeType="1"/>
          </p:cNvSpPr>
          <p:nvPr>
            <p:custDataLst>
              <p:tags r:id="rId14"/>
            </p:custDataLst>
          </p:nvPr>
        </p:nvSpPr>
        <p:spPr bwMode="auto">
          <a:xfrm>
            <a:off x="1585352" y="3300386"/>
            <a:ext cx="667996" cy="290482"/>
          </a:xfrm>
          <a:prstGeom prst="line">
            <a:avLst/>
          </a:prstGeom>
          <a:noFill/>
          <a:ln w="31750">
            <a:solidFill>
              <a:schemeClr val="accent2"/>
            </a:solidFill>
            <a:prstDash val="sysDot"/>
            <a:round/>
            <a:headEnd type="diamond" w="med" len="med"/>
            <a:tailEnd type="triangle" w="med" len="med"/>
          </a:ln>
        </p:spPr>
        <p:txBody>
          <a:bodyPr wrap="square" lIns="90000" tIns="46800" rIns="90000" bIns="46800">
            <a:normAutofit fontScale="25000" lnSpcReduction="20000"/>
          </a:bodyPr>
          <a:lstStyle/>
          <a:p>
            <a:endParaRPr lang="zh-CN" altLang="en-US" dirty="0"/>
          </a:p>
        </p:txBody>
      </p:sp>
    </p:spTree>
    <p:custDataLst>
      <p:tags r:id="rId1"/>
    </p:custDataLst>
    <p:extLst>
      <p:ext uri="{BB962C8B-B14F-4D97-AF65-F5344CB8AC3E}">
        <p14:creationId xmlns:p14="http://schemas.microsoft.com/office/powerpoint/2010/main" val="215264669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left)">
                                      <p:cBhvr>
                                        <p:cTn id="2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8" grpId="0" bldLvl="0" animBg="1"/>
      <p:bldP spid="9" grpId="0" bldLvl="0" animBg="1" autoUpdateAnimBg="0"/>
      <p:bldP spid="20"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第一节 毕业论文答辩的意义</a:t>
            </a:r>
          </a:p>
        </p:txBody>
      </p:sp>
      <p:sp>
        <p:nvSpPr>
          <p:cNvPr id="3" name="矩形 2"/>
          <p:cNvSpPr/>
          <p:nvPr/>
        </p:nvSpPr>
        <p:spPr>
          <a:xfrm>
            <a:off x="485506" y="1556088"/>
            <a:ext cx="8094967" cy="1938992"/>
          </a:xfrm>
          <a:prstGeom prst="rect">
            <a:avLst/>
          </a:prstGeom>
        </p:spPr>
        <p:txBody>
          <a:bodyPr wrap="square">
            <a:spAutoFit/>
          </a:bodyPr>
          <a:lstStyle/>
          <a:p>
            <a:pPr marL="457200" indent="-457200" fontAlgn="auto">
              <a:lnSpc>
                <a:spcPct val="150000"/>
              </a:lnSpc>
              <a:buFont typeface="+mj-lt"/>
              <a:buAutoNum type="arabicPeriod"/>
            </a:pPr>
            <a:r>
              <a:rPr lang="zh-CN" altLang="en-US" sz="2000" dirty="0" smtClean="0"/>
              <a:t>进一步</a:t>
            </a:r>
            <a:r>
              <a:rPr lang="zh-CN" altLang="en-US" sz="2000" dirty="0"/>
              <a:t>考察和验证毕业论文作者对所著论文的认识程度和当场论证论题的能力</a:t>
            </a:r>
          </a:p>
          <a:p>
            <a:pPr marL="457200" indent="-457200" fontAlgn="auto">
              <a:lnSpc>
                <a:spcPct val="150000"/>
              </a:lnSpc>
              <a:buFont typeface="+mj-lt"/>
              <a:buAutoNum type="arabicPeriod"/>
            </a:pPr>
            <a:r>
              <a:rPr lang="zh-CN" altLang="en-US" sz="2000" dirty="0" smtClean="0"/>
              <a:t>进一步</a:t>
            </a:r>
            <a:r>
              <a:rPr lang="zh-CN" altLang="en-US" sz="2000" dirty="0"/>
              <a:t>考察毕业论文作者对专业知识掌握的深度和广度</a:t>
            </a:r>
          </a:p>
          <a:p>
            <a:pPr marL="457200" indent="-457200" fontAlgn="auto">
              <a:lnSpc>
                <a:spcPct val="150000"/>
              </a:lnSpc>
              <a:buFont typeface="+mj-lt"/>
              <a:buAutoNum type="arabicPeriod"/>
            </a:pPr>
            <a:r>
              <a:rPr lang="zh-CN" altLang="en-US" sz="2000" dirty="0" smtClean="0"/>
              <a:t>审查</a:t>
            </a:r>
            <a:r>
              <a:rPr lang="zh-CN" altLang="en-US" sz="2000" dirty="0"/>
              <a:t>毕业论文是否学员独立完成即检验毕业论文的真实性</a:t>
            </a:r>
            <a:endParaRPr lang="zh-CN" altLang="en-US" sz="2000" dirty="0"/>
          </a:p>
        </p:txBody>
      </p:sp>
      <p:sp>
        <p:nvSpPr>
          <p:cNvPr id="7" name="矩形 6"/>
          <p:cNvSpPr/>
          <p:nvPr/>
        </p:nvSpPr>
        <p:spPr>
          <a:xfrm>
            <a:off x="485507" y="907341"/>
            <a:ext cx="3005951" cy="400110"/>
          </a:xfrm>
          <a:prstGeom prst="rect">
            <a:avLst/>
          </a:prstGeom>
        </p:spPr>
        <p:txBody>
          <a:bodyPr wrap="none">
            <a:spAutoFit/>
          </a:bodyPr>
          <a:lstStyle/>
          <a:p>
            <a:r>
              <a:rPr lang="zh-CN" altLang="zh-CN" sz="2000" b="1" dirty="0"/>
              <a:t>三、毕业论文答辩的目的</a:t>
            </a:r>
            <a:endParaRPr lang="zh-CN" altLang="zh-CN" sz="2000" dirty="0"/>
          </a:p>
        </p:txBody>
      </p:sp>
    </p:spTree>
    <p:custDataLst>
      <p:tags r:id="rId1"/>
    </p:custDataLst>
    <p:extLst>
      <p:ext uri="{BB962C8B-B14F-4D97-AF65-F5344CB8AC3E}">
        <p14:creationId xmlns:p14="http://schemas.microsoft.com/office/powerpoint/2010/main" val="41784836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第一节 毕业论文答辩的意义</a:t>
            </a:r>
          </a:p>
        </p:txBody>
      </p:sp>
      <p:sp>
        <p:nvSpPr>
          <p:cNvPr id="3" name="矩形 2"/>
          <p:cNvSpPr/>
          <p:nvPr/>
        </p:nvSpPr>
        <p:spPr>
          <a:xfrm>
            <a:off x="485506" y="1556088"/>
            <a:ext cx="8094967" cy="2862322"/>
          </a:xfrm>
          <a:prstGeom prst="rect">
            <a:avLst/>
          </a:prstGeom>
        </p:spPr>
        <p:txBody>
          <a:bodyPr wrap="square">
            <a:spAutoFit/>
          </a:bodyPr>
          <a:lstStyle/>
          <a:p>
            <a:pPr marL="457200" indent="-457200" fontAlgn="auto">
              <a:lnSpc>
                <a:spcPct val="150000"/>
              </a:lnSpc>
              <a:buFont typeface="+mj-lt"/>
              <a:buAutoNum type="arabicPeriod"/>
            </a:pPr>
            <a:r>
              <a:rPr lang="zh-CN" altLang="en-US" sz="2000" dirty="0" smtClean="0"/>
              <a:t>毕业论文</a:t>
            </a:r>
            <a:r>
              <a:rPr lang="zh-CN" altLang="en-US" sz="2000" dirty="0"/>
              <a:t>答辩是一个增长知识,交流信息的过程</a:t>
            </a:r>
          </a:p>
          <a:p>
            <a:pPr marL="457200" indent="-457200" fontAlgn="auto">
              <a:lnSpc>
                <a:spcPct val="150000"/>
              </a:lnSpc>
              <a:buFont typeface="+mj-lt"/>
              <a:buAutoNum type="arabicPeriod"/>
            </a:pPr>
            <a:r>
              <a:rPr lang="zh-CN" altLang="en-US" sz="2000" dirty="0" smtClean="0"/>
              <a:t>论文</a:t>
            </a:r>
            <a:r>
              <a:rPr lang="zh-CN" altLang="en-US" sz="2000" dirty="0"/>
              <a:t>答辩是大学生全面展示自己的勇气、雄心、才能、智慧、风度和口才的最佳时机之一</a:t>
            </a:r>
          </a:p>
          <a:p>
            <a:pPr marL="457200" indent="-457200" fontAlgn="auto">
              <a:lnSpc>
                <a:spcPct val="150000"/>
              </a:lnSpc>
              <a:buFont typeface="+mj-lt"/>
              <a:buAutoNum type="arabicPeriod"/>
            </a:pPr>
            <a:r>
              <a:rPr lang="zh-CN" altLang="en-US" sz="2000" dirty="0" smtClean="0"/>
              <a:t>论文</a:t>
            </a:r>
            <a:r>
              <a:rPr lang="zh-CN" altLang="en-US" sz="2000" dirty="0"/>
              <a:t>答辩是大学生们向答辩小组成员和有关专家学习、请求指导的好机会</a:t>
            </a:r>
          </a:p>
          <a:p>
            <a:pPr marL="457200" indent="-457200" fontAlgn="auto">
              <a:lnSpc>
                <a:spcPct val="150000"/>
              </a:lnSpc>
              <a:buFont typeface="+mj-lt"/>
              <a:buAutoNum type="arabicPeriod"/>
            </a:pPr>
            <a:r>
              <a:rPr lang="zh-CN" altLang="en-US" sz="2000" dirty="0" smtClean="0"/>
              <a:t>毕业论文</a:t>
            </a:r>
            <a:r>
              <a:rPr lang="zh-CN" altLang="en-US" sz="2000" dirty="0"/>
              <a:t>答辩是大学毕业生们学习、锻炼辩论艺术的一次良机</a:t>
            </a:r>
            <a:endParaRPr lang="zh-CN" altLang="en-US" sz="2000" dirty="0"/>
          </a:p>
        </p:txBody>
      </p:sp>
      <p:sp>
        <p:nvSpPr>
          <p:cNvPr id="7" name="矩形 6"/>
          <p:cNvSpPr/>
          <p:nvPr/>
        </p:nvSpPr>
        <p:spPr>
          <a:xfrm>
            <a:off x="485507" y="907341"/>
            <a:ext cx="3005951" cy="400110"/>
          </a:xfrm>
          <a:prstGeom prst="rect">
            <a:avLst/>
          </a:prstGeom>
        </p:spPr>
        <p:txBody>
          <a:bodyPr wrap="none">
            <a:spAutoFit/>
          </a:bodyPr>
          <a:lstStyle/>
          <a:p>
            <a:r>
              <a:rPr lang="zh-CN" altLang="zh-CN" sz="2000" b="1" dirty="0"/>
              <a:t>四、毕业论文答辩的作用</a:t>
            </a:r>
            <a:endParaRPr lang="zh-CN" altLang="zh-CN" sz="2000" dirty="0"/>
          </a:p>
        </p:txBody>
      </p:sp>
    </p:spTree>
    <p:custDataLst>
      <p:tags r:id="rId1"/>
    </p:custDataLst>
    <p:extLst>
      <p:ext uri="{BB962C8B-B14F-4D97-AF65-F5344CB8AC3E}">
        <p14:creationId xmlns:p14="http://schemas.microsoft.com/office/powerpoint/2010/main" val="39853666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第二节 毕业论文答辩的程序</a:t>
            </a:r>
          </a:p>
        </p:txBody>
      </p:sp>
      <p:sp>
        <p:nvSpPr>
          <p:cNvPr id="3" name="矩形 2"/>
          <p:cNvSpPr/>
          <p:nvPr/>
        </p:nvSpPr>
        <p:spPr>
          <a:xfrm>
            <a:off x="485506" y="1556088"/>
            <a:ext cx="8094967" cy="2344744"/>
          </a:xfrm>
          <a:prstGeom prst="rect">
            <a:avLst/>
          </a:prstGeom>
        </p:spPr>
        <p:txBody>
          <a:bodyPr wrap="square">
            <a:spAutoFit/>
          </a:bodyPr>
          <a:lstStyle/>
          <a:p>
            <a:pPr>
              <a:lnSpc>
                <a:spcPct val="150000"/>
              </a:lnSpc>
            </a:pPr>
            <a:r>
              <a:rPr lang="zh-CN" altLang="en-US" sz="2000" dirty="0">
                <a:sym typeface="+mn-ea"/>
              </a:rPr>
              <a:t>(一)校方要做的准备工作</a:t>
            </a:r>
            <a:endParaRPr lang="zh-CN" altLang="en-US" sz="2000" dirty="0"/>
          </a:p>
          <a:p>
            <a:pPr>
              <a:lnSpc>
                <a:spcPct val="150000"/>
              </a:lnSpc>
            </a:pPr>
            <a:r>
              <a:rPr lang="zh-CN" altLang="en-US" sz="2000" dirty="0">
                <a:sym typeface="+mn-ea"/>
              </a:rPr>
              <a:t>１．审查学员参加毕业论文答辩的资格</a:t>
            </a:r>
            <a:endParaRPr lang="zh-CN" altLang="en-US" sz="2000" dirty="0"/>
          </a:p>
          <a:p>
            <a:pPr>
              <a:lnSpc>
                <a:spcPct val="150000"/>
              </a:lnSpc>
            </a:pPr>
            <a:r>
              <a:rPr lang="zh-CN" altLang="en-US" sz="2000" dirty="0">
                <a:sym typeface="+mn-ea"/>
              </a:rPr>
              <a:t>２．组织答辩委员会或答辩小组</a:t>
            </a:r>
            <a:endParaRPr lang="zh-CN" altLang="en-US" sz="2000" dirty="0"/>
          </a:p>
          <a:p>
            <a:pPr>
              <a:lnSpc>
                <a:spcPct val="150000"/>
              </a:lnSpc>
            </a:pPr>
            <a:r>
              <a:rPr lang="zh-CN" altLang="en-US" sz="2000" dirty="0">
                <a:sym typeface="+mn-ea"/>
              </a:rPr>
              <a:t>３．拟订毕业论文成绩标准</a:t>
            </a:r>
            <a:endParaRPr lang="zh-CN" altLang="en-US" sz="2000" dirty="0"/>
          </a:p>
          <a:p>
            <a:pPr>
              <a:lnSpc>
                <a:spcPct val="150000"/>
              </a:lnSpc>
            </a:pPr>
            <a:r>
              <a:rPr lang="zh-CN" altLang="en-US" sz="2000" dirty="0">
                <a:sym typeface="+mn-ea"/>
              </a:rPr>
              <a:t>４．布置答辩会场</a:t>
            </a:r>
            <a:endParaRPr lang="zh-CN" altLang="en-US" sz="2000" dirty="0"/>
          </a:p>
        </p:txBody>
      </p:sp>
      <p:sp>
        <p:nvSpPr>
          <p:cNvPr id="7" name="矩形 6"/>
          <p:cNvSpPr/>
          <p:nvPr/>
        </p:nvSpPr>
        <p:spPr>
          <a:xfrm>
            <a:off x="485507" y="907341"/>
            <a:ext cx="3262432" cy="400110"/>
          </a:xfrm>
          <a:prstGeom prst="rect">
            <a:avLst/>
          </a:prstGeom>
        </p:spPr>
        <p:txBody>
          <a:bodyPr wrap="none">
            <a:spAutoFit/>
          </a:bodyPr>
          <a:lstStyle/>
          <a:p>
            <a:r>
              <a:rPr lang="zh-CN" altLang="zh-CN" sz="2000" b="1" dirty="0"/>
              <a:t>一、论文答辩前的准备工作</a:t>
            </a:r>
            <a:endParaRPr lang="zh-CN" altLang="zh-CN" sz="2000" dirty="0"/>
          </a:p>
        </p:txBody>
      </p:sp>
    </p:spTree>
    <p:custDataLst>
      <p:tags r:id="rId1"/>
    </p:custDataLst>
    <p:extLst>
      <p:ext uri="{BB962C8B-B14F-4D97-AF65-F5344CB8AC3E}">
        <p14:creationId xmlns:p14="http://schemas.microsoft.com/office/powerpoint/2010/main" val="26715616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第二节 毕业论文答辩的程序</a:t>
            </a:r>
          </a:p>
        </p:txBody>
      </p:sp>
      <p:sp>
        <p:nvSpPr>
          <p:cNvPr id="7" name="矩形 6"/>
          <p:cNvSpPr/>
          <p:nvPr/>
        </p:nvSpPr>
        <p:spPr>
          <a:xfrm>
            <a:off x="485507" y="907341"/>
            <a:ext cx="3518912" cy="400110"/>
          </a:xfrm>
          <a:prstGeom prst="rect">
            <a:avLst/>
          </a:prstGeom>
        </p:spPr>
        <p:txBody>
          <a:bodyPr wrap="none">
            <a:spAutoFit/>
          </a:bodyPr>
          <a:lstStyle/>
          <a:p>
            <a:r>
              <a:rPr lang="zh-CN" altLang="zh-CN" sz="2000" dirty="0"/>
              <a:t>（二）答辩委员会成员的准备</a:t>
            </a:r>
          </a:p>
        </p:txBody>
      </p:sp>
      <p:sp>
        <p:nvSpPr>
          <p:cNvPr id="5" name="矩形 4"/>
          <p:cNvSpPr/>
          <p:nvPr/>
        </p:nvSpPr>
        <p:spPr>
          <a:xfrm>
            <a:off x="485508" y="1370893"/>
            <a:ext cx="8180027" cy="3139321"/>
          </a:xfrm>
          <a:prstGeom prst="rect">
            <a:avLst/>
          </a:prstGeom>
        </p:spPr>
        <p:txBody>
          <a:bodyPr wrap="square">
            <a:spAutoFit/>
          </a:bodyPr>
          <a:lstStyle/>
          <a:p>
            <a:r>
              <a:rPr lang="zh-CN" altLang="en-US" sz="1800" b="1" dirty="0"/>
              <a:t>１．检验真伪题</a:t>
            </a:r>
          </a:p>
          <a:p>
            <a:r>
              <a:rPr lang="zh-CN" altLang="en-US" sz="1800" dirty="0"/>
              <a:t>检验真伪题,就是围绕毕业论文的真实性拟题提问.它的目的是要检查论文是否是学员自己写的.如果论文不是通过自己辛勤劳动写成,只是抄袭他人的成果,或是由他人代笔之作,就难以回答出这类问题.</a:t>
            </a:r>
          </a:p>
          <a:p>
            <a:pPr fontAlgn="auto"/>
            <a:r>
              <a:rPr lang="zh-CN" altLang="en-US" sz="1800" b="1" dirty="0"/>
              <a:t>２．探测水平题</a:t>
            </a:r>
          </a:p>
          <a:p>
            <a:pPr fontAlgn="auto"/>
            <a:r>
              <a:rPr lang="zh-CN" altLang="en-US" sz="1800" dirty="0"/>
              <a:t>探测水平题,这是指与毕业论文主要内容相关的,探测学员水平高低、基础知识是否扎实,掌握知识的广度深度如何来提出问题的题目,</a:t>
            </a:r>
          </a:p>
          <a:p>
            <a:pPr fontAlgn="auto"/>
            <a:r>
              <a:rPr lang="zh-CN" altLang="en-US" sz="1800" b="1" dirty="0"/>
              <a:t>３．弥补不足题</a:t>
            </a:r>
          </a:p>
          <a:p>
            <a:pPr fontAlgn="auto"/>
            <a:r>
              <a:rPr lang="zh-CN" altLang="en-US" sz="1800" dirty="0"/>
              <a:t>弥补不足题,这是指围绕毕业论文中存在的薄弱环节,如对论文中论述不清楚、不详细、不周全、不确切以及相互矛盾之处拟题提问,请作者在答辩中补充阐述或提出解释.</a:t>
            </a:r>
            <a:endParaRPr lang="zh-CN" altLang="en-US" sz="1800" dirty="0"/>
          </a:p>
        </p:txBody>
      </p:sp>
    </p:spTree>
    <p:custDataLst>
      <p:tags r:id="rId1"/>
    </p:custDataLst>
    <p:extLst>
      <p:ext uri="{BB962C8B-B14F-4D97-AF65-F5344CB8AC3E}">
        <p14:creationId xmlns:p14="http://schemas.microsoft.com/office/powerpoint/2010/main" val="57436009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第二节 毕业论文答辩的程序</a:t>
            </a:r>
          </a:p>
        </p:txBody>
      </p:sp>
      <p:sp>
        <p:nvSpPr>
          <p:cNvPr id="7" name="矩形 6"/>
          <p:cNvSpPr/>
          <p:nvPr/>
        </p:nvSpPr>
        <p:spPr>
          <a:xfrm>
            <a:off x="485507" y="907341"/>
            <a:ext cx="3752950" cy="400110"/>
          </a:xfrm>
          <a:prstGeom prst="rect">
            <a:avLst/>
          </a:prstGeom>
        </p:spPr>
        <p:txBody>
          <a:bodyPr wrap="none">
            <a:spAutoFit/>
          </a:bodyPr>
          <a:lstStyle/>
          <a:p>
            <a:r>
              <a:rPr lang="zh-CN" altLang="zh-CN" sz="2000" dirty="0"/>
              <a:t>（三）答辩者</a:t>
            </a:r>
            <a:r>
              <a:rPr lang="en-US" altLang="zh-CN" sz="2000" dirty="0"/>
              <a:t>(</a:t>
            </a:r>
            <a:r>
              <a:rPr lang="zh-CN" altLang="zh-CN" sz="2000" dirty="0"/>
              <a:t>论文作者</a:t>
            </a:r>
            <a:r>
              <a:rPr lang="en-US" altLang="zh-CN" sz="2000" dirty="0"/>
              <a:t>)</a:t>
            </a:r>
            <a:r>
              <a:rPr lang="zh-CN" altLang="zh-CN" sz="2000" dirty="0"/>
              <a:t>的准备</a:t>
            </a:r>
          </a:p>
        </p:txBody>
      </p:sp>
      <p:sp>
        <p:nvSpPr>
          <p:cNvPr id="5" name="矩形 4"/>
          <p:cNvSpPr/>
          <p:nvPr/>
        </p:nvSpPr>
        <p:spPr>
          <a:xfrm>
            <a:off x="485508" y="1370893"/>
            <a:ext cx="8180027" cy="2862322"/>
          </a:xfrm>
          <a:prstGeom prst="rect">
            <a:avLst/>
          </a:prstGeom>
        </p:spPr>
        <p:txBody>
          <a:bodyPr wrap="square">
            <a:spAutoFit/>
          </a:bodyPr>
          <a:lstStyle/>
          <a:p>
            <a:r>
              <a:rPr lang="zh-CN" altLang="zh-CN" sz="1800" dirty="0"/>
              <a:t>（</a:t>
            </a:r>
            <a:r>
              <a:rPr lang="en-US" altLang="zh-CN" sz="1800" dirty="0"/>
              <a:t>1</a:t>
            </a:r>
            <a:r>
              <a:rPr lang="zh-CN" altLang="zh-CN" sz="1800" dirty="0"/>
              <a:t>）要写好毕业论文的简介</a:t>
            </a:r>
            <a:r>
              <a:rPr lang="zh-CN" altLang="zh-CN" sz="1800" dirty="0" smtClean="0"/>
              <a:t>。</a:t>
            </a:r>
            <a:endParaRPr lang="zh-CN" altLang="zh-CN" sz="1800" dirty="0"/>
          </a:p>
          <a:p>
            <a:r>
              <a:rPr lang="zh-CN" altLang="zh-CN" sz="1800" dirty="0"/>
              <a:t>（</a:t>
            </a:r>
            <a:r>
              <a:rPr lang="en-US" altLang="zh-CN" sz="1800" dirty="0"/>
              <a:t>2</a:t>
            </a:r>
            <a:r>
              <a:rPr lang="zh-CN" altLang="zh-CN" sz="1800" dirty="0"/>
              <a:t>）要熟悉自己所写论文的全文，尤其是要熟悉主体部分和结论部分的内容，明确论文的基本观点和主论的基本依据；弄懂弄通论文中所使用的主要概念的确切涵义，所运用的基本原理的主要内容。 </a:t>
            </a:r>
          </a:p>
          <a:p>
            <a:r>
              <a:rPr lang="zh-CN" altLang="zh-CN" sz="1800" dirty="0"/>
              <a:t>（</a:t>
            </a:r>
            <a:r>
              <a:rPr lang="en-US" altLang="zh-CN" sz="1800" dirty="0"/>
              <a:t>3</a:t>
            </a:r>
            <a:r>
              <a:rPr lang="zh-CN" altLang="zh-CN" sz="1800" dirty="0"/>
              <a:t>）要了解和掌握与自己所写论文相关联的知识和材料。 </a:t>
            </a:r>
          </a:p>
          <a:p>
            <a:r>
              <a:rPr lang="zh-CN" altLang="zh-CN" sz="1800" dirty="0"/>
              <a:t>（</a:t>
            </a:r>
            <a:r>
              <a:rPr lang="en-US" altLang="zh-CN" sz="1800" dirty="0"/>
              <a:t>4</a:t>
            </a:r>
            <a:r>
              <a:rPr lang="zh-CN" altLang="zh-CN" sz="1800" dirty="0"/>
              <a:t>）论文还有哪些应该涉及或解决，但因力所不及而未能接触的问题，还有哪些在论文中未涉及到或涉及到很少，而研究过程中确已接触到了并有一定的见解，只是由于觉得与论文表述的中心关联不大而没有写入，等等。 </a:t>
            </a:r>
          </a:p>
          <a:p>
            <a:r>
              <a:rPr lang="zh-CN" altLang="zh-CN" sz="1800" dirty="0"/>
              <a:t>（</a:t>
            </a:r>
            <a:r>
              <a:rPr lang="en-US" altLang="zh-CN" sz="1800" dirty="0"/>
              <a:t>5</a:t>
            </a:r>
            <a:r>
              <a:rPr lang="zh-CN" altLang="zh-CN" sz="1800" dirty="0"/>
              <a:t>）对于优秀论文的作者来说，还要搞清楚哪些观点是继承或借鉴了他人的研究成果，哪些是自己的创新观点，这些新观点、新见解是怎么形成的。</a:t>
            </a:r>
          </a:p>
        </p:txBody>
      </p:sp>
    </p:spTree>
    <p:custDataLst>
      <p:tags r:id="rId1"/>
    </p:custDataLst>
    <p:extLst>
      <p:ext uri="{BB962C8B-B14F-4D97-AF65-F5344CB8AC3E}">
        <p14:creationId xmlns:p14="http://schemas.microsoft.com/office/powerpoint/2010/main" val="29431755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56"/>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1"/>
  <p:tag name="KSO_WM_UNIT_TYPE" val="n_i"/>
  <p:tag name="KSO_WM_UNIT_INDEX" val="1_3"/>
  <p:tag name="KSO_WM_UNIT_ID" val="custom20164361_40*n_i*1_3"/>
  <p:tag name="KSO_WM_UNIT_LAYERLEVEL" val="1_1"/>
  <p:tag name="KSO_WM_DIAGRAM_GROUP_CODE" val="n1-1"/>
  <p:tag name="KSO_WM_UNIT_LINE_FORE_SCHEMECOLOR_INDEX" val="6"/>
  <p:tag name="KSO_WM_UNIT_LINE_FILL_TYPE" val="2"/>
  <p:tag name="KSO_WM_UNIT_TEXT_FILL_FORE_SCHEMECOLOR_INDEX" val="13"/>
  <p:tag name="KSO_WM_UNIT_TEXT_FILL_TYPE" val="1"/>
  <p:tag name="KSO_WM_UNIT_USESOURCEFORMAT_APPLY" val="1"/>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1"/>
  <p:tag name="KSO_WM_UNIT_TYPE" val="n_h_a"/>
  <p:tag name="KSO_WM_UNIT_INDEX" val="1_1_1"/>
  <p:tag name="KSO_WM_UNIT_ID" val="custom20164361_40*n_h_a*1_1_1"/>
  <p:tag name="KSO_WM_UNIT_LAYERLEVEL" val="1_1_1"/>
  <p:tag name="KSO_WM_UNIT_VALUE" val="16"/>
  <p:tag name="KSO_WM_UNIT_HIGHLIGHT" val="0"/>
  <p:tag name="KSO_WM_UNIT_COMPATIBLE" val="0"/>
  <p:tag name="KSO_WM_UNIT_CLEAR" val="0"/>
  <p:tag name="KSO_WM_DIAGRAM_GROUP_CODE" val="n1-1"/>
  <p:tag name="KSO_WM_UNIT_PRESET_TEXT" val="输入标题"/>
  <p:tag name="KSO_WM_UNIT_FILL_FORE_SCHEMECOLOR_INDEX" val="6"/>
  <p:tag name="KSO_WM_UNIT_FILL_TYPE" val="1"/>
  <p:tag name="KSO_WM_UNIT_TEXT_FILL_FORE_SCHEMECOLOR_INDEX" val="14"/>
  <p:tag name="KSO_WM_UNIT_TEXT_FILL_TYPE" val="1"/>
  <p:tag name="KSO_WM_UNIT_USESOURCEFORMAT_APPLY" val="1"/>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1"/>
  <p:tag name="KSO_WM_UNIT_TYPE" val="n_h_h_a"/>
  <p:tag name="KSO_WM_UNIT_INDEX" val="1_2_2_1"/>
  <p:tag name="KSO_WM_UNIT_ID" val="custom20164361_40*n_h_h_a*1_2_2_1"/>
  <p:tag name="KSO_WM_UNIT_LAYERLEVEL" val="1_1_1_1"/>
  <p:tag name="KSO_WM_UNIT_VALUE" val="4"/>
  <p:tag name="KSO_WM_UNIT_HIGHLIGHT" val="0"/>
  <p:tag name="KSO_WM_UNIT_COMPATIBLE" val="0"/>
  <p:tag name="KSO_WM_UNIT_CLEAR" val="0"/>
  <p:tag name="KSO_WM_UNIT_BIND_DECORATION_IDS" val="custom20164361_40*n_i*1_3"/>
  <p:tag name="KSO_WM_DIAGRAM_GROUP_CODE" val="n1-1"/>
  <p:tag name="KSO_WM_UNIT_PRESET_TEXT" val="输入标题"/>
  <p:tag name="KSO_WM_UNIT_LINE_FORE_SCHEMECOLOR_INDEX" val="6"/>
  <p:tag name="KSO_WM_UNIT_LINE_FILL_TYPE" val="2"/>
  <p:tag name="KSO_WM_UNIT_TEXT_FILL_FORE_SCHEMECOLOR_INDEX" val="6"/>
  <p:tag name="KSO_WM_UNIT_TEXT_FILL_TYPE" val="1"/>
  <p:tag name="KSO_WM_UNIT_USESOURCEFORMAT_APPLY" val="1"/>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1"/>
  <p:tag name="KSO_WM_UNIT_TYPE" val="n_i"/>
  <p:tag name="KSO_WM_UNIT_INDEX" val="1_4"/>
  <p:tag name="KSO_WM_UNIT_ID" val="custom20164361_40*n_i*1_4"/>
  <p:tag name="KSO_WM_UNIT_LAYERLEVEL" val="1_1"/>
  <p:tag name="KSO_WM_DIAGRAM_GROUP_CODE" val="n1-1"/>
  <p:tag name="KSO_WM_UNIT_FILL_FORE_SCHEMECOLOR_INDEX" val="5"/>
  <p:tag name="KSO_WM_UNIT_FILL_TYPE" val="1"/>
  <p:tag name="KSO_WM_UNIT_TEXT_FILL_FORE_SCHEMECOLOR_INDEX" val="13"/>
  <p:tag name="KSO_WM_UNIT_TEXT_FILL_TYPE" val="1"/>
  <p:tag name="KSO_WM_UNIT_USESOURCEFORMAT_APPLY" val="1"/>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1"/>
  <p:tag name="KSO_WM_UNIT_TYPE" val="n_h_h_a"/>
  <p:tag name="KSO_WM_UNIT_INDEX" val="1_2_3_1"/>
  <p:tag name="KSO_WM_UNIT_ID" val="custom20164361_40*n_h_h_a*1_2_3_1"/>
  <p:tag name="KSO_WM_UNIT_LAYERLEVEL" val="1_1_1_1"/>
  <p:tag name="KSO_WM_UNIT_VALUE" val="5"/>
  <p:tag name="KSO_WM_UNIT_HIGHLIGHT" val="0"/>
  <p:tag name="KSO_WM_UNIT_COMPATIBLE" val="0"/>
  <p:tag name="KSO_WM_UNIT_CLEAR" val="0"/>
  <p:tag name="KSO_WM_UNIT_BIND_DECORATION_IDS" val="custom20164361_40*n_i*1_8"/>
  <p:tag name="KSO_WM_DIAGRAM_GROUP_CODE" val="n1-1"/>
  <p:tag name="KSO_WM_UNIT_PRESET_TEXT" val="输入标题"/>
  <p:tag name="KSO_WM_UNIT_LINE_FORE_SCHEMECOLOR_INDEX" val="6"/>
  <p:tag name="KSO_WM_UNIT_LINE_FILL_TYPE" val="2"/>
  <p:tag name="KSO_WM_UNIT_TEXT_FILL_FORE_SCHEMECOLOR_INDEX" val="6"/>
  <p:tag name="KSO_WM_UNIT_TEXT_FILL_TYPE" val="1"/>
  <p:tag name="KSO_WM_UNIT_USESOURCEFORMAT_APPLY" val="1"/>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1"/>
  <p:tag name="KSO_WM_UNIT_TYPE" val="n_i"/>
  <p:tag name="KSO_WM_UNIT_INDEX" val="1_5"/>
  <p:tag name="KSO_WM_UNIT_ID" val="custom20164361_40*n_i*1_5"/>
  <p:tag name="KSO_WM_UNIT_LAYERLEVEL" val="1_1"/>
  <p:tag name="KSO_WM_DIAGRAM_GROUP_CODE" val="n1-1"/>
  <p:tag name="KSO_WM_UNIT_FILL_FORE_SCHEMECOLOR_INDEX" val="5"/>
  <p:tag name="KSO_WM_UNIT_FILL_TYPE" val="1"/>
  <p:tag name="KSO_WM_UNIT_TEXT_FILL_FORE_SCHEMECOLOR_INDEX" val="13"/>
  <p:tag name="KSO_WM_UNIT_TEXT_FILL_TYPE" val="1"/>
  <p:tag name="KSO_WM_UNIT_USESOURCEFORMAT_APPLY" val="1"/>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1"/>
  <p:tag name="KSO_WM_UNIT_TYPE" val="n_h_h_a"/>
  <p:tag name="KSO_WM_UNIT_INDEX" val="1_2_4_1"/>
  <p:tag name="KSO_WM_UNIT_ID" val="custom20164361_40*n_h_h_a*1_2_4_1"/>
  <p:tag name="KSO_WM_UNIT_LAYERLEVEL" val="1_1_1_1"/>
  <p:tag name="KSO_WM_UNIT_VALUE" val="5"/>
  <p:tag name="KSO_WM_UNIT_HIGHLIGHT" val="0"/>
  <p:tag name="KSO_WM_UNIT_COMPATIBLE" val="0"/>
  <p:tag name="KSO_WM_UNIT_CLEAR" val="0"/>
  <p:tag name="KSO_WM_UNIT_BIND_DECORATION_IDS" val="custom20164361_40*n_i*1_2"/>
  <p:tag name="KSO_WM_DIAGRAM_GROUP_CODE" val="n1-1"/>
  <p:tag name="KSO_WM_UNIT_PRESET_TEXT" val="输入标题"/>
  <p:tag name="KSO_WM_UNIT_LINE_FORE_SCHEMECOLOR_INDEX" val="6"/>
  <p:tag name="KSO_WM_UNIT_LINE_FILL_TYPE" val="2"/>
  <p:tag name="KSO_WM_UNIT_TEXT_FILL_FORE_SCHEMECOLOR_INDEX" val="6"/>
  <p:tag name="KSO_WM_UNIT_TEXT_FILL_TYPE" val="1"/>
  <p:tag name="KSO_WM_UNIT_USESOURCEFORMAT_APPLY" val="1"/>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1"/>
  <p:tag name="KSO_WM_UNIT_TYPE" val="n_i"/>
  <p:tag name="KSO_WM_UNIT_INDEX" val="1_6"/>
  <p:tag name="KSO_WM_UNIT_ID" val="custom20164361_40*n_i*1_6"/>
  <p:tag name="KSO_WM_UNIT_LAYERLEVEL" val="1_1"/>
  <p:tag name="KSO_WM_DIAGRAM_GROUP_CODE" val="n1-1"/>
  <p:tag name="KSO_WM_UNIT_FILL_FORE_SCHEMECOLOR_INDEX" val="5"/>
  <p:tag name="KSO_WM_UNIT_FILL_TYPE" val="1"/>
  <p:tag name="KSO_WM_UNIT_TEXT_FILL_FORE_SCHEMECOLOR_INDEX" val="13"/>
  <p:tag name="KSO_WM_UNIT_TEXT_FILL_TYPE" val="1"/>
  <p:tag name="KSO_WM_UNIT_USESOURCEFORMAT_APPLY" val="1"/>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1"/>
  <p:tag name="KSO_WM_UNIT_TYPE" val="n_h_h_a"/>
  <p:tag name="KSO_WM_UNIT_INDEX" val="1_2_1_1"/>
  <p:tag name="KSO_WM_UNIT_ID" val="custom20164361_40*n_h_h_a*1_2_1_1"/>
  <p:tag name="KSO_WM_UNIT_LAYERLEVEL" val="1_1_1_1"/>
  <p:tag name="KSO_WM_UNIT_VALUE" val="4"/>
  <p:tag name="KSO_WM_UNIT_HIGHLIGHT" val="0"/>
  <p:tag name="KSO_WM_UNIT_COMPATIBLE" val="0"/>
  <p:tag name="KSO_WM_UNIT_CLEAR" val="0"/>
  <p:tag name="KSO_WM_UNIT_BIND_DECORATION_IDS" val="custom20164361_40*n_i*1_1"/>
  <p:tag name="KSO_WM_DIAGRAM_GROUP_CODE" val="n1-1"/>
  <p:tag name="KSO_WM_UNIT_PRESET_TEXT" val="输入标题"/>
  <p:tag name="KSO_WM_UNIT_LINE_FORE_SCHEMECOLOR_INDEX" val="6"/>
  <p:tag name="KSO_WM_UNIT_LINE_FILL_TYPE" val="2"/>
  <p:tag name="KSO_WM_UNIT_TEXT_FILL_FORE_SCHEMECOLOR_INDEX" val="6"/>
  <p:tag name="KSO_WM_UNIT_TEXT_FILL_TYPE" val="1"/>
  <p:tag name="KSO_WM_UNIT_USESOURCEFORMAT_APPLY" val="1"/>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1"/>
  <p:tag name="KSO_WM_UNIT_TYPE" val="n_i"/>
  <p:tag name="KSO_WM_UNIT_INDEX" val="1_7"/>
  <p:tag name="KSO_WM_UNIT_ID" val="custom20164361_40*n_i*1_7"/>
  <p:tag name="KSO_WM_UNIT_LAYERLEVEL" val="1_1"/>
  <p:tag name="KSO_WM_DIAGRAM_GROUP_CODE" val="n1-1"/>
  <p:tag name="KSO_WM_UNIT_FILL_FORE_SCHEMECOLOR_INDEX" val="5"/>
  <p:tag name="KSO_WM_UNIT_FILL_TYPE" val="1"/>
  <p:tag name="KSO_WM_UNIT_TEXT_FILL_FORE_SCHEMECOLOR_INDEX" val="13"/>
  <p:tag name="KSO_WM_UNIT_TEXT_FILL_TYPE" val="1"/>
  <p:tag name="KSO_WM_UNIT_USESOURCEFORMAT_APPLY" val="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56"/>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1"/>
  <p:tag name="KSO_WM_UNIT_TYPE" val="n_i"/>
  <p:tag name="KSO_WM_UNIT_INDEX" val="1_8"/>
  <p:tag name="KSO_WM_UNIT_ID" val="custom20164361_40*n_i*1_8"/>
  <p:tag name="KSO_WM_UNIT_LAYERLEVEL" val="1_1"/>
  <p:tag name="KSO_WM_DIAGRAM_GROUP_CODE" val="n1-1"/>
  <p:tag name="KSO_WM_UNIT_LINE_FORE_SCHEMECOLOR_INDEX" val="6"/>
  <p:tag name="KSO_WM_UNIT_LINE_FILL_TYPE" val="2"/>
  <p:tag name="KSO_WM_UNIT_TEXT_FILL_FORE_SCHEMECOLOR_INDEX" val="13"/>
  <p:tag name="KSO_WM_UNIT_TEXT_FILL_TYPE" val="1"/>
  <p:tag name="KSO_WM_UNIT_USESOURCEFORMAT_APPLY" val="1"/>
</p:tagLst>
</file>

<file path=ppt/tags/tag2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TEMPLATE_THUMBS_INDEX" val="1、3、6、7、10、12、14、17、18、19、22、27、28、35、36、37、38"/>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6"/>
  <p:tag name="KSO_WM_SLIDE_INDEX" val="6"/>
  <p:tag name="KSO_WM_SLIDE_ITEM_CNT" val="0"/>
  <p:tag name="KSO_WM_SLIDE_TYPE" val="contents"/>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1"/>
  <p:tag name="KSO_WM_UNIT_TYPE" val="n_i"/>
  <p:tag name="KSO_WM_UNIT_INDEX" val="1_1"/>
  <p:tag name="KSO_WM_UNIT_ID" val="custom20164361_40*n_i*1_1"/>
  <p:tag name="KSO_WM_UNIT_LAYERLEVEL" val="1_1"/>
  <p:tag name="KSO_WM_DIAGRAM_GROUP_CODE" val="n1-1"/>
  <p:tag name="KSO_WM_UNIT_LINE_FORE_SCHEMECOLOR_INDEX" val="6"/>
  <p:tag name="KSO_WM_UNIT_LINE_FILL_TYPE" val="2"/>
  <p:tag name="KSO_WM_UNIT_TEXT_FILL_FORE_SCHEMECOLOR_INDEX" val="13"/>
  <p:tag name="KSO_WM_UNIT_TEXT_FILL_TYPE" val="1"/>
  <p:tag name="KSO_WM_UNIT_USESOURCEFORMAT_APPLY" val="1"/>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1"/>
  <p:tag name="KSO_WM_UNIT_TYPE" val="n_i"/>
  <p:tag name="KSO_WM_UNIT_INDEX" val="1_2"/>
  <p:tag name="KSO_WM_UNIT_ID" val="custom20164361_40*n_i*1_2"/>
  <p:tag name="KSO_WM_UNIT_LAYERLEVEL" val="1_1"/>
  <p:tag name="KSO_WM_DIAGRAM_GROUP_CODE" val="n1-1"/>
  <p:tag name="KSO_WM_UNIT_LINE_FORE_SCHEMECOLOR_INDEX" val="6"/>
  <p:tag name="KSO_WM_UNIT_LINE_FILL_TYPE" val="2"/>
  <p:tag name="KSO_WM_UNIT_TEXT_FILL_FORE_SCHEMECOLOR_INDEX" val="13"/>
  <p:tag name="KSO_WM_UNIT_TEXT_FILL_TYPE" val="1"/>
  <p:tag name="KSO_WM_UNIT_USESOURCEFORMAT_APPLY" val="1"/>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470</TotalTime>
  <Words>1134</Words>
  <Application>Microsoft Office PowerPoint</Application>
  <PresentationFormat>全屏显示(16:9)</PresentationFormat>
  <Paragraphs>121</Paragraphs>
  <Slides>16</Slides>
  <Notes>14</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自定义设计方案</vt:lpstr>
      <vt:lpstr>第五章</vt:lpstr>
      <vt:lpstr>PowerPoint 演示文稿</vt:lpstr>
      <vt:lpstr>第一节 毕业论文答辩的意义</vt:lpstr>
      <vt:lpstr>第一节 毕业论文答辩的意义</vt:lpstr>
      <vt:lpstr>第一节 毕业论文答辩的意义</vt:lpstr>
      <vt:lpstr>第一节 毕业论文答辩的意义</vt:lpstr>
      <vt:lpstr>第二节 毕业论文答辩的程序</vt:lpstr>
      <vt:lpstr>第二节 毕业论文答辩的程序</vt:lpstr>
      <vt:lpstr>第二节 毕业论文答辩的程序</vt:lpstr>
      <vt:lpstr>第二节 毕业论文答辩的程序</vt:lpstr>
      <vt:lpstr>第二节 毕业论文答辩的程序</vt:lpstr>
      <vt:lpstr>第三节 毕业论文答辩的策略</vt:lpstr>
      <vt:lpstr>第三节 毕业论文答辩的策略</vt:lpstr>
      <vt:lpstr>第三节 毕业论文答辩的策略</vt:lpstr>
      <vt:lpstr>第三节 毕业论文答辩的策略</vt:lpstr>
      <vt:lpstr>本章结束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caizi</dc:creator>
  <cp:lastModifiedBy>SJYY</cp:lastModifiedBy>
  <cp:revision>511</cp:revision>
  <dcterms:created xsi:type="dcterms:W3CDTF">2017-05-23T11:55:00Z</dcterms:created>
  <dcterms:modified xsi:type="dcterms:W3CDTF">2017-08-04T02:47:26Z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