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heme/theme2.xml" ContentType="application/vnd.openxmlformats-officedocument.theme+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tags/tag6.xml" ContentType="application/vnd.openxmlformats-officedocument.presentationml.tags+xml"/>
  <Override PartName="/ppt/notesSlides/notesSlide2.xml" ContentType="application/vnd.openxmlformats-officedocument.presentationml.notesSlide+xml"/>
  <Override PartName="/ppt/tags/tag7.xml" ContentType="application/vnd.openxmlformats-officedocument.presentationml.tags+xml"/>
  <Override PartName="/ppt/notesSlides/notesSlide3.xml" ContentType="application/vnd.openxmlformats-officedocument.presentationml.notesSlide+xml"/>
  <Override PartName="/ppt/tags/tag8.xml" ContentType="application/vnd.openxmlformats-officedocument.presentationml.tags+xml"/>
  <Override PartName="/ppt/notesSlides/notesSlide4.xml" ContentType="application/vnd.openxmlformats-officedocument.presentationml.notesSlide+xml"/>
  <Override PartName="/ppt/tags/tag9.xml" ContentType="application/vnd.openxmlformats-officedocument.presentationml.tags+xml"/>
  <Override PartName="/ppt/notesSlides/notesSlide5.xml" ContentType="application/vnd.openxmlformats-officedocument.presentationml.notesSlide+xml"/>
  <Override PartName="/ppt/tags/tag10.xml" ContentType="application/vnd.openxmlformats-officedocument.presentationml.tags+xml"/>
  <Override PartName="/ppt/notesSlides/notesSlide6.xml" ContentType="application/vnd.openxmlformats-officedocument.presentationml.notesSlide+xml"/>
  <Override PartName="/ppt/tags/tag11.xml" ContentType="application/vnd.openxmlformats-officedocument.presentationml.tags+xml"/>
  <Override PartName="/ppt/notesSlides/notesSlide7.xml" ContentType="application/vnd.openxmlformats-officedocument.presentationml.notesSlide+xml"/>
  <Override PartName="/ppt/tags/tag12.xml" ContentType="application/vnd.openxmlformats-officedocument.presentationml.tags+xml"/>
  <Override PartName="/ppt/notesSlides/notesSlide8.xml" ContentType="application/vnd.openxmlformats-officedocument.presentationml.notesSlide+xml"/>
  <Override PartName="/ppt/tags/tag13.xml" ContentType="application/vnd.openxmlformats-officedocument.presentationml.tags+xml"/>
  <Override PartName="/ppt/notesSlides/notesSlide9.xml" ContentType="application/vnd.openxmlformats-officedocument.presentationml.notesSlide+xml"/>
  <Override PartName="/ppt/tags/tag14.xml" ContentType="application/vnd.openxmlformats-officedocument.presentationml.tags+xml"/>
  <Override PartName="/ppt/notesSlides/notesSlide10.xml" ContentType="application/vnd.openxmlformats-officedocument.presentationml.notesSlide+xml"/>
  <Override PartName="/ppt/tags/tag15.xml" ContentType="application/vnd.openxmlformats-officedocument.presentationml.tags+xml"/>
  <Override PartName="/ppt/notesSlides/notesSlide11.xml" ContentType="application/vnd.openxmlformats-officedocument.presentationml.notesSlide+xml"/>
  <Override PartName="/ppt/tags/tag16.xml" ContentType="application/vnd.openxmlformats-officedocument.presentationml.tags+xml"/>
  <Override PartName="/ppt/notesSlides/notesSlide12.xml" ContentType="application/vnd.openxmlformats-officedocument.presentationml.notesSlide+xml"/>
  <Override PartName="/ppt/tags/tag17.xml" ContentType="application/vnd.openxmlformats-officedocument.presentationml.tags+xml"/>
  <Override PartName="/ppt/notesSlides/notesSlide13.xml" ContentType="application/vnd.openxmlformats-officedocument.presentationml.notesSlide+xml"/>
  <Override PartName="/ppt/tags/tag18.xml" ContentType="application/vnd.openxmlformats-officedocument.presentationml.tags+xml"/>
  <Override PartName="/ppt/notesSlides/notesSlide14.xml" ContentType="application/vnd.openxmlformats-officedocument.presentationml.notesSlide+xml"/>
  <Override PartName="/ppt/tags/tag19.xml" ContentType="application/vnd.openxmlformats-officedocument.presentationml.tags+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9"/>
  </p:notesMasterIdLst>
  <p:sldIdLst>
    <p:sldId id="256" r:id="rId2"/>
    <p:sldId id="257" r:id="rId3"/>
    <p:sldId id="258" r:id="rId4"/>
    <p:sldId id="291" r:id="rId5"/>
    <p:sldId id="292" r:id="rId6"/>
    <p:sldId id="293" r:id="rId7"/>
    <p:sldId id="294" r:id="rId8"/>
    <p:sldId id="295" r:id="rId9"/>
    <p:sldId id="296" r:id="rId10"/>
    <p:sldId id="297" r:id="rId11"/>
    <p:sldId id="298" r:id="rId12"/>
    <p:sldId id="299" r:id="rId13"/>
    <p:sldId id="300" r:id="rId14"/>
    <p:sldId id="301" r:id="rId15"/>
    <p:sldId id="302" r:id="rId16"/>
    <p:sldId id="303" r:id="rId17"/>
    <p:sldId id="290" r:id="rId18"/>
  </p:sldIdLst>
  <p:sldSz cx="9144000" cy="5143500" type="screen16x9"/>
  <p:notesSz cx="7104063" cy="10234613"/>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90" d="100"/>
          <a:sy n="90" d="100"/>
        </p:scale>
        <p:origin x="-984" y="-57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2017/8/4/Friday</a:t>
            </a:fld>
            <a:endParaRPr lang="zh-CN" altLang="en-US"/>
          </a:p>
        </p:txBody>
      </p:sp>
      <p:sp>
        <p:nvSpPr>
          <p:cNvPr id="4" name="幻灯片图像占位符 3"/>
          <p:cNvSpPr>
            <a:spLocks noGrp="1" noRot="1" noChangeAspect="1"/>
          </p:cNvSpPr>
          <p:nvPr>
            <p:ph type="sldImg" idx="2"/>
          </p:nvPr>
        </p:nvSpPr>
        <p:spPr>
          <a:xfrm>
            <a:off x="481013"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3523295054"/>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2F0258-32E6-48E1-910D-ABFBEFAD65DB}" type="slidenum">
              <a:rPr lang="zh-CN" altLang="en-US" smtClean="0"/>
              <a:t>2</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11</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12</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13</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14</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15</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16</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3</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4</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5</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6</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7</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8</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9</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10</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blipFill dpi="0" rotWithShape="1">
          <a:blip r:embed="rId2"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7" name="梯形 6"/>
          <p:cNvSpPr/>
          <p:nvPr/>
        </p:nvSpPr>
        <p:spPr>
          <a:xfrm rot="10800000">
            <a:off x="946673" y="-2"/>
            <a:ext cx="7250654" cy="225911"/>
          </a:xfrm>
          <a:prstGeom prst="trapezoid">
            <a:avLst/>
          </a:prstGeom>
          <a:blipFill>
            <a:blip r:embed="rId3" cstate="print">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8" name="矩形 7"/>
          <p:cNvSpPr/>
          <p:nvPr/>
        </p:nvSpPr>
        <p:spPr>
          <a:xfrm>
            <a:off x="0" y="4905487"/>
            <a:ext cx="9144000" cy="238013"/>
          </a:xfrm>
          <a:prstGeom prst="rect">
            <a:avLst/>
          </a:prstGeom>
          <a:blipFill>
            <a:blip r:embed="rId4">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2" name="标题 1"/>
          <p:cNvSpPr>
            <a:spLocks noGrp="1"/>
          </p:cNvSpPr>
          <p:nvPr>
            <p:ph type="ctrTitle"/>
          </p:nvPr>
        </p:nvSpPr>
        <p:spPr>
          <a:xfrm>
            <a:off x="1143000" y="2131078"/>
            <a:ext cx="6858000" cy="772857"/>
          </a:xfrm>
        </p:spPr>
        <p:txBody>
          <a:bodyPr anchor="b">
            <a:normAutofit/>
          </a:bodyPr>
          <a:lstStyle>
            <a:lvl1pPr algn="ctr">
              <a:defRPr sz="4100">
                <a:solidFill>
                  <a:schemeClr val="bg1"/>
                </a:solidFill>
              </a:defRPr>
            </a:lvl1pPr>
          </a:lstStyle>
          <a:p>
            <a:r>
              <a:rPr lang="zh-CN" altLang="en-US" smtClean="0"/>
              <a:t>单击此处编辑母版标题样式</a:t>
            </a:r>
            <a:endParaRPr lang="zh-CN" altLang="en-US"/>
          </a:p>
        </p:txBody>
      </p:sp>
      <p:sp>
        <p:nvSpPr>
          <p:cNvPr id="4" name="日期占位符 3"/>
          <p:cNvSpPr>
            <a:spLocks noGrp="1"/>
          </p:cNvSpPr>
          <p:nvPr>
            <p:ph type="dt" sz="half" idx="10"/>
          </p:nvPr>
        </p:nvSpPr>
        <p:spPr/>
        <p:txBody>
          <a:bodyPr/>
          <a:lstStyle/>
          <a:p>
            <a:fld id="{0A0F2237-1CDC-4A9F-9B50-E2751CF02005}" type="datetimeFigureOut">
              <a:rPr lang="zh-CN" altLang="en-US" smtClean="0"/>
              <a:t>2017/8/4/Friday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60BD5C9-D31B-404C-B346-DE2E8DFE88CF}"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8" name="矩形 7"/>
          <p:cNvSpPr/>
          <p:nvPr userDrawn="1"/>
        </p:nvSpPr>
        <p:spPr>
          <a:xfrm>
            <a:off x="0" y="-1"/>
            <a:ext cx="9144000" cy="591503"/>
          </a:xfrm>
          <a:prstGeom prst="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3" name="矩形 2"/>
          <p:cNvSpPr/>
          <p:nvPr userDrawn="1"/>
        </p:nvSpPr>
        <p:spPr>
          <a:xfrm>
            <a:off x="0" y="5040630"/>
            <a:ext cx="9144000" cy="102870"/>
          </a:xfrm>
          <a:prstGeom prst="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12" name="矩形 11"/>
          <p:cNvSpPr/>
          <p:nvPr/>
        </p:nvSpPr>
        <p:spPr>
          <a:xfrm>
            <a:off x="0" y="4766310"/>
            <a:ext cx="9144000" cy="377190"/>
          </a:xfrm>
          <a:prstGeom prst="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3" name="任意多边形 12"/>
          <p:cNvSpPr/>
          <p:nvPr/>
        </p:nvSpPr>
        <p:spPr>
          <a:xfrm rot="10800000">
            <a:off x="3636070" y="941312"/>
            <a:ext cx="1868025" cy="1051076"/>
          </a:xfrm>
          <a:custGeom>
            <a:avLst/>
            <a:gdLst>
              <a:gd name="connsiteX0" fmla="*/ 4735 w 1611630"/>
              <a:gd name="connsiteY0" fmla="*/ 0 h 1005840"/>
              <a:gd name="connsiteX1" fmla="*/ 1606895 w 1611630"/>
              <a:gd name="connsiteY1" fmla="*/ 0 h 1005840"/>
              <a:gd name="connsiteX2" fmla="*/ 1607470 w 1611630"/>
              <a:gd name="connsiteY2" fmla="*/ 4247 h 1005840"/>
              <a:gd name="connsiteX3" fmla="*/ 1611630 w 1611630"/>
              <a:gd name="connsiteY3" fmla="*/ 97155 h 1005840"/>
              <a:gd name="connsiteX4" fmla="*/ 805815 w 1611630"/>
              <a:gd name="connsiteY4" fmla="*/ 1005840 h 1005840"/>
              <a:gd name="connsiteX5" fmla="*/ 0 w 1611630"/>
              <a:gd name="connsiteY5" fmla="*/ 97155 h 1005840"/>
              <a:gd name="connsiteX6" fmla="*/ 4160 w 1611630"/>
              <a:gd name="connsiteY6" fmla="*/ 4247 h 1005840"/>
              <a:gd name="connsiteX7" fmla="*/ 4735 w 1611630"/>
              <a:gd name="connsiteY7" fmla="*/ 0 h 1005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11630" h="1005840">
                <a:moveTo>
                  <a:pt x="4735" y="0"/>
                </a:moveTo>
                <a:lnTo>
                  <a:pt x="1606895" y="0"/>
                </a:lnTo>
                <a:lnTo>
                  <a:pt x="1607470" y="4247"/>
                </a:lnTo>
                <a:cubicBezTo>
                  <a:pt x="1610221" y="34795"/>
                  <a:pt x="1611630" y="65789"/>
                  <a:pt x="1611630" y="97155"/>
                </a:cubicBezTo>
                <a:cubicBezTo>
                  <a:pt x="1611630" y="599008"/>
                  <a:pt x="1250854" y="1005840"/>
                  <a:pt x="805815" y="1005840"/>
                </a:cubicBezTo>
                <a:cubicBezTo>
                  <a:pt x="360776" y="1005840"/>
                  <a:pt x="0" y="599008"/>
                  <a:pt x="0" y="97155"/>
                </a:cubicBezTo>
                <a:cubicBezTo>
                  <a:pt x="0" y="65789"/>
                  <a:pt x="1410" y="34795"/>
                  <a:pt x="4160" y="4247"/>
                </a:cubicBezTo>
                <a:lnTo>
                  <a:pt x="4735" y="0"/>
                </a:lnTo>
                <a:close/>
              </a:path>
            </a:pathLst>
          </a:cu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cxnSp>
        <p:nvCxnSpPr>
          <p:cNvPr id="14" name="直接连接符 13"/>
          <p:cNvCxnSpPr/>
          <p:nvPr/>
        </p:nvCxnSpPr>
        <p:spPr>
          <a:xfrm>
            <a:off x="1893094" y="1992388"/>
            <a:ext cx="5353979" cy="0"/>
          </a:xfrm>
          <a:prstGeom prst="line">
            <a:avLst/>
          </a:prstGeom>
          <a:ln>
            <a:solidFill>
              <a:srgbClr val="BC242A"/>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hasCustomPrompt="1"/>
          </p:nvPr>
        </p:nvSpPr>
        <p:spPr>
          <a:xfrm>
            <a:off x="628650" y="2117650"/>
            <a:ext cx="7886700" cy="900112"/>
          </a:xfrm>
        </p:spPr>
        <p:txBody>
          <a:bodyPr anchor="t">
            <a:normAutofit/>
          </a:bodyPr>
          <a:lstStyle>
            <a:lvl1pPr algn="ctr">
              <a:defRPr sz="5400"/>
            </a:lvl1pPr>
          </a:lstStyle>
          <a:p>
            <a:r>
              <a:rPr lang="zh-CN" altLang="en-US" dirty="0" smtClean="0"/>
              <a:t>编辑标题</a:t>
            </a:r>
            <a:endParaRPr lang="zh-CN" altLang="en-US" dirty="0"/>
          </a:p>
        </p:txBody>
      </p:sp>
      <p:sp>
        <p:nvSpPr>
          <p:cNvPr id="4" name="日期占位符 3"/>
          <p:cNvSpPr>
            <a:spLocks noGrp="1"/>
          </p:cNvSpPr>
          <p:nvPr>
            <p:ph type="dt" sz="half" idx="10"/>
          </p:nvPr>
        </p:nvSpPr>
        <p:spPr/>
        <p:txBody>
          <a:bodyPr/>
          <a:lstStyle/>
          <a:p>
            <a:fld id="{0A0F2237-1CDC-4A9F-9B50-E2751CF02005}" type="datetimeFigureOut">
              <a:rPr lang="zh-CN" altLang="en-US" smtClean="0"/>
              <a:t>2017/8/4/Friday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60BD5C9-D31B-404C-B346-DE2E8DFE88CF}" type="slidenum">
              <a:rPr lang="zh-CN" altLang="en-US" smtClean="0"/>
              <a:t>‹#›</a:t>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outVertical)">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任意多边形 7"/>
          <p:cNvSpPr/>
          <p:nvPr/>
        </p:nvSpPr>
        <p:spPr>
          <a:xfrm>
            <a:off x="0" y="0"/>
            <a:ext cx="4049078" cy="591503"/>
          </a:xfrm>
          <a:custGeom>
            <a:avLst/>
            <a:gdLst>
              <a:gd name="connsiteX0" fmla="*/ 0 w 5398770"/>
              <a:gd name="connsiteY0" fmla="*/ 0 h 674370"/>
              <a:gd name="connsiteX1" fmla="*/ 5398770 w 5398770"/>
              <a:gd name="connsiteY1" fmla="*/ 0 h 674370"/>
              <a:gd name="connsiteX2" fmla="*/ 4752791 w 5398770"/>
              <a:gd name="connsiteY2" fmla="*/ 674370 h 674370"/>
              <a:gd name="connsiteX3" fmla="*/ 0 w 5398770"/>
              <a:gd name="connsiteY3" fmla="*/ 674370 h 674370"/>
              <a:gd name="connsiteX4" fmla="*/ 0 w 5398770"/>
              <a:gd name="connsiteY4" fmla="*/ 0 h 6743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8770" h="674370">
                <a:moveTo>
                  <a:pt x="0" y="0"/>
                </a:moveTo>
                <a:lnTo>
                  <a:pt x="5398770" y="0"/>
                </a:lnTo>
                <a:lnTo>
                  <a:pt x="4752791" y="674370"/>
                </a:lnTo>
                <a:lnTo>
                  <a:pt x="0" y="674370"/>
                </a:lnTo>
                <a:lnTo>
                  <a:pt x="0" y="0"/>
                </a:lnTo>
                <a:close/>
              </a:path>
            </a:pathLst>
          </a:cu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algn="ctr"/>
            <a:endParaRPr lang="zh-CN" altLang="en-US" b="1" dirty="0">
              <a:solidFill>
                <a:prstClr val="white"/>
              </a:solidFill>
            </a:endParaRPr>
          </a:p>
        </p:txBody>
      </p:sp>
      <p:sp>
        <p:nvSpPr>
          <p:cNvPr id="2" name="标题 1"/>
          <p:cNvSpPr>
            <a:spLocks noGrp="1"/>
          </p:cNvSpPr>
          <p:nvPr>
            <p:ph type="title" hasCustomPrompt="1"/>
          </p:nvPr>
        </p:nvSpPr>
        <p:spPr>
          <a:xfrm>
            <a:off x="0" y="1"/>
            <a:ext cx="3028950" cy="591503"/>
          </a:xfrm>
        </p:spPr>
        <p:txBody>
          <a:bodyPr>
            <a:normAutofit/>
          </a:bodyPr>
          <a:lstStyle>
            <a:lvl1pPr algn="ctr">
              <a:defRPr sz="3000" b="1">
                <a:solidFill>
                  <a:schemeClr val="bg1"/>
                </a:solidFill>
              </a:defRPr>
            </a:lvl1pPr>
          </a:lstStyle>
          <a:p>
            <a:r>
              <a:rPr lang="zh-CN" altLang="en-US" dirty="0" smtClean="0"/>
              <a:t>编辑标题</a:t>
            </a:r>
            <a:endParaRPr lang="zh-CN" altLang="en-US" dirty="0"/>
          </a:p>
        </p:txBody>
      </p:sp>
      <p:sp>
        <p:nvSpPr>
          <p:cNvPr id="3" name="内容占位符 2"/>
          <p:cNvSpPr>
            <a:spLocks noGrp="1"/>
          </p:cNvSpPr>
          <p:nvPr>
            <p:ph sz="half" idx="1"/>
          </p:nvPr>
        </p:nvSpPr>
        <p:spPr>
          <a:xfrm>
            <a:off x="628650" y="1369219"/>
            <a:ext cx="3886200" cy="3263504"/>
          </a:xfrm>
        </p:spPr>
        <p:txBody>
          <a:bodyPr>
            <a:normAutofit/>
          </a:bodyPr>
          <a:lstStyle>
            <a:lvl1pPr marL="0" indent="0">
              <a:lnSpc>
                <a:spcPct val="120000"/>
              </a:lnSpc>
              <a:buNone/>
              <a:defRPr sz="1500">
                <a:solidFill>
                  <a:srgbClr val="2D3E50"/>
                </a:solidFill>
              </a:defRPr>
            </a:lvl1pPr>
          </a:lstStyle>
          <a:p>
            <a:pPr lvl="0"/>
            <a:r>
              <a:rPr lang="zh-CN" altLang="en-US" dirty="0" smtClean="0"/>
              <a:t>单击此处编辑母版文本样式</a:t>
            </a:r>
          </a:p>
        </p:txBody>
      </p:sp>
      <p:sp>
        <p:nvSpPr>
          <p:cNvPr id="4" name="内容占位符 3"/>
          <p:cNvSpPr>
            <a:spLocks noGrp="1"/>
          </p:cNvSpPr>
          <p:nvPr>
            <p:ph sz="half" idx="2"/>
          </p:nvPr>
        </p:nvSpPr>
        <p:spPr>
          <a:xfrm>
            <a:off x="4629150" y="1369219"/>
            <a:ext cx="3886200" cy="3263504"/>
          </a:xfrm>
        </p:spPr>
        <p:txBody>
          <a:bodyPr>
            <a:normAutofit/>
          </a:bodyPr>
          <a:lstStyle>
            <a:lvl1pPr marL="0" indent="0">
              <a:lnSpc>
                <a:spcPct val="120000"/>
              </a:lnSpc>
              <a:buNone/>
              <a:defRPr sz="1500">
                <a:solidFill>
                  <a:srgbClr val="2D3E50"/>
                </a:solidFill>
              </a:defRPr>
            </a:lvl1pPr>
          </a:lstStyle>
          <a:p>
            <a:pPr lvl="0"/>
            <a:r>
              <a:rPr lang="zh-CN" altLang="en-US" dirty="0" smtClean="0"/>
              <a:t>单击此处编辑母版文本样式</a:t>
            </a:r>
          </a:p>
        </p:txBody>
      </p:sp>
      <p:sp>
        <p:nvSpPr>
          <p:cNvPr id="5" name="日期占位符 4"/>
          <p:cNvSpPr>
            <a:spLocks noGrp="1"/>
          </p:cNvSpPr>
          <p:nvPr>
            <p:ph type="dt" sz="half" idx="10"/>
          </p:nvPr>
        </p:nvSpPr>
        <p:spPr/>
        <p:txBody>
          <a:bodyPr/>
          <a:lstStyle/>
          <a:p>
            <a:fld id="{0A0F2237-1CDC-4A9F-9B50-E2751CF02005}" type="datetimeFigureOut">
              <a:rPr lang="zh-CN" altLang="en-US" smtClean="0"/>
              <a:t>2017/8/4/Friday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60BD5C9-D31B-404C-B346-DE2E8DFE88CF}"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389836"/>
            <a:ext cx="3868340"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629842" y="2129590"/>
            <a:ext cx="3868340" cy="251265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389836"/>
            <a:ext cx="3887391"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2129590"/>
            <a:ext cx="3887391" cy="251265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0A0F2237-1CDC-4A9F-9B50-E2751CF02005}" type="datetimeFigureOut">
              <a:rPr lang="zh-CN" altLang="en-US" smtClean="0"/>
              <a:t>2017/8/4/Friday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60BD5C9-D31B-404C-B346-DE2E8DFE88CF}"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A0F2237-1CDC-4A9F-9B50-E2751CF02005}" type="datetimeFigureOut">
              <a:rPr lang="zh-CN" altLang="en-US" smtClean="0"/>
              <a:t>2017/8/4/Friday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60BD5C9-D31B-404C-B346-DE2E8DFE88CF}"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t"/>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342901"/>
            <a:ext cx="4629150" cy="4052888"/>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normAutofit/>
          </a:bodyPr>
          <a:lstStyle>
            <a:lvl1pPr marL="0" indent="0">
              <a:buNone/>
              <a:defRPr sz="15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dirty="0" smtClean="0"/>
              <a:t>单击此处编辑母版文本样式</a:t>
            </a:r>
          </a:p>
        </p:txBody>
      </p:sp>
      <p:sp>
        <p:nvSpPr>
          <p:cNvPr id="5" name="日期占位符 4"/>
          <p:cNvSpPr>
            <a:spLocks noGrp="1"/>
          </p:cNvSpPr>
          <p:nvPr>
            <p:ph type="dt" sz="half" idx="10"/>
          </p:nvPr>
        </p:nvSpPr>
        <p:spPr/>
        <p:txBody>
          <a:bodyPr/>
          <a:lstStyle/>
          <a:p>
            <a:fld id="{0A0F2237-1CDC-4A9F-9B50-E2751CF02005}" type="datetimeFigureOut">
              <a:rPr lang="zh-CN" altLang="en-US" smtClean="0"/>
              <a:t>2017/8/4/Friday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60BD5C9-D31B-404C-B346-DE2E8DFE88CF}"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A0F2237-1CDC-4A9F-9B50-E2751CF02005}" type="datetimeFigureOut">
              <a:rPr lang="zh-CN" altLang="en-US" smtClean="0"/>
              <a:t>2017/8/4/Friday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60BD5C9-D31B-404C-B346-DE2E8DFE88CF}"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0A0F2237-1CDC-4A9F-9B50-E2751CF02005}" type="datetimeFigureOut">
              <a:rPr lang="zh-CN" altLang="en-US" smtClean="0"/>
              <a:t>2017/8/4/Friday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60BD5C9-D31B-404C-B346-DE2E8DFE88CF}" type="slidenum">
              <a:rPr lang="zh-CN" altLang="en-US" smtClean="0"/>
              <a:t>‹#›</a:t>
            </a:fld>
            <a:endParaRPr lang="zh-CN" altLang="en-US"/>
          </a:p>
        </p:txBody>
      </p:sp>
      <p:sp>
        <p:nvSpPr>
          <p:cNvPr id="7" name="内容占位符 6"/>
          <p:cNvSpPr>
            <a:spLocks noGrp="1"/>
          </p:cNvSpPr>
          <p:nvPr>
            <p:ph sz="quarter" idx="13"/>
          </p:nvPr>
        </p:nvSpPr>
        <p:spPr>
          <a:xfrm>
            <a:off x="628650" y="698047"/>
            <a:ext cx="7886700" cy="3888240"/>
          </a:xfrm>
        </p:spPr>
        <p:txBody>
          <a:bodyPr anchor="ctr">
            <a:normAutofit/>
          </a:bodyPr>
          <a:lstStyle>
            <a:lvl1pPr marL="0" indent="0">
              <a:lnSpc>
                <a:spcPct val="120000"/>
              </a:lnSpc>
              <a:buNone/>
              <a:defRPr sz="1500">
                <a:solidFill>
                  <a:srgbClr val="2D3E50"/>
                </a:solidFill>
              </a:defRPr>
            </a:lvl1pPr>
          </a:lstStyle>
          <a:p>
            <a:pPr lvl="0"/>
            <a:r>
              <a:rPr lang="zh-CN" altLang="en-US" dirty="0" smtClean="0"/>
              <a:t>单击此处编辑母版文本样式</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ags" Target="../tags/tag1.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1"/>
            </p:custDataLst>
          </p:nvPr>
        </p:nvSpPr>
        <p:spPr>
          <a:xfrm>
            <a:off x="628650" y="273844"/>
            <a:ext cx="7886700" cy="994172"/>
          </a:xfrm>
          <a:prstGeom prst="rect">
            <a:avLst/>
          </a:prstGeom>
        </p:spPr>
        <p:txBody>
          <a:bodyPr vert="horz" lIns="68580" tIns="34290" rIns="68580" bIns="3429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custDataLst>
              <p:tags r:id="rId12"/>
            </p:custDataLst>
          </p:nvPr>
        </p:nvSpPr>
        <p:spPr>
          <a:xfrm>
            <a:off x="628650" y="1369219"/>
            <a:ext cx="7886700" cy="3263504"/>
          </a:xfrm>
          <a:prstGeom prst="rect">
            <a:avLst/>
          </a:prstGeom>
        </p:spPr>
        <p:txBody>
          <a:bodyPr vert="horz" lIns="68580" tIns="34290" rIns="68580" bIns="3429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628650" y="4767263"/>
            <a:ext cx="2057400" cy="273844"/>
          </a:xfrm>
          <a:prstGeom prst="rect">
            <a:avLst/>
          </a:prstGeom>
        </p:spPr>
        <p:txBody>
          <a:bodyPr vert="horz" lIns="68580" tIns="34290" rIns="68580" bIns="34290" rtlCol="0" anchor="ctr"/>
          <a:lstStyle>
            <a:lvl1pPr algn="l">
              <a:defRPr sz="900">
                <a:solidFill>
                  <a:schemeClr val="tx1">
                    <a:tint val="75000"/>
                  </a:schemeClr>
                </a:solidFill>
              </a:defRPr>
            </a:lvl1pPr>
          </a:lstStyle>
          <a:p>
            <a:fld id="{0A0F2237-1CDC-4A9F-9B50-E2751CF02005}" type="datetimeFigureOut">
              <a:rPr lang="zh-CN" altLang="en-US" smtClean="0"/>
              <a:t>2017/8/4/Friday</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68580" tIns="34290" rIns="68580" bIns="3429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68580" tIns="34290" rIns="68580" bIns="34290" rtlCol="0" anchor="ctr"/>
          <a:lstStyle>
            <a:lvl1pPr algn="r">
              <a:defRPr sz="900">
                <a:solidFill>
                  <a:schemeClr val="tx1">
                    <a:tint val="75000"/>
                  </a:schemeClr>
                </a:solidFill>
              </a:defRPr>
            </a:lvl1pPr>
          </a:lstStyle>
          <a:p>
            <a:fld id="{D60BD5C9-D31B-404C-B346-DE2E8DFE88CF}" type="slidenum">
              <a:rPr lang="zh-CN" altLang="en-US" smtClean="0"/>
              <a:t>‹#›</a:t>
            </a:fld>
            <a:endParaRPr lang="zh-CN" altLang="en-US"/>
          </a:p>
        </p:txBody>
      </p:sp>
      <p:sp>
        <p:nvSpPr>
          <p:cNvPr id="7" name="KSO_TEMPLATE" hidden="1"/>
          <p:cNvSpPr/>
          <p:nvPr>
            <p:custDataLst>
              <p:tags r:id="rId13"/>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6" r:id="rId7"/>
    <p:sldLayoutId id="2147483657" r:id="rId8"/>
    <p:sldLayoutId id="2147483658" r:id="rId9"/>
  </p:sldLayoutIdLst>
  <p:txStyles>
    <p:titleStyle>
      <a:lvl1pPr algn="l" defTabSz="685800" rtl="0" eaLnBrk="1" latinLnBrk="0" hangingPunct="1">
        <a:lnSpc>
          <a:spcPct val="90000"/>
        </a:lnSpc>
        <a:spcBef>
          <a:spcPct val="0"/>
        </a:spcBef>
        <a:buNone/>
        <a:defRPr sz="27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4.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6.xml"/><Relationship Id="rId1" Type="http://schemas.openxmlformats.org/officeDocument/2006/relationships/tags" Target="../tags/tag5.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0" y="1483378"/>
            <a:ext cx="9144000" cy="772857"/>
          </a:xfrm>
        </p:spPr>
        <p:txBody>
          <a:bodyPr>
            <a:normAutofit/>
          </a:bodyPr>
          <a:lstStyle/>
          <a:p>
            <a:r>
              <a:rPr lang="zh-CN" altLang="en-US" sz="4400" b="1" dirty="0" smtClean="0"/>
              <a:t>第五章</a:t>
            </a:r>
            <a:endParaRPr lang="zh-CN" altLang="en-US" sz="4400" b="1" dirty="0"/>
          </a:p>
        </p:txBody>
      </p:sp>
      <p:sp>
        <p:nvSpPr>
          <p:cNvPr id="3" name="副标题 2"/>
          <p:cNvSpPr>
            <a:spLocks noGrp="1"/>
          </p:cNvSpPr>
          <p:nvPr>
            <p:ph type="subTitle" idx="4294967295"/>
          </p:nvPr>
        </p:nvSpPr>
        <p:spPr>
          <a:xfrm>
            <a:off x="0" y="2516505"/>
            <a:ext cx="9144000" cy="617220"/>
          </a:xfrm>
        </p:spPr>
        <p:txBody>
          <a:bodyPr>
            <a:noAutofit/>
          </a:bodyPr>
          <a:lstStyle/>
          <a:p>
            <a:pPr marL="0" indent="0" algn="ctr">
              <a:buNone/>
            </a:pPr>
            <a:r>
              <a:rPr lang="zh-CN" altLang="zh-CN" sz="4000" b="1" dirty="0" smtClean="0">
                <a:solidFill>
                  <a:schemeClr val="bg1"/>
                </a:solidFill>
              </a:rPr>
              <a:t>毕业论文</a:t>
            </a:r>
            <a:r>
              <a:rPr lang="zh-CN" altLang="zh-CN" sz="4000" b="1" dirty="0">
                <a:solidFill>
                  <a:schemeClr val="bg1"/>
                </a:solidFill>
              </a:rPr>
              <a:t>答辩</a:t>
            </a:r>
          </a:p>
        </p:txBody>
      </p:sp>
    </p:spTree>
    <p:custDataLst>
      <p:tags r:id="rId1"/>
    </p:custData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pPr>
              <a:lnSpc>
                <a:spcPct val="100000"/>
              </a:lnSpc>
            </a:pPr>
            <a:r>
              <a:rPr lang="zh-CN" altLang="zh-CN" sz="2400" b="1" dirty="0">
                <a:solidFill>
                  <a:schemeClr val="bg1"/>
                </a:solidFill>
              </a:rPr>
              <a:t>第二节高职毕业综合训练的选题</a:t>
            </a:r>
          </a:p>
        </p:txBody>
      </p:sp>
      <p:sp>
        <p:nvSpPr>
          <p:cNvPr id="2" name="矩形 1"/>
          <p:cNvSpPr/>
          <p:nvPr/>
        </p:nvSpPr>
        <p:spPr>
          <a:xfrm>
            <a:off x="485507" y="825596"/>
            <a:ext cx="4633000" cy="400110"/>
          </a:xfrm>
          <a:prstGeom prst="rect">
            <a:avLst/>
          </a:prstGeom>
        </p:spPr>
        <p:txBody>
          <a:bodyPr wrap="none">
            <a:spAutoFit/>
          </a:bodyPr>
          <a:lstStyle/>
          <a:p>
            <a:r>
              <a:rPr lang="zh-CN" altLang="zh-CN" sz="2000" b="1" dirty="0"/>
              <a:t>二、 高职毕业综合训练选题的确定技巧</a:t>
            </a:r>
            <a:endParaRPr lang="zh-CN" altLang="zh-CN" sz="2000" dirty="0"/>
          </a:p>
        </p:txBody>
      </p:sp>
      <p:sp>
        <p:nvSpPr>
          <p:cNvPr id="3" name="矩形 2"/>
          <p:cNvSpPr/>
          <p:nvPr/>
        </p:nvSpPr>
        <p:spPr>
          <a:xfrm>
            <a:off x="485507" y="1330212"/>
            <a:ext cx="7988642" cy="338554"/>
          </a:xfrm>
          <a:prstGeom prst="rect">
            <a:avLst/>
          </a:prstGeom>
        </p:spPr>
        <p:txBody>
          <a:bodyPr wrap="square">
            <a:spAutoFit/>
          </a:bodyPr>
          <a:lstStyle/>
          <a:p>
            <a:r>
              <a:rPr lang="zh-CN" altLang="zh-CN" sz="1600" b="1" dirty="0"/>
              <a:t>（二）高职毕业综合训练选题确定的聚焦策略</a:t>
            </a:r>
            <a:endParaRPr lang="zh-CN" altLang="en-US" sz="1600" b="1" dirty="0"/>
          </a:p>
        </p:txBody>
      </p:sp>
      <p:sp>
        <p:nvSpPr>
          <p:cNvPr id="5" name="矩形 4"/>
          <p:cNvSpPr/>
          <p:nvPr/>
        </p:nvSpPr>
        <p:spPr>
          <a:xfrm>
            <a:off x="485507" y="1870785"/>
            <a:ext cx="7988642" cy="1372683"/>
          </a:xfrm>
          <a:prstGeom prst="rect">
            <a:avLst/>
          </a:prstGeom>
        </p:spPr>
        <p:txBody>
          <a:bodyPr wrap="square">
            <a:spAutoFit/>
          </a:bodyPr>
          <a:lstStyle/>
          <a:p>
            <a:pPr lvl="0" defTabSz="685165">
              <a:lnSpc>
                <a:spcPct val="130000"/>
              </a:lnSpc>
              <a:defRPr/>
            </a:pPr>
            <a:r>
              <a:rPr lang="zh-CN" altLang="en-US" sz="1600" kern="0" dirty="0">
                <a:latin typeface="+mn-ea"/>
                <a:cs typeface="+mn-ea"/>
                <a:sym typeface="+mn-lt"/>
              </a:rPr>
              <a:t>聚焦策略放置于任何类型的写作选题范围确定都是非常有指导意义的</a:t>
            </a:r>
            <a:r>
              <a:rPr lang="en-US" altLang="zh-CN" sz="1600" kern="0" dirty="0">
                <a:latin typeface="+mn-ea"/>
                <a:cs typeface="+mn-ea"/>
                <a:sym typeface="+mn-lt"/>
              </a:rPr>
              <a:t>.</a:t>
            </a:r>
            <a:r>
              <a:rPr lang="zh-CN" altLang="en-US" sz="1600" kern="0" dirty="0">
                <a:latin typeface="+mn-ea"/>
                <a:cs typeface="+mn-ea"/>
                <a:sym typeface="+mn-lt"/>
              </a:rPr>
              <a:t>教师要引导学生学会小题目做大文章</a:t>
            </a:r>
            <a:r>
              <a:rPr lang="en-US" altLang="zh-CN" sz="1600" kern="0" dirty="0">
                <a:latin typeface="+mn-ea"/>
                <a:cs typeface="+mn-ea"/>
                <a:sym typeface="+mn-lt"/>
              </a:rPr>
              <a:t>,</a:t>
            </a:r>
            <a:r>
              <a:rPr lang="zh-CN" altLang="en-US" sz="1600" kern="0" dirty="0">
                <a:latin typeface="+mn-ea"/>
                <a:cs typeface="+mn-ea"/>
                <a:sym typeface="+mn-lt"/>
              </a:rPr>
              <a:t>一滴水反映大世界的“聚焦”意识</a:t>
            </a:r>
            <a:r>
              <a:rPr lang="en-US" altLang="zh-CN" sz="1600" kern="0" dirty="0">
                <a:latin typeface="+mn-ea"/>
                <a:cs typeface="+mn-ea"/>
                <a:sym typeface="+mn-lt"/>
              </a:rPr>
              <a:t>,</a:t>
            </a:r>
            <a:r>
              <a:rPr lang="zh-CN" altLang="en-US" sz="1600" kern="0" dirty="0">
                <a:latin typeface="+mn-ea"/>
                <a:cs typeface="+mn-ea"/>
                <a:sym typeface="+mn-lt"/>
              </a:rPr>
              <a:t>将选题范围尽可能地一步步聚焦在一个关键点上</a:t>
            </a:r>
            <a:r>
              <a:rPr lang="en-US" altLang="zh-CN" sz="1600" kern="0" dirty="0">
                <a:latin typeface="+mn-ea"/>
                <a:cs typeface="+mn-ea"/>
                <a:sym typeface="+mn-lt"/>
              </a:rPr>
              <a:t>,</a:t>
            </a:r>
            <a:r>
              <a:rPr lang="zh-CN" altLang="en-US" sz="1600" kern="0" dirty="0">
                <a:latin typeface="+mn-ea"/>
                <a:cs typeface="+mn-ea"/>
                <a:sym typeface="+mn-lt"/>
              </a:rPr>
              <a:t>避免泛泛而谈</a:t>
            </a:r>
            <a:r>
              <a:rPr lang="en-US" altLang="zh-CN" sz="1600" kern="0" dirty="0">
                <a:latin typeface="+mn-ea"/>
                <a:cs typeface="+mn-ea"/>
                <a:sym typeface="+mn-lt"/>
              </a:rPr>
              <a:t>.</a:t>
            </a:r>
            <a:r>
              <a:rPr lang="zh-CN" altLang="en-US" sz="1600" kern="0" dirty="0">
                <a:latin typeface="+mn-ea"/>
                <a:cs typeface="+mn-ea"/>
                <a:sym typeface="+mn-lt"/>
              </a:rPr>
              <a:t>多在整个思考的过程中选择中心词</a:t>
            </a:r>
            <a:r>
              <a:rPr lang="en-US" altLang="zh-CN" sz="1600" kern="0" dirty="0">
                <a:latin typeface="+mn-ea"/>
                <a:cs typeface="+mn-ea"/>
                <a:sym typeface="+mn-lt"/>
              </a:rPr>
              <a:t>,</a:t>
            </a:r>
            <a:r>
              <a:rPr lang="zh-CN" altLang="en-US" sz="1600" kern="0" dirty="0">
                <a:latin typeface="+mn-ea"/>
                <a:cs typeface="+mn-ea"/>
                <a:sym typeface="+mn-lt"/>
              </a:rPr>
              <a:t>逐步缩小范围</a:t>
            </a:r>
            <a:r>
              <a:rPr lang="en-US" altLang="zh-CN" sz="1600" kern="0" dirty="0">
                <a:latin typeface="+mn-ea"/>
                <a:cs typeface="+mn-ea"/>
                <a:sym typeface="+mn-lt"/>
              </a:rPr>
              <a:t>,</a:t>
            </a:r>
            <a:r>
              <a:rPr lang="zh-CN" altLang="en-US" sz="1600" kern="0" dirty="0">
                <a:latin typeface="+mn-ea"/>
                <a:cs typeface="+mn-ea"/>
                <a:sym typeface="+mn-lt"/>
              </a:rPr>
              <a:t>直至最后可以完全控制</a:t>
            </a:r>
            <a:r>
              <a:rPr lang="en-US" altLang="zh-CN" sz="1600" kern="0" dirty="0">
                <a:latin typeface="+mn-ea"/>
                <a:cs typeface="+mn-ea"/>
                <a:sym typeface="+mn-lt"/>
              </a:rPr>
              <a:t>.</a:t>
            </a:r>
          </a:p>
        </p:txBody>
      </p:sp>
      <p:sp>
        <p:nvSpPr>
          <p:cNvPr id="6" name="矩形 5"/>
          <p:cNvSpPr/>
          <p:nvPr/>
        </p:nvSpPr>
        <p:spPr>
          <a:xfrm>
            <a:off x="485507" y="3743802"/>
            <a:ext cx="7988642" cy="338554"/>
          </a:xfrm>
          <a:prstGeom prst="rect">
            <a:avLst/>
          </a:prstGeom>
        </p:spPr>
        <p:txBody>
          <a:bodyPr wrap="square">
            <a:spAutoFit/>
          </a:bodyPr>
          <a:lstStyle/>
          <a:p>
            <a:r>
              <a:rPr lang="en-US" altLang="zh-CN" sz="1600" b="1" dirty="0"/>
              <a:t> (</a:t>
            </a:r>
            <a:r>
              <a:rPr lang="zh-CN" altLang="zh-CN" sz="1600" b="1" dirty="0"/>
              <a:t>三</a:t>
            </a:r>
            <a:r>
              <a:rPr lang="en-US" altLang="zh-CN" sz="1600" b="1" dirty="0"/>
              <a:t>)</a:t>
            </a:r>
            <a:r>
              <a:rPr lang="zh-CN" altLang="zh-CN" sz="1600" b="1" dirty="0"/>
              <a:t>高职毕业综合训练选题示例</a:t>
            </a:r>
            <a:endParaRPr lang="zh-CN" altLang="en-US" sz="1600" b="1" dirty="0"/>
          </a:p>
        </p:txBody>
      </p:sp>
    </p:spTree>
    <p:custDataLst>
      <p:tags r:id="rId1"/>
    </p:custDataLst>
    <p:extLst>
      <p:ext uri="{BB962C8B-B14F-4D97-AF65-F5344CB8AC3E}">
        <p14:creationId xmlns:p14="http://schemas.microsoft.com/office/powerpoint/2010/main" val="105830994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pPr>
              <a:lnSpc>
                <a:spcPct val="100000"/>
              </a:lnSpc>
            </a:pPr>
            <a:r>
              <a:rPr lang="zh-CN" altLang="zh-CN" sz="2400" b="1" dirty="0">
                <a:solidFill>
                  <a:schemeClr val="bg1"/>
                </a:solidFill>
              </a:rPr>
              <a:t>第三节 高职毕业综合训练的写作 </a:t>
            </a:r>
          </a:p>
        </p:txBody>
      </p:sp>
      <p:sp>
        <p:nvSpPr>
          <p:cNvPr id="2" name="矩形 1"/>
          <p:cNvSpPr/>
          <p:nvPr/>
        </p:nvSpPr>
        <p:spPr>
          <a:xfrm>
            <a:off x="485507" y="825596"/>
            <a:ext cx="4031873" cy="400110"/>
          </a:xfrm>
          <a:prstGeom prst="rect">
            <a:avLst/>
          </a:prstGeom>
        </p:spPr>
        <p:txBody>
          <a:bodyPr wrap="none">
            <a:spAutoFit/>
          </a:bodyPr>
          <a:lstStyle/>
          <a:p>
            <a:r>
              <a:rPr lang="zh-CN" altLang="zh-CN" sz="2000" b="1" dirty="0"/>
              <a:t>一、高职毕业综合训练的成果形式</a:t>
            </a:r>
            <a:endParaRPr lang="zh-CN" altLang="zh-CN" sz="2000" dirty="0"/>
          </a:p>
        </p:txBody>
      </p:sp>
      <p:sp>
        <p:nvSpPr>
          <p:cNvPr id="5" name="矩形 4"/>
          <p:cNvSpPr/>
          <p:nvPr/>
        </p:nvSpPr>
        <p:spPr>
          <a:xfrm>
            <a:off x="485507" y="1381688"/>
            <a:ext cx="7988642" cy="2862322"/>
          </a:xfrm>
          <a:prstGeom prst="rect">
            <a:avLst/>
          </a:prstGeom>
        </p:spPr>
        <p:txBody>
          <a:bodyPr wrap="square">
            <a:spAutoFit/>
          </a:bodyPr>
          <a:lstStyle/>
          <a:p>
            <a:r>
              <a:rPr lang="zh-CN" altLang="zh-CN" sz="1800" dirty="0" smtClean="0"/>
              <a:t>工科</a:t>
            </a:r>
            <a:r>
              <a:rPr lang="zh-CN" altLang="zh-CN" sz="1800" dirty="0"/>
              <a:t>类学生的毕业综合训练报告应有一定量的设计图纸、实验线路或装置示意图、数据处理图表、程序流程图等；</a:t>
            </a:r>
          </a:p>
          <a:p>
            <a:endParaRPr lang="en-US" altLang="zh-CN" sz="1800" dirty="0" smtClean="0"/>
          </a:p>
          <a:p>
            <a:r>
              <a:rPr lang="zh-CN" altLang="zh-CN" sz="1800" dirty="0" smtClean="0"/>
              <a:t>文科</a:t>
            </a:r>
            <a:r>
              <a:rPr lang="zh-CN" altLang="zh-CN" sz="1800" dirty="0"/>
              <a:t>类学生的毕业综合训练报告应根据企业亟须解决的问题，完成相应的实践报告或调研报告；</a:t>
            </a:r>
          </a:p>
          <a:p>
            <a:endParaRPr lang="en-US" altLang="zh-CN" sz="1800" dirty="0" smtClean="0"/>
          </a:p>
          <a:p>
            <a:r>
              <a:rPr lang="zh-CN" altLang="zh-CN" sz="1800" dirty="0" smtClean="0"/>
              <a:t>外语</a:t>
            </a:r>
            <a:r>
              <a:rPr lang="zh-CN" altLang="zh-CN" sz="1800" dirty="0"/>
              <a:t>类学生的毕业综合训练报告，原则上应用外文书写；</a:t>
            </a:r>
          </a:p>
          <a:p>
            <a:endParaRPr lang="en-US" altLang="zh-CN" sz="1800" dirty="0" smtClean="0"/>
          </a:p>
          <a:p>
            <a:r>
              <a:rPr lang="zh-CN" altLang="zh-CN" sz="1800" dirty="0" smtClean="0"/>
              <a:t>艺术</a:t>
            </a:r>
            <a:r>
              <a:rPr lang="zh-CN" altLang="zh-CN" sz="1800" dirty="0"/>
              <a:t>类学生的毕业综合训练报告应有设计图稿、实物作品或模型及设计说明，留档应有学生作品的照片或动态影像光盘。</a:t>
            </a:r>
          </a:p>
        </p:txBody>
      </p:sp>
    </p:spTree>
    <p:custDataLst>
      <p:tags r:id="rId1"/>
    </p:custDataLst>
    <p:extLst>
      <p:ext uri="{BB962C8B-B14F-4D97-AF65-F5344CB8AC3E}">
        <p14:creationId xmlns:p14="http://schemas.microsoft.com/office/powerpoint/2010/main" val="49872192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pPr>
              <a:lnSpc>
                <a:spcPct val="100000"/>
              </a:lnSpc>
            </a:pPr>
            <a:r>
              <a:rPr lang="zh-CN" altLang="zh-CN" sz="2400" b="1" dirty="0">
                <a:solidFill>
                  <a:schemeClr val="bg1"/>
                </a:solidFill>
              </a:rPr>
              <a:t>第三节 高职毕业综合训练的写作 </a:t>
            </a:r>
          </a:p>
        </p:txBody>
      </p:sp>
      <p:sp>
        <p:nvSpPr>
          <p:cNvPr id="2" name="矩形 1"/>
          <p:cNvSpPr/>
          <p:nvPr/>
        </p:nvSpPr>
        <p:spPr>
          <a:xfrm>
            <a:off x="485507" y="825596"/>
            <a:ext cx="7366119" cy="400110"/>
          </a:xfrm>
          <a:prstGeom prst="rect">
            <a:avLst/>
          </a:prstGeom>
        </p:spPr>
        <p:txBody>
          <a:bodyPr wrap="none">
            <a:spAutoFit/>
          </a:bodyPr>
          <a:lstStyle/>
          <a:p>
            <a:r>
              <a:rPr lang="zh-CN" altLang="zh-CN" sz="2000" b="1" dirty="0"/>
              <a:t>以下以“高职旅游专业毕业设计”的成果形式及内容为例来说明</a:t>
            </a:r>
          </a:p>
        </p:txBody>
      </p:sp>
      <p:sp>
        <p:nvSpPr>
          <p:cNvPr id="6" name="文本框 1"/>
          <p:cNvSpPr txBox="1"/>
          <p:nvPr/>
        </p:nvSpPr>
        <p:spPr>
          <a:xfrm>
            <a:off x="485508" y="1502152"/>
            <a:ext cx="2321488" cy="369332"/>
          </a:xfrm>
          <a:prstGeom prst="rect">
            <a:avLst/>
          </a:prstGeom>
          <a:solidFill>
            <a:schemeClr val="accent2">
              <a:lumMod val="20000"/>
              <a:lumOff val="80000"/>
            </a:schemeClr>
          </a:solidFill>
        </p:spPr>
        <p:txBody>
          <a:bodyPr wrap="square" rtlCol="0">
            <a:spAutoFit/>
          </a:bodyPr>
          <a:lstStyle/>
          <a:p>
            <a:r>
              <a:rPr lang="zh-CN" altLang="en-US" sz="1800" dirty="0" smtClean="0"/>
              <a:t>旅游</a:t>
            </a:r>
            <a:r>
              <a:rPr lang="zh-CN" altLang="en-US" sz="1800" dirty="0"/>
              <a:t>调查报告</a:t>
            </a:r>
          </a:p>
        </p:txBody>
      </p:sp>
      <p:sp>
        <p:nvSpPr>
          <p:cNvPr id="7" name="文本框 3"/>
          <p:cNvSpPr txBox="1"/>
          <p:nvPr/>
        </p:nvSpPr>
        <p:spPr>
          <a:xfrm>
            <a:off x="2970851" y="1394431"/>
            <a:ext cx="5769112" cy="584775"/>
          </a:xfrm>
          <a:prstGeom prst="rect">
            <a:avLst/>
          </a:prstGeom>
          <a:solidFill>
            <a:schemeClr val="accent2">
              <a:lumMod val="20000"/>
              <a:lumOff val="80000"/>
            </a:schemeClr>
          </a:solidFill>
        </p:spPr>
        <p:txBody>
          <a:bodyPr wrap="square" rtlCol="0">
            <a:spAutoFit/>
          </a:bodyPr>
          <a:lstStyle/>
          <a:p>
            <a:r>
              <a:rPr lang="zh-CN" altLang="en-US" sz="1600" dirty="0"/>
              <a:t>报告的正文由调查目标、调查时间、调查对象、调查方式、正文主体等五个部分构成.</a:t>
            </a:r>
          </a:p>
        </p:txBody>
      </p:sp>
      <p:sp>
        <p:nvSpPr>
          <p:cNvPr id="8" name="文本框 1"/>
          <p:cNvSpPr txBox="1"/>
          <p:nvPr/>
        </p:nvSpPr>
        <p:spPr>
          <a:xfrm>
            <a:off x="485508" y="2244609"/>
            <a:ext cx="2321488" cy="646331"/>
          </a:xfrm>
          <a:prstGeom prst="rect">
            <a:avLst/>
          </a:prstGeom>
          <a:solidFill>
            <a:schemeClr val="accent2">
              <a:lumMod val="20000"/>
              <a:lumOff val="80000"/>
            </a:schemeClr>
          </a:solidFill>
        </p:spPr>
        <p:txBody>
          <a:bodyPr wrap="square" rtlCol="0">
            <a:spAutoFit/>
          </a:bodyPr>
          <a:lstStyle/>
          <a:p>
            <a:r>
              <a:rPr lang="zh-CN" altLang="en-US" sz="1800" dirty="0" smtClean="0"/>
              <a:t>旅游</a:t>
            </a:r>
            <a:r>
              <a:rPr lang="zh-CN" altLang="en-US" sz="1800" dirty="0"/>
              <a:t>产品(旅游线路等)设计</a:t>
            </a:r>
          </a:p>
        </p:txBody>
      </p:sp>
      <p:sp>
        <p:nvSpPr>
          <p:cNvPr id="9" name="文本框 3"/>
          <p:cNvSpPr txBox="1"/>
          <p:nvPr/>
        </p:nvSpPr>
        <p:spPr>
          <a:xfrm>
            <a:off x="2970851" y="2152278"/>
            <a:ext cx="5769112" cy="830997"/>
          </a:xfrm>
          <a:prstGeom prst="rect">
            <a:avLst/>
          </a:prstGeom>
          <a:solidFill>
            <a:schemeClr val="accent2">
              <a:lumMod val="20000"/>
              <a:lumOff val="80000"/>
            </a:schemeClr>
          </a:solidFill>
        </p:spPr>
        <p:txBody>
          <a:bodyPr wrap="square" rtlCol="0">
            <a:spAutoFit/>
          </a:bodyPr>
          <a:lstStyle/>
          <a:p>
            <a:r>
              <a:rPr lang="zh-CN" altLang="en-US" sz="1600" dirty="0"/>
              <a:t>旅游线路设计策划书应包括线路的主题,旅游线路,旅游餐饮,旅游住宿,旅游交通,旅游景区,旅游购物,旅游娱乐,旅游月赂,旅游报价等内容.</a:t>
            </a:r>
          </a:p>
        </p:txBody>
      </p:sp>
      <p:sp>
        <p:nvSpPr>
          <p:cNvPr id="10" name="文本框 1"/>
          <p:cNvSpPr txBox="1"/>
          <p:nvPr/>
        </p:nvSpPr>
        <p:spPr>
          <a:xfrm>
            <a:off x="485508" y="3098570"/>
            <a:ext cx="2321488" cy="923330"/>
          </a:xfrm>
          <a:prstGeom prst="rect">
            <a:avLst/>
          </a:prstGeom>
          <a:solidFill>
            <a:schemeClr val="accent2">
              <a:lumMod val="20000"/>
              <a:lumOff val="80000"/>
            </a:schemeClr>
          </a:solidFill>
        </p:spPr>
        <p:txBody>
          <a:bodyPr wrap="square" rtlCol="0">
            <a:spAutoFit/>
          </a:bodyPr>
          <a:lstStyle/>
          <a:p>
            <a:r>
              <a:rPr lang="zh-CN" altLang="en-US" sz="1800" dirty="0" smtClean="0"/>
              <a:t>旅游</a:t>
            </a:r>
            <a:r>
              <a:rPr lang="zh-CN" altLang="en-US" sz="1800" dirty="0"/>
              <a:t>企业业务流程设计(颠覆再造或现有之改进)</a:t>
            </a:r>
          </a:p>
        </p:txBody>
      </p:sp>
      <p:sp>
        <p:nvSpPr>
          <p:cNvPr id="11" name="文本框 3"/>
          <p:cNvSpPr txBox="1"/>
          <p:nvPr/>
        </p:nvSpPr>
        <p:spPr>
          <a:xfrm>
            <a:off x="2970851" y="3144736"/>
            <a:ext cx="5769112" cy="830997"/>
          </a:xfrm>
          <a:prstGeom prst="rect">
            <a:avLst/>
          </a:prstGeom>
          <a:solidFill>
            <a:schemeClr val="accent2">
              <a:lumMod val="20000"/>
              <a:lumOff val="80000"/>
            </a:schemeClr>
          </a:solidFill>
        </p:spPr>
        <p:txBody>
          <a:bodyPr wrap="square" rtlCol="0">
            <a:spAutoFit/>
          </a:bodyPr>
          <a:lstStyle/>
          <a:p>
            <a:r>
              <a:rPr lang="zh-CN" altLang="en-US" sz="1600" dirty="0"/>
              <a:t>对旅行社(接待、销售、计调、导游)、饭店、景区等旅游企业现行的业务流程(或某一业务流程的某一环节),认为不合理的,提出改进方案或者颠覆重新设计.</a:t>
            </a:r>
          </a:p>
        </p:txBody>
      </p:sp>
    </p:spTree>
    <p:custDataLst>
      <p:tags r:id="rId1"/>
    </p:custDataLst>
    <p:extLst>
      <p:ext uri="{BB962C8B-B14F-4D97-AF65-F5344CB8AC3E}">
        <p14:creationId xmlns:p14="http://schemas.microsoft.com/office/powerpoint/2010/main" val="341195088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pPr>
              <a:lnSpc>
                <a:spcPct val="100000"/>
              </a:lnSpc>
            </a:pPr>
            <a:r>
              <a:rPr lang="zh-CN" altLang="zh-CN" sz="2400" b="1" dirty="0">
                <a:solidFill>
                  <a:schemeClr val="bg1"/>
                </a:solidFill>
              </a:rPr>
              <a:t>第三节 高职毕业综合训练的写作 </a:t>
            </a:r>
          </a:p>
        </p:txBody>
      </p:sp>
      <p:sp>
        <p:nvSpPr>
          <p:cNvPr id="2" name="矩形 1"/>
          <p:cNvSpPr/>
          <p:nvPr/>
        </p:nvSpPr>
        <p:spPr>
          <a:xfrm>
            <a:off x="485507" y="825596"/>
            <a:ext cx="7366119" cy="400110"/>
          </a:xfrm>
          <a:prstGeom prst="rect">
            <a:avLst/>
          </a:prstGeom>
        </p:spPr>
        <p:txBody>
          <a:bodyPr wrap="none">
            <a:spAutoFit/>
          </a:bodyPr>
          <a:lstStyle/>
          <a:p>
            <a:r>
              <a:rPr lang="zh-CN" altLang="zh-CN" sz="2000" b="1" dirty="0"/>
              <a:t>以下以“高职旅游专业毕业设计”的成果形式及内容为例来说明</a:t>
            </a:r>
          </a:p>
        </p:txBody>
      </p:sp>
      <p:sp>
        <p:nvSpPr>
          <p:cNvPr id="6" name="文本框 1"/>
          <p:cNvSpPr txBox="1"/>
          <p:nvPr/>
        </p:nvSpPr>
        <p:spPr>
          <a:xfrm>
            <a:off x="485508" y="1748374"/>
            <a:ext cx="2321488" cy="369332"/>
          </a:xfrm>
          <a:prstGeom prst="rect">
            <a:avLst/>
          </a:prstGeom>
          <a:solidFill>
            <a:schemeClr val="accent2">
              <a:lumMod val="20000"/>
              <a:lumOff val="80000"/>
            </a:schemeClr>
          </a:solidFill>
        </p:spPr>
        <p:txBody>
          <a:bodyPr wrap="square" rtlCol="0">
            <a:spAutoFit/>
          </a:bodyPr>
          <a:lstStyle/>
          <a:p>
            <a:r>
              <a:rPr lang="zh-CN" altLang="zh-CN" sz="1800" dirty="0" smtClean="0"/>
              <a:t>旅游</a:t>
            </a:r>
            <a:r>
              <a:rPr lang="zh-CN" altLang="zh-CN" sz="1800" dirty="0"/>
              <a:t>营销策划方案</a:t>
            </a:r>
            <a:endParaRPr lang="zh-CN" altLang="en-US" sz="1800" dirty="0"/>
          </a:p>
        </p:txBody>
      </p:sp>
      <p:sp>
        <p:nvSpPr>
          <p:cNvPr id="7" name="文本框 3"/>
          <p:cNvSpPr txBox="1"/>
          <p:nvPr/>
        </p:nvSpPr>
        <p:spPr>
          <a:xfrm>
            <a:off x="2970851" y="1394431"/>
            <a:ext cx="5769112" cy="1077218"/>
          </a:xfrm>
          <a:prstGeom prst="rect">
            <a:avLst/>
          </a:prstGeom>
          <a:solidFill>
            <a:schemeClr val="accent2">
              <a:lumMod val="20000"/>
              <a:lumOff val="80000"/>
            </a:schemeClr>
          </a:solidFill>
        </p:spPr>
        <p:txBody>
          <a:bodyPr wrap="square" rtlCol="0">
            <a:spAutoFit/>
          </a:bodyPr>
          <a:lstStyle/>
          <a:p>
            <a:r>
              <a:rPr lang="zh-CN" altLang="zh-CN" sz="1600" dirty="0"/>
              <a:t>学生可以根据湖南的一个旅游项目或实习单位具体开展的某项活动，提出自己的设想，或设计旅游线路，撰写成一篇主题突出、特色鲜明的策划方案，借以推销该旅游商品、旅游活动或旅游线路。</a:t>
            </a:r>
            <a:endParaRPr lang="zh-CN" altLang="en-US" sz="1600" dirty="0"/>
          </a:p>
        </p:txBody>
      </p:sp>
      <p:sp>
        <p:nvSpPr>
          <p:cNvPr id="12" name="文本框 1"/>
          <p:cNvSpPr txBox="1"/>
          <p:nvPr/>
        </p:nvSpPr>
        <p:spPr>
          <a:xfrm>
            <a:off x="485508" y="2873018"/>
            <a:ext cx="2321488" cy="369332"/>
          </a:xfrm>
          <a:prstGeom prst="rect">
            <a:avLst/>
          </a:prstGeom>
          <a:solidFill>
            <a:schemeClr val="accent2">
              <a:lumMod val="20000"/>
              <a:lumOff val="80000"/>
            </a:schemeClr>
          </a:solidFill>
        </p:spPr>
        <p:txBody>
          <a:bodyPr wrap="square" rtlCol="0">
            <a:spAutoFit/>
          </a:bodyPr>
          <a:lstStyle/>
          <a:p>
            <a:r>
              <a:rPr lang="zh-CN" altLang="zh-CN" sz="1800" dirty="0"/>
              <a:t>旅游创业设计</a:t>
            </a:r>
            <a:endParaRPr lang="zh-CN" altLang="en-US" sz="1800" dirty="0"/>
          </a:p>
        </p:txBody>
      </p:sp>
      <p:sp>
        <p:nvSpPr>
          <p:cNvPr id="13" name="文本框 3"/>
          <p:cNvSpPr txBox="1"/>
          <p:nvPr/>
        </p:nvSpPr>
        <p:spPr>
          <a:xfrm>
            <a:off x="2970851" y="2642185"/>
            <a:ext cx="5769112" cy="830997"/>
          </a:xfrm>
          <a:prstGeom prst="rect">
            <a:avLst/>
          </a:prstGeom>
          <a:solidFill>
            <a:schemeClr val="accent2">
              <a:lumMod val="20000"/>
              <a:lumOff val="80000"/>
            </a:schemeClr>
          </a:solidFill>
        </p:spPr>
        <p:txBody>
          <a:bodyPr wrap="square" rtlCol="0">
            <a:spAutoFit/>
          </a:bodyPr>
          <a:lstStyle/>
          <a:p>
            <a:r>
              <a:rPr lang="zh-CN" altLang="zh-CN" sz="1600" dirty="0"/>
              <a:t>自己毕业后想创业的，也可以做一个创业设计。应当针对旅游行业，对准备进入的行业领域及业务方向、市场状况、启动资金、人员配备等各方面进行可行性分析</a:t>
            </a:r>
            <a:endParaRPr lang="zh-CN" altLang="en-US" sz="1600" dirty="0"/>
          </a:p>
        </p:txBody>
      </p:sp>
      <p:sp>
        <p:nvSpPr>
          <p:cNvPr id="14" name="文本框 1"/>
          <p:cNvSpPr txBox="1"/>
          <p:nvPr/>
        </p:nvSpPr>
        <p:spPr>
          <a:xfrm>
            <a:off x="485508" y="3903796"/>
            <a:ext cx="2321488" cy="646331"/>
          </a:xfrm>
          <a:prstGeom prst="rect">
            <a:avLst/>
          </a:prstGeom>
          <a:solidFill>
            <a:schemeClr val="accent2">
              <a:lumMod val="20000"/>
              <a:lumOff val="80000"/>
            </a:schemeClr>
          </a:solidFill>
        </p:spPr>
        <p:txBody>
          <a:bodyPr wrap="square" rtlCol="0">
            <a:spAutoFit/>
          </a:bodyPr>
          <a:lstStyle/>
          <a:p>
            <a:r>
              <a:rPr lang="zh-CN" altLang="zh-CN" sz="1800" dirty="0"/>
              <a:t>森林旅游景区解说系统设计</a:t>
            </a:r>
            <a:endParaRPr lang="zh-CN" altLang="en-US" sz="1800" dirty="0"/>
          </a:p>
        </p:txBody>
      </p:sp>
      <p:sp>
        <p:nvSpPr>
          <p:cNvPr id="15" name="文本框 3"/>
          <p:cNvSpPr txBox="1"/>
          <p:nvPr/>
        </p:nvSpPr>
        <p:spPr>
          <a:xfrm>
            <a:off x="2970851" y="3672963"/>
            <a:ext cx="5769112" cy="1077218"/>
          </a:xfrm>
          <a:prstGeom prst="rect">
            <a:avLst/>
          </a:prstGeom>
          <a:solidFill>
            <a:schemeClr val="accent2">
              <a:lumMod val="20000"/>
              <a:lumOff val="80000"/>
            </a:schemeClr>
          </a:solidFill>
        </p:spPr>
        <p:txBody>
          <a:bodyPr wrap="square" rtlCol="0">
            <a:spAutoFit/>
          </a:bodyPr>
          <a:lstStyle/>
          <a:p>
            <a:r>
              <a:rPr lang="zh-CN" altLang="zh-CN" sz="1600" dirty="0"/>
              <a:t>选取湖南省内森林旅游景区，设计出景区解说系统。要求设计出的解说系统能给游客提供清晰明了的景区解说。内容包含景区内外交通解说、景点解说、景区讲解词设计、服务设施解说、节点设计、解说物类型设计、载体与信息物设计等内容。</a:t>
            </a:r>
            <a:endParaRPr lang="zh-CN" altLang="en-US" sz="1600" dirty="0"/>
          </a:p>
        </p:txBody>
      </p:sp>
    </p:spTree>
    <p:custDataLst>
      <p:tags r:id="rId1"/>
    </p:custDataLst>
    <p:extLst>
      <p:ext uri="{BB962C8B-B14F-4D97-AF65-F5344CB8AC3E}">
        <p14:creationId xmlns:p14="http://schemas.microsoft.com/office/powerpoint/2010/main" val="190037394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pPr>
              <a:lnSpc>
                <a:spcPct val="100000"/>
              </a:lnSpc>
            </a:pPr>
            <a:r>
              <a:rPr lang="zh-CN" altLang="zh-CN" sz="2400" b="1" dirty="0">
                <a:solidFill>
                  <a:schemeClr val="bg1"/>
                </a:solidFill>
              </a:rPr>
              <a:t>第三节 高职毕业综合训练的写作 </a:t>
            </a:r>
          </a:p>
        </p:txBody>
      </p:sp>
      <p:sp>
        <p:nvSpPr>
          <p:cNvPr id="2" name="矩形 1"/>
          <p:cNvSpPr/>
          <p:nvPr/>
        </p:nvSpPr>
        <p:spPr>
          <a:xfrm>
            <a:off x="485507" y="825596"/>
            <a:ext cx="4544834" cy="400110"/>
          </a:xfrm>
          <a:prstGeom prst="rect">
            <a:avLst/>
          </a:prstGeom>
        </p:spPr>
        <p:txBody>
          <a:bodyPr wrap="none">
            <a:spAutoFit/>
          </a:bodyPr>
          <a:lstStyle/>
          <a:p>
            <a:r>
              <a:rPr lang="zh-CN" altLang="zh-CN" sz="2000" b="1" dirty="0"/>
              <a:t>二、高职毕业综合训练报告的写作要求</a:t>
            </a:r>
          </a:p>
        </p:txBody>
      </p:sp>
      <p:sp>
        <p:nvSpPr>
          <p:cNvPr id="3" name="矩形 2"/>
          <p:cNvSpPr/>
          <p:nvPr/>
        </p:nvSpPr>
        <p:spPr>
          <a:xfrm>
            <a:off x="595422" y="1371683"/>
            <a:ext cx="8059479" cy="1231106"/>
          </a:xfrm>
          <a:prstGeom prst="rect">
            <a:avLst/>
          </a:prstGeom>
        </p:spPr>
        <p:txBody>
          <a:bodyPr wrap="square">
            <a:spAutoFit/>
          </a:bodyPr>
          <a:lstStyle/>
          <a:p>
            <a:r>
              <a:rPr lang="en-US" altLang="zh-CN" sz="2000" b="1" dirty="0" smtClean="0"/>
              <a:t>1</a:t>
            </a:r>
            <a:r>
              <a:rPr lang="zh-CN" altLang="zh-CN" sz="2000" b="1" dirty="0"/>
              <a:t>．封面</a:t>
            </a:r>
          </a:p>
          <a:p>
            <a:endParaRPr lang="en-US" altLang="zh-CN" sz="1800" dirty="0" smtClean="0"/>
          </a:p>
          <a:p>
            <a:r>
              <a:rPr lang="zh-CN" altLang="zh-CN" sz="1800" dirty="0" smtClean="0"/>
              <a:t>按</a:t>
            </a:r>
            <a:r>
              <a:rPr lang="zh-CN" altLang="zh-CN" sz="1800" dirty="0"/>
              <a:t>要求完整填写毕业综合训练报告题目、年级、专业、学号、姓名、指导教师等，用颜色与封底相同的白色硬质纸。</a:t>
            </a:r>
          </a:p>
        </p:txBody>
      </p:sp>
      <p:sp>
        <p:nvSpPr>
          <p:cNvPr id="5" name="矩形 4"/>
          <p:cNvSpPr/>
          <p:nvPr/>
        </p:nvSpPr>
        <p:spPr>
          <a:xfrm>
            <a:off x="595422" y="2892138"/>
            <a:ext cx="8059479" cy="1538883"/>
          </a:xfrm>
          <a:prstGeom prst="rect">
            <a:avLst/>
          </a:prstGeom>
        </p:spPr>
        <p:txBody>
          <a:bodyPr wrap="square">
            <a:spAutoFit/>
          </a:bodyPr>
          <a:lstStyle/>
          <a:p>
            <a:r>
              <a:rPr lang="en-US" altLang="zh-CN" sz="2000" b="1" dirty="0" smtClean="0"/>
              <a:t>2</a:t>
            </a:r>
            <a:r>
              <a:rPr lang="zh-CN" altLang="zh-CN" sz="2000" b="1" dirty="0"/>
              <a:t>．正文</a:t>
            </a:r>
          </a:p>
          <a:p>
            <a:endParaRPr lang="zh-CN" altLang="zh-CN" sz="2000" b="1" dirty="0"/>
          </a:p>
          <a:p>
            <a:r>
              <a:rPr lang="zh-CN" altLang="en-US" sz="1800" dirty="0"/>
              <a:t>题目应当简短、明确、有概括性,符合毕业综合训练报告任务的要求,应能体现报告的核心内容和专业特点.内容摘要应扼要叙述报告的主要内容、特点,文字精练,是一篇具有独立性和完整性的短文,包括主要成果和结论性意见.</a:t>
            </a:r>
            <a:endParaRPr lang="zh-CN" altLang="en-US" sz="1800" dirty="0"/>
          </a:p>
        </p:txBody>
      </p:sp>
    </p:spTree>
    <p:custDataLst>
      <p:tags r:id="rId1"/>
    </p:custDataLst>
    <p:extLst>
      <p:ext uri="{BB962C8B-B14F-4D97-AF65-F5344CB8AC3E}">
        <p14:creationId xmlns:p14="http://schemas.microsoft.com/office/powerpoint/2010/main" val="229145519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pPr>
              <a:lnSpc>
                <a:spcPct val="100000"/>
              </a:lnSpc>
            </a:pPr>
            <a:r>
              <a:rPr lang="zh-CN" altLang="zh-CN" sz="2400" b="1" dirty="0">
                <a:solidFill>
                  <a:schemeClr val="bg1"/>
                </a:solidFill>
              </a:rPr>
              <a:t>第三节 高职毕业综合训练的写作 </a:t>
            </a:r>
          </a:p>
        </p:txBody>
      </p:sp>
      <p:sp>
        <p:nvSpPr>
          <p:cNvPr id="2" name="矩形 1"/>
          <p:cNvSpPr/>
          <p:nvPr/>
        </p:nvSpPr>
        <p:spPr>
          <a:xfrm>
            <a:off x="485507" y="825596"/>
            <a:ext cx="4544834" cy="400110"/>
          </a:xfrm>
          <a:prstGeom prst="rect">
            <a:avLst/>
          </a:prstGeom>
        </p:spPr>
        <p:txBody>
          <a:bodyPr wrap="none">
            <a:spAutoFit/>
          </a:bodyPr>
          <a:lstStyle/>
          <a:p>
            <a:r>
              <a:rPr lang="zh-CN" altLang="zh-CN" sz="2000" b="1" dirty="0"/>
              <a:t>二、高职毕业综合训练报告的写作要求</a:t>
            </a:r>
          </a:p>
        </p:txBody>
      </p:sp>
      <p:sp>
        <p:nvSpPr>
          <p:cNvPr id="3" name="矩形 2"/>
          <p:cNvSpPr/>
          <p:nvPr/>
        </p:nvSpPr>
        <p:spPr>
          <a:xfrm>
            <a:off x="595422" y="1371683"/>
            <a:ext cx="8059479" cy="3539430"/>
          </a:xfrm>
          <a:prstGeom prst="rect">
            <a:avLst/>
          </a:prstGeom>
        </p:spPr>
        <p:txBody>
          <a:bodyPr wrap="square">
            <a:spAutoFit/>
          </a:bodyPr>
          <a:lstStyle/>
          <a:p>
            <a:r>
              <a:rPr lang="zh-CN" altLang="en-US" sz="1600" b="1" dirty="0"/>
              <a:t>一、装订顺序</a:t>
            </a:r>
          </a:p>
          <a:p>
            <a:r>
              <a:rPr lang="zh-CN" altLang="en-US" sz="1600" dirty="0" smtClean="0"/>
              <a:t>１</a:t>
            </a:r>
            <a:r>
              <a:rPr lang="zh-CN" altLang="en-US" sz="1600" dirty="0"/>
              <a:t>．封面</a:t>
            </a:r>
          </a:p>
          <a:p>
            <a:r>
              <a:rPr lang="zh-CN" altLang="en-US" sz="1600" dirty="0"/>
              <a:t>２．任务书</a:t>
            </a:r>
          </a:p>
          <a:p>
            <a:r>
              <a:rPr lang="zh-CN" altLang="en-US" sz="1600" dirty="0"/>
              <a:t>３．指导教师评语</a:t>
            </a:r>
          </a:p>
          <a:p>
            <a:r>
              <a:rPr lang="zh-CN" altLang="en-US" sz="1600" dirty="0"/>
              <a:t>４．目录</a:t>
            </a:r>
          </a:p>
          <a:p>
            <a:r>
              <a:rPr lang="zh-CN" altLang="en-US" sz="1600" dirty="0"/>
              <a:t>５．</a:t>
            </a:r>
            <a:r>
              <a:rPr lang="zh-CN" altLang="en-US" sz="1600" dirty="0" smtClean="0"/>
              <a:t>正文 a</a:t>
            </a:r>
            <a:r>
              <a:rPr lang="zh-CN" altLang="en-US" sz="1600" dirty="0"/>
              <a:t>)参考</a:t>
            </a:r>
            <a:r>
              <a:rPr lang="zh-CN" altLang="en-US" sz="1600" dirty="0" smtClean="0"/>
              <a:t>文献  b</a:t>
            </a:r>
            <a:r>
              <a:rPr lang="zh-CN" altLang="en-US" sz="1600" dirty="0"/>
              <a:t>)附录(各专业根据具体需要而定</a:t>
            </a:r>
            <a:r>
              <a:rPr lang="zh-CN" altLang="en-US" sz="1600" dirty="0" smtClean="0"/>
              <a:t>)</a:t>
            </a:r>
            <a:endParaRPr lang="en-US" altLang="zh-CN" sz="1600" dirty="0" smtClean="0"/>
          </a:p>
          <a:p>
            <a:endParaRPr lang="zh-CN" altLang="en-US" sz="1600" dirty="0"/>
          </a:p>
          <a:p>
            <a:r>
              <a:rPr lang="zh-CN" altLang="en-US" sz="1600" b="1" dirty="0"/>
              <a:t>二、纸型:A４纸</a:t>
            </a:r>
          </a:p>
          <a:p>
            <a:endParaRPr lang="zh-CN" altLang="en-US" sz="1600" dirty="0"/>
          </a:p>
          <a:p>
            <a:r>
              <a:rPr lang="zh-CN" altLang="en-US" sz="1600" b="1" dirty="0"/>
              <a:t>三、字体:宋体</a:t>
            </a:r>
          </a:p>
          <a:p>
            <a:endParaRPr lang="zh-CN" altLang="en-US" sz="1600" dirty="0"/>
          </a:p>
          <a:p>
            <a:r>
              <a:rPr lang="zh-CN" altLang="en-US" sz="1600" b="1" dirty="0"/>
              <a:t>四、目录打印格式</a:t>
            </a:r>
          </a:p>
          <a:p>
            <a:r>
              <a:rPr lang="zh-CN" altLang="en-US" sz="1600" dirty="0"/>
              <a:t>“目录”小三、加粗、居中.段前、段后各６磅(或０．５行).目录打印三个层次,即“一、”“(一)”</a:t>
            </a:r>
            <a:r>
              <a:rPr lang="zh-CN" altLang="en-US" sz="1600" dirty="0" smtClean="0"/>
              <a:t>“１．”各</a:t>
            </a:r>
            <a:r>
              <a:rPr lang="zh-CN" altLang="en-US" sz="1600" dirty="0"/>
              <a:t>层次标题小四号、加粗,前两个层次标明页码.</a:t>
            </a:r>
            <a:endParaRPr lang="zh-CN" altLang="en-US" sz="1600" dirty="0"/>
          </a:p>
        </p:txBody>
      </p:sp>
    </p:spTree>
    <p:custDataLst>
      <p:tags r:id="rId1"/>
    </p:custDataLst>
    <p:extLst>
      <p:ext uri="{BB962C8B-B14F-4D97-AF65-F5344CB8AC3E}">
        <p14:creationId xmlns:p14="http://schemas.microsoft.com/office/powerpoint/2010/main" val="80758429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pPr>
              <a:lnSpc>
                <a:spcPct val="100000"/>
              </a:lnSpc>
            </a:pPr>
            <a:r>
              <a:rPr lang="zh-CN" altLang="zh-CN" sz="2400" b="1" dirty="0">
                <a:solidFill>
                  <a:schemeClr val="bg1"/>
                </a:solidFill>
              </a:rPr>
              <a:t>第三节 高职毕业综合训练的写作 </a:t>
            </a:r>
          </a:p>
        </p:txBody>
      </p:sp>
      <p:sp>
        <p:nvSpPr>
          <p:cNvPr id="2" name="矩形 1"/>
          <p:cNvSpPr/>
          <p:nvPr/>
        </p:nvSpPr>
        <p:spPr>
          <a:xfrm>
            <a:off x="485507" y="825596"/>
            <a:ext cx="4544834" cy="400110"/>
          </a:xfrm>
          <a:prstGeom prst="rect">
            <a:avLst/>
          </a:prstGeom>
        </p:spPr>
        <p:txBody>
          <a:bodyPr wrap="none">
            <a:spAutoFit/>
          </a:bodyPr>
          <a:lstStyle/>
          <a:p>
            <a:r>
              <a:rPr lang="zh-CN" altLang="zh-CN" sz="2000" b="1" dirty="0"/>
              <a:t>二、高职毕业综合训练报告的写作要求</a:t>
            </a:r>
          </a:p>
        </p:txBody>
      </p:sp>
      <p:sp>
        <p:nvSpPr>
          <p:cNvPr id="3" name="矩形 2"/>
          <p:cNvSpPr/>
          <p:nvPr/>
        </p:nvSpPr>
        <p:spPr>
          <a:xfrm>
            <a:off x="595422" y="1371683"/>
            <a:ext cx="8059479" cy="3539430"/>
          </a:xfrm>
          <a:prstGeom prst="rect">
            <a:avLst/>
          </a:prstGeom>
        </p:spPr>
        <p:txBody>
          <a:bodyPr wrap="square">
            <a:spAutoFit/>
          </a:bodyPr>
          <a:lstStyle/>
          <a:p>
            <a:r>
              <a:rPr lang="zh-CN" altLang="en-US" sz="1600" b="1" dirty="0"/>
              <a:t>五、正文打印格式</a:t>
            </a:r>
          </a:p>
          <a:p>
            <a:r>
              <a:rPr lang="zh-CN" altLang="en-US" sz="1600" dirty="0" smtClean="0"/>
              <a:t>１</a:t>
            </a:r>
            <a:r>
              <a:rPr lang="zh-CN" altLang="en-US" sz="1600" dirty="0"/>
              <a:t>．</a:t>
            </a:r>
            <a:r>
              <a:rPr lang="zh-CN" altLang="en-US" sz="1600" dirty="0" smtClean="0"/>
              <a:t>字号</a:t>
            </a:r>
            <a:endParaRPr lang="zh-CN" altLang="en-US" sz="1600" dirty="0"/>
          </a:p>
          <a:p>
            <a:r>
              <a:rPr lang="zh-CN" altLang="en-US" sz="1600" dirty="0"/>
              <a:t>标题的字号:</a:t>
            </a:r>
          </a:p>
          <a:p>
            <a:r>
              <a:rPr lang="zh-CN" altLang="en-US" sz="1600" dirty="0"/>
              <a:t>“一、”小三、加粗.段前、段后各６磅(或０．５行)</a:t>
            </a:r>
          </a:p>
          <a:p>
            <a:r>
              <a:rPr lang="zh-CN" altLang="en-US" sz="1600" dirty="0"/>
              <a:t>“(一)”四号、加粗.段前６磅(或０．５行). “１．”小四号、加粗.无明显标题意义或不单独成行时,不加粗.</a:t>
            </a:r>
          </a:p>
          <a:p>
            <a:r>
              <a:rPr lang="zh-CN" altLang="en-US" sz="1600" dirty="0"/>
              <a:t>“(１．)”小四号.正文的字号:小四号.</a:t>
            </a:r>
          </a:p>
          <a:p>
            <a:r>
              <a:rPr lang="zh-CN" altLang="en-US" sz="1600" dirty="0" smtClean="0"/>
              <a:t>２</a:t>
            </a:r>
            <a:r>
              <a:rPr lang="zh-CN" altLang="en-US" sz="1600" dirty="0"/>
              <a:t>．字符间距:标准</a:t>
            </a:r>
          </a:p>
          <a:p>
            <a:r>
              <a:rPr lang="zh-CN" altLang="en-US" sz="1600" dirty="0" smtClean="0"/>
              <a:t>３</a:t>
            </a:r>
            <a:r>
              <a:rPr lang="zh-CN" altLang="en-US" sz="1600" dirty="0"/>
              <a:t>．行距:固定值２０</a:t>
            </a:r>
            <a:r>
              <a:rPr lang="zh-CN" altLang="en-US" sz="1600" dirty="0" smtClean="0"/>
              <a:t>磅</a:t>
            </a:r>
            <a:endParaRPr lang="zh-CN" altLang="en-US" sz="1600" dirty="0"/>
          </a:p>
          <a:p>
            <a:r>
              <a:rPr lang="zh-CN" altLang="en-US" sz="1600" dirty="0"/>
              <a:t>４．每个标题、自然段前空４格(两个小四汉字</a:t>
            </a:r>
            <a:r>
              <a:rPr lang="zh-CN" altLang="en-US" sz="1600" dirty="0" smtClean="0"/>
              <a:t>)</a:t>
            </a:r>
            <a:endParaRPr lang="zh-CN" altLang="en-US" sz="1600" dirty="0"/>
          </a:p>
          <a:p>
            <a:r>
              <a:rPr lang="zh-CN" altLang="en-US" sz="1600" dirty="0"/>
              <a:t>５．图表换页时保持完整;图表内的字体可适当小一些,以美观为</a:t>
            </a:r>
            <a:r>
              <a:rPr lang="zh-CN" altLang="en-US" sz="1600" dirty="0" smtClean="0"/>
              <a:t>度</a:t>
            </a:r>
            <a:endParaRPr lang="en-US" altLang="zh-CN" sz="1600" dirty="0" smtClean="0"/>
          </a:p>
          <a:p>
            <a:r>
              <a:rPr lang="zh-CN" altLang="en-US" sz="1600" dirty="0" smtClean="0"/>
              <a:t>６</a:t>
            </a:r>
            <a:r>
              <a:rPr lang="zh-CN" altLang="en-US" sz="1600" dirty="0"/>
              <a:t>．页边距:左２．５厘米,上、下、右各２</a:t>
            </a:r>
            <a:r>
              <a:rPr lang="zh-CN" altLang="en-US" sz="1600" dirty="0" smtClean="0"/>
              <a:t>厘米</a:t>
            </a:r>
            <a:endParaRPr lang="en-US" altLang="zh-CN" sz="1600" dirty="0" smtClean="0"/>
          </a:p>
          <a:p>
            <a:r>
              <a:rPr lang="zh-CN" altLang="en-US" sz="1600" dirty="0" smtClean="0"/>
              <a:t>７</a:t>
            </a:r>
            <a:r>
              <a:rPr lang="zh-CN" altLang="en-US" sz="1600" dirty="0"/>
              <a:t>．装订位置:左边</a:t>
            </a:r>
            <a:r>
              <a:rPr lang="zh-CN" altLang="en-US" sz="1600" dirty="0" smtClean="0"/>
              <a:t>装订</a:t>
            </a:r>
            <a:endParaRPr lang="en-US" altLang="zh-CN" sz="1600" dirty="0" smtClean="0"/>
          </a:p>
          <a:p>
            <a:r>
              <a:rPr lang="zh-CN" altLang="en-US" sz="1600" dirty="0" smtClean="0"/>
              <a:t>８</a:t>
            </a:r>
            <a:r>
              <a:rPr lang="zh-CN" altLang="en-US" sz="1600" dirty="0"/>
              <a:t>．正文编页码(页面底端、右侧)</a:t>
            </a:r>
            <a:endParaRPr lang="zh-CN" altLang="en-US" sz="1600" dirty="0"/>
          </a:p>
        </p:txBody>
      </p:sp>
    </p:spTree>
    <p:custDataLst>
      <p:tags r:id="rId1"/>
    </p:custDataLst>
    <p:extLst>
      <p:ext uri="{BB962C8B-B14F-4D97-AF65-F5344CB8AC3E}">
        <p14:creationId xmlns:p14="http://schemas.microsoft.com/office/powerpoint/2010/main" val="368770408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本章结束</a:t>
            </a:r>
            <a:endParaRPr lang="zh-CN" altLang="en-US" dirty="0"/>
          </a:p>
        </p:txBody>
      </p:sp>
    </p:spTree>
    <p:extLst>
      <p:ext uri="{BB962C8B-B14F-4D97-AF65-F5344CB8AC3E}">
        <p14:creationId xmlns:p14="http://schemas.microsoft.com/office/powerpoint/2010/main" val="308361242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等腰三角形 6"/>
          <p:cNvSpPr/>
          <p:nvPr/>
        </p:nvSpPr>
        <p:spPr>
          <a:xfrm rot="5400000">
            <a:off x="2558150" y="2416558"/>
            <a:ext cx="360045" cy="310385"/>
          </a:xfrm>
          <a:prstGeom prst="triangle">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grpSp>
        <p:nvGrpSpPr>
          <p:cNvPr id="10" name="组合 9"/>
          <p:cNvGrpSpPr/>
          <p:nvPr/>
        </p:nvGrpSpPr>
        <p:grpSpPr>
          <a:xfrm>
            <a:off x="3710964" y="1546166"/>
            <a:ext cx="479490" cy="507831"/>
            <a:chOff x="6175941" y="1234452"/>
            <a:chExt cx="639320" cy="677107"/>
          </a:xfrm>
        </p:grpSpPr>
        <p:sp>
          <p:nvSpPr>
            <p:cNvPr id="12" name="圆角矩形 11"/>
            <p:cNvSpPr/>
            <p:nvPr/>
          </p:nvSpPr>
          <p:spPr>
            <a:xfrm>
              <a:off x="6175941" y="1249442"/>
              <a:ext cx="639320" cy="639320"/>
            </a:xfrm>
            <a:prstGeom prst="roundRect">
              <a:avLst/>
            </a:prstGeom>
            <a:solidFill>
              <a:srgbClr val="FCFCFC"/>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6283372" y="1234452"/>
              <a:ext cx="421483" cy="677107"/>
            </a:xfrm>
            <a:prstGeom prst="rect">
              <a:avLst/>
            </a:prstGeom>
            <a:noFill/>
            <a:effectLst/>
          </p:spPr>
          <p:txBody>
            <a:bodyPr wrap="none" rtlCol="0">
              <a:spAutoFit/>
            </a:bodyPr>
            <a:lstStyle/>
            <a:p>
              <a:r>
                <a:rPr lang="en-US" altLang="zh-CN" sz="2700" dirty="0" smtClean="0">
                  <a:solidFill>
                    <a:srgbClr val="BC242A"/>
                  </a:solidFill>
                  <a:latin typeface="Impact" panose="020B0806030902050204" pitchFamily="34" charset="0"/>
                </a:rPr>
                <a:t>1</a:t>
              </a:r>
              <a:endParaRPr lang="en-US" altLang="zh-CN" sz="2100" dirty="0">
                <a:solidFill>
                  <a:srgbClr val="BC242A"/>
                </a:solidFill>
                <a:latin typeface="Impact" panose="020B0806030902050204" pitchFamily="34" charset="0"/>
              </a:endParaRPr>
            </a:p>
          </p:txBody>
        </p:sp>
      </p:grpSp>
      <p:grpSp>
        <p:nvGrpSpPr>
          <p:cNvPr id="15" name="组合 14"/>
          <p:cNvGrpSpPr/>
          <p:nvPr/>
        </p:nvGrpSpPr>
        <p:grpSpPr>
          <a:xfrm>
            <a:off x="3710968" y="2255948"/>
            <a:ext cx="479490" cy="507831"/>
            <a:chOff x="6175941" y="2180826"/>
            <a:chExt cx="639320" cy="677107"/>
          </a:xfrm>
        </p:grpSpPr>
        <p:sp>
          <p:nvSpPr>
            <p:cNvPr id="16" name="圆角矩形 15"/>
            <p:cNvSpPr/>
            <p:nvPr/>
          </p:nvSpPr>
          <p:spPr>
            <a:xfrm>
              <a:off x="6175941" y="2195816"/>
              <a:ext cx="639320" cy="639320"/>
            </a:xfrm>
            <a:prstGeom prst="roundRect">
              <a:avLst/>
            </a:prstGeom>
            <a:solidFill>
              <a:srgbClr val="F4F4F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6257077" y="2180826"/>
              <a:ext cx="477053" cy="677107"/>
            </a:xfrm>
            <a:prstGeom prst="rect">
              <a:avLst/>
            </a:prstGeom>
            <a:noFill/>
            <a:effectLst/>
          </p:spPr>
          <p:txBody>
            <a:bodyPr wrap="none" rtlCol="0">
              <a:spAutoFit/>
            </a:bodyPr>
            <a:lstStyle/>
            <a:p>
              <a:r>
                <a:rPr lang="en-US" altLang="zh-CN" sz="2700" dirty="0" smtClean="0">
                  <a:solidFill>
                    <a:srgbClr val="BC242A"/>
                  </a:solidFill>
                  <a:latin typeface="Impact" panose="020B0806030902050204" pitchFamily="34" charset="0"/>
                </a:rPr>
                <a:t>2</a:t>
              </a:r>
              <a:endParaRPr lang="en-US" altLang="zh-CN" sz="2100" dirty="0">
                <a:solidFill>
                  <a:srgbClr val="BC242A"/>
                </a:solidFill>
                <a:latin typeface="Impact" panose="020B0806030902050204" pitchFamily="34" charset="0"/>
              </a:endParaRPr>
            </a:p>
          </p:txBody>
        </p:sp>
      </p:grpSp>
      <p:grpSp>
        <p:nvGrpSpPr>
          <p:cNvPr id="22" name="组合 21"/>
          <p:cNvGrpSpPr/>
          <p:nvPr/>
        </p:nvGrpSpPr>
        <p:grpSpPr>
          <a:xfrm>
            <a:off x="3710968" y="2980947"/>
            <a:ext cx="479490" cy="507831"/>
            <a:chOff x="6175941" y="3147492"/>
            <a:chExt cx="639320" cy="677107"/>
          </a:xfrm>
        </p:grpSpPr>
        <p:sp>
          <p:nvSpPr>
            <p:cNvPr id="23" name="圆角矩形 22"/>
            <p:cNvSpPr/>
            <p:nvPr/>
          </p:nvSpPr>
          <p:spPr>
            <a:xfrm>
              <a:off x="6175941" y="3162482"/>
              <a:ext cx="639320" cy="639320"/>
            </a:xfrm>
            <a:prstGeom prst="roundRect">
              <a:avLst/>
            </a:prstGeom>
            <a:solidFill>
              <a:srgbClr val="F4F4F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6261217" y="3147492"/>
              <a:ext cx="492016" cy="677107"/>
            </a:xfrm>
            <a:prstGeom prst="rect">
              <a:avLst/>
            </a:prstGeom>
            <a:noFill/>
            <a:effectLst/>
          </p:spPr>
          <p:txBody>
            <a:bodyPr wrap="none" rtlCol="0">
              <a:spAutoFit/>
            </a:bodyPr>
            <a:lstStyle/>
            <a:p>
              <a:r>
                <a:rPr lang="en-US" altLang="zh-CN" sz="2700" dirty="0" smtClean="0">
                  <a:solidFill>
                    <a:srgbClr val="BC242A"/>
                  </a:solidFill>
                  <a:latin typeface="Impact" panose="020B0806030902050204" pitchFamily="34" charset="0"/>
                </a:rPr>
                <a:t>3</a:t>
              </a:r>
              <a:endParaRPr lang="en-US" altLang="zh-CN" sz="2100" dirty="0">
                <a:solidFill>
                  <a:srgbClr val="BC242A"/>
                </a:solidFill>
                <a:latin typeface="Impact" panose="020B0806030902050204" pitchFamily="34" charset="0"/>
              </a:endParaRPr>
            </a:p>
          </p:txBody>
        </p:sp>
      </p:grpSp>
      <p:sp>
        <p:nvSpPr>
          <p:cNvPr id="31" name="文本框 30"/>
          <p:cNvSpPr txBox="1"/>
          <p:nvPr/>
        </p:nvSpPr>
        <p:spPr>
          <a:xfrm>
            <a:off x="4449689" y="1597405"/>
            <a:ext cx="3217869" cy="346249"/>
          </a:xfrm>
          <a:prstGeom prst="rect">
            <a:avLst/>
          </a:prstGeom>
          <a:noFill/>
        </p:spPr>
        <p:txBody>
          <a:bodyPr wrap="none" lIns="68580" tIns="34290" rIns="68580" bIns="34290" rtlCol="0">
            <a:spAutoFit/>
          </a:bodyPr>
          <a:lstStyle/>
          <a:p>
            <a:pPr lvl="0"/>
            <a:r>
              <a:rPr lang="zh-CN" altLang="en-US" sz="1800" b="1" dirty="0" smtClean="0">
                <a:solidFill>
                  <a:srgbClr val="C00000"/>
                </a:solidFill>
              </a:rPr>
              <a:t>第一节 </a:t>
            </a:r>
            <a:r>
              <a:rPr lang="zh-CN" altLang="zh-CN" sz="1800" b="1" dirty="0" smtClean="0">
                <a:solidFill>
                  <a:srgbClr val="C00000"/>
                </a:solidFill>
              </a:rPr>
              <a:t>高职</a:t>
            </a:r>
            <a:r>
              <a:rPr lang="zh-CN" altLang="zh-CN" sz="1800" b="1" dirty="0">
                <a:solidFill>
                  <a:srgbClr val="C00000"/>
                </a:solidFill>
              </a:rPr>
              <a:t>毕业综合训练概述</a:t>
            </a:r>
          </a:p>
        </p:txBody>
      </p:sp>
      <p:sp>
        <p:nvSpPr>
          <p:cNvPr id="32" name="文本框 31"/>
          <p:cNvSpPr txBox="1"/>
          <p:nvPr/>
        </p:nvSpPr>
        <p:spPr>
          <a:xfrm>
            <a:off x="4449689" y="3064375"/>
            <a:ext cx="3451907" cy="346249"/>
          </a:xfrm>
          <a:prstGeom prst="rect">
            <a:avLst/>
          </a:prstGeom>
          <a:noFill/>
        </p:spPr>
        <p:txBody>
          <a:bodyPr wrap="none" lIns="68580" tIns="34290" rIns="68580" bIns="34290" rtlCol="0">
            <a:spAutoFit/>
          </a:bodyPr>
          <a:lstStyle/>
          <a:p>
            <a:r>
              <a:rPr lang="zh-CN" altLang="zh-CN" sz="1800" b="1" dirty="0">
                <a:solidFill>
                  <a:srgbClr val="C00000"/>
                </a:solidFill>
              </a:rPr>
              <a:t>第三节 高职毕业综合训练的写作</a:t>
            </a:r>
          </a:p>
        </p:txBody>
      </p:sp>
      <p:sp>
        <p:nvSpPr>
          <p:cNvPr id="33" name="文本框 32"/>
          <p:cNvSpPr txBox="1"/>
          <p:nvPr/>
        </p:nvSpPr>
        <p:spPr>
          <a:xfrm>
            <a:off x="4449689" y="2337445"/>
            <a:ext cx="3448701" cy="346249"/>
          </a:xfrm>
          <a:prstGeom prst="rect">
            <a:avLst/>
          </a:prstGeom>
          <a:noFill/>
        </p:spPr>
        <p:txBody>
          <a:bodyPr wrap="none" lIns="68580" tIns="34290" rIns="68580" bIns="34290" rtlCol="0">
            <a:spAutoFit/>
          </a:bodyPr>
          <a:lstStyle/>
          <a:p>
            <a:r>
              <a:rPr lang="zh-CN" altLang="zh-CN" sz="1800" b="1" dirty="0">
                <a:solidFill>
                  <a:srgbClr val="C00000"/>
                </a:solidFill>
              </a:rPr>
              <a:t>第二</a:t>
            </a:r>
            <a:r>
              <a:rPr lang="zh-CN" altLang="zh-CN" sz="1800" b="1" dirty="0" smtClean="0">
                <a:solidFill>
                  <a:srgbClr val="C00000"/>
                </a:solidFill>
              </a:rPr>
              <a:t>节</a:t>
            </a:r>
            <a:r>
              <a:rPr lang="en-US" altLang="zh-CN" sz="1800" b="1" dirty="0" smtClean="0">
                <a:solidFill>
                  <a:srgbClr val="C00000"/>
                </a:solidFill>
              </a:rPr>
              <a:t> </a:t>
            </a:r>
            <a:r>
              <a:rPr lang="zh-CN" altLang="zh-CN" sz="1800" b="1" dirty="0" smtClean="0">
                <a:solidFill>
                  <a:srgbClr val="C00000"/>
                </a:solidFill>
              </a:rPr>
              <a:t>高职</a:t>
            </a:r>
            <a:r>
              <a:rPr lang="zh-CN" altLang="zh-CN" sz="1800" b="1" dirty="0">
                <a:solidFill>
                  <a:srgbClr val="C00000"/>
                </a:solidFill>
              </a:rPr>
              <a:t>毕业综合训练的选题</a:t>
            </a:r>
          </a:p>
        </p:txBody>
      </p:sp>
      <p:grpSp>
        <p:nvGrpSpPr>
          <p:cNvPr id="2" name="组合 1"/>
          <p:cNvGrpSpPr/>
          <p:nvPr/>
        </p:nvGrpSpPr>
        <p:grpSpPr>
          <a:xfrm>
            <a:off x="735000" y="1761649"/>
            <a:ext cx="1620203" cy="1620203"/>
            <a:chOff x="980000" y="2348865"/>
            <a:chExt cx="2160270" cy="2160270"/>
          </a:xfrm>
        </p:grpSpPr>
        <p:sp>
          <p:nvSpPr>
            <p:cNvPr id="3" name="椭圆 2"/>
            <p:cNvSpPr/>
            <p:nvPr/>
          </p:nvSpPr>
          <p:spPr>
            <a:xfrm>
              <a:off x="980000" y="2348865"/>
              <a:ext cx="2160270" cy="2160270"/>
            </a:xfrm>
            <a:prstGeom prst="ellipse">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6" name="文本框 20"/>
            <p:cNvSpPr>
              <a:spLocks noChangeArrowheads="1"/>
            </p:cNvSpPr>
            <p:nvPr/>
          </p:nvSpPr>
          <p:spPr bwMode="auto">
            <a:xfrm>
              <a:off x="1229565" y="2908221"/>
              <a:ext cx="1661138"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600" b="1" dirty="0">
                  <a:solidFill>
                    <a:srgbClr val="FFFFFF"/>
                  </a:solidFill>
                  <a:latin typeface="微软雅黑" panose="020B0503020204020204" charset="-122"/>
                  <a:ea typeface="微软雅黑" panose="020B0503020204020204" charset="-122"/>
                  <a:sym typeface="微软雅黑" panose="020B0503020204020204" charset="-122"/>
                </a:rPr>
                <a:t>目 </a:t>
              </a:r>
              <a:r>
                <a:rPr lang="zh-CN" altLang="en-US" sz="3600" b="1" dirty="0" smtClean="0">
                  <a:solidFill>
                    <a:srgbClr val="FFFFFF"/>
                  </a:solidFill>
                  <a:latin typeface="微软雅黑" panose="020B0503020204020204" charset="-122"/>
                  <a:ea typeface="微软雅黑" panose="020B0503020204020204" charset="-122"/>
                  <a:sym typeface="微软雅黑" panose="020B0503020204020204" charset="-122"/>
                </a:rPr>
                <a:t>录</a:t>
              </a:r>
              <a:endParaRPr lang="en-US" sz="3600" b="1" dirty="0">
                <a:solidFill>
                  <a:srgbClr val="FFFFFF"/>
                </a:solidFill>
                <a:latin typeface="微软雅黑" panose="020B0503020204020204" charset="-122"/>
                <a:ea typeface="微软雅黑" panose="020B0503020204020204" charset="-122"/>
                <a:sym typeface="微软雅黑" panose="020B0503020204020204" charset="-122"/>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1000"/>
                                        <p:tgtEl>
                                          <p:spTgt spid="2"/>
                                        </p:tgtEl>
                                      </p:cBhvr>
                                    </p:animEffect>
                                  </p:childTnLst>
                                </p:cTn>
                              </p:par>
                            </p:childTnLst>
                          </p:cTn>
                        </p:par>
                        <p:par>
                          <p:cTn id="8" fill="hold">
                            <p:stCondLst>
                              <p:cond delay="1000"/>
                            </p:stCondLst>
                            <p:childTnLst>
                              <p:par>
                                <p:cTn id="9" presetID="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8"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0-#ppt_w/2"/>
                                          </p:val>
                                        </p:tav>
                                        <p:tav tm="100000">
                                          <p:val>
                                            <p:strVal val="#ppt_x"/>
                                          </p:val>
                                        </p:tav>
                                      </p:tavLst>
                                    </p:anim>
                                    <p:anim calcmode="lin" valueType="num">
                                      <p:cBhvr additive="base">
                                        <p:cTn id="17" dur="50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31"/>
                                        </p:tgtEl>
                                        <p:attrNameLst>
                                          <p:attrName>style.visibility</p:attrName>
                                        </p:attrNameLst>
                                      </p:cBhvr>
                                      <p:to>
                                        <p:strVal val="visible"/>
                                      </p:to>
                                    </p:set>
                                    <p:anim calcmode="lin" valueType="num">
                                      <p:cBhvr additive="base">
                                        <p:cTn id="20" dur="500" fill="hold"/>
                                        <p:tgtEl>
                                          <p:spTgt spid="31"/>
                                        </p:tgtEl>
                                        <p:attrNameLst>
                                          <p:attrName>ppt_x</p:attrName>
                                        </p:attrNameLst>
                                      </p:cBhvr>
                                      <p:tavLst>
                                        <p:tav tm="0">
                                          <p:val>
                                            <p:strVal val="1+#ppt_w/2"/>
                                          </p:val>
                                        </p:tav>
                                        <p:tav tm="100000">
                                          <p:val>
                                            <p:strVal val="#ppt_x"/>
                                          </p:val>
                                        </p:tav>
                                      </p:tavLst>
                                    </p:anim>
                                    <p:anim calcmode="lin" valueType="num">
                                      <p:cBhvr additive="base">
                                        <p:cTn id="21" dur="500" fill="hold"/>
                                        <p:tgtEl>
                                          <p:spTgt spid="31"/>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8"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0-#ppt_w/2"/>
                                          </p:val>
                                        </p:tav>
                                        <p:tav tm="100000">
                                          <p:val>
                                            <p:strVal val="#ppt_x"/>
                                          </p:val>
                                        </p:tav>
                                      </p:tavLst>
                                    </p:anim>
                                    <p:anim calcmode="lin" valueType="num">
                                      <p:cBhvr additive="base">
                                        <p:cTn id="26" dur="500" fill="hold"/>
                                        <p:tgtEl>
                                          <p:spTgt spid="15"/>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additive="base">
                                        <p:cTn id="29" dur="500" fill="hold"/>
                                        <p:tgtEl>
                                          <p:spTgt spid="33"/>
                                        </p:tgtEl>
                                        <p:attrNameLst>
                                          <p:attrName>ppt_x</p:attrName>
                                        </p:attrNameLst>
                                      </p:cBhvr>
                                      <p:tavLst>
                                        <p:tav tm="0">
                                          <p:val>
                                            <p:strVal val="1+#ppt_w/2"/>
                                          </p:val>
                                        </p:tav>
                                        <p:tav tm="100000">
                                          <p:val>
                                            <p:strVal val="#ppt_x"/>
                                          </p:val>
                                        </p:tav>
                                      </p:tavLst>
                                    </p:anim>
                                    <p:anim calcmode="lin" valueType="num">
                                      <p:cBhvr additive="base">
                                        <p:cTn id="30" dur="500" fill="hold"/>
                                        <p:tgtEl>
                                          <p:spTgt spid="33"/>
                                        </p:tgtEl>
                                        <p:attrNameLst>
                                          <p:attrName>ppt_y</p:attrName>
                                        </p:attrNameLst>
                                      </p:cBhvr>
                                      <p:tavLst>
                                        <p:tav tm="0">
                                          <p:val>
                                            <p:strVal val="#ppt_y"/>
                                          </p:val>
                                        </p:tav>
                                        <p:tav tm="100000">
                                          <p:val>
                                            <p:strVal val="#ppt_y"/>
                                          </p:val>
                                        </p:tav>
                                      </p:tavLst>
                                    </p:anim>
                                  </p:childTnLst>
                                </p:cTn>
                              </p:par>
                            </p:childTnLst>
                          </p:cTn>
                        </p:par>
                        <p:par>
                          <p:cTn id="31" fill="hold">
                            <p:stCondLst>
                              <p:cond delay="2500"/>
                            </p:stCondLst>
                            <p:childTnLst>
                              <p:par>
                                <p:cTn id="32" presetID="2" presetClass="entr" presetSubtype="8" fill="hold" nodeType="afterEffect">
                                  <p:stCondLst>
                                    <p:cond delay="0"/>
                                  </p:stCondLst>
                                  <p:childTnLst>
                                    <p:set>
                                      <p:cBhvr>
                                        <p:cTn id="33" dur="1" fill="hold">
                                          <p:stCondLst>
                                            <p:cond delay="0"/>
                                          </p:stCondLst>
                                        </p:cTn>
                                        <p:tgtEl>
                                          <p:spTgt spid="22"/>
                                        </p:tgtEl>
                                        <p:attrNameLst>
                                          <p:attrName>style.visibility</p:attrName>
                                        </p:attrNameLst>
                                      </p:cBhvr>
                                      <p:to>
                                        <p:strVal val="visible"/>
                                      </p:to>
                                    </p:set>
                                    <p:anim calcmode="lin" valueType="num">
                                      <p:cBhvr additive="base">
                                        <p:cTn id="34" dur="500" fill="hold"/>
                                        <p:tgtEl>
                                          <p:spTgt spid="22"/>
                                        </p:tgtEl>
                                        <p:attrNameLst>
                                          <p:attrName>ppt_x</p:attrName>
                                        </p:attrNameLst>
                                      </p:cBhvr>
                                      <p:tavLst>
                                        <p:tav tm="0">
                                          <p:val>
                                            <p:strVal val="0-#ppt_w/2"/>
                                          </p:val>
                                        </p:tav>
                                        <p:tav tm="100000">
                                          <p:val>
                                            <p:strVal val="#ppt_x"/>
                                          </p:val>
                                        </p:tav>
                                      </p:tavLst>
                                    </p:anim>
                                    <p:anim calcmode="lin" valueType="num">
                                      <p:cBhvr additive="base">
                                        <p:cTn id="35" dur="500" fill="hold"/>
                                        <p:tgtEl>
                                          <p:spTgt spid="22"/>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32"/>
                                        </p:tgtEl>
                                        <p:attrNameLst>
                                          <p:attrName>style.visibility</p:attrName>
                                        </p:attrNameLst>
                                      </p:cBhvr>
                                      <p:to>
                                        <p:strVal val="visible"/>
                                      </p:to>
                                    </p:set>
                                    <p:anim calcmode="lin" valueType="num">
                                      <p:cBhvr additive="base">
                                        <p:cTn id="38" dur="500" fill="hold"/>
                                        <p:tgtEl>
                                          <p:spTgt spid="32"/>
                                        </p:tgtEl>
                                        <p:attrNameLst>
                                          <p:attrName>ppt_x</p:attrName>
                                        </p:attrNameLst>
                                      </p:cBhvr>
                                      <p:tavLst>
                                        <p:tav tm="0">
                                          <p:val>
                                            <p:strVal val="1+#ppt_w/2"/>
                                          </p:val>
                                        </p:tav>
                                        <p:tav tm="100000">
                                          <p:val>
                                            <p:strVal val="#ppt_x"/>
                                          </p:val>
                                        </p:tav>
                                      </p:tavLst>
                                    </p:anim>
                                    <p:anim calcmode="lin" valueType="num">
                                      <p:cBhvr additive="base">
                                        <p:cTn id="39"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31" grpId="0"/>
      <p:bldP spid="32" grpId="0"/>
      <p:bldP spid="3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pPr>
              <a:lnSpc>
                <a:spcPct val="100000"/>
              </a:lnSpc>
            </a:pPr>
            <a:r>
              <a:rPr lang="zh-CN" altLang="zh-CN" sz="2400" b="1" dirty="0">
                <a:solidFill>
                  <a:schemeClr val="bg1"/>
                </a:solidFill>
              </a:rPr>
              <a:t>第一节 毕业论文答辩的意义</a:t>
            </a:r>
          </a:p>
        </p:txBody>
      </p:sp>
      <p:sp>
        <p:nvSpPr>
          <p:cNvPr id="3" name="矩形 2"/>
          <p:cNvSpPr/>
          <p:nvPr/>
        </p:nvSpPr>
        <p:spPr>
          <a:xfrm>
            <a:off x="485506" y="1439130"/>
            <a:ext cx="8094967" cy="2862322"/>
          </a:xfrm>
          <a:prstGeom prst="rect">
            <a:avLst/>
          </a:prstGeom>
        </p:spPr>
        <p:txBody>
          <a:bodyPr wrap="square">
            <a:spAutoFit/>
          </a:bodyPr>
          <a:lstStyle/>
          <a:p>
            <a:pPr lvl="0" defTabSz="685165">
              <a:defRPr/>
            </a:pPr>
            <a:r>
              <a:rPr lang="zh-CN" altLang="en-US" sz="1800" b="1" kern="0" dirty="0">
                <a:latin typeface="+mn-ea"/>
                <a:cs typeface="+mn-ea"/>
                <a:sym typeface="+mn-lt"/>
              </a:rPr>
              <a:t>重要性</a:t>
            </a:r>
            <a:r>
              <a:rPr lang="zh-CN" altLang="en-US" sz="1800" b="1" kern="0" dirty="0" smtClean="0">
                <a:latin typeface="+mn-ea"/>
                <a:cs typeface="+mn-ea"/>
                <a:sym typeface="+mn-lt"/>
              </a:rPr>
              <a:t>：</a:t>
            </a:r>
            <a:r>
              <a:rPr lang="en-US" altLang="zh-CN" sz="1800" kern="0" dirty="0" smtClean="0">
                <a:latin typeface="+mn-ea"/>
                <a:cs typeface="+mn-ea"/>
                <a:sym typeface="+mn-lt"/>
              </a:rPr>
              <a:t>2006</a:t>
            </a:r>
            <a:r>
              <a:rPr lang="zh-CN" altLang="en-US" sz="1800" kern="0" dirty="0" smtClean="0">
                <a:latin typeface="+mn-ea"/>
                <a:cs typeface="+mn-ea"/>
                <a:sym typeface="+mn-lt"/>
              </a:rPr>
              <a:t>年</a:t>
            </a:r>
            <a:r>
              <a:rPr lang="zh-CN" altLang="en-US" sz="1800" kern="0" dirty="0">
                <a:latin typeface="+mn-ea"/>
                <a:cs typeface="+mn-ea"/>
                <a:sym typeface="+mn-lt"/>
              </a:rPr>
              <a:t>教育部颁布的</a:t>
            </a:r>
            <a:r>
              <a:rPr lang="en-US" altLang="zh-CN" sz="1800" kern="0" dirty="0">
                <a:latin typeface="+mn-ea"/>
                <a:cs typeface="+mn-ea"/>
                <a:sym typeface="+mn-lt"/>
              </a:rPr>
              <a:t>«</a:t>
            </a:r>
            <a:r>
              <a:rPr lang="zh-CN" altLang="en-US" sz="1800" kern="0" dirty="0">
                <a:latin typeface="+mn-ea"/>
                <a:cs typeface="+mn-ea"/>
                <a:sym typeface="+mn-lt"/>
              </a:rPr>
              <a:t>关于全面提高高等职业教育教学质量的若干意见</a:t>
            </a:r>
            <a:r>
              <a:rPr lang="en-US" altLang="zh-CN" sz="1800" kern="0" dirty="0">
                <a:latin typeface="+mn-ea"/>
                <a:cs typeface="+mn-ea"/>
                <a:sym typeface="+mn-lt"/>
              </a:rPr>
              <a:t>»(</a:t>
            </a:r>
            <a:r>
              <a:rPr lang="zh-CN" altLang="en-US" sz="1800" kern="0" dirty="0">
                <a:latin typeface="+mn-ea"/>
                <a:cs typeface="+mn-ea"/>
                <a:sym typeface="+mn-lt"/>
              </a:rPr>
              <a:t>教高</a:t>
            </a:r>
            <a:r>
              <a:rPr lang="en-US" altLang="zh-CN" sz="1800" kern="0" dirty="0" smtClean="0">
                <a:latin typeface="+mn-ea"/>
                <a:cs typeface="+mn-ea"/>
                <a:sym typeface="+mn-lt"/>
              </a:rPr>
              <a:t>〔2006〕16</a:t>
            </a:r>
            <a:r>
              <a:rPr lang="zh-CN" altLang="en-US" sz="1800" kern="0" dirty="0" smtClean="0">
                <a:latin typeface="+mn-ea"/>
                <a:cs typeface="+mn-ea"/>
                <a:sym typeface="+mn-lt"/>
              </a:rPr>
              <a:t>号</a:t>
            </a:r>
            <a:r>
              <a:rPr lang="en-US" altLang="zh-CN" sz="1800" kern="0" dirty="0">
                <a:latin typeface="+mn-ea"/>
                <a:cs typeface="+mn-ea"/>
                <a:sym typeface="+mn-lt"/>
              </a:rPr>
              <a:t>)</a:t>
            </a:r>
            <a:r>
              <a:rPr lang="zh-CN" altLang="en-US" sz="1800" kern="0" dirty="0">
                <a:latin typeface="+mn-ea"/>
                <a:cs typeface="+mn-ea"/>
                <a:sym typeface="+mn-lt"/>
              </a:rPr>
              <a:t>指出</a:t>
            </a:r>
            <a:r>
              <a:rPr lang="en-US" altLang="zh-CN" sz="1800" kern="0" dirty="0">
                <a:latin typeface="+mn-ea"/>
                <a:cs typeface="+mn-ea"/>
                <a:sym typeface="+mn-lt"/>
              </a:rPr>
              <a:t>:</a:t>
            </a:r>
            <a:r>
              <a:rPr lang="zh-CN" altLang="en-US" sz="1800" kern="0" dirty="0">
                <a:latin typeface="+mn-ea"/>
                <a:cs typeface="+mn-ea"/>
                <a:sym typeface="+mn-lt"/>
              </a:rPr>
              <a:t>加强学生的生产实习和社会实践</a:t>
            </a:r>
            <a:r>
              <a:rPr lang="en-US" altLang="zh-CN" sz="1800" kern="0" dirty="0">
                <a:latin typeface="+mn-ea"/>
                <a:cs typeface="+mn-ea"/>
                <a:sym typeface="+mn-lt"/>
              </a:rPr>
              <a:t>,</a:t>
            </a:r>
            <a:r>
              <a:rPr lang="zh-CN" altLang="en-US" sz="1800" kern="0" dirty="0">
                <a:latin typeface="+mn-ea"/>
                <a:cs typeface="+mn-ea"/>
                <a:sym typeface="+mn-lt"/>
              </a:rPr>
              <a:t>高等职业院校要保证在校生至少有半年时间到企业等用人单位顶岗实习</a:t>
            </a:r>
            <a:r>
              <a:rPr lang="en-US" altLang="zh-CN" sz="1800" kern="0" dirty="0" smtClean="0">
                <a:latin typeface="+mn-ea"/>
                <a:cs typeface="+mn-ea"/>
                <a:sym typeface="+mn-lt"/>
              </a:rPr>
              <a:t>.2014</a:t>
            </a:r>
            <a:r>
              <a:rPr lang="zh-CN" altLang="en-US" sz="1800" kern="0" dirty="0" smtClean="0">
                <a:latin typeface="+mn-ea"/>
                <a:cs typeface="+mn-ea"/>
                <a:sym typeface="+mn-lt"/>
              </a:rPr>
              <a:t>年５月</a:t>
            </a:r>
            <a:r>
              <a:rPr lang="zh-CN" altLang="en-US" sz="1800" kern="0" dirty="0">
                <a:latin typeface="+mn-ea"/>
                <a:cs typeface="+mn-ea"/>
                <a:sym typeface="+mn-lt"/>
              </a:rPr>
              <a:t>国务院</a:t>
            </a:r>
            <a:r>
              <a:rPr lang="en-US" altLang="zh-CN" sz="1800" kern="0" dirty="0">
                <a:latin typeface="+mn-ea"/>
                <a:cs typeface="+mn-ea"/>
                <a:sym typeface="+mn-lt"/>
              </a:rPr>
              <a:t>«</a:t>
            </a:r>
            <a:r>
              <a:rPr lang="zh-CN" altLang="en-US" sz="1800" kern="0" dirty="0">
                <a:latin typeface="+mn-ea"/>
                <a:cs typeface="+mn-ea"/>
                <a:sym typeface="+mn-lt"/>
              </a:rPr>
              <a:t>关于加快发展现代职业教育的决定</a:t>
            </a:r>
            <a:r>
              <a:rPr lang="en-US" altLang="zh-CN" sz="1800" kern="0" dirty="0">
                <a:latin typeface="+mn-ea"/>
                <a:cs typeface="+mn-ea"/>
                <a:sym typeface="+mn-lt"/>
              </a:rPr>
              <a:t>»(</a:t>
            </a:r>
            <a:r>
              <a:rPr lang="zh-CN" altLang="en-US" sz="1800" kern="0" dirty="0">
                <a:latin typeface="+mn-ea"/>
                <a:cs typeface="+mn-ea"/>
                <a:sym typeface="+mn-lt"/>
              </a:rPr>
              <a:t>国发</a:t>
            </a:r>
            <a:r>
              <a:rPr lang="en-US" altLang="zh-CN" sz="1800" kern="0" dirty="0" smtClean="0">
                <a:latin typeface="+mn-ea"/>
                <a:cs typeface="+mn-ea"/>
                <a:sym typeface="+mn-lt"/>
              </a:rPr>
              <a:t>〔2014〕19</a:t>
            </a:r>
            <a:r>
              <a:rPr lang="zh-CN" altLang="en-US" sz="1800" kern="0" dirty="0" smtClean="0">
                <a:latin typeface="+mn-ea"/>
                <a:cs typeface="+mn-ea"/>
                <a:sym typeface="+mn-lt"/>
              </a:rPr>
              <a:t>号</a:t>
            </a:r>
            <a:r>
              <a:rPr lang="en-US" altLang="zh-CN" sz="1800" kern="0" dirty="0">
                <a:latin typeface="+mn-ea"/>
                <a:cs typeface="+mn-ea"/>
                <a:sym typeface="+mn-lt"/>
              </a:rPr>
              <a:t>)</a:t>
            </a:r>
            <a:r>
              <a:rPr lang="zh-CN" altLang="en-US" sz="1800" kern="0" dirty="0">
                <a:latin typeface="+mn-ea"/>
                <a:cs typeface="+mn-ea"/>
                <a:sym typeface="+mn-lt"/>
              </a:rPr>
              <a:t>再次指出</a:t>
            </a:r>
            <a:r>
              <a:rPr lang="en-US" altLang="zh-CN" sz="1800" kern="0" dirty="0">
                <a:latin typeface="+mn-ea"/>
                <a:cs typeface="+mn-ea"/>
                <a:sym typeface="+mn-lt"/>
              </a:rPr>
              <a:t>:</a:t>
            </a:r>
            <a:r>
              <a:rPr lang="zh-CN" altLang="en-US" sz="1800" kern="0" dirty="0">
                <a:latin typeface="+mn-ea"/>
                <a:cs typeface="+mn-ea"/>
                <a:sym typeface="+mn-lt"/>
              </a:rPr>
              <a:t>加大实习实训在教学中的比重</a:t>
            </a:r>
            <a:r>
              <a:rPr lang="en-US" altLang="zh-CN" sz="1800" kern="0" dirty="0">
                <a:latin typeface="+mn-ea"/>
                <a:cs typeface="+mn-ea"/>
                <a:sym typeface="+mn-lt"/>
              </a:rPr>
              <a:t>,</a:t>
            </a:r>
            <a:r>
              <a:rPr lang="zh-CN" altLang="en-US" sz="1800" kern="0" dirty="0">
                <a:latin typeface="+mn-ea"/>
                <a:cs typeface="+mn-ea"/>
                <a:sym typeface="+mn-lt"/>
              </a:rPr>
              <a:t>创新顶岗实习形式</a:t>
            </a:r>
            <a:r>
              <a:rPr lang="en-US" altLang="zh-CN" sz="1800" kern="0" dirty="0">
                <a:latin typeface="+mn-ea"/>
                <a:cs typeface="+mn-ea"/>
                <a:sym typeface="+mn-lt"/>
              </a:rPr>
              <a:t>,</a:t>
            </a:r>
            <a:r>
              <a:rPr lang="zh-CN" altLang="en-US" sz="1800" kern="0" dirty="0">
                <a:latin typeface="+mn-ea"/>
                <a:cs typeface="+mn-ea"/>
                <a:sym typeface="+mn-lt"/>
              </a:rPr>
              <a:t>强化以育人为目标的实习实训考核评价</a:t>
            </a:r>
            <a:r>
              <a:rPr lang="en-US" altLang="zh-CN" sz="1800" kern="0" dirty="0" smtClean="0">
                <a:latin typeface="+mn-ea"/>
                <a:cs typeface="+mn-ea"/>
                <a:sym typeface="+mn-lt"/>
              </a:rPr>
              <a:t>.</a:t>
            </a:r>
          </a:p>
          <a:p>
            <a:pPr lvl="0" defTabSz="685165">
              <a:defRPr/>
            </a:pPr>
            <a:endParaRPr lang="en-US" altLang="zh-CN" sz="1800" kern="0" dirty="0">
              <a:latin typeface="+mn-ea"/>
              <a:cs typeface="+mn-ea"/>
              <a:sym typeface="+mn-lt"/>
            </a:endParaRPr>
          </a:p>
          <a:p>
            <a:pPr lvl="0" defTabSz="685165">
              <a:defRPr/>
            </a:pPr>
            <a:r>
              <a:rPr lang="zh-CN" altLang="en-US" sz="1800" b="1" kern="0" dirty="0">
                <a:latin typeface="+mn-ea"/>
                <a:cs typeface="+mn-ea"/>
                <a:sym typeface="+mn-lt"/>
              </a:rPr>
              <a:t>特点：</a:t>
            </a:r>
            <a:r>
              <a:rPr lang="zh-CN" altLang="en-US" sz="1800" kern="0" dirty="0">
                <a:latin typeface="+mn-ea"/>
                <a:cs typeface="+mn-ea"/>
                <a:sym typeface="+mn-lt"/>
              </a:rPr>
              <a:t>其根本在于毕业论文具有学术化、学科化倾向</a:t>
            </a:r>
            <a:r>
              <a:rPr lang="en-US" altLang="zh-CN" sz="1800" kern="0" dirty="0">
                <a:latin typeface="+mn-ea"/>
                <a:cs typeface="+mn-ea"/>
                <a:sym typeface="+mn-lt"/>
              </a:rPr>
              <a:t>,</a:t>
            </a:r>
            <a:r>
              <a:rPr lang="zh-CN" altLang="en-US" sz="1800" kern="0" dirty="0">
                <a:latin typeface="+mn-ea"/>
                <a:cs typeface="+mn-ea"/>
                <a:sym typeface="+mn-lt"/>
              </a:rPr>
              <a:t>而毕业综合训练着眼于应用性、实践干预性</a:t>
            </a:r>
            <a:r>
              <a:rPr lang="en-US" altLang="zh-CN" sz="1800" kern="0" dirty="0">
                <a:latin typeface="+mn-ea"/>
                <a:cs typeface="+mn-ea"/>
                <a:sym typeface="+mn-lt"/>
              </a:rPr>
              <a:t>,</a:t>
            </a:r>
            <a:r>
              <a:rPr lang="zh-CN" altLang="en-US" sz="1800" kern="0" dirty="0">
                <a:latin typeface="+mn-ea"/>
                <a:cs typeface="+mn-ea"/>
                <a:sym typeface="+mn-lt"/>
              </a:rPr>
              <a:t>要求遵循高职教育规律和未来就业岗位群的实际需求</a:t>
            </a:r>
            <a:r>
              <a:rPr lang="en-US" altLang="zh-CN" sz="1800" kern="0" dirty="0">
                <a:latin typeface="+mn-ea"/>
                <a:cs typeface="+mn-ea"/>
                <a:sym typeface="+mn-lt"/>
              </a:rPr>
              <a:t>,</a:t>
            </a:r>
            <a:r>
              <a:rPr lang="zh-CN" altLang="en-US" sz="1800" kern="0" dirty="0">
                <a:latin typeface="+mn-ea"/>
                <a:cs typeface="+mn-ea"/>
                <a:sym typeface="+mn-lt"/>
              </a:rPr>
              <a:t>妥善处理“高端性”与“职业性”的关系</a:t>
            </a:r>
            <a:r>
              <a:rPr lang="en-US" altLang="zh-CN" sz="1800" kern="0" dirty="0">
                <a:latin typeface="+mn-ea"/>
                <a:cs typeface="+mn-ea"/>
                <a:sym typeface="+mn-lt"/>
              </a:rPr>
              <a:t>;</a:t>
            </a:r>
            <a:r>
              <a:rPr lang="zh-CN" altLang="en-US" sz="1800" kern="0" dirty="0">
                <a:latin typeface="+mn-ea"/>
                <a:cs typeface="+mn-ea"/>
                <a:sym typeface="+mn-lt"/>
              </a:rPr>
              <a:t>要求学生把课程学习与专业实习实践结合起来</a:t>
            </a:r>
            <a:r>
              <a:rPr lang="en-US" altLang="zh-CN" sz="1800" kern="0" dirty="0">
                <a:latin typeface="+mn-ea"/>
                <a:cs typeface="+mn-ea"/>
                <a:sym typeface="+mn-lt"/>
              </a:rPr>
              <a:t>,</a:t>
            </a:r>
            <a:r>
              <a:rPr lang="zh-CN" altLang="en-US" sz="1800" kern="0" dirty="0">
                <a:latin typeface="+mn-ea"/>
                <a:cs typeface="+mn-ea"/>
                <a:sym typeface="+mn-lt"/>
              </a:rPr>
              <a:t>通过调查、研究等手段进行毕业实践设计</a:t>
            </a:r>
            <a:r>
              <a:rPr lang="en-US" altLang="zh-CN" sz="1800" kern="0" dirty="0">
                <a:latin typeface="+mn-ea"/>
                <a:cs typeface="+mn-ea"/>
                <a:sym typeface="+mn-lt"/>
              </a:rPr>
              <a:t>.</a:t>
            </a:r>
          </a:p>
        </p:txBody>
      </p:sp>
      <p:sp>
        <p:nvSpPr>
          <p:cNvPr id="7" name="矩形 6"/>
          <p:cNvSpPr/>
          <p:nvPr/>
        </p:nvSpPr>
        <p:spPr>
          <a:xfrm>
            <a:off x="485507" y="907341"/>
            <a:ext cx="4633000" cy="400110"/>
          </a:xfrm>
          <a:prstGeom prst="rect">
            <a:avLst/>
          </a:prstGeom>
        </p:spPr>
        <p:txBody>
          <a:bodyPr wrap="none">
            <a:spAutoFit/>
          </a:bodyPr>
          <a:lstStyle/>
          <a:p>
            <a:r>
              <a:rPr lang="zh-CN" altLang="zh-CN" sz="2000" b="1" dirty="0" smtClean="0"/>
              <a:t>一</a:t>
            </a:r>
            <a:r>
              <a:rPr lang="zh-CN" altLang="zh-CN" sz="2000" b="1" dirty="0"/>
              <a:t>、高职毕业综合训练的重要性及特点</a:t>
            </a:r>
            <a:endParaRPr lang="zh-CN" altLang="zh-CN" sz="2000" dirty="0"/>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pPr>
              <a:lnSpc>
                <a:spcPct val="100000"/>
              </a:lnSpc>
            </a:pPr>
            <a:r>
              <a:rPr lang="zh-CN" altLang="zh-CN" sz="2400" b="1" dirty="0">
                <a:solidFill>
                  <a:schemeClr val="bg1"/>
                </a:solidFill>
              </a:rPr>
              <a:t>第一节 毕业论文答辩的意义</a:t>
            </a:r>
          </a:p>
        </p:txBody>
      </p:sp>
      <p:sp>
        <p:nvSpPr>
          <p:cNvPr id="7" name="矩形 6"/>
          <p:cNvSpPr/>
          <p:nvPr/>
        </p:nvSpPr>
        <p:spPr>
          <a:xfrm>
            <a:off x="485507" y="907341"/>
            <a:ext cx="4031873" cy="400110"/>
          </a:xfrm>
          <a:prstGeom prst="rect">
            <a:avLst/>
          </a:prstGeom>
        </p:spPr>
        <p:txBody>
          <a:bodyPr wrap="none">
            <a:spAutoFit/>
          </a:bodyPr>
          <a:lstStyle/>
          <a:p>
            <a:r>
              <a:rPr lang="zh-CN" altLang="zh-CN" sz="2000" b="1" dirty="0"/>
              <a:t>二、高职毕业综合训练的实施原则</a:t>
            </a:r>
            <a:endParaRPr lang="zh-CN" altLang="zh-CN" sz="2000" dirty="0"/>
          </a:p>
        </p:txBody>
      </p:sp>
      <p:sp>
        <p:nvSpPr>
          <p:cNvPr id="6" name="文本框 1"/>
          <p:cNvSpPr txBox="1"/>
          <p:nvPr/>
        </p:nvSpPr>
        <p:spPr>
          <a:xfrm>
            <a:off x="485506" y="1967432"/>
            <a:ext cx="8233191" cy="923330"/>
          </a:xfrm>
          <a:prstGeom prst="rect">
            <a:avLst/>
          </a:prstGeom>
          <a:noFill/>
        </p:spPr>
        <p:txBody>
          <a:bodyPr wrap="square" rtlCol="0">
            <a:spAutoFit/>
          </a:bodyPr>
          <a:lstStyle/>
          <a:p>
            <a:r>
              <a:rPr lang="zh-CN" altLang="en-US" sz="1800" dirty="0"/>
              <a:t>高职教育培养的是适应生产、建设、服务与管理第一线需要的高等技术应用型人才和高技能人才,所培养的人才分成两大类:一是生产、建设及其管理类技术应用型人才,二是服务及其管理类技术应用型人才.</a:t>
            </a:r>
          </a:p>
        </p:txBody>
      </p:sp>
      <p:sp>
        <p:nvSpPr>
          <p:cNvPr id="2" name="矩形 1"/>
          <p:cNvSpPr/>
          <p:nvPr/>
        </p:nvSpPr>
        <p:spPr>
          <a:xfrm>
            <a:off x="485507" y="1439247"/>
            <a:ext cx="5990743" cy="451919"/>
          </a:xfrm>
          <a:prstGeom prst="rect">
            <a:avLst/>
          </a:prstGeom>
        </p:spPr>
        <p:txBody>
          <a:bodyPr wrap="none">
            <a:spAutoFit/>
          </a:bodyPr>
          <a:lstStyle/>
          <a:p>
            <a:pPr defTabSz="1218565">
              <a:lnSpc>
                <a:spcPct val="130000"/>
              </a:lnSpc>
              <a:defRPr/>
            </a:pPr>
            <a:r>
              <a:rPr lang="en-US" altLang="zh-CN" sz="2000" dirty="0">
                <a:solidFill>
                  <a:srgbClr val="C00000"/>
                </a:solidFill>
                <a:sym typeface="+mn-lt"/>
              </a:rPr>
              <a:t>(</a:t>
            </a:r>
            <a:r>
              <a:rPr lang="zh-CN" altLang="en-US" sz="2000" dirty="0">
                <a:solidFill>
                  <a:srgbClr val="C00000"/>
                </a:solidFill>
                <a:sym typeface="+mn-lt"/>
              </a:rPr>
              <a:t>一</a:t>
            </a:r>
            <a:r>
              <a:rPr lang="en-US" altLang="zh-CN" sz="2000" dirty="0">
                <a:solidFill>
                  <a:srgbClr val="C00000"/>
                </a:solidFill>
                <a:sym typeface="+mn-lt"/>
              </a:rPr>
              <a:t>)</a:t>
            </a:r>
            <a:r>
              <a:rPr lang="zh-CN" altLang="en-US" sz="2000" dirty="0">
                <a:solidFill>
                  <a:srgbClr val="C00000"/>
                </a:solidFill>
                <a:sym typeface="+mn-lt"/>
              </a:rPr>
              <a:t>依据人才培养规格</a:t>
            </a:r>
            <a:r>
              <a:rPr lang="en-US" altLang="zh-CN" sz="2000" dirty="0">
                <a:solidFill>
                  <a:srgbClr val="C00000"/>
                </a:solidFill>
                <a:sym typeface="+mn-lt"/>
              </a:rPr>
              <a:t>,</a:t>
            </a:r>
            <a:r>
              <a:rPr lang="zh-CN" altLang="en-US" sz="2000" dirty="0">
                <a:solidFill>
                  <a:srgbClr val="C00000"/>
                </a:solidFill>
                <a:sym typeface="+mn-lt"/>
              </a:rPr>
              <a:t>坚持就业导向</a:t>
            </a:r>
            <a:r>
              <a:rPr lang="en-US" altLang="zh-CN" sz="2000" dirty="0">
                <a:solidFill>
                  <a:srgbClr val="C00000"/>
                </a:solidFill>
                <a:sym typeface="+mn-lt"/>
              </a:rPr>
              <a:t>,</a:t>
            </a:r>
            <a:r>
              <a:rPr lang="zh-CN" altLang="en-US" sz="2000" dirty="0">
                <a:solidFill>
                  <a:srgbClr val="C00000"/>
                </a:solidFill>
                <a:sym typeface="+mn-lt"/>
              </a:rPr>
              <a:t>突出高职特色</a:t>
            </a:r>
          </a:p>
        </p:txBody>
      </p:sp>
      <p:sp>
        <p:nvSpPr>
          <p:cNvPr id="8" name="文本框 1"/>
          <p:cNvSpPr txBox="1"/>
          <p:nvPr/>
        </p:nvSpPr>
        <p:spPr>
          <a:xfrm>
            <a:off x="485506" y="3615479"/>
            <a:ext cx="8233191" cy="923330"/>
          </a:xfrm>
          <a:prstGeom prst="rect">
            <a:avLst/>
          </a:prstGeom>
          <a:noFill/>
        </p:spPr>
        <p:txBody>
          <a:bodyPr wrap="square" rtlCol="0">
            <a:spAutoFit/>
          </a:bodyPr>
          <a:lstStyle/>
          <a:p>
            <a:r>
              <a:rPr lang="zh-CN" altLang="en-US" sz="1800" dirty="0">
                <a:latin typeface="+mj-ea"/>
                <a:ea typeface="+mj-ea"/>
              </a:rPr>
              <a:t>马克思将人类活动分为生产、交换、分配、消费,工业类职业只涉及生产,而服务类职业涉及交换、分配、消费三方面</a:t>
            </a:r>
            <a:r>
              <a:rPr lang="en-US" altLang="zh-CN" sz="1800" dirty="0">
                <a:latin typeface="+mj-ea"/>
                <a:ea typeface="+mj-ea"/>
              </a:rPr>
              <a:t>.</a:t>
            </a:r>
            <a:r>
              <a:rPr lang="en-US" altLang="zh-CN" sz="1800" dirty="0" err="1">
                <a:latin typeface="+mj-ea"/>
                <a:ea typeface="+mj-ea"/>
              </a:rPr>
              <a:t>这里简单地讲各专业划分为以下两类:面向工业类职业的专业和面向服务类职业的专业</a:t>
            </a:r>
            <a:r>
              <a:rPr lang="en-US" altLang="zh-CN" sz="1800" dirty="0">
                <a:latin typeface="+mj-ea"/>
                <a:ea typeface="+mj-ea"/>
              </a:rPr>
              <a:t>.</a:t>
            </a:r>
          </a:p>
        </p:txBody>
      </p:sp>
      <p:sp>
        <p:nvSpPr>
          <p:cNvPr id="9" name="矩形 8"/>
          <p:cNvSpPr/>
          <p:nvPr/>
        </p:nvSpPr>
        <p:spPr>
          <a:xfrm>
            <a:off x="485507" y="3087294"/>
            <a:ext cx="7109639" cy="400110"/>
          </a:xfrm>
          <a:prstGeom prst="rect">
            <a:avLst/>
          </a:prstGeom>
        </p:spPr>
        <p:txBody>
          <a:bodyPr wrap="none">
            <a:spAutoFit/>
          </a:bodyPr>
          <a:lstStyle/>
          <a:p>
            <a:r>
              <a:rPr lang="zh-CN" altLang="zh-CN" sz="2000" dirty="0">
                <a:solidFill>
                  <a:srgbClr val="C00000"/>
                </a:solidFill>
              </a:rPr>
              <a:t>（二）依据岗位胜任能力要求，坚持分类指导，突出专业特色</a:t>
            </a:r>
          </a:p>
        </p:txBody>
      </p:sp>
    </p:spTree>
    <p:custDataLst>
      <p:tags r:id="rId1"/>
    </p:custDataLst>
    <p:extLst>
      <p:ext uri="{BB962C8B-B14F-4D97-AF65-F5344CB8AC3E}">
        <p14:creationId xmlns:p14="http://schemas.microsoft.com/office/powerpoint/2010/main" val="200322086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pPr>
              <a:lnSpc>
                <a:spcPct val="100000"/>
              </a:lnSpc>
            </a:pPr>
            <a:r>
              <a:rPr lang="zh-CN" altLang="zh-CN" sz="2400" b="1" dirty="0">
                <a:solidFill>
                  <a:schemeClr val="bg1"/>
                </a:solidFill>
              </a:rPr>
              <a:t>第一节 毕业论文答辩的意义</a:t>
            </a:r>
          </a:p>
        </p:txBody>
      </p:sp>
      <p:sp>
        <p:nvSpPr>
          <p:cNvPr id="7" name="矩形 6"/>
          <p:cNvSpPr/>
          <p:nvPr/>
        </p:nvSpPr>
        <p:spPr>
          <a:xfrm>
            <a:off x="485507" y="907341"/>
            <a:ext cx="4120039" cy="400110"/>
          </a:xfrm>
          <a:prstGeom prst="rect">
            <a:avLst/>
          </a:prstGeom>
        </p:spPr>
        <p:txBody>
          <a:bodyPr wrap="none">
            <a:spAutoFit/>
          </a:bodyPr>
          <a:lstStyle/>
          <a:p>
            <a:r>
              <a:rPr lang="zh-CN" altLang="zh-CN" sz="2000" b="1" dirty="0" smtClean="0"/>
              <a:t>三</a:t>
            </a:r>
            <a:r>
              <a:rPr lang="zh-CN" altLang="zh-CN" sz="2000" b="1" dirty="0"/>
              <a:t>、高职毕业综合训练的基本程序</a:t>
            </a:r>
            <a:endParaRPr lang="zh-CN" altLang="zh-CN" sz="2000" dirty="0"/>
          </a:p>
        </p:txBody>
      </p:sp>
      <p:sp>
        <p:nvSpPr>
          <p:cNvPr id="2" name="矩形 1"/>
          <p:cNvSpPr/>
          <p:nvPr/>
        </p:nvSpPr>
        <p:spPr>
          <a:xfrm>
            <a:off x="485507" y="1439247"/>
            <a:ext cx="5035353" cy="400110"/>
          </a:xfrm>
          <a:prstGeom prst="rect">
            <a:avLst/>
          </a:prstGeom>
        </p:spPr>
        <p:txBody>
          <a:bodyPr wrap="none">
            <a:spAutoFit/>
          </a:bodyPr>
          <a:lstStyle/>
          <a:p>
            <a:r>
              <a:rPr lang="zh-CN" altLang="zh-CN" sz="2000" dirty="0"/>
              <a:t>（一）选择岗位综合训练项目</a:t>
            </a:r>
            <a:r>
              <a:rPr lang="en-US" altLang="zh-CN" sz="2000" dirty="0"/>
              <a:t>(</a:t>
            </a:r>
            <a:r>
              <a:rPr lang="zh-CN" altLang="zh-CN" sz="2000" dirty="0"/>
              <a:t>课题</a:t>
            </a:r>
            <a:r>
              <a:rPr lang="en-US" altLang="zh-CN" sz="2000" dirty="0"/>
              <a:t>)</a:t>
            </a:r>
            <a:r>
              <a:rPr lang="zh-CN" altLang="zh-CN" sz="2000" dirty="0"/>
              <a:t>和题目</a:t>
            </a:r>
          </a:p>
        </p:txBody>
      </p:sp>
      <p:sp>
        <p:nvSpPr>
          <p:cNvPr id="3" name="矩形 2"/>
          <p:cNvSpPr/>
          <p:nvPr/>
        </p:nvSpPr>
        <p:spPr>
          <a:xfrm>
            <a:off x="485507" y="1836648"/>
            <a:ext cx="7988642" cy="1077218"/>
          </a:xfrm>
          <a:prstGeom prst="rect">
            <a:avLst/>
          </a:prstGeom>
        </p:spPr>
        <p:txBody>
          <a:bodyPr wrap="square">
            <a:spAutoFit/>
          </a:bodyPr>
          <a:lstStyle/>
          <a:p>
            <a:r>
              <a:rPr lang="zh-CN" altLang="zh-CN" sz="1600" dirty="0"/>
              <a:t>毕业综合训练原则上要坚持岗位能力训练，突出真实工作环境的操练，结合就业安排毕业综合训练。题目一般在相关指导教师的建议下，选择与自己专业方向、就业方向和兴趣结合的训练项目</a:t>
            </a:r>
            <a:r>
              <a:rPr lang="en-US" altLang="zh-CN" sz="1600" dirty="0"/>
              <a:t>(</a:t>
            </a:r>
            <a:r>
              <a:rPr lang="zh-CN" altLang="zh-CN" sz="1600" dirty="0"/>
              <a:t>课题</a:t>
            </a:r>
            <a:r>
              <a:rPr lang="en-US" altLang="zh-CN" sz="1600" dirty="0"/>
              <a:t>)</a:t>
            </a:r>
            <a:r>
              <a:rPr lang="zh-CN" altLang="zh-CN" sz="1600" dirty="0"/>
              <a:t>。以下章节将会详细介绍选题确定的策略和技巧，并提供各类专业的选题示例以供参考。</a:t>
            </a:r>
            <a:endParaRPr lang="zh-CN" altLang="en-US" sz="1600" dirty="0"/>
          </a:p>
        </p:txBody>
      </p:sp>
      <p:sp>
        <p:nvSpPr>
          <p:cNvPr id="11" name="矩形 10"/>
          <p:cNvSpPr/>
          <p:nvPr/>
        </p:nvSpPr>
        <p:spPr>
          <a:xfrm>
            <a:off x="485507" y="3087293"/>
            <a:ext cx="3775393" cy="400110"/>
          </a:xfrm>
          <a:prstGeom prst="rect">
            <a:avLst/>
          </a:prstGeom>
        </p:spPr>
        <p:txBody>
          <a:bodyPr wrap="none">
            <a:spAutoFit/>
          </a:bodyPr>
          <a:lstStyle/>
          <a:p>
            <a:r>
              <a:rPr lang="zh-CN" altLang="zh-CN" sz="2000" dirty="0"/>
              <a:t>（二）熟悉毕业综合训练的任务</a:t>
            </a:r>
          </a:p>
        </p:txBody>
      </p:sp>
      <p:sp>
        <p:nvSpPr>
          <p:cNvPr id="12" name="矩形 11"/>
          <p:cNvSpPr/>
          <p:nvPr/>
        </p:nvSpPr>
        <p:spPr>
          <a:xfrm>
            <a:off x="485507" y="3484694"/>
            <a:ext cx="7988642" cy="1077218"/>
          </a:xfrm>
          <a:prstGeom prst="rect">
            <a:avLst/>
          </a:prstGeom>
        </p:spPr>
        <p:txBody>
          <a:bodyPr wrap="square">
            <a:spAutoFit/>
          </a:bodyPr>
          <a:lstStyle/>
          <a:p>
            <a:r>
              <a:rPr lang="zh-CN" altLang="zh-CN" sz="1600" dirty="0"/>
              <a:t>题目确定后，首先应该了解训练项目</a:t>
            </a:r>
            <a:r>
              <a:rPr lang="en-US" altLang="zh-CN" sz="1600" dirty="0"/>
              <a:t>(</a:t>
            </a:r>
            <a:r>
              <a:rPr lang="zh-CN" altLang="zh-CN" sz="1600" dirty="0"/>
              <a:t>课题</a:t>
            </a:r>
            <a:r>
              <a:rPr lang="en-US" altLang="zh-CN" sz="1600" dirty="0"/>
              <a:t>)</a:t>
            </a:r>
            <a:r>
              <a:rPr lang="zh-CN" altLang="zh-CN" sz="1600" dirty="0"/>
              <a:t>的名称，项目</a:t>
            </a:r>
            <a:r>
              <a:rPr lang="en-US" altLang="zh-CN" sz="1600" dirty="0"/>
              <a:t>(</a:t>
            </a:r>
            <a:r>
              <a:rPr lang="zh-CN" altLang="zh-CN" sz="1600" dirty="0"/>
              <a:t>课题</a:t>
            </a:r>
            <a:r>
              <a:rPr lang="en-US" altLang="zh-CN" sz="1600" dirty="0"/>
              <a:t>)</a:t>
            </a:r>
            <a:r>
              <a:rPr lang="zh-CN" altLang="zh-CN" sz="1600" dirty="0"/>
              <a:t>的来源，项目</a:t>
            </a:r>
            <a:r>
              <a:rPr lang="en-US" altLang="zh-CN" sz="1600" dirty="0"/>
              <a:t>(</a:t>
            </a:r>
            <a:r>
              <a:rPr lang="zh-CN" altLang="zh-CN" sz="1600" dirty="0"/>
              <a:t>课题</a:t>
            </a:r>
            <a:r>
              <a:rPr lang="en-US" altLang="zh-CN" sz="1600" dirty="0"/>
              <a:t>)</a:t>
            </a:r>
            <a:r>
              <a:rPr lang="zh-CN" altLang="zh-CN" sz="1600" dirty="0"/>
              <a:t>的执行任务，所要求的技术指标，等等。也可以去学校图书馆查询一下往届毕业生的同类毕业综合训练报告。总之，要提前对整体的训练项目有充分的了解和掌握，对于即将开展实践的各种情况做好准备。</a:t>
            </a:r>
            <a:endParaRPr lang="zh-CN" altLang="en-US" sz="1600" dirty="0"/>
          </a:p>
        </p:txBody>
      </p:sp>
    </p:spTree>
    <p:custDataLst>
      <p:tags r:id="rId1"/>
    </p:custDataLst>
    <p:extLst>
      <p:ext uri="{BB962C8B-B14F-4D97-AF65-F5344CB8AC3E}">
        <p14:creationId xmlns:p14="http://schemas.microsoft.com/office/powerpoint/2010/main" val="155907578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pPr>
              <a:lnSpc>
                <a:spcPct val="100000"/>
              </a:lnSpc>
            </a:pPr>
            <a:r>
              <a:rPr lang="zh-CN" altLang="zh-CN" sz="2400" b="1" dirty="0">
                <a:solidFill>
                  <a:schemeClr val="bg1"/>
                </a:solidFill>
              </a:rPr>
              <a:t>第一节 毕业论文答辩的意义</a:t>
            </a:r>
          </a:p>
        </p:txBody>
      </p:sp>
      <p:sp>
        <p:nvSpPr>
          <p:cNvPr id="2" name="矩形 1"/>
          <p:cNvSpPr/>
          <p:nvPr/>
        </p:nvSpPr>
        <p:spPr>
          <a:xfrm>
            <a:off x="485507" y="1039137"/>
            <a:ext cx="2236510" cy="400110"/>
          </a:xfrm>
          <a:prstGeom prst="rect">
            <a:avLst/>
          </a:prstGeom>
        </p:spPr>
        <p:txBody>
          <a:bodyPr wrap="none">
            <a:spAutoFit/>
          </a:bodyPr>
          <a:lstStyle/>
          <a:p>
            <a:r>
              <a:rPr lang="zh-CN" altLang="zh-CN" sz="2000" dirty="0"/>
              <a:t>（三）下达任务书</a:t>
            </a:r>
          </a:p>
        </p:txBody>
      </p:sp>
      <p:sp>
        <p:nvSpPr>
          <p:cNvPr id="3" name="矩形 2"/>
          <p:cNvSpPr/>
          <p:nvPr/>
        </p:nvSpPr>
        <p:spPr>
          <a:xfrm>
            <a:off x="485507" y="1436538"/>
            <a:ext cx="7988642" cy="584775"/>
          </a:xfrm>
          <a:prstGeom prst="rect">
            <a:avLst/>
          </a:prstGeom>
        </p:spPr>
        <p:txBody>
          <a:bodyPr wrap="square">
            <a:spAutoFit/>
          </a:bodyPr>
          <a:lstStyle/>
          <a:p>
            <a:r>
              <a:rPr lang="zh-CN" altLang="zh-CN" sz="1600" dirty="0"/>
              <a:t>根据学生选择的毕业综合训练项目的实际情况，由指导教师和学生共同草拟，经教研室主任、系领导审定，下达毕业综合训练任务书。</a:t>
            </a:r>
            <a:endParaRPr lang="zh-CN" altLang="en-US" sz="1600" dirty="0"/>
          </a:p>
        </p:txBody>
      </p:sp>
      <p:sp>
        <p:nvSpPr>
          <p:cNvPr id="11" name="矩形 10"/>
          <p:cNvSpPr/>
          <p:nvPr/>
        </p:nvSpPr>
        <p:spPr>
          <a:xfrm>
            <a:off x="485507" y="2570219"/>
            <a:ext cx="2492990" cy="400110"/>
          </a:xfrm>
          <a:prstGeom prst="rect">
            <a:avLst/>
          </a:prstGeom>
        </p:spPr>
        <p:txBody>
          <a:bodyPr wrap="none">
            <a:spAutoFit/>
          </a:bodyPr>
          <a:lstStyle/>
          <a:p>
            <a:r>
              <a:rPr lang="zh-CN" altLang="zh-CN" sz="2000" dirty="0"/>
              <a:t>（四）毕业综合训练</a:t>
            </a:r>
          </a:p>
        </p:txBody>
      </p:sp>
      <p:sp>
        <p:nvSpPr>
          <p:cNvPr id="12" name="矩形 11"/>
          <p:cNvSpPr/>
          <p:nvPr/>
        </p:nvSpPr>
        <p:spPr>
          <a:xfrm>
            <a:off x="485507" y="2967620"/>
            <a:ext cx="7988642" cy="830997"/>
          </a:xfrm>
          <a:prstGeom prst="rect">
            <a:avLst/>
          </a:prstGeom>
        </p:spPr>
        <p:txBody>
          <a:bodyPr wrap="square">
            <a:spAutoFit/>
          </a:bodyPr>
          <a:lstStyle/>
          <a:p>
            <a:r>
              <a:rPr lang="zh-CN" altLang="zh-CN" sz="1600" dirty="0"/>
              <a:t>学生按下达的毕业综合训练任务书的要求进行岗位实践训练。在整个训练的过程中，需要注意资料的收集和反思、心得等的记录，特别是注重案例的收集，尤其是突发难题或遇到困难时是如何解决的。</a:t>
            </a:r>
            <a:endParaRPr lang="zh-CN" altLang="en-US" sz="1600" dirty="0"/>
          </a:p>
        </p:txBody>
      </p:sp>
    </p:spTree>
    <p:custDataLst>
      <p:tags r:id="rId1"/>
    </p:custDataLst>
    <p:extLst>
      <p:ext uri="{BB962C8B-B14F-4D97-AF65-F5344CB8AC3E}">
        <p14:creationId xmlns:p14="http://schemas.microsoft.com/office/powerpoint/2010/main" val="176645471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pPr>
              <a:lnSpc>
                <a:spcPct val="100000"/>
              </a:lnSpc>
            </a:pPr>
            <a:r>
              <a:rPr lang="zh-CN" altLang="zh-CN" sz="2400" b="1" dirty="0">
                <a:solidFill>
                  <a:schemeClr val="bg1"/>
                </a:solidFill>
              </a:rPr>
              <a:t>第一节 毕业论文答辩的意义</a:t>
            </a:r>
          </a:p>
        </p:txBody>
      </p:sp>
      <p:sp>
        <p:nvSpPr>
          <p:cNvPr id="2" name="矩形 1"/>
          <p:cNvSpPr/>
          <p:nvPr/>
        </p:nvSpPr>
        <p:spPr>
          <a:xfrm>
            <a:off x="485507" y="1039137"/>
            <a:ext cx="2749471" cy="400110"/>
          </a:xfrm>
          <a:prstGeom prst="rect">
            <a:avLst/>
          </a:prstGeom>
        </p:spPr>
        <p:txBody>
          <a:bodyPr wrap="none">
            <a:spAutoFit/>
          </a:bodyPr>
          <a:lstStyle/>
          <a:p>
            <a:r>
              <a:rPr lang="zh-CN" altLang="zh-CN" sz="2000" dirty="0"/>
              <a:t>（五）成果文本的撰写</a:t>
            </a:r>
          </a:p>
        </p:txBody>
      </p:sp>
      <p:sp>
        <p:nvSpPr>
          <p:cNvPr id="3" name="矩形 2"/>
          <p:cNvSpPr/>
          <p:nvPr/>
        </p:nvSpPr>
        <p:spPr>
          <a:xfrm>
            <a:off x="485507" y="1436538"/>
            <a:ext cx="7988642" cy="1569660"/>
          </a:xfrm>
          <a:prstGeom prst="rect">
            <a:avLst/>
          </a:prstGeom>
        </p:spPr>
        <p:txBody>
          <a:bodyPr wrap="square">
            <a:spAutoFit/>
          </a:bodyPr>
          <a:lstStyle/>
          <a:p>
            <a:r>
              <a:rPr lang="zh-CN" altLang="zh-CN" sz="1600" dirty="0"/>
              <a:t>经过一个学期的岗位实习以后，学生要提交毕业综合训练成果。具体成果展示的形式有多样，需要结合具体的训练项目进行合理匹配。进行产品施工设计、服务平台构建和特定服务项目设计的学生，提交从事设计的技术应用说明书；进行产品的生产操作或服务项目实施操作的学生，提交实习单位出具的岗位操作考核证明和相关考级证书；相关学生还应提交参加上述实践工作后所撰写的技术应用论文或论证方案。在下文的“写作”部分将重点介绍上述文本的体例格式和写作要求，并分类别提供了实例范文供参阅。</a:t>
            </a:r>
            <a:endParaRPr lang="zh-CN" altLang="en-US" sz="1600" dirty="0"/>
          </a:p>
        </p:txBody>
      </p:sp>
      <p:sp>
        <p:nvSpPr>
          <p:cNvPr id="11" name="矩形 10"/>
          <p:cNvSpPr/>
          <p:nvPr/>
        </p:nvSpPr>
        <p:spPr>
          <a:xfrm>
            <a:off x="485507" y="3153959"/>
            <a:ext cx="2492990" cy="400110"/>
          </a:xfrm>
          <a:prstGeom prst="rect">
            <a:avLst/>
          </a:prstGeom>
        </p:spPr>
        <p:txBody>
          <a:bodyPr wrap="none">
            <a:spAutoFit/>
          </a:bodyPr>
          <a:lstStyle/>
          <a:p>
            <a:r>
              <a:rPr lang="zh-CN" altLang="zh-CN" sz="2000" dirty="0"/>
              <a:t>（六）组织成果评价</a:t>
            </a:r>
          </a:p>
        </p:txBody>
      </p:sp>
      <p:sp>
        <p:nvSpPr>
          <p:cNvPr id="12" name="矩形 11"/>
          <p:cNvSpPr/>
          <p:nvPr/>
        </p:nvSpPr>
        <p:spPr>
          <a:xfrm>
            <a:off x="485507" y="3551360"/>
            <a:ext cx="7988642" cy="830997"/>
          </a:xfrm>
          <a:prstGeom prst="rect">
            <a:avLst/>
          </a:prstGeom>
        </p:spPr>
        <p:txBody>
          <a:bodyPr wrap="square">
            <a:spAutoFit/>
          </a:bodyPr>
          <a:lstStyle/>
          <a:p>
            <a:r>
              <a:rPr lang="zh-CN" altLang="zh-CN" sz="1600" dirty="0"/>
              <a:t>各项任务完成以后，学生和指导教师应整理、汇总相应的成果和材料，包括结题申请书、毕业实践任务书、技术应用设计说明书及附录材料、岗位操作考核证明及成果材料、技术应用论文或论证报告等，然后接受答辩和绩效评价，最后立卷存档。</a:t>
            </a:r>
            <a:endParaRPr lang="zh-CN" altLang="en-US" sz="1600" dirty="0"/>
          </a:p>
        </p:txBody>
      </p:sp>
    </p:spTree>
    <p:custDataLst>
      <p:tags r:id="rId1"/>
    </p:custDataLst>
    <p:extLst>
      <p:ext uri="{BB962C8B-B14F-4D97-AF65-F5344CB8AC3E}">
        <p14:creationId xmlns:p14="http://schemas.microsoft.com/office/powerpoint/2010/main" val="113602253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pPr>
              <a:lnSpc>
                <a:spcPct val="100000"/>
              </a:lnSpc>
            </a:pPr>
            <a:r>
              <a:rPr lang="zh-CN" altLang="zh-CN" sz="2400" b="1" dirty="0">
                <a:solidFill>
                  <a:schemeClr val="bg1"/>
                </a:solidFill>
              </a:rPr>
              <a:t>第二节高职毕业综合训练的选题</a:t>
            </a:r>
          </a:p>
        </p:txBody>
      </p:sp>
      <p:sp>
        <p:nvSpPr>
          <p:cNvPr id="2" name="矩形 1"/>
          <p:cNvSpPr/>
          <p:nvPr/>
        </p:nvSpPr>
        <p:spPr>
          <a:xfrm>
            <a:off x="485507" y="825596"/>
            <a:ext cx="4544834" cy="400110"/>
          </a:xfrm>
          <a:prstGeom prst="rect">
            <a:avLst/>
          </a:prstGeom>
        </p:spPr>
        <p:txBody>
          <a:bodyPr wrap="none">
            <a:spAutoFit/>
          </a:bodyPr>
          <a:lstStyle/>
          <a:p>
            <a:r>
              <a:rPr lang="zh-CN" altLang="zh-CN" sz="2000" b="1" dirty="0"/>
              <a:t>一、高职毕业综合训练选题的工作程序</a:t>
            </a:r>
            <a:endParaRPr lang="zh-CN" altLang="zh-CN" sz="2000" dirty="0"/>
          </a:p>
        </p:txBody>
      </p:sp>
      <p:sp>
        <p:nvSpPr>
          <p:cNvPr id="3" name="矩形 2"/>
          <p:cNvSpPr/>
          <p:nvPr/>
        </p:nvSpPr>
        <p:spPr>
          <a:xfrm>
            <a:off x="485507" y="1330212"/>
            <a:ext cx="7988642" cy="3293209"/>
          </a:xfrm>
          <a:prstGeom prst="rect">
            <a:avLst/>
          </a:prstGeom>
        </p:spPr>
        <p:txBody>
          <a:bodyPr wrap="square">
            <a:spAutoFit/>
          </a:bodyPr>
          <a:lstStyle/>
          <a:p>
            <a:pPr defTabSz="685165">
              <a:lnSpc>
                <a:spcPct val="130000"/>
              </a:lnSpc>
              <a:defRPr/>
            </a:pPr>
            <a:r>
              <a:rPr lang="zh-CN" altLang="en-US" sz="1600" b="1" kern="0" dirty="0">
                <a:latin typeface="+mn-ea"/>
                <a:cs typeface="+mn-ea"/>
                <a:sym typeface="+mn-lt"/>
              </a:rPr>
              <a:t>工作程序如下</a:t>
            </a:r>
            <a:r>
              <a:rPr lang="en-US" altLang="zh-CN" sz="1600" b="1" kern="0" dirty="0">
                <a:latin typeface="+mn-ea"/>
                <a:cs typeface="+mn-ea"/>
                <a:sym typeface="+mn-lt"/>
              </a:rPr>
              <a:t>:</a:t>
            </a:r>
          </a:p>
          <a:p>
            <a:pPr defTabSz="685165">
              <a:lnSpc>
                <a:spcPct val="130000"/>
              </a:lnSpc>
              <a:defRPr/>
            </a:pPr>
            <a:r>
              <a:rPr lang="zh-CN" altLang="en-US" sz="1600" kern="0" dirty="0">
                <a:latin typeface="+mn-ea"/>
                <a:cs typeface="+mn-ea"/>
                <a:sym typeface="+mn-lt"/>
              </a:rPr>
              <a:t>毕业综合训练选题由指导教师提出</a:t>
            </a:r>
            <a:r>
              <a:rPr lang="en-US" altLang="zh-CN" sz="1600" kern="0" dirty="0">
                <a:latin typeface="+mn-ea"/>
                <a:cs typeface="+mn-ea"/>
                <a:sym typeface="+mn-lt"/>
              </a:rPr>
              <a:t>,</a:t>
            </a:r>
            <a:r>
              <a:rPr lang="zh-CN" altLang="en-US" sz="1600" kern="0" dirty="0">
                <a:latin typeface="+mn-ea"/>
                <a:cs typeface="+mn-ea"/>
                <a:sym typeface="+mn-lt"/>
              </a:rPr>
              <a:t>并以书面形式陈述课题类型、课题来源、内容、难易程度、工作量大小等情况</a:t>
            </a:r>
            <a:r>
              <a:rPr lang="en-US" altLang="zh-CN" sz="1600" kern="0" dirty="0">
                <a:latin typeface="+mn-ea"/>
                <a:cs typeface="+mn-ea"/>
                <a:sym typeface="+mn-lt"/>
              </a:rPr>
              <a:t>,</a:t>
            </a:r>
            <a:r>
              <a:rPr lang="zh-CN" altLang="en-US" sz="1600" kern="0" dirty="0">
                <a:latin typeface="+mn-ea"/>
                <a:cs typeface="+mn-ea"/>
                <a:sym typeface="+mn-lt"/>
              </a:rPr>
              <a:t>由主管教学系主任签字认可</a:t>
            </a:r>
            <a:r>
              <a:rPr lang="en-US" altLang="zh-CN" sz="1600" kern="0" dirty="0">
                <a:latin typeface="+mn-ea"/>
                <a:cs typeface="+mn-ea"/>
                <a:sym typeface="+mn-lt"/>
              </a:rPr>
              <a:t>.</a:t>
            </a:r>
          </a:p>
          <a:p>
            <a:pPr defTabSz="685165">
              <a:lnSpc>
                <a:spcPct val="130000"/>
              </a:lnSpc>
              <a:defRPr/>
            </a:pPr>
            <a:r>
              <a:rPr lang="zh-CN" altLang="en-US" sz="1600" kern="0" dirty="0">
                <a:latin typeface="+mn-ea"/>
                <a:cs typeface="+mn-ea"/>
                <a:sym typeface="+mn-lt"/>
              </a:rPr>
              <a:t>指导教师指导学生选定课题</a:t>
            </a:r>
            <a:r>
              <a:rPr lang="en-US" altLang="zh-CN" sz="1600" kern="0" dirty="0">
                <a:latin typeface="+mn-ea"/>
                <a:cs typeface="+mn-ea"/>
                <a:sym typeface="+mn-lt"/>
              </a:rPr>
              <a:t>.</a:t>
            </a:r>
            <a:r>
              <a:rPr lang="zh-CN" altLang="en-US" sz="1600" kern="0" dirty="0">
                <a:latin typeface="+mn-ea"/>
                <a:cs typeface="+mn-ea"/>
                <a:sym typeface="+mn-lt"/>
              </a:rPr>
              <a:t>学生选题后</a:t>
            </a:r>
            <a:r>
              <a:rPr lang="en-US" altLang="zh-CN" sz="1600" kern="0" dirty="0">
                <a:latin typeface="+mn-ea"/>
                <a:cs typeface="+mn-ea"/>
                <a:sym typeface="+mn-lt"/>
              </a:rPr>
              <a:t>,</a:t>
            </a:r>
            <a:r>
              <a:rPr lang="zh-CN" altLang="en-US" sz="1600" kern="0" dirty="0">
                <a:latin typeface="+mn-ea"/>
                <a:cs typeface="+mn-ea"/>
                <a:sym typeface="+mn-lt"/>
              </a:rPr>
              <a:t>由指导教师填写毕业综合训练任务书</a:t>
            </a:r>
            <a:r>
              <a:rPr lang="en-US" altLang="zh-CN" sz="1600" kern="0" dirty="0">
                <a:latin typeface="+mn-ea"/>
                <a:cs typeface="+mn-ea"/>
                <a:sym typeface="+mn-lt"/>
              </a:rPr>
              <a:t>,</a:t>
            </a:r>
            <a:r>
              <a:rPr lang="zh-CN" altLang="en-US" sz="1600" kern="0" dirty="0">
                <a:latin typeface="+mn-ea"/>
                <a:cs typeface="+mn-ea"/>
                <a:sym typeface="+mn-lt"/>
              </a:rPr>
              <a:t>任务书除提供完成毕业综合训练必要的内容、要求应完成的工作外</a:t>
            </a:r>
            <a:r>
              <a:rPr lang="en-US" altLang="zh-CN" sz="1600" kern="0" dirty="0">
                <a:latin typeface="+mn-ea"/>
                <a:cs typeface="+mn-ea"/>
                <a:sym typeface="+mn-lt"/>
              </a:rPr>
              <a:t>,</a:t>
            </a:r>
            <a:r>
              <a:rPr lang="zh-CN" altLang="en-US" sz="1600" kern="0" dirty="0">
                <a:latin typeface="+mn-ea"/>
                <a:cs typeface="+mn-ea"/>
                <a:sym typeface="+mn-lt"/>
              </a:rPr>
              <a:t>还要按各环节拟定阶段工作进度</a:t>
            </a:r>
            <a:r>
              <a:rPr lang="en-US" altLang="zh-CN" sz="1600" kern="0" dirty="0">
                <a:latin typeface="+mn-ea"/>
                <a:cs typeface="+mn-ea"/>
                <a:sym typeface="+mn-lt"/>
              </a:rPr>
              <a:t>.</a:t>
            </a:r>
            <a:r>
              <a:rPr lang="zh-CN" altLang="en-US" sz="1600" kern="0" dirty="0">
                <a:latin typeface="+mn-ea"/>
                <a:cs typeface="+mn-ea"/>
                <a:sym typeface="+mn-lt"/>
              </a:rPr>
              <a:t>由多个学生共同完成的课题</a:t>
            </a:r>
            <a:r>
              <a:rPr lang="en-US" altLang="zh-CN" sz="1600" kern="0" dirty="0">
                <a:latin typeface="+mn-ea"/>
                <a:cs typeface="+mn-ea"/>
                <a:sym typeface="+mn-lt"/>
              </a:rPr>
              <a:t>,</a:t>
            </a:r>
            <a:r>
              <a:rPr lang="zh-CN" altLang="en-US" sz="1600" kern="0" dirty="0">
                <a:latin typeface="+mn-ea"/>
                <a:cs typeface="+mn-ea"/>
                <a:sym typeface="+mn-lt"/>
              </a:rPr>
              <a:t>应明确各个学生独立完成的工作内容</a:t>
            </a:r>
            <a:r>
              <a:rPr lang="en-US" altLang="zh-CN" sz="1600" kern="0" dirty="0">
                <a:latin typeface="+mn-ea"/>
                <a:cs typeface="+mn-ea"/>
                <a:sym typeface="+mn-lt"/>
              </a:rPr>
              <a:t>.</a:t>
            </a:r>
          </a:p>
          <a:p>
            <a:pPr defTabSz="685165">
              <a:lnSpc>
                <a:spcPct val="130000"/>
              </a:lnSpc>
              <a:defRPr/>
            </a:pPr>
            <a:r>
              <a:rPr lang="zh-CN" altLang="en-US" sz="1600" kern="0" dirty="0">
                <a:latin typeface="+mn-ea"/>
                <a:cs typeface="+mn-ea"/>
                <a:sym typeface="+mn-lt"/>
              </a:rPr>
              <a:t>学生根据毕业综合训练任务书</a:t>
            </a:r>
            <a:r>
              <a:rPr lang="en-US" altLang="zh-CN" sz="1600" kern="0" dirty="0">
                <a:latin typeface="+mn-ea"/>
                <a:cs typeface="+mn-ea"/>
                <a:sym typeface="+mn-lt"/>
              </a:rPr>
              <a:t>,</a:t>
            </a:r>
            <a:r>
              <a:rPr lang="zh-CN" altLang="en-US" sz="1600" kern="0" dirty="0">
                <a:latin typeface="+mn-ea"/>
                <a:cs typeface="+mn-ea"/>
                <a:sym typeface="+mn-lt"/>
              </a:rPr>
              <a:t>在指导教师的指导下</a:t>
            </a:r>
            <a:r>
              <a:rPr lang="en-US" altLang="zh-CN" sz="1600" kern="0" dirty="0">
                <a:latin typeface="+mn-ea"/>
                <a:cs typeface="+mn-ea"/>
                <a:sym typeface="+mn-lt"/>
              </a:rPr>
              <a:t>,</a:t>
            </a:r>
            <a:r>
              <a:rPr lang="zh-CN" altLang="en-US" sz="1600" kern="0" dirty="0">
                <a:latin typeface="+mn-ea"/>
                <a:cs typeface="+mn-ea"/>
                <a:sym typeface="+mn-lt"/>
              </a:rPr>
              <a:t>开展毕业综合训练工作</a:t>
            </a:r>
            <a:r>
              <a:rPr lang="en-US" altLang="zh-CN" sz="1600" kern="0" dirty="0">
                <a:latin typeface="+mn-ea"/>
                <a:cs typeface="+mn-ea"/>
                <a:sym typeface="+mn-lt"/>
              </a:rPr>
              <a:t>.</a:t>
            </a:r>
          </a:p>
          <a:p>
            <a:pPr defTabSz="685165">
              <a:lnSpc>
                <a:spcPct val="130000"/>
              </a:lnSpc>
              <a:defRPr/>
            </a:pPr>
            <a:r>
              <a:rPr lang="zh-CN" altLang="en-US" sz="1600" kern="0" dirty="0">
                <a:latin typeface="+mn-ea"/>
                <a:cs typeface="+mn-ea"/>
                <a:sym typeface="+mn-lt"/>
              </a:rPr>
              <a:t>选题、审题、填写任务书等工作应尽可能在进行毕业综合训练的前一学期完成并落实到学生</a:t>
            </a:r>
            <a:r>
              <a:rPr lang="en-US" altLang="zh-CN" sz="1600" kern="0" dirty="0">
                <a:latin typeface="+mn-ea"/>
                <a:cs typeface="+mn-ea"/>
                <a:sym typeface="+mn-lt"/>
              </a:rPr>
              <a:t>,</a:t>
            </a:r>
            <a:r>
              <a:rPr lang="zh-CN" altLang="en-US" sz="1600" kern="0" dirty="0">
                <a:latin typeface="+mn-ea"/>
                <a:cs typeface="+mn-ea"/>
                <a:sym typeface="+mn-lt"/>
              </a:rPr>
              <a:t>以便学生提前考虑和准备</a:t>
            </a:r>
            <a:r>
              <a:rPr lang="en-US" altLang="zh-CN" sz="1600" kern="0" dirty="0">
                <a:latin typeface="+mn-ea"/>
                <a:cs typeface="+mn-ea"/>
                <a:sym typeface="+mn-lt"/>
              </a:rPr>
              <a:t>.</a:t>
            </a:r>
            <a:r>
              <a:rPr lang="zh-CN" altLang="en-US" sz="1600" kern="0" dirty="0">
                <a:latin typeface="+mn-ea"/>
                <a:cs typeface="+mn-ea"/>
                <a:sym typeface="+mn-lt"/>
              </a:rPr>
              <a:t>拟题、选题、审题、填写任务书等工作完成后</a:t>
            </a:r>
            <a:r>
              <a:rPr lang="en-US" altLang="zh-CN" sz="1600" kern="0" dirty="0">
                <a:latin typeface="+mn-ea"/>
                <a:cs typeface="+mn-ea"/>
                <a:sym typeface="+mn-lt"/>
              </a:rPr>
              <a:t>,</a:t>
            </a:r>
            <a:r>
              <a:rPr lang="zh-CN" altLang="en-US" sz="1600" kern="0" dirty="0">
                <a:latin typeface="+mn-ea"/>
                <a:cs typeface="+mn-ea"/>
                <a:sym typeface="+mn-lt"/>
              </a:rPr>
              <a:t>各系将进行毕业综合训练的专业、学生数、课题等情况在第五学期开学初报教务处审核备案</a:t>
            </a:r>
            <a:r>
              <a:rPr lang="en-US" altLang="zh-CN" sz="1600" kern="0" dirty="0">
                <a:latin typeface="+mn-ea"/>
                <a:cs typeface="+mn-ea"/>
                <a:sym typeface="+mn-lt"/>
              </a:rPr>
              <a:t>.</a:t>
            </a:r>
          </a:p>
        </p:txBody>
      </p:sp>
    </p:spTree>
    <p:custDataLst>
      <p:tags r:id="rId1"/>
    </p:custDataLst>
    <p:extLst>
      <p:ext uri="{BB962C8B-B14F-4D97-AF65-F5344CB8AC3E}">
        <p14:creationId xmlns:p14="http://schemas.microsoft.com/office/powerpoint/2010/main" val="5307334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pPr>
              <a:lnSpc>
                <a:spcPct val="100000"/>
              </a:lnSpc>
            </a:pPr>
            <a:r>
              <a:rPr lang="zh-CN" altLang="zh-CN" sz="2400" b="1" dirty="0">
                <a:solidFill>
                  <a:schemeClr val="bg1"/>
                </a:solidFill>
              </a:rPr>
              <a:t>第二节高职毕业综合训练的选题</a:t>
            </a:r>
          </a:p>
        </p:txBody>
      </p:sp>
      <p:sp>
        <p:nvSpPr>
          <p:cNvPr id="2" name="矩形 1"/>
          <p:cNvSpPr/>
          <p:nvPr/>
        </p:nvSpPr>
        <p:spPr>
          <a:xfrm>
            <a:off x="485507" y="825596"/>
            <a:ext cx="4633000" cy="400110"/>
          </a:xfrm>
          <a:prstGeom prst="rect">
            <a:avLst/>
          </a:prstGeom>
        </p:spPr>
        <p:txBody>
          <a:bodyPr wrap="none">
            <a:spAutoFit/>
          </a:bodyPr>
          <a:lstStyle/>
          <a:p>
            <a:r>
              <a:rPr lang="zh-CN" altLang="zh-CN" sz="2000" b="1" dirty="0"/>
              <a:t>二、 高职毕业综合训练选题的确定技巧</a:t>
            </a:r>
            <a:endParaRPr lang="zh-CN" altLang="zh-CN" sz="2000" dirty="0"/>
          </a:p>
        </p:txBody>
      </p:sp>
      <p:sp>
        <p:nvSpPr>
          <p:cNvPr id="3" name="矩形 2"/>
          <p:cNvSpPr/>
          <p:nvPr/>
        </p:nvSpPr>
        <p:spPr>
          <a:xfrm>
            <a:off x="485507" y="1330212"/>
            <a:ext cx="7988642" cy="338554"/>
          </a:xfrm>
          <a:prstGeom prst="rect">
            <a:avLst/>
          </a:prstGeom>
        </p:spPr>
        <p:txBody>
          <a:bodyPr wrap="square">
            <a:spAutoFit/>
          </a:bodyPr>
          <a:lstStyle/>
          <a:p>
            <a:r>
              <a:rPr lang="zh-CN" altLang="en-US" sz="1600" b="1" dirty="0"/>
              <a:t>(一)高职毕业综合训练选题确定的普遍性原则</a:t>
            </a:r>
          </a:p>
        </p:txBody>
      </p:sp>
      <p:sp>
        <p:nvSpPr>
          <p:cNvPr id="5" name="矩形 4"/>
          <p:cNvSpPr/>
          <p:nvPr/>
        </p:nvSpPr>
        <p:spPr>
          <a:xfrm>
            <a:off x="485507" y="1870785"/>
            <a:ext cx="7988642" cy="1815882"/>
          </a:xfrm>
          <a:prstGeom prst="rect">
            <a:avLst/>
          </a:prstGeom>
        </p:spPr>
        <p:txBody>
          <a:bodyPr wrap="square">
            <a:spAutoFit/>
          </a:bodyPr>
          <a:lstStyle/>
          <a:p>
            <a:r>
              <a:rPr lang="zh-CN" altLang="en-US" sz="1600" dirty="0" smtClean="0"/>
              <a:t>题目的选择应符合专业培养目标,达到毕业综合训练教学大纲的要求.</a:t>
            </a:r>
          </a:p>
          <a:p>
            <a:endParaRPr lang="zh-CN" altLang="en-US" sz="1600" dirty="0" smtClean="0"/>
          </a:p>
          <a:p>
            <a:r>
              <a:rPr lang="zh-CN" altLang="en-US" sz="1600" dirty="0" smtClean="0"/>
              <a:t>题目的选择应体现教学与生产、科研、文化和经济相结合的原则.</a:t>
            </a:r>
          </a:p>
          <a:p>
            <a:endParaRPr lang="zh-CN" altLang="en-US" sz="1600" dirty="0" smtClean="0"/>
          </a:p>
          <a:p>
            <a:r>
              <a:rPr lang="zh-CN" altLang="en-US" sz="1600" dirty="0" smtClean="0"/>
              <a:t>题目的选择应贯彻因材施教的原则</a:t>
            </a:r>
            <a:r>
              <a:rPr lang="en-US" altLang="zh-CN" sz="1600" dirty="0" smtClean="0"/>
              <a:t>.</a:t>
            </a:r>
          </a:p>
          <a:p>
            <a:endParaRPr lang="zh-CN" altLang="en-US" sz="1600" dirty="0" smtClean="0"/>
          </a:p>
          <a:p>
            <a:r>
              <a:rPr lang="zh-CN" altLang="en-US" sz="1600" dirty="0" smtClean="0"/>
              <a:t>选题的范围和深度应符合学生的实际情况</a:t>
            </a:r>
            <a:r>
              <a:rPr lang="en-US" altLang="zh-CN" sz="1600" dirty="0" smtClean="0"/>
              <a:t>.</a:t>
            </a:r>
            <a:endParaRPr lang="en-US" altLang="zh-CN" sz="1600" dirty="0"/>
          </a:p>
        </p:txBody>
      </p:sp>
    </p:spTree>
    <p:custDataLst>
      <p:tags r:id="rId1"/>
    </p:custDataLst>
    <p:extLst>
      <p:ext uri="{BB962C8B-B14F-4D97-AF65-F5344CB8AC3E}">
        <p14:creationId xmlns:p14="http://schemas.microsoft.com/office/powerpoint/2010/main" val="35434223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basetag"/>
  <p:tag name="KSO_WM_TEMPLATE_INDEX" val="20163656"/>
</p:tagLst>
</file>

<file path=ppt/tags/tag10.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basetag"/>
  <p:tag name="KSO_WM_TEMPLATE_INDEX" val="20163656"/>
</p:tagLst>
</file>

<file path=ppt/tags/tag3.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TEMPLATE_THUMBS_INDEX" val="1、3、6、7、10、12、14、17、18、19、22、27、28、35、36、37、38"/>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Lst>
</file>

<file path=ppt/tags/tag5.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6"/>
  <p:tag name="KSO_WM_SLIDE_INDEX" val="6"/>
  <p:tag name="KSO_WM_SLIDE_ITEM_CNT" val="0"/>
  <p:tag name="KSO_WM_SLIDE_TYPE" val="contents"/>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7.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heme/theme1.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543</TotalTime>
  <Words>2226</Words>
  <Application>Microsoft Office PowerPoint</Application>
  <PresentationFormat>全屏显示(16:9)</PresentationFormat>
  <Paragraphs>137</Paragraphs>
  <Slides>17</Slides>
  <Notes>15</Notes>
  <HiddenSlides>0</HiddenSlides>
  <MMClips>0</MMClips>
  <ScaleCrop>false</ScaleCrop>
  <HeadingPairs>
    <vt:vector size="4" baseType="variant">
      <vt:variant>
        <vt:lpstr>主题</vt:lpstr>
      </vt:variant>
      <vt:variant>
        <vt:i4>1</vt:i4>
      </vt:variant>
      <vt:variant>
        <vt:lpstr>幻灯片标题</vt:lpstr>
      </vt:variant>
      <vt:variant>
        <vt:i4>17</vt:i4>
      </vt:variant>
    </vt:vector>
  </HeadingPairs>
  <TitlesOfParts>
    <vt:vector size="18" baseType="lpstr">
      <vt:lpstr>自定义设计方案</vt:lpstr>
      <vt:lpstr>第五章</vt:lpstr>
      <vt:lpstr>PowerPoint 演示文稿</vt:lpstr>
      <vt:lpstr>第一节 毕业论文答辩的意义</vt:lpstr>
      <vt:lpstr>第一节 毕业论文答辩的意义</vt:lpstr>
      <vt:lpstr>第一节 毕业论文答辩的意义</vt:lpstr>
      <vt:lpstr>第一节 毕业论文答辩的意义</vt:lpstr>
      <vt:lpstr>第一节 毕业论文答辩的意义</vt:lpstr>
      <vt:lpstr>第二节高职毕业综合训练的选题</vt:lpstr>
      <vt:lpstr>第二节高职毕业综合训练的选题</vt:lpstr>
      <vt:lpstr>第二节高职毕业综合训练的选题</vt:lpstr>
      <vt:lpstr>第三节 高职毕业综合训练的写作 </vt:lpstr>
      <vt:lpstr>第三节 高职毕业综合训练的写作 </vt:lpstr>
      <vt:lpstr>第三节 高职毕业综合训练的写作 </vt:lpstr>
      <vt:lpstr>第三节 高职毕业综合训练的写作 </vt:lpstr>
      <vt:lpstr>第三节 高职毕业综合训练的写作 </vt:lpstr>
      <vt:lpstr>第三节 高职毕业综合训练的写作 </vt:lpstr>
      <vt:lpstr>本章结束</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caizi</dc:creator>
  <cp:lastModifiedBy>SJYY</cp:lastModifiedBy>
  <cp:revision>601</cp:revision>
  <dcterms:created xsi:type="dcterms:W3CDTF">2017-05-23T11:55:00Z</dcterms:created>
  <dcterms:modified xsi:type="dcterms:W3CDTF">2017-08-04T07:29:38Z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2052-10.1.0.6393</vt:lpwstr>
  </property>
</Properties>
</file>